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7" r:id="rId5"/>
    <p:sldId id="278" r:id="rId6"/>
    <p:sldId id="281" r:id="rId7"/>
    <p:sldId id="279" r:id="rId8"/>
    <p:sldId id="280" r:id="rId9"/>
    <p:sldId id="272" r:id="rId10"/>
    <p:sldId id="273" r:id="rId11"/>
    <p:sldId id="274" r:id="rId12"/>
    <p:sldId id="276" r:id="rId13"/>
    <p:sldId id="285" r:id="rId14"/>
    <p:sldId id="282" r:id="rId15"/>
    <p:sldId id="286" r:id="rId16"/>
    <p:sldId id="284" r:id="rId17"/>
    <p:sldId id="287" r:id="rId18"/>
    <p:sldId id="288" r:id="rId19"/>
    <p:sldId id="289" r:id="rId20"/>
    <p:sldId id="290" r:id="rId21"/>
    <p:sldId id="291" r:id="rId22"/>
    <p:sldId id="283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9F"/>
    <a:srgbClr val="C49500"/>
    <a:srgbClr val="FFCB25"/>
    <a:srgbClr val="FFCD38"/>
    <a:srgbClr val="FFCC37"/>
    <a:srgbClr val="FEC200"/>
    <a:srgbClr val="D6A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03141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63494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50212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36482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21128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146497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355414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326365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44781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94816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639262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EBF4-24D7-4D58-A58B-9B84CACCB502}" type="datetimeFigureOut">
              <a:rPr lang="id-ID" smtClean="0"/>
              <a:pPr/>
              <a:t>11/2/15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D481-4029-4270-A00E-6F4AA44C714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730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Industrial </a:t>
            </a:r>
            <a:r>
              <a:rPr lang="id-ID" dirty="0" err="1" smtClean="0"/>
              <a:t>Competition</a:t>
            </a:r>
            <a:r>
              <a:rPr lang="id-ID" dirty="0" smtClean="0"/>
              <a:t> 2015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err="1" smtClean="0"/>
              <a:t>Sponshorship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56490" y="5349875"/>
            <a:ext cx="2562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DAY-1</a:t>
            </a:r>
            <a:endParaRPr lang="en-GB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98779" y="6150114"/>
            <a:ext cx="836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RALLY GAMES </a:t>
            </a:r>
            <a:r>
              <a:rPr lang="en-GB" sz="1600" b="1" dirty="0" smtClean="0"/>
              <a:t>AND </a:t>
            </a:r>
            <a:r>
              <a:rPr lang="en-GB" sz="4000" b="1" dirty="0" smtClean="0"/>
              <a:t>EUREKA’S GARDEN</a:t>
            </a:r>
            <a:endParaRPr lang="en-GB" sz="4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87321" y="6106335"/>
            <a:ext cx="743916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9981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33"/>
            <a:ext cx="9144000" cy="1120463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GATE SCHEDULE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0" t="58759" r="45323" b="19516"/>
          <a:stretch/>
        </p:blipFill>
        <p:spPr>
          <a:xfrm>
            <a:off x="217039" y="2862159"/>
            <a:ext cx="8709921" cy="19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97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33"/>
            <a:ext cx="9144000" cy="1120463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PRICE LIST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7408"/>
          <a:stretch/>
        </p:blipFill>
        <p:spPr>
          <a:xfrm>
            <a:off x="115910" y="1632332"/>
            <a:ext cx="6498742" cy="187125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42668"/>
              </p:ext>
            </p:extLst>
          </p:nvPr>
        </p:nvGraphicFramePr>
        <p:xfrm>
          <a:off x="6933774" y="1582048"/>
          <a:ext cx="1891104" cy="1971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552"/>
                <a:gridCol w="945552"/>
              </a:tblGrid>
              <a:tr h="3943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SELL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COINS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</a:tr>
              <a:tr h="3943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 gems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</a:tr>
              <a:tr h="3943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 gems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</a:tr>
              <a:tr h="3943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 gems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</a:tr>
              <a:tr h="3943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 gems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9000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574276"/>
              </p:ext>
            </p:extLst>
          </p:nvPr>
        </p:nvGraphicFramePr>
        <p:xfrm>
          <a:off x="3365281" y="3995921"/>
          <a:ext cx="2991615" cy="2188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6236"/>
                <a:gridCol w="1005379"/>
              </a:tblGrid>
              <a:tr h="3648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 dirty="0">
                          <a:effectLst/>
                        </a:rPr>
                        <a:t>ITEMS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>
                          <a:effectLst/>
                        </a:rPr>
                        <a:t>COINS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</a:tr>
              <a:tr h="3648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 dirty="0" err="1">
                          <a:effectLst/>
                        </a:rPr>
                        <a:t>Tanaman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>
                          <a:effectLst/>
                        </a:rPr>
                        <a:t>550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</a:tr>
              <a:tr h="3648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 dirty="0">
                          <a:effectLst/>
                        </a:rPr>
                        <a:t>Air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 dirty="0">
                          <a:effectLst/>
                        </a:rPr>
                        <a:t>400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</a:tr>
              <a:tr h="3648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>
                          <a:effectLst/>
                        </a:rPr>
                        <a:t>Protection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 dirty="0">
                          <a:effectLst/>
                        </a:rPr>
                        <a:t>1000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</a:tr>
              <a:tr h="3648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>
                          <a:effectLst/>
                        </a:rPr>
                        <a:t>Bulldozer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 dirty="0">
                          <a:effectLst/>
                        </a:rPr>
                        <a:t>2000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</a:tr>
              <a:tr h="3648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>
                          <a:effectLst/>
                        </a:rPr>
                        <a:t>Booster</a:t>
                      </a:r>
                      <a:endParaRPr lang="en-GB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100" u="none" strike="noStrike" dirty="0">
                          <a:effectLst/>
                        </a:rPr>
                        <a:t>450</a:t>
                      </a:r>
                      <a:endParaRPr lang="en-GB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1" marR="18241" marT="1824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3664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33"/>
            <a:ext cx="9144000" cy="1120463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MAPS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724" t="33231" r="8625" b="29269"/>
          <a:stretch/>
        </p:blipFill>
        <p:spPr>
          <a:xfrm>
            <a:off x="103031" y="2368108"/>
            <a:ext cx="8942598" cy="22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7457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33"/>
            <a:ext cx="9144000" cy="1120463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POS INFORMATION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284" t="27421" r="20999" b="35431"/>
          <a:stretch/>
        </p:blipFill>
        <p:spPr>
          <a:xfrm>
            <a:off x="112766" y="1918953"/>
            <a:ext cx="8918467" cy="32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6055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SCORING SYSTEM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3944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BALANCE </a:t>
            </a:r>
            <a:r>
              <a:rPr lang="en-GB" dirty="0" smtClean="0"/>
              <a:t>COINS </a:t>
            </a:r>
          </a:p>
          <a:p>
            <a:pPr marL="0" indent="0" algn="ctr">
              <a:buNone/>
            </a:pPr>
            <a:r>
              <a:rPr lang="en-GB" dirty="0" smtClean="0"/>
              <a:t>+ 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Ʃ (TANAH x HARGA </a:t>
            </a:r>
            <a:r>
              <a:rPr lang="en-GB" dirty="0"/>
              <a:t>TANAH PADA BLOCK DAN PERIODE AKHIR) </a:t>
            </a:r>
            <a:r>
              <a:rPr lang="en-GB" dirty="0" smtClean="0"/>
              <a:t>+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Ʃ (</a:t>
            </a:r>
            <a:r>
              <a:rPr lang="en-GB" dirty="0" smtClean="0"/>
              <a:t>TANAMAN PANEN </a:t>
            </a:r>
            <a:r>
              <a:rPr lang="en-GB" dirty="0"/>
              <a:t>x 1250) 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+ 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Ʃ (GEMS x 3000)</a:t>
            </a:r>
          </a:p>
        </p:txBody>
      </p:sp>
    </p:spTree>
    <p:extLst>
      <p:ext uri="{BB962C8B-B14F-4D97-AF65-F5344CB8AC3E}">
        <p14:creationId xmlns:p14="http://schemas.microsoft.com/office/powerpoint/2010/main" val="103530943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id-ID" sz="4500" b="1" dirty="0" smtClean="0">
                <a:latin typeface="Cooper Std Black" panose="0208090304030B020404" pitchFamily="18" charset="0"/>
              </a:rPr>
              <a:t>NB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1350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600" dirty="0" smtClean="0"/>
              <a:t>SUGGESTED ITEM: WATCH (EACH TEAM)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3530943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Q&amp;A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" y="1275009"/>
            <a:ext cx="8770513" cy="47780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1. Bagaimana pengertian pembelian maksimal 3 kali?</a:t>
            </a:r>
          </a:p>
          <a:p>
            <a:pPr marL="0" indent="0">
              <a:buNone/>
            </a:pPr>
            <a:r>
              <a:rPr lang="id-ID" dirty="0" smtClean="0"/>
              <a:t>     * Pembelian 3 kali sama dengan pembelian 3 item yang  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sama maupun yang berbeda</a:t>
            </a:r>
          </a:p>
          <a:p>
            <a:pPr marL="0" indent="0">
              <a:buNone/>
            </a:pPr>
            <a:r>
              <a:rPr lang="id-ID" dirty="0" smtClean="0"/>
              <a:t>2. Apakah negara awal sudah ditentukan atau bebas?</a:t>
            </a:r>
          </a:p>
          <a:p>
            <a:pPr marL="0" indent="0">
              <a:buNone/>
            </a:pPr>
            <a:r>
              <a:rPr lang="id-ID" dirty="0" smtClean="0"/>
              <a:t>    * Bebas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3. Bagaimana cara masuk dan keluar negara?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* Masuk negara itu harus mengikuti gate schedule, </a:t>
            </a:r>
            <a:r>
              <a:rPr lang="id-ID" dirty="0"/>
              <a:t> </a:t>
            </a:r>
            <a:r>
              <a:rPr lang="id-ID" dirty="0" smtClean="0"/>
              <a:t> </a:t>
            </a:r>
          </a:p>
          <a:p>
            <a:pPr marL="0" indent="0">
              <a:buNone/>
            </a:pPr>
            <a:r>
              <a:rPr lang="id-ID" dirty="0" smtClean="0"/>
              <a:t>        sedangkan untuk keluar bebas. Jadi kalau waktu gate close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tidak boleh masuk, tetapi boleh keluar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4. Apakah boleh menggunakan baju 2 warna?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*Boleh, yang penting sama. Kalau bisa memakai seragam</a:t>
            </a:r>
          </a:p>
          <a:p>
            <a:pPr marL="0" indent="0">
              <a:buNone/>
            </a:pPr>
            <a:r>
              <a:rPr lang="id-ID" dirty="0" smtClean="0"/>
              <a:t>       olahraga sekolah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2292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400" dirty="0" smtClean="0">
              <a:solidFill>
                <a:srgbClr val="000000"/>
              </a:solidFill>
            </a:endParaRPr>
          </a:p>
          <a:p>
            <a:endParaRPr lang="id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4</a:t>
            </a:r>
            <a:r>
              <a:rPr lang="id-ID" sz="2400" dirty="0" smtClean="0">
                <a:solidFill>
                  <a:srgbClr val="000000"/>
                </a:solidFill>
              </a:rPr>
              <a:t>. Apakah </a:t>
            </a:r>
            <a:r>
              <a:rPr lang="id-ID" sz="2400" dirty="0">
                <a:solidFill>
                  <a:srgbClr val="000000"/>
                </a:solidFill>
              </a:rPr>
              <a:t>ada batas maksimal memiliki tanah?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    * Tidak </a:t>
            </a:r>
            <a:r>
              <a:rPr lang="id-ID" sz="2400" dirty="0">
                <a:solidFill>
                  <a:srgbClr val="000000"/>
                </a:solidFill>
              </a:rPr>
              <a:t>ada batas maksimum kepemilikan tanah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5. Bagaimana aturan dari penanaman dan penyiraman?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     * Hanya 1 orang yang membawa route card yang boleh masuk dan     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  melakukan penanaman dan penyiraman. Maksimum 3x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  penyiraman dan penanaman. Setelah 3x, harus antri kembali</a:t>
            </a:r>
          </a:p>
          <a:p>
            <a:r>
              <a:rPr lang="id-ID" sz="2400" dirty="0" smtClean="0">
                <a:solidFill>
                  <a:srgbClr val="000000"/>
                </a:solidFill>
              </a:rPr>
              <a:t>6. Bagaimana sistem penukaran gems?</a:t>
            </a:r>
            <a:endParaRPr lang="en-ID" sz="2400" dirty="0" smtClean="0">
              <a:solidFill>
                <a:srgbClr val="000000"/>
              </a:solidFill>
            </a:endParaRPr>
          </a:p>
          <a:p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smtClean="0">
                <a:solidFill>
                  <a:srgbClr val="000000"/>
                </a:solidFill>
              </a:rPr>
              <a:t>   * Harga sesuai dengan modul. Untuk penukaran sesuai dengan 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smtClean="0">
                <a:solidFill>
                  <a:srgbClr val="000000"/>
                </a:solidFill>
              </a:rPr>
              <a:t>     </a:t>
            </a:r>
          </a:p>
          <a:p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smtClean="0">
                <a:solidFill>
                  <a:srgbClr val="000000"/>
                </a:solidFill>
              </a:rPr>
              <a:t>      strategi </a:t>
            </a:r>
            <a:r>
              <a:rPr lang="en-ID" sz="2400" dirty="0" smtClean="0">
                <a:solidFill>
                  <a:srgbClr val="000000"/>
                </a:solidFill>
              </a:rPr>
              <a:t>team</a:t>
            </a:r>
          </a:p>
          <a:p>
            <a:r>
              <a:rPr lang="id-ID" sz="2400" dirty="0" smtClean="0">
                <a:solidFill>
                  <a:srgbClr val="000000"/>
                </a:solidFill>
              </a:rPr>
              <a:t>7. Apa yang dimaksud dengan tanya jawab 2 menit?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* Tanya jawab mengenai pemahaman games</a:t>
            </a:r>
          </a:p>
          <a:p>
            <a:r>
              <a:rPr lang="id-ID" sz="2400" dirty="0" smtClean="0">
                <a:solidFill>
                  <a:srgbClr val="000000"/>
                </a:solidFill>
              </a:rPr>
              <a:t>8. Bagaimana antrian dalam pos?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* Apabila antrian kosong dan tidak ada yang mengantri, maka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  </a:t>
            </a:r>
            <a:r>
              <a:rPr lang="id-ID" sz="2400" dirty="0" smtClean="0">
                <a:solidFill>
                  <a:srgbClr val="000000"/>
                </a:solidFill>
              </a:rPr>
              <a:t>diperbolehkan untuk langsung mengantri</a:t>
            </a:r>
          </a:p>
          <a:p>
            <a:endParaRPr lang="id-ID" sz="2400" dirty="0">
              <a:solidFill>
                <a:srgbClr val="000000"/>
              </a:solidFill>
            </a:endParaRPr>
          </a:p>
          <a:p>
            <a:pPr algn="ctr"/>
            <a:endParaRPr lang="id-ID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>
                <a:solidFill>
                  <a:schemeClr val="tx1"/>
                </a:solidFill>
                <a:latin typeface="Cooper Std Black" panose="0208090304030B020404" pitchFamily="18" charset="0"/>
              </a:rPr>
              <a:t>Q&amp;A</a:t>
            </a:r>
            <a:endParaRPr lang="id-ID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14537"/>
      </p:ext>
    </p:extLst>
  </p:cSld>
  <p:clrMapOvr>
    <a:masterClrMapping/>
  </p:clrMapOvr>
  <p:transition xmlns:p14="http://schemas.microsoft.com/office/powerpoint/2010/main"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20461"/>
            <a:ext cx="9144000" cy="5445527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chemeClr val="tx1"/>
                </a:solidFill>
              </a:rPr>
              <a:t>9. </a:t>
            </a:r>
            <a:r>
              <a:rPr lang="en-US" sz="2400" dirty="0" err="1" smtClean="0">
                <a:solidFill>
                  <a:schemeClr val="tx1"/>
                </a:solidFill>
              </a:rPr>
              <a:t>Apakah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dimaksud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20’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tulisan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kecil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gate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schedule?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* </a:t>
            </a:r>
            <a:r>
              <a:rPr lang="id-ID" sz="2400" dirty="0" smtClean="0">
                <a:solidFill>
                  <a:schemeClr val="tx1"/>
                </a:solidFill>
              </a:rPr>
              <a:t>20’ adalah menunjukan jam keberapa dan tulisan kecil menunjukan </a:t>
            </a:r>
          </a:p>
          <a:p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smtClean="0">
                <a:solidFill>
                  <a:schemeClr val="tx1"/>
                </a:solidFill>
              </a:rPr>
              <a:t>      menit keberapa</a:t>
            </a:r>
          </a:p>
          <a:p>
            <a:r>
              <a:rPr lang="id-ID" sz="2400" dirty="0" smtClean="0">
                <a:solidFill>
                  <a:schemeClr val="tx1"/>
                </a:solidFill>
              </a:rPr>
              <a:t>10. </a:t>
            </a:r>
            <a:r>
              <a:rPr lang="en-US" sz="2400" dirty="0" err="1" smtClean="0">
                <a:solidFill>
                  <a:schemeClr val="tx1"/>
                </a:solidFill>
              </a:rPr>
              <a:t>Apakah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waktu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memotong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waktu</a:t>
            </a:r>
            <a:r>
              <a:rPr lang="en-US" sz="2400" dirty="0" smtClean="0">
                <a:solidFill>
                  <a:schemeClr val="tx1"/>
                </a:solidFill>
              </a:rPr>
              <a:t> rally game?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* </a:t>
            </a:r>
            <a:r>
              <a:rPr 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waktu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setelah</a:t>
            </a:r>
            <a:r>
              <a:rPr lang="en-US" sz="2400" dirty="0" smtClean="0">
                <a:solidFill>
                  <a:schemeClr val="tx1"/>
                </a:solidFill>
              </a:rPr>
              <a:t> rally game</a:t>
            </a:r>
          </a:p>
          <a:p>
            <a:r>
              <a:rPr lang="id-ID" sz="2400" dirty="0" smtClean="0">
                <a:solidFill>
                  <a:schemeClr val="tx1"/>
                </a:solidFill>
              </a:rPr>
              <a:t>11. Apakah setiap blok boleh bertranksaksi untuk blok lain? Misalnya </a:t>
            </a:r>
          </a:p>
          <a:p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smtClean="0">
                <a:solidFill>
                  <a:schemeClr val="tx1"/>
                </a:solidFill>
              </a:rPr>
              <a:t>     antri di blok E1 tetapi membeli di blok U1.</a:t>
            </a:r>
          </a:p>
          <a:p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smtClean="0">
                <a:solidFill>
                  <a:schemeClr val="tx1"/>
                </a:solidFill>
              </a:rPr>
              <a:t>     * Untuk setiap blok memiliki antrian masing-masing, jadi tidak boleh </a:t>
            </a:r>
          </a:p>
          <a:p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smtClean="0">
                <a:solidFill>
                  <a:schemeClr val="tx1"/>
                </a:solidFill>
              </a:rPr>
              <a:t>        bertranksaksi untuk blok lain</a:t>
            </a:r>
          </a:p>
          <a:p>
            <a:r>
              <a:rPr lang="id-ID" sz="2400" dirty="0" smtClean="0">
                <a:solidFill>
                  <a:schemeClr val="tx1"/>
                </a:solidFill>
              </a:rPr>
              <a:t>12. Bagaimana cara perhitungan gems diakhir game?</a:t>
            </a:r>
          </a:p>
          <a:p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smtClean="0">
                <a:solidFill>
                  <a:schemeClr val="tx1"/>
                </a:solidFill>
              </a:rPr>
              <a:t>      * Tetap sama dengan di modul</a:t>
            </a:r>
            <a:endParaRPr lang="en-ID" sz="2400" dirty="0">
              <a:solidFill>
                <a:schemeClr val="tx1"/>
              </a:solidFill>
            </a:endParaRPr>
          </a:p>
          <a:p>
            <a:r>
              <a:rPr lang="en-ID" sz="2400" dirty="0" smtClean="0">
                <a:solidFill>
                  <a:schemeClr val="tx1"/>
                </a:solidFill>
              </a:rPr>
              <a:t>13. Bagaimana pembagian waktu eureka’s garden dan waktu rally?</a:t>
            </a:r>
          </a:p>
          <a:p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smtClean="0">
                <a:solidFill>
                  <a:schemeClr val="tx1"/>
                </a:solidFill>
              </a:rPr>
              <a:t>      * </a:t>
            </a:r>
            <a:r>
              <a:rPr lang="id-ID" sz="2400" dirty="0" smtClean="0">
                <a:solidFill>
                  <a:schemeClr val="tx1"/>
                </a:solidFill>
              </a:rPr>
              <a:t> Pembagian waktu untuk keduanya tergantung dari kelompok </a:t>
            </a:r>
          </a:p>
          <a:p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smtClean="0">
                <a:solidFill>
                  <a:schemeClr val="tx1"/>
                </a:solidFill>
              </a:rPr>
              <a:t>          masing-masing</a:t>
            </a:r>
            <a:endParaRPr lang="en-ID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>
                <a:solidFill>
                  <a:schemeClr val="tx1"/>
                </a:solidFill>
                <a:latin typeface="Cooper Std Black" panose="0208090304030B020404" pitchFamily="18" charset="0"/>
              </a:rPr>
              <a:t>Q&amp;A</a:t>
            </a:r>
            <a:endParaRPr lang="id-ID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9133"/>
      </p:ext>
    </p:extLst>
  </p:cSld>
  <p:clrMapOvr>
    <a:masterClrMapping/>
  </p:clrMapOvr>
  <p:transition xmlns:p14="http://schemas.microsoft.com/office/powerpoint/2010/main"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20461"/>
            <a:ext cx="9144000" cy="5445527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rgbClr val="000000"/>
                </a:solidFill>
              </a:rPr>
              <a:t>14. Apakah penggunaan protection bisa untuk semua tanah atau hanya       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untuk 1 tanah?</a:t>
            </a:r>
          </a:p>
          <a:p>
            <a:r>
              <a:rPr lang="id-ID" sz="2400" dirty="0" smtClean="0">
                <a:solidFill>
                  <a:srgbClr val="000000"/>
                </a:solidFill>
              </a:rPr>
              <a:t>      * Hanya untuk 1 tanah dari awal rally game</a:t>
            </a:r>
            <a:endParaRPr lang="id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15. Apa yang didapat dari buldozer?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      * Mendapatkan tanah dari tanah yang dibuldozer saja, tidak beserta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   asetnya</a:t>
            </a:r>
            <a:endParaRPr lang="id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16. Apakah tanah dengan protection dapat di buldozer?</a:t>
            </a:r>
          </a:p>
          <a:p>
            <a:r>
              <a:rPr lang="id-ID" sz="2400" dirty="0" smtClean="0">
                <a:solidFill>
                  <a:srgbClr val="000000"/>
                </a:solidFill>
              </a:rPr>
              <a:t>      * Tidak bisa</a:t>
            </a:r>
            <a:endParaRPr lang="id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17. Apakah tanah yang dibuldozer harus mengulang dari awal?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      * Ya, harus mengulang dari awal</a:t>
            </a:r>
            <a:endParaRPr lang="id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18. Apakah kalau pindah gate tempat posnya random dan dimana minta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stempel gate?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      * Sesuai </a:t>
            </a:r>
            <a:r>
              <a:rPr lang="id-ID" sz="2400" dirty="0">
                <a:solidFill>
                  <a:srgbClr val="000000"/>
                </a:solidFill>
              </a:rPr>
              <a:t>dengan yang buka yang mana dan strategi </a:t>
            </a:r>
            <a:r>
              <a:rPr lang="id-ID" sz="2400" dirty="0" smtClean="0">
                <a:solidFill>
                  <a:srgbClr val="000000"/>
                </a:solidFill>
              </a:rPr>
              <a:t>kelompok.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Meminta stempel di penjaga gate yang berada di denah.</a:t>
            </a:r>
            <a:endParaRPr lang="en-ID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>
                <a:solidFill>
                  <a:schemeClr val="tx1"/>
                </a:solidFill>
                <a:latin typeface="Cooper Std Black" panose="0208090304030B020404" pitchFamily="18" charset="0"/>
              </a:rPr>
              <a:t>Q&amp;A</a:t>
            </a:r>
            <a:endParaRPr lang="id-ID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64178"/>
      </p:ext>
    </p:extLst>
  </p:cSld>
  <p:clrMapOvr>
    <a:masterClrMapping/>
  </p:clrMapOvr>
  <p:transition xmlns:p14="http://schemas.microsoft.com/office/powerpoint/2010/main"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33"/>
            <a:ext cx="9144000" cy="1120463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GENERAL INFORMATION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5009" y="1343375"/>
            <a:ext cx="8850201" cy="483848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Consists of RALLY GAMES and EUREKA’s GARDEN (parallel).</a:t>
            </a:r>
          </a:p>
          <a:p>
            <a:r>
              <a:rPr lang="en-GB" dirty="0" smtClean="0"/>
              <a:t>Play time: 180 minutes.</a:t>
            </a:r>
          </a:p>
          <a:p>
            <a:r>
              <a:rPr lang="en-GB" dirty="0" smtClean="0"/>
              <a:t>Divided into 7 countries: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You’ll be given: route card, gate schedule, price list, maps, </a:t>
            </a:r>
            <a:r>
              <a:rPr lang="en-GB" dirty="0" err="1" smtClean="0"/>
              <a:t>pos</a:t>
            </a:r>
            <a:r>
              <a:rPr lang="en-GB" dirty="0" smtClean="0"/>
              <a:t> information</a:t>
            </a:r>
          </a:p>
        </p:txBody>
      </p:sp>
      <p:sp>
        <p:nvSpPr>
          <p:cNvPr id="9" name="Oval 8"/>
          <p:cNvSpPr/>
          <p:nvPr/>
        </p:nvSpPr>
        <p:spPr>
          <a:xfrm>
            <a:off x="328949" y="3260562"/>
            <a:ext cx="1018504" cy="9548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EGYPT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1512462" y="3270329"/>
            <a:ext cx="1018504" cy="9548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UKRAINE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95975" y="3258074"/>
            <a:ext cx="1018504" cy="9548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RUSSIA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79488" y="3254056"/>
            <a:ext cx="1018504" cy="9548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ETHIOPHIA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5063001" y="3291787"/>
            <a:ext cx="1018504" cy="9548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KOREA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720349" y="3291787"/>
            <a:ext cx="1018504" cy="9548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INDONESIA</a:t>
            </a:r>
            <a:endParaRPr lang="en-US" sz="1600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3628502" y="1539190"/>
            <a:ext cx="391971" cy="5958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8026949" y="4002584"/>
            <a:ext cx="405303" cy="1018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73814" y="4766384"/>
            <a:ext cx="27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RALLY GAMES (24 GAMES)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469073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EUREKA’s</a:t>
            </a:r>
          </a:p>
          <a:p>
            <a:pPr algn="ctr"/>
            <a:r>
              <a:rPr lang="en-US" dirty="0" smtClean="0"/>
              <a:t>GARDEN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244500" y="3261763"/>
            <a:ext cx="1018504" cy="9548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AMERICA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4355" y="2789541"/>
            <a:ext cx="4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7869" y="2786310"/>
            <a:ext cx="4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91383" y="2786310"/>
            <a:ext cx="4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74897" y="2787353"/>
            <a:ext cx="4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7608" y="2787353"/>
            <a:ext cx="4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40319" y="2787353"/>
            <a:ext cx="4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5756" y="2786310"/>
            <a:ext cx="4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01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20461"/>
            <a:ext cx="9144000" cy="5445527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rgbClr val="000000"/>
                </a:solidFill>
              </a:rPr>
              <a:t>19. Bagaimana pergantian harga tanah?</a:t>
            </a:r>
            <a:endParaRPr lang="id-ID" sz="2400" dirty="0">
              <a:solidFill>
                <a:srgbClr val="000000"/>
              </a:solidFill>
            </a:endParaRP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 * Sudah ditentukan dari awal</a:t>
            </a:r>
            <a:endParaRPr lang="en-ID" sz="2400" dirty="0" smtClean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20. A</a:t>
            </a:r>
            <a:r>
              <a:rPr lang="en-US" sz="2400" dirty="0" smtClean="0">
                <a:solidFill>
                  <a:srgbClr val="000000"/>
                </a:solidFill>
              </a:rPr>
              <a:t>pa </a:t>
            </a:r>
            <a:r>
              <a:rPr lang="en-US" sz="2400" dirty="0" err="1" smtClean="0">
                <a:solidFill>
                  <a:srgbClr val="000000"/>
                </a:solidFill>
              </a:rPr>
              <a:t>hubungannya</a:t>
            </a:r>
            <a:r>
              <a:rPr lang="en-US" sz="2400" dirty="0" smtClean="0">
                <a:solidFill>
                  <a:srgbClr val="000000"/>
                </a:solidFill>
              </a:rPr>
              <a:t> 24 </a:t>
            </a:r>
            <a:r>
              <a:rPr lang="en-US" sz="2400" dirty="0" err="1" smtClean="0">
                <a:solidFill>
                  <a:srgbClr val="000000"/>
                </a:solidFill>
              </a:rPr>
              <a:t>pos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negara</a:t>
            </a:r>
            <a:r>
              <a:rPr lang="en-US" sz="2400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* </a:t>
            </a:r>
            <a:r>
              <a:rPr lang="id-ID" sz="2400" dirty="0" smtClean="0">
                <a:solidFill>
                  <a:srgbClr val="000000"/>
                </a:solidFill>
              </a:rPr>
              <a:t>24 </a:t>
            </a:r>
            <a:r>
              <a:rPr lang="id-ID" sz="2400" dirty="0">
                <a:solidFill>
                  <a:srgbClr val="000000"/>
                </a:solidFill>
              </a:rPr>
              <a:t>pos tersebar di 7 </a:t>
            </a:r>
            <a:r>
              <a:rPr lang="id-ID" sz="2400" dirty="0" smtClean="0">
                <a:solidFill>
                  <a:srgbClr val="000000"/>
                </a:solidFill>
              </a:rPr>
              <a:t>negara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smtClean="0">
                <a:solidFill>
                  <a:srgbClr val="000000"/>
                </a:solidFill>
              </a:rPr>
              <a:t>sesuai dengan modul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21. Kalau 1 orang di pos yang lain dimana?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* Anggota lainnya juga ikut di pos yang sama</a:t>
            </a:r>
          </a:p>
          <a:p>
            <a:r>
              <a:rPr lang="id-ID" sz="2400" dirty="0" smtClean="0">
                <a:solidFill>
                  <a:srgbClr val="000000"/>
                </a:solidFill>
              </a:rPr>
              <a:t>22. Apakah </a:t>
            </a:r>
            <a:r>
              <a:rPr lang="id-ID" sz="2400" dirty="0">
                <a:solidFill>
                  <a:srgbClr val="000000"/>
                </a:solidFill>
              </a:rPr>
              <a:t>diketahui tanah yang diproteksi atau tidak?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      * Bisa </a:t>
            </a:r>
            <a:r>
              <a:rPr lang="id-ID" sz="2400" dirty="0">
                <a:solidFill>
                  <a:srgbClr val="000000"/>
                </a:solidFill>
              </a:rPr>
              <a:t>melihat dari gaint map yang ada di negara </a:t>
            </a:r>
            <a:r>
              <a:rPr lang="id-ID" sz="2400" dirty="0" smtClean="0">
                <a:solidFill>
                  <a:srgbClr val="000000"/>
                </a:solidFill>
              </a:rPr>
              <a:t>indonesia</a:t>
            </a:r>
          </a:p>
          <a:p>
            <a:r>
              <a:rPr lang="id-ID" sz="2400" dirty="0" smtClean="0">
                <a:solidFill>
                  <a:srgbClr val="000000"/>
                </a:solidFill>
              </a:rPr>
              <a:t>23. Apa yang terjadi bila tanah yang di proteksi di buldozer?</a:t>
            </a:r>
          </a:p>
          <a:p>
            <a:r>
              <a:rPr lang="id-ID" sz="2400" dirty="0" smtClean="0">
                <a:solidFill>
                  <a:srgbClr val="000000"/>
                </a:solidFill>
              </a:rPr>
              <a:t>      * Buldozer </a:t>
            </a:r>
            <a:r>
              <a:rPr lang="id-ID" sz="2400" dirty="0">
                <a:solidFill>
                  <a:srgbClr val="000000"/>
                </a:solidFill>
              </a:rPr>
              <a:t>tidak berlaku tetapi kartu buldozer tidak diambil </a:t>
            </a:r>
            <a:r>
              <a:rPr lang="id-ID" sz="2400" dirty="0" smtClean="0">
                <a:solidFill>
                  <a:srgbClr val="000000"/>
                </a:solidFill>
              </a:rPr>
              <a:t>dan bisa   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   digunakan </a:t>
            </a:r>
            <a:r>
              <a:rPr lang="id-ID" sz="2400" dirty="0">
                <a:solidFill>
                  <a:srgbClr val="000000"/>
                </a:solidFill>
              </a:rPr>
              <a:t>untuk membuldozer tanah lain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24. Pada saat menunggu 10 menit, apakah boleh meninggalkan eureka’s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 garden?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* Boleh </a:t>
            </a:r>
            <a:r>
              <a:rPr lang="id-ID" sz="2400" dirty="0">
                <a:solidFill>
                  <a:srgbClr val="000000"/>
                </a:solidFill>
              </a:rPr>
              <a:t>ditinggal</a:t>
            </a:r>
            <a:endParaRPr lang="en-ID" sz="2400" dirty="0">
              <a:solidFill>
                <a:srgbClr val="000000"/>
              </a:solidFill>
            </a:endParaRPr>
          </a:p>
          <a:p>
            <a:endParaRPr lang="en-ID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>
                <a:solidFill>
                  <a:schemeClr val="tx1"/>
                </a:solidFill>
                <a:latin typeface="Cooper Std Black" panose="0208090304030B020404" pitchFamily="18" charset="0"/>
              </a:rPr>
              <a:t>Q&amp;A</a:t>
            </a:r>
            <a:endParaRPr lang="id-ID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57170"/>
      </p:ext>
    </p:extLst>
  </p:cSld>
  <p:clrMapOvr>
    <a:masterClrMapping/>
  </p:clrMapOvr>
  <p:transition xmlns:p14="http://schemas.microsoft.com/office/powerpoint/2010/main"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20461"/>
            <a:ext cx="9144000" cy="5445527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rgbClr val="000000"/>
                </a:solidFill>
              </a:rPr>
              <a:t>25. </a:t>
            </a:r>
            <a:r>
              <a:rPr lang="id-ID" sz="2400" dirty="0">
                <a:solidFill>
                  <a:srgbClr val="000000"/>
                </a:solidFill>
              </a:rPr>
              <a:t>S</a:t>
            </a:r>
            <a:r>
              <a:rPr lang="id-ID" sz="2400" dirty="0" smtClean="0">
                <a:solidFill>
                  <a:srgbClr val="000000"/>
                </a:solidFill>
              </a:rPr>
              <a:t>etiap pos </a:t>
            </a:r>
            <a:r>
              <a:rPr lang="id-ID" sz="2400" dirty="0">
                <a:solidFill>
                  <a:srgbClr val="000000"/>
                </a:solidFill>
              </a:rPr>
              <a:t>harus battle atau main sendiri?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      * Ada </a:t>
            </a:r>
            <a:r>
              <a:rPr lang="id-ID" sz="2400" dirty="0">
                <a:solidFill>
                  <a:srgbClr val="000000"/>
                </a:solidFill>
              </a:rPr>
              <a:t>yang individual ada juga yang </a:t>
            </a:r>
            <a:r>
              <a:rPr lang="id-ID" sz="2400" dirty="0" smtClean="0">
                <a:solidFill>
                  <a:srgbClr val="000000"/>
                </a:solidFill>
              </a:rPr>
              <a:t>duel</a:t>
            </a:r>
            <a:r>
              <a:rPr lang="en-ID" sz="2400" dirty="0" smtClean="0">
                <a:solidFill>
                  <a:srgbClr val="000000"/>
                </a:solidFill>
              </a:rPr>
              <a:t>, akan d</a:t>
            </a:r>
            <a:r>
              <a:rPr lang="id-ID" sz="2400" dirty="0" smtClean="0">
                <a:solidFill>
                  <a:srgbClr val="000000"/>
                </a:solidFill>
              </a:rPr>
              <a:t>iketahui </a:t>
            </a:r>
            <a:r>
              <a:rPr lang="id-ID" sz="2400" dirty="0">
                <a:solidFill>
                  <a:srgbClr val="000000"/>
                </a:solidFill>
              </a:rPr>
              <a:t>saat hari H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26. Siapa yang mengatur waktu penanaman?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 * Penjaga akan menuliskan di kartu yang ditanam. Yang bisa </a:t>
            </a:r>
          </a:p>
          <a:p>
            <a:r>
              <a:rPr lang="id-ID" sz="2400" dirty="0">
                <a:solidFill>
                  <a:srgbClr val="000000"/>
                </a:solidFill>
              </a:rPr>
              <a:t> </a:t>
            </a:r>
            <a:r>
              <a:rPr lang="id-ID" sz="2400" dirty="0" smtClean="0">
                <a:solidFill>
                  <a:srgbClr val="000000"/>
                </a:solidFill>
              </a:rPr>
              <a:t>         memanen hanya penjaganya</a:t>
            </a:r>
            <a:endParaRPr lang="en-ID" sz="2400" dirty="0" smtClean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27. Apakah antrian </a:t>
            </a:r>
            <a:r>
              <a:rPr lang="id-ID" sz="2400" dirty="0">
                <a:solidFill>
                  <a:srgbClr val="000000"/>
                </a:solidFill>
              </a:rPr>
              <a:t>di eureka </a:t>
            </a:r>
            <a:r>
              <a:rPr lang="id-ID" sz="2400" dirty="0" smtClean="0">
                <a:solidFill>
                  <a:srgbClr val="000000"/>
                </a:solidFill>
              </a:rPr>
              <a:t>garden </a:t>
            </a:r>
            <a:r>
              <a:rPr lang="id-ID" sz="2400" dirty="0">
                <a:solidFill>
                  <a:srgbClr val="000000"/>
                </a:solidFill>
              </a:rPr>
              <a:t>boleh menyebar?</a:t>
            </a:r>
            <a:endParaRPr lang="en-ID" sz="2400" dirty="0">
              <a:solidFill>
                <a:srgbClr val="000000"/>
              </a:solidFill>
            </a:endParaRPr>
          </a:p>
          <a:p>
            <a:r>
              <a:rPr lang="id-ID" sz="2400" dirty="0" smtClean="0">
                <a:solidFill>
                  <a:srgbClr val="000000"/>
                </a:solidFill>
              </a:rPr>
              <a:t>       * Yang </a:t>
            </a:r>
            <a:r>
              <a:rPr lang="id-ID" sz="2400" dirty="0">
                <a:solidFill>
                  <a:srgbClr val="000000"/>
                </a:solidFill>
              </a:rPr>
              <a:t>boleh masuk antrian hanya yang membawa route card</a:t>
            </a:r>
            <a:endParaRPr lang="en-ID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>
                <a:solidFill>
                  <a:schemeClr val="tx1"/>
                </a:solidFill>
                <a:latin typeface="Cooper Std Black" panose="0208090304030B020404" pitchFamily="18" charset="0"/>
              </a:rPr>
              <a:t>Q&amp;A</a:t>
            </a:r>
            <a:endParaRPr lang="id-ID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36401"/>
      </p:ext>
    </p:extLst>
  </p:cSld>
  <p:clrMapOvr>
    <a:masterClrMapping/>
  </p:clrMapOvr>
  <p:transition xmlns:p14="http://schemas.microsoft.com/office/powerpoint/2010/main"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SET THE TIME…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23" y="1565811"/>
            <a:ext cx="3781604" cy="4129910"/>
          </a:xfrm>
        </p:spPr>
      </p:pic>
    </p:spTree>
    <p:extLst>
      <p:ext uri="{BB962C8B-B14F-4D97-AF65-F5344CB8AC3E}">
        <p14:creationId xmlns:p14="http://schemas.microsoft.com/office/powerpoint/2010/main" val="298464315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GATE SYSTEM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16" y="1271832"/>
            <a:ext cx="8888838" cy="4922905"/>
          </a:xfrm>
        </p:spPr>
        <p:txBody>
          <a:bodyPr/>
          <a:lstStyle/>
          <a:p>
            <a:r>
              <a:rPr lang="en-GB" dirty="0" smtClean="0"/>
              <a:t>Every country has its own gate schedule.</a:t>
            </a:r>
          </a:p>
          <a:p>
            <a:r>
              <a:rPr lang="en-GB" dirty="0" smtClean="0"/>
              <a:t>You have to get a </a:t>
            </a:r>
            <a:r>
              <a:rPr lang="en-GB" b="1" dirty="0" smtClean="0"/>
              <a:t>stamp mark </a:t>
            </a:r>
            <a:r>
              <a:rPr lang="en-GB" dirty="0" smtClean="0"/>
              <a:t>before entering a country.</a:t>
            </a:r>
          </a:p>
          <a:p>
            <a:r>
              <a:rPr lang="en-GB" dirty="0" smtClean="0"/>
              <a:t>You have to be in full team in order to entering the line.</a:t>
            </a:r>
          </a:p>
          <a:p>
            <a:r>
              <a:rPr lang="en-US" dirty="0"/>
              <a:t>When the gate </a:t>
            </a:r>
            <a:r>
              <a:rPr lang="en-US" b="1" dirty="0"/>
              <a:t>closed</a:t>
            </a:r>
            <a:r>
              <a:rPr lang="en-US" dirty="0"/>
              <a:t>: if you’ve already in the queuing line, you are allowed to wait until your turn to get the </a:t>
            </a:r>
            <a:r>
              <a:rPr lang="en-US" dirty="0" smtClean="0"/>
              <a:t>stamp. </a:t>
            </a:r>
            <a:r>
              <a:rPr lang="en-US" b="1" dirty="0" smtClean="0"/>
              <a:t>BUT </a:t>
            </a:r>
            <a:r>
              <a:rPr lang="en-US" dirty="0"/>
              <a:t>if you </a:t>
            </a:r>
            <a:r>
              <a:rPr lang="en-US" dirty="0" smtClean="0"/>
              <a:t>haven’t, </a:t>
            </a:r>
            <a:r>
              <a:rPr lang="en-US" dirty="0"/>
              <a:t>you should leave the gate and look for another </a:t>
            </a:r>
            <a:r>
              <a:rPr lang="en-US" dirty="0" smtClean="0"/>
              <a:t>country.</a:t>
            </a:r>
            <a:endParaRPr lang="en-US" dirty="0"/>
          </a:p>
          <a:p>
            <a:endParaRPr lang="en-GB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5121610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POS SYSTEM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81" y="1159532"/>
            <a:ext cx="8888838" cy="5270637"/>
          </a:xfrm>
        </p:spPr>
        <p:txBody>
          <a:bodyPr>
            <a:normAutofit/>
          </a:bodyPr>
          <a:lstStyle/>
          <a:p>
            <a:r>
              <a:rPr lang="en-US" dirty="0"/>
              <a:t>You can choose your </a:t>
            </a:r>
            <a:r>
              <a:rPr lang="en-US" dirty="0" err="1"/>
              <a:t>pos</a:t>
            </a:r>
            <a:r>
              <a:rPr lang="en-US" dirty="0"/>
              <a:t> destination on your own</a:t>
            </a:r>
            <a:r>
              <a:rPr lang="en-US" dirty="0" smtClean="0"/>
              <a:t>.</a:t>
            </a:r>
          </a:p>
          <a:p>
            <a:r>
              <a:rPr lang="en-GB" dirty="0"/>
              <a:t>You have to be in full team in order to entering the line</a:t>
            </a:r>
            <a:r>
              <a:rPr lang="en-GB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maximum time </a:t>
            </a:r>
            <a:r>
              <a:rPr lang="en-US" dirty="0" smtClean="0"/>
              <a:t>and coins for </a:t>
            </a:r>
            <a:r>
              <a:rPr lang="en-US" dirty="0"/>
              <a:t>playing in each </a:t>
            </a:r>
            <a:r>
              <a:rPr lang="en-US" dirty="0" err="1"/>
              <a:t>pos</a:t>
            </a:r>
            <a:r>
              <a:rPr lang="en-US" dirty="0"/>
              <a:t> is different.</a:t>
            </a:r>
          </a:p>
          <a:p>
            <a:r>
              <a:rPr lang="en-US" dirty="0"/>
              <a:t>What you need to do :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Queue </a:t>
            </a:r>
            <a:r>
              <a:rPr lang="en-US" sz="2000" dirty="0"/>
              <a:t>in the right line </a:t>
            </a:r>
            <a:endParaRPr lang="en-US" sz="2000" dirty="0" smtClean="0"/>
          </a:p>
          <a:p>
            <a:pPr marL="914400" lvl="1" indent="-457200">
              <a:buAutoNum type="arabicPeriod"/>
            </a:pPr>
            <a:r>
              <a:rPr lang="en-US" sz="2000" dirty="0" smtClean="0"/>
              <a:t>Read and understand the game’s procedure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Enter the </a:t>
            </a:r>
            <a:r>
              <a:rPr lang="en-US" sz="2000" dirty="0" err="1" smtClean="0"/>
              <a:t>pos</a:t>
            </a:r>
            <a:r>
              <a:rPr lang="en-US" sz="2000" dirty="0" smtClean="0"/>
              <a:t> when you’re ready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Q&amp;A before the game start (max 2 minutes)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Solve the problem in the </a:t>
            </a:r>
            <a:r>
              <a:rPr lang="en-US" sz="2000" dirty="0" err="1" smtClean="0"/>
              <a:t>pos</a:t>
            </a:r>
            <a:endParaRPr lang="en-US" sz="2000" dirty="0" smtClean="0"/>
          </a:p>
          <a:p>
            <a:pPr marL="914400" lvl="1" indent="-457200">
              <a:buAutoNum type="arabicPeriod"/>
            </a:pPr>
            <a:r>
              <a:rPr lang="en-US" sz="2000" dirty="0" smtClean="0"/>
              <a:t>Get the coins 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You are allowed to come back at the same </a:t>
            </a:r>
            <a:r>
              <a:rPr lang="en-US" dirty="0" err="1"/>
              <a:t>pos</a:t>
            </a:r>
            <a:r>
              <a:rPr lang="en-US" dirty="0"/>
              <a:t> anytime </a:t>
            </a:r>
            <a:r>
              <a:rPr lang="en-US" b="1" dirty="0"/>
              <a:t>BUT</a:t>
            </a:r>
            <a:r>
              <a:rPr lang="en-US" dirty="0"/>
              <a:t> your </a:t>
            </a:r>
            <a:r>
              <a:rPr lang="en-US" dirty="0" smtClean="0"/>
              <a:t>coins in </a:t>
            </a:r>
            <a:r>
              <a:rPr lang="en-US" dirty="0"/>
              <a:t>that </a:t>
            </a:r>
            <a:r>
              <a:rPr lang="en-US" dirty="0" err="1"/>
              <a:t>pos</a:t>
            </a:r>
            <a:r>
              <a:rPr lang="en-US" dirty="0"/>
              <a:t> will be adjusted with the newest one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6588638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REWARD SYSTEM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16" y="1271832"/>
            <a:ext cx="8888838" cy="4922905"/>
          </a:xfrm>
        </p:spPr>
        <p:txBody>
          <a:bodyPr>
            <a:normAutofit/>
          </a:bodyPr>
          <a:lstStyle/>
          <a:p>
            <a:r>
              <a:rPr lang="en-US" dirty="0" smtClean="0"/>
              <a:t>Reward will be given when you completing every pass coins in one country.</a:t>
            </a:r>
          </a:p>
          <a:p>
            <a:r>
              <a:rPr lang="en-US" dirty="0" smtClean="0"/>
              <a:t>Every country has its own reward.</a:t>
            </a:r>
          </a:p>
          <a:p>
            <a:r>
              <a:rPr lang="en-US" dirty="0" smtClean="0"/>
              <a:t>You may exchange your reward at POS ASSET in Indonesia and you’ll be given a card.</a:t>
            </a:r>
            <a:endParaRPr lang="en-US" dirty="0"/>
          </a:p>
          <a:p>
            <a:endParaRPr lang="en-GB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9162504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GARDENING SYSTEM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81" y="2661749"/>
            <a:ext cx="5658961" cy="330253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0"/>
          <a:stretch/>
        </p:blipFill>
        <p:spPr>
          <a:xfrm>
            <a:off x="209765" y="1470962"/>
            <a:ext cx="2532046" cy="195407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764307" y="2529810"/>
            <a:ext cx="893284" cy="201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15033" y="1390834"/>
            <a:ext cx="129954" cy="67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10" y="2946720"/>
            <a:ext cx="13126" cy="82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78369" y="2529809"/>
            <a:ext cx="181222" cy="201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88943" y="1596996"/>
            <a:ext cx="858136" cy="35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10418" y="2339827"/>
            <a:ext cx="871311" cy="14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079200" y="2936207"/>
            <a:ext cx="1" cy="97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7444" y="1465458"/>
            <a:ext cx="146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tanaman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000074" y="2100854"/>
            <a:ext cx="16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air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859998" y="3905048"/>
            <a:ext cx="144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protection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9332" y="3814876"/>
            <a:ext cx="86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Nomor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4231" y="1050892"/>
            <a:ext cx="123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Block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147925" y="4442894"/>
            <a:ext cx="144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tanah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347270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GARDENING SYSTEM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16" y="1271832"/>
            <a:ext cx="8888838" cy="49100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Basic transactions </a:t>
            </a:r>
            <a:r>
              <a:rPr lang="en-US" dirty="0"/>
              <a:t>consists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Buy and sell </a:t>
            </a:r>
            <a:r>
              <a:rPr lang="en-US" dirty="0"/>
              <a:t>a </a:t>
            </a:r>
            <a:r>
              <a:rPr lang="en-US" dirty="0" smtClean="0"/>
              <a:t>land</a:t>
            </a:r>
          </a:p>
          <a:p>
            <a:pPr lvl="1"/>
            <a:r>
              <a:rPr lang="en-US" dirty="0" smtClean="0"/>
              <a:t>planting </a:t>
            </a:r>
            <a:r>
              <a:rPr lang="en-US" dirty="0"/>
              <a:t>(</a:t>
            </a:r>
            <a:r>
              <a:rPr lang="en-US" dirty="0" smtClean="0"/>
              <a:t>10mins)</a:t>
            </a:r>
          </a:p>
          <a:p>
            <a:pPr lvl="1"/>
            <a:r>
              <a:rPr lang="en-US" dirty="0" smtClean="0"/>
              <a:t>watering </a:t>
            </a:r>
            <a:r>
              <a:rPr lang="en-US" dirty="0"/>
              <a:t>(</a:t>
            </a:r>
            <a:r>
              <a:rPr lang="en-US" dirty="0" smtClean="0"/>
              <a:t>10mins)</a:t>
            </a:r>
          </a:p>
          <a:p>
            <a:pPr lvl="1"/>
            <a:r>
              <a:rPr lang="en-US" dirty="0" smtClean="0"/>
              <a:t>Harvesting =&gt; collect gems</a:t>
            </a:r>
          </a:p>
          <a:p>
            <a:r>
              <a:rPr lang="en-US" dirty="0" smtClean="0"/>
              <a:t>Optional transactions consist of:</a:t>
            </a:r>
          </a:p>
          <a:p>
            <a:pPr lvl="1"/>
            <a:r>
              <a:rPr lang="en-US" dirty="0" smtClean="0"/>
              <a:t>protect</a:t>
            </a:r>
          </a:p>
          <a:p>
            <a:pPr lvl="1"/>
            <a:r>
              <a:rPr lang="en-US" dirty="0" smtClean="0"/>
              <a:t>booster </a:t>
            </a:r>
          </a:p>
          <a:p>
            <a:pPr lvl="1"/>
            <a:r>
              <a:rPr lang="en-US" dirty="0" smtClean="0"/>
              <a:t>bulldozer</a:t>
            </a:r>
          </a:p>
          <a:p>
            <a:r>
              <a:rPr lang="en-US" dirty="0" smtClean="0"/>
              <a:t>What </a:t>
            </a:r>
            <a:r>
              <a:rPr lang="en-US" dirty="0"/>
              <a:t>you need to do :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Queue in the right line </a:t>
            </a:r>
            <a:r>
              <a:rPr lang="en-US" sz="2200" dirty="0" smtClean="0"/>
              <a:t>(every block has its own line; only 1 person each team)</a:t>
            </a:r>
          </a:p>
          <a:p>
            <a:pPr marL="914400" lvl="1" indent="-457200">
              <a:buAutoNum type="arabicPeriod"/>
            </a:pPr>
            <a:r>
              <a:rPr lang="en-US" sz="2200" dirty="0" smtClean="0"/>
              <a:t>Make any transactions (max 3)</a:t>
            </a:r>
          </a:p>
          <a:p>
            <a:pPr marL="914400" lvl="1" indent="-457200">
              <a:buAutoNum type="arabicPeriod"/>
            </a:pPr>
            <a:r>
              <a:rPr lang="en-US" sz="2200" dirty="0" smtClean="0"/>
              <a:t>Get your mark in route card</a:t>
            </a:r>
          </a:p>
          <a:p>
            <a:r>
              <a:rPr lang="en-US" dirty="0"/>
              <a:t>You can use the reward from rally games to the committee in giant </a:t>
            </a:r>
            <a:r>
              <a:rPr lang="en-US" dirty="0" smtClean="0"/>
              <a:t>map.</a:t>
            </a:r>
            <a:endParaRPr lang="en-GB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8001673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5254580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20462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BUY AND SELL SYSTEM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16" y="1271832"/>
            <a:ext cx="8888838" cy="4910027"/>
          </a:xfrm>
        </p:spPr>
        <p:txBody>
          <a:bodyPr>
            <a:normAutofit/>
          </a:bodyPr>
          <a:lstStyle/>
          <a:p>
            <a:r>
              <a:rPr lang="en-US" dirty="0" smtClean="0"/>
              <a:t>Make transactions in POS ASSET.</a:t>
            </a:r>
          </a:p>
          <a:p>
            <a:r>
              <a:rPr lang="en-US" dirty="0" smtClean="0"/>
              <a:t>Transactions consists of:</a:t>
            </a:r>
          </a:p>
          <a:p>
            <a:pPr lvl="1"/>
            <a:r>
              <a:rPr lang="en-US" dirty="0" smtClean="0"/>
              <a:t>Buy any cards</a:t>
            </a:r>
          </a:p>
          <a:p>
            <a:pPr lvl="1"/>
            <a:r>
              <a:rPr lang="en-US" dirty="0" smtClean="0"/>
              <a:t>Reward exchange</a:t>
            </a:r>
          </a:p>
          <a:p>
            <a:pPr lvl="1"/>
            <a:r>
              <a:rPr lang="en-US" dirty="0" smtClean="0"/>
              <a:t>Sell gems</a:t>
            </a:r>
          </a:p>
          <a:p>
            <a:r>
              <a:rPr lang="en-US" dirty="0" smtClean="0"/>
              <a:t>What </a:t>
            </a:r>
            <a:r>
              <a:rPr lang="en-US" dirty="0"/>
              <a:t>you need to do :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Queue in the right line </a:t>
            </a:r>
            <a:r>
              <a:rPr lang="en-US" sz="2200" dirty="0" smtClean="0"/>
              <a:t>(only </a:t>
            </a:r>
            <a:r>
              <a:rPr lang="en-US" sz="2200" dirty="0"/>
              <a:t>1 person each </a:t>
            </a:r>
            <a:r>
              <a:rPr lang="en-US" sz="2200" dirty="0" smtClean="0"/>
              <a:t>team)</a:t>
            </a:r>
          </a:p>
          <a:p>
            <a:pPr marL="914400" lvl="1" indent="-457200">
              <a:buAutoNum type="arabicPeriod"/>
            </a:pPr>
            <a:r>
              <a:rPr lang="en-US" sz="2200" dirty="0" smtClean="0"/>
              <a:t>Make any transactions (max 3)</a:t>
            </a:r>
          </a:p>
          <a:p>
            <a:pPr marL="914400" lvl="1" indent="-457200">
              <a:buAutoNum type="arabicPeriod"/>
            </a:pPr>
            <a:r>
              <a:rPr lang="en-US" sz="2200" dirty="0" smtClean="0"/>
              <a:t>Get your mark in route card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3316979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20462"/>
            <a:ext cx="9144000" cy="4816699"/>
          </a:xfrm>
          <a:prstGeom prst="rect">
            <a:avLst/>
          </a:prstGeom>
          <a:solidFill>
            <a:schemeClr val="accent4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39070"/>
            <a:ext cx="9144000" cy="1159532"/>
          </a:xfrm>
          <a:prstGeom prst="rect">
            <a:avLst/>
          </a:prstGeom>
          <a:solidFill>
            <a:schemeClr val="accent6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-5633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 smtClean="0">
                <a:latin typeface="Cooper Std Black" panose="0208090304030B020404" pitchFamily="18" charset="0"/>
              </a:rPr>
              <a:t>ROUTE CARD</a:t>
            </a:r>
            <a:endParaRPr lang="id-ID" sz="4500" b="1" dirty="0">
              <a:latin typeface="Cooper Std Black" panose="0208090304030B0204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89" y="1269232"/>
            <a:ext cx="4369393" cy="533810"/>
          </a:xfrm>
        </p:spPr>
        <p:txBody>
          <a:bodyPr>
            <a:normAutofit/>
          </a:bodyPr>
          <a:lstStyle/>
          <a:p>
            <a:pPr algn="ctr"/>
            <a:r>
              <a:rPr lang="en-GB" sz="2800" dirty="0" smtClean="0"/>
              <a:t>FRONT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29150" y="1269232"/>
            <a:ext cx="4388445" cy="533810"/>
          </a:xfrm>
        </p:spPr>
        <p:txBody>
          <a:bodyPr/>
          <a:lstStyle/>
          <a:p>
            <a:pPr algn="ctr"/>
            <a:r>
              <a:rPr lang="en-GB" sz="2800" dirty="0" smtClean="0"/>
              <a:t>BACK</a:t>
            </a:r>
            <a:endParaRPr lang="en-GB" sz="28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1" y="1836060"/>
            <a:ext cx="4290255" cy="26160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328217" y="4192025"/>
            <a:ext cx="65484" cy="4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703" y="4643663"/>
            <a:ext cx="145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Gate confirmation</a:t>
            </a:r>
            <a:endParaRPr lang="en-GB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665" y="3085838"/>
            <a:ext cx="4519413" cy="26495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Straight Arrow Connector 39"/>
          <p:cNvCxnSpPr/>
          <p:nvPr/>
        </p:nvCxnSpPr>
        <p:spPr>
          <a:xfrm flipV="1">
            <a:off x="6855093" y="2809979"/>
            <a:ext cx="311957" cy="74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278198" y="4522735"/>
            <a:ext cx="651868" cy="26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28024" y="5398499"/>
            <a:ext cx="214917" cy="64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18682" y="2181909"/>
            <a:ext cx="190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Exchange reward</a:t>
            </a:r>
          </a:p>
          <a:p>
            <a:r>
              <a:rPr lang="en-GB" dirty="0" smtClean="0"/>
              <a:t>confirmation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220524" y="4614716"/>
            <a:ext cx="144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dirty="0" smtClean="0"/>
              <a:t>ass coin</a:t>
            </a:r>
          </a:p>
          <a:p>
            <a:r>
              <a:rPr lang="en-GB" dirty="0" smtClean="0"/>
              <a:t>confirmation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0" y="6007827"/>
            <a:ext cx="159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Gems</a:t>
            </a:r>
          </a:p>
          <a:p>
            <a:r>
              <a:rPr lang="en-GB" dirty="0" smtClean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112964411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</TotalTime>
  <Words>1224</Words>
  <Application>Microsoft Macintosh PowerPoint</Application>
  <PresentationFormat>On-screen Show (4:3)</PresentationFormat>
  <Paragraphs>215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Industrial Competition 2015</vt:lpstr>
      <vt:lpstr>GENERAL INFORMATION</vt:lpstr>
      <vt:lpstr>GATE SYSTEM</vt:lpstr>
      <vt:lpstr>POS SYSTEM</vt:lpstr>
      <vt:lpstr>REWARD SYSTEM</vt:lpstr>
      <vt:lpstr>GARDENING SYSTEM</vt:lpstr>
      <vt:lpstr>GARDENING SYSTEM</vt:lpstr>
      <vt:lpstr>BUY AND SELL SYSTEM</vt:lpstr>
      <vt:lpstr>ROUTE CARD</vt:lpstr>
      <vt:lpstr>GATE SCHEDULE</vt:lpstr>
      <vt:lpstr>PRICE LIST</vt:lpstr>
      <vt:lpstr>MAPS</vt:lpstr>
      <vt:lpstr>POS INFORMATION</vt:lpstr>
      <vt:lpstr>SCORING SYSTEM</vt:lpstr>
      <vt:lpstr>NB</vt:lpstr>
      <vt:lpstr>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THE TIME…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Ursula Audrey</dc:creator>
  <cp:lastModifiedBy>MacBook Pro</cp:lastModifiedBy>
  <cp:revision>71</cp:revision>
  <dcterms:created xsi:type="dcterms:W3CDTF">2015-04-18T08:40:46Z</dcterms:created>
  <dcterms:modified xsi:type="dcterms:W3CDTF">2015-11-02T03:28:40Z</dcterms:modified>
</cp:coreProperties>
</file>