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70" r:id="rId5"/>
    <p:sldId id="271" r:id="rId6"/>
    <p:sldId id="260" r:id="rId7"/>
    <p:sldId id="261" r:id="rId8"/>
    <p:sldId id="268" r:id="rId9"/>
    <p:sldId id="269" r:id="rId10"/>
    <p:sldId id="262" r:id="rId11"/>
    <p:sldId id="264" r:id="rId12"/>
    <p:sldId id="265" r:id="rId13"/>
    <p:sldId id="266" r:id="rId14"/>
    <p:sldId id="263"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0000"/>
    <a:srgbClr val="DA0000"/>
    <a:srgbClr val="DE0000"/>
    <a:srgbClr val="7A6E67"/>
    <a:srgbClr val="F2BF49"/>
    <a:srgbClr val="ADA07A"/>
    <a:srgbClr val="CE11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34" autoAdjust="0"/>
    <p:restoredTop sz="88407"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5A0C9-E830-1241-BEA3-6925DA004ECF}" type="datetimeFigureOut">
              <a:rPr lang="en-US" smtClean="0"/>
              <a:pPr/>
              <a:t>12/17/2015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984522-76EF-EF4D-8870-07F3436BA4E0}" type="slidenum">
              <a:rPr lang="en-US" smtClean="0"/>
              <a:pPr/>
              <a:t>‹#›</a:t>
            </a:fld>
            <a:endParaRPr lang="en-US"/>
          </a:p>
        </p:txBody>
      </p:sp>
    </p:spTree>
    <p:extLst>
      <p:ext uri="{BB962C8B-B14F-4D97-AF65-F5344CB8AC3E}">
        <p14:creationId xmlns:p14="http://schemas.microsoft.com/office/powerpoint/2010/main" xmlns="" val="33784800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45082-6AF3-024B-A14D-C5AD8123919E}" type="datetimeFigureOut">
              <a:rPr lang="en-US" smtClean="0"/>
              <a:pPr/>
              <a:t>12/17/2015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6D18E-8B09-B24B-9169-4FC527B8D84F}" type="slidenum">
              <a:rPr lang="en-US" smtClean="0"/>
              <a:pPr/>
              <a:t>‹#›</a:t>
            </a:fld>
            <a:endParaRPr lang="en-US"/>
          </a:p>
        </p:txBody>
      </p:sp>
    </p:spTree>
    <p:extLst>
      <p:ext uri="{BB962C8B-B14F-4D97-AF65-F5344CB8AC3E}">
        <p14:creationId xmlns:p14="http://schemas.microsoft.com/office/powerpoint/2010/main" xmlns="" val="3421073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4A6D18E-8B09-B24B-9169-4FC527B8D84F}" type="slidenum">
              <a:rPr lang="en-US" smtClean="0"/>
              <a:pPr/>
              <a:t>1</a:t>
            </a:fld>
            <a:endParaRPr lang="en-US"/>
          </a:p>
        </p:txBody>
      </p:sp>
    </p:spTree>
    <p:extLst>
      <p:ext uri="{BB962C8B-B14F-4D97-AF65-F5344CB8AC3E}">
        <p14:creationId xmlns:p14="http://schemas.microsoft.com/office/powerpoint/2010/main" xmlns="" val="448120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95525" cy="336550"/>
          </a:xfrm>
          <a:prstGeom prst="rect">
            <a:avLst/>
          </a:prstGeom>
          <a:noFill/>
          <a:ln w="9525">
            <a:noFill/>
            <a:miter lim="800000"/>
            <a:headEnd/>
            <a:tailEnd/>
          </a:ln>
          <a:effectLst/>
        </p:spPr>
        <p:txBody>
          <a:bodyPr wrap="none">
            <a:prstTxWarp prst="textNoShape">
              <a:avLst/>
            </a:prstTxWarp>
            <a:spAutoFit/>
          </a:bodyPr>
          <a:lstStyle/>
          <a:p>
            <a:r>
              <a:rPr lang="en-US" sz="1600">
                <a:solidFill>
                  <a:schemeClr val="bg1"/>
                </a:solidFill>
                <a:latin typeface="Univers 65 Bold" charset="0"/>
              </a:rPr>
              <a:t>Unit Name Goes Here</a:t>
            </a:r>
          </a:p>
        </p:txBody>
      </p:sp>
      <p:sp>
        <p:nvSpPr>
          <p:cNvPr id="9"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6"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userDrawn="1"/>
        </p:nvSpPr>
        <p:spPr bwMode="auto">
          <a:xfrm>
            <a:off x="6557963" y="6324600"/>
            <a:ext cx="2295525" cy="336550"/>
          </a:xfrm>
          <a:prstGeom prst="rect">
            <a:avLst/>
          </a:prstGeom>
          <a:noFill/>
          <a:ln w="9525">
            <a:noFill/>
            <a:miter lim="800000"/>
            <a:headEnd/>
            <a:tailEnd/>
          </a:ln>
          <a:effectLst/>
        </p:spPr>
        <p:txBody>
          <a:bodyPr wrap="none">
            <a:prstTxWarp prst="textNoShape">
              <a:avLst/>
            </a:prstTxWarp>
            <a:spAutoFit/>
          </a:bodyPr>
          <a:lstStyle/>
          <a:p>
            <a:pPr algn="r"/>
            <a:r>
              <a:rPr lang="en-US" sz="1600" dirty="0">
                <a:solidFill>
                  <a:schemeClr val="bg1"/>
                </a:solidFill>
                <a:latin typeface="Univers 65 Bold" charset="0"/>
              </a:rPr>
              <a:t>Unit Name Goes Here</a:t>
            </a:r>
          </a:p>
        </p:txBody>
      </p:sp>
      <p:sp>
        <p:nvSpPr>
          <p:cNvPr id="9" name="Slide Number Placeholder 5"/>
          <p:cNvSpPr>
            <a:spLocks noGrp="1"/>
          </p:cNvSpPr>
          <p:nvPr>
            <p:ph type="sldNum" sz="quarter" idx="4"/>
          </p:nvPr>
        </p:nvSpPr>
        <p:spPr>
          <a:xfrm>
            <a:off x="6553200" y="57150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9A4E-4C82-4D44-9372-C31BB3818094}" type="slidenum">
              <a:rPr lang="en-US" smtClean="0"/>
              <a:pPr/>
              <a:t>‹#›</a:t>
            </a:fld>
            <a:endParaRPr lang="en-US" dirty="0"/>
          </a:p>
        </p:txBody>
      </p:sp>
      <p:pic>
        <p:nvPicPr>
          <p:cNvPr id="12"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22515" y="2819400"/>
            <a:ext cx="6629400" cy="1066800"/>
          </a:xfrm>
        </p:spPr>
        <p:txBody>
          <a:bodyPr/>
          <a:lstStyle/>
          <a:p>
            <a:r>
              <a:rPr lang="en-IN" sz="4000" dirty="0" smtClean="0"/>
              <a:t>Community Detection</a:t>
            </a:r>
            <a:endParaRPr lang="en-US" sz="4000" dirty="0"/>
          </a:p>
        </p:txBody>
      </p:sp>
      <p:sp>
        <p:nvSpPr>
          <p:cNvPr id="2051" name="Rectangle 3"/>
          <p:cNvSpPr>
            <a:spLocks noGrp="1" noChangeArrowheads="1"/>
          </p:cNvSpPr>
          <p:nvPr>
            <p:ph type="subTitle" idx="1"/>
          </p:nvPr>
        </p:nvSpPr>
        <p:spPr>
          <a:xfrm>
            <a:off x="569686" y="3581400"/>
            <a:ext cx="8382000" cy="2971800"/>
          </a:xfrm>
        </p:spPr>
        <p:txBody>
          <a:bodyPr/>
          <a:lstStyle/>
          <a:p>
            <a:endParaRPr lang="en-US" dirty="0"/>
          </a:p>
          <a:p>
            <a:endParaRPr lang="en-US" dirty="0" smtClean="0"/>
          </a:p>
          <a:p>
            <a:r>
              <a:rPr lang="en-US" dirty="0" smtClean="0"/>
              <a:t>                                                  Presented by-</a:t>
            </a:r>
          </a:p>
          <a:p>
            <a:r>
              <a:rPr lang="en-US" dirty="0"/>
              <a:t> </a:t>
            </a:r>
            <a:r>
              <a:rPr lang="en-US" dirty="0" smtClean="0"/>
              <a:t>                                                               </a:t>
            </a:r>
            <a:r>
              <a:rPr lang="en-US" b="1" dirty="0" smtClean="0">
                <a:solidFill>
                  <a:srgbClr val="FF0000"/>
                </a:solidFill>
                <a:latin typeface="Harlow Solid Italic" panose="04030604020F02020D02" pitchFamily="82" charset="0"/>
              </a:rPr>
              <a:t>A </a:t>
            </a:r>
            <a:r>
              <a:rPr lang="en-US" dirty="0" err="1" smtClean="0"/>
              <a:t>rjun</a:t>
            </a:r>
            <a:r>
              <a:rPr lang="en-US" dirty="0" smtClean="0"/>
              <a:t> Bhattacharya</a:t>
            </a:r>
          </a:p>
          <a:p>
            <a:r>
              <a:rPr lang="en-US" dirty="0"/>
              <a:t> </a:t>
            </a:r>
            <a:r>
              <a:rPr lang="en-US" dirty="0" smtClean="0"/>
              <a:t>                                                               </a:t>
            </a:r>
            <a:r>
              <a:rPr lang="en-US" b="1" dirty="0" smtClean="0">
                <a:solidFill>
                  <a:srgbClr val="FF0000"/>
                </a:solidFill>
                <a:latin typeface="Harlow Solid Italic" panose="04030604020F02020D02" pitchFamily="82" charset="0"/>
              </a:rPr>
              <a:t>D </a:t>
            </a:r>
            <a:r>
              <a:rPr lang="en-US" dirty="0" err="1" smtClean="0"/>
              <a:t>ipanjan</a:t>
            </a:r>
            <a:r>
              <a:rPr lang="en-US" dirty="0" smtClean="0"/>
              <a:t> </a:t>
            </a:r>
            <a:r>
              <a:rPr lang="en-US" dirty="0" err="1" smtClean="0"/>
              <a:t>Karmakar</a:t>
            </a:r>
            <a:endParaRPr lang="en-US" dirty="0" smtClean="0"/>
          </a:p>
          <a:p>
            <a:r>
              <a:rPr lang="en-US" dirty="0"/>
              <a:t> </a:t>
            </a:r>
            <a:r>
              <a:rPr lang="en-US" dirty="0" smtClean="0"/>
              <a:t>                                                               </a:t>
            </a:r>
            <a:r>
              <a:rPr lang="en-US" b="1" dirty="0" smtClean="0">
                <a:solidFill>
                  <a:srgbClr val="FF0000"/>
                </a:solidFill>
                <a:latin typeface="Harlow Solid Italic" panose="04030604020F02020D02" pitchFamily="82" charset="0"/>
              </a:rPr>
              <a:t>B </a:t>
            </a:r>
            <a:r>
              <a:rPr lang="en-US" dirty="0" err="1" smtClean="0"/>
              <a:t>ijon</a:t>
            </a:r>
            <a:r>
              <a:rPr lang="en-US" dirty="0" smtClean="0"/>
              <a:t> Bose</a:t>
            </a:r>
            <a:endParaRPr lang="en-US" dirty="0"/>
          </a:p>
        </p:txBody>
      </p:sp>
      <p:sp>
        <p:nvSpPr>
          <p:cNvPr id="3" name="Rectangle 2"/>
          <p:cNvSpPr/>
          <p:nvPr/>
        </p:nvSpPr>
        <p:spPr bwMode="auto">
          <a:xfrm>
            <a:off x="533400" y="1295400"/>
            <a:ext cx="2057400" cy="3810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Experiments</a:t>
            </a:r>
            <a:endParaRPr lang="en-IN"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10</a:t>
            </a:fld>
            <a:endParaRPr lang="en-US" dirty="0"/>
          </a:p>
        </p:txBody>
      </p:sp>
      <p:sp>
        <p:nvSpPr>
          <p:cNvPr id="6" name="Rectangle 5"/>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
        <p:nvSpPr>
          <p:cNvPr id="8" name="Content Placeholder 7"/>
          <p:cNvSpPr>
            <a:spLocks noGrp="1"/>
          </p:cNvSpPr>
          <p:nvPr>
            <p:ph idx="1"/>
          </p:nvPr>
        </p:nvSpPr>
        <p:spPr/>
        <p:txBody>
          <a:bodyPr/>
          <a:lstStyle/>
          <a:p>
            <a:r>
              <a:rPr lang="en-IN" dirty="0" smtClean="0"/>
              <a:t>For dense networks, running time does not change drastically with the value of k or the number of nodes.</a:t>
            </a:r>
            <a:endParaRPr lang="en-IN" dirty="0"/>
          </a:p>
        </p:txBody>
      </p:sp>
      <p:pic>
        <p:nvPicPr>
          <p:cNvPr id="9" name="Picture 8"/>
          <p:cNvPicPr>
            <a:picLocks noChangeAspect="1"/>
          </p:cNvPicPr>
          <p:nvPr/>
        </p:nvPicPr>
        <p:blipFill>
          <a:blip r:embed="rId2"/>
          <a:stretch>
            <a:fillRect/>
          </a:stretch>
        </p:blipFill>
        <p:spPr>
          <a:xfrm>
            <a:off x="63731" y="2743200"/>
            <a:ext cx="9080269" cy="2438400"/>
          </a:xfrm>
          <a:prstGeom prst="rect">
            <a:avLst/>
          </a:prstGeom>
        </p:spPr>
      </p:pic>
    </p:spTree>
    <p:extLst>
      <p:ext uri="{BB962C8B-B14F-4D97-AF65-F5344CB8AC3E}">
        <p14:creationId xmlns:p14="http://schemas.microsoft.com/office/powerpoint/2010/main" xmlns="" val="1710851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838200" y="1295400"/>
            <a:ext cx="7620000" cy="4038600"/>
          </a:xfrm>
        </p:spPr>
        <p:txBody>
          <a:bodyPr/>
          <a:lstStyle/>
          <a:p>
            <a:r>
              <a:rPr lang="en-IN" dirty="0" smtClean="0"/>
              <a:t>This approach considers edge weight.</a:t>
            </a:r>
          </a:p>
          <a:p>
            <a:r>
              <a:rPr lang="en-IN" dirty="0" smtClean="0"/>
              <a:t>Thus valuable information like </a:t>
            </a:r>
            <a:r>
              <a:rPr lang="en-US" dirty="0"/>
              <a:t>popularity, influence, trustworthiness of the </a:t>
            </a:r>
            <a:r>
              <a:rPr lang="en-US" dirty="0" smtClean="0"/>
              <a:t>nodes is not lost.</a:t>
            </a:r>
          </a:p>
          <a:p>
            <a:r>
              <a:rPr lang="en-US" dirty="0" smtClean="0"/>
              <a:t>The method gives us </a:t>
            </a:r>
            <a:r>
              <a:rPr lang="en-US" dirty="0"/>
              <a:t>k most central nodes in the graph in terms of above mentioned </a:t>
            </a:r>
            <a:r>
              <a:rPr lang="en-US" dirty="0" smtClean="0"/>
              <a:t>attributes.</a:t>
            </a:r>
          </a:p>
          <a:p>
            <a:r>
              <a:rPr lang="en-US" dirty="0" smtClean="0"/>
              <a:t>Runtime is independent of number of edges.</a:t>
            </a:r>
          </a:p>
          <a:p>
            <a:r>
              <a:rPr lang="en-US" dirty="0" smtClean="0"/>
              <a:t>Runtime comparable to existing methods.</a:t>
            </a:r>
            <a:endParaRPr lang="en-IN"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11</a:t>
            </a:fld>
            <a:endParaRPr lang="en-US" dirty="0"/>
          </a:p>
        </p:txBody>
      </p:sp>
      <p:sp>
        <p:nvSpPr>
          <p:cNvPr id="5" name="Rectangle 4"/>
          <p:cNvSpPr/>
          <p:nvPr/>
        </p:nvSpPr>
        <p:spPr bwMode="auto">
          <a:xfrm>
            <a:off x="6553200" y="6308725"/>
            <a:ext cx="2209800" cy="304800"/>
          </a:xfrm>
          <a:prstGeom prst="rect">
            <a:avLst/>
          </a:prstGeom>
          <a:solidFill>
            <a:srgbClr val="D20000"/>
          </a:solidFill>
          <a:ln w="952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xmlns="" val="3925123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a:xfrm>
            <a:off x="838200" y="1219200"/>
            <a:ext cx="7620000" cy="3962400"/>
          </a:xfrm>
        </p:spPr>
        <p:txBody>
          <a:bodyPr/>
          <a:lstStyle/>
          <a:p>
            <a:r>
              <a:rPr lang="en-IN" dirty="0" smtClean="0"/>
              <a:t>During merging of communities through overlapping, there are k comparisons each time.</a:t>
            </a:r>
          </a:p>
          <a:p>
            <a:r>
              <a:rPr lang="en-IN" dirty="0" smtClean="0"/>
              <a:t>This increases the runtime exponentially for increase in k.</a:t>
            </a:r>
          </a:p>
          <a:p>
            <a:r>
              <a:rPr lang="en-IN" dirty="0" smtClean="0"/>
              <a:t>Optimization is required in this expansion phase.</a:t>
            </a:r>
          </a:p>
          <a:p>
            <a:r>
              <a:rPr lang="en-IN" dirty="0" smtClean="0"/>
              <a:t>Use of more efficient data structures can be explored.</a:t>
            </a:r>
            <a:endParaRPr lang="en-IN"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12</a:t>
            </a:fld>
            <a:endParaRPr lang="en-US" dirty="0"/>
          </a:p>
        </p:txBody>
      </p:sp>
      <p:sp>
        <p:nvSpPr>
          <p:cNvPr id="5" name="Rectangle 4"/>
          <p:cNvSpPr/>
          <p:nvPr/>
        </p:nvSpPr>
        <p:spPr bwMode="auto">
          <a:xfrm>
            <a:off x="6553200" y="6308725"/>
            <a:ext cx="2209800" cy="304800"/>
          </a:xfrm>
          <a:prstGeom prst="rect">
            <a:avLst/>
          </a:prstGeom>
          <a:solidFill>
            <a:srgbClr val="D20000"/>
          </a:solidFill>
          <a:ln w="9525" cap="flat" cmpd="sng" algn="ctr">
            <a:no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xmlns="" val="228958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914400"/>
          </a:xfrm>
        </p:spPr>
        <p:txBody>
          <a:bodyPr/>
          <a:lstStyle/>
          <a:p>
            <a:r>
              <a:rPr lang="en-IN" dirty="0" smtClean="0"/>
              <a:t>References</a:t>
            </a:r>
            <a:endParaRPr lang="en-IN" dirty="0"/>
          </a:p>
        </p:txBody>
      </p:sp>
      <p:sp>
        <p:nvSpPr>
          <p:cNvPr id="3" name="Content Placeholder 2"/>
          <p:cNvSpPr>
            <a:spLocks noGrp="1"/>
          </p:cNvSpPr>
          <p:nvPr>
            <p:ph idx="1"/>
          </p:nvPr>
        </p:nvSpPr>
        <p:spPr>
          <a:xfrm>
            <a:off x="457200" y="1066800"/>
            <a:ext cx="8686800" cy="4114800"/>
          </a:xfrm>
        </p:spPr>
        <p:txBody>
          <a:bodyPr/>
          <a:lstStyle/>
          <a:p>
            <a:pPr lvl="0"/>
            <a:r>
              <a:rPr lang="en-US" sz="1800" b="1" dirty="0"/>
              <a:t>Overlapping Community Detection Using Seed Set Expansion</a:t>
            </a:r>
            <a:endParaRPr lang="en-IN" sz="1800" dirty="0"/>
          </a:p>
          <a:p>
            <a:pPr marL="0" indent="0">
              <a:buNone/>
            </a:pPr>
            <a:r>
              <a:rPr lang="en-US" sz="1800" dirty="0" smtClean="0"/>
              <a:t>     </a:t>
            </a:r>
            <a:r>
              <a:rPr lang="en-US" sz="1800" i="1" dirty="0" smtClean="0"/>
              <a:t>Joyce </a:t>
            </a:r>
            <a:r>
              <a:rPr lang="en-US" sz="1800" i="1" dirty="0" err="1"/>
              <a:t>Jiyoung</a:t>
            </a:r>
            <a:r>
              <a:rPr lang="en-US" sz="1800" i="1" dirty="0"/>
              <a:t> Whang, David F. </a:t>
            </a:r>
            <a:r>
              <a:rPr lang="en-US" sz="1800" i="1" dirty="0" err="1"/>
              <a:t>Gleich</a:t>
            </a:r>
            <a:r>
              <a:rPr lang="en-US" sz="1800" i="1" dirty="0"/>
              <a:t>, </a:t>
            </a:r>
            <a:r>
              <a:rPr lang="en-US" sz="1800" i="1" dirty="0" err="1"/>
              <a:t>Inderjit</a:t>
            </a:r>
            <a:r>
              <a:rPr lang="en-US" sz="1800" i="1" dirty="0"/>
              <a:t> S. </a:t>
            </a:r>
            <a:r>
              <a:rPr lang="en-US" sz="1800" i="1" dirty="0" smtClean="0"/>
              <a:t>Dhillon</a:t>
            </a:r>
          </a:p>
          <a:p>
            <a:pPr marL="0" indent="0">
              <a:buNone/>
            </a:pPr>
            <a:r>
              <a:rPr lang="en-US" sz="1800" i="1" dirty="0"/>
              <a:t> </a:t>
            </a:r>
            <a:r>
              <a:rPr lang="en-US" sz="1800" i="1" dirty="0" smtClean="0"/>
              <a:t>    </a:t>
            </a:r>
            <a:r>
              <a:rPr lang="en-US" sz="1800" i="1" dirty="0" err="1" smtClean="0"/>
              <a:t>doi</a:t>
            </a:r>
            <a:r>
              <a:rPr lang="en-US" sz="1800" i="1" dirty="0" smtClean="0"/>
              <a:t>: </a:t>
            </a:r>
            <a:r>
              <a:rPr lang="en-IN" sz="1800" i="1" dirty="0" smtClean="0"/>
              <a:t>10.1145/2505515.2505535</a:t>
            </a:r>
          </a:p>
          <a:p>
            <a:pPr marL="0" indent="0">
              <a:buNone/>
            </a:pPr>
            <a:endParaRPr lang="en-US" sz="1800" dirty="0" smtClean="0"/>
          </a:p>
          <a:p>
            <a:pPr lvl="0"/>
            <a:r>
              <a:rPr lang="en-US" sz="1800" b="1" dirty="0"/>
              <a:t>Community Extraction for Social Networks</a:t>
            </a:r>
            <a:endParaRPr lang="en-IN" sz="1800" dirty="0"/>
          </a:p>
          <a:p>
            <a:pPr marL="0" indent="0">
              <a:buNone/>
            </a:pPr>
            <a:r>
              <a:rPr lang="en-US" sz="1800" i="1" dirty="0" smtClean="0"/>
              <a:t>      </a:t>
            </a:r>
            <a:r>
              <a:rPr lang="en-US" sz="1800" i="1" dirty="0" err="1" smtClean="0"/>
              <a:t>Yunpeng</a:t>
            </a:r>
            <a:r>
              <a:rPr lang="en-US" sz="1800" i="1" dirty="0" smtClean="0"/>
              <a:t> </a:t>
            </a:r>
            <a:r>
              <a:rPr lang="en-US" sz="1800" i="1" dirty="0"/>
              <a:t>Zhao, Elizaveta Levina1, and Ji </a:t>
            </a:r>
            <a:r>
              <a:rPr lang="en-US" sz="1800" i="1" dirty="0" smtClean="0"/>
              <a:t>Zhu</a:t>
            </a:r>
          </a:p>
          <a:p>
            <a:pPr marL="0" indent="0">
              <a:buNone/>
            </a:pPr>
            <a:r>
              <a:rPr lang="en-US" sz="1800" i="1" dirty="0"/>
              <a:t>      </a:t>
            </a:r>
            <a:r>
              <a:rPr lang="en-US" sz="1800" i="1" dirty="0" err="1"/>
              <a:t>doi</a:t>
            </a:r>
            <a:r>
              <a:rPr lang="en-US" sz="1800" i="1" dirty="0"/>
              <a:t>: </a:t>
            </a:r>
            <a:r>
              <a:rPr lang="en-US" sz="1800" i="1" dirty="0" smtClean="0"/>
              <a:t>10.1073/pnas.1006642108</a:t>
            </a:r>
          </a:p>
          <a:p>
            <a:pPr marL="0" indent="0">
              <a:buNone/>
            </a:pPr>
            <a:endParaRPr lang="en-US" sz="1800" dirty="0" smtClean="0"/>
          </a:p>
          <a:p>
            <a:pPr lvl="0"/>
            <a:r>
              <a:rPr lang="en-US" sz="1800" b="1" dirty="0"/>
              <a:t>Communities Detection in Large </a:t>
            </a:r>
            <a:r>
              <a:rPr lang="en-US" sz="1800" b="1" dirty="0" smtClean="0"/>
              <a:t>Networks</a:t>
            </a:r>
            <a:r>
              <a:rPr lang="en-IN" sz="1800" dirty="0"/>
              <a:t> </a:t>
            </a:r>
            <a:endParaRPr lang="en-IN" sz="1800" dirty="0" smtClean="0"/>
          </a:p>
          <a:p>
            <a:pPr marL="0" lvl="0" indent="0">
              <a:buNone/>
            </a:pPr>
            <a:r>
              <a:rPr lang="en-US" sz="1800" dirty="0" smtClean="0"/>
              <a:t>     </a:t>
            </a:r>
            <a:r>
              <a:rPr lang="en-US" sz="1800" i="1" dirty="0" smtClean="0"/>
              <a:t>Andrea </a:t>
            </a:r>
            <a:r>
              <a:rPr lang="en-US" sz="1800" i="1" dirty="0" err="1"/>
              <a:t>Capocci</a:t>
            </a:r>
            <a:r>
              <a:rPr lang="en-US" sz="1800" i="1" dirty="0"/>
              <a:t>, Vito D.P. </a:t>
            </a:r>
            <a:r>
              <a:rPr lang="en-US" sz="1800" i="1" dirty="0" err="1"/>
              <a:t>Servedio</a:t>
            </a:r>
            <a:r>
              <a:rPr lang="en-US" sz="1800" i="1" dirty="0"/>
              <a:t>, Guido </a:t>
            </a:r>
            <a:r>
              <a:rPr lang="en-US" sz="1800" i="1" dirty="0" err="1"/>
              <a:t>Caldarelli</a:t>
            </a:r>
            <a:r>
              <a:rPr lang="en-US" sz="1800" i="1" dirty="0"/>
              <a:t> and Francesca </a:t>
            </a:r>
            <a:r>
              <a:rPr lang="en-US" sz="1800" i="1" dirty="0" err="1" smtClean="0"/>
              <a:t>Colaiori</a:t>
            </a:r>
            <a:endParaRPr lang="en-US" sz="1800" i="1" dirty="0" smtClean="0"/>
          </a:p>
          <a:p>
            <a:pPr marL="0" lvl="0" indent="0">
              <a:buNone/>
            </a:pPr>
            <a:r>
              <a:rPr lang="en-US" sz="1800" i="1" dirty="0"/>
              <a:t>     doi:10.1016/j.physa.2004.12.050</a:t>
            </a:r>
            <a:endParaRPr lang="en-US" sz="1800" i="1" dirty="0" smtClean="0"/>
          </a:p>
          <a:p>
            <a:endParaRPr lang="en-IN" sz="1800"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13</a:t>
            </a:fld>
            <a:endParaRPr lang="en-US" dirty="0"/>
          </a:p>
        </p:txBody>
      </p:sp>
    </p:spTree>
    <p:extLst>
      <p:ext uri="{BB962C8B-B14F-4D97-AF65-F5344CB8AC3E}">
        <p14:creationId xmlns:p14="http://schemas.microsoft.com/office/powerpoint/2010/main" xmlns="" val="3736354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r>
              <a:rPr lang="en-IN" sz="4000" dirty="0" smtClean="0"/>
              <a:t>Thank You</a:t>
            </a:r>
            <a:endParaRPr lang="en-IN" sz="4000"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14</a:t>
            </a:fld>
            <a:endParaRPr lang="en-US" dirty="0"/>
          </a:p>
        </p:txBody>
      </p:sp>
      <p:sp>
        <p:nvSpPr>
          <p:cNvPr id="7" name="Rectangle 6"/>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xmlns="" val="575086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Community?</a:t>
            </a:r>
            <a:endParaRPr lang="en-IN" dirty="0"/>
          </a:p>
        </p:txBody>
      </p:sp>
      <p:sp>
        <p:nvSpPr>
          <p:cNvPr id="3" name="Content Placeholder 2"/>
          <p:cNvSpPr>
            <a:spLocks noGrp="1"/>
          </p:cNvSpPr>
          <p:nvPr>
            <p:ph idx="1"/>
          </p:nvPr>
        </p:nvSpPr>
        <p:spPr>
          <a:xfrm>
            <a:off x="838200" y="1447800"/>
            <a:ext cx="7620000" cy="3733800"/>
          </a:xfrm>
        </p:spPr>
        <p:txBody>
          <a:bodyPr/>
          <a:lstStyle/>
          <a:p>
            <a:r>
              <a:rPr lang="en-IN" dirty="0" smtClean="0"/>
              <a:t>Closely </a:t>
            </a:r>
            <a:r>
              <a:rPr lang="en-IN" dirty="0"/>
              <a:t>related nodes within the graph</a:t>
            </a:r>
            <a:r>
              <a:rPr lang="en-IN" dirty="0" smtClean="0"/>
              <a:t>.</a:t>
            </a:r>
          </a:p>
          <a:p>
            <a:r>
              <a:rPr lang="en-IN" dirty="0" smtClean="0"/>
              <a:t>Number </a:t>
            </a:r>
            <a:r>
              <a:rPr lang="en-IN" dirty="0"/>
              <a:t>of edges between the nodes within the community is more than with nodes outside.</a:t>
            </a:r>
            <a:endParaRPr lang="en-IN" dirty="0" smtClean="0"/>
          </a:p>
          <a:p>
            <a:endParaRPr lang="en-IN" dirty="0"/>
          </a:p>
          <a:p>
            <a:pPr marL="0" indent="0">
              <a:buNone/>
            </a:pPr>
            <a:endParaRPr lang="en-IN"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2</a:t>
            </a:fld>
            <a:endParaRPr lang="en-US" dirty="0"/>
          </a:p>
        </p:txBody>
      </p:sp>
      <p:sp>
        <p:nvSpPr>
          <p:cNvPr id="5" name="Rectangle 4"/>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71800" y="2819400"/>
            <a:ext cx="3200400" cy="3131057"/>
          </a:xfrm>
          <a:prstGeom prst="rect">
            <a:avLst/>
          </a:prstGeom>
        </p:spPr>
      </p:pic>
    </p:spTree>
    <p:extLst>
      <p:ext uri="{BB962C8B-B14F-4D97-AF65-F5344CB8AC3E}">
        <p14:creationId xmlns:p14="http://schemas.microsoft.com/office/powerpoint/2010/main" xmlns="" val="255293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a:xfrm>
            <a:off x="838200" y="1524000"/>
            <a:ext cx="7620000" cy="3657600"/>
          </a:xfrm>
        </p:spPr>
        <p:txBody>
          <a:bodyPr/>
          <a:lstStyle/>
          <a:p>
            <a:r>
              <a:rPr lang="en-US" sz="2000" b="1" dirty="0" smtClean="0"/>
              <a:t>Communities Detection in large networks(</a:t>
            </a:r>
            <a:r>
              <a:rPr lang="en-US" sz="2000" dirty="0" smtClean="0"/>
              <a:t>Andrea </a:t>
            </a:r>
            <a:r>
              <a:rPr lang="en-US" sz="2000" dirty="0" err="1" smtClean="0"/>
              <a:t>Capocci</a:t>
            </a:r>
            <a:r>
              <a:rPr lang="en-US" sz="2000" dirty="0" smtClean="0"/>
              <a:t> </a:t>
            </a:r>
            <a:r>
              <a:rPr lang="en-US" sz="2000" i="1" dirty="0" smtClean="0"/>
              <a:t>et al</a:t>
            </a:r>
            <a:r>
              <a:rPr lang="en-US" sz="2000" b="1" dirty="0" smtClean="0"/>
              <a:t>): </a:t>
            </a:r>
            <a:r>
              <a:rPr lang="en-US" sz="2000" dirty="0" smtClean="0"/>
              <a:t>They introduced ‘Spectral Method’ utilizing edge-</a:t>
            </a:r>
            <a:r>
              <a:rPr lang="en-US" sz="2000" dirty="0" err="1" smtClean="0"/>
              <a:t>betweenness</a:t>
            </a:r>
            <a:r>
              <a:rPr lang="en-US" sz="2000" dirty="0" smtClean="0"/>
              <a:t> technique. This method assigns nodes to communities based on eigenvectors of matrices related to the adjacency matrix. The disadvantage of their method is, it increases the complexity with increased number of matrix computations for large n.</a:t>
            </a:r>
          </a:p>
          <a:p>
            <a:r>
              <a:rPr lang="en-US" sz="2000" b="1" dirty="0" smtClean="0"/>
              <a:t>Community </a:t>
            </a:r>
            <a:r>
              <a:rPr lang="en-US" sz="2000" b="1" dirty="0" smtClean="0"/>
              <a:t>Extraction for Social Networks</a:t>
            </a:r>
            <a:r>
              <a:rPr lang="en-US" sz="2000" dirty="0" smtClean="0"/>
              <a:t>(Chang Su </a:t>
            </a:r>
            <a:r>
              <a:rPr lang="en-US" sz="2000" i="1" dirty="0" smtClean="0"/>
              <a:t>et al</a:t>
            </a:r>
            <a:r>
              <a:rPr lang="en-US" sz="2000" dirty="0" smtClean="0"/>
              <a:t>)</a:t>
            </a:r>
            <a:r>
              <a:rPr lang="en-US" sz="2000" b="1" dirty="0" smtClean="0"/>
              <a:t>: </a:t>
            </a:r>
            <a:r>
              <a:rPr lang="en-US" sz="2000" dirty="0" smtClean="0"/>
              <a:t>] They have proposed a new Community Extraction framework using criterion that has a natural probabilistic interpretation and hypothesis test to determine the number of communities in a network when prior information on true or desired number of communities to be extracted is not available.</a:t>
            </a:r>
          </a:p>
          <a:p>
            <a:pPr>
              <a:buNone/>
            </a:pPr>
            <a:endParaRPr lang="en-IN" sz="1600"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3</a:t>
            </a:fld>
            <a:endParaRPr lang="en-US" dirty="0"/>
          </a:p>
        </p:txBody>
      </p:sp>
      <p:sp>
        <p:nvSpPr>
          <p:cNvPr id="5" name="Rectangle 4"/>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xmlns="" val="1853648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Seed </a:t>
            </a:r>
            <a:r>
              <a:rPr lang="en-IN" dirty="0" smtClean="0"/>
              <a:t>Set Expansion</a:t>
            </a:r>
            <a:endParaRPr lang="en-US" dirty="0"/>
          </a:p>
        </p:txBody>
      </p:sp>
      <p:sp>
        <p:nvSpPr>
          <p:cNvPr id="3" name="Content Placeholder 2"/>
          <p:cNvSpPr>
            <a:spLocks noGrp="1"/>
          </p:cNvSpPr>
          <p:nvPr>
            <p:ph idx="1"/>
          </p:nvPr>
        </p:nvSpPr>
        <p:spPr/>
        <p:txBody>
          <a:bodyPr/>
          <a:lstStyle/>
          <a:p>
            <a:r>
              <a:rPr lang="en-US" sz="2400" b="1" dirty="0" smtClean="0"/>
              <a:t>Overlapping Community Detection Using Seed Set Expansion(</a:t>
            </a:r>
            <a:r>
              <a:rPr lang="en-US" sz="2400" dirty="0" smtClean="0"/>
              <a:t>Joyce </a:t>
            </a:r>
            <a:r>
              <a:rPr lang="en-US" sz="2400" dirty="0" err="1" smtClean="0"/>
              <a:t>Jiyoung</a:t>
            </a:r>
            <a:r>
              <a:rPr lang="en-US" sz="2400" dirty="0" smtClean="0"/>
              <a:t> </a:t>
            </a:r>
            <a:r>
              <a:rPr lang="en-US" sz="2400" dirty="0" err="1" smtClean="0"/>
              <a:t>Whang</a:t>
            </a:r>
            <a:r>
              <a:rPr lang="en-US" sz="2400" dirty="0" smtClean="0"/>
              <a:t> </a:t>
            </a:r>
            <a:r>
              <a:rPr lang="en-US" sz="2400" i="1" dirty="0" smtClean="0"/>
              <a:t>et al</a:t>
            </a:r>
            <a:r>
              <a:rPr lang="en-US" sz="2400" b="1" dirty="0" smtClean="0"/>
              <a:t>):  </a:t>
            </a:r>
            <a:r>
              <a:rPr lang="en-US" sz="2400" dirty="0" smtClean="0"/>
              <a:t>They have introduced a seeding strategy based on using a multilevel weighted kernel k-means algorithm on the graph </a:t>
            </a:r>
            <a:r>
              <a:rPr lang="en-US" sz="2400" dirty="0" smtClean="0"/>
              <a:t>(</a:t>
            </a:r>
            <a:r>
              <a:rPr lang="en-US" sz="2400" dirty="0" err="1" smtClean="0"/>
              <a:t>Graclus</a:t>
            </a:r>
            <a:r>
              <a:rPr lang="en-US" sz="2400" dirty="0" smtClean="0"/>
              <a:t> algorithm</a:t>
            </a:r>
            <a:r>
              <a:rPr lang="en-US" sz="2400" dirty="0" smtClean="0"/>
              <a:t>). They use distance function to compute </a:t>
            </a:r>
            <a:r>
              <a:rPr lang="en-US" sz="2400" dirty="0" err="1" smtClean="0"/>
              <a:t>centroid</a:t>
            </a:r>
            <a:r>
              <a:rPr lang="en-US" sz="2400" dirty="0" smtClean="0"/>
              <a:t> vertex and then use page ranking random walk algorithm to grow the seeds.</a:t>
            </a:r>
          </a:p>
          <a:p>
            <a:endParaRPr lang="en-US"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Contributions</a:t>
            </a:r>
            <a:endParaRPr lang="en-US" dirty="0"/>
          </a:p>
        </p:txBody>
      </p:sp>
      <p:sp>
        <p:nvSpPr>
          <p:cNvPr id="3" name="Content Placeholder 2"/>
          <p:cNvSpPr>
            <a:spLocks noGrp="1"/>
          </p:cNvSpPr>
          <p:nvPr>
            <p:ph idx="1"/>
          </p:nvPr>
        </p:nvSpPr>
        <p:spPr>
          <a:xfrm>
            <a:off x="838200" y="1447800"/>
            <a:ext cx="7620000" cy="3733800"/>
          </a:xfrm>
        </p:spPr>
        <p:txBody>
          <a:bodyPr/>
          <a:lstStyle/>
          <a:p>
            <a:pPr lvl="0"/>
            <a:r>
              <a:rPr lang="en-US" sz="2400" dirty="0"/>
              <a:t>we have </a:t>
            </a:r>
            <a:r>
              <a:rPr lang="en-US" sz="2400" b="1" dirty="0"/>
              <a:t>defined two new factors </a:t>
            </a:r>
            <a:r>
              <a:rPr lang="en-US" sz="2400" dirty="0"/>
              <a:t>– </a:t>
            </a:r>
            <a:r>
              <a:rPr lang="en-US" sz="2400" b="1" dirty="0"/>
              <a:t>degree of connectedness</a:t>
            </a:r>
            <a:r>
              <a:rPr lang="en-US" sz="2400" dirty="0"/>
              <a:t> and </a:t>
            </a:r>
            <a:r>
              <a:rPr lang="en-US" sz="2400" b="1" dirty="0"/>
              <a:t>degree of </a:t>
            </a:r>
            <a:r>
              <a:rPr lang="en-US" sz="2400" b="1" dirty="0" smtClean="0"/>
              <a:t>reputation </a:t>
            </a:r>
            <a:r>
              <a:rPr lang="en-US" sz="2400" b="1" smtClean="0"/>
              <a:t>&amp; using that a </a:t>
            </a:r>
            <a:r>
              <a:rPr lang="en-US" sz="2400" b="1" dirty="0" smtClean="0"/>
              <a:t>new seeding strategy </a:t>
            </a:r>
            <a:endParaRPr lang="en-US" sz="2400" b="1" dirty="0"/>
          </a:p>
          <a:p>
            <a:pPr lvl="0"/>
            <a:r>
              <a:rPr lang="en-US" sz="2400" dirty="0"/>
              <a:t>a </a:t>
            </a:r>
            <a:r>
              <a:rPr lang="en-US" sz="2400" b="1" dirty="0"/>
              <a:t>new algorithm </a:t>
            </a:r>
            <a:r>
              <a:rPr lang="en-US" sz="2400" dirty="0"/>
              <a:t>for seed set expansion phase,</a:t>
            </a:r>
          </a:p>
          <a:p>
            <a:pPr lvl="0"/>
            <a:r>
              <a:rPr lang="en-US" sz="2400" dirty="0"/>
              <a:t>experimental results on real life data sets</a:t>
            </a:r>
          </a:p>
          <a:p>
            <a:r>
              <a:rPr lang="en-US" sz="2400" dirty="0"/>
              <a:t>analysis of the experimental results and study the behavior of our algorithm. </a:t>
            </a:r>
          </a:p>
        </p:txBody>
      </p:sp>
      <p:sp>
        <p:nvSpPr>
          <p:cNvPr id="4" name="Slide Number Placeholder 3"/>
          <p:cNvSpPr>
            <a:spLocks noGrp="1"/>
          </p:cNvSpPr>
          <p:nvPr>
            <p:ph type="sldNum" sz="quarter" idx="4"/>
          </p:nvPr>
        </p:nvSpPr>
        <p:spPr/>
        <p:txBody>
          <a:bodyPr/>
          <a:lstStyle/>
          <a:p>
            <a:fld id="{179A9A4E-4C82-4D44-9372-C31BB3818094}" type="slidenum">
              <a:rPr lang="en-US" smtClean="0"/>
              <a:pPr/>
              <a:t>5</a:t>
            </a:fld>
            <a:endParaRPr lang="en-US" dirty="0"/>
          </a:p>
        </p:txBody>
      </p:sp>
    </p:spTree>
    <p:extLst>
      <p:ext uri="{BB962C8B-B14F-4D97-AF65-F5344CB8AC3E}">
        <p14:creationId xmlns:p14="http://schemas.microsoft.com/office/powerpoint/2010/main" xmlns="" val="210266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Tweaking this approach…</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04800" y="1219200"/>
                <a:ext cx="8534400" cy="3962400"/>
              </a:xfrm>
            </p:spPr>
            <p:txBody>
              <a:bodyPr/>
              <a:lstStyle/>
              <a:p>
                <a:r>
                  <a:rPr lang="en-IN" sz="2000" dirty="0" smtClean="0"/>
                  <a:t>Degree of nodes in the graph might not be the only criterion for detecting communities.</a:t>
                </a:r>
              </a:p>
              <a:p>
                <a:r>
                  <a:rPr lang="en-IN" sz="2000" dirty="0" smtClean="0"/>
                  <a:t>We consider the following instead –</a:t>
                </a:r>
              </a:p>
              <a:p>
                <a:pPr marL="0" indent="0">
                  <a:buNone/>
                </a:pPr>
                <a:endParaRPr lang="en-IN" sz="2000" dirty="0"/>
              </a:p>
              <a:p>
                <a:pPr marL="0" indent="0">
                  <a:buNone/>
                </a:pPr>
                <a:r>
                  <a:rPr lang="en-IN" sz="2000" dirty="0"/>
                  <a:t/>
                </a:r>
                <a:r>
                  <a:rPr lang="en-IN" sz="2000" dirty="0" smtClean="0"/>
                  <a:t/>
                </a:r>
                <a:r>
                  <a:rPr lang="en-IN" sz="2000" dirty="0" smtClean="0">
                    <a:latin typeface="Cambria Math" panose="02040503050406030204" pitchFamily="18" charset="0"/>
                    <a:ea typeface="Cambria Math" panose="02040503050406030204" pitchFamily="18" charset="0"/>
                  </a:rPr>
                  <a:t>Degree of Connectedness = </a:t>
                </a:r>
                <a14:m>
                  <m:oMath xmlns:m="http://schemas.openxmlformats.org/officeDocument/2006/math">
                    <m:f>
                      <m:fPr>
                        <m:ctrlPr>
                          <a:rPr lang="en-IN" sz="2000" i="1" smtClean="0">
                            <a:latin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𝑇𝑜𝑡𝑎𝑙</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𝑁𝑢𝑚𝑏𝑒𝑟</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𝑜𝑓</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𝑁𝑜𝑑𝑒𝑠</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𝑖𝑛</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𝑡</m:t>
                        </m:r>
                        <m:r>
                          <a:rPr lang="en-IN" sz="2000" i="1">
                            <a:latin typeface="Cambria Math" panose="02040503050406030204" pitchFamily="18" charset="0"/>
                            <a:ea typeface="Cambria Math" panose="02040503050406030204" pitchFamily="18" charset="0"/>
                          </a:rPr>
                          <m:t>h</m:t>
                        </m:r>
                        <m:r>
                          <a:rPr lang="en-IN" sz="2000" i="1">
                            <a:latin typeface="Cambria Math" panose="02040503050406030204" pitchFamily="18" charset="0"/>
                            <a:ea typeface="Cambria Math" panose="02040503050406030204" pitchFamily="18" charset="0"/>
                          </a:rPr>
                          <m:t>𝑒</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𝐺𝑟𝑎𝑝</m:t>
                        </m:r>
                        <m:r>
                          <a:rPr lang="en-IN" sz="2000" i="1">
                            <a:latin typeface="Cambria Math" panose="02040503050406030204" pitchFamily="18" charset="0"/>
                            <a:ea typeface="Cambria Math" panose="02040503050406030204" pitchFamily="18" charset="0"/>
                          </a:rPr>
                          <m:t>h</m:t>
                        </m:r>
                        <m:r>
                          <m:rPr>
                            <m:nor/>
                          </m:rPr>
                          <a:rPr lang="en-IN" sz="2000" dirty="0"/>
                          <m:t> </m:t>
                        </m:r>
                      </m:num>
                      <m:den>
                        <m:r>
                          <a:rPr lang="en-IN" sz="2000" i="1">
                            <a:latin typeface="Cambria Math" panose="02040503050406030204" pitchFamily="18" charset="0"/>
                            <a:ea typeface="Cambria Math" panose="02040503050406030204" pitchFamily="18" charset="0"/>
                          </a:rPr>
                          <m:t>𝑇𝑜𝑡𝑎𝑙</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𝑁𝑢𝑚𝑏𝑒𝑟</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𝑜𝑓</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𝑁𝑜𝑑𝑒𝑠</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𝑖𝑛</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𝑡</m:t>
                        </m:r>
                        <m:r>
                          <a:rPr lang="en-IN" sz="2000" i="1">
                            <a:latin typeface="Cambria Math" panose="02040503050406030204" pitchFamily="18" charset="0"/>
                            <a:ea typeface="Cambria Math" panose="02040503050406030204" pitchFamily="18" charset="0"/>
                          </a:rPr>
                          <m:t>h</m:t>
                        </m:r>
                        <m:r>
                          <a:rPr lang="en-IN" sz="2000" i="1">
                            <a:latin typeface="Cambria Math" panose="02040503050406030204" pitchFamily="18" charset="0"/>
                            <a:ea typeface="Cambria Math" panose="02040503050406030204" pitchFamily="18" charset="0"/>
                          </a:rPr>
                          <m:t>𝑒</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𝐺𝑟𝑎𝑝</m:t>
                        </m:r>
                        <m:r>
                          <a:rPr lang="en-IN" sz="2000" i="1">
                            <a:latin typeface="Cambria Math" panose="02040503050406030204" pitchFamily="18" charset="0"/>
                            <a:ea typeface="Cambria Math" panose="02040503050406030204" pitchFamily="18" charset="0"/>
                          </a:rPr>
                          <m:t>h</m:t>
                        </m:r>
                        <m:r>
                          <m:rPr>
                            <m:nor/>
                          </m:rPr>
                          <a:rPr lang="en-IN" sz="2000" dirty="0"/>
                          <m:t> </m:t>
                        </m:r>
                      </m:den>
                    </m:f>
                  </m:oMath>
                </a14:m>
                <a:endParaRPr lang="en-IN" sz="2000" dirty="0" smtClean="0"/>
              </a:p>
              <a:p>
                <a:pPr marL="0" indent="0">
                  <a:buNone/>
                </a:pPr>
                <a:r>
                  <a:rPr lang="en-IN" sz="2000" dirty="0"/>
                  <a:t/>
                </a:r>
                <a:r>
                  <a:rPr lang="en-IN" sz="2000" dirty="0" smtClean="0"/>
                  <a:t/>
                </a:r>
              </a:p>
              <a:p>
                <a:pPr marL="0" indent="0">
                  <a:buNone/>
                </a:pPr>
                <a:r>
                  <a:rPr lang="en-IN" sz="2000" dirty="0"/>
                  <a:t/>
                </a:r>
                <a:r>
                  <a:rPr lang="en-IN" sz="2000" dirty="0" smtClean="0"/>
                  <a:t/>
                </a:r>
                <a:r>
                  <a:rPr lang="en-IN" sz="2000" dirty="0" smtClean="0">
                    <a:latin typeface="Cambria Math" panose="02040503050406030204" pitchFamily="18" charset="0"/>
                    <a:ea typeface="Cambria Math" panose="02040503050406030204" pitchFamily="18" charset="0"/>
                  </a:rPr>
                  <a:t>Degree of Reputation </a:t>
                </a:r>
                <a:r>
                  <a:rPr lang="en-IN" sz="2000" dirty="0" smtClean="0"/>
                  <a:t>=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𝑆𝑢𝑚</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𝑊𝑒𝑖𝑔</m:t>
                        </m:r>
                        <m:r>
                          <a:rPr lang="en-IN" sz="2000" b="0" i="1" smtClean="0">
                            <a:latin typeface="Cambria Math" panose="02040503050406030204" pitchFamily="18" charset="0"/>
                          </a:rPr>
                          <m:t>h</m:t>
                        </m:r>
                        <m:r>
                          <a:rPr lang="en-IN" sz="2000" b="0" i="1" smtClean="0">
                            <a:latin typeface="Cambria Math" panose="02040503050406030204" pitchFamily="18" charset="0"/>
                          </a:rPr>
                          <m:t>𝑡𝑠</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𝑎𝑙𝑙</m:t>
                        </m:r>
                        <m:r>
                          <a:rPr lang="en-IN" sz="2000" b="0" i="1" smtClean="0">
                            <a:latin typeface="Cambria Math" panose="02040503050406030204" pitchFamily="18" charset="0"/>
                          </a:rPr>
                          <m:t> </m:t>
                        </m:r>
                        <m:r>
                          <a:rPr lang="en-IN" sz="2000" b="0" i="1" smtClean="0">
                            <a:latin typeface="Cambria Math" panose="02040503050406030204" pitchFamily="18" charset="0"/>
                          </a:rPr>
                          <m:t>𝐸𝑑𝑔𝑒𝑠</m:t>
                        </m:r>
                        <m:r>
                          <a:rPr lang="en-IN" sz="2000" b="0" i="1" smtClean="0">
                            <a:latin typeface="Cambria Math" panose="02040503050406030204" pitchFamily="18" charset="0"/>
                          </a:rPr>
                          <m:t> </m:t>
                        </m:r>
                        <m:r>
                          <a:rPr lang="en-IN" sz="2000" b="0" i="1" smtClean="0">
                            <a:latin typeface="Cambria Math" panose="02040503050406030204" pitchFamily="18" charset="0"/>
                          </a:rPr>
                          <m:t>𝐼𝑛𝑐𝑖𝑑𝑒𝑛𝑡</m:t>
                        </m:r>
                        <m:r>
                          <a:rPr lang="en-IN" sz="2000" b="0" i="1" smtClean="0">
                            <a:latin typeface="Cambria Math" panose="02040503050406030204" pitchFamily="18" charset="0"/>
                          </a:rPr>
                          <m:t> </m:t>
                        </m:r>
                        <m:r>
                          <a:rPr lang="en-IN" sz="2000" b="0" i="1" smtClean="0">
                            <a:latin typeface="Cambria Math" panose="02040503050406030204" pitchFamily="18" charset="0"/>
                          </a:rPr>
                          <m:t>𝑡𝑜</m:t>
                        </m:r>
                        <m:r>
                          <a:rPr lang="en-IN" sz="2000" b="0" i="1" smtClean="0">
                            <a:latin typeface="Cambria Math" panose="02040503050406030204" pitchFamily="18" charset="0"/>
                          </a:rPr>
                          <m:t> </m:t>
                        </m:r>
                        <m:r>
                          <a:rPr lang="en-IN" sz="2000" b="0" i="1" smtClean="0">
                            <a:latin typeface="Cambria Math" panose="02040503050406030204" pitchFamily="18" charset="0"/>
                          </a:rPr>
                          <m:t>𝑎</m:t>
                        </m:r>
                        <m:r>
                          <a:rPr lang="en-IN" sz="2000" b="0" i="1" smtClean="0">
                            <a:latin typeface="Cambria Math" panose="02040503050406030204" pitchFamily="18" charset="0"/>
                          </a:rPr>
                          <m:t> </m:t>
                        </m:r>
                        <m:r>
                          <a:rPr lang="en-IN" sz="2000" b="0" i="1" smtClean="0">
                            <a:latin typeface="Cambria Math" panose="02040503050406030204" pitchFamily="18" charset="0"/>
                          </a:rPr>
                          <m:t>𝑁𝑜𝑑𝑒</m:t>
                        </m:r>
                      </m:num>
                      <m:den>
                        <m:r>
                          <a:rPr lang="en-IN" sz="2000" b="0" i="1" smtClean="0">
                            <a:latin typeface="Cambria Math" panose="02040503050406030204" pitchFamily="18" charset="0"/>
                          </a:rPr>
                          <m:t>𝑆𝑢𝑚</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𝑇𝑜𝑡𝑎𝑙</m:t>
                        </m:r>
                        <m:r>
                          <a:rPr lang="en-IN" sz="2000" b="0" i="1" smtClean="0">
                            <a:latin typeface="Cambria Math" panose="02040503050406030204" pitchFamily="18" charset="0"/>
                          </a:rPr>
                          <m:t> </m:t>
                        </m:r>
                        <m:r>
                          <a:rPr lang="en-IN" sz="2000" b="0" i="1" smtClean="0">
                            <a:latin typeface="Cambria Math" panose="02040503050406030204" pitchFamily="18" charset="0"/>
                          </a:rPr>
                          <m:t>𝑊𝑒𝑖𝑔</m:t>
                        </m:r>
                        <m:r>
                          <a:rPr lang="en-IN" sz="2000" b="0" i="1" smtClean="0">
                            <a:latin typeface="Cambria Math" panose="02040503050406030204" pitchFamily="18" charset="0"/>
                          </a:rPr>
                          <m:t>h</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𝑎𝑙𝑙</m:t>
                        </m:r>
                        <m:r>
                          <a:rPr lang="en-IN" sz="2000" b="0" i="1" smtClean="0">
                            <a:latin typeface="Cambria Math" panose="02040503050406030204" pitchFamily="18" charset="0"/>
                          </a:rPr>
                          <m:t> </m:t>
                        </m:r>
                        <m:r>
                          <a:rPr lang="en-IN" sz="2000" b="0" i="1" smtClean="0">
                            <a:latin typeface="Cambria Math" panose="02040503050406030204" pitchFamily="18" charset="0"/>
                          </a:rPr>
                          <m:t>𝐸𝑑𝑔𝑒𝑠</m:t>
                        </m:r>
                        <m:r>
                          <a:rPr lang="en-IN" sz="2000" b="0" i="1" smtClean="0">
                            <a:latin typeface="Cambria Math" panose="02040503050406030204" pitchFamily="18" charset="0"/>
                          </a:rPr>
                          <m:t> </m:t>
                        </m:r>
                        <m:r>
                          <a:rPr lang="en-IN" sz="2000" b="0" i="1" smtClean="0">
                            <a:latin typeface="Cambria Math" panose="02040503050406030204" pitchFamily="18" charset="0"/>
                          </a:rPr>
                          <m:t>𝑖𝑛</m:t>
                        </m:r>
                        <m:r>
                          <a:rPr lang="en-IN" sz="2000" b="0" i="1" smtClean="0">
                            <a:latin typeface="Cambria Math" panose="02040503050406030204" pitchFamily="18" charset="0"/>
                          </a:rPr>
                          <m:t> </m:t>
                        </m:r>
                        <m:r>
                          <a:rPr lang="en-IN" sz="2000" b="0" i="1" smtClean="0">
                            <a:latin typeface="Cambria Math" panose="02040503050406030204" pitchFamily="18" charset="0"/>
                          </a:rPr>
                          <m:t>𝑡</m:t>
                        </m:r>
                        <m:r>
                          <a:rPr lang="en-IN" sz="2000" b="0" i="1" smtClean="0">
                            <a:latin typeface="Cambria Math" panose="02040503050406030204" pitchFamily="18" charset="0"/>
                          </a:rPr>
                          <m:t>h</m:t>
                        </m:r>
                        <m:r>
                          <a:rPr lang="en-IN" sz="2000" b="0" i="1" smtClean="0">
                            <a:latin typeface="Cambria Math" panose="02040503050406030204" pitchFamily="18" charset="0"/>
                          </a:rPr>
                          <m:t>𝑒</m:t>
                        </m:r>
                        <m:r>
                          <a:rPr lang="en-IN" sz="2000" b="0" i="1" smtClean="0">
                            <a:latin typeface="Cambria Math" panose="02040503050406030204" pitchFamily="18" charset="0"/>
                          </a:rPr>
                          <m:t> </m:t>
                        </m:r>
                        <m:r>
                          <a:rPr lang="en-IN" sz="2000" b="0" i="1" smtClean="0">
                            <a:latin typeface="Cambria Math" panose="02040503050406030204" pitchFamily="18" charset="0"/>
                          </a:rPr>
                          <m:t>𝐺𝑟𝑎𝑝</m:t>
                        </m:r>
                        <m:r>
                          <a:rPr lang="en-IN" sz="2000" b="0" i="1" smtClean="0">
                            <a:latin typeface="Cambria Math" panose="02040503050406030204" pitchFamily="18" charset="0"/>
                          </a:rPr>
                          <m:t>h</m:t>
                        </m:r>
                      </m:den>
                    </m:f>
                  </m:oMath>
                </a14:m>
                <a:endParaRPr lang="en-IN" sz="2000" dirty="0" smtClean="0"/>
              </a:p>
              <a:p>
                <a:pPr marL="0" indent="0">
                  <a:buNone/>
                </a:pPr>
                <a:endParaRPr lang="en-IN" sz="2000" dirty="0" smtClean="0"/>
              </a:p>
              <a:p>
                <a:pPr marL="0" indent="0">
                  <a:buNone/>
                </a:pPr>
                <a:r>
                  <a:rPr lang="en-IN" sz="2000" dirty="0" smtClean="0">
                    <a:latin typeface="Cambria Math" panose="02040503050406030204" pitchFamily="18" charset="0"/>
                    <a:ea typeface="Cambria Math" panose="02040503050406030204" pitchFamily="18" charset="0"/>
                  </a:rPr>
                  <a:t>     Quality of Seed Node = </a:t>
                </a:r>
                <a:r>
                  <a:rPr lang="en-IN" sz="2000" dirty="0">
                    <a:latin typeface="Cambria Math" panose="02040503050406030204" pitchFamily="18" charset="0"/>
                    <a:ea typeface="Cambria Math" panose="02040503050406030204" pitchFamily="18" charset="0"/>
                  </a:rPr>
                  <a:t>Degree of Connectedness </a:t>
                </a:r>
                <a:r>
                  <a:rPr lang="en-IN" sz="2000" dirty="0" smtClean="0">
                    <a:latin typeface="Cambria Math" panose="02040503050406030204" pitchFamily="18" charset="0"/>
                    <a:ea typeface="Cambria Math" panose="02040503050406030204" pitchFamily="18" charset="0"/>
                  </a:rPr>
                  <a:t>x </a:t>
                </a:r>
                <a:r>
                  <a:rPr lang="en-IN" sz="2000" dirty="0">
                    <a:latin typeface="Cambria Math" panose="02040503050406030204" pitchFamily="18" charset="0"/>
                    <a:ea typeface="Cambria Math" panose="02040503050406030204" pitchFamily="18" charset="0"/>
                  </a:rPr>
                  <a:t>Degree </a:t>
                </a:r>
                <a:r>
                  <a:rPr lang="en-IN" sz="2000" dirty="0" smtClean="0">
                    <a:latin typeface="Cambria Math" panose="02040503050406030204" pitchFamily="18" charset="0"/>
                    <a:ea typeface="Cambria Math" panose="02040503050406030204" pitchFamily="18" charset="0"/>
                  </a:rPr>
                  <a:t>of Reputation</a:t>
                </a:r>
                <a:endParaRPr lang="en-IN"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219200"/>
                <a:ext cx="8534400" cy="3962400"/>
              </a:xfrm>
              <a:blipFill rotWithShape="0">
                <a:blip r:embed="rId2"/>
                <a:stretch>
                  <a:fillRect l="-214" t="-615"/>
                </a:stretch>
              </a:blipFill>
            </p:spPr>
            <p:txBody>
              <a:bodyPr/>
              <a:lstStyle/>
              <a:p>
                <a:r>
                  <a:rPr lang="en-IN">
                    <a:noFill/>
                  </a:rPr>
                  <a:t> </a:t>
                </a:r>
              </a:p>
            </p:txBody>
          </p:sp>
        </mc:Fallback>
      </mc:AlternateContent>
      <p:sp>
        <p:nvSpPr>
          <p:cNvPr id="4" name="Slide Number Placeholder 3"/>
          <p:cNvSpPr>
            <a:spLocks noGrp="1"/>
          </p:cNvSpPr>
          <p:nvPr>
            <p:ph type="sldNum" sz="quarter" idx="4"/>
          </p:nvPr>
        </p:nvSpPr>
        <p:spPr/>
        <p:txBody>
          <a:bodyPr/>
          <a:lstStyle/>
          <a:p>
            <a:fld id="{179A9A4E-4C82-4D44-9372-C31BB3818094}" type="slidenum">
              <a:rPr lang="en-US" smtClean="0"/>
              <a:pPr/>
              <a:t>6</a:t>
            </a:fld>
            <a:endParaRPr lang="en-US" dirty="0"/>
          </a:p>
        </p:txBody>
      </p:sp>
      <p:sp>
        <p:nvSpPr>
          <p:cNvPr id="7" name="Rectangle 6"/>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xmlns="" val="617982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Algorithm</a:t>
            </a:r>
            <a:endParaRPr lang="en-IN" dirty="0"/>
          </a:p>
        </p:txBody>
      </p:sp>
      <p:sp>
        <p:nvSpPr>
          <p:cNvPr id="4" name="Slide Number Placeholder 3"/>
          <p:cNvSpPr>
            <a:spLocks noGrp="1"/>
          </p:cNvSpPr>
          <p:nvPr>
            <p:ph type="sldNum" sz="quarter" idx="4"/>
          </p:nvPr>
        </p:nvSpPr>
        <p:spPr/>
        <p:txBody>
          <a:bodyPr/>
          <a:lstStyle/>
          <a:p>
            <a:fld id="{179A9A4E-4C82-4D44-9372-C31BB3818094}" type="slidenum">
              <a:rPr lang="en-US" smtClean="0"/>
              <a:pPr/>
              <a:t>7</a:t>
            </a:fld>
            <a:endParaRPr lang="en-US" dirty="0"/>
          </a:p>
        </p:txBody>
      </p:sp>
      <p:sp>
        <p:nvSpPr>
          <p:cNvPr id="6" name="Rectangle 5"/>
          <p:cNvSpPr/>
          <p:nvPr/>
        </p:nvSpPr>
        <p:spPr bwMode="auto">
          <a:xfrm>
            <a:off x="6629400" y="6324600"/>
            <a:ext cx="2209800" cy="304800"/>
          </a:xfrm>
          <a:prstGeom prst="rect">
            <a:avLst/>
          </a:prstGeom>
          <a:solidFill>
            <a:srgbClr val="D2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charset="0"/>
            </a:endParaRPr>
          </a:p>
        </p:txBody>
      </p:sp>
      <p:pic>
        <p:nvPicPr>
          <p:cNvPr id="8" name="Content Placeholder 7"/>
          <p:cNvPicPr>
            <a:picLocks noGrp="1" noChangeAspect="1"/>
          </p:cNvPicPr>
          <p:nvPr>
            <p:ph idx="1"/>
          </p:nvPr>
        </p:nvPicPr>
        <p:blipFill>
          <a:blip r:embed="rId2"/>
          <a:stretch>
            <a:fillRect/>
          </a:stretch>
        </p:blipFill>
        <p:spPr>
          <a:xfrm>
            <a:off x="649253" y="986970"/>
            <a:ext cx="7388289" cy="1774638"/>
          </a:xfrm>
          <a:prstGeom prst="rect">
            <a:avLst/>
          </a:prstGeom>
        </p:spPr>
      </p:pic>
      <p:pic>
        <p:nvPicPr>
          <p:cNvPr id="9" name="Picture 8"/>
          <p:cNvPicPr>
            <a:picLocks noChangeAspect="1"/>
          </p:cNvPicPr>
          <p:nvPr/>
        </p:nvPicPr>
        <p:blipFill>
          <a:blip r:embed="rId3"/>
          <a:stretch>
            <a:fillRect/>
          </a:stretch>
        </p:blipFill>
        <p:spPr>
          <a:xfrm>
            <a:off x="605711" y="2732579"/>
            <a:ext cx="7475375" cy="3200242"/>
          </a:xfrm>
          <a:prstGeom prst="rect">
            <a:avLst/>
          </a:prstGeom>
        </p:spPr>
      </p:pic>
    </p:spTree>
    <p:extLst>
      <p:ext uri="{BB962C8B-B14F-4D97-AF65-F5344CB8AC3E}">
        <p14:creationId xmlns:p14="http://schemas.microsoft.com/office/powerpoint/2010/main" xmlns="" val="2120172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Seed Selection</a:t>
            </a:r>
            <a:endParaRPr lang="en-US" dirty="0"/>
          </a:p>
        </p:txBody>
      </p:sp>
      <p:pic>
        <p:nvPicPr>
          <p:cNvPr id="5" name="Content Placeholder 4" descr="karate.png"/>
          <p:cNvPicPr>
            <a:picLocks noGrp="1" noChangeAspect="1"/>
          </p:cNvPicPr>
          <p:nvPr>
            <p:ph idx="1"/>
          </p:nvPr>
        </p:nvPicPr>
        <p:blipFill>
          <a:blip r:embed="rId2"/>
          <a:stretch>
            <a:fillRect/>
          </a:stretch>
        </p:blipFill>
        <p:spPr>
          <a:xfrm>
            <a:off x="1219200" y="1295400"/>
            <a:ext cx="6019800" cy="4572000"/>
          </a:xfrm>
        </p:spPr>
      </p:pic>
      <p:sp>
        <p:nvSpPr>
          <p:cNvPr id="4" name="Slide Number Placeholder 3"/>
          <p:cNvSpPr>
            <a:spLocks noGrp="1"/>
          </p:cNvSpPr>
          <p:nvPr>
            <p:ph type="sldNum" sz="quarter" idx="4"/>
          </p:nvPr>
        </p:nvSpPr>
        <p:spPr/>
        <p:txBody>
          <a:bodyPr/>
          <a:lstStyle/>
          <a:p>
            <a:fld id="{179A9A4E-4C82-4D44-9372-C31BB3818094}" type="slidenum">
              <a:rPr lang="en-US" smtClean="0"/>
              <a:pPr/>
              <a:t>8</a:t>
            </a:fld>
            <a:endParaRPr lang="en-US" dirty="0"/>
          </a:p>
        </p:txBody>
      </p:sp>
      <p:sp>
        <p:nvSpPr>
          <p:cNvPr id="6" name="Oval 5"/>
          <p:cNvSpPr/>
          <p:nvPr/>
        </p:nvSpPr>
        <p:spPr bwMode="auto">
          <a:xfrm>
            <a:off x="2209800" y="4191000"/>
            <a:ext cx="685800" cy="533400"/>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p:nvPr/>
        </p:nvSpPr>
        <p:spPr bwMode="auto">
          <a:xfrm>
            <a:off x="4876800" y="2286000"/>
            <a:ext cx="685800" cy="533400"/>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3810000" y="4343400"/>
            <a:ext cx="685800" cy="533400"/>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Seed Set Expansion by adding clouds</a:t>
            </a:r>
            <a:endParaRPr lang="en-US" dirty="0"/>
          </a:p>
        </p:txBody>
      </p:sp>
      <p:pic>
        <p:nvPicPr>
          <p:cNvPr id="5" name="Content Placeholder 4" descr="karate.png"/>
          <p:cNvPicPr>
            <a:picLocks noGrp="1" noChangeAspect="1"/>
          </p:cNvPicPr>
          <p:nvPr>
            <p:ph idx="1"/>
          </p:nvPr>
        </p:nvPicPr>
        <p:blipFill>
          <a:blip r:embed="rId2"/>
          <a:stretch>
            <a:fillRect/>
          </a:stretch>
        </p:blipFill>
        <p:spPr>
          <a:xfrm>
            <a:off x="1219200" y="1295400"/>
            <a:ext cx="6019800" cy="4572000"/>
          </a:xfrm>
        </p:spPr>
      </p:pic>
      <p:sp>
        <p:nvSpPr>
          <p:cNvPr id="4" name="Slide Number Placeholder 3"/>
          <p:cNvSpPr>
            <a:spLocks noGrp="1"/>
          </p:cNvSpPr>
          <p:nvPr>
            <p:ph type="sldNum" sz="quarter" idx="4"/>
          </p:nvPr>
        </p:nvSpPr>
        <p:spPr/>
        <p:txBody>
          <a:bodyPr/>
          <a:lstStyle/>
          <a:p>
            <a:fld id="{179A9A4E-4C82-4D44-9372-C31BB3818094}" type="slidenum">
              <a:rPr lang="en-US" smtClean="0"/>
              <a:pPr/>
              <a:t>9</a:t>
            </a:fld>
            <a:endParaRPr lang="en-US" dirty="0"/>
          </a:p>
        </p:txBody>
      </p:sp>
      <p:sp>
        <p:nvSpPr>
          <p:cNvPr id="10" name="Oval 9"/>
          <p:cNvSpPr/>
          <p:nvPr/>
        </p:nvSpPr>
        <p:spPr bwMode="auto">
          <a:xfrm>
            <a:off x="5562600" y="4419600"/>
            <a:ext cx="685800" cy="533400"/>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1359</TotalTime>
  <Words>486</Words>
  <Application>Microsoft Office PowerPoint</Application>
  <PresentationFormat>On-screen Show (4:3)</PresentationFormat>
  <Paragraphs>69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PowerPoint</vt:lpstr>
      <vt:lpstr>Community Detection</vt:lpstr>
      <vt:lpstr>What is a Community?</vt:lpstr>
      <vt:lpstr>Related Work</vt:lpstr>
      <vt:lpstr>Seed Set Expansion</vt:lpstr>
      <vt:lpstr>Main Contributions</vt:lpstr>
      <vt:lpstr>Tweaking this approach…</vt:lpstr>
      <vt:lpstr>Our Algorithm</vt:lpstr>
      <vt:lpstr>Seed Selection</vt:lpstr>
      <vt:lpstr>Seed Set Expansion by adding clouds</vt:lpstr>
      <vt:lpstr>Experiments</vt:lpstr>
      <vt:lpstr>Conclusion</vt:lpstr>
      <vt:lpstr>Future Work</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Thomasson</dc:creator>
  <cp:lastModifiedBy>user</cp:lastModifiedBy>
  <cp:revision>56</cp:revision>
  <dcterms:created xsi:type="dcterms:W3CDTF">2013-11-14T17:36:34Z</dcterms:created>
  <dcterms:modified xsi:type="dcterms:W3CDTF">2015-12-18T10:31:35Z</dcterms:modified>
</cp:coreProperties>
</file>