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
      <p:font typeface="Merriweather"/>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01D55F-F21B-4F66-A722-21C04B3D2FB9}">
  <a:tblStyle styleId="{DC01D55F-F21B-4F66-A722-21C04B3D2F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2" Type="http://schemas.openxmlformats.org/officeDocument/2006/relationships/font" Target="fonts/Merriweather-regular.fntdata"/><Relationship Id="rId41" Type="http://schemas.openxmlformats.org/officeDocument/2006/relationships/font" Target="fonts/Roboto-boldItalic.fntdata"/><Relationship Id="rId22" Type="http://schemas.openxmlformats.org/officeDocument/2006/relationships/slide" Target="slides/slide15.xml"/><Relationship Id="rId44" Type="http://schemas.openxmlformats.org/officeDocument/2006/relationships/font" Target="fonts/Merriweather-italic.fntdata"/><Relationship Id="rId21" Type="http://schemas.openxmlformats.org/officeDocument/2006/relationships/slide" Target="slides/slide14.xml"/><Relationship Id="rId43" Type="http://schemas.openxmlformats.org/officeDocument/2006/relationships/font" Target="fonts/Merriweather-bold.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Merriweather-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1a6dbcbf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b1a6dbcbf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71169d57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71169d57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671169d57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671169d57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671169d57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671169d57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71169d57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71169d57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71169d57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71169d57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71169d57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671169d57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671169d57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671169d57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71169d570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671169d57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671169d57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671169d57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71169d57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71169d57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71169d57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71169d57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675c1dbdb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675c1dbdb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75c1dbdb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675c1dbdb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675c1dbdb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675c1dbdb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675c1dbdb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675c1dbdb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675c1dbdb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675c1dbdb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675c1dbdb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675c1dbdb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675c1dbdb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675c1dbdb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675c1dbdb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675c1dbdb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675c1dbdb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675c1dbdb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675c1dbdb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675c1dbdb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671169d57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671169d57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675c1dbdb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675c1dbdb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71169d57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71169d57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71169d57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71169d57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71169d57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71169d57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71169d57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71169d57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71169d57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71169d57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71169d57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71169d57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56" name="Google Shape;56;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7" name="Google Shape;57;p14"/>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59" name="Shape 59"/>
        <p:cNvGrpSpPr/>
        <p:nvPr/>
      </p:nvGrpSpPr>
      <p:grpSpPr>
        <a:xfrm>
          <a:off x="0" y="0"/>
          <a:ext cx="0" cy="0"/>
          <a:chOff x="0" y="0"/>
          <a:chExt cx="0" cy="0"/>
        </a:xfrm>
      </p:grpSpPr>
      <p:sp>
        <p:nvSpPr>
          <p:cNvPr id="60" name="Google Shape;60;p1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1" name="Google Shape;61;p1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62" name="Google Shape;62;p1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1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67" name="Google Shape;67;p1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68" name="Google Shape;68;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69" name="Google Shape;69;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0" name="Google Shape;7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4" name="Google Shape;74;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5" name="Google Shape;75;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0" name="Google Shape;8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19"/>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9"/>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4" name="Google Shape;84;p19"/>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85" name="Google Shape;8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6" name="Shape 86"/>
        <p:cNvGrpSpPr/>
        <p:nvPr/>
      </p:nvGrpSpPr>
      <p:grpSpPr>
        <a:xfrm>
          <a:off x="0" y="0"/>
          <a:ext cx="0" cy="0"/>
          <a:chOff x="0" y="0"/>
          <a:chExt cx="0" cy="0"/>
        </a:xfrm>
      </p:grpSpPr>
      <p:sp>
        <p:nvSpPr>
          <p:cNvPr id="87" name="Google Shape;87;p20"/>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88" name="Google Shape;8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1"/>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1"/>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2" name="Google Shape;92;p21"/>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93" name="Google Shape;93;p21"/>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4" name="Google Shape;9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98" name="Google Shape;9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99" name="Shape 99"/>
        <p:cNvGrpSpPr/>
        <p:nvPr/>
      </p:nvGrpSpPr>
      <p:grpSpPr>
        <a:xfrm>
          <a:off x="0" y="0"/>
          <a:ext cx="0" cy="0"/>
          <a:chOff x="0" y="0"/>
          <a:chExt cx="0" cy="0"/>
        </a:xfrm>
      </p:grpSpPr>
      <p:sp>
        <p:nvSpPr>
          <p:cNvPr id="100" name="Google Shape;100;p23"/>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01" name="Google Shape;101;p23"/>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02" name="Google Shape;10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5"/>
          <p:cNvSpPr txBox="1"/>
          <p:nvPr>
            <p:ph type="ctrTitle"/>
          </p:nvPr>
        </p:nvSpPr>
        <p:spPr>
          <a:xfrm>
            <a:off x="311700" y="353800"/>
            <a:ext cx="8520600" cy="116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200"/>
              <a:t>Human Computer Interaction</a:t>
            </a:r>
            <a:endParaRPr sz="4200"/>
          </a:p>
          <a:p>
            <a:pPr indent="0" lvl="0" marL="0" rtl="0" algn="l">
              <a:spcBef>
                <a:spcPts val="0"/>
              </a:spcBef>
              <a:spcAft>
                <a:spcPts val="0"/>
              </a:spcAft>
              <a:buNone/>
            </a:pPr>
            <a:r>
              <a:rPr lang="en" sz="2800"/>
              <a:t>Fundamentals and Practice   [ SWE - 431 ]</a:t>
            </a:r>
            <a:endParaRPr sz="2800"/>
          </a:p>
        </p:txBody>
      </p:sp>
      <p:sp>
        <p:nvSpPr>
          <p:cNvPr id="110" name="Google Shape;110;p25"/>
          <p:cNvSpPr txBox="1"/>
          <p:nvPr>
            <p:ph idx="1" type="subTitle"/>
          </p:nvPr>
        </p:nvSpPr>
        <p:spPr>
          <a:xfrm>
            <a:off x="311700" y="1428075"/>
            <a:ext cx="3958800" cy="5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141413"/>
                </a:solidFill>
                <a:latin typeface="Merriweather"/>
                <a:ea typeface="Merriweather"/>
                <a:cs typeface="Merriweather"/>
                <a:sym typeface="Merriweather"/>
              </a:rPr>
              <a:t>Gerard Jounghyun Kim</a:t>
            </a:r>
            <a:endParaRPr sz="1700">
              <a:latin typeface="Merriweather"/>
              <a:ea typeface="Merriweather"/>
              <a:cs typeface="Merriweather"/>
              <a:sym typeface="Merriweather"/>
            </a:endParaRPr>
          </a:p>
        </p:txBody>
      </p:sp>
      <p:sp>
        <p:nvSpPr>
          <p:cNvPr id="111" name="Google Shape;111;p25"/>
          <p:cNvSpPr txBox="1"/>
          <p:nvPr/>
        </p:nvSpPr>
        <p:spPr>
          <a:xfrm>
            <a:off x="6059725" y="4196750"/>
            <a:ext cx="2866500" cy="792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solidFill>
                  <a:schemeClr val="lt1"/>
                </a:solidFill>
                <a:latin typeface="Merriweather"/>
                <a:ea typeface="Merriweather"/>
                <a:cs typeface="Merriweather"/>
                <a:sym typeface="Merriweather"/>
              </a:rPr>
              <a:t>Mahfuzur Rahman Emon</a:t>
            </a:r>
            <a:br>
              <a:rPr lang="en" sz="1500">
                <a:solidFill>
                  <a:schemeClr val="lt1"/>
                </a:solidFill>
                <a:latin typeface="Merriweather"/>
                <a:ea typeface="Merriweather"/>
                <a:cs typeface="Merriweather"/>
                <a:sym typeface="Merriweather"/>
              </a:rPr>
            </a:br>
            <a:r>
              <a:rPr lang="en" sz="1500">
                <a:solidFill>
                  <a:schemeClr val="lt1"/>
                </a:solidFill>
                <a:latin typeface="Merriweather"/>
                <a:ea typeface="Merriweather"/>
                <a:cs typeface="Merriweather"/>
                <a:sym typeface="Merriweather"/>
              </a:rPr>
              <a:t>Lecturer, IICT, SUST</a:t>
            </a:r>
            <a:endParaRPr sz="1500">
              <a:solidFill>
                <a:schemeClr val="lt1"/>
              </a:solidFill>
              <a:latin typeface="Merriweather"/>
              <a:ea typeface="Merriweather"/>
              <a:cs typeface="Merriweather"/>
              <a:sym typeface="Merriweather"/>
            </a:endParaRPr>
          </a:p>
        </p:txBody>
      </p:sp>
      <p:sp>
        <p:nvSpPr>
          <p:cNvPr id="112" name="Google Shape;112;p25"/>
          <p:cNvSpPr txBox="1"/>
          <p:nvPr/>
        </p:nvSpPr>
        <p:spPr>
          <a:xfrm>
            <a:off x="480775" y="2349500"/>
            <a:ext cx="6250200" cy="8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B5394"/>
                </a:solidFill>
                <a:latin typeface="Merriweather"/>
                <a:ea typeface="Merriweather"/>
                <a:cs typeface="Merriweather"/>
                <a:sym typeface="Merriweather"/>
              </a:rPr>
              <a:t>Chapter: 2</a:t>
            </a:r>
            <a:endParaRPr b="1" sz="2000">
              <a:solidFill>
                <a:srgbClr val="0B5394"/>
              </a:solidFill>
              <a:latin typeface="Merriweather"/>
              <a:ea typeface="Merriweather"/>
              <a:cs typeface="Merriweather"/>
              <a:sym typeface="Merriweather"/>
            </a:endParaRPr>
          </a:p>
          <a:p>
            <a:pPr indent="0" lvl="0" marL="0" rtl="0" algn="l">
              <a:spcBef>
                <a:spcPts val="0"/>
              </a:spcBef>
              <a:spcAft>
                <a:spcPts val="0"/>
              </a:spcAft>
              <a:buNone/>
            </a:pPr>
            <a:r>
              <a:rPr b="1" lang="en" sz="2000">
                <a:solidFill>
                  <a:srgbClr val="0B5394"/>
                </a:solidFill>
                <a:latin typeface="Merriweather"/>
                <a:ea typeface="Merriweather"/>
                <a:cs typeface="Merriweather"/>
                <a:sym typeface="Merriweather"/>
              </a:rPr>
              <a:t>Specific HCI Guidelines</a:t>
            </a:r>
            <a:endParaRPr b="1" sz="2000">
              <a:solidFill>
                <a:srgbClr val="0B5394"/>
              </a:solidFill>
              <a:latin typeface="Merriweather"/>
              <a:ea typeface="Merriweather"/>
              <a:cs typeface="Merriweather"/>
              <a:sym typeface="Merriweather"/>
            </a:endParaRPr>
          </a:p>
          <a:p>
            <a:pPr indent="0" lvl="0" marL="0" rtl="0" algn="l">
              <a:spcBef>
                <a:spcPts val="0"/>
              </a:spcBef>
              <a:spcAft>
                <a:spcPts val="0"/>
              </a:spcAft>
              <a:buNone/>
            </a:pPr>
            <a:r>
              <a:t/>
            </a:r>
            <a:endParaRPr b="1" sz="2000">
              <a:solidFill>
                <a:srgbClr val="0B5394"/>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sp>
        <p:nvSpPr>
          <p:cNvPr id="187" name="Google Shape;187;p34"/>
          <p:cNvSpPr txBox="1"/>
          <p:nvPr/>
        </p:nvSpPr>
        <p:spPr>
          <a:xfrm>
            <a:off x="572500" y="780075"/>
            <a:ext cx="8224200" cy="48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Information Structuring and Navigation (General HCI Design)</a:t>
            </a:r>
            <a:endParaRPr b="1" sz="1800">
              <a:latin typeface="Roboto"/>
              <a:ea typeface="Roboto"/>
              <a:cs typeface="Roboto"/>
              <a:sym typeface="Roboto"/>
            </a:endParaRPr>
          </a:p>
        </p:txBody>
      </p:sp>
      <p:pic>
        <p:nvPicPr>
          <p:cNvPr id="188" name="Google Shape;188;p34"/>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89" name="Google Shape;189;p34"/>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190" name="Google Shape;190;p34"/>
          <p:cNvSpPr txBox="1"/>
          <p:nvPr/>
        </p:nvSpPr>
        <p:spPr>
          <a:xfrm>
            <a:off x="210200" y="1303275"/>
            <a:ext cx="8687100" cy="3384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Single display is insufficient to encompass all the required information or to control UI of the application.</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Structuring the information and making easy to move among items is must for high usability.</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This is closely related to the principle of Understanding the Task.</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04800" lvl="1" marL="914400" rtl="0" algn="l">
              <a:spcBef>
                <a:spcPts val="0"/>
              </a:spcBef>
              <a:spcAft>
                <a:spcPts val="0"/>
              </a:spcAft>
              <a:buSzPts val="1200"/>
              <a:buFont typeface="Roboto"/>
              <a:buChar char="○"/>
            </a:pPr>
            <a:r>
              <a:rPr lang="en" sz="1200">
                <a:latin typeface="Roboto"/>
                <a:ea typeface="Roboto"/>
                <a:cs typeface="Roboto"/>
                <a:sym typeface="Roboto"/>
              </a:rPr>
              <a:t>Understanding the task involves identifying subtask sequences and actions, each linked to input or output information. The task structure, action sequence, and content organization guide interaction flow, ensuring optimal information and control timing.</a:t>
            </a:r>
            <a:endParaRPr sz="1200">
              <a:latin typeface="Roboto"/>
              <a:ea typeface="Roboto"/>
              <a:cs typeface="Roboto"/>
              <a:sym typeface="Roboto"/>
            </a:endParaRPr>
          </a:p>
          <a:p>
            <a:pPr indent="0" lvl="0" marL="914400" rtl="0" algn="l">
              <a:spcBef>
                <a:spcPts val="0"/>
              </a:spcBef>
              <a:spcAft>
                <a:spcPts val="0"/>
              </a:spcAft>
              <a:buNone/>
            </a:pPr>
            <a:r>
              <a:t/>
            </a:r>
            <a:endParaRPr sz="1200">
              <a:solidFill>
                <a:schemeClr val="dk1"/>
              </a:solidFill>
              <a:latin typeface="Roboto"/>
              <a:ea typeface="Roboto"/>
              <a:cs typeface="Roboto"/>
              <a:sym typeface="Roboto"/>
            </a:endParaRPr>
          </a:p>
          <a:p>
            <a:pPr indent="0" lvl="0" marL="457200" rtl="0" algn="l">
              <a:spcBef>
                <a:spcPts val="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196" name="Google Shape;196;p35"/>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97" name="Google Shape;197;p35"/>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198" name="Google Shape;198;p35"/>
          <p:cNvPicPr preferRelativeResize="0"/>
          <p:nvPr/>
        </p:nvPicPr>
        <p:blipFill>
          <a:blip r:embed="rId5">
            <a:alphaModFix/>
          </a:blip>
          <a:stretch>
            <a:fillRect/>
          </a:stretch>
        </p:blipFill>
        <p:spPr>
          <a:xfrm>
            <a:off x="420075" y="861525"/>
            <a:ext cx="5572126" cy="4179100"/>
          </a:xfrm>
          <a:prstGeom prst="rect">
            <a:avLst/>
          </a:prstGeom>
          <a:noFill/>
          <a:ln>
            <a:noFill/>
          </a:ln>
        </p:spPr>
      </p:pic>
      <p:sp>
        <p:nvSpPr>
          <p:cNvPr id="199" name="Google Shape;199;p35"/>
          <p:cNvSpPr txBox="1"/>
          <p:nvPr/>
        </p:nvSpPr>
        <p:spPr>
          <a:xfrm>
            <a:off x="6095025" y="2754275"/>
            <a:ext cx="2906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An </a:t>
            </a:r>
            <a:r>
              <a:rPr lang="en" sz="1300">
                <a:solidFill>
                  <a:schemeClr val="dk2"/>
                </a:solidFill>
                <a:latin typeface="Roboto"/>
                <a:ea typeface="Roboto"/>
                <a:cs typeface="Roboto"/>
                <a:sym typeface="Roboto"/>
              </a:rPr>
              <a:t>example</a:t>
            </a:r>
            <a:r>
              <a:rPr lang="en" sz="1300">
                <a:solidFill>
                  <a:schemeClr val="dk2"/>
                </a:solidFill>
                <a:latin typeface="Roboto"/>
                <a:ea typeface="Roboto"/>
                <a:cs typeface="Roboto"/>
                <a:sym typeface="Roboto"/>
              </a:rPr>
              <a:t> of site map for a website</a:t>
            </a:r>
            <a:endParaRPr sz="13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205" name="Google Shape;205;p36"/>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06" name="Google Shape;206;p36"/>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207" name="Google Shape;207;p36"/>
          <p:cNvSpPr txBox="1"/>
          <p:nvPr/>
        </p:nvSpPr>
        <p:spPr>
          <a:xfrm>
            <a:off x="197175" y="977275"/>
            <a:ext cx="8700300" cy="3986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oboto"/>
              <a:buChar char="●"/>
            </a:pPr>
            <a:r>
              <a:rPr lang="en" sz="1200">
                <a:latin typeface="Roboto"/>
                <a:ea typeface="Roboto"/>
                <a:cs typeface="Roboto"/>
                <a:sym typeface="Roboto"/>
              </a:rPr>
              <a:t>Fast and easy navigation is also important to enable users to find the needed action and information quickly.</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Designers should include site maps, and provide effective feedback on the user’s location within the site.</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To facilitate navigation designers should</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en" sz="1200">
                <a:latin typeface="Roboto"/>
                <a:ea typeface="Roboto"/>
                <a:cs typeface="Roboto"/>
                <a:sym typeface="Roboto"/>
              </a:rPr>
              <a:t>Differentiate and group navigation elements</a:t>
            </a:r>
            <a:endParaRPr sz="1200">
              <a:latin typeface="Roboto"/>
              <a:ea typeface="Roboto"/>
              <a:cs typeface="Roboto"/>
              <a:sym typeface="Roboto"/>
            </a:endParaRPr>
          </a:p>
          <a:p>
            <a:pPr indent="0" lvl="0" marL="914400" rtl="0" algn="l">
              <a:spcBef>
                <a:spcPts val="0"/>
              </a:spcBef>
              <a:spcAft>
                <a:spcPts val="0"/>
              </a:spcAft>
              <a:buNone/>
            </a:pPr>
            <a:r>
              <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en" sz="1200">
                <a:latin typeface="Roboto"/>
                <a:ea typeface="Roboto"/>
                <a:cs typeface="Roboto"/>
                <a:sym typeface="Roboto"/>
              </a:rPr>
              <a:t>Use appropriate menu types</a:t>
            </a:r>
            <a:endParaRPr sz="1200">
              <a:latin typeface="Roboto"/>
              <a:ea typeface="Roboto"/>
              <a:cs typeface="Roboto"/>
              <a:sym typeface="Roboto"/>
            </a:endParaRPr>
          </a:p>
          <a:p>
            <a:pPr indent="0" lvl="0" marL="914400" rtl="0" algn="l">
              <a:spcBef>
                <a:spcPts val="0"/>
              </a:spcBef>
              <a:spcAft>
                <a:spcPts val="0"/>
              </a:spcAft>
              <a:buNone/>
            </a:pPr>
            <a:r>
              <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en" sz="1200">
                <a:latin typeface="Roboto"/>
                <a:ea typeface="Roboto"/>
                <a:cs typeface="Roboto"/>
                <a:sym typeface="Roboto"/>
              </a:rPr>
              <a:t>Use descriptive tab labels</a:t>
            </a:r>
            <a:endParaRPr sz="1200">
              <a:latin typeface="Roboto"/>
              <a:ea typeface="Roboto"/>
              <a:cs typeface="Roboto"/>
              <a:sym typeface="Roboto"/>
            </a:endParaRPr>
          </a:p>
          <a:p>
            <a:pPr indent="0" lvl="0" marL="914400" rtl="0" algn="l">
              <a:spcBef>
                <a:spcPts val="0"/>
              </a:spcBef>
              <a:spcAft>
                <a:spcPts val="0"/>
              </a:spcAft>
              <a:buNone/>
            </a:pPr>
            <a:r>
              <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en" sz="1200">
                <a:latin typeface="Roboto"/>
                <a:ea typeface="Roboto"/>
                <a:cs typeface="Roboto"/>
                <a:sym typeface="Roboto"/>
              </a:rPr>
              <a:t>Provide clickable list of page contents on long pages</a:t>
            </a:r>
            <a:endParaRPr sz="1200">
              <a:latin typeface="Roboto"/>
              <a:ea typeface="Roboto"/>
              <a:cs typeface="Roboto"/>
              <a:sym typeface="Roboto"/>
            </a:endParaRPr>
          </a:p>
          <a:p>
            <a:pPr indent="0" lvl="0" marL="914400" rtl="0" algn="l">
              <a:spcBef>
                <a:spcPts val="0"/>
              </a:spcBef>
              <a:spcAft>
                <a:spcPts val="0"/>
              </a:spcAft>
              <a:buNone/>
            </a:pPr>
            <a:r>
              <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en" sz="1200">
                <a:latin typeface="Roboto"/>
                <a:ea typeface="Roboto"/>
                <a:cs typeface="Roboto"/>
                <a:sym typeface="Roboto"/>
              </a:rPr>
              <a:t>Add “glosses” on links when needed</a:t>
            </a:r>
            <a:endParaRPr sz="1200">
              <a:latin typeface="Roboto"/>
              <a:ea typeface="Roboto"/>
              <a:cs typeface="Roboto"/>
              <a:sym typeface="Roboto"/>
            </a:endParaRPr>
          </a:p>
          <a:p>
            <a:pPr indent="0" lvl="0" marL="914400" rtl="0" algn="l">
              <a:spcBef>
                <a:spcPts val="0"/>
              </a:spcBef>
              <a:spcAft>
                <a:spcPts val="0"/>
              </a:spcAft>
              <a:buNone/>
            </a:pPr>
            <a:r>
              <a:t/>
            </a:r>
            <a:endParaRPr sz="1200">
              <a:latin typeface="Roboto"/>
              <a:ea typeface="Roboto"/>
              <a:cs typeface="Roboto"/>
              <a:sym typeface="Roboto"/>
            </a:endParaRPr>
          </a:p>
          <a:p>
            <a:pPr indent="-304800" lvl="1" marL="914400" rtl="0" algn="l">
              <a:spcBef>
                <a:spcPts val="0"/>
              </a:spcBef>
              <a:spcAft>
                <a:spcPts val="0"/>
              </a:spcAft>
              <a:buSzPts val="1200"/>
              <a:buFont typeface="Roboto"/>
              <a:buChar char="○"/>
            </a:pPr>
            <a:r>
              <a:rPr lang="en" sz="1200">
                <a:latin typeface="Roboto"/>
                <a:ea typeface="Roboto"/>
                <a:cs typeface="Roboto"/>
                <a:sym typeface="Roboto"/>
              </a:rPr>
              <a:t>Must not trap users on dead-end pages</a:t>
            </a:r>
            <a:endParaRPr sz="12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213" name="Google Shape;213;p37"/>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14" name="Google Shape;214;p37"/>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215" name="Google Shape;215;p37"/>
          <p:cNvSpPr txBox="1"/>
          <p:nvPr/>
        </p:nvSpPr>
        <p:spPr>
          <a:xfrm>
            <a:off x="180025" y="942975"/>
            <a:ext cx="3900600" cy="39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Example of two design patterns from Tidwell.</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b="1" sz="1300">
              <a:latin typeface="Roboto"/>
              <a:ea typeface="Roboto"/>
              <a:cs typeface="Roboto"/>
              <a:sym typeface="Roboto"/>
            </a:endParaRPr>
          </a:p>
          <a:p>
            <a:pPr indent="0" lvl="0" marL="0" rtl="0" algn="l">
              <a:spcBef>
                <a:spcPts val="0"/>
              </a:spcBef>
              <a:spcAft>
                <a:spcPts val="0"/>
              </a:spcAft>
              <a:buNone/>
            </a:pPr>
            <a:r>
              <a:t/>
            </a:r>
            <a:endParaRPr b="1" sz="1300">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What</a:t>
            </a:r>
            <a:r>
              <a:rPr lang="en" sz="1300">
                <a:latin typeface="Roboto"/>
                <a:ea typeface="Roboto"/>
                <a:cs typeface="Roboto"/>
                <a:sym typeface="Roboto"/>
              </a:rPr>
              <a:t>: Put two side-by-side panels on the interface.</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In the first, show a set of items that the user can</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select at will; in the other, show the content of the</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selected item.</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When:</a:t>
            </a:r>
            <a:endParaRPr b="1" sz="1300">
              <a:latin typeface="Roboto"/>
              <a:ea typeface="Roboto"/>
              <a:cs typeface="Roboto"/>
              <a:sym typeface="Roboto"/>
            </a:endParaRPr>
          </a:p>
          <a:p>
            <a:pPr indent="0" lvl="0" marL="0" rtl="0" algn="l">
              <a:spcBef>
                <a:spcPts val="0"/>
              </a:spcBef>
              <a:spcAft>
                <a:spcPts val="0"/>
              </a:spcAft>
              <a:buNone/>
            </a:pPr>
            <a:r>
              <a:t/>
            </a:r>
            <a:endParaRPr b="1"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Display is large enough to show two separate panels at once</a:t>
            </a:r>
            <a:endParaRPr b="1"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Presenting list of objects, categories or even</a:t>
            </a:r>
            <a:endParaRPr sz="1300">
              <a:latin typeface="Roboto"/>
              <a:ea typeface="Roboto"/>
              <a:cs typeface="Roboto"/>
              <a:sym typeface="Roboto"/>
            </a:endParaRPr>
          </a:p>
          <a:p>
            <a:pPr indent="0" lvl="0" marL="457200" rtl="0" algn="l">
              <a:spcBef>
                <a:spcPts val="0"/>
              </a:spcBef>
              <a:spcAft>
                <a:spcPts val="0"/>
              </a:spcAft>
              <a:buNone/>
            </a:pPr>
            <a:r>
              <a:rPr lang="en" sz="1300">
                <a:latin typeface="Roboto"/>
                <a:ea typeface="Roboto"/>
                <a:cs typeface="Roboto"/>
                <a:sym typeface="Roboto"/>
              </a:rPr>
              <a:t>a</a:t>
            </a:r>
            <a:r>
              <a:rPr lang="en" sz="1300">
                <a:latin typeface="Roboto"/>
                <a:ea typeface="Roboto"/>
                <a:cs typeface="Roboto"/>
                <a:sym typeface="Roboto"/>
              </a:rPr>
              <a:t>ctions.</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Allow users to see the overall structure of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	</a:t>
            </a:r>
            <a:r>
              <a:rPr lang="en" sz="1300">
                <a:latin typeface="Roboto"/>
                <a:ea typeface="Roboto"/>
                <a:cs typeface="Roboto"/>
                <a:sym typeface="Roboto"/>
              </a:rPr>
              <a:t>l</a:t>
            </a:r>
            <a:r>
              <a:rPr lang="en" sz="1300">
                <a:latin typeface="Roboto"/>
                <a:ea typeface="Roboto"/>
                <a:cs typeface="Roboto"/>
                <a:sym typeface="Roboto"/>
              </a:rPr>
              <a:t>ist</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p:txBody>
      </p:sp>
      <p:pic>
        <p:nvPicPr>
          <p:cNvPr id="216" name="Google Shape;216;p37"/>
          <p:cNvPicPr preferRelativeResize="0"/>
          <p:nvPr/>
        </p:nvPicPr>
        <p:blipFill>
          <a:blip r:embed="rId5">
            <a:alphaModFix/>
          </a:blip>
          <a:stretch>
            <a:fillRect/>
          </a:stretch>
        </p:blipFill>
        <p:spPr>
          <a:xfrm>
            <a:off x="4080625" y="1174288"/>
            <a:ext cx="4966351" cy="2392025"/>
          </a:xfrm>
          <a:prstGeom prst="rect">
            <a:avLst/>
          </a:prstGeom>
          <a:noFill/>
          <a:ln>
            <a:noFill/>
          </a:ln>
        </p:spPr>
      </p:pic>
      <p:sp>
        <p:nvSpPr>
          <p:cNvPr id="217" name="Google Shape;217;p37"/>
          <p:cNvSpPr txBox="1"/>
          <p:nvPr/>
        </p:nvSpPr>
        <p:spPr>
          <a:xfrm>
            <a:off x="4852050" y="3566325"/>
            <a:ext cx="3986100" cy="4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Roboto"/>
                <a:ea typeface="Roboto"/>
                <a:cs typeface="Roboto"/>
                <a:sym typeface="Roboto"/>
              </a:rPr>
              <a:t>The use of a two-panel selector, a design pattern for information structuring and facilitated navigation</a:t>
            </a:r>
            <a:endParaRPr sz="11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223" name="Google Shape;223;p38"/>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24" name="Google Shape;224;p38"/>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225" name="Google Shape;225;p38"/>
          <p:cNvPicPr preferRelativeResize="0"/>
          <p:nvPr/>
        </p:nvPicPr>
        <p:blipFill>
          <a:blip r:embed="rId5">
            <a:alphaModFix/>
          </a:blip>
          <a:stretch>
            <a:fillRect/>
          </a:stretch>
        </p:blipFill>
        <p:spPr>
          <a:xfrm>
            <a:off x="92375" y="1395400"/>
            <a:ext cx="4071674" cy="3053750"/>
          </a:xfrm>
          <a:prstGeom prst="rect">
            <a:avLst/>
          </a:prstGeom>
          <a:noFill/>
          <a:ln>
            <a:noFill/>
          </a:ln>
        </p:spPr>
      </p:pic>
      <p:sp>
        <p:nvSpPr>
          <p:cNvPr id="226" name="Google Shape;226;p38"/>
          <p:cNvSpPr txBox="1"/>
          <p:nvPr/>
        </p:nvSpPr>
        <p:spPr>
          <a:xfrm>
            <a:off x="120025" y="900125"/>
            <a:ext cx="4937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Example of two design patterns from Tidwell.</a:t>
            </a:r>
            <a:endParaRPr sz="1300">
              <a:solidFill>
                <a:schemeClr val="dk2"/>
              </a:solidFill>
              <a:latin typeface="Roboto"/>
              <a:ea typeface="Roboto"/>
              <a:cs typeface="Roboto"/>
              <a:sym typeface="Roboto"/>
            </a:endParaRPr>
          </a:p>
        </p:txBody>
      </p:sp>
      <p:sp>
        <p:nvSpPr>
          <p:cNvPr id="227" name="Google Shape;227;p38"/>
          <p:cNvSpPr txBox="1"/>
          <p:nvPr/>
        </p:nvSpPr>
        <p:spPr>
          <a:xfrm>
            <a:off x="106213" y="4492000"/>
            <a:ext cx="40440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Roboto"/>
                <a:ea typeface="Roboto"/>
                <a:cs typeface="Roboto"/>
                <a:sym typeface="Roboto"/>
              </a:rPr>
              <a:t>The use of one-window drilldown as a designer pattern for content organization and fast navigation</a:t>
            </a:r>
            <a:endParaRPr sz="1100">
              <a:solidFill>
                <a:schemeClr val="dk2"/>
              </a:solidFill>
              <a:latin typeface="Roboto"/>
              <a:ea typeface="Roboto"/>
              <a:cs typeface="Roboto"/>
              <a:sym typeface="Roboto"/>
            </a:endParaRPr>
          </a:p>
        </p:txBody>
      </p:sp>
      <p:sp>
        <p:nvSpPr>
          <p:cNvPr id="228" name="Google Shape;228;p38"/>
          <p:cNvSpPr txBox="1"/>
          <p:nvPr/>
        </p:nvSpPr>
        <p:spPr>
          <a:xfrm>
            <a:off x="4432000" y="1760675"/>
            <a:ext cx="4509000" cy="23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latin typeface="Roboto"/>
                <a:ea typeface="Roboto"/>
                <a:cs typeface="Roboto"/>
                <a:sym typeface="Roboto"/>
              </a:rPr>
              <a:t>What: </a:t>
            </a:r>
            <a:r>
              <a:rPr lang="en" sz="1300">
                <a:latin typeface="Roboto"/>
                <a:ea typeface="Roboto"/>
                <a:cs typeface="Roboto"/>
                <a:sym typeface="Roboto"/>
              </a:rPr>
              <a:t>Show each of the application’s pages within a single window. As a user drills down through a menu of options, or into an object’s details, replace the window contents completely with the new page.</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b="1" lang="en" sz="1300">
                <a:latin typeface="Roboto"/>
                <a:ea typeface="Roboto"/>
                <a:cs typeface="Roboto"/>
                <a:sym typeface="Roboto"/>
              </a:rPr>
              <a:t>When:</a:t>
            </a:r>
            <a:endParaRPr b="1"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Device with tight space restrictions</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Application consists of many pages of content</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Many application windows open - confuse average computer users.</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sp>
        <p:nvSpPr>
          <p:cNvPr id="234" name="Google Shape;234;p39"/>
          <p:cNvSpPr txBox="1"/>
          <p:nvPr/>
        </p:nvSpPr>
        <p:spPr>
          <a:xfrm>
            <a:off x="572500" y="780075"/>
            <a:ext cx="8224200" cy="48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Taking User Input ( General HCI Design )</a:t>
            </a:r>
            <a:endParaRPr b="1" sz="1800">
              <a:latin typeface="Roboto"/>
              <a:ea typeface="Roboto"/>
              <a:cs typeface="Roboto"/>
              <a:sym typeface="Roboto"/>
            </a:endParaRPr>
          </a:p>
        </p:txBody>
      </p:sp>
      <p:pic>
        <p:nvPicPr>
          <p:cNvPr id="235" name="Google Shape;235;p39"/>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36" name="Google Shape;236;p39"/>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237" name="Google Shape;237;p39"/>
          <p:cNvSpPr txBox="1"/>
          <p:nvPr/>
        </p:nvSpPr>
        <p:spPr>
          <a:xfrm>
            <a:off x="214325" y="1303025"/>
            <a:ext cx="8682900" cy="35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Roboto"/>
                <a:ea typeface="Roboto"/>
                <a:cs typeface="Roboto"/>
                <a:sym typeface="Roboto"/>
              </a:rPr>
              <a:t>Modern interfaces use GUI elements (window, text box, button, menu, forms, dialog box, icon), support techniques (autocompletion, deactivating irrelevant options, voice recognition), and devices (mouse, touch screen) for varied user input. UI designers must compose these methods considering design constraints (user type, task characteristics, operating environment).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Some guidelines for use in applying these input methods to facilitate data entry are:</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i="1" lang="en" sz="1300">
                <a:latin typeface="Roboto"/>
                <a:ea typeface="Roboto"/>
                <a:cs typeface="Roboto"/>
                <a:sym typeface="Roboto"/>
              </a:rPr>
              <a:t>Consistency of data-entry transactions:</a:t>
            </a:r>
            <a:r>
              <a:rPr lang="en" sz="1300">
                <a:latin typeface="Roboto"/>
                <a:ea typeface="Roboto"/>
                <a:cs typeface="Roboto"/>
                <a:sym typeface="Roboto"/>
              </a:rPr>
              <a:t> Similar sequences of actions should be used under all conditions (similar delimiters, abbreviations, etc.) Eg. Same date format across all the applications [ MM/DD/YYYY ]</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i="1" lang="en" sz="1300">
                <a:latin typeface="Roboto"/>
                <a:ea typeface="Roboto"/>
                <a:cs typeface="Roboto"/>
                <a:sym typeface="Roboto"/>
              </a:rPr>
              <a:t>Minimal input actions by user: </a:t>
            </a:r>
            <a:r>
              <a:rPr lang="en" sz="1300">
                <a:latin typeface="Roboto"/>
                <a:ea typeface="Roboto"/>
                <a:cs typeface="Roboto"/>
                <a:sym typeface="Roboto"/>
              </a:rPr>
              <a:t>Fewer input actions means greater operator productivity. 	</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Proper use of single-key commands</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Mouse selection</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Auto-completion features</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Selecting from list</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Use default values</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Avoid switching between keyboard and mouse</a:t>
            </a:r>
            <a:endParaRPr sz="13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0"/>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243" name="Google Shape;243;p40"/>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44" name="Google Shape;244;p40"/>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245" name="Google Shape;245;p40"/>
          <p:cNvSpPr txBox="1"/>
          <p:nvPr/>
        </p:nvSpPr>
        <p:spPr>
          <a:xfrm>
            <a:off x="197175" y="994400"/>
            <a:ext cx="8700300" cy="3994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i="1" lang="en" sz="1300">
                <a:latin typeface="Roboto"/>
                <a:ea typeface="Roboto"/>
                <a:cs typeface="Roboto"/>
                <a:sym typeface="Roboto"/>
              </a:rPr>
              <a:t>Minimal memory load on users: </a:t>
            </a:r>
            <a:r>
              <a:rPr lang="en" sz="1300">
                <a:latin typeface="Roboto"/>
                <a:ea typeface="Roboto"/>
                <a:cs typeface="Roboto"/>
                <a:sym typeface="Roboto"/>
              </a:rPr>
              <a:t>Use menus and button choices so that users do not have to remember a lengthy list of codes and complex syntactic command strings.</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i="1" lang="en" sz="1300">
                <a:latin typeface="Roboto"/>
                <a:ea typeface="Roboto"/>
                <a:cs typeface="Roboto"/>
                <a:sym typeface="Roboto"/>
              </a:rPr>
              <a:t>Compatibility of data entry with data display: </a:t>
            </a:r>
            <a:r>
              <a:rPr lang="en" sz="1300">
                <a:latin typeface="Roboto"/>
                <a:ea typeface="Roboto"/>
                <a:cs typeface="Roboto"/>
                <a:sym typeface="Roboto"/>
              </a:rPr>
              <a:t>The format of data-entry information should be linked closely to the format of displayed information (i.e., what you see is what you get).</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i="1" lang="en" sz="1300">
                <a:latin typeface="Roboto"/>
                <a:ea typeface="Roboto"/>
                <a:cs typeface="Roboto"/>
                <a:sym typeface="Roboto"/>
              </a:rPr>
              <a:t>Clear and effective labeling of buttons and data-entry fields: </a:t>
            </a:r>
            <a:r>
              <a:rPr lang="en" sz="1300">
                <a:latin typeface="Roboto"/>
                <a:ea typeface="Roboto"/>
                <a:cs typeface="Roboto"/>
                <a:sym typeface="Roboto"/>
              </a:rPr>
              <a:t>Use consistent labeling. Distinguish between required and optional data entry. Place labels close to the data-entry field.</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Match and place the sequence of data-entry and selection fields in a natural scanning and hand-movement direction (e.g., top to bottom, left to right).</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i="1" lang="en" sz="1300">
                <a:latin typeface="Roboto"/>
                <a:ea typeface="Roboto"/>
                <a:cs typeface="Roboto"/>
                <a:sym typeface="Roboto"/>
              </a:rPr>
              <a:t>Do not place semantically opposing entry/selection options close together:</a:t>
            </a:r>
            <a:r>
              <a:rPr lang="en" sz="1300">
                <a:latin typeface="Roboto"/>
                <a:ea typeface="Roboto"/>
                <a:cs typeface="Roboto"/>
                <a:sym typeface="Roboto"/>
              </a:rPr>
              <a:t> For example, do not place “save” and “undo” buttons close together. Such a placement is likely to produce frequent erroneous input.</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lang="en" sz="1300">
                <a:latin typeface="Roboto"/>
                <a:ea typeface="Roboto"/>
                <a:cs typeface="Roboto"/>
                <a:sym typeface="Roboto"/>
              </a:rPr>
              <a:t>Situations become more complicated when other forms of input are also used such as touch, gesture, 3-D selection and voice. There are separate guidelines for them.</a:t>
            </a:r>
            <a:endParaRPr sz="13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251" name="Google Shape;251;p41"/>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52" name="Google Shape;252;p41"/>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253" name="Google Shape;253;p41"/>
          <p:cNvSpPr txBox="1"/>
          <p:nvPr/>
        </p:nvSpPr>
        <p:spPr>
          <a:xfrm>
            <a:off x="572500" y="780075"/>
            <a:ext cx="8224200" cy="48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User with </a:t>
            </a:r>
            <a:r>
              <a:rPr b="1" lang="en" sz="1800">
                <a:latin typeface="Roboto"/>
                <a:ea typeface="Roboto"/>
                <a:cs typeface="Roboto"/>
                <a:sym typeface="Roboto"/>
              </a:rPr>
              <a:t>Disability</a:t>
            </a:r>
            <a:r>
              <a:rPr b="1" lang="en" sz="1800">
                <a:latin typeface="Roboto"/>
                <a:ea typeface="Roboto"/>
                <a:cs typeface="Roboto"/>
                <a:sym typeface="Roboto"/>
              </a:rPr>
              <a:t> ( User Type )</a:t>
            </a:r>
            <a:endParaRPr b="1" sz="1800">
              <a:latin typeface="Roboto"/>
              <a:ea typeface="Roboto"/>
              <a:cs typeface="Roboto"/>
              <a:sym typeface="Roboto"/>
            </a:endParaRPr>
          </a:p>
        </p:txBody>
      </p:sp>
      <p:sp>
        <p:nvSpPr>
          <p:cNvPr id="254" name="Google Shape;254;p41"/>
          <p:cNvSpPr txBox="1"/>
          <p:nvPr/>
        </p:nvSpPr>
        <p:spPr>
          <a:xfrm>
            <a:off x="265750" y="1261875"/>
            <a:ext cx="8631600" cy="3735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Web content Accessibility Guidelines (WCAG) explains how to make web content more </a:t>
            </a:r>
            <a:r>
              <a:rPr lang="en" sz="1300">
                <a:latin typeface="Roboto"/>
                <a:ea typeface="Roboto"/>
                <a:cs typeface="Roboto"/>
                <a:sym typeface="Roboto"/>
              </a:rPr>
              <a:t>accessible</a:t>
            </a:r>
            <a:r>
              <a:rPr lang="en" sz="1300">
                <a:latin typeface="Roboto"/>
                <a:ea typeface="Roboto"/>
                <a:cs typeface="Roboto"/>
                <a:sym typeface="Roboto"/>
              </a:rPr>
              <a:t> to people with disabilities. Summary of guidelines:</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Perceivable</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Provide text alternatives for </a:t>
            </a:r>
            <a:r>
              <a:rPr lang="en" sz="1300">
                <a:latin typeface="Roboto"/>
                <a:ea typeface="Roboto"/>
                <a:cs typeface="Roboto"/>
                <a:sym typeface="Roboto"/>
              </a:rPr>
              <a:t>non text</a:t>
            </a:r>
            <a:r>
              <a:rPr lang="en" sz="1300">
                <a:latin typeface="Roboto"/>
                <a:ea typeface="Roboto"/>
                <a:cs typeface="Roboto"/>
                <a:sym typeface="Roboto"/>
              </a:rPr>
              <a:t> content</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Provide captions and other alternatives for multimedia</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Create content that can be presented in different ways, including by assistive technologies, without losing meaning</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Make it easier for user to see and hear content</a:t>
            </a:r>
            <a:endParaRPr sz="1300">
              <a:latin typeface="Roboto"/>
              <a:ea typeface="Roboto"/>
              <a:cs typeface="Roboto"/>
              <a:sym typeface="Roboto"/>
            </a:endParaRPr>
          </a:p>
          <a:p>
            <a:pPr indent="0" lvl="0" marL="914400" rtl="0" algn="l">
              <a:spcBef>
                <a:spcPts val="0"/>
              </a:spcBef>
              <a:spcAft>
                <a:spcPts val="0"/>
              </a:spcAft>
              <a:buNone/>
            </a:pPr>
            <a:r>
              <a:t/>
            </a:r>
            <a:endParaRPr sz="1300">
              <a:latin typeface="Roboto"/>
              <a:ea typeface="Roboto"/>
              <a:cs typeface="Roboto"/>
              <a:sym typeface="Roboto"/>
            </a:endParaRPr>
          </a:p>
          <a:p>
            <a:pPr indent="0" lvl="0" marL="914400" rtl="0" algn="l">
              <a:spcBef>
                <a:spcPts val="0"/>
              </a:spcBef>
              <a:spcAft>
                <a:spcPts val="0"/>
              </a:spcAft>
              <a:buNone/>
            </a:pPr>
            <a:r>
              <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260" name="Google Shape;260;p42"/>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61" name="Google Shape;261;p42"/>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262" name="Google Shape;262;p42"/>
          <p:cNvPicPr preferRelativeResize="0"/>
          <p:nvPr/>
        </p:nvPicPr>
        <p:blipFill>
          <a:blip r:embed="rId5">
            <a:alphaModFix/>
          </a:blip>
          <a:stretch>
            <a:fillRect/>
          </a:stretch>
        </p:blipFill>
        <p:spPr>
          <a:xfrm>
            <a:off x="1366838" y="1035350"/>
            <a:ext cx="6410325" cy="2514600"/>
          </a:xfrm>
          <a:prstGeom prst="rect">
            <a:avLst/>
          </a:prstGeom>
          <a:noFill/>
          <a:ln>
            <a:noFill/>
          </a:ln>
        </p:spPr>
      </p:pic>
      <p:sp>
        <p:nvSpPr>
          <p:cNvPr id="263" name="Google Shape;263;p42"/>
          <p:cNvSpPr txBox="1"/>
          <p:nvPr/>
        </p:nvSpPr>
        <p:spPr>
          <a:xfrm>
            <a:off x="1354450" y="3806200"/>
            <a:ext cx="6489300" cy="9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Adjustment feature for visually challenged users. The colors of the background and foreground text can be changed.</a:t>
            </a:r>
            <a:endParaRPr sz="1300">
              <a:solidFill>
                <a:schemeClr val="dk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269" name="Google Shape;269;p43"/>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70" name="Google Shape;270;p43"/>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271" name="Google Shape;271;p43"/>
          <p:cNvSpPr txBox="1"/>
          <p:nvPr/>
        </p:nvSpPr>
        <p:spPr>
          <a:xfrm>
            <a:off x="205750" y="977275"/>
            <a:ext cx="8786700" cy="4003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Operable</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Make all functionality available from a keyboard</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Give users enough time to read and use content</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Do not use content that causes seizures</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Help users navigate and find content</a:t>
            </a:r>
            <a:endParaRPr sz="1300">
              <a:latin typeface="Roboto"/>
              <a:ea typeface="Roboto"/>
              <a:cs typeface="Roboto"/>
              <a:sym typeface="Roboto"/>
            </a:endParaRPr>
          </a:p>
          <a:p>
            <a:pPr indent="0" lvl="0" marL="914400" rtl="0" algn="l">
              <a:spcBef>
                <a:spcPts val="0"/>
              </a:spcBef>
              <a:spcAft>
                <a:spcPts val="0"/>
              </a:spcAft>
              <a:buNone/>
            </a:pPr>
            <a:r>
              <a:t/>
            </a:r>
            <a:endParaRPr sz="1300">
              <a:latin typeface="Roboto"/>
              <a:ea typeface="Roboto"/>
              <a:cs typeface="Roboto"/>
              <a:sym typeface="Roboto"/>
            </a:endParaRPr>
          </a:p>
          <a:p>
            <a:pPr indent="0" lvl="0" marL="9144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Understandable	</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Make text readable and understandable</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Make content appear and operate in predictable ways</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Help users avoid and correct mistakes</a:t>
            </a:r>
            <a:endParaRPr sz="1300">
              <a:latin typeface="Roboto"/>
              <a:ea typeface="Roboto"/>
              <a:cs typeface="Roboto"/>
              <a:sym typeface="Roboto"/>
            </a:endParaRPr>
          </a:p>
          <a:p>
            <a:pPr indent="0" lvl="0" marL="914400" rtl="0" algn="l">
              <a:spcBef>
                <a:spcPts val="0"/>
              </a:spcBef>
              <a:spcAft>
                <a:spcPts val="0"/>
              </a:spcAft>
              <a:buNone/>
            </a:pPr>
            <a:r>
              <a:t/>
            </a:r>
            <a:endParaRPr sz="1300">
              <a:latin typeface="Roboto"/>
              <a:ea typeface="Roboto"/>
              <a:cs typeface="Roboto"/>
              <a:sym typeface="Roboto"/>
            </a:endParaRPr>
          </a:p>
          <a:p>
            <a:pPr indent="0" lvl="0" marL="9144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Robust</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Maximize compatibility with current and future user tools</a:t>
            </a:r>
            <a:endParaRPr sz="13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118" name="Google Shape;118;p26"/>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19" name="Google Shape;119;p26"/>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120" name="Google Shape;120;p26"/>
          <p:cNvSpPr txBox="1"/>
          <p:nvPr/>
        </p:nvSpPr>
        <p:spPr>
          <a:xfrm>
            <a:off x="222875" y="977275"/>
            <a:ext cx="8674500" cy="3994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Principles are general, where guidelines are specific.</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International Organization for Standardization (ISO) provide guidelines covering visual display, physical input devices, workplace ergonomics, tactile/heptic interactions.</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Guidelines can be divided into two categories:</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Domain specific ( Specific to user, platform etc )</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General HCI Design</a:t>
            </a:r>
            <a:endParaRPr sz="1300">
              <a:latin typeface="Roboto"/>
              <a:ea typeface="Roboto"/>
              <a:cs typeface="Roboto"/>
              <a:sym typeface="Roboto"/>
            </a:endParaRPr>
          </a:p>
          <a:p>
            <a:pPr indent="0" lvl="0" marL="9144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Guidelines can be relevant and common across the different categories. </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04800" lvl="1" marL="914400" rtl="0" algn="l">
              <a:spcBef>
                <a:spcPts val="0"/>
              </a:spcBef>
              <a:spcAft>
                <a:spcPts val="0"/>
              </a:spcAft>
              <a:buSzPts val="1200"/>
              <a:buFont typeface="Roboto"/>
              <a:buChar char="○"/>
            </a:pPr>
            <a:r>
              <a:rPr lang="en" sz="1200">
                <a:latin typeface="Roboto"/>
                <a:ea typeface="Roboto"/>
                <a:cs typeface="Roboto"/>
                <a:sym typeface="Roboto"/>
              </a:rPr>
              <a:t>Eg. guidelines for e-commerce application might also address different general HCI design issues such as display layout, how to solicit input, how to promote vendor-specific styles, and how to target for a particular user group.</a:t>
            </a:r>
            <a:endParaRPr sz="1200">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277" name="Google Shape;277;p44"/>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78" name="Google Shape;278;p44"/>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279" name="Google Shape;279;p44"/>
          <p:cNvSpPr txBox="1"/>
          <p:nvPr/>
        </p:nvSpPr>
        <p:spPr>
          <a:xfrm>
            <a:off x="572500" y="780075"/>
            <a:ext cx="8224200" cy="48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Mobile Device ( Platform type )</a:t>
            </a:r>
            <a:endParaRPr b="1" sz="1800">
              <a:latin typeface="Roboto"/>
              <a:ea typeface="Roboto"/>
              <a:cs typeface="Roboto"/>
              <a:sym typeface="Roboto"/>
            </a:endParaRPr>
          </a:p>
        </p:txBody>
      </p:sp>
      <p:sp>
        <p:nvSpPr>
          <p:cNvPr id="280" name="Google Shape;280;p44"/>
          <p:cNvSpPr txBox="1"/>
          <p:nvPr/>
        </p:nvSpPr>
        <p:spPr>
          <a:xfrm>
            <a:off x="334325" y="1380175"/>
            <a:ext cx="8562900" cy="3497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Fast status information</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Minimize typing and leverage on varied input hardware</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Fierce task focus [  </a:t>
            </a:r>
            <a:r>
              <a:rPr lang="en" sz="1200">
                <a:latin typeface="Roboto"/>
                <a:ea typeface="Roboto"/>
                <a:cs typeface="Roboto"/>
                <a:sym typeface="Roboto"/>
              </a:rPr>
              <a:t>maintaining a strong emphasis on the primary task at hand and minimizing distractions or unnecessary elements in a user interface</a:t>
            </a:r>
            <a:r>
              <a:rPr lang="en" sz="1300">
                <a:latin typeface="Roboto"/>
                <a:ea typeface="Roboto"/>
                <a:cs typeface="Roboto"/>
                <a:sym typeface="Roboto"/>
              </a:rPr>
              <a:t> ]</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Large hit targets</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Efficient use of screen space</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Set of guidelines from Nokia developers’ home page</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Enable shortcuts ( hot keys )</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Keep the user informed of his or her actions</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Follow the devices interface patterns</a:t>
            </a:r>
            <a:endParaRPr sz="13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286" name="Google Shape;286;p45"/>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87" name="Google Shape;287;p45"/>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288" name="Google Shape;288;p45"/>
          <p:cNvPicPr preferRelativeResize="0"/>
          <p:nvPr/>
        </p:nvPicPr>
        <p:blipFill>
          <a:blip r:embed="rId5">
            <a:alphaModFix/>
          </a:blip>
          <a:stretch>
            <a:fillRect/>
          </a:stretch>
        </p:blipFill>
        <p:spPr>
          <a:xfrm>
            <a:off x="1352550" y="780075"/>
            <a:ext cx="6438900" cy="2209800"/>
          </a:xfrm>
          <a:prstGeom prst="rect">
            <a:avLst/>
          </a:prstGeom>
          <a:noFill/>
          <a:ln>
            <a:noFill/>
          </a:ln>
        </p:spPr>
      </p:pic>
      <p:sp>
        <p:nvSpPr>
          <p:cNvPr id="289" name="Google Shape;289;p45"/>
          <p:cNvSpPr txBox="1"/>
          <p:nvPr/>
        </p:nvSpPr>
        <p:spPr>
          <a:xfrm>
            <a:off x="1371600" y="3086100"/>
            <a:ext cx="6455100" cy="15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Comparison of two mobile game interfaces (the initial entry screen):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a:p>
            <a:pPr indent="457200" lvl="0" marL="0" rtl="0" algn="l">
              <a:spcBef>
                <a:spcPts val="0"/>
              </a:spcBef>
              <a:spcAft>
                <a:spcPts val="0"/>
              </a:spcAft>
              <a:buNone/>
            </a:pPr>
            <a:r>
              <a:rPr lang="en" sz="1300">
                <a:solidFill>
                  <a:schemeClr val="dk2"/>
                </a:solidFill>
                <a:latin typeface="Roboto"/>
                <a:ea typeface="Roboto"/>
                <a:cs typeface="Roboto"/>
                <a:sym typeface="Roboto"/>
              </a:rPr>
              <a:t>(a) information and object density is needlessly high and distracting </a:t>
            </a:r>
            <a:endParaRPr sz="1300">
              <a:solidFill>
                <a:schemeClr val="dk2"/>
              </a:solidFill>
              <a:latin typeface="Roboto"/>
              <a:ea typeface="Roboto"/>
              <a:cs typeface="Roboto"/>
              <a:sym typeface="Roboto"/>
            </a:endParaRPr>
          </a:p>
          <a:p>
            <a:pPr indent="457200" lvl="0" marL="0" rtl="0" algn="l">
              <a:spcBef>
                <a:spcPts val="0"/>
              </a:spcBef>
              <a:spcAft>
                <a:spcPts val="0"/>
              </a:spcAft>
              <a:buNone/>
            </a:pPr>
            <a:r>
              <a:t/>
            </a:r>
            <a:endParaRPr sz="1300">
              <a:solidFill>
                <a:schemeClr val="dk2"/>
              </a:solidFill>
              <a:latin typeface="Roboto"/>
              <a:ea typeface="Roboto"/>
              <a:cs typeface="Roboto"/>
              <a:sym typeface="Roboto"/>
            </a:endParaRPr>
          </a:p>
          <a:p>
            <a:pPr indent="457200" lvl="0" marL="0" rtl="0" algn="l">
              <a:spcBef>
                <a:spcPts val="0"/>
              </a:spcBef>
              <a:spcAft>
                <a:spcPts val="0"/>
              </a:spcAft>
              <a:buNone/>
            </a:pPr>
            <a:r>
              <a:rPr lang="en" sz="1300">
                <a:solidFill>
                  <a:schemeClr val="dk2"/>
                </a:solidFill>
                <a:latin typeface="Roboto"/>
                <a:ea typeface="Roboto"/>
                <a:cs typeface="Roboto"/>
                <a:sym typeface="Roboto"/>
              </a:rPr>
              <a:t>(b) simple and minimal layout, and object sizes fitted to ergonomic usage </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6"/>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295" name="Google Shape;295;p46"/>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296" name="Google Shape;296;p46"/>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297" name="Google Shape;297;p46"/>
          <p:cNvPicPr preferRelativeResize="0"/>
          <p:nvPr/>
        </p:nvPicPr>
        <p:blipFill>
          <a:blip r:embed="rId5">
            <a:alphaModFix/>
          </a:blip>
          <a:stretch>
            <a:fillRect/>
          </a:stretch>
        </p:blipFill>
        <p:spPr>
          <a:xfrm>
            <a:off x="2254575" y="932475"/>
            <a:ext cx="4079550" cy="3076200"/>
          </a:xfrm>
          <a:prstGeom prst="rect">
            <a:avLst/>
          </a:prstGeom>
          <a:noFill/>
          <a:ln>
            <a:noFill/>
          </a:ln>
        </p:spPr>
      </p:pic>
      <p:sp>
        <p:nvSpPr>
          <p:cNvPr id="298" name="Google Shape;298;p46"/>
          <p:cNvSpPr txBox="1"/>
          <p:nvPr/>
        </p:nvSpPr>
        <p:spPr>
          <a:xfrm>
            <a:off x="1140050" y="4054800"/>
            <a:ext cx="6933300" cy="9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Android design guideline promoting the use of list views and detailed views (multiple</a:t>
            </a:r>
            <a:endParaRPr sz="1300">
              <a:solidFill>
                <a:schemeClr val="dk2"/>
              </a:solidFill>
              <a:latin typeface="Roboto"/>
              <a:ea typeface="Roboto"/>
              <a:cs typeface="Roboto"/>
              <a:sym typeface="Roboto"/>
            </a:endParaRPr>
          </a:p>
          <a:p>
            <a:pPr indent="0" lvl="0" marL="0" rtl="0" algn="l">
              <a:spcBef>
                <a:spcPts val="0"/>
              </a:spcBef>
              <a:spcAft>
                <a:spcPts val="0"/>
              </a:spcAft>
              <a:buNone/>
            </a:pPr>
            <a:r>
              <a:rPr lang="en" sz="1300">
                <a:solidFill>
                  <a:schemeClr val="dk2"/>
                </a:solidFill>
                <a:latin typeface="Roboto"/>
                <a:ea typeface="Roboto"/>
                <a:cs typeface="Roboto"/>
                <a:sym typeface="Roboto"/>
              </a:rPr>
              <a:t>panels) to efficiently use the screen size of mobile devices.</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304" name="Google Shape;304;p47"/>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05" name="Google Shape;305;p47"/>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306" name="Google Shape;306;p47"/>
          <p:cNvSpPr txBox="1"/>
          <p:nvPr/>
        </p:nvSpPr>
        <p:spPr>
          <a:xfrm>
            <a:off x="572500" y="780075"/>
            <a:ext cx="8224200" cy="48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Icons for apple ios and Fonts for Windows</a:t>
            </a:r>
            <a:endParaRPr b="1" sz="1800">
              <a:latin typeface="Roboto"/>
              <a:ea typeface="Roboto"/>
              <a:cs typeface="Roboto"/>
              <a:sym typeface="Roboto"/>
            </a:endParaRPr>
          </a:p>
        </p:txBody>
      </p:sp>
      <p:sp>
        <p:nvSpPr>
          <p:cNvPr id="307" name="Google Shape;307;p47"/>
          <p:cNvSpPr txBox="1"/>
          <p:nvPr/>
        </p:nvSpPr>
        <p:spPr>
          <a:xfrm>
            <a:off x="574350" y="1337300"/>
            <a:ext cx="8246700" cy="348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Roboto"/>
                <a:ea typeface="Roboto"/>
                <a:cs typeface="Roboto"/>
                <a:sym typeface="Roboto"/>
              </a:rPr>
              <a:t>Apple has published a design guideline document that details how application icons should be designed and stylized</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Try to balance eye appeal and clarity of meaning in your icon so that it is rich and beautiful and clearly conveys the essence of your app’s purpose.</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Investigate how your choice of image and color might be interpreted by people from different cultures.</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Create different sizes of your app icon for different devices. For iPhone and iPod touch, both of these sizes are required</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313" name="Google Shape;313;p48"/>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14" name="Google Shape;314;p48"/>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315" name="Google Shape;315;p48"/>
          <p:cNvSpPr txBox="1"/>
          <p:nvPr/>
        </p:nvSpPr>
        <p:spPr>
          <a:xfrm>
            <a:off x="360050" y="1063000"/>
            <a:ext cx="8469600" cy="38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Roboto"/>
                <a:ea typeface="Roboto"/>
                <a:cs typeface="Roboto"/>
                <a:sym typeface="Roboto"/>
              </a:rPr>
              <a:t>Windows</a:t>
            </a:r>
            <a:r>
              <a:rPr lang="en" sz="1300">
                <a:latin typeface="Roboto"/>
                <a:ea typeface="Roboto"/>
                <a:cs typeface="Roboto"/>
                <a:sym typeface="Roboto"/>
              </a:rPr>
              <a:t>’s guidelines for the choice of fonts and its size promote organizational styling and its identity and ultimately its consistency in user interfaces</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Franklin Gothic is used only for text over 14-point size. It is used for headers and should never be used for body text.</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Tahoma is used as the system’s default font. Tahoma should be used at 8-, 9-, or 11-point sizes.</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Verdana (bold, 8 point) is used only for title bars of tear-off/floating palettes.</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Trebuchet MS (bold, 10 point) is used only for the title bars of Windows (Figure 2.8).</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9"/>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321" name="Google Shape;321;p49"/>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22" name="Google Shape;322;p49"/>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323" name="Google Shape;323;p49"/>
          <p:cNvPicPr preferRelativeResize="0"/>
          <p:nvPr/>
        </p:nvPicPr>
        <p:blipFill>
          <a:blip r:embed="rId5">
            <a:alphaModFix/>
          </a:blip>
          <a:stretch>
            <a:fillRect/>
          </a:stretch>
        </p:blipFill>
        <p:spPr>
          <a:xfrm>
            <a:off x="3424388" y="1035350"/>
            <a:ext cx="2295525" cy="1847850"/>
          </a:xfrm>
          <a:prstGeom prst="rect">
            <a:avLst/>
          </a:prstGeom>
          <a:noFill/>
          <a:ln>
            <a:noFill/>
          </a:ln>
        </p:spPr>
      </p:pic>
      <p:sp>
        <p:nvSpPr>
          <p:cNvPr id="324" name="Google Shape;324;p49"/>
          <p:cNvSpPr txBox="1"/>
          <p:nvPr/>
        </p:nvSpPr>
        <p:spPr>
          <a:xfrm>
            <a:off x="2357563" y="3051850"/>
            <a:ext cx="44292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An example of Trebuchet font used for a window title bar.</a:t>
            </a:r>
            <a:endParaRPr sz="1300">
              <a:solidFill>
                <a:schemeClr val="dk2"/>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0"/>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330" name="Google Shape;330;p50"/>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31" name="Google Shape;331;p50"/>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332" name="Google Shape;332;p50"/>
          <p:cNvSpPr txBox="1"/>
          <p:nvPr/>
        </p:nvSpPr>
        <p:spPr>
          <a:xfrm>
            <a:off x="572500" y="780075"/>
            <a:ext cx="8224200" cy="48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Earcon design for Aural interface</a:t>
            </a:r>
            <a:endParaRPr b="1" sz="1800">
              <a:latin typeface="Roboto"/>
              <a:ea typeface="Roboto"/>
              <a:cs typeface="Roboto"/>
              <a:sym typeface="Roboto"/>
            </a:endParaRPr>
          </a:p>
        </p:txBody>
      </p:sp>
      <p:sp>
        <p:nvSpPr>
          <p:cNvPr id="333" name="Google Shape;333;p50"/>
          <p:cNvSpPr txBox="1"/>
          <p:nvPr/>
        </p:nvSpPr>
        <p:spPr>
          <a:xfrm>
            <a:off x="308600" y="1277300"/>
            <a:ext cx="8588700" cy="37377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Similar to visual icons, must capture underlying meaning</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Draw attention for easy </a:t>
            </a:r>
            <a:r>
              <a:rPr lang="en" sz="1300">
                <a:latin typeface="Roboto"/>
                <a:ea typeface="Roboto"/>
                <a:cs typeface="Roboto"/>
                <a:sym typeface="Roboto"/>
              </a:rPr>
              <a:t>recognition</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Should be designed to be intuitive</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Blattner, Sumikawa and Greenberg suggest three types of earcons</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Symbolic: Rely on social convention. Eg. applause for approval</a:t>
            </a:r>
            <a:endParaRPr sz="1300">
              <a:latin typeface="Roboto"/>
              <a:ea typeface="Roboto"/>
              <a:cs typeface="Roboto"/>
              <a:sym typeface="Roboto"/>
            </a:endParaRPr>
          </a:p>
          <a:p>
            <a:pPr indent="0" lvl="0" marL="914400" rtl="0" algn="l">
              <a:spcBef>
                <a:spcPts val="0"/>
              </a:spcBef>
              <a:spcAft>
                <a:spcPts val="0"/>
              </a:spcAft>
              <a:buNone/>
            </a:pPr>
            <a:r>
              <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Nomic: Physical. Eg. Door slam</a:t>
            </a:r>
            <a:endParaRPr sz="1300">
              <a:latin typeface="Roboto"/>
              <a:ea typeface="Roboto"/>
              <a:cs typeface="Roboto"/>
              <a:sym typeface="Roboto"/>
            </a:endParaRPr>
          </a:p>
          <a:p>
            <a:pPr indent="0" lvl="0" marL="914400" rtl="0" algn="l">
              <a:spcBef>
                <a:spcPts val="0"/>
              </a:spcBef>
              <a:spcAft>
                <a:spcPts val="0"/>
              </a:spcAft>
              <a:buNone/>
            </a:pPr>
            <a:r>
              <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Metaphoric: Based on capturing similarities. Eg. falling pitch for a falling object</a:t>
            </a:r>
            <a:endParaRPr sz="13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1"/>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339" name="Google Shape;339;p51"/>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40" name="Google Shape;340;p51"/>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341" name="Google Shape;341;p51"/>
          <p:cNvSpPr txBox="1"/>
          <p:nvPr/>
        </p:nvSpPr>
        <p:spPr>
          <a:xfrm>
            <a:off x="572500" y="780075"/>
            <a:ext cx="8224200" cy="48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Making calls in Automobiles ( Task )</a:t>
            </a:r>
            <a:endParaRPr b="1" sz="1800">
              <a:latin typeface="Roboto"/>
              <a:ea typeface="Roboto"/>
              <a:cs typeface="Roboto"/>
              <a:sym typeface="Roboto"/>
            </a:endParaRPr>
          </a:p>
        </p:txBody>
      </p:sp>
      <p:sp>
        <p:nvSpPr>
          <p:cNvPr id="342" name="Google Shape;342;p51"/>
          <p:cNvSpPr txBox="1"/>
          <p:nvPr/>
        </p:nvSpPr>
        <p:spPr>
          <a:xfrm>
            <a:off x="360050" y="1294450"/>
            <a:ext cx="8537400" cy="3600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Basic:</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Car phones should operate like phones people have at home. Eg. The use of send, power to turn of or on.</a:t>
            </a:r>
            <a:endParaRPr sz="1300">
              <a:latin typeface="Roboto"/>
              <a:ea typeface="Roboto"/>
              <a:cs typeface="Roboto"/>
              <a:sym typeface="Roboto"/>
            </a:endParaRPr>
          </a:p>
          <a:p>
            <a:pPr indent="0" lvl="0" marL="914400" rtl="0" algn="l">
              <a:spcBef>
                <a:spcPts val="0"/>
              </a:spcBef>
              <a:spcAft>
                <a:spcPts val="0"/>
              </a:spcAft>
              <a:buNone/>
            </a:pPr>
            <a:r>
              <a:t/>
            </a:r>
            <a:endParaRPr sz="1300">
              <a:latin typeface="Roboto"/>
              <a:ea typeface="Roboto"/>
              <a:cs typeface="Roboto"/>
              <a:sym typeface="Roboto"/>
            </a:endParaRPr>
          </a:p>
          <a:p>
            <a:pPr indent="0" lvl="0" marL="9144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Voice dialog</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Verbal commands and button labels should use the same terms</a:t>
            </a:r>
            <a:endParaRPr sz="1300">
              <a:latin typeface="Roboto"/>
              <a:ea typeface="Roboto"/>
              <a:cs typeface="Roboto"/>
              <a:sym typeface="Roboto"/>
            </a:endParaRPr>
          </a:p>
          <a:p>
            <a:pPr indent="0" lvl="0" marL="914400" rtl="0" algn="l">
              <a:spcBef>
                <a:spcPts val="0"/>
              </a:spcBef>
              <a:spcAft>
                <a:spcPts val="0"/>
              </a:spcAft>
              <a:buNone/>
            </a:pPr>
            <a:r>
              <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Commands of interest include dial, store, recall and clear</a:t>
            </a:r>
            <a:endParaRPr sz="1300">
              <a:latin typeface="Roboto"/>
              <a:ea typeface="Roboto"/>
              <a:cs typeface="Roboto"/>
              <a:sym typeface="Roboto"/>
            </a:endParaRPr>
          </a:p>
          <a:p>
            <a:pPr indent="0" lvl="0" marL="914400" rtl="0" algn="l">
              <a:spcBef>
                <a:spcPts val="0"/>
              </a:spcBef>
              <a:spcAft>
                <a:spcPts val="0"/>
              </a:spcAft>
              <a:buNone/>
            </a:pPr>
            <a:r>
              <a:t/>
            </a:r>
            <a:endParaRPr sz="1300">
              <a:latin typeface="Roboto"/>
              <a:ea typeface="Roboto"/>
              <a:cs typeface="Roboto"/>
              <a:sym typeface="Roboto"/>
            </a:endParaRPr>
          </a:p>
          <a:p>
            <a:pPr indent="0" lvl="0" marL="9144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Manual dialing</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The store and recall buttons, used for similar functions.</a:t>
            </a:r>
            <a:endParaRPr sz="13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348" name="Google Shape;348;p52"/>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49" name="Google Shape;349;p52"/>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350" name="Google Shape;350;p52"/>
          <p:cNvPicPr preferRelativeResize="0"/>
          <p:nvPr/>
        </p:nvPicPr>
        <p:blipFill>
          <a:blip r:embed="rId5">
            <a:alphaModFix/>
          </a:blip>
          <a:stretch>
            <a:fillRect/>
          </a:stretch>
        </p:blipFill>
        <p:spPr>
          <a:xfrm>
            <a:off x="1971675" y="898175"/>
            <a:ext cx="5200650" cy="3619500"/>
          </a:xfrm>
          <a:prstGeom prst="rect">
            <a:avLst/>
          </a:prstGeom>
          <a:noFill/>
          <a:ln>
            <a:noFill/>
          </a:ln>
        </p:spPr>
      </p:pic>
      <p:sp>
        <p:nvSpPr>
          <p:cNvPr id="351" name="Google Shape;351;p52"/>
          <p:cNvSpPr txBox="1"/>
          <p:nvPr/>
        </p:nvSpPr>
        <p:spPr>
          <a:xfrm>
            <a:off x="3243450" y="4560575"/>
            <a:ext cx="26574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Phone interface for automobiles.</a:t>
            </a:r>
            <a:endParaRPr sz="1300">
              <a:solidFill>
                <a:schemeClr val="dk2"/>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3"/>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357" name="Google Shape;357;p53"/>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58" name="Google Shape;358;p53"/>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359" name="Google Shape;359;p53"/>
          <p:cNvSpPr txBox="1"/>
          <p:nvPr/>
        </p:nvSpPr>
        <p:spPr>
          <a:xfrm>
            <a:off x="572500" y="780075"/>
            <a:ext cx="8224200" cy="48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E-Commerce ( Application )</a:t>
            </a:r>
            <a:endParaRPr b="1" sz="1800">
              <a:latin typeface="Roboto"/>
              <a:ea typeface="Roboto"/>
              <a:cs typeface="Roboto"/>
              <a:sym typeface="Roboto"/>
            </a:endParaRPr>
          </a:p>
        </p:txBody>
      </p:sp>
      <p:sp>
        <p:nvSpPr>
          <p:cNvPr id="360" name="Google Shape;360;p53"/>
          <p:cNvSpPr txBox="1"/>
          <p:nvPr/>
        </p:nvSpPr>
        <p:spPr>
          <a:xfrm>
            <a:off x="591500" y="1354450"/>
            <a:ext cx="8220900" cy="372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Roboto"/>
                <a:ea typeface="Roboto"/>
                <a:cs typeface="Roboto"/>
                <a:sym typeface="Roboto"/>
              </a:rPr>
              <a:t>Kalsbeek has collected and formulated very extensive, detailed, and structured HCI guidelines for e-commerce applications with 404 guidelines structured in four groups - general, input/output forms, UI elements and checkout process.</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rPr lang="en" sz="1300">
                <a:solidFill>
                  <a:schemeClr val="dk1"/>
                </a:solidFill>
                <a:latin typeface="Roboto"/>
                <a:ea typeface="Roboto"/>
                <a:cs typeface="Roboto"/>
                <a:sym typeface="Roboto"/>
              </a:rPr>
              <a:t>Guidelines under the checkout process section:</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Check-out should start at the shopping cart</a:t>
            </a:r>
            <a:endParaRPr sz="1300">
              <a:solidFill>
                <a:schemeClr val="dk1"/>
              </a:solidFill>
              <a:latin typeface="Roboto"/>
              <a:ea typeface="Roboto"/>
              <a:cs typeface="Roboto"/>
              <a:sym typeface="Roboto"/>
            </a:endParaRPr>
          </a:p>
          <a:p>
            <a:pPr indent="0" lvl="0" marL="457200" rtl="0" algn="l">
              <a:spcBef>
                <a:spcPts val="0"/>
              </a:spcBef>
              <a:spcAft>
                <a:spcPts val="0"/>
              </a:spcAft>
              <a:buNone/>
            </a:pPr>
            <a:r>
              <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Should be followed by gift options or shipping methods</a:t>
            </a:r>
            <a:endParaRPr sz="1300">
              <a:solidFill>
                <a:schemeClr val="dk1"/>
              </a:solidFill>
              <a:latin typeface="Roboto"/>
              <a:ea typeface="Roboto"/>
              <a:cs typeface="Roboto"/>
              <a:sym typeface="Roboto"/>
            </a:endParaRPr>
          </a:p>
          <a:p>
            <a:pPr indent="0" lvl="0" marL="457200" rtl="0" algn="l">
              <a:spcBef>
                <a:spcPts val="0"/>
              </a:spcBef>
              <a:spcAft>
                <a:spcPts val="0"/>
              </a:spcAft>
              <a:buNone/>
            </a:pPr>
            <a:r>
              <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Shipping address, billing address payment information collection from user</a:t>
            </a:r>
            <a:endParaRPr sz="1300">
              <a:solidFill>
                <a:schemeClr val="dk1"/>
              </a:solidFill>
              <a:latin typeface="Roboto"/>
              <a:ea typeface="Roboto"/>
              <a:cs typeface="Roboto"/>
              <a:sym typeface="Roboto"/>
            </a:endParaRPr>
          </a:p>
          <a:p>
            <a:pPr indent="0" lvl="0" marL="457200" rtl="0" algn="l">
              <a:spcBef>
                <a:spcPts val="0"/>
              </a:spcBef>
              <a:spcAft>
                <a:spcPts val="0"/>
              </a:spcAft>
              <a:buNone/>
            </a:pPr>
            <a:r>
              <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Order review </a:t>
            </a:r>
            <a:endParaRPr sz="1300">
              <a:solidFill>
                <a:schemeClr val="dk1"/>
              </a:solidFill>
              <a:latin typeface="Roboto"/>
              <a:ea typeface="Roboto"/>
              <a:cs typeface="Roboto"/>
              <a:sym typeface="Roboto"/>
            </a:endParaRPr>
          </a:p>
          <a:p>
            <a:pPr indent="0" lvl="0" marL="457200" rtl="0" algn="l">
              <a:spcBef>
                <a:spcPts val="0"/>
              </a:spcBef>
              <a:spcAft>
                <a:spcPts val="0"/>
              </a:spcAft>
              <a:buNone/>
            </a:pPr>
            <a:r>
              <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Order summar</a:t>
            </a:r>
            <a:r>
              <a:rPr lang="en" sz="1300">
                <a:solidFill>
                  <a:schemeClr val="dk1"/>
                </a:solidFill>
                <a:latin typeface="Roboto"/>
                <a:ea typeface="Roboto"/>
                <a:cs typeface="Roboto"/>
                <a:sym typeface="Roboto"/>
              </a:rPr>
              <a:t>y</a:t>
            </a:r>
            <a:endParaRPr sz="1300">
              <a:solidFill>
                <a:schemeClr val="dk1"/>
              </a:solidFill>
              <a:latin typeface="Roboto"/>
              <a:ea typeface="Roboto"/>
              <a:cs typeface="Roboto"/>
              <a:sym typeface="Roboto"/>
            </a:endParaRPr>
          </a:p>
          <a:p>
            <a:pPr indent="0" lvl="0" marL="457200" rtl="0" algn="l">
              <a:spcBef>
                <a:spcPts val="0"/>
              </a:spcBef>
              <a:spcAft>
                <a:spcPts val="0"/>
              </a:spcAft>
              <a:buNone/>
            </a:pPr>
            <a:r>
              <a:t/>
            </a:r>
            <a:endParaRPr sz="1300">
              <a:solidFill>
                <a:schemeClr val="dk1"/>
              </a:solidFill>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Displaying a confirmation page</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13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126" name="Google Shape;126;p27"/>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27" name="Google Shape;127;p27"/>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128" name="Google Shape;128;p27"/>
          <p:cNvSpPr txBox="1"/>
          <p:nvPr/>
        </p:nvSpPr>
        <p:spPr>
          <a:xfrm>
            <a:off x="162875" y="951550"/>
            <a:ext cx="8734500" cy="40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graphicFrame>
        <p:nvGraphicFramePr>
          <p:cNvPr id="129" name="Google Shape;129;p27"/>
          <p:cNvGraphicFramePr/>
          <p:nvPr/>
        </p:nvGraphicFramePr>
        <p:xfrm>
          <a:off x="952500" y="1238250"/>
          <a:ext cx="3000000" cy="3000000"/>
        </p:xfrm>
        <a:graphic>
          <a:graphicData uri="http://schemas.openxmlformats.org/drawingml/2006/table">
            <a:tbl>
              <a:tblPr>
                <a:noFill/>
                <a:tableStyleId>{DC01D55F-F21B-4F66-A722-21C04B3D2FB9}</a:tableStyleId>
              </a:tblPr>
              <a:tblGrid>
                <a:gridCol w="2095800"/>
                <a:gridCol w="2378725"/>
                <a:gridCol w="2764475"/>
              </a:tblGrid>
              <a:tr h="381000">
                <a:tc>
                  <a:txBody>
                    <a:bodyPr/>
                    <a:lstStyle/>
                    <a:p>
                      <a:pPr indent="0" lvl="0" marL="0" rtl="0" algn="l">
                        <a:spcBef>
                          <a:spcPts val="0"/>
                        </a:spcBef>
                        <a:spcAft>
                          <a:spcPts val="0"/>
                        </a:spcAft>
                        <a:buNone/>
                      </a:pPr>
                      <a:r>
                        <a:rPr b="1" lang="en"/>
                        <a:t>Criteria</a:t>
                      </a:r>
                      <a:endParaRPr b="1"/>
                    </a:p>
                  </a:txBody>
                  <a:tcPr marT="91425" marB="91425" marR="91425" marL="91425"/>
                </a:tc>
                <a:tc>
                  <a:txBody>
                    <a:bodyPr/>
                    <a:lstStyle/>
                    <a:p>
                      <a:pPr indent="0" lvl="0" marL="0" rtl="0" algn="l">
                        <a:spcBef>
                          <a:spcPts val="0"/>
                        </a:spcBef>
                        <a:spcAft>
                          <a:spcPts val="0"/>
                        </a:spcAft>
                        <a:buNone/>
                      </a:pPr>
                      <a:r>
                        <a:rPr b="1" lang="en"/>
                        <a:t>Main Categories</a:t>
                      </a:r>
                      <a:endParaRPr b="1"/>
                    </a:p>
                  </a:txBody>
                  <a:tcPr marT="91425" marB="91425" marR="91425" marL="91425"/>
                </a:tc>
                <a:tc>
                  <a:txBody>
                    <a:bodyPr/>
                    <a:lstStyle/>
                    <a:p>
                      <a:pPr indent="0" lvl="0" marL="0" rtl="0" algn="l">
                        <a:spcBef>
                          <a:spcPts val="0"/>
                        </a:spcBef>
                        <a:spcAft>
                          <a:spcPts val="0"/>
                        </a:spcAft>
                        <a:buNone/>
                      </a:pPr>
                      <a:r>
                        <a:rPr b="1" lang="en"/>
                        <a:t>Examples</a:t>
                      </a:r>
                      <a:endParaRPr b="1"/>
                    </a:p>
                  </a:txBody>
                  <a:tcPr marT="91425" marB="91425" marR="91425" marL="91425"/>
                </a:tc>
              </a:tr>
              <a:tr h="381000">
                <a:tc>
                  <a:txBody>
                    <a:bodyPr/>
                    <a:lstStyle/>
                    <a:p>
                      <a:pPr indent="0" lvl="0" marL="0" rtl="0" algn="l">
                        <a:spcBef>
                          <a:spcPts val="0"/>
                        </a:spcBef>
                        <a:spcAft>
                          <a:spcPts val="0"/>
                        </a:spcAft>
                        <a:buNone/>
                      </a:pPr>
                      <a:r>
                        <a:rPr lang="en" sz="1300"/>
                        <a:t>User Type</a:t>
                      </a:r>
                      <a:endParaRPr sz="1300"/>
                    </a:p>
                  </a:txBody>
                  <a:tcPr marT="91425" marB="91425" marR="91425" marL="91425"/>
                </a:tc>
                <a:tc>
                  <a:txBody>
                    <a:bodyPr/>
                    <a:lstStyle/>
                    <a:p>
                      <a:pPr indent="0" lvl="0" marL="0" rtl="0" algn="l">
                        <a:spcBef>
                          <a:spcPts val="0"/>
                        </a:spcBef>
                        <a:spcAft>
                          <a:spcPts val="0"/>
                        </a:spcAft>
                        <a:buNone/>
                      </a:pPr>
                      <a:r>
                        <a:rPr lang="en" sz="1300"/>
                        <a:t>Age/generation</a:t>
                      </a:r>
                      <a:endParaRPr sz="1300"/>
                    </a:p>
                    <a:p>
                      <a:pPr indent="0" lvl="0" marL="0" rtl="0" algn="l">
                        <a:spcBef>
                          <a:spcPts val="0"/>
                        </a:spcBef>
                        <a:spcAft>
                          <a:spcPts val="0"/>
                        </a:spcAft>
                        <a:buNone/>
                      </a:pPr>
                      <a:r>
                        <a:rPr lang="en" sz="1300"/>
                        <a:t>Disability</a:t>
                      </a:r>
                      <a:r>
                        <a:rPr lang="en" sz="1300"/>
                        <a:t>/accessibility</a:t>
                      </a:r>
                      <a:endParaRPr sz="1300"/>
                    </a:p>
                    <a:p>
                      <a:pPr indent="0" lvl="0" marL="0" rtl="0" algn="l">
                        <a:spcBef>
                          <a:spcPts val="0"/>
                        </a:spcBef>
                        <a:spcAft>
                          <a:spcPts val="0"/>
                        </a:spcAft>
                        <a:buNone/>
                      </a:pPr>
                      <a:r>
                        <a:rPr lang="en" sz="1300"/>
                        <a:t>Gender</a:t>
                      </a:r>
                      <a:endParaRPr sz="1300"/>
                    </a:p>
                    <a:p>
                      <a:pPr indent="0" lvl="0" marL="0" rtl="0" algn="l">
                        <a:spcBef>
                          <a:spcPts val="0"/>
                        </a:spcBef>
                        <a:spcAft>
                          <a:spcPts val="0"/>
                        </a:spcAft>
                        <a:buNone/>
                      </a:pPr>
                      <a:r>
                        <a:rPr lang="en" sz="1300"/>
                        <a:t>Consumer group</a:t>
                      </a:r>
                      <a:endParaRPr sz="1300"/>
                    </a:p>
                    <a:p>
                      <a:pPr indent="0" lvl="0" marL="0" rtl="0" algn="l">
                        <a:spcBef>
                          <a:spcPts val="0"/>
                        </a:spcBef>
                        <a:spcAft>
                          <a:spcPts val="0"/>
                        </a:spcAft>
                        <a:buNone/>
                      </a:pPr>
                      <a:r>
                        <a:rPr lang="en" sz="1300"/>
                        <a:t>Occupation</a:t>
                      </a:r>
                      <a:endParaRPr sz="1300"/>
                    </a:p>
                    <a:p>
                      <a:pPr indent="0" lvl="0" marL="0" rtl="0" algn="l">
                        <a:spcBef>
                          <a:spcPts val="0"/>
                        </a:spcBef>
                        <a:spcAft>
                          <a:spcPts val="0"/>
                        </a:spcAft>
                        <a:buNone/>
                      </a:pPr>
                      <a:r>
                        <a:rPr lang="en" sz="1300"/>
                        <a:t>Culture/country</a:t>
                      </a:r>
                      <a:endParaRPr sz="1300"/>
                    </a:p>
                  </a:txBody>
                  <a:tcPr marT="91425" marB="91425" marR="91425" marL="91425"/>
                </a:tc>
                <a:tc>
                  <a:txBody>
                    <a:bodyPr/>
                    <a:lstStyle/>
                    <a:p>
                      <a:pPr indent="0" lvl="0" marL="0" rtl="0" algn="l">
                        <a:spcBef>
                          <a:spcPts val="0"/>
                        </a:spcBef>
                        <a:spcAft>
                          <a:spcPts val="0"/>
                        </a:spcAft>
                        <a:buNone/>
                      </a:pPr>
                      <a:r>
                        <a:rPr lang="en" sz="1300"/>
                        <a:t>Kids, elders, visually challenged, baby boomers, students, parents, East asians, atheletes etc</a:t>
                      </a:r>
                      <a:endParaRPr sz="1300"/>
                    </a:p>
                  </a:txBody>
                  <a:tcPr marT="91425" marB="91425" marR="91425" marL="91425"/>
                </a:tc>
              </a:tr>
              <a:tr h="381000">
                <a:tc>
                  <a:txBody>
                    <a:bodyPr/>
                    <a:lstStyle/>
                    <a:p>
                      <a:pPr indent="0" lvl="0" marL="0" rtl="0" algn="l">
                        <a:spcBef>
                          <a:spcPts val="0"/>
                        </a:spcBef>
                        <a:spcAft>
                          <a:spcPts val="0"/>
                        </a:spcAft>
                        <a:buNone/>
                      </a:pPr>
                      <a:r>
                        <a:rPr lang="en" sz="1300"/>
                        <a:t>Platform/system setup</a:t>
                      </a:r>
                      <a:endParaRPr sz="1300"/>
                    </a:p>
                  </a:txBody>
                  <a:tcPr marT="91425" marB="91425" marR="91425" marL="91425"/>
                </a:tc>
                <a:tc>
                  <a:txBody>
                    <a:bodyPr/>
                    <a:lstStyle/>
                    <a:p>
                      <a:pPr indent="0" lvl="0" marL="0" rtl="0" algn="l">
                        <a:spcBef>
                          <a:spcPts val="0"/>
                        </a:spcBef>
                        <a:spcAft>
                          <a:spcPts val="0"/>
                        </a:spcAft>
                        <a:buNone/>
                      </a:pPr>
                      <a:r>
                        <a:rPr lang="en" sz="1300"/>
                        <a:t>Mobile/handheld</a:t>
                      </a:r>
                      <a:endParaRPr sz="1300"/>
                    </a:p>
                    <a:p>
                      <a:pPr indent="0" lvl="0" marL="0" rtl="0" algn="l">
                        <a:spcBef>
                          <a:spcPts val="0"/>
                        </a:spcBef>
                        <a:spcAft>
                          <a:spcPts val="0"/>
                        </a:spcAft>
                        <a:buNone/>
                      </a:pPr>
                      <a:r>
                        <a:rPr lang="en" sz="1300"/>
                        <a:t>Desktop</a:t>
                      </a:r>
                      <a:endParaRPr sz="1300"/>
                    </a:p>
                    <a:p>
                      <a:pPr indent="0" lvl="0" marL="0" rtl="0" algn="l">
                        <a:spcBef>
                          <a:spcPts val="0"/>
                        </a:spcBef>
                        <a:spcAft>
                          <a:spcPts val="0"/>
                        </a:spcAft>
                        <a:buNone/>
                      </a:pPr>
                      <a:r>
                        <a:rPr lang="en" sz="1300"/>
                        <a:t>Large display/virtual reality</a:t>
                      </a:r>
                      <a:endParaRPr sz="1300"/>
                    </a:p>
                    <a:p>
                      <a:pPr indent="0" lvl="0" marL="0" rtl="0" algn="l">
                        <a:spcBef>
                          <a:spcPts val="0"/>
                        </a:spcBef>
                        <a:spcAft>
                          <a:spcPts val="0"/>
                        </a:spcAft>
                        <a:buNone/>
                      </a:pPr>
                      <a:r>
                        <a:rPr lang="en" sz="1300"/>
                        <a:t>Embedded</a:t>
                      </a:r>
                      <a:endParaRPr sz="1300"/>
                    </a:p>
                    <a:p>
                      <a:pPr indent="0" lvl="0" marL="0" rtl="0" algn="l">
                        <a:spcBef>
                          <a:spcPts val="0"/>
                        </a:spcBef>
                        <a:spcAft>
                          <a:spcPts val="0"/>
                        </a:spcAft>
                        <a:buNone/>
                      </a:pPr>
                      <a:r>
                        <a:rPr lang="en" sz="1300"/>
                        <a:t>Public installation</a:t>
                      </a:r>
                      <a:endParaRPr sz="1300"/>
                    </a:p>
                    <a:p>
                      <a:pPr indent="0" lvl="0" marL="0" rtl="0" algn="l">
                        <a:spcBef>
                          <a:spcPts val="0"/>
                        </a:spcBef>
                        <a:spcAft>
                          <a:spcPts val="0"/>
                        </a:spcAft>
                        <a:buNone/>
                      </a:pPr>
                      <a:r>
                        <a:rPr lang="en" sz="1300"/>
                        <a:t>Operating system/network</a:t>
                      </a:r>
                      <a:endParaRPr sz="1300"/>
                    </a:p>
                  </a:txBody>
                  <a:tcPr marT="91425" marB="91425" marR="91425" marL="91425"/>
                </a:tc>
                <a:tc>
                  <a:txBody>
                    <a:bodyPr/>
                    <a:lstStyle/>
                    <a:p>
                      <a:pPr indent="0" lvl="0" marL="0" rtl="0" algn="l">
                        <a:spcBef>
                          <a:spcPts val="0"/>
                        </a:spcBef>
                        <a:spcAft>
                          <a:spcPts val="0"/>
                        </a:spcAft>
                        <a:buNone/>
                      </a:pPr>
                      <a:r>
                        <a:rPr lang="en" sz="1300"/>
                        <a:t>Smartphone, padlike device,</a:t>
                      </a:r>
                      <a:endParaRPr sz="1300"/>
                    </a:p>
                    <a:p>
                      <a:pPr indent="0" lvl="0" marL="0" rtl="0" algn="l">
                        <a:spcBef>
                          <a:spcPts val="0"/>
                        </a:spcBef>
                        <a:spcAft>
                          <a:spcPts val="0"/>
                        </a:spcAft>
                        <a:buNone/>
                      </a:pPr>
                      <a:r>
                        <a:rPr lang="en" sz="1300"/>
                        <a:t>desktop, kiosk, embedded OS,</a:t>
                      </a:r>
                      <a:endParaRPr sz="1300"/>
                    </a:p>
                    <a:p>
                      <a:pPr indent="0" lvl="0" marL="0" rtl="0" algn="l">
                        <a:spcBef>
                          <a:spcPts val="0"/>
                        </a:spcBef>
                        <a:spcAft>
                          <a:spcPts val="0"/>
                        </a:spcAft>
                        <a:buNone/>
                      </a:pPr>
                      <a:r>
                        <a:rPr lang="en" sz="1300"/>
                        <a:t>cloud based, navigation systems,</a:t>
                      </a:r>
                      <a:endParaRPr sz="1300"/>
                    </a:p>
                    <a:p>
                      <a:pPr indent="0" lvl="0" marL="0" rtl="0" algn="l">
                        <a:spcBef>
                          <a:spcPts val="0"/>
                        </a:spcBef>
                        <a:spcAft>
                          <a:spcPts val="0"/>
                        </a:spcAft>
                        <a:buNone/>
                      </a:pPr>
                      <a:r>
                        <a:rPr lang="en" sz="1300"/>
                        <a:t>personal game players, MP3</a:t>
                      </a:r>
                      <a:endParaRPr sz="1300"/>
                    </a:p>
                    <a:p>
                      <a:pPr indent="0" lvl="0" marL="0" rtl="0" algn="l">
                        <a:spcBef>
                          <a:spcPts val="0"/>
                        </a:spcBef>
                        <a:spcAft>
                          <a:spcPts val="0"/>
                        </a:spcAft>
                        <a:buNone/>
                      </a:pPr>
                      <a:r>
                        <a:rPr lang="en" sz="1300"/>
                        <a:t>players, e-book, etc.</a:t>
                      </a:r>
                      <a:endParaRPr sz="1300"/>
                    </a:p>
                    <a:p>
                      <a:pPr indent="0" lvl="0" marL="0" rtl="0" algn="l">
                        <a:spcBef>
                          <a:spcPts val="0"/>
                        </a:spcBef>
                        <a:spcAft>
                          <a:spcPts val="0"/>
                        </a:spcAft>
                        <a:buNone/>
                      </a:pPr>
                      <a:r>
                        <a:t/>
                      </a:r>
                      <a:endParaRPr sz="1300"/>
                    </a:p>
                  </a:txBody>
                  <a:tcPr marT="91425" marB="91425" marR="91425" marL="91425"/>
                </a:tc>
              </a:tr>
            </a:tbl>
          </a:graphicData>
        </a:graphic>
      </p:graphicFrame>
      <p:sp>
        <p:nvSpPr>
          <p:cNvPr id="130" name="Google Shape;130;p27"/>
          <p:cNvSpPr txBox="1"/>
          <p:nvPr/>
        </p:nvSpPr>
        <p:spPr>
          <a:xfrm>
            <a:off x="951550" y="822950"/>
            <a:ext cx="5958000" cy="3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Examples of Criteria/Categories for HCI Guidelines</a:t>
            </a:r>
            <a:endParaRPr sz="1300">
              <a:solidFill>
                <a:schemeClr val="dk2"/>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4"/>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366" name="Google Shape;366;p54"/>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367" name="Google Shape;367;p54"/>
          <p:cNvPicPr preferRelativeResize="0"/>
          <p:nvPr/>
        </p:nvPicPr>
        <p:blipFill>
          <a:blip r:embed="rId4">
            <a:alphaModFix/>
          </a:blip>
          <a:stretch>
            <a:fillRect/>
          </a:stretch>
        </p:blipFill>
        <p:spPr>
          <a:xfrm>
            <a:off x="8073348" y="266873"/>
            <a:ext cx="399100" cy="189425"/>
          </a:xfrm>
          <a:prstGeom prst="rect">
            <a:avLst/>
          </a:prstGeom>
          <a:noFill/>
          <a:ln>
            <a:noFill/>
          </a:ln>
        </p:spPr>
      </p:pic>
      <p:pic>
        <p:nvPicPr>
          <p:cNvPr id="368" name="Google Shape;368;p54"/>
          <p:cNvPicPr preferRelativeResize="0"/>
          <p:nvPr/>
        </p:nvPicPr>
        <p:blipFill>
          <a:blip r:embed="rId5">
            <a:alphaModFix/>
          </a:blip>
          <a:stretch>
            <a:fillRect/>
          </a:stretch>
        </p:blipFill>
        <p:spPr>
          <a:xfrm>
            <a:off x="1338263" y="941050"/>
            <a:ext cx="6467475" cy="3105150"/>
          </a:xfrm>
          <a:prstGeom prst="rect">
            <a:avLst/>
          </a:prstGeom>
          <a:noFill/>
          <a:ln>
            <a:noFill/>
          </a:ln>
        </p:spPr>
      </p:pic>
      <p:sp>
        <p:nvSpPr>
          <p:cNvPr id="369" name="Google Shape;369;p54"/>
          <p:cNvSpPr txBox="1"/>
          <p:nvPr/>
        </p:nvSpPr>
        <p:spPr>
          <a:xfrm>
            <a:off x="1953150" y="4106225"/>
            <a:ext cx="5237700" cy="5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Status information (circled) shown in the process of a book purchase </a:t>
            </a:r>
            <a:endParaRPr sz="13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136" name="Google Shape;136;p28"/>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37" name="Google Shape;137;p28"/>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138" name="Google Shape;138;p28"/>
          <p:cNvSpPr txBox="1"/>
          <p:nvPr/>
        </p:nvSpPr>
        <p:spPr>
          <a:xfrm>
            <a:off x="951550" y="822950"/>
            <a:ext cx="5958000" cy="3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Examples of Criteria/Categories for HCI Guidelines</a:t>
            </a:r>
            <a:endParaRPr sz="1300">
              <a:solidFill>
                <a:schemeClr val="dk2"/>
              </a:solidFill>
              <a:latin typeface="Roboto"/>
              <a:ea typeface="Roboto"/>
              <a:cs typeface="Roboto"/>
              <a:sym typeface="Roboto"/>
            </a:endParaRPr>
          </a:p>
        </p:txBody>
      </p:sp>
      <p:graphicFrame>
        <p:nvGraphicFramePr>
          <p:cNvPr id="139" name="Google Shape;139;p28"/>
          <p:cNvGraphicFramePr/>
          <p:nvPr/>
        </p:nvGraphicFramePr>
        <p:xfrm>
          <a:off x="952500" y="1238250"/>
          <a:ext cx="3000000" cy="3000000"/>
        </p:xfrm>
        <a:graphic>
          <a:graphicData uri="http://schemas.openxmlformats.org/drawingml/2006/table">
            <a:tbl>
              <a:tblPr>
                <a:noFill/>
                <a:tableStyleId>{DC01D55F-F21B-4F66-A722-21C04B3D2FB9}</a:tableStyleId>
              </a:tblPr>
              <a:tblGrid>
                <a:gridCol w="2095800"/>
                <a:gridCol w="2378725"/>
                <a:gridCol w="2764475"/>
              </a:tblGrid>
              <a:tr h="381000">
                <a:tc>
                  <a:txBody>
                    <a:bodyPr/>
                    <a:lstStyle/>
                    <a:p>
                      <a:pPr indent="0" lvl="0" marL="0" rtl="0" algn="l">
                        <a:spcBef>
                          <a:spcPts val="0"/>
                        </a:spcBef>
                        <a:spcAft>
                          <a:spcPts val="0"/>
                        </a:spcAft>
                        <a:buNone/>
                      </a:pPr>
                      <a:r>
                        <a:rPr b="1" lang="en"/>
                        <a:t>Criteria</a:t>
                      </a:r>
                      <a:endParaRPr b="1"/>
                    </a:p>
                  </a:txBody>
                  <a:tcPr marT="91425" marB="91425" marR="91425" marL="91425"/>
                </a:tc>
                <a:tc>
                  <a:txBody>
                    <a:bodyPr/>
                    <a:lstStyle/>
                    <a:p>
                      <a:pPr indent="0" lvl="0" marL="0" rtl="0" algn="l">
                        <a:spcBef>
                          <a:spcPts val="0"/>
                        </a:spcBef>
                        <a:spcAft>
                          <a:spcPts val="0"/>
                        </a:spcAft>
                        <a:buNone/>
                      </a:pPr>
                      <a:r>
                        <a:rPr b="1" lang="en"/>
                        <a:t>Main Categories</a:t>
                      </a:r>
                      <a:endParaRPr b="1"/>
                    </a:p>
                  </a:txBody>
                  <a:tcPr marT="91425" marB="91425" marR="91425" marL="91425"/>
                </a:tc>
                <a:tc>
                  <a:txBody>
                    <a:bodyPr/>
                    <a:lstStyle/>
                    <a:p>
                      <a:pPr indent="0" lvl="0" marL="0" rtl="0" algn="l">
                        <a:spcBef>
                          <a:spcPts val="0"/>
                        </a:spcBef>
                        <a:spcAft>
                          <a:spcPts val="0"/>
                        </a:spcAft>
                        <a:buNone/>
                      </a:pPr>
                      <a:r>
                        <a:rPr b="1" lang="en"/>
                        <a:t>Examples</a:t>
                      </a:r>
                      <a:endParaRPr b="1"/>
                    </a:p>
                  </a:txBody>
                  <a:tcPr marT="91425" marB="91425" marR="91425" marL="91425"/>
                </a:tc>
              </a:tr>
              <a:tr h="381000">
                <a:tc>
                  <a:txBody>
                    <a:bodyPr/>
                    <a:lstStyle/>
                    <a:p>
                      <a:pPr indent="0" lvl="0" marL="0" rtl="0" algn="l">
                        <a:spcBef>
                          <a:spcPts val="0"/>
                        </a:spcBef>
                        <a:spcAft>
                          <a:spcPts val="0"/>
                        </a:spcAft>
                        <a:buNone/>
                      </a:pPr>
                      <a:r>
                        <a:rPr lang="en" sz="1300"/>
                        <a:t>Vendors/organizations</a:t>
                      </a:r>
                      <a:endParaRPr sz="1300"/>
                    </a:p>
                  </a:txBody>
                  <a:tcPr marT="91425" marB="91425" marR="91425" marL="91425"/>
                </a:tc>
                <a:tc>
                  <a:txBody>
                    <a:bodyPr/>
                    <a:lstStyle/>
                    <a:p>
                      <a:pPr indent="0" lvl="0" marL="0" rtl="0" algn="l">
                        <a:spcBef>
                          <a:spcPts val="0"/>
                        </a:spcBef>
                        <a:spcAft>
                          <a:spcPts val="0"/>
                        </a:spcAft>
                        <a:buNone/>
                      </a:pPr>
                      <a:r>
                        <a:rPr lang="en" sz="1300"/>
                        <a:t>Private</a:t>
                      </a:r>
                      <a:endParaRPr sz="1300"/>
                    </a:p>
                    <a:p>
                      <a:pPr indent="0" lvl="0" marL="0" rtl="0" algn="l">
                        <a:spcBef>
                          <a:spcPts val="0"/>
                        </a:spcBef>
                        <a:spcAft>
                          <a:spcPts val="0"/>
                        </a:spcAft>
                        <a:buNone/>
                      </a:pPr>
                      <a:r>
                        <a:rPr lang="en" sz="1300"/>
                        <a:t>Public</a:t>
                      </a:r>
                      <a:endParaRPr sz="1300"/>
                    </a:p>
                  </a:txBody>
                  <a:tcPr marT="91425" marB="91425" marR="91425" marL="91425"/>
                </a:tc>
                <a:tc>
                  <a:txBody>
                    <a:bodyPr/>
                    <a:lstStyle/>
                    <a:p>
                      <a:pPr indent="0" lvl="0" marL="0" rtl="0" algn="l">
                        <a:spcBef>
                          <a:spcPts val="0"/>
                        </a:spcBef>
                        <a:spcAft>
                          <a:spcPts val="0"/>
                        </a:spcAft>
                        <a:buNone/>
                      </a:pPr>
                      <a:r>
                        <a:rPr lang="en" sz="1300"/>
                        <a:t>NASA, Korea University, Android™,</a:t>
                      </a:r>
                      <a:endParaRPr sz="1300"/>
                    </a:p>
                    <a:p>
                      <a:pPr indent="0" lvl="0" marL="0" rtl="0" algn="l">
                        <a:spcBef>
                          <a:spcPts val="0"/>
                        </a:spcBef>
                        <a:spcAft>
                          <a:spcPts val="0"/>
                        </a:spcAft>
                        <a:buNone/>
                      </a:pPr>
                      <a:r>
                        <a:rPr lang="en" sz="1300"/>
                        <a:t>iOS, Windows® XP, etc.</a:t>
                      </a:r>
                      <a:endParaRPr sz="1300"/>
                    </a:p>
                  </a:txBody>
                  <a:tcPr marT="91425" marB="91425" marR="91425" marL="91425"/>
                </a:tc>
              </a:tr>
              <a:tr h="381000">
                <a:tc>
                  <a:txBody>
                    <a:bodyPr/>
                    <a:lstStyle/>
                    <a:p>
                      <a:pPr indent="0" lvl="0" marL="0" rtl="0" algn="l">
                        <a:spcBef>
                          <a:spcPts val="0"/>
                        </a:spcBef>
                        <a:spcAft>
                          <a:spcPts val="0"/>
                        </a:spcAft>
                        <a:buNone/>
                      </a:pPr>
                      <a:r>
                        <a:rPr lang="en" sz="1300"/>
                        <a:t>Interface style/</a:t>
                      </a:r>
                      <a:endParaRPr sz="1300"/>
                    </a:p>
                    <a:p>
                      <a:pPr indent="0" lvl="0" marL="0" rtl="0" algn="l">
                        <a:spcBef>
                          <a:spcPts val="0"/>
                        </a:spcBef>
                        <a:spcAft>
                          <a:spcPts val="0"/>
                        </a:spcAft>
                        <a:buNone/>
                      </a:pPr>
                      <a:r>
                        <a:rPr lang="en" sz="1300"/>
                        <a:t>modality/technology</a:t>
                      </a:r>
                      <a:endParaRPr sz="1300"/>
                    </a:p>
                  </a:txBody>
                  <a:tcPr marT="91425" marB="91425" marR="91425" marL="91425"/>
                </a:tc>
                <a:tc>
                  <a:txBody>
                    <a:bodyPr/>
                    <a:lstStyle/>
                    <a:p>
                      <a:pPr indent="0" lvl="0" marL="0" rtl="0" algn="l">
                        <a:spcBef>
                          <a:spcPts val="0"/>
                        </a:spcBef>
                        <a:spcAft>
                          <a:spcPts val="0"/>
                        </a:spcAft>
                        <a:buNone/>
                      </a:pPr>
                      <a:r>
                        <a:rPr lang="en" sz="1300"/>
                        <a:t>WIMP</a:t>
                      </a:r>
                      <a:r>
                        <a:rPr lang="en" sz="1300"/>
                        <a:t> </a:t>
                      </a:r>
                      <a:r>
                        <a:rPr lang="en" sz="1300"/>
                        <a:t>(</a:t>
                      </a:r>
                      <a:r>
                        <a:rPr i="1" lang="en" sz="1100"/>
                        <a:t>windows,</a:t>
                      </a:r>
                      <a:r>
                        <a:rPr i="1" lang="en" sz="1100"/>
                        <a:t> </a:t>
                      </a:r>
                      <a:r>
                        <a:rPr i="1" lang="en" sz="1100"/>
                        <a:t>icon,</a:t>
                      </a:r>
                      <a:r>
                        <a:rPr i="1" lang="en" sz="1100"/>
                        <a:t> </a:t>
                      </a:r>
                      <a:r>
                        <a:rPr i="1" lang="en" sz="1100"/>
                        <a:t>mouse,</a:t>
                      </a:r>
                      <a:r>
                        <a:rPr i="1" lang="en" sz="1100"/>
                        <a:t> pointer</a:t>
                      </a:r>
                      <a:r>
                        <a:rPr lang="en" sz="1300"/>
                        <a:t>)</a:t>
                      </a:r>
                      <a:endParaRPr sz="1300"/>
                    </a:p>
                    <a:p>
                      <a:pPr indent="0" lvl="0" marL="0" rtl="0" algn="l">
                        <a:spcBef>
                          <a:spcPts val="0"/>
                        </a:spcBef>
                        <a:spcAft>
                          <a:spcPts val="0"/>
                        </a:spcAft>
                        <a:buNone/>
                      </a:pPr>
                      <a:r>
                        <a:rPr lang="en" sz="1300"/>
                        <a:t>Non-WIMP</a:t>
                      </a:r>
                      <a:endParaRPr sz="1300"/>
                    </a:p>
                    <a:p>
                      <a:pPr indent="0" lvl="0" marL="0" rtl="0" algn="l">
                        <a:spcBef>
                          <a:spcPts val="0"/>
                        </a:spcBef>
                        <a:spcAft>
                          <a:spcPts val="0"/>
                        </a:spcAft>
                        <a:buNone/>
                      </a:pPr>
                      <a:r>
                        <a:rPr lang="en" sz="1300"/>
                        <a:t>3-D</a:t>
                      </a:r>
                      <a:endParaRPr sz="1300"/>
                    </a:p>
                    <a:p>
                      <a:pPr indent="0" lvl="0" marL="0" rtl="0" algn="l">
                        <a:spcBef>
                          <a:spcPts val="0"/>
                        </a:spcBef>
                        <a:spcAft>
                          <a:spcPts val="0"/>
                        </a:spcAft>
                        <a:buNone/>
                      </a:pPr>
                      <a:r>
                        <a:rPr lang="en" sz="1300"/>
                        <a:t>Multimodal</a:t>
                      </a:r>
                      <a:endParaRPr sz="1300"/>
                    </a:p>
                  </a:txBody>
                  <a:tcPr marT="91425" marB="91425" marR="91425" marL="91425"/>
                </a:tc>
                <a:tc>
                  <a:txBody>
                    <a:bodyPr/>
                    <a:lstStyle/>
                    <a:p>
                      <a:pPr indent="0" lvl="0" marL="0" rtl="0" algn="l">
                        <a:spcBef>
                          <a:spcPts val="0"/>
                        </a:spcBef>
                        <a:spcAft>
                          <a:spcPts val="0"/>
                        </a:spcAft>
                        <a:buNone/>
                      </a:pPr>
                      <a:r>
                        <a:rPr lang="en" sz="1300"/>
                        <a:t>Voice/aural, gesture, single/</a:t>
                      </a:r>
                      <a:endParaRPr sz="1300"/>
                    </a:p>
                    <a:p>
                      <a:pPr indent="0" lvl="0" marL="0" rtl="0" algn="l">
                        <a:spcBef>
                          <a:spcPts val="0"/>
                        </a:spcBef>
                        <a:spcAft>
                          <a:spcPts val="0"/>
                        </a:spcAft>
                        <a:buNone/>
                      </a:pPr>
                      <a:r>
                        <a:rPr lang="en" sz="1300"/>
                        <a:t>multitouch, tactile/haptic,</a:t>
                      </a:r>
                      <a:endParaRPr sz="1300"/>
                    </a:p>
                    <a:p>
                      <a:pPr indent="0" lvl="0" marL="0" rtl="0" algn="l">
                        <a:spcBef>
                          <a:spcPts val="0"/>
                        </a:spcBef>
                        <a:spcAft>
                          <a:spcPts val="0"/>
                        </a:spcAft>
                        <a:buNone/>
                      </a:pPr>
                      <a:r>
                        <a:rPr lang="en" sz="1300"/>
                        <a:t>multimodal, menu driven, GUI/</a:t>
                      </a:r>
                      <a:endParaRPr sz="1300"/>
                    </a:p>
                    <a:p>
                      <a:pPr indent="0" lvl="0" marL="0" rtl="0" algn="l">
                        <a:spcBef>
                          <a:spcPts val="0"/>
                        </a:spcBef>
                        <a:spcAft>
                          <a:spcPts val="0"/>
                        </a:spcAft>
                        <a:buNone/>
                      </a:pPr>
                      <a:r>
                        <a:rPr lang="en" sz="1300"/>
                        <a:t>widgets, visual perception, etc.</a:t>
                      </a:r>
                      <a:endParaRPr sz="1300"/>
                    </a:p>
                  </a:txBody>
                  <a:tcPr marT="91425" marB="91425" marR="91425" marL="91425"/>
                </a:tc>
              </a:tr>
              <a:tr h="381000">
                <a:tc>
                  <a:txBody>
                    <a:bodyPr/>
                    <a:lstStyle/>
                    <a:p>
                      <a:pPr indent="0" lvl="0" marL="0" rtl="0" algn="l">
                        <a:spcBef>
                          <a:spcPts val="0"/>
                        </a:spcBef>
                        <a:spcAft>
                          <a:spcPts val="0"/>
                        </a:spcAft>
                        <a:buNone/>
                      </a:pPr>
                      <a:r>
                        <a:rPr lang="en" sz="1300"/>
                        <a:t>Task/operational</a:t>
                      </a:r>
                      <a:endParaRPr sz="1300"/>
                    </a:p>
                    <a:p>
                      <a:pPr indent="0" lvl="0" marL="0" rtl="0" algn="l">
                        <a:spcBef>
                          <a:spcPts val="0"/>
                        </a:spcBef>
                        <a:spcAft>
                          <a:spcPts val="0"/>
                        </a:spcAft>
                        <a:buNone/>
                      </a:pPr>
                      <a:r>
                        <a:rPr lang="en" sz="1300"/>
                        <a:t>context</a:t>
                      </a:r>
                      <a:endParaRPr sz="1300"/>
                    </a:p>
                  </a:txBody>
                  <a:tcPr marT="91425" marB="91425" marR="91425" marL="91425"/>
                </a:tc>
                <a:tc>
                  <a:txBody>
                    <a:bodyPr/>
                    <a:lstStyle/>
                    <a:p>
                      <a:pPr indent="0" lvl="0" marL="0" rtl="0" algn="l">
                        <a:spcBef>
                          <a:spcPts val="0"/>
                        </a:spcBef>
                        <a:spcAft>
                          <a:spcPts val="0"/>
                        </a:spcAft>
                        <a:buNone/>
                      </a:pPr>
                      <a:r>
                        <a:rPr lang="en" sz="1300"/>
                        <a:t>Location/place</a:t>
                      </a:r>
                      <a:endParaRPr sz="1300"/>
                    </a:p>
                    <a:p>
                      <a:pPr indent="0" lvl="0" marL="0" rtl="0" algn="l">
                        <a:spcBef>
                          <a:spcPts val="0"/>
                        </a:spcBef>
                        <a:spcAft>
                          <a:spcPts val="0"/>
                        </a:spcAft>
                        <a:buNone/>
                      </a:pPr>
                      <a:r>
                        <a:rPr lang="en" sz="1300"/>
                        <a:t>Time</a:t>
                      </a:r>
                      <a:endParaRPr sz="1300"/>
                    </a:p>
                    <a:p>
                      <a:pPr indent="0" lvl="0" marL="0" rtl="0" algn="l">
                        <a:spcBef>
                          <a:spcPts val="0"/>
                        </a:spcBef>
                        <a:spcAft>
                          <a:spcPts val="0"/>
                        </a:spcAft>
                        <a:buNone/>
                      </a:pPr>
                      <a:r>
                        <a:rPr lang="en" sz="1300"/>
                        <a:t>Noise/lighting</a:t>
                      </a:r>
                      <a:endParaRPr sz="1300"/>
                    </a:p>
                    <a:p>
                      <a:pPr indent="0" lvl="0" marL="0" rtl="0" algn="l">
                        <a:spcBef>
                          <a:spcPts val="0"/>
                        </a:spcBef>
                        <a:spcAft>
                          <a:spcPts val="0"/>
                        </a:spcAft>
                        <a:buNone/>
                      </a:pPr>
                      <a:r>
                        <a:rPr lang="en" sz="1300"/>
                        <a:t>Bodily constraints</a:t>
                      </a:r>
                      <a:endParaRPr sz="1300"/>
                    </a:p>
                  </a:txBody>
                  <a:tcPr marT="91425" marB="91425" marR="91425" marL="91425"/>
                </a:tc>
                <a:tc>
                  <a:txBody>
                    <a:bodyPr/>
                    <a:lstStyle/>
                    <a:p>
                      <a:pPr indent="0" lvl="0" marL="0" rtl="0" algn="l">
                        <a:spcBef>
                          <a:spcPts val="0"/>
                        </a:spcBef>
                        <a:spcAft>
                          <a:spcPts val="0"/>
                        </a:spcAft>
                        <a:buNone/>
                      </a:pPr>
                      <a:r>
                        <a:rPr lang="en" sz="1300"/>
                        <a:t>Office, outdoor, road/street, home,</a:t>
                      </a:r>
                      <a:endParaRPr sz="1300"/>
                    </a:p>
                    <a:p>
                      <a:pPr indent="0" lvl="0" marL="0" rtl="0" algn="l">
                        <a:spcBef>
                          <a:spcPts val="0"/>
                        </a:spcBef>
                        <a:spcAft>
                          <a:spcPts val="0"/>
                        </a:spcAft>
                        <a:buNone/>
                      </a:pPr>
                      <a:r>
                        <a:rPr lang="en" sz="1300"/>
                        <a:t>automobile, subway, classroom,</a:t>
                      </a:r>
                      <a:endParaRPr sz="1300"/>
                    </a:p>
                    <a:p>
                      <a:pPr indent="0" lvl="0" marL="0" rtl="0" algn="l">
                        <a:spcBef>
                          <a:spcPts val="0"/>
                        </a:spcBef>
                        <a:spcAft>
                          <a:spcPts val="0"/>
                        </a:spcAft>
                        <a:buNone/>
                      </a:pPr>
                      <a:r>
                        <a:rPr lang="en" sz="1300"/>
                        <a:t>eyes free, hands free,</a:t>
                      </a:r>
                      <a:endParaRPr sz="1300"/>
                    </a:p>
                    <a:p>
                      <a:pPr indent="0" lvl="0" marL="0" rtl="0" algn="l">
                        <a:spcBef>
                          <a:spcPts val="0"/>
                        </a:spcBef>
                        <a:spcAft>
                          <a:spcPts val="0"/>
                        </a:spcAft>
                        <a:buNone/>
                      </a:pPr>
                      <a:r>
                        <a:rPr lang="en" sz="1300"/>
                        <a:t>handedness, etc.</a:t>
                      </a:r>
                      <a:endParaRPr sz="13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145" name="Google Shape;145;p29"/>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46" name="Google Shape;146;p29"/>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147" name="Google Shape;147;p29"/>
          <p:cNvSpPr txBox="1"/>
          <p:nvPr/>
        </p:nvSpPr>
        <p:spPr>
          <a:xfrm>
            <a:off x="951550" y="822950"/>
            <a:ext cx="5958000" cy="3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Examples of Criteria/Categories for HCI Guidelines</a:t>
            </a:r>
            <a:endParaRPr sz="1300">
              <a:solidFill>
                <a:schemeClr val="dk2"/>
              </a:solidFill>
              <a:latin typeface="Roboto"/>
              <a:ea typeface="Roboto"/>
              <a:cs typeface="Roboto"/>
              <a:sym typeface="Roboto"/>
            </a:endParaRPr>
          </a:p>
        </p:txBody>
      </p:sp>
      <p:graphicFrame>
        <p:nvGraphicFramePr>
          <p:cNvPr id="148" name="Google Shape;148;p29"/>
          <p:cNvGraphicFramePr/>
          <p:nvPr/>
        </p:nvGraphicFramePr>
        <p:xfrm>
          <a:off x="952500" y="1238250"/>
          <a:ext cx="3000000" cy="3000000"/>
        </p:xfrm>
        <a:graphic>
          <a:graphicData uri="http://schemas.openxmlformats.org/drawingml/2006/table">
            <a:tbl>
              <a:tblPr>
                <a:noFill/>
                <a:tableStyleId>{DC01D55F-F21B-4F66-A722-21C04B3D2FB9}</a:tableStyleId>
              </a:tblPr>
              <a:tblGrid>
                <a:gridCol w="2095800"/>
                <a:gridCol w="2661600"/>
                <a:gridCol w="2481600"/>
              </a:tblGrid>
              <a:tr h="381000">
                <a:tc>
                  <a:txBody>
                    <a:bodyPr/>
                    <a:lstStyle/>
                    <a:p>
                      <a:pPr indent="0" lvl="0" marL="0" rtl="0" algn="l">
                        <a:spcBef>
                          <a:spcPts val="0"/>
                        </a:spcBef>
                        <a:spcAft>
                          <a:spcPts val="0"/>
                        </a:spcAft>
                        <a:buNone/>
                      </a:pPr>
                      <a:r>
                        <a:rPr b="1" lang="en"/>
                        <a:t>Criteria</a:t>
                      </a:r>
                      <a:endParaRPr b="1"/>
                    </a:p>
                  </a:txBody>
                  <a:tcPr marT="91425" marB="91425" marR="91425" marL="91425"/>
                </a:tc>
                <a:tc>
                  <a:txBody>
                    <a:bodyPr/>
                    <a:lstStyle/>
                    <a:p>
                      <a:pPr indent="0" lvl="0" marL="0" rtl="0" algn="l">
                        <a:spcBef>
                          <a:spcPts val="0"/>
                        </a:spcBef>
                        <a:spcAft>
                          <a:spcPts val="0"/>
                        </a:spcAft>
                        <a:buNone/>
                      </a:pPr>
                      <a:r>
                        <a:rPr b="1" lang="en"/>
                        <a:t>Main Categories</a:t>
                      </a:r>
                      <a:endParaRPr b="1"/>
                    </a:p>
                  </a:txBody>
                  <a:tcPr marT="91425" marB="91425" marR="91425" marL="91425"/>
                </a:tc>
                <a:tc>
                  <a:txBody>
                    <a:bodyPr/>
                    <a:lstStyle/>
                    <a:p>
                      <a:pPr indent="0" lvl="0" marL="0" rtl="0" algn="l">
                        <a:spcBef>
                          <a:spcPts val="0"/>
                        </a:spcBef>
                        <a:spcAft>
                          <a:spcPts val="0"/>
                        </a:spcAft>
                        <a:buNone/>
                      </a:pPr>
                      <a:r>
                        <a:rPr b="1" lang="en"/>
                        <a:t>Examples</a:t>
                      </a:r>
                      <a:endParaRPr b="1"/>
                    </a:p>
                  </a:txBody>
                  <a:tcPr marT="91425" marB="91425" marR="91425" marL="91425"/>
                </a:tc>
              </a:tr>
              <a:tr h="381000">
                <a:tc>
                  <a:txBody>
                    <a:bodyPr/>
                    <a:lstStyle/>
                    <a:p>
                      <a:pPr indent="0" lvl="0" marL="0" rtl="0" algn="l">
                        <a:spcBef>
                          <a:spcPts val="0"/>
                        </a:spcBef>
                        <a:spcAft>
                          <a:spcPts val="0"/>
                        </a:spcAft>
                        <a:buNone/>
                      </a:pPr>
                      <a:r>
                        <a:rPr lang="en" sz="1300"/>
                        <a:t>Applications</a:t>
                      </a:r>
                      <a:endParaRPr sz="1300"/>
                    </a:p>
                  </a:txBody>
                  <a:tcPr marT="91425" marB="91425" marR="91425" marL="91425"/>
                </a:tc>
                <a:tc>
                  <a:txBody>
                    <a:bodyPr/>
                    <a:lstStyle/>
                    <a:p>
                      <a:pPr indent="0" lvl="0" marL="0" rtl="0" algn="l">
                        <a:spcBef>
                          <a:spcPts val="0"/>
                        </a:spcBef>
                        <a:spcAft>
                          <a:spcPts val="0"/>
                        </a:spcAft>
                        <a:buNone/>
                      </a:pPr>
                      <a:r>
                        <a:rPr lang="en" sz="1300"/>
                        <a:t>Game</a:t>
                      </a:r>
                      <a:endParaRPr sz="1300"/>
                    </a:p>
                    <a:p>
                      <a:pPr indent="0" lvl="0" marL="0" rtl="0" algn="l">
                        <a:spcBef>
                          <a:spcPts val="0"/>
                        </a:spcBef>
                        <a:spcAft>
                          <a:spcPts val="0"/>
                        </a:spcAft>
                        <a:buNone/>
                      </a:pPr>
                      <a:r>
                        <a:rPr lang="en" sz="1300"/>
                        <a:t>Media/information</a:t>
                      </a:r>
                      <a:endParaRPr sz="1300"/>
                    </a:p>
                    <a:p>
                      <a:pPr indent="0" lvl="0" marL="0" rtl="0" algn="l">
                        <a:spcBef>
                          <a:spcPts val="0"/>
                        </a:spcBef>
                        <a:spcAft>
                          <a:spcPts val="0"/>
                        </a:spcAft>
                        <a:buNone/>
                      </a:pPr>
                      <a:r>
                        <a:rPr lang="en" sz="1300"/>
                        <a:t>Electronic commerce</a:t>
                      </a:r>
                      <a:endParaRPr sz="1300"/>
                    </a:p>
                    <a:p>
                      <a:pPr indent="0" lvl="0" marL="0" rtl="0" algn="l">
                        <a:spcBef>
                          <a:spcPts val="0"/>
                        </a:spcBef>
                        <a:spcAft>
                          <a:spcPts val="0"/>
                        </a:spcAft>
                        <a:buNone/>
                      </a:pPr>
                      <a:r>
                        <a:rPr lang="en" sz="1300"/>
                        <a:t>Design/editing</a:t>
                      </a:r>
                      <a:endParaRPr sz="1300"/>
                    </a:p>
                    <a:p>
                      <a:pPr indent="0" lvl="0" marL="0" rtl="0" algn="l">
                        <a:spcBef>
                          <a:spcPts val="0"/>
                        </a:spcBef>
                        <a:spcAft>
                          <a:spcPts val="0"/>
                        </a:spcAft>
                        <a:buNone/>
                      </a:pPr>
                      <a:r>
                        <a:rPr lang="en" sz="1300"/>
                        <a:t>Social network service</a:t>
                      </a:r>
                      <a:endParaRPr sz="1300"/>
                    </a:p>
                  </a:txBody>
                  <a:tcPr marT="91425" marB="91425" marR="91425" marL="91425"/>
                </a:tc>
                <a:tc>
                  <a:txBody>
                    <a:bodyPr/>
                    <a:lstStyle/>
                    <a:p>
                      <a:pPr indent="0" lvl="0" marL="0" rtl="0" algn="l">
                        <a:spcBef>
                          <a:spcPts val="0"/>
                        </a:spcBef>
                        <a:spcAft>
                          <a:spcPts val="0"/>
                        </a:spcAft>
                        <a:buNone/>
                      </a:pPr>
                      <a:r>
                        <a:t/>
                      </a:r>
                      <a:endParaRPr sz="1300"/>
                    </a:p>
                  </a:txBody>
                  <a:tcPr marT="91425" marB="91425" marR="91425" marL="91425"/>
                </a:tc>
              </a:tr>
              <a:tr h="381000">
                <a:tc>
                  <a:txBody>
                    <a:bodyPr/>
                    <a:lstStyle/>
                    <a:p>
                      <a:pPr indent="0" lvl="0" marL="0" rtl="0" algn="l">
                        <a:spcBef>
                          <a:spcPts val="0"/>
                        </a:spcBef>
                        <a:spcAft>
                          <a:spcPts val="0"/>
                        </a:spcAft>
                        <a:buNone/>
                      </a:pPr>
                      <a:r>
                        <a:rPr lang="en" sz="1300"/>
                        <a:t>General HCI design</a:t>
                      </a:r>
                      <a:endParaRPr sz="1300"/>
                    </a:p>
                  </a:txBody>
                  <a:tcPr marT="91425" marB="91425" marR="91425" marL="91425"/>
                </a:tc>
                <a:tc>
                  <a:txBody>
                    <a:bodyPr/>
                    <a:lstStyle/>
                    <a:p>
                      <a:pPr indent="0" lvl="0" marL="0" rtl="0" algn="l">
                        <a:spcBef>
                          <a:spcPts val="0"/>
                        </a:spcBef>
                        <a:spcAft>
                          <a:spcPts val="0"/>
                        </a:spcAft>
                        <a:buNone/>
                      </a:pPr>
                      <a:r>
                        <a:rPr lang="en" sz="1300"/>
                        <a:t>Display layout</a:t>
                      </a:r>
                      <a:endParaRPr sz="1300"/>
                    </a:p>
                    <a:p>
                      <a:pPr indent="0" lvl="0" marL="0" rtl="0" algn="l">
                        <a:spcBef>
                          <a:spcPts val="0"/>
                        </a:spcBef>
                        <a:spcAft>
                          <a:spcPts val="0"/>
                        </a:spcAft>
                        <a:buNone/>
                      </a:pPr>
                      <a:r>
                        <a:rPr lang="en" sz="1300"/>
                        <a:t>Information structure/navigation</a:t>
                      </a:r>
                      <a:endParaRPr sz="1300"/>
                    </a:p>
                    <a:p>
                      <a:pPr indent="0" lvl="0" marL="0" rtl="0" algn="l">
                        <a:spcBef>
                          <a:spcPts val="0"/>
                        </a:spcBef>
                        <a:spcAft>
                          <a:spcPts val="0"/>
                        </a:spcAft>
                        <a:buNone/>
                      </a:pPr>
                      <a:r>
                        <a:rPr lang="en" sz="1300"/>
                        <a:t>Soliciting input</a:t>
                      </a:r>
                      <a:endParaRPr sz="1300"/>
                    </a:p>
                    <a:p>
                      <a:pPr indent="0" lvl="0" marL="0" rtl="0" algn="l">
                        <a:spcBef>
                          <a:spcPts val="0"/>
                        </a:spcBef>
                        <a:spcAft>
                          <a:spcPts val="0"/>
                        </a:spcAft>
                        <a:buNone/>
                      </a:pPr>
                      <a:r>
                        <a:rPr lang="en" sz="1300"/>
                        <a:t>Information/output visualization</a:t>
                      </a:r>
                      <a:endParaRPr sz="1300"/>
                    </a:p>
                    <a:p>
                      <a:pPr indent="0" lvl="0" marL="0" rtl="0" algn="l">
                        <a:spcBef>
                          <a:spcPts val="0"/>
                        </a:spcBef>
                        <a:spcAft>
                          <a:spcPts val="0"/>
                        </a:spcAft>
                        <a:buNone/>
                      </a:pPr>
                      <a:r>
                        <a:rPr lang="en" sz="1300"/>
                        <a:t>Design process and practices</a:t>
                      </a:r>
                      <a:endParaRPr sz="1300"/>
                    </a:p>
                    <a:p>
                      <a:pPr indent="0" lvl="0" marL="0" rtl="0" algn="l">
                        <a:spcBef>
                          <a:spcPts val="0"/>
                        </a:spcBef>
                        <a:spcAft>
                          <a:spcPts val="0"/>
                        </a:spcAft>
                        <a:buNone/>
                      </a:pPr>
                      <a:r>
                        <a:rPr lang="en" sz="1300"/>
                        <a:t>User experience</a:t>
                      </a:r>
                      <a:endParaRPr sz="1300"/>
                    </a:p>
                    <a:p>
                      <a:pPr indent="0" lvl="0" marL="0" rtl="0" algn="l">
                        <a:spcBef>
                          <a:spcPts val="0"/>
                        </a:spcBef>
                        <a:spcAft>
                          <a:spcPts val="0"/>
                        </a:spcAft>
                        <a:buNone/>
                      </a:pPr>
                      <a:r>
                        <a:rPr lang="en" sz="1300"/>
                        <a:t>General aesthetics</a:t>
                      </a:r>
                      <a:endParaRPr sz="1300"/>
                    </a:p>
                  </a:txBody>
                  <a:tcPr marT="91425" marB="91425" marR="91425" marL="91425"/>
                </a:tc>
                <a:tc>
                  <a:txBody>
                    <a:bodyPr/>
                    <a:lstStyle/>
                    <a:p>
                      <a:pPr indent="0" lvl="0" marL="0" rtl="0" algn="l">
                        <a:spcBef>
                          <a:spcPts val="0"/>
                        </a:spcBef>
                        <a:spcAft>
                          <a:spcPts val="0"/>
                        </a:spcAft>
                        <a:buNone/>
                      </a:pPr>
                      <a:r>
                        <a:t/>
                      </a:r>
                      <a:endParaRPr sz="13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154" name="Google Shape;154;p30"/>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55" name="Google Shape;155;p30"/>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156" name="Google Shape;156;p30"/>
          <p:cNvSpPr txBox="1"/>
          <p:nvPr/>
        </p:nvSpPr>
        <p:spPr>
          <a:xfrm>
            <a:off x="188600" y="994400"/>
            <a:ext cx="8761200" cy="4029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Still hard to apply guidelines into the HCI design.</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04800" lvl="1" marL="914400" rtl="0" algn="l">
              <a:spcBef>
                <a:spcPts val="0"/>
              </a:spcBef>
              <a:spcAft>
                <a:spcPts val="0"/>
              </a:spcAft>
              <a:buSzPts val="1200"/>
              <a:buFont typeface="Roboto"/>
              <a:buChar char="○"/>
            </a:pPr>
            <a:r>
              <a:rPr lang="en" sz="1200">
                <a:latin typeface="Roboto"/>
                <a:ea typeface="Roboto"/>
                <a:cs typeface="Roboto"/>
                <a:sym typeface="Roboto"/>
              </a:rPr>
              <a:t>Even though guidelines are much more specific than the principles, it is still not very clear how to reflect them into the HCI design in a concrete and consistent manner</a:t>
            </a:r>
            <a:endParaRPr sz="1200">
              <a:latin typeface="Roboto"/>
              <a:ea typeface="Roboto"/>
              <a:cs typeface="Roboto"/>
              <a:sym typeface="Roboto"/>
            </a:endParaRPr>
          </a:p>
          <a:p>
            <a:pPr indent="0" lvl="0" marL="91440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Tidwell’s guidelines address many category of the HCI issues illustrating specific UI examples with description what it does, why and when it should be used. Here we will discuss few examples.</a:t>
            </a:r>
            <a:endParaRPr sz="1300">
              <a:latin typeface="Roboto"/>
              <a:ea typeface="Roboto"/>
              <a:cs typeface="Roboto"/>
              <a:sym typeface="Roboto"/>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sp>
        <p:nvSpPr>
          <p:cNvPr id="162" name="Google Shape;162;p31"/>
          <p:cNvSpPr txBox="1"/>
          <p:nvPr/>
        </p:nvSpPr>
        <p:spPr>
          <a:xfrm>
            <a:off x="572500" y="780075"/>
            <a:ext cx="8224200" cy="48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Visual Display Layout (General HCI Design)</a:t>
            </a:r>
            <a:endParaRPr b="1" sz="1800">
              <a:latin typeface="Roboto"/>
              <a:ea typeface="Roboto"/>
              <a:cs typeface="Roboto"/>
              <a:sym typeface="Roboto"/>
            </a:endParaRPr>
          </a:p>
        </p:txBody>
      </p:sp>
      <p:pic>
        <p:nvPicPr>
          <p:cNvPr id="163" name="Google Shape;163;p31"/>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64" name="Google Shape;164;p31"/>
          <p:cNvPicPr preferRelativeResize="0"/>
          <p:nvPr/>
        </p:nvPicPr>
        <p:blipFill>
          <a:blip r:embed="rId4">
            <a:alphaModFix/>
          </a:blip>
          <a:stretch>
            <a:fillRect/>
          </a:stretch>
        </p:blipFill>
        <p:spPr>
          <a:xfrm>
            <a:off x="8073348" y="266873"/>
            <a:ext cx="399100" cy="189425"/>
          </a:xfrm>
          <a:prstGeom prst="rect">
            <a:avLst/>
          </a:prstGeom>
          <a:noFill/>
          <a:ln>
            <a:noFill/>
          </a:ln>
        </p:spPr>
      </p:pic>
      <p:sp>
        <p:nvSpPr>
          <p:cNvPr id="165" name="Google Shape;165;p31"/>
          <p:cNvSpPr txBox="1"/>
          <p:nvPr/>
        </p:nvSpPr>
        <p:spPr>
          <a:xfrm>
            <a:off x="248600" y="1268725"/>
            <a:ext cx="8648700" cy="36606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Organizing</a:t>
            </a:r>
            <a:r>
              <a:rPr lang="en" sz="1300">
                <a:latin typeface="Roboto"/>
                <a:ea typeface="Roboto"/>
                <a:cs typeface="Roboto"/>
                <a:sym typeface="Roboto"/>
              </a:rPr>
              <a:t> and allotting relevant information in one visible screen is concerning.</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 sz="1300">
                <a:latin typeface="Roboto"/>
                <a:ea typeface="Roboto"/>
                <a:cs typeface="Roboto"/>
                <a:sym typeface="Roboto"/>
              </a:rPr>
              <a:t>Generally one should try to:</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Organize the display layout based on information content. ( importance, sequence, functionality )</a:t>
            </a:r>
            <a:endParaRPr sz="1300">
              <a:latin typeface="Roboto"/>
              <a:ea typeface="Roboto"/>
              <a:cs typeface="Roboto"/>
              <a:sym typeface="Roboto"/>
            </a:endParaRPr>
          </a:p>
          <a:p>
            <a:pPr indent="0" lvl="0" marL="914400" rtl="0" algn="l">
              <a:spcBef>
                <a:spcPts val="0"/>
              </a:spcBef>
              <a:spcAft>
                <a:spcPts val="0"/>
              </a:spcAft>
              <a:buNone/>
            </a:pPr>
            <a:r>
              <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Divided into proper sections</a:t>
            </a:r>
            <a:endParaRPr sz="1300">
              <a:latin typeface="Roboto"/>
              <a:ea typeface="Roboto"/>
              <a:cs typeface="Roboto"/>
              <a:sym typeface="Roboto"/>
            </a:endParaRPr>
          </a:p>
          <a:p>
            <a:pPr indent="0" lvl="0" marL="914400" rtl="0" algn="l">
              <a:spcBef>
                <a:spcPts val="0"/>
              </a:spcBef>
              <a:spcAft>
                <a:spcPts val="0"/>
              </a:spcAft>
              <a:buNone/>
            </a:pPr>
            <a:r>
              <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Attention grabbing</a:t>
            </a:r>
            <a:endParaRPr sz="1300">
              <a:latin typeface="Roboto"/>
              <a:ea typeface="Roboto"/>
              <a:cs typeface="Roboto"/>
              <a:sym typeface="Roboto"/>
            </a:endParaRPr>
          </a:p>
          <a:p>
            <a:pPr indent="0" lvl="0" marL="914400" rtl="0" algn="l">
              <a:spcBef>
                <a:spcPts val="0"/>
              </a:spcBef>
              <a:spcAft>
                <a:spcPts val="0"/>
              </a:spcAft>
              <a:buNone/>
            </a:pPr>
            <a:r>
              <a:t/>
            </a:r>
            <a:endParaRPr sz="1300">
              <a:latin typeface="Roboto"/>
              <a:ea typeface="Roboto"/>
              <a:cs typeface="Roboto"/>
              <a:sym typeface="Roboto"/>
            </a:endParaRPr>
          </a:p>
          <a:p>
            <a:pPr indent="-311150" lvl="1" marL="914400" rtl="0" algn="l">
              <a:spcBef>
                <a:spcPts val="0"/>
              </a:spcBef>
              <a:spcAft>
                <a:spcPts val="0"/>
              </a:spcAft>
              <a:buSzPts val="1300"/>
              <a:buFont typeface="Roboto"/>
              <a:buChar char="○"/>
            </a:pPr>
            <a:r>
              <a:rPr lang="en" sz="1300">
                <a:latin typeface="Roboto"/>
                <a:ea typeface="Roboto"/>
                <a:cs typeface="Roboto"/>
                <a:sym typeface="Roboto"/>
              </a:rPr>
              <a:t>Visually pleasing ( align and with restricted use of colors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457200" rtl="0" algn="l">
              <a:spcBef>
                <a:spcPts val="0"/>
              </a:spcBef>
              <a:spcAft>
                <a:spcPts val="0"/>
              </a:spcAft>
              <a:buNone/>
            </a:pPr>
            <a:r>
              <a:rPr lang="en" sz="1300">
                <a:latin typeface="Roboto"/>
                <a:ea typeface="Roboto"/>
                <a:cs typeface="Roboto"/>
                <a:sym typeface="Roboto"/>
              </a:rPr>
              <a:t>On the next page, we will see the summarized gui for web-page layout put-forth by the US Department of Health and Human Services.</a:t>
            </a:r>
            <a:endParaRPr sz="13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171" name="Google Shape;171;p32"/>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72" name="Google Shape;172;p32"/>
          <p:cNvPicPr preferRelativeResize="0"/>
          <p:nvPr/>
        </p:nvPicPr>
        <p:blipFill>
          <a:blip r:embed="rId4">
            <a:alphaModFix/>
          </a:blip>
          <a:stretch>
            <a:fillRect/>
          </a:stretch>
        </p:blipFill>
        <p:spPr>
          <a:xfrm>
            <a:off x="8073348" y="266873"/>
            <a:ext cx="399100" cy="189425"/>
          </a:xfrm>
          <a:prstGeom prst="rect">
            <a:avLst/>
          </a:prstGeom>
          <a:noFill/>
          <a:ln>
            <a:noFill/>
          </a:ln>
        </p:spPr>
      </p:pic>
      <p:graphicFrame>
        <p:nvGraphicFramePr>
          <p:cNvPr id="173" name="Google Shape;173;p32"/>
          <p:cNvGraphicFramePr/>
          <p:nvPr/>
        </p:nvGraphicFramePr>
        <p:xfrm>
          <a:off x="386700" y="1031575"/>
          <a:ext cx="3000000" cy="3000000"/>
        </p:xfrm>
        <a:graphic>
          <a:graphicData uri="http://schemas.openxmlformats.org/drawingml/2006/table">
            <a:tbl>
              <a:tblPr>
                <a:noFill/>
                <a:tableStyleId>{DC01D55F-F21B-4F66-A722-21C04B3D2FB9}</a:tableStyleId>
              </a:tblPr>
              <a:tblGrid>
                <a:gridCol w="2112200"/>
                <a:gridCol w="6398450"/>
              </a:tblGrid>
              <a:tr h="381000">
                <a:tc>
                  <a:txBody>
                    <a:bodyPr/>
                    <a:lstStyle/>
                    <a:p>
                      <a:pPr indent="0" lvl="0" marL="0" rtl="0" algn="l">
                        <a:spcBef>
                          <a:spcPts val="0"/>
                        </a:spcBef>
                        <a:spcAft>
                          <a:spcPts val="0"/>
                        </a:spcAft>
                        <a:buNone/>
                      </a:pPr>
                      <a:r>
                        <a:rPr b="1" lang="en"/>
                        <a:t>Guidelines</a:t>
                      </a:r>
                      <a:endParaRPr b="1"/>
                    </a:p>
                  </a:txBody>
                  <a:tcPr marT="91425" marB="91425" marR="91425" marL="91425"/>
                </a:tc>
                <a:tc>
                  <a:txBody>
                    <a:bodyPr/>
                    <a:lstStyle/>
                    <a:p>
                      <a:pPr indent="0" lvl="0" marL="0" rtl="0" algn="l">
                        <a:spcBef>
                          <a:spcPts val="0"/>
                        </a:spcBef>
                        <a:spcAft>
                          <a:spcPts val="0"/>
                        </a:spcAft>
                        <a:buNone/>
                      </a:pPr>
                      <a:r>
                        <a:rPr b="1" lang="en"/>
                        <a:t>Explanation</a:t>
                      </a:r>
                      <a:endParaRPr b="1"/>
                    </a:p>
                  </a:txBody>
                  <a:tcPr marT="91425" marB="91425" marR="91425" marL="91425"/>
                </a:tc>
              </a:tr>
              <a:tr h="381000">
                <a:tc>
                  <a:txBody>
                    <a:bodyPr/>
                    <a:lstStyle/>
                    <a:p>
                      <a:pPr indent="0" lvl="0" marL="0" rtl="0" algn="l">
                        <a:spcBef>
                          <a:spcPts val="0"/>
                        </a:spcBef>
                        <a:spcAft>
                          <a:spcPts val="0"/>
                        </a:spcAft>
                        <a:buNone/>
                      </a:pPr>
                      <a:r>
                        <a:rPr lang="en" sz="1300"/>
                        <a:t>Avoid cluttered displays</a:t>
                      </a:r>
                      <a:endParaRPr sz="1300"/>
                    </a:p>
                  </a:txBody>
                  <a:tcPr marT="91425" marB="91425" marR="91425" marL="91425"/>
                </a:tc>
                <a:tc>
                  <a:txBody>
                    <a:bodyPr/>
                    <a:lstStyle/>
                    <a:p>
                      <a:pPr indent="0" lvl="0" marL="0" rtl="0" algn="l">
                        <a:spcBef>
                          <a:spcPts val="0"/>
                        </a:spcBef>
                        <a:spcAft>
                          <a:spcPts val="0"/>
                        </a:spcAft>
                        <a:buNone/>
                      </a:pPr>
                      <a:r>
                        <a:rPr lang="en" sz="1300"/>
                        <a:t>Create pages that are not considered cluttered by users</a:t>
                      </a:r>
                      <a:endParaRPr sz="1300"/>
                    </a:p>
                  </a:txBody>
                  <a:tcPr marT="91425" marB="91425" marR="91425" marL="91425"/>
                </a:tc>
              </a:tr>
              <a:tr h="381000">
                <a:tc>
                  <a:txBody>
                    <a:bodyPr/>
                    <a:lstStyle/>
                    <a:p>
                      <a:pPr indent="0" lvl="0" marL="0" rtl="0" algn="l">
                        <a:spcBef>
                          <a:spcPts val="0"/>
                        </a:spcBef>
                        <a:spcAft>
                          <a:spcPts val="0"/>
                        </a:spcAft>
                        <a:buNone/>
                      </a:pPr>
                      <a:r>
                        <a:rPr lang="en" sz="1300"/>
                        <a:t>Place important items</a:t>
                      </a:r>
                      <a:endParaRPr sz="1300"/>
                    </a:p>
                    <a:p>
                      <a:pPr indent="0" lvl="0" marL="0" rtl="0" algn="l">
                        <a:spcBef>
                          <a:spcPts val="0"/>
                        </a:spcBef>
                        <a:spcAft>
                          <a:spcPts val="0"/>
                        </a:spcAft>
                        <a:buNone/>
                      </a:pPr>
                      <a:r>
                        <a:rPr lang="en" sz="1300"/>
                        <a:t>consistently</a:t>
                      </a:r>
                      <a:endParaRPr sz="1300"/>
                    </a:p>
                  </a:txBody>
                  <a:tcPr marT="91425" marB="91425" marR="91425" marL="91425"/>
                </a:tc>
                <a:tc>
                  <a:txBody>
                    <a:bodyPr/>
                    <a:lstStyle/>
                    <a:p>
                      <a:pPr indent="0" lvl="0" marL="0" rtl="0" algn="l">
                        <a:spcBef>
                          <a:spcPts val="0"/>
                        </a:spcBef>
                        <a:spcAft>
                          <a:spcPts val="0"/>
                        </a:spcAft>
                        <a:buNone/>
                      </a:pPr>
                      <a:r>
                        <a:rPr lang="en" sz="1300"/>
                        <a:t>Put important, clickable items in the same locations and closer to the top of the page, where their location can be better estimated</a:t>
                      </a:r>
                      <a:endParaRPr sz="1300"/>
                    </a:p>
                  </a:txBody>
                  <a:tcPr marT="91425" marB="91425" marR="91425" marL="91425"/>
                </a:tc>
              </a:tr>
              <a:tr h="381000">
                <a:tc>
                  <a:txBody>
                    <a:bodyPr/>
                    <a:lstStyle/>
                    <a:p>
                      <a:pPr indent="0" lvl="0" marL="0" rtl="0" algn="l">
                        <a:spcBef>
                          <a:spcPts val="0"/>
                        </a:spcBef>
                        <a:spcAft>
                          <a:spcPts val="0"/>
                        </a:spcAft>
                        <a:buNone/>
                      </a:pPr>
                      <a:r>
                        <a:rPr lang="en" sz="1300"/>
                        <a:t>Place important items at top center</a:t>
                      </a:r>
                      <a:endParaRPr sz="1300"/>
                    </a:p>
                  </a:txBody>
                  <a:tcPr marT="91425" marB="91425" marR="91425" marL="91425"/>
                </a:tc>
                <a:tc>
                  <a:txBody>
                    <a:bodyPr/>
                    <a:lstStyle/>
                    <a:p>
                      <a:pPr indent="0" lvl="0" marL="0" rtl="0" algn="l">
                        <a:spcBef>
                          <a:spcPts val="0"/>
                        </a:spcBef>
                        <a:spcAft>
                          <a:spcPts val="0"/>
                        </a:spcAft>
                        <a:buNone/>
                      </a:pPr>
                      <a:r>
                        <a:rPr lang="en" sz="1300"/>
                        <a:t>Put the most important items at the top center of the web page to facilitate users finding the information</a:t>
                      </a:r>
                      <a:endParaRPr sz="1300"/>
                    </a:p>
                  </a:txBody>
                  <a:tcPr marT="91425" marB="91425" marR="91425" marL="91425"/>
                </a:tc>
              </a:tr>
              <a:tr h="381000">
                <a:tc>
                  <a:txBody>
                    <a:bodyPr/>
                    <a:lstStyle/>
                    <a:p>
                      <a:pPr indent="0" lvl="0" marL="0" rtl="0" algn="l">
                        <a:spcBef>
                          <a:spcPts val="0"/>
                        </a:spcBef>
                        <a:spcAft>
                          <a:spcPts val="0"/>
                        </a:spcAft>
                        <a:buNone/>
                      </a:pPr>
                      <a:r>
                        <a:rPr lang="en" sz="1300"/>
                        <a:t>Structure for easy</a:t>
                      </a:r>
                      <a:endParaRPr sz="1300"/>
                    </a:p>
                    <a:p>
                      <a:pPr indent="0" lvl="0" marL="0" rtl="0" algn="l">
                        <a:spcBef>
                          <a:spcPts val="0"/>
                        </a:spcBef>
                        <a:spcAft>
                          <a:spcPts val="0"/>
                        </a:spcAft>
                        <a:buNone/>
                      </a:pPr>
                      <a:r>
                        <a:rPr lang="en" sz="1300"/>
                        <a:t>comparison</a:t>
                      </a:r>
                      <a:endParaRPr sz="1300"/>
                    </a:p>
                  </a:txBody>
                  <a:tcPr marT="91425" marB="91425" marR="91425" marL="91425"/>
                </a:tc>
                <a:tc>
                  <a:txBody>
                    <a:bodyPr/>
                    <a:lstStyle/>
                    <a:p>
                      <a:pPr indent="0" lvl="0" marL="0" rtl="0" algn="l">
                        <a:spcBef>
                          <a:spcPts val="0"/>
                        </a:spcBef>
                        <a:spcAft>
                          <a:spcPts val="0"/>
                        </a:spcAft>
                        <a:buNone/>
                      </a:pPr>
                      <a:r>
                        <a:rPr lang="en" sz="1300"/>
                        <a:t>Structure pages so that items can be easily compared when users must analyze those items to discern similarities, differences, trends, and relationships</a:t>
                      </a:r>
                      <a:endParaRPr sz="1300"/>
                    </a:p>
                  </a:txBody>
                  <a:tcPr marT="91425" marB="91425" marR="91425" marL="91425"/>
                </a:tc>
              </a:tr>
              <a:tr h="381000">
                <a:tc>
                  <a:txBody>
                    <a:bodyPr/>
                    <a:lstStyle/>
                    <a:p>
                      <a:pPr indent="0" lvl="0" marL="0" rtl="0" algn="l">
                        <a:spcBef>
                          <a:spcPts val="0"/>
                        </a:spcBef>
                        <a:spcAft>
                          <a:spcPts val="0"/>
                        </a:spcAft>
                        <a:buNone/>
                      </a:pPr>
                      <a:r>
                        <a:rPr lang="en" sz="1300"/>
                        <a:t>Establish level of</a:t>
                      </a:r>
                      <a:endParaRPr sz="1300"/>
                    </a:p>
                    <a:p>
                      <a:pPr indent="0" lvl="0" marL="0" rtl="0" algn="l">
                        <a:spcBef>
                          <a:spcPts val="0"/>
                        </a:spcBef>
                        <a:spcAft>
                          <a:spcPts val="0"/>
                        </a:spcAft>
                        <a:buNone/>
                      </a:pPr>
                      <a:r>
                        <a:rPr lang="en" sz="1300"/>
                        <a:t>importance</a:t>
                      </a:r>
                      <a:endParaRPr sz="1300"/>
                    </a:p>
                  </a:txBody>
                  <a:tcPr marT="91425" marB="91425" marR="91425" marL="91425"/>
                </a:tc>
                <a:tc>
                  <a:txBody>
                    <a:bodyPr/>
                    <a:lstStyle/>
                    <a:p>
                      <a:pPr indent="0" lvl="0" marL="0" rtl="0" algn="l">
                        <a:spcBef>
                          <a:spcPts val="0"/>
                        </a:spcBef>
                        <a:spcAft>
                          <a:spcPts val="0"/>
                        </a:spcAft>
                        <a:buNone/>
                      </a:pPr>
                      <a:r>
                        <a:rPr lang="en" sz="1300"/>
                        <a:t>Establish a high-to-low level of importance for information and apply this approach throughout each page on the website</a:t>
                      </a:r>
                      <a:endParaRPr sz="13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p:nvPr/>
        </p:nvSpPr>
        <p:spPr>
          <a:xfrm>
            <a:off x="150" y="9075"/>
            <a:ext cx="9144000" cy="7710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Human Computer Interaction</a:t>
            </a:r>
            <a:endParaRPr>
              <a:solidFill>
                <a:schemeClr val="lt1"/>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solidFill>
                  <a:schemeClr val="lt1"/>
                </a:solidFill>
                <a:latin typeface="Merriweather"/>
                <a:ea typeface="Merriweather"/>
                <a:cs typeface="Merriweather"/>
                <a:sym typeface="Merriweather"/>
              </a:rPr>
              <a:t>Chapter 2: </a:t>
            </a:r>
            <a:endParaRPr>
              <a:solidFill>
                <a:schemeClr val="lt1"/>
              </a:solidFill>
              <a:latin typeface="Merriweather"/>
              <a:ea typeface="Merriweather"/>
              <a:cs typeface="Merriweather"/>
              <a:sym typeface="Merriweather"/>
            </a:endParaRPr>
          </a:p>
        </p:txBody>
      </p:sp>
      <p:pic>
        <p:nvPicPr>
          <p:cNvPr id="179" name="Google Shape;179;p33"/>
          <p:cNvPicPr preferRelativeResize="0"/>
          <p:nvPr/>
        </p:nvPicPr>
        <p:blipFill>
          <a:blip r:embed="rId3">
            <a:alphaModFix/>
          </a:blip>
          <a:stretch>
            <a:fillRect/>
          </a:stretch>
        </p:blipFill>
        <p:spPr>
          <a:xfrm>
            <a:off x="8535589" y="164774"/>
            <a:ext cx="361761" cy="393600"/>
          </a:xfrm>
          <a:prstGeom prst="rect">
            <a:avLst/>
          </a:prstGeom>
          <a:noFill/>
          <a:ln>
            <a:noFill/>
          </a:ln>
        </p:spPr>
      </p:pic>
      <p:pic>
        <p:nvPicPr>
          <p:cNvPr id="180" name="Google Shape;180;p33"/>
          <p:cNvPicPr preferRelativeResize="0"/>
          <p:nvPr/>
        </p:nvPicPr>
        <p:blipFill>
          <a:blip r:embed="rId4">
            <a:alphaModFix/>
          </a:blip>
          <a:stretch>
            <a:fillRect/>
          </a:stretch>
        </p:blipFill>
        <p:spPr>
          <a:xfrm>
            <a:off x="8073348" y="266873"/>
            <a:ext cx="399100" cy="189425"/>
          </a:xfrm>
          <a:prstGeom prst="rect">
            <a:avLst/>
          </a:prstGeom>
          <a:noFill/>
          <a:ln>
            <a:noFill/>
          </a:ln>
        </p:spPr>
      </p:pic>
      <p:graphicFrame>
        <p:nvGraphicFramePr>
          <p:cNvPr id="181" name="Google Shape;181;p33"/>
          <p:cNvGraphicFramePr/>
          <p:nvPr/>
        </p:nvGraphicFramePr>
        <p:xfrm>
          <a:off x="386700" y="1031575"/>
          <a:ext cx="3000000" cy="3000000"/>
        </p:xfrm>
        <a:graphic>
          <a:graphicData uri="http://schemas.openxmlformats.org/drawingml/2006/table">
            <a:tbl>
              <a:tblPr>
                <a:noFill/>
                <a:tableStyleId>{DC01D55F-F21B-4F66-A722-21C04B3D2FB9}</a:tableStyleId>
              </a:tblPr>
              <a:tblGrid>
                <a:gridCol w="2112200"/>
                <a:gridCol w="6398450"/>
              </a:tblGrid>
              <a:tr h="381000">
                <a:tc>
                  <a:txBody>
                    <a:bodyPr/>
                    <a:lstStyle/>
                    <a:p>
                      <a:pPr indent="0" lvl="0" marL="0" rtl="0" algn="l">
                        <a:spcBef>
                          <a:spcPts val="0"/>
                        </a:spcBef>
                        <a:spcAft>
                          <a:spcPts val="0"/>
                        </a:spcAft>
                        <a:buNone/>
                      </a:pPr>
                      <a:r>
                        <a:rPr b="1" lang="en"/>
                        <a:t>Guidelines</a:t>
                      </a:r>
                      <a:endParaRPr b="1"/>
                    </a:p>
                  </a:txBody>
                  <a:tcPr marT="91425" marB="91425" marR="91425" marL="91425"/>
                </a:tc>
                <a:tc>
                  <a:txBody>
                    <a:bodyPr/>
                    <a:lstStyle/>
                    <a:p>
                      <a:pPr indent="0" lvl="0" marL="0" rtl="0" algn="l">
                        <a:spcBef>
                          <a:spcPts val="0"/>
                        </a:spcBef>
                        <a:spcAft>
                          <a:spcPts val="0"/>
                        </a:spcAft>
                        <a:buNone/>
                      </a:pPr>
                      <a:r>
                        <a:rPr b="1" lang="en"/>
                        <a:t>Explanation</a:t>
                      </a:r>
                      <a:endParaRPr b="1"/>
                    </a:p>
                  </a:txBody>
                  <a:tcPr marT="91425" marB="91425" marR="91425" marL="91425"/>
                </a:tc>
              </a:tr>
              <a:tr h="381000">
                <a:tc>
                  <a:txBody>
                    <a:bodyPr/>
                    <a:lstStyle/>
                    <a:p>
                      <a:pPr indent="0" lvl="0" marL="0" rtl="0" algn="l">
                        <a:spcBef>
                          <a:spcPts val="0"/>
                        </a:spcBef>
                        <a:spcAft>
                          <a:spcPts val="0"/>
                        </a:spcAft>
                        <a:buNone/>
                      </a:pPr>
                      <a:r>
                        <a:rPr lang="en" sz="1300"/>
                        <a:t>Optimize display density</a:t>
                      </a:r>
                      <a:endParaRPr sz="1300"/>
                    </a:p>
                  </a:txBody>
                  <a:tcPr marT="91425" marB="91425" marR="91425" marL="91425"/>
                </a:tc>
                <a:tc>
                  <a:txBody>
                    <a:bodyPr/>
                    <a:lstStyle/>
                    <a:p>
                      <a:pPr indent="0" lvl="0" marL="0" rtl="0" algn="l">
                        <a:spcBef>
                          <a:spcPts val="0"/>
                        </a:spcBef>
                        <a:spcAft>
                          <a:spcPts val="0"/>
                        </a:spcAft>
                        <a:buNone/>
                      </a:pPr>
                      <a:r>
                        <a:rPr lang="en" sz="1300"/>
                        <a:t>To facilitate finding target information on a page, create pages</a:t>
                      </a:r>
                      <a:endParaRPr sz="1300"/>
                    </a:p>
                    <a:p>
                      <a:pPr indent="0" lvl="0" marL="0" rtl="0" algn="l">
                        <a:spcBef>
                          <a:spcPts val="0"/>
                        </a:spcBef>
                        <a:spcAft>
                          <a:spcPts val="0"/>
                        </a:spcAft>
                        <a:buNone/>
                      </a:pPr>
                      <a:r>
                        <a:rPr lang="en" sz="1300"/>
                        <a:t>that are not too crowded with items of information</a:t>
                      </a:r>
                      <a:endParaRPr sz="1300"/>
                    </a:p>
                  </a:txBody>
                  <a:tcPr marT="91425" marB="91425" marR="91425" marL="91425"/>
                </a:tc>
              </a:tr>
              <a:tr h="381000">
                <a:tc>
                  <a:txBody>
                    <a:bodyPr/>
                    <a:lstStyle/>
                    <a:p>
                      <a:pPr indent="0" lvl="0" marL="0" rtl="0" algn="l">
                        <a:spcBef>
                          <a:spcPts val="0"/>
                        </a:spcBef>
                        <a:spcAft>
                          <a:spcPts val="0"/>
                        </a:spcAft>
                        <a:buNone/>
                      </a:pPr>
                      <a:r>
                        <a:rPr lang="en" sz="1300"/>
                        <a:t>Align items on a page</a:t>
                      </a:r>
                      <a:endParaRPr sz="1300"/>
                    </a:p>
                  </a:txBody>
                  <a:tcPr marT="91425" marB="91425" marR="91425" marL="91425"/>
                </a:tc>
                <a:tc>
                  <a:txBody>
                    <a:bodyPr/>
                    <a:lstStyle/>
                    <a:p>
                      <a:pPr indent="0" lvl="0" marL="0" rtl="0" algn="l">
                        <a:spcBef>
                          <a:spcPts val="0"/>
                        </a:spcBef>
                        <a:spcAft>
                          <a:spcPts val="0"/>
                        </a:spcAft>
                        <a:buNone/>
                      </a:pPr>
                      <a:r>
                        <a:rPr lang="en" sz="1300"/>
                        <a:t>Visually align page elements, either vertically or horizontally</a:t>
                      </a:r>
                      <a:endParaRPr sz="1300"/>
                    </a:p>
                  </a:txBody>
                  <a:tcPr marT="91425" marB="91425" marR="91425" marL="91425"/>
                </a:tc>
              </a:tr>
              <a:tr h="381000">
                <a:tc>
                  <a:txBody>
                    <a:bodyPr/>
                    <a:lstStyle/>
                    <a:p>
                      <a:pPr indent="0" lvl="0" marL="0" rtl="0" algn="l">
                        <a:spcBef>
                          <a:spcPts val="0"/>
                        </a:spcBef>
                        <a:spcAft>
                          <a:spcPts val="0"/>
                        </a:spcAft>
                        <a:buNone/>
                      </a:pPr>
                      <a:r>
                        <a:rPr lang="en" sz="1300"/>
                        <a:t>Set appropriate page</a:t>
                      </a:r>
                      <a:endParaRPr sz="1300"/>
                    </a:p>
                    <a:p>
                      <a:pPr indent="0" lvl="0" marL="0" rtl="0" algn="l">
                        <a:spcBef>
                          <a:spcPts val="0"/>
                        </a:spcBef>
                        <a:spcAft>
                          <a:spcPts val="0"/>
                        </a:spcAft>
                        <a:buNone/>
                      </a:pPr>
                      <a:r>
                        <a:rPr lang="en" sz="1300"/>
                        <a:t>lengths</a:t>
                      </a:r>
                      <a:endParaRPr sz="1300"/>
                    </a:p>
                  </a:txBody>
                  <a:tcPr marT="91425" marB="91425" marR="91425" marL="91425"/>
                </a:tc>
                <a:tc>
                  <a:txBody>
                    <a:bodyPr/>
                    <a:lstStyle/>
                    <a:p>
                      <a:pPr indent="0" lvl="0" marL="0" rtl="0" algn="l">
                        <a:spcBef>
                          <a:spcPts val="0"/>
                        </a:spcBef>
                        <a:spcAft>
                          <a:spcPts val="0"/>
                        </a:spcAft>
                        <a:buNone/>
                      </a:pPr>
                      <a:r>
                        <a:rPr lang="en" sz="1300"/>
                        <a:t>Make page-length decisions that support the primary use of the</a:t>
                      </a:r>
                      <a:endParaRPr sz="1300"/>
                    </a:p>
                    <a:p>
                      <a:pPr indent="0" lvl="0" marL="0" rtl="0" algn="l">
                        <a:spcBef>
                          <a:spcPts val="0"/>
                        </a:spcBef>
                        <a:spcAft>
                          <a:spcPts val="0"/>
                        </a:spcAft>
                        <a:buNone/>
                      </a:pPr>
                      <a:r>
                        <a:rPr lang="en" sz="1300"/>
                        <a:t>web page</a:t>
                      </a:r>
                      <a:endParaRPr sz="1300"/>
                    </a:p>
                  </a:txBody>
                  <a:tcPr marT="91425" marB="91425" marR="91425" marL="91425"/>
                </a:tc>
              </a:tr>
              <a:tr h="381000">
                <a:tc>
                  <a:txBody>
                    <a:bodyPr/>
                    <a:lstStyle/>
                    <a:p>
                      <a:pPr indent="0" lvl="0" marL="0" rtl="0" algn="l">
                        <a:spcBef>
                          <a:spcPts val="0"/>
                        </a:spcBef>
                        <a:spcAft>
                          <a:spcPts val="0"/>
                        </a:spcAft>
                        <a:buNone/>
                      </a:pPr>
                      <a:r>
                        <a:rPr lang="en" sz="1300"/>
                        <a:t>Choose appropriate line</a:t>
                      </a:r>
                      <a:endParaRPr sz="1300"/>
                    </a:p>
                    <a:p>
                      <a:pPr indent="0" lvl="0" marL="0" rtl="0" algn="l">
                        <a:spcBef>
                          <a:spcPts val="0"/>
                        </a:spcBef>
                        <a:spcAft>
                          <a:spcPts val="0"/>
                        </a:spcAft>
                        <a:buNone/>
                      </a:pPr>
                      <a:r>
                        <a:rPr lang="en" sz="1300"/>
                        <a:t>lengths</a:t>
                      </a:r>
                      <a:endParaRPr sz="1300"/>
                    </a:p>
                  </a:txBody>
                  <a:tcPr marT="91425" marB="91425" marR="91425" marL="91425"/>
                </a:tc>
                <a:tc>
                  <a:txBody>
                    <a:bodyPr/>
                    <a:lstStyle/>
                    <a:p>
                      <a:pPr indent="0" lvl="0" marL="0" rtl="0" algn="l">
                        <a:spcBef>
                          <a:spcPts val="0"/>
                        </a:spcBef>
                        <a:spcAft>
                          <a:spcPts val="0"/>
                        </a:spcAft>
                        <a:buNone/>
                      </a:pPr>
                      <a:r>
                        <a:rPr lang="en" sz="1300"/>
                        <a:t>If reading speed is most important, use longer line lengths</a:t>
                      </a:r>
                      <a:endParaRPr sz="1300"/>
                    </a:p>
                    <a:p>
                      <a:pPr indent="0" lvl="0" marL="0" rtl="0" algn="l">
                        <a:spcBef>
                          <a:spcPts val="0"/>
                        </a:spcBef>
                        <a:spcAft>
                          <a:spcPts val="0"/>
                        </a:spcAft>
                        <a:buNone/>
                      </a:pPr>
                      <a:r>
                        <a:rPr lang="en" sz="1300"/>
                        <a:t>(75–100 characters per line); if acceptance of the website is</a:t>
                      </a:r>
                      <a:endParaRPr sz="1300"/>
                    </a:p>
                    <a:p>
                      <a:pPr indent="0" lvl="0" marL="0" rtl="0" algn="l">
                        <a:spcBef>
                          <a:spcPts val="0"/>
                        </a:spcBef>
                        <a:spcAft>
                          <a:spcPts val="0"/>
                        </a:spcAft>
                        <a:buNone/>
                      </a:pPr>
                      <a:r>
                        <a:rPr lang="en" sz="1300"/>
                        <a:t>most important, use shorter line lengths (50 characters per line)</a:t>
                      </a:r>
                      <a:endParaRPr sz="1300"/>
                    </a:p>
                  </a:txBody>
                  <a:tcPr marT="91425" marB="91425" marR="91425" marL="91425"/>
                </a:tc>
              </a:tr>
              <a:tr h="381000">
                <a:tc>
                  <a:txBody>
                    <a:bodyPr/>
                    <a:lstStyle/>
                    <a:p>
                      <a:pPr indent="0" lvl="0" marL="0" rtl="0" algn="l">
                        <a:spcBef>
                          <a:spcPts val="0"/>
                        </a:spcBef>
                        <a:spcAft>
                          <a:spcPts val="0"/>
                        </a:spcAft>
                        <a:buNone/>
                      </a:pPr>
                      <a:r>
                        <a:rPr lang="en" sz="1300"/>
                        <a:t>Use frames when functions must remain accessible</a:t>
                      </a:r>
                      <a:endParaRPr sz="1300"/>
                    </a:p>
                  </a:txBody>
                  <a:tcPr marT="91425" marB="91425" marR="91425" marL="91425"/>
                </a:tc>
                <a:tc>
                  <a:txBody>
                    <a:bodyPr/>
                    <a:lstStyle/>
                    <a:p>
                      <a:pPr indent="0" lvl="0" marL="0" rtl="0" algn="l">
                        <a:spcBef>
                          <a:spcPts val="0"/>
                        </a:spcBef>
                        <a:spcAft>
                          <a:spcPts val="0"/>
                        </a:spcAft>
                        <a:buNone/>
                      </a:pPr>
                      <a:r>
                        <a:rPr lang="en" sz="1300"/>
                        <a:t>Use frames when certain functions must remain visible on the</a:t>
                      </a:r>
                      <a:endParaRPr sz="1300"/>
                    </a:p>
                    <a:p>
                      <a:pPr indent="0" lvl="0" marL="0" rtl="0" algn="l">
                        <a:spcBef>
                          <a:spcPts val="0"/>
                        </a:spcBef>
                        <a:spcAft>
                          <a:spcPts val="0"/>
                        </a:spcAft>
                        <a:buNone/>
                      </a:pPr>
                      <a:r>
                        <a:rPr lang="en" sz="1300"/>
                        <a:t>screen as the user accesses other information on the site</a:t>
                      </a:r>
                      <a:endParaRPr sz="13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