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5143500" cx="9144000"/>
  <p:notesSz cx="6858000" cy="9144000"/>
  <p:embeddedFontLst>
    <p:embeddedFont>
      <p:font typeface="Roboto"/>
      <p:regular r:id="rId43"/>
      <p:bold r:id="rId44"/>
      <p:italic r:id="rId45"/>
      <p:boldItalic r:id="rId46"/>
    </p:embeddedFont>
    <p:embeddedFont>
      <p:font typeface="Merriweather"/>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Roboto-bold.fntdata"/><Relationship Id="rId43" Type="http://schemas.openxmlformats.org/officeDocument/2006/relationships/font" Target="fonts/Roboto-regular.fntdata"/><Relationship Id="rId46" Type="http://schemas.openxmlformats.org/officeDocument/2006/relationships/font" Target="fonts/Roboto-boldItalic.fntdata"/><Relationship Id="rId45"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Merriweather-bold.fntdata"/><Relationship Id="rId47" Type="http://schemas.openxmlformats.org/officeDocument/2006/relationships/font" Target="fonts/Merriweather-regular.fntdata"/><Relationship Id="rId49" Type="http://schemas.openxmlformats.org/officeDocument/2006/relationships/font" Target="fonts/Merriweather-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schemas.openxmlformats.org/officeDocument/2006/relationships/font" Target="fonts/Merriweather-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b1a6dbcbfd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b1a6dbcbfd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6925f06fea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6925f06fea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6925f06fea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6925f06fea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6925f06fea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6925f06fea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6925f06fea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6925f06fea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6925f06fea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6925f06fea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6925f06fea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6925f06fea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6925f06fea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6925f06fea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6925f06fea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6925f06fea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6925f06fea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6925f06fea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6925f06fea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6925f06fea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b1a6dbcbfd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b1a6dbcbfd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6925f06fea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6925f06fea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6925f06fea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6925f06fea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6925f06fea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6925f06fea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6925f06fea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6925f06fea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6925f06fea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6925f06fea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6925f06fea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6925f06fea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6925f06fea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6925f06fea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6925f06fea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6925f06fea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6925f06fea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6925f06fea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6925f06fea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6925f06fea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6925f06fea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6925f06fea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6925f06fea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6925f06fea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6925f06fea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6925f06fea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6925f06fea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6925f06fea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6925f06fea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6925f06fea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ba6b68023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ba6b68023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ba6b68023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ba6b68023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ba6b68023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ba6b68023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6925f06fea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6925f06fea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925f06fea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6925f06fea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6925f06fea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6925f06fea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6925f06fea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6925f06fea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6925f06fea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6925f06fea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6925f06fea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6925f06fea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4" name="Shape 54"/>
        <p:cNvGrpSpPr/>
        <p:nvPr/>
      </p:nvGrpSpPr>
      <p:grpSpPr>
        <a:xfrm>
          <a:off x="0" y="0"/>
          <a:ext cx="0" cy="0"/>
          <a:chOff x="0" y="0"/>
          <a:chExt cx="0" cy="0"/>
        </a:xfrm>
      </p:grpSpPr>
      <p:sp>
        <p:nvSpPr>
          <p:cNvPr id="55" name="Google Shape;55;p14"/>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56" name="Google Shape;56;p14"/>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57" name="Google Shape;57;p14"/>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59" name="Shape 59"/>
        <p:cNvGrpSpPr/>
        <p:nvPr/>
      </p:nvGrpSpPr>
      <p:grpSpPr>
        <a:xfrm>
          <a:off x="0" y="0"/>
          <a:ext cx="0" cy="0"/>
          <a:chOff x="0" y="0"/>
          <a:chExt cx="0" cy="0"/>
        </a:xfrm>
      </p:grpSpPr>
      <p:sp>
        <p:nvSpPr>
          <p:cNvPr id="60" name="Google Shape;60;p15"/>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61" name="Google Shape;61;p15"/>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62" name="Google Shape;62;p15"/>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4" name="Shape 64"/>
        <p:cNvGrpSpPr/>
        <p:nvPr/>
      </p:nvGrpSpPr>
      <p:grpSpPr>
        <a:xfrm>
          <a:off x="0" y="0"/>
          <a:ext cx="0" cy="0"/>
          <a:chOff x="0" y="0"/>
          <a:chExt cx="0" cy="0"/>
        </a:xfrm>
      </p:grpSpPr>
      <p:sp>
        <p:nvSpPr>
          <p:cNvPr id="65" name="Google Shape;65;p16"/>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6"/>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67" name="Google Shape;67;p16"/>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68" name="Google Shape;68;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69" name="Google Shape;69;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0" name="Google Shape;70;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1" name="Shape 71"/>
        <p:cNvGrpSpPr/>
        <p:nvPr/>
      </p:nvGrpSpPr>
      <p:grpSpPr>
        <a:xfrm>
          <a:off x="0" y="0"/>
          <a:ext cx="0" cy="0"/>
          <a:chOff x="0" y="0"/>
          <a:chExt cx="0" cy="0"/>
        </a:xfrm>
      </p:grpSpPr>
      <p:sp>
        <p:nvSpPr>
          <p:cNvPr id="72" name="Google Shape;72;p17"/>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74" name="Google Shape;74;p17"/>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5" name="Google Shape;75;p17"/>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6" name="Google Shape;76;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18"/>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80" name="Google Shape;80;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1" name="Shape 81"/>
        <p:cNvGrpSpPr/>
        <p:nvPr/>
      </p:nvGrpSpPr>
      <p:grpSpPr>
        <a:xfrm>
          <a:off x="0" y="0"/>
          <a:ext cx="0" cy="0"/>
          <a:chOff x="0" y="0"/>
          <a:chExt cx="0" cy="0"/>
        </a:xfrm>
      </p:grpSpPr>
      <p:sp>
        <p:nvSpPr>
          <p:cNvPr id="82" name="Google Shape;82;p19"/>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9"/>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84" name="Google Shape;84;p19"/>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85" name="Google Shape;85;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86" name="Shape 86"/>
        <p:cNvGrpSpPr/>
        <p:nvPr/>
      </p:nvGrpSpPr>
      <p:grpSpPr>
        <a:xfrm>
          <a:off x="0" y="0"/>
          <a:ext cx="0" cy="0"/>
          <a:chOff x="0" y="0"/>
          <a:chExt cx="0" cy="0"/>
        </a:xfrm>
      </p:grpSpPr>
      <p:sp>
        <p:nvSpPr>
          <p:cNvPr id="87" name="Google Shape;87;p20"/>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88" name="Google Shape;88;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9" name="Shape 89"/>
        <p:cNvGrpSpPr/>
        <p:nvPr/>
      </p:nvGrpSpPr>
      <p:grpSpPr>
        <a:xfrm>
          <a:off x="0" y="0"/>
          <a:ext cx="0" cy="0"/>
          <a:chOff x="0" y="0"/>
          <a:chExt cx="0" cy="0"/>
        </a:xfrm>
      </p:grpSpPr>
      <p:sp>
        <p:nvSpPr>
          <p:cNvPr id="90" name="Google Shape;90;p21"/>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1"/>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92" name="Google Shape;92;p21"/>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93" name="Google Shape;93;p21"/>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4" name="Google Shape;94;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5" name="Shape 95"/>
        <p:cNvGrpSpPr/>
        <p:nvPr/>
      </p:nvGrpSpPr>
      <p:grpSpPr>
        <a:xfrm>
          <a:off x="0" y="0"/>
          <a:ext cx="0" cy="0"/>
          <a:chOff x="0" y="0"/>
          <a:chExt cx="0" cy="0"/>
        </a:xfrm>
      </p:grpSpPr>
      <p:sp>
        <p:nvSpPr>
          <p:cNvPr id="96" name="Google Shape;96;p22"/>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2"/>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98" name="Google Shape;9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99" name="Shape 99"/>
        <p:cNvGrpSpPr/>
        <p:nvPr/>
      </p:nvGrpSpPr>
      <p:grpSpPr>
        <a:xfrm>
          <a:off x="0" y="0"/>
          <a:ext cx="0" cy="0"/>
          <a:chOff x="0" y="0"/>
          <a:chExt cx="0" cy="0"/>
        </a:xfrm>
      </p:grpSpPr>
      <p:sp>
        <p:nvSpPr>
          <p:cNvPr id="100" name="Google Shape;100;p23"/>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101" name="Google Shape;101;p23"/>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102" name="Google Shape;10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3" name="Shape 103"/>
        <p:cNvGrpSpPr/>
        <p:nvPr/>
      </p:nvGrpSpPr>
      <p:grpSpPr>
        <a:xfrm>
          <a:off x="0" y="0"/>
          <a:ext cx="0" cy="0"/>
          <a:chOff x="0" y="0"/>
          <a:chExt cx="0" cy="0"/>
        </a:xfrm>
      </p:grpSpPr>
      <p:sp>
        <p:nvSpPr>
          <p:cNvPr id="104" name="Google Shape;10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Roboto"/>
                <a:ea typeface="Roboto"/>
                <a:cs typeface="Roboto"/>
                <a:sym typeface="Roboto"/>
              </a:defRPr>
            </a:lvl1pPr>
            <a:lvl2pPr lvl="1" rtl="0" algn="r">
              <a:buNone/>
              <a:defRPr sz="1000">
                <a:solidFill>
                  <a:schemeClr val="dk2"/>
                </a:solidFill>
                <a:latin typeface="Roboto"/>
                <a:ea typeface="Roboto"/>
                <a:cs typeface="Roboto"/>
                <a:sym typeface="Roboto"/>
              </a:defRPr>
            </a:lvl2pPr>
            <a:lvl3pPr lvl="2" rtl="0" algn="r">
              <a:buNone/>
              <a:defRPr sz="1000">
                <a:solidFill>
                  <a:schemeClr val="dk2"/>
                </a:solidFill>
                <a:latin typeface="Roboto"/>
                <a:ea typeface="Roboto"/>
                <a:cs typeface="Roboto"/>
                <a:sym typeface="Roboto"/>
              </a:defRPr>
            </a:lvl3pPr>
            <a:lvl4pPr lvl="3" rtl="0" algn="r">
              <a:buNone/>
              <a:defRPr sz="1000">
                <a:solidFill>
                  <a:schemeClr val="dk2"/>
                </a:solidFill>
                <a:latin typeface="Roboto"/>
                <a:ea typeface="Roboto"/>
                <a:cs typeface="Roboto"/>
                <a:sym typeface="Roboto"/>
              </a:defRPr>
            </a:lvl4pPr>
            <a:lvl5pPr lvl="4" rtl="0" algn="r">
              <a:buNone/>
              <a:defRPr sz="1000">
                <a:solidFill>
                  <a:schemeClr val="dk2"/>
                </a:solidFill>
                <a:latin typeface="Roboto"/>
                <a:ea typeface="Roboto"/>
                <a:cs typeface="Roboto"/>
                <a:sym typeface="Roboto"/>
              </a:defRPr>
            </a:lvl5pPr>
            <a:lvl6pPr lvl="5" rtl="0" algn="r">
              <a:buNone/>
              <a:defRPr sz="1000">
                <a:solidFill>
                  <a:schemeClr val="dk2"/>
                </a:solidFill>
                <a:latin typeface="Roboto"/>
                <a:ea typeface="Roboto"/>
                <a:cs typeface="Roboto"/>
                <a:sym typeface="Roboto"/>
              </a:defRPr>
            </a:lvl6pPr>
            <a:lvl7pPr lvl="6" rtl="0" algn="r">
              <a:buNone/>
              <a:defRPr sz="1000">
                <a:solidFill>
                  <a:schemeClr val="dk2"/>
                </a:solidFill>
                <a:latin typeface="Roboto"/>
                <a:ea typeface="Roboto"/>
                <a:cs typeface="Roboto"/>
                <a:sym typeface="Roboto"/>
              </a:defRPr>
            </a:lvl7pPr>
            <a:lvl8pPr lvl="7" rtl="0" algn="r">
              <a:buNone/>
              <a:defRPr sz="1000">
                <a:solidFill>
                  <a:schemeClr val="dk2"/>
                </a:solidFill>
                <a:latin typeface="Roboto"/>
                <a:ea typeface="Roboto"/>
                <a:cs typeface="Roboto"/>
                <a:sym typeface="Roboto"/>
              </a:defRPr>
            </a:lvl8pPr>
            <a:lvl9pPr lvl="8" rtl="0"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5.xml"/><Relationship Id="rId3" Type="http://schemas.openxmlformats.org/officeDocument/2006/relationships/image" Target="../media/image1.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6.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5"/>
          <p:cNvSpPr txBox="1"/>
          <p:nvPr>
            <p:ph type="ctrTitle"/>
          </p:nvPr>
        </p:nvSpPr>
        <p:spPr>
          <a:xfrm>
            <a:off x="311700" y="353800"/>
            <a:ext cx="8520600" cy="1164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200"/>
              <a:t>Human Computer Interaction</a:t>
            </a:r>
            <a:endParaRPr sz="4200"/>
          </a:p>
          <a:p>
            <a:pPr indent="0" lvl="0" marL="0" rtl="0" algn="l">
              <a:spcBef>
                <a:spcPts val="0"/>
              </a:spcBef>
              <a:spcAft>
                <a:spcPts val="0"/>
              </a:spcAft>
              <a:buNone/>
            </a:pPr>
            <a:r>
              <a:rPr lang="en" sz="2800"/>
              <a:t>Fundamentals and Practice   [ SWE - 431 ]</a:t>
            </a:r>
            <a:endParaRPr sz="2800"/>
          </a:p>
        </p:txBody>
      </p:sp>
      <p:sp>
        <p:nvSpPr>
          <p:cNvPr id="110" name="Google Shape;110;p25"/>
          <p:cNvSpPr txBox="1"/>
          <p:nvPr>
            <p:ph idx="1" type="subTitle"/>
          </p:nvPr>
        </p:nvSpPr>
        <p:spPr>
          <a:xfrm>
            <a:off x="311700" y="1428075"/>
            <a:ext cx="3958800" cy="5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rgbClr val="141413"/>
                </a:solidFill>
                <a:latin typeface="Merriweather"/>
                <a:ea typeface="Merriweather"/>
                <a:cs typeface="Merriweather"/>
                <a:sym typeface="Merriweather"/>
              </a:rPr>
              <a:t>Gerard Jounghyun Kim</a:t>
            </a:r>
            <a:endParaRPr sz="1700">
              <a:latin typeface="Merriweather"/>
              <a:ea typeface="Merriweather"/>
              <a:cs typeface="Merriweather"/>
              <a:sym typeface="Merriweather"/>
            </a:endParaRPr>
          </a:p>
        </p:txBody>
      </p:sp>
      <p:sp>
        <p:nvSpPr>
          <p:cNvPr id="111" name="Google Shape;111;p25"/>
          <p:cNvSpPr txBox="1"/>
          <p:nvPr/>
        </p:nvSpPr>
        <p:spPr>
          <a:xfrm>
            <a:off x="6059725" y="4196750"/>
            <a:ext cx="2866500" cy="792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500">
                <a:solidFill>
                  <a:schemeClr val="lt1"/>
                </a:solidFill>
                <a:latin typeface="Merriweather"/>
                <a:ea typeface="Merriweather"/>
                <a:cs typeface="Merriweather"/>
                <a:sym typeface="Merriweather"/>
              </a:rPr>
              <a:t>Mahfuzur Rahman Emon</a:t>
            </a:r>
            <a:br>
              <a:rPr lang="en" sz="1500">
                <a:solidFill>
                  <a:schemeClr val="lt1"/>
                </a:solidFill>
                <a:latin typeface="Merriweather"/>
                <a:ea typeface="Merriweather"/>
                <a:cs typeface="Merriweather"/>
                <a:sym typeface="Merriweather"/>
              </a:rPr>
            </a:br>
            <a:r>
              <a:rPr lang="en" sz="1500">
                <a:solidFill>
                  <a:schemeClr val="lt1"/>
                </a:solidFill>
                <a:latin typeface="Merriweather"/>
                <a:ea typeface="Merriweather"/>
                <a:cs typeface="Merriweather"/>
                <a:sym typeface="Merriweather"/>
              </a:rPr>
              <a:t>Lecturer, IICT, SUST</a:t>
            </a:r>
            <a:endParaRPr sz="1500">
              <a:solidFill>
                <a:schemeClr val="lt1"/>
              </a:solidFill>
              <a:latin typeface="Merriweather"/>
              <a:ea typeface="Merriweather"/>
              <a:cs typeface="Merriweather"/>
              <a:sym typeface="Merriweather"/>
            </a:endParaRPr>
          </a:p>
        </p:txBody>
      </p:sp>
      <p:sp>
        <p:nvSpPr>
          <p:cNvPr id="112" name="Google Shape;112;p25"/>
          <p:cNvSpPr txBox="1"/>
          <p:nvPr/>
        </p:nvSpPr>
        <p:spPr>
          <a:xfrm>
            <a:off x="480775" y="2349500"/>
            <a:ext cx="6250200" cy="86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0B5394"/>
                </a:solidFill>
                <a:latin typeface="Merriweather"/>
                <a:ea typeface="Merriweather"/>
                <a:cs typeface="Merriweather"/>
                <a:sym typeface="Merriweather"/>
              </a:rPr>
              <a:t>Chapter: 3</a:t>
            </a:r>
            <a:endParaRPr b="1" sz="2000">
              <a:solidFill>
                <a:srgbClr val="0B5394"/>
              </a:solidFill>
              <a:latin typeface="Merriweather"/>
              <a:ea typeface="Merriweather"/>
              <a:cs typeface="Merriweather"/>
              <a:sym typeface="Merriweather"/>
            </a:endParaRPr>
          </a:p>
          <a:p>
            <a:pPr indent="0" lvl="0" marL="0" rtl="0" algn="l">
              <a:spcBef>
                <a:spcPts val="0"/>
              </a:spcBef>
              <a:spcAft>
                <a:spcPts val="0"/>
              </a:spcAft>
              <a:buNone/>
            </a:pPr>
            <a:r>
              <a:rPr b="1" lang="en" sz="2000">
                <a:solidFill>
                  <a:srgbClr val="0B5394"/>
                </a:solidFill>
                <a:latin typeface="Merriweather"/>
                <a:ea typeface="Merriweather"/>
                <a:cs typeface="Merriweather"/>
                <a:sym typeface="Merriweather"/>
              </a:rPr>
              <a:t>Human Factors as HCI Theories</a:t>
            </a:r>
            <a:endParaRPr b="1" sz="2000">
              <a:solidFill>
                <a:srgbClr val="0B5394"/>
              </a:solidFill>
              <a:latin typeface="Merriweather"/>
              <a:ea typeface="Merriweather"/>
              <a:cs typeface="Merriweather"/>
              <a:sym typeface="Merriweather"/>
            </a:endParaRPr>
          </a:p>
          <a:p>
            <a:pPr indent="0" lvl="0" marL="0" rtl="0" algn="l">
              <a:spcBef>
                <a:spcPts val="0"/>
              </a:spcBef>
              <a:spcAft>
                <a:spcPts val="0"/>
              </a:spcAft>
              <a:buNone/>
            </a:pPr>
            <a:r>
              <a:t/>
            </a:r>
            <a:endParaRPr b="1" sz="2000">
              <a:solidFill>
                <a:srgbClr val="0B5394"/>
              </a:solidFill>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4"/>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3: Human Factors as HCI Theories </a:t>
            </a:r>
            <a:endParaRPr>
              <a:solidFill>
                <a:schemeClr val="lt1"/>
              </a:solidFill>
              <a:latin typeface="Merriweather"/>
              <a:ea typeface="Merriweather"/>
              <a:cs typeface="Merriweather"/>
              <a:sym typeface="Merriweather"/>
            </a:endParaRPr>
          </a:p>
        </p:txBody>
      </p:sp>
      <p:pic>
        <p:nvPicPr>
          <p:cNvPr id="186" name="Google Shape;186;p34"/>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187" name="Google Shape;187;p34"/>
          <p:cNvPicPr preferRelativeResize="0"/>
          <p:nvPr/>
        </p:nvPicPr>
        <p:blipFill>
          <a:blip r:embed="rId4">
            <a:alphaModFix/>
          </a:blip>
          <a:stretch>
            <a:fillRect/>
          </a:stretch>
        </p:blipFill>
        <p:spPr>
          <a:xfrm>
            <a:off x="8073348" y="266873"/>
            <a:ext cx="399100" cy="189425"/>
          </a:xfrm>
          <a:prstGeom prst="rect">
            <a:avLst/>
          </a:prstGeom>
          <a:noFill/>
          <a:ln>
            <a:noFill/>
          </a:ln>
        </p:spPr>
      </p:pic>
      <p:sp>
        <p:nvSpPr>
          <p:cNvPr id="188" name="Google Shape;188;p34"/>
          <p:cNvSpPr txBox="1"/>
          <p:nvPr/>
        </p:nvSpPr>
        <p:spPr>
          <a:xfrm>
            <a:off x="154300" y="934400"/>
            <a:ext cx="8829600" cy="4054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300">
                <a:latin typeface="Roboto"/>
                <a:ea typeface="Roboto"/>
                <a:cs typeface="Roboto"/>
                <a:sym typeface="Roboto"/>
              </a:rPr>
              <a:t>Predictive Performance Assessment: GOMS</a:t>
            </a:r>
            <a:endParaRPr b="1" sz="1300">
              <a:latin typeface="Roboto"/>
              <a:ea typeface="Roboto"/>
              <a:cs typeface="Roboto"/>
              <a:sym typeface="Roboto"/>
            </a:endParaRPr>
          </a:p>
          <a:p>
            <a:pPr indent="0" lvl="0" marL="0" rtl="0" algn="just">
              <a:spcBef>
                <a:spcPts val="0"/>
              </a:spcBef>
              <a:spcAft>
                <a:spcPts val="0"/>
              </a:spcAft>
              <a:buNone/>
            </a:pPr>
            <a:r>
              <a:t/>
            </a:r>
            <a:endParaRPr b="1" sz="1300">
              <a:latin typeface="Roboto"/>
              <a:ea typeface="Roboto"/>
              <a:cs typeface="Roboto"/>
              <a:sym typeface="Roboto"/>
            </a:endParaRPr>
          </a:p>
          <a:p>
            <a:pPr indent="0" lvl="0" marL="0" rtl="0" algn="just">
              <a:spcBef>
                <a:spcPts val="0"/>
              </a:spcBef>
              <a:spcAft>
                <a:spcPts val="0"/>
              </a:spcAft>
              <a:buNone/>
            </a:pPr>
            <a:r>
              <a:t/>
            </a:r>
            <a:endParaRPr b="1" sz="1300">
              <a:latin typeface="Roboto"/>
              <a:ea typeface="Roboto"/>
              <a:cs typeface="Roboto"/>
              <a:sym typeface="Roboto"/>
            </a:endParaRPr>
          </a:p>
          <a:p>
            <a:pPr indent="-311150" lvl="0" marL="457200" rtl="0" algn="just">
              <a:spcBef>
                <a:spcPts val="0"/>
              </a:spcBef>
              <a:spcAft>
                <a:spcPts val="0"/>
              </a:spcAft>
              <a:buSzPts val="1300"/>
              <a:buFont typeface="Roboto"/>
              <a:buChar char="●"/>
            </a:pPr>
            <a:r>
              <a:rPr lang="en" sz="1300">
                <a:latin typeface="Roboto"/>
                <a:ea typeface="Roboto"/>
                <a:cs typeface="Roboto"/>
                <a:sym typeface="Roboto"/>
              </a:rPr>
              <a:t>Many important cognitive activities have been analyzed in terms of their typical approximate process time.</a:t>
            </a:r>
            <a:endParaRPr sz="1300">
              <a:latin typeface="Roboto"/>
              <a:ea typeface="Roboto"/>
              <a:cs typeface="Roboto"/>
              <a:sym typeface="Roboto"/>
            </a:endParaRPr>
          </a:p>
          <a:p>
            <a:pPr indent="0" lvl="0" marL="457200" rtl="0" algn="just">
              <a:spcBef>
                <a:spcPts val="0"/>
              </a:spcBef>
              <a:spcAft>
                <a:spcPts val="0"/>
              </a:spcAft>
              <a:buNone/>
            </a:pPr>
            <a:r>
              <a:rPr lang="en" sz="1300">
                <a:latin typeface="Roboto"/>
                <a:ea typeface="Roboto"/>
                <a:cs typeface="Roboto"/>
                <a:sym typeface="Roboto"/>
              </a:rPr>
              <a:t>E</a:t>
            </a:r>
            <a:r>
              <a:rPr lang="en" sz="1300">
                <a:latin typeface="Roboto"/>
                <a:ea typeface="Roboto"/>
                <a:cs typeface="Roboto"/>
                <a:sym typeface="Roboto"/>
              </a:rPr>
              <a:t>.g.</a:t>
            </a:r>
            <a:r>
              <a:rPr lang="en" sz="1300">
                <a:latin typeface="Roboto"/>
                <a:ea typeface="Roboto"/>
                <a:cs typeface="Roboto"/>
                <a:sym typeface="Roboto"/>
              </a:rPr>
              <a:t> for single-chunk retrieval from the short-term memory, encoding (memorizing) of information into the long-term memory, responding to a visual stimulus and interpreting its content, etc.</a:t>
            </a:r>
            <a:endParaRPr sz="1300">
              <a:latin typeface="Roboto"/>
              <a:ea typeface="Roboto"/>
              <a:cs typeface="Roboto"/>
              <a:sym typeface="Roboto"/>
            </a:endParaRPr>
          </a:p>
          <a:p>
            <a:pPr indent="0" lvl="0" marL="0" rtl="0" algn="just">
              <a:spcBef>
                <a:spcPts val="0"/>
              </a:spcBef>
              <a:spcAft>
                <a:spcPts val="0"/>
              </a:spcAft>
              <a:buNone/>
            </a:pPr>
            <a:r>
              <a:t/>
            </a:r>
            <a:endParaRPr sz="1300">
              <a:latin typeface="Roboto"/>
              <a:ea typeface="Roboto"/>
              <a:cs typeface="Roboto"/>
              <a:sym typeface="Roboto"/>
            </a:endParaRPr>
          </a:p>
          <a:p>
            <a:pPr indent="0" lvl="0" marL="0" rtl="0" algn="just">
              <a:spcBef>
                <a:spcPts val="0"/>
              </a:spcBef>
              <a:spcAft>
                <a:spcPts val="0"/>
              </a:spcAft>
              <a:buNone/>
            </a:pPr>
            <a:r>
              <a:t/>
            </a:r>
            <a:endParaRPr sz="1300">
              <a:latin typeface="Roboto"/>
              <a:ea typeface="Roboto"/>
              <a:cs typeface="Roboto"/>
              <a:sym typeface="Roboto"/>
            </a:endParaRPr>
          </a:p>
          <a:p>
            <a:pPr indent="-311150" lvl="0" marL="457200" rtl="0" algn="just">
              <a:spcBef>
                <a:spcPts val="0"/>
              </a:spcBef>
              <a:spcAft>
                <a:spcPts val="0"/>
              </a:spcAft>
              <a:buSzPts val="1300"/>
              <a:buFont typeface="Roboto"/>
              <a:buChar char="●"/>
            </a:pPr>
            <a:r>
              <a:rPr lang="en" sz="1300">
                <a:latin typeface="Roboto"/>
                <a:ea typeface="Roboto"/>
                <a:cs typeface="Roboto"/>
                <a:sym typeface="Roboto"/>
              </a:rPr>
              <a:t>Based on these figures and a task-sequence model, one might be able to quantitatively estimate the time taken to complete a given task and, therefore, make an evaluation with regard to the original performance requirements</a:t>
            </a:r>
            <a:endParaRPr sz="1300">
              <a:latin typeface="Roboto"/>
              <a:ea typeface="Roboto"/>
              <a:cs typeface="Roboto"/>
              <a:sym typeface="Roboto"/>
            </a:endParaRPr>
          </a:p>
          <a:p>
            <a:pPr indent="0" lvl="0" marL="0" rtl="0" algn="just">
              <a:spcBef>
                <a:spcPts val="0"/>
              </a:spcBef>
              <a:spcAft>
                <a:spcPts val="0"/>
              </a:spcAft>
              <a:buNone/>
            </a:pPr>
            <a:r>
              <a:t/>
            </a:r>
            <a:endParaRPr sz="13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5"/>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3: Human Factors as HCI Theories </a:t>
            </a:r>
            <a:endParaRPr>
              <a:solidFill>
                <a:schemeClr val="lt1"/>
              </a:solidFill>
              <a:latin typeface="Merriweather"/>
              <a:ea typeface="Merriweather"/>
              <a:cs typeface="Merriweather"/>
              <a:sym typeface="Merriweather"/>
            </a:endParaRPr>
          </a:p>
        </p:txBody>
      </p:sp>
      <p:pic>
        <p:nvPicPr>
          <p:cNvPr id="194" name="Google Shape;194;p35"/>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195" name="Google Shape;195;p35"/>
          <p:cNvPicPr preferRelativeResize="0"/>
          <p:nvPr/>
        </p:nvPicPr>
        <p:blipFill>
          <a:blip r:embed="rId4">
            <a:alphaModFix/>
          </a:blip>
          <a:stretch>
            <a:fillRect/>
          </a:stretch>
        </p:blipFill>
        <p:spPr>
          <a:xfrm>
            <a:off x="8073348" y="266873"/>
            <a:ext cx="399100" cy="189425"/>
          </a:xfrm>
          <a:prstGeom prst="rect">
            <a:avLst/>
          </a:prstGeom>
          <a:noFill/>
          <a:ln>
            <a:noFill/>
          </a:ln>
        </p:spPr>
      </p:pic>
      <p:pic>
        <p:nvPicPr>
          <p:cNvPr id="196" name="Google Shape;196;p35"/>
          <p:cNvPicPr preferRelativeResize="0"/>
          <p:nvPr/>
        </p:nvPicPr>
        <p:blipFill>
          <a:blip r:embed="rId5">
            <a:alphaModFix/>
          </a:blip>
          <a:stretch>
            <a:fillRect/>
          </a:stretch>
        </p:blipFill>
        <p:spPr>
          <a:xfrm>
            <a:off x="1724175" y="1121075"/>
            <a:ext cx="5695950" cy="2990850"/>
          </a:xfrm>
          <a:prstGeom prst="rect">
            <a:avLst/>
          </a:prstGeom>
          <a:noFill/>
          <a:ln>
            <a:noFill/>
          </a:ln>
        </p:spPr>
      </p:pic>
      <p:sp>
        <p:nvSpPr>
          <p:cNvPr id="197" name="Google Shape;197;p35"/>
          <p:cNvSpPr txBox="1"/>
          <p:nvPr/>
        </p:nvSpPr>
        <p:spPr>
          <a:xfrm>
            <a:off x="1618800" y="4500575"/>
            <a:ext cx="5906400" cy="53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Estimates of time taken for typical desktop computers operations from GOMS</a:t>
            </a:r>
            <a:endParaRPr sz="1300">
              <a:solidFill>
                <a:schemeClr val="dk2"/>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6"/>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3: Human Factors as HCI Theories </a:t>
            </a:r>
            <a:endParaRPr>
              <a:solidFill>
                <a:schemeClr val="lt1"/>
              </a:solidFill>
              <a:latin typeface="Merriweather"/>
              <a:ea typeface="Merriweather"/>
              <a:cs typeface="Merriweather"/>
              <a:sym typeface="Merriweather"/>
            </a:endParaRPr>
          </a:p>
        </p:txBody>
      </p:sp>
      <p:pic>
        <p:nvPicPr>
          <p:cNvPr id="203" name="Google Shape;203;p36"/>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204" name="Google Shape;204;p36"/>
          <p:cNvPicPr preferRelativeResize="0"/>
          <p:nvPr/>
        </p:nvPicPr>
        <p:blipFill>
          <a:blip r:embed="rId4">
            <a:alphaModFix/>
          </a:blip>
          <a:stretch>
            <a:fillRect/>
          </a:stretch>
        </p:blipFill>
        <p:spPr>
          <a:xfrm>
            <a:off x="8073348" y="266873"/>
            <a:ext cx="399100" cy="189425"/>
          </a:xfrm>
          <a:prstGeom prst="rect">
            <a:avLst/>
          </a:prstGeom>
          <a:noFill/>
          <a:ln>
            <a:noFill/>
          </a:ln>
        </p:spPr>
      </p:pic>
      <p:pic>
        <p:nvPicPr>
          <p:cNvPr id="205" name="Google Shape;205;p36"/>
          <p:cNvPicPr preferRelativeResize="0"/>
          <p:nvPr/>
        </p:nvPicPr>
        <p:blipFill>
          <a:blip r:embed="rId5">
            <a:alphaModFix/>
          </a:blip>
          <a:stretch>
            <a:fillRect/>
          </a:stretch>
        </p:blipFill>
        <p:spPr>
          <a:xfrm>
            <a:off x="3203705" y="1009625"/>
            <a:ext cx="5693645" cy="2897088"/>
          </a:xfrm>
          <a:prstGeom prst="rect">
            <a:avLst/>
          </a:prstGeom>
          <a:noFill/>
          <a:ln>
            <a:noFill/>
          </a:ln>
        </p:spPr>
      </p:pic>
      <p:sp>
        <p:nvSpPr>
          <p:cNvPr id="206" name="Google Shape;206;p36"/>
          <p:cNvSpPr txBox="1"/>
          <p:nvPr/>
        </p:nvSpPr>
        <p:spPr>
          <a:xfrm>
            <a:off x="3495875" y="4357975"/>
            <a:ext cx="5109300" cy="6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Estimates of Time Taken for Two Tasks Models of “Deleting a File”</a:t>
            </a:r>
            <a:endParaRPr sz="1300">
              <a:solidFill>
                <a:schemeClr val="dk2"/>
              </a:solidFill>
              <a:latin typeface="Roboto"/>
              <a:ea typeface="Roboto"/>
              <a:cs typeface="Roboto"/>
              <a:sym typeface="Roboto"/>
            </a:endParaRPr>
          </a:p>
        </p:txBody>
      </p:sp>
      <p:sp>
        <p:nvSpPr>
          <p:cNvPr id="207" name="Google Shape;207;p36"/>
          <p:cNvSpPr txBox="1"/>
          <p:nvPr/>
        </p:nvSpPr>
        <p:spPr>
          <a:xfrm>
            <a:off x="180025" y="1114425"/>
            <a:ext cx="2923200" cy="374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GOMS (Goals, Operators, Methods, and Selection rules) methodology involves hierarchical task modeling, mapping operators to subtasks, and calculating total task performance time. </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rPr lang="en" sz="1300">
                <a:solidFill>
                  <a:schemeClr val="dk2"/>
                </a:solidFill>
                <a:latin typeface="Roboto"/>
                <a:ea typeface="Roboto"/>
                <a:cs typeface="Roboto"/>
                <a:sym typeface="Roboto"/>
              </a:rPr>
              <a:t>Developed for desktop computing, it remains valid with figures for mouse clicks, keyboard input, and mental operators. </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7"/>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3: Human Factors as HCI Theories </a:t>
            </a:r>
            <a:endParaRPr>
              <a:solidFill>
                <a:schemeClr val="lt1"/>
              </a:solidFill>
              <a:latin typeface="Merriweather"/>
              <a:ea typeface="Merriweather"/>
              <a:cs typeface="Merriweather"/>
              <a:sym typeface="Merriweather"/>
            </a:endParaRPr>
          </a:p>
        </p:txBody>
      </p:sp>
      <p:pic>
        <p:nvPicPr>
          <p:cNvPr id="213" name="Google Shape;213;p37"/>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214" name="Google Shape;214;p37"/>
          <p:cNvPicPr preferRelativeResize="0"/>
          <p:nvPr/>
        </p:nvPicPr>
        <p:blipFill>
          <a:blip r:embed="rId4">
            <a:alphaModFix/>
          </a:blip>
          <a:stretch>
            <a:fillRect/>
          </a:stretch>
        </p:blipFill>
        <p:spPr>
          <a:xfrm>
            <a:off x="8073348" y="266873"/>
            <a:ext cx="399100" cy="189425"/>
          </a:xfrm>
          <a:prstGeom prst="rect">
            <a:avLst/>
          </a:prstGeom>
          <a:noFill/>
          <a:ln>
            <a:noFill/>
          </a:ln>
        </p:spPr>
      </p:pic>
      <p:sp>
        <p:nvSpPr>
          <p:cNvPr id="215" name="Google Shape;215;p37"/>
          <p:cNvSpPr txBox="1"/>
          <p:nvPr/>
        </p:nvSpPr>
        <p:spPr>
          <a:xfrm>
            <a:off x="170100" y="780075"/>
            <a:ext cx="8804100" cy="402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Sensation and Perception of Information</a:t>
            </a:r>
            <a:endParaRPr b="1" sz="2000">
              <a:latin typeface="Roboto"/>
              <a:ea typeface="Roboto"/>
              <a:cs typeface="Roboto"/>
              <a:sym typeface="Roboto"/>
            </a:endParaRPr>
          </a:p>
          <a:p>
            <a:pPr indent="0" lvl="0" marL="0" rtl="0" algn="ctr">
              <a:spcBef>
                <a:spcPts val="0"/>
              </a:spcBef>
              <a:spcAft>
                <a:spcPts val="0"/>
              </a:spcAft>
              <a:buNone/>
            </a:pPr>
            <a:r>
              <a:t/>
            </a:r>
            <a:endParaRPr b="1" sz="1500">
              <a:latin typeface="Roboto"/>
              <a:ea typeface="Roboto"/>
              <a:cs typeface="Roboto"/>
              <a:sym typeface="Roboto"/>
            </a:endParaRPr>
          </a:p>
          <a:p>
            <a:pPr indent="0" lvl="0" marL="0" rtl="0" algn="ctr">
              <a:spcBef>
                <a:spcPts val="0"/>
              </a:spcBef>
              <a:spcAft>
                <a:spcPts val="0"/>
              </a:spcAft>
              <a:buNone/>
            </a:pPr>
            <a:r>
              <a:rPr b="1" lang="en" sz="1600">
                <a:latin typeface="Roboto"/>
                <a:ea typeface="Roboto"/>
                <a:cs typeface="Roboto"/>
                <a:sym typeface="Roboto"/>
              </a:rPr>
              <a:t>Visual</a:t>
            </a:r>
            <a:endParaRPr b="1" sz="1600">
              <a:latin typeface="Roboto"/>
              <a:ea typeface="Roboto"/>
              <a:cs typeface="Roboto"/>
              <a:sym typeface="Roboto"/>
            </a:endParaRPr>
          </a:p>
          <a:p>
            <a:pPr indent="0" lvl="0" marL="0" rtl="0" algn="ctr">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rPr lang="en" sz="1300">
                <a:latin typeface="Roboto"/>
                <a:ea typeface="Roboto"/>
                <a:cs typeface="Roboto"/>
                <a:sym typeface="Roboto"/>
              </a:rPr>
              <a:t>By far the most important information medium. the parameters of the visual interface design and display system will have to conform to the capacity and characteristics of the human visual system</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rPr b="1" i="1" lang="en" sz="1300" u="sng">
                <a:latin typeface="Roboto"/>
                <a:ea typeface="Roboto"/>
                <a:cs typeface="Roboto"/>
                <a:sym typeface="Roboto"/>
              </a:rPr>
              <a:t>Visual and Display Parameter:</a:t>
            </a:r>
            <a:endParaRPr b="1" i="1" sz="1300" u="sng">
              <a:latin typeface="Roboto"/>
              <a:ea typeface="Roboto"/>
              <a:cs typeface="Roboto"/>
              <a:sym typeface="Roboto"/>
            </a:endParaRPr>
          </a:p>
          <a:p>
            <a:pPr indent="0" lvl="0" marL="0" rtl="0" algn="l">
              <a:spcBef>
                <a:spcPts val="0"/>
              </a:spcBef>
              <a:spcAft>
                <a:spcPts val="0"/>
              </a:spcAft>
              <a:buNone/>
            </a:pPr>
            <a:r>
              <a:t/>
            </a:r>
            <a:endParaRPr i="1" sz="1300" u="sng">
              <a:latin typeface="Roboto"/>
              <a:ea typeface="Roboto"/>
              <a:cs typeface="Roboto"/>
              <a:sym typeface="Roboto"/>
            </a:endParaRPr>
          </a:p>
          <a:p>
            <a:pPr indent="-311150" lvl="0" marL="457200" rtl="0" algn="l">
              <a:spcBef>
                <a:spcPts val="0"/>
              </a:spcBef>
              <a:spcAft>
                <a:spcPts val="0"/>
              </a:spcAft>
              <a:buSzPts val="1300"/>
              <a:buFont typeface="Roboto"/>
              <a:buChar char="●"/>
            </a:pPr>
            <a:r>
              <a:rPr b="1" lang="en" sz="1300">
                <a:latin typeface="Roboto"/>
                <a:ea typeface="Roboto"/>
                <a:cs typeface="Roboto"/>
                <a:sym typeface="Roboto"/>
              </a:rPr>
              <a:t>Field of View ( FOV ): </a:t>
            </a:r>
            <a:r>
              <a:rPr lang="en" sz="1300">
                <a:latin typeface="Roboto"/>
                <a:ea typeface="Roboto"/>
                <a:cs typeface="Roboto"/>
                <a:sym typeface="Roboto"/>
              </a:rPr>
              <a:t>Refers to the angle covered by the </a:t>
            </a:r>
            <a:endParaRPr sz="1300">
              <a:latin typeface="Roboto"/>
              <a:ea typeface="Roboto"/>
              <a:cs typeface="Roboto"/>
              <a:sym typeface="Roboto"/>
            </a:endParaRPr>
          </a:p>
          <a:p>
            <a:pPr indent="0" lvl="0" marL="457200" rtl="0" algn="l">
              <a:spcBef>
                <a:spcPts val="0"/>
              </a:spcBef>
              <a:spcAft>
                <a:spcPts val="0"/>
              </a:spcAft>
              <a:buNone/>
            </a:pPr>
            <a:r>
              <a:rPr lang="en" sz="1300">
                <a:latin typeface="Roboto"/>
                <a:ea typeface="Roboto"/>
                <a:cs typeface="Roboto"/>
                <a:sym typeface="Roboto"/>
              </a:rPr>
              <a:t>visible area for a human user, either in the horizontal or</a:t>
            </a:r>
            <a:endParaRPr sz="1300">
              <a:latin typeface="Roboto"/>
              <a:ea typeface="Roboto"/>
              <a:cs typeface="Roboto"/>
              <a:sym typeface="Roboto"/>
            </a:endParaRPr>
          </a:p>
          <a:p>
            <a:pPr indent="457200" lvl="0" marL="0" rtl="0" algn="l">
              <a:spcBef>
                <a:spcPts val="0"/>
              </a:spcBef>
              <a:spcAft>
                <a:spcPts val="0"/>
              </a:spcAft>
              <a:buNone/>
            </a:pPr>
            <a:r>
              <a:rPr lang="en" sz="1300">
                <a:latin typeface="Roboto"/>
                <a:ea typeface="Roboto"/>
                <a:cs typeface="Roboto"/>
                <a:sym typeface="Roboto"/>
              </a:rPr>
              <a:t>vertical direction. The shaded area depicts </a:t>
            </a:r>
            <a:endParaRPr sz="1300">
              <a:latin typeface="Roboto"/>
              <a:ea typeface="Roboto"/>
              <a:cs typeface="Roboto"/>
              <a:sym typeface="Roboto"/>
            </a:endParaRPr>
          </a:p>
          <a:p>
            <a:pPr indent="457200" lvl="0" marL="0" rtl="0" algn="l">
              <a:spcBef>
                <a:spcPts val="0"/>
              </a:spcBef>
              <a:spcAft>
                <a:spcPts val="0"/>
              </a:spcAft>
              <a:buNone/>
            </a:pPr>
            <a:r>
              <a:rPr lang="en" sz="1300">
                <a:latin typeface="Roboto"/>
                <a:ea typeface="Roboto"/>
                <a:cs typeface="Roboto"/>
                <a:sym typeface="Roboto"/>
              </a:rPr>
              <a:t>the horizontal field of view. The human FOV is </a:t>
            </a:r>
            <a:endParaRPr sz="1300">
              <a:latin typeface="Roboto"/>
              <a:ea typeface="Roboto"/>
              <a:cs typeface="Roboto"/>
              <a:sym typeface="Roboto"/>
            </a:endParaRPr>
          </a:p>
          <a:p>
            <a:pPr indent="457200" lvl="0" marL="0" rtl="0" algn="l">
              <a:spcBef>
                <a:spcPts val="0"/>
              </a:spcBef>
              <a:spcAft>
                <a:spcPts val="0"/>
              </a:spcAft>
              <a:buNone/>
            </a:pPr>
            <a:r>
              <a:rPr lang="en" sz="1300">
                <a:latin typeface="Roboto"/>
                <a:ea typeface="Roboto"/>
                <a:cs typeface="Roboto"/>
                <a:sym typeface="Roboto"/>
              </a:rPr>
              <a:t>approximately</a:t>
            </a:r>
            <a:r>
              <a:rPr lang="en" sz="1300">
                <a:latin typeface="Roboto"/>
                <a:ea typeface="Roboto"/>
                <a:cs typeface="Roboto"/>
                <a:sym typeface="Roboto"/>
              </a:rPr>
              <a:t> 180° in both horizontal and vertical </a:t>
            </a:r>
            <a:endParaRPr sz="1300">
              <a:latin typeface="Roboto"/>
              <a:ea typeface="Roboto"/>
              <a:cs typeface="Roboto"/>
              <a:sym typeface="Roboto"/>
            </a:endParaRPr>
          </a:p>
          <a:p>
            <a:pPr indent="457200" lvl="0" marL="0" rtl="0" algn="l">
              <a:spcBef>
                <a:spcPts val="0"/>
              </a:spcBef>
              <a:spcAft>
                <a:spcPts val="0"/>
              </a:spcAft>
              <a:buNone/>
            </a:pPr>
            <a:r>
              <a:rPr lang="en" sz="1300">
                <a:latin typeface="Roboto"/>
                <a:ea typeface="Roboto"/>
                <a:cs typeface="Roboto"/>
                <a:sym typeface="Roboto"/>
              </a:rPr>
              <a:t>directions.</a:t>
            </a:r>
            <a:endParaRPr sz="1300">
              <a:latin typeface="Roboto"/>
              <a:ea typeface="Roboto"/>
              <a:cs typeface="Roboto"/>
              <a:sym typeface="Roboto"/>
            </a:endParaRPr>
          </a:p>
        </p:txBody>
      </p:sp>
      <p:pic>
        <p:nvPicPr>
          <p:cNvPr id="216" name="Google Shape;216;p37"/>
          <p:cNvPicPr preferRelativeResize="0"/>
          <p:nvPr/>
        </p:nvPicPr>
        <p:blipFill>
          <a:blip r:embed="rId5">
            <a:alphaModFix/>
          </a:blip>
          <a:stretch>
            <a:fillRect/>
          </a:stretch>
        </p:blipFill>
        <p:spPr>
          <a:xfrm>
            <a:off x="5113275" y="2624150"/>
            <a:ext cx="3422324" cy="1870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8"/>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3: Human Factors as HCI Theories </a:t>
            </a:r>
            <a:endParaRPr>
              <a:solidFill>
                <a:schemeClr val="lt1"/>
              </a:solidFill>
              <a:latin typeface="Merriweather"/>
              <a:ea typeface="Merriweather"/>
              <a:cs typeface="Merriweather"/>
              <a:sym typeface="Merriweather"/>
            </a:endParaRPr>
          </a:p>
        </p:txBody>
      </p:sp>
      <p:pic>
        <p:nvPicPr>
          <p:cNvPr id="222" name="Google Shape;222;p38"/>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223" name="Google Shape;223;p38"/>
          <p:cNvPicPr preferRelativeResize="0"/>
          <p:nvPr/>
        </p:nvPicPr>
        <p:blipFill>
          <a:blip r:embed="rId4">
            <a:alphaModFix/>
          </a:blip>
          <a:stretch>
            <a:fillRect/>
          </a:stretch>
        </p:blipFill>
        <p:spPr>
          <a:xfrm>
            <a:off x="8073348" y="266873"/>
            <a:ext cx="399100" cy="189425"/>
          </a:xfrm>
          <a:prstGeom prst="rect">
            <a:avLst/>
          </a:prstGeom>
          <a:noFill/>
          <a:ln>
            <a:noFill/>
          </a:ln>
        </p:spPr>
      </p:pic>
      <p:sp>
        <p:nvSpPr>
          <p:cNvPr id="224" name="Google Shape;224;p38"/>
          <p:cNvSpPr txBox="1"/>
          <p:nvPr/>
        </p:nvSpPr>
        <p:spPr>
          <a:xfrm>
            <a:off x="188600" y="942975"/>
            <a:ext cx="8744100" cy="41577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oboto"/>
              <a:buChar char="●"/>
            </a:pPr>
            <a:r>
              <a:rPr b="1" lang="en" sz="1300">
                <a:latin typeface="Roboto"/>
                <a:ea typeface="Roboto"/>
                <a:cs typeface="Roboto"/>
                <a:sym typeface="Roboto"/>
              </a:rPr>
              <a:t>Viewing distance:</a:t>
            </a:r>
            <a:r>
              <a:rPr lang="en" sz="1300">
                <a:latin typeface="Roboto"/>
                <a:ea typeface="Roboto"/>
                <a:cs typeface="Roboto"/>
                <a:sym typeface="Roboto"/>
              </a:rPr>
              <a:t> The perpendicular distance to the surface of the display. Viewing distance may change with user movements. However, one might be able to define a nominal and typical viewing distance for a given task or operating environment.</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b="1" lang="en" sz="1300">
                <a:latin typeface="Roboto"/>
                <a:ea typeface="Roboto"/>
                <a:cs typeface="Roboto"/>
                <a:sym typeface="Roboto"/>
              </a:rPr>
              <a:t>Display field of view:</a:t>
            </a:r>
            <a:r>
              <a:rPr lang="en" sz="1300">
                <a:latin typeface="Roboto"/>
                <a:ea typeface="Roboto"/>
                <a:cs typeface="Roboto"/>
                <a:sym typeface="Roboto"/>
              </a:rPr>
              <a:t> Refers to the angle covered by the display area when viewed from a specific distance. It is important to note that for a fixed display area, the display FOV will vary at different viewing distances.</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b="1" lang="en" sz="1300">
                <a:latin typeface="Roboto"/>
                <a:ea typeface="Roboto"/>
                <a:cs typeface="Roboto"/>
                <a:sym typeface="Roboto"/>
              </a:rPr>
              <a:t>Pixel</a:t>
            </a:r>
            <a:r>
              <a:rPr lang="en" sz="1300">
                <a:latin typeface="Roboto"/>
                <a:ea typeface="Roboto"/>
                <a:cs typeface="Roboto"/>
                <a:sym typeface="Roboto"/>
              </a:rPr>
              <a:t>: A display system is typically composed of an array of small rectangular areas called pixels.</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b="1" lang="en" sz="1300">
                <a:latin typeface="Roboto"/>
                <a:ea typeface="Roboto"/>
                <a:cs typeface="Roboto"/>
                <a:sym typeface="Roboto"/>
              </a:rPr>
              <a:t>Display resolution:</a:t>
            </a:r>
            <a:r>
              <a:rPr lang="en" sz="1300">
                <a:latin typeface="Roboto"/>
                <a:ea typeface="Roboto"/>
                <a:cs typeface="Roboto"/>
                <a:sym typeface="Roboto"/>
              </a:rPr>
              <a:t> This is the number of pixels in the horizontal and vertical directions for a fixed area.</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b="1" lang="en" sz="1300">
                <a:latin typeface="Roboto"/>
                <a:ea typeface="Roboto"/>
                <a:cs typeface="Roboto"/>
                <a:sym typeface="Roboto"/>
              </a:rPr>
              <a:t>Visual acuity:</a:t>
            </a:r>
            <a:r>
              <a:rPr lang="en" sz="1300">
                <a:latin typeface="Roboto"/>
                <a:ea typeface="Roboto"/>
                <a:cs typeface="Roboto"/>
                <a:sym typeface="Roboto"/>
              </a:rPr>
              <a:t> In effect, this is the resolution perceivable by the human eye from a fixed distance. This is also synonymous with the power of sight, which is different for different people and age groups.</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9"/>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3: Human Factors as HCI Theories </a:t>
            </a:r>
            <a:endParaRPr>
              <a:solidFill>
                <a:schemeClr val="lt1"/>
              </a:solidFill>
              <a:latin typeface="Merriweather"/>
              <a:ea typeface="Merriweather"/>
              <a:cs typeface="Merriweather"/>
              <a:sym typeface="Merriweather"/>
            </a:endParaRPr>
          </a:p>
        </p:txBody>
      </p:sp>
      <p:pic>
        <p:nvPicPr>
          <p:cNvPr id="230" name="Google Shape;230;p39"/>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231" name="Google Shape;231;p39"/>
          <p:cNvPicPr preferRelativeResize="0"/>
          <p:nvPr/>
        </p:nvPicPr>
        <p:blipFill>
          <a:blip r:embed="rId4">
            <a:alphaModFix/>
          </a:blip>
          <a:stretch>
            <a:fillRect/>
          </a:stretch>
        </p:blipFill>
        <p:spPr>
          <a:xfrm>
            <a:off x="8073348" y="266873"/>
            <a:ext cx="399100" cy="189425"/>
          </a:xfrm>
          <a:prstGeom prst="rect">
            <a:avLst/>
          </a:prstGeom>
          <a:noFill/>
          <a:ln>
            <a:noFill/>
          </a:ln>
        </p:spPr>
      </p:pic>
      <p:sp>
        <p:nvSpPr>
          <p:cNvPr id="232" name="Google Shape;232;p39"/>
          <p:cNvSpPr txBox="1"/>
          <p:nvPr/>
        </p:nvSpPr>
        <p:spPr>
          <a:xfrm>
            <a:off x="154300" y="942975"/>
            <a:ext cx="8795400" cy="4046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i="1" lang="en" sz="1300" u="sng">
                <a:latin typeface="Roboto"/>
                <a:ea typeface="Roboto"/>
                <a:cs typeface="Roboto"/>
                <a:sym typeface="Roboto"/>
              </a:rPr>
              <a:t>Detail and Peripheral Vision:</a:t>
            </a:r>
            <a:endParaRPr b="1" i="1" sz="1300" u="sng">
              <a:latin typeface="Roboto"/>
              <a:ea typeface="Roboto"/>
              <a:cs typeface="Roboto"/>
              <a:sym typeface="Roboto"/>
            </a:endParaRPr>
          </a:p>
          <a:p>
            <a:pPr indent="0" lvl="0" marL="0" rtl="0" algn="just">
              <a:spcBef>
                <a:spcPts val="0"/>
              </a:spcBef>
              <a:spcAft>
                <a:spcPts val="0"/>
              </a:spcAft>
              <a:buNone/>
            </a:pPr>
            <a:r>
              <a:t/>
            </a:r>
            <a:endParaRPr b="1" i="1" sz="1300" u="sng">
              <a:latin typeface="Roboto"/>
              <a:ea typeface="Roboto"/>
              <a:cs typeface="Roboto"/>
              <a:sym typeface="Roboto"/>
            </a:endParaRPr>
          </a:p>
          <a:p>
            <a:pPr indent="0" lvl="0" marL="457200" rtl="0" algn="just">
              <a:spcBef>
                <a:spcPts val="0"/>
              </a:spcBef>
              <a:spcAft>
                <a:spcPts val="0"/>
              </a:spcAft>
              <a:buNone/>
            </a:pPr>
            <a:r>
              <a:t/>
            </a:r>
            <a:endParaRPr sz="1300">
              <a:latin typeface="Roboto"/>
              <a:ea typeface="Roboto"/>
              <a:cs typeface="Roboto"/>
              <a:sym typeface="Roboto"/>
            </a:endParaRPr>
          </a:p>
          <a:p>
            <a:pPr indent="-311150" lvl="0" marL="457200" rtl="0" algn="just">
              <a:spcBef>
                <a:spcPts val="0"/>
              </a:spcBef>
              <a:spcAft>
                <a:spcPts val="0"/>
              </a:spcAft>
              <a:buSzPts val="1300"/>
              <a:buFont typeface="Roboto"/>
              <a:buChar char="●"/>
            </a:pPr>
            <a:r>
              <a:rPr lang="en" sz="1300">
                <a:latin typeface="Roboto"/>
                <a:ea typeface="Roboto"/>
                <a:cs typeface="Roboto"/>
                <a:sym typeface="Roboto"/>
              </a:rPr>
              <a:t>The human eye has cones for color and detail in the central retina (5° in FOV).</a:t>
            </a:r>
            <a:endParaRPr sz="1300">
              <a:latin typeface="Roboto"/>
              <a:ea typeface="Roboto"/>
              <a:cs typeface="Roboto"/>
              <a:sym typeface="Roboto"/>
            </a:endParaRPr>
          </a:p>
          <a:p>
            <a:pPr indent="0" lvl="0" marL="457200" rtl="0" algn="just">
              <a:spcBef>
                <a:spcPts val="0"/>
              </a:spcBef>
              <a:spcAft>
                <a:spcPts val="0"/>
              </a:spcAft>
              <a:buNone/>
            </a:pPr>
            <a:r>
              <a:t/>
            </a:r>
            <a:endParaRPr sz="1300">
              <a:latin typeface="Roboto"/>
              <a:ea typeface="Roboto"/>
              <a:cs typeface="Roboto"/>
              <a:sym typeface="Roboto"/>
            </a:endParaRPr>
          </a:p>
          <a:p>
            <a:pPr indent="-311150" lvl="0" marL="457200" rtl="0" algn="just">
              <a:spcBef>
                <a:spcPts val="0"/>
              </a:spcBef>
              <a:spcAft>
                <a:spcPts val="0"/>
              </a:spcAft>
              <a:buSzPts val="1300"/>
              <a:buFont typeface="Roboto"/>
              <a:buChar char="●"/>
            </a:pPr>
            <a:r>
              <a:rPr lang="en" sz="1300">
                <a:latin typeface="Roboto"/>
                <a:ea typeface="Roboto"/>
                <a:cs typeface="Roboto"/>
                <a:sym typeface="Roboto"/>
              </a:rPr>
              <a:t>Rods for motion detection in the periphery. </a:t>
            </a:r>
            <a:endParaRPr sz="1300">
              <a:latin typeface="Roboto"/>
              <a:ea typeface="Roboto"/>
              <a:cs typeface="Roboto"/>
              <a:sym typeface="Roboto"/>
            </a:endParaRPr>
          </a:p>
          <a:p>
            <a:pPr indent="0" lvl="0" marL="457200" rtl="0" algn="just">
              <a:spcBef>
                <a:spcPts val="0"/>
              </a:spcBef>
              <a:spcAft>
                <a:spcPts val="0"/>
              </a:spcAft>
              <a:buNone/>
            </a:pPr>
            <a:r>
              <a:t/>
            </a:r>
            <a:endParaRPr sz="1300">
              <a:latin typeface="Roboto"/>
              <a:ea typeface="Roboto"/>
              <a:cs typeface="Roboto"/>
              <a:sym typeface="Roboto"/>
            </a:endParaRPr>
          </a:p>
          <a:p>
            <a:pPr indent="-311150" lvl="0" marL="457200" rtl="0" algn="just">
              <a:spcBef>
                <a:spcPts val="0"/>
              </a:spcBef>
              <a:spcAft>
                <a:spcPts val="0"/>
              </a:spcAft>
              <a:buSzPts val="1300"/>
              <a:buFont typeface="Roboto"/>
              <a:buChar char="●"/>
            </a:pPr>
            <a:r>
              <a:rPr lang="en" sz="1300">
                <a:latin typeface="Roboto"/>
                <a:ea typeface="Roboto"/>
                <a:cs typeface="Roboto"/>
                <a:sym typeface="Roboto"/>
              </a:rPr>
              <a:t>Displays usually have uniform resolution, unlike the varying sensitivity of human vision. </a:t>
            </a:r>
            <a:endParaRPr sz="1300">
              <a:latin typeface="Roboto"/>
              <a:ea typeface="Roboto"/>
              <a:cs typeface="Roboto"/>
              <a:sym typeface="Roboto"/>
            </a:endParaRPr>
          </a:p>
          <a:p>
            <a:pPr indent="0" lvl="0" marL="457200" rtl="0" algn="just">
              <a:spcBef>
                <a:spcPts val="0"/>
              </a:spcBef>
              <a:spcAft>
                <a:spcPts val="0"/>
              </a:spcAft>
              <a:buNone/>
            </a:pPr>
            <a:r>
              <a:t/>
            </a:r>
            <a:endParaRPr sz="1300">
              <a:latin typeface="Roboto"/>
              <a:ea typeface="Roboto"/>
              <a:cs typeface="Roboto"/>
              <a:sym typeface="Roboto"/>
            </a:endParaRPr>
          </a:p>
          <a:p>
            <a:pPr indent="-311150" lvl="0" marL="457200" rtl="0" algn="just">
              <a:spcBef>
                <a:spcPts val="0"/>
              </a:spcBef>
              <a:spcAft>
                <a:spcPts val="0"/>
              </a:spcAft>
              <a:buSzPts val="1300"/>
              <a:buFont typeface="Roboto"/>
              <a:buChar char="●"/>
            </a:pPr>
            <a:r>
              <a:rPr lang="en" sz="1300">
                <a:latin typeface="Roboto"/>
                <a:ea typeface="Roboto"/>
                <a:cs typeface="Roboto"/>
                <a:sym typeface="Roboto"/>
              </a:rPr>
              <a:t>Adjusting object details based on user focus can make rendering more efficient.</a:t>
            </a:r>
            <a:endParaRPr sz="1300">
              <a:latin typeface="Roboto"/>
              <a:ea typeface="Roboto"/>
              <a:cs typeface="Roboto"/>
              <a:sym typeface="Roboto"/>
            </a:endParaRPr>
          </a:p>
          <a:p>
            <a:pPr indent="0" lvl="0" marL="457200" rtl="0" algn="just">
              <a:spcBef>
                <a:spcPts val="0"/>
              </a:spcBef>
              <a:spcAft>
                <a:spcPts val="0"/>
              </a:spcAft>
              <a:buNone/>
            </a:pPr>
            <a:r>
              <a:t/>
            </a:r>
            <a:endParaRPr sz="1300">
              <a:latin typeface="Roboto"/>
              <a:ea typeface="Roboto"/>
              <a:cs typeface="Roboto"/>
              <a:sym typeface="Roboto"/>
            </a:endParaRPr>
          </a:p>
          <a:p>
            <a:pPr indent="-311150" lvl="0" marL="457200" rtl="0" algn="just">
              <a:spcBef>
                <a:spcPts val="0"/>
              </a:spcBef>
              <a:spcAft>
                <a:spcPts val="0"/>
              </a:spcAft>
              <a:buSzPts val="1300"/>
              <a:buFont typeface="Roboto"/>
              <a:buChar char="●"/>
            </a:pPr>
            <a:r>
              <a:rPr lang="en" sz="1300">
                <a:latin typeface="Roboto"/>
                <a:ea typeface="Roboto"/>
                <a:cs typeface="Roboto"/>
                <a:sym typeface="Roboto"/>
              </a:rPr>
              <a:t>Large, high-resolution displays may have parts unused unless viewed simultaneously. Using smaller high-resolution displays at close distances can be more economical. Microsoft's Illumiroom combines a high-resolution display with low-resolution projection for an immersive experience.</a:t>
            </a:r>
            <a:endParaRPr sz="13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0"/>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3: Human Factors as HCI Theories </a:t>
            </a:r>
            <a:endParaRPr>
              <a:solidFill>
                <a:schemeClr val="lt1"/>
              </a:solidFill>
              <a:latin typeface="Merriweather"/>
              <a:ea typeface="Merriweather"/>
              <a:cs typeface="Merriweather"/>
              <a:sym typeface="Merriweather"/>
            </a:endParaRPr>
          </a:p>
        </p:txBody>
      </p:sp>
      <p:pic>
        <p:nvPicPr>
          <p:cNvPr id="238" name="Google Shape;238;p40"/>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239" name="Google Shape;239;p40"/>
          <p:cNvPicPr preferRelativeResize="0"/>
          <p:nvPr/>
        </p:nvPicPr>
        <p:blipFill>
          <a:blip r:embed="rId4">
            <a:alphaModFix/>
          </a:blip>
          <a:stretch>
            <a:fillRect/>
          </a:stretch>
        </p:blipFill>
        <p:spPr>
          <a:xfrm>
            <a:off x="8073348" y="266873"/>
            <a:ext cx="399100" cy="189425"/>
          </a:xfrm>
          <a:prstGeom prst="rect">
            <a:avLst/>
          </a:prstGeom>
          <a:noFill/>
          <a:ln>
            <a:noFill/>
          </a:ln>
        </p:spPr>
      </p:pic>
      <p:pic>
        <p:nvPicPr>
          <p:cNvPr id="240" name="Google Shape;240;p40"/>
          <p:cNvPicPr preferRelativeResize="0"/>
          <p:nvPr/>
        </p:nvPicPr>
        <p:blipFill>
          <a:blip r:embed="rId5">
            <a:alphaModFix/>
          </a:blip>
          <a:stretch>
            <a:fillRect/>
          </a:stretch>
        </p:blipFill>
        <p:spPr>
          <a:xfrm>
            <a:off x="1343025" y="1121075"/>
            <a:ext cx="6457950" cy="2295525"/>
          </a:xfrm>
          <a:prstGeom prst="rect">
            <a:avLst/>
          </a:prstGeom>
          <a:noFill/>
          <a:ln>
            <a:noFill/>
          </a:ln>
        </p:spPr>
      </p:pic>
      <p:sp>
        <p:nvSpPr>
          <p:cNvPr id="241" name="Google Shape;241;p40"/>
          <p:cNvSpPr txBox="1"/>
          <p:nvPr/>
        </p:nvSpPr>
        <p:spPr>
          <a:xfrm>
            <a:off x="831525" y="3416600"/>
            <a:ext cx="7826700" cy="156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		    	         ( a )						                  ( b )</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AutoNum type="alphaLcPeriod"/>
            </a:pPr>
            <a:r>
              <a:rPr lang="en" sz="1300">
                <a:solidFill>
                  <a:schemeClr val="dk2"/>
                </a:solidFill>
                <a:latin typeface="Roboto"/>
                <a:ea typeface="Roboto"/>
                <a:cs typeface="Roboto"/>
                <a:sym typeface="Roboto"/>
              </a:rPr>
              <a:t>An ideal display that would provide relatively higher resolution in the area of the user’s focus</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AutoNum type="alphaLcPeriod"/>
            </a:pPr>
            <a:r>
              <a:rPr lang="en" sz="1300">
                <a:solidFill>
                  <a:schemeClr val="dk2"/>
                </a:solidFill>
                <a:latin typeface="Roboto"/>
                <a:ea typeface="Roboto"/>
                <a:cs typeface="Roboto"/>
                <a:sym typeface="Roboto"/>
              </a:rPr>
              <a:t>A large immersive display as realized by a high-resolution monitor in the middle and low resolution projection in the periphery</a:t>
            </a:r>
            <a:endParaRPr sz="1300">
              <a:solidFill>
                <a:schemeClr val="dk2"/>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1"/>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3: Human Factors as HCI Theories </a:t>
            </a:r>
            <a:endParaRPr>
              <a:solidFill>
                <a:schemeClr val="lt1"/>
              </a:solidFill>
              <a:latin typeface="Merriweather"/>
              <a:ea typeface="Merriweather"/>
              <a:cs typeface="Merriweather"/>
              <a:sym typeface="Merriweather"/>
            </a:endParaRPr>
          </a:p>
        </p:txBody>
      </p:sp>
      <p:pic>
        <p:nvPicPr>
          <p:cNvPr id="247" name="Google Shape;247;p41"/>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248" name="Google Shape;248;p41"/>
          <p:cNvPicPr preferRelativeResize="0"/>
          <p:nvPr/>
        </p:nvPicPr>
        <p:blipFill>
          <a:blip r:embed="rId4">
            <a:alphaModFix/>
          </a:blip>
          <a:stretch>
            <a:fillRect/>
          </a:stretch>
        </p:blipFill>
        <p:spPr>
          <a:xfrm>
            <a:off x="8073348" y="266873"/>
            <a:ext cx="399100" cy="189425"/>
          </a:xfrm>
          <a:prstGeom prst="rect">
            <a:avLst/>
          </a:prstGeom>
          <a:noFill/>
          <a:ln>
            <a:noFill/>
          </a:ln>
        </p:spPr>
      </p:pic>
      <p:pic>
        <p:nvPicPr>
          <p:cNvPr id="249" name="Google Shape;249;p41"/>
          <p:cNvPicPr preferRelativeResize="0"/>
          <p:nvPr/>
        </p:nvPicPr>
        <p:blipFill>
          <a:blip r:embed="rId5">
            <a:alphaModFix/>
          </a:blip>
          <a:stretch>
            <a:fillRect/>
          </a:stretch>
        </p:blipFill>
        <p:spPr>
          <a:xfrm>
            <a:off x="1595588" y="975325"/>
            <a:ext cx="5953125" cy="3495675"/>
          </a:xfrm>
          <a:prstGeom prst="rect">
            <a:avLst/>
          </a:prstGeom>
          <a:noFill/>
          <a:ln>
            <a:noFill/>
          </a:ln>
        </p:spPr>
      </p:pic>
      <p:sp>
        <p:nvSpPr>
          <p:cNvPr id="250" name="Google Shape;250;p41"/>
          <p:cNvSpPr txBox="1"/>
          <p:nvPr/>
        </p:nvSpPr>
        <p:spPr>
          <a:xfrm>
            <a:off x="2124763" y="4560575"/>
            <a:ext cx="4894800" cy="43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A large, tiled, high-resolution display. Is it really worth the cost? </a:t>
            </a:r>
            <a:endParaRPr sz="1300">
              <a:solidFill>
                <a:schemeClr val="dk2"/>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2"/>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3: Human Factors as HCI Theories </a:t>
            </a:r>
            <a:endParaRPr>
              <a:solidFill>
                <a:schemeClr val="lt1"/>
              </a:solidFill>
              <a:latin typeface="Merriweather"/>
              <a:ea typeface="Merriweather"/>
              <a:cs typeface="Merriweather"/>
              <a:sym typeface="Merriweather"/>
            </a:endParaRPr>
          </a:p>
        </p:txBody>
      </p:sp>
      <p:pic>
        <p:nvPicPr>
          <p:cNvPr id="256" name="Google Shape;256;p42"/>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257" name="Google Shape;257;p42"/>
          <p:cNvPicPr preferRelativeResize="0"/>
          <p:nvPr/>
        </p:nvPicPr>
        <p:blipFill>
          <a:blip r:embed="rId4">
            <a:alphaModFix/>
          </a:blip>
          <a:stretch>
            <a:fillRect/>
          </a:stretch>
        </p:blipFill>
        <p:spPr>
          <a:xfrm>
            <a:off x="8073348" y="266873"/>
            <a:ext cx="399100" cy="189425"/>
          </a:xfrm>
          <a:prstGeom prst="rect">
            <a:avLst/>
          </a:prstGeom>
          <a:noFill/>
          <a:ln>
            <a:noFill/>
          </a:ln>
        </p:spPr>
      </p:pic>
      <p:sp>
        <p:nvSpPr>
          <p:cNvPr id="258" name="Google Shape;258;p42"/>
          <p:cNvSpPr txBox="1"/>
          <p:nvPr/>
        </p:nvSpPr>
        <p:spPr>
          <a:xfrm>
            <a:off x="128600" y="908675"/>
            <a:ext cx="8889600" cy="4097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i="1" lang="en" sz="1300" u="sng">
                <a:solidFill>
                  <a:srgbClr val="141413"/>
                </a:solidFill>
                <a:latin typeface="Roboto"/>
                <a:ea typeface="Roboto"/>
                <a:cs typeface="Roboto"/>
                <a:sym typeface="Roboto"/>
              </a:rPr>
              <a:t>Color, Brightness and Contrast:</a:t>
            </a:r>
            <a:endParaRPr b="1" i="1" sz="1300" u="sng">
              <a:solidFill>
                <a:srgbClr val="141413"/>
              </a:solidFill>
              <a:latin typeface="Roboto"/>
              <a:ea typeface="Roboto"/>
              <a:cs typeface="Roboto"/>
              <a:sym typeface="Roboto"/>
            </a:endParaRPr>
          </a:p>
          <a:p>
            <a:pPr indent="0" lvl="0" marL="0" rtl="0" algn="just">
              <a:spcBef>
                <a:spcPts val="0"/>
              </a:spcBef>
              <a:spcAft>
                <a:spcPts val="0"/>
              </a:spcAft>
              <a:buNone/>
            </a:pPr>
            <a:r>
              <a:t/>
            </a:r>
            <a:endParaRPr b="1" i="1" sz="1300" u="sng">
              <a:solidFill>
                <a:srgbClr val="141413"/>
              </a:solidFill>
              <a:latin typeface="Roboto"/>
              <a:ea typeface="Roboto"/>
              <a:cs typeface="Roboto"/>
              <a:sym typeface="Roboto"/>
            </a:endParaRPr>
          </a:p>
          <a:p>
            <a:pPr indent="0" lvl="0" marL="0" rtl="0" algn="just">
              <a:spcBef>
                <a:spcPts val="0"/>
              </a:spcBef>
              <a:spcAft>
                <a:spcPts val="0"/>
              </a:spcAft>
              <a:buNone/>
            </a:pPr>
            <a:r>
              <a:t/>
            </a:r>
            <a:endParaRPr b="1" i="1" sz="1300" u="sng">
              <a:solidFill>
                <a:srgbClr val="141413"/>
              </a:solidFill>
              <a:latin typeface="Roboto"/>
              <a:ea typeface="Roboto"/>
              <a:cs typeface="Roboto"/>
              <a:sym typeface="Roboto"/>
            </a:endParaRPr>
          </a:p>
          <a:p>
            <a:pPr indent="-311150" lvl="0" marL="457200" rtl="0" algn="just">
              <a:spcBef>
                <a:spcPts val="0"/>
              </a:spcBef>
              <a:spcAft>
                <a:spcPts val="0"/>
              </a:spcAft>
              <a:buClr>
                <a:srgbClr val="141413"/>
              </a:buClr>
              <a:buSzPts val="1300"/>
              <a:buFont typeface="Roboto"/>
              <a:buChar char="●"/>
            </a:pPr>
            <a:r>
              <a:rPr b="1" lang="en" sz="1300">
                <a:solidFill>
                  <a:srgbClr val="141413"/>
                </a:solidFill>
                <a:latin typeface="Roboto"/>
                <a:ea typeface="Roboto"/>
                <a:cs typeface="Roboto"/>
                <a:sym typeface="Roboto"/>
              </a:rPr>
              <a:t>Brightness</a:t>
            </a:r>
            <a:r>
              <a:rPr lang="en" sz="1300">
                <a:solidFill>
                  <a:srgbClr val="141413"/>
                </a:solidFill>
                <a:latin typeface="Roboto"/>
                <a:ea typeface="Roboto"/>
                <a:cs typeface="Roboto"/>
                <a:sym typeface="Roboto"/>
              </a:rPr>
              <a:t>: The amount of light energy emitted by the object.</a:t>
            </a:r>
            <a:endParaRPr sz="1300">
              <a:solidFill>
                <a:srgbClr val="141413"/>
              </a:solidFill>
              <a:latin typeface="Roboto"/>
              <a:ea typeface="Roboto"/>
              <a:cs typeface="Roboto"/>
              <a:sym typeface="Roboto"/>
            </a:endParaRPr>
          </a:p>
          <a:p>
            <a:pPr indent="0" lvl="0" marL="457200" rtl="0" algn="just">
              <a:spcBef>
                <a:spcPts val="0"/>
              </a:spcBef>
              <a:spcAft>
                <a:spcPts val="0"/>
              </a:spcAft>
              <a:buNone/>
            </a:pPr>
            <a:r>
              <a:t/>
            </a:r>
            <a:endParaRPr sz="1300">
              <a:solidFill>
                <a:srgbClr val="141413"/>
              </a:solidFill>
              <a:latin typeface="Roboto"/>
              <a:ea typeface="Roboto"/>
              <a:cs typeface="Roboto"/>
              <a:sym typeface="Roboto"/>
            </a:endParaRPr>
          </a:p>
          <a:p>
            <a:pPr indent="-311150" lvl="0" marL="457200" rtl="0" algn="just">
              <a:spcBef>
                <a:spcPts val="0"/>
              </a:spcBef>
              <a:spcAft>
                <a:spcPts val="0"/>
              </a:spcAft>
              <a:buClr>
                <a:srgbClr val="141413"/>
              </a:buClr>
              <a:buSzPts val="1300"/>
              <a:buFont typeface="Roboto"/>
              <a:buChar char="●"/>
            </a:pPr>
            <a:r>
              <a:rPr b="1" lang="en" sz="1300">
                <a:solidFill>
                  <a:srgbClr val="141413"/>
                </a:solidFill>
                <a:latin typeface="Roboto"/>
                <a:ea typeface="Roboto"/>
                <a:cs typeface="Roboto"/>
                <a:sym typeface="Roboto"/>
              </a:rPr>
              <a:t>Color</a:t>
            </a:r>
            <a:r>
              <a:rPr lang="en" sz="1300">
                <a:solidFill>
                  <a:srgbClr val="141413"/>
                </a:solidFill>
                <a:latin typeface="Roboto"/>
                <a:ea typeface="Roboto"/>
                <a:cs typeface="Roboto"/>
                <a:sym typeface="Roboto"/>
              </a:rPr>
              <a:t>: Human response to different wavelengths of light, namely for those corresponding to red, green, blue, and their mixtures.</a:t>
            </a:r>
            <a:endParaRPr sz="1300">
              <a:solidFill>
                <a:srgbClr val="141413"/>
              </a:solidFill>
              <a:latin typeface="Roboto"/>
              <a:ea typeface="Roboto"/>
              <a:cs typeface="Roboto"/>
              <a:sym typeface="Roboto"/>
            </a:endParaRPr>
          </a:p>
          <a:p>
            <a:pPr indent="0" lvl="0" marL="457200" rtl="0" algn="just">
              <a:spcBef>
                <a:spcPts val="0"/>
              </a:spcBef>
              <a:spcAft>
                <a:spcPts val="0"/>
              </a:spcAft>
              <a:buNone/>
            </a:pPr>
            <a:r>
              <a:t/>
            </a:r>
            <a:endParaRPr sz="1300">
              <a:solidFill>
                <a:srgbClr val="141413"/>
              </a:solidFill>
              <a:latin typeface="Roboto"/>
              <a:ea typeface="Roboto"/>
              <a:cs typeface="Roboto"/>
              <a:sym typeface="Roboto"/>
            </a:endParaRPr>
          </a:p>
          <a:p>
            <a:pPr indent="-311150" lvl="0" marL="457200" rtl="0" algn="just">
              <a:spcBef>
                <a:spcPts val="0"/>
              </a:spcBef>
              <a:spcAft>
                <a:spcPts val="0"/>
              </a:spcAft>
              <a:buClr>
                <a:srgbClr val="141413"/>
              </a:buClr>
              <a:buSzPts val="1300"/>
              <a:buFont typeface="Roboto"/>
              <a:buChar char="●"/>
            </a:pPr>
            <a:r>
              <a:rPr b="1" lang="en" sz="1300">
                <a:solidFill>
                  <a:srgbClr val="141413"/>
                </a:solidFill>
                <a:latin typeface="Roboto"/>
                <a:ea typeface="Roboto"/>
                <a:cs typeface="Roboto"/>
                <a:sym typeface="Roboto"/>
              </a:rPr>
              <a:t>Contrast</a:t>
            </a:r>
            <a:r>
              <a:rPr lang="en" sz="1300">
                <a:solidFill>
                  <a:srgbClr val="141413"/>
                </a:solidFill>
                <a:latin typeface="Roboto"/>
                <a:ea typeface="Roboto"/>
                <a:cs typeface="Roboto"/>
                <a:sym typeface="Roboto"/>
              </a:rPr>
              <a:t>: The difference in brightness or color between two things you see. For brightness, it's about how much light one thing has compared to another. They suggest a ratio of at least 3:1 for brightness difference. Color contrast is about differences in color hue and saturation. Brightness contrast is better for seeing details compared to color contrast.</a:t>
            </a:r>
            <a:endParaRPr sz="1300">
              <a:solidFill>
                <a:srgbClr val="141413"/>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3"/>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3: Human Factors as HCI Theories </a:t>
            </a:r>
            <a:endParaRPr>
              <a:solidFill>
                <a:schemeClr val="lt1"/>
              </a:solidFill>
              <a:latin typeface="Merriweather"/>
              <a:ea typeface="Merriweather"/>
              <a:cs typeface="Merriweather"/>
              <a:sym typeface="Merriweather"/>
            </a:endParaRPr>
          </a:p>
        </p:txBody>
      </p:sp>
      <p:pic>
        <p:nvPicPr>
          <p:cNvPr id="264" name="Google Shape;264;p43"/>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265" name="Google Shape;265;p43"/>
          <p:cNvPicPr preferRelativeResize="0"/>
          <p:nvPr/>
        </p:nvPicPr>
        <p:blipFill>
          <a:blip r:embed="rId4">
            <a:alphaModFix/>
          </a:blip>
          <a:stretch>
            <a:fillRect/>
          </a:stretch>
        </p:blipFill>
        <p:spPr>
          <a:xfrm>
            <a:off x="8073348" y="266873"/>
            <a:ext cx="399100" cy="189425"/>
          </a:xfrm>
          <a:prstGeom prst="rect">
            <a:avLst/>
          </a:prstGeom>
          <a:noFill/>
          <a:ln>
            <a:noFill/>
          </a:ln>
        </p:spPr>
      </p:pic>
      <p:sp>
        <p:nvSpPr>
          <p:cNvPr id="266" name="Google Shape;266;p43"/>
          <p:cNvSpPr txBox="1"/>
          <p:nvPr/>
        </p:nvSpPr>
        <p:spPr>
          <a:xfrm>
            <a:off x="171450" y="968700"/>
            <a:ext cx="8812500" cy="3986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i="1" lang="en" sz="1300" u="sng">
                <a:latin typeface="Roboto"/>
                <a:ea typeface="Roboto"/>
                <a:cs typeface="Roboto"/>
                <a:sym typeface="Roboto"/>
              </a:rPr>
              <a:t>Pre-Attentive Features and High-Level Diagrammatic Semantics:</a:t>
            </a:r>
            <a:endParaRPr b="1" i="1" sz="1300" u="sng">
              <a:latin typeface="Roboto"/>
              <a:ea typeface="Roboto"/>
              <a:cs typeface="Roboto"/>
              <a:sym typeface="Roboto"/>
            </a:endParaRPr>
          </a:p>
          <a:p>
            <a:pPr indent="0" lvl="0" marL="0" rtl="0" algn="just">
              <a:spcBef>
                <a:spcPts val="0"/>
              </a:spcBef>
              <a:spcAft>
                <a:spcPts val="0"/>
              </a:spcAft>
              <a:buNone/>
            </a:pPr>
            <a:r>
              <a:t/>
            </a:r>
            <a:endParaRPr b="1" i="1" sz="1300" u="sng">
              <a:latin typeface="Roboto"/>
              <a:ea typeface="Roboto"/>
              <a:cs typeface="Roboto"/>
              <a:sym typeface="Roboto"/>
            </a:endParaRPr>
          </a:p>
          <a:p>
            <a:pPr indent="0" lvl="0" marL="0" rtl="0" algn="just">
              <a:spcBef>
                <a:spcPts val="0"/>
              </a:spcBef>
              <a:spcAft>
                <a:spcPts val="0"/>
              </a:spcAft>
              <a:buNone/>
            </a:pPr>
            <a:r>
              <a:t/>
            </a:r>
            <a:endParaRPr b="1" i="1" sz="1300" u="sng">
              <a:latin typeface="Roboto"/>
              <a:ea typeface="Roboto"/>
              <a:cs typeface="Roboto"/>
              <a:sym typeface="Roboto"/>
            </a:endParaRPr>
          </a:p>
          <a:p>
            <a:pPr indent="-311150" lvl="0" marL="457200" rtl="0" algn="just">
              <a:spcBef>
                <a:spcPts val="0"/>
              </a:spcBef>
              <a:spcAft>
                <a:spcPts val="0"/>
              </a:spcAft>
              <a:buSzPts val="1300"/>
              <a:buFont typeface="Roboto"/>
              <a:buChar char="●"/>
            </a:pPr>
            <a:r>
              <a:rPr lang="en" sz="1300">
                <a:latin typeface="Roboto"/>
                <a:ea typeface="Roboto"/>
                <a:cs typeface="Roboto"/>
                <a:sym typeface="Roboto"/>
              </a:rPr>
              <a:t>Preattentive</a:t>
            </a:r>
            <a:r>
              <a:rPr lang="en" sz="1300">
                <a:latin typeface="Roboto"/>
                <a:ea typeface="Roboto"/>
                <a:cs typeface="Roboto"/>
                <a:sym typeface="Roboto"/>
              </a:rPr>
              <a:t> features, like color, size, shape, and motion, quickly catch our attention before we consciously recognize details. </a:t>
            </a:r>
            <a:endParaRPr sz="1300">
              <a:latin typeface="Roboto"/>
              <a:ea typeface="Roboto"/>
              <a:cs typeface="Roboto"/>
              <a:sym typeface="Roboto"/>
            </a:endParaRPr>
          </a:p>
          <a:p>
            <a:pPr indent="0" lvl="0" marL="457200" rtl="0" algn="just">
              <a:spcBef>
                <a:spcPts val="0"/>
              </a:spcBef>
              <a:spcAft>
                <a:spcPts val="0"/>
              </a:spcAft>
              <a:buNone/>
            </a:pPr>
            <a:r>
              <a:t/>
            </a:r>
            <a:endParaRPr sz="1300">
              <a:latin typeface="Roboto"/>
              <a:ea typeface="Roboto"/>
              <a:cs typeface="Roboto"/>
              <a:sym typeface="Roboto"/>
            </a:endParaRPr>
          </a:p>
          <a:p>
            <a:pPr indent="-311150" lvl="0" marL="457200" rtl="0" algn="just">
              <a:spcBef>
                <a:spcPts val="0"/>
              </a:spcBef>
              <a:spcAft>
                <a:spcPts val="0"/>
              </a:spcAft>
              <a:buSzPts val="1300"/>
              <a:buFont typeface="Roboto"/>
              <a:buChar char="●"/>
            </a:pPr>
            <a:r>
              <a:rPr lang="en" sz="1300">
                <a:latin typeface="Roboto"/>
                <a:ea typeface="Roboto"/>
                <a:cs typeface="Roboto"/>
                <a:sym typeface="Roboto"/>
              </a:rPr>
              <a:t>These composite visual elements are automatically identified within 10 ms, relying on differences in visual properties. </a:t>
            </a:r>
            <a:endParaRPr sz="1300">
              <a:latin typeface="Roboto"/>
              <a:ea typeface="Roboto"/>
              <a:cs typeface="Roboto"/>
              <a:sym typeface="Roboto"/>
            </a:endParaRPr>
          </a:p>
          <a:p>
            <a:pPr indent="0" lvl="0" marL="457200" rtl="0" algn="just">
              <a:spcBef>
                <a:spcPts val="0"/>
              </a:spcBef>
              <a:spcAft>
                <a:spcPts val="0"/>
              </a:spcAft>
              <a:buNone/>
            </a:pPr>
            <a:r>
              <a:t/>
            </a:r>
            <a:endParaRPr sz="1300">
              <a:latin typeface="Roboto"/>
              <a:ea typeface="Roboto"/>
              <a:cs typeface="Roboto"/>
              <a:sym typeface="Roboto"/>
            </a:endParaRPr>
          </a:p>
          <a:p>
            <a:pPr indent="-311150" lvl="0" marL="457200" rtl="0" algn="just">
              <a:spcBef>
                <a:spcPts val="0"/>
              </a:spcBef>
              <a:spcAft>
                <a:spcPts val="0"/>
              </a:spcAft>
              <a:buSzPts val="1300"/>
              <a:buFont typeface="Roboto"/>
              <a:buChar char="●"/>
            </a:pPr>
            <a:r>
              <a:rPr lang="en" sz="1300">
                <a:latin typeface="Roboto"/>
                <a:ea typeface="Roboto"/>
                <a:cs typeface="Roboto"/>
                <a:sym typeface="Roboto"/>
              </a:rPr>
              <a:t>They form the basis for effective graphic icons. At a conscious level, universally recognized geometric shapes convey complex concepts across cultures, seen in diagrams representing connection, dependency, causality, and more.</a:t>
            </a:r>
            <a:endParaRPr sz="13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6"/>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3: Human Factors as HCI Theories </a:t>
            </a:r>
            <a:endParaRPr>
              <a:solidFill>
                <a:schemeClr val="lt1"/>
              </a:solidFill>
              <a:latin typeface="Merriweather"/>
              <a:ea typeface="Merriweather"/>
              <a:cs typeface="Merriweather"/>
              <a:sym typeface="Merriweather"/>
            </a:endParaRPr>
          </a:p>
        </p:txBody>
      </p:sp>
      <p:pic>
        <p:nvPicPr>
          <p:cNvPr id="118" name="Google Shape;118;p26"/>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119" name="Google Shape;119;p26"/>
          <p:cNvPicPr preferRelativeResize="0"/>
          <p:nvPr/>
        </p:nvPicPr>
        <p:blipFill>
          <a:blip r:embed="rId4">
            <a:alphaModFix/>
          </a:blip>
          <a:stretch>
            <a:fillRect/>
          </a:stretch>
        </p:blipFill>
        <p:spPr>
          <a:xfrm>
            <a:off x="8073348" y="266873"/>
            <a:ext cx="399100" cy="189425"/>
          </a:xfrm>
          <a:prstGeom prst="rect">
            <a:avLst/>
          </a:prstGeom>
          <a:noFill/>
          <a:ln>
            <a:noFill/>
          </a:ln>
        </p:spPr>
      </p:pic>
      <p:sp>
        <p:nvSpPr>
          <p:cNvPr id="120" name="Google Shape;120;p26"/>
          <p:cNvSpPr txBox="1"/>
          <p:nvPr/>
        </p:nvSpPr>
        <p:spPr>
          <a:xfrm>
            <a:off x="188600" y="985850"/>
            <a:ext cx="8752500" cy="398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Human Information Processing</a:t>
            </a:r>
            <a:endParaRPr b="1" sz="20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rPr lang="en" sz="1300">
                <a:latin typeface="Roboto"/>
                <a:ea typeface="Roboto"/>
                <a:cs typeface="Roboto"/>
                <a:sym typeface="Roboto"/>
              </a:rPr>
              <a:t>As the main underlying theory for HCI, human factors can largely be divided into:</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b="1" lang="en" sz="1300">
                <a:latin typeface="Roboto"/>
                <a:ea typeface="Roboto"/>
                <a:cs typeface="Roboto"/>
                <a:sym typeface="Roboto"/>
              </a:rPr>
              <a:t>Cognitive Science:</a:t>
            </a:r>
            <a:r>
              <a:rPr lang="en" sz="1300">
                <a:latin typeface="Roboto"/>
                <a:ea typeface="Roboto"/>
                <a:cs typeface="Roboto"/>
                <a:sym typeface="Roboto"/>
              </a:rPr>
              <a:t> The primary focus of cognitive science is to understand how the human mind works, how people think, learn, remember, and process information. It explains the human’s capability and model of conscious processing of high-level </a:t>
            </a:r>
            <a:r>
              <a:rPr lang="en" sz="1300">
                <a:latin typeface="Roboto"/>
                <a:ea typeface="Roboto"/>
                <a:cs typeface="Roboto"/>
                <a:sym typeface="Roboto"/>
              </a:rPr>
              <a:t>information</a:t>
            </a:r>
            <a:r>
              <a:rPr lang="en" sz="1300">
                <a:latin typeface="Roboto"/>
                <a:ea typeface="Roboto"/>
                <a:cs typeface="Roboto"/>
                <a:sym typeface="Roboto"/>
              </a:rPr>
              <a:t>. </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311150" lvl="0" marL="457200" rtl="0" algn="just">
              <a:spcBef>
                <a:spcPts val="0"/>
              </a:spcBef>
              <a:spcAft>
                <a:spcPts val="0"/>
              </a:spcAft>
              <a:buSzPts val="1300"/>
              <a:buFont typeface="Roboto"/>
              <a:buChar char="●"/>
            </a:pPr>
            <a:r>
              <a:rPr b="1" lang="en" sz="1300">
                <a:latin typeface="Roboto"/>
                <a:ea typeface="Roboto"/>
                <a:cs typeface="Roboto"/>
                <a:sym typeface="Roboto"/>
              </a:rPr>
              <a:t>Ergonomics</a:t>
            </a:r>
            <a:r>
              <a:rPr lang="en" sz="1300" u="sng">
                <a:latin typeface="Roboto"/>
                <a:ea typeface="Roboto"/>
                <a:cs typeface="Roboto"/>
                <a:sym typeface="Roboto"/>
              </a:rPr>
              <a:t>:</a:t>
            </a:r>
            <a:r>
              <a:rPr lang="en" sz="1300">
                <a:latin typeface="Roboto"/>
                <a:ea typeface="Roboto"/>
                <a:cs typeface="Roboto"/>
                <a:sym typeface="Roboto"/>
              </a:rPr>
              <a:t> Which elucidates how raw </a:t>
            </a:r>
            <a:r>
              <a:rPr lang="en" sz="1300">
                <a:latin typeface="Roboto"/>
                <a:ea typeface="Roboto"/>
                <a:cs typeface="Roboto"/>
                <a:sym typeface="Roboto"/>
              </a:rPr>
              <a:t>external</a:t>
            </a:r>
            <a:r>
              <a:rPr lang="en" sz="1300">
                <a:latin typeface="Roboto"/>
                <a:ea typeface="Roboto"/>
                <a:cs typeface="Roboto"/>
                <a:sym typeface="Roboto"/>
              </a:rPr>
              <a:t> stimulation signals are accepted by our five senses, are processed up to preattentive level, and are later acted upon in the outer world through the motor organs.</a:t>
            </a:r>
            <a:endParaRPr sz="1300">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4"/>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3: Human Factors as HCI Theories </a:t>
            </a:r>
            <a:endParaRPr>
              <a:solidFill>
                <a:schemeClr val="lt1"/>
              </a:solidFill>
              <a:latin typeface="Merriweather"/>
              <a:ea typeface="Merriweather"/>
              <a:cs typeface="Merriweather"/>
              <a:sym typeface="Merriweather"/>
            </a:endParaRPr>
          </a:p>
        </p:txBody>
      </p:sp>
      <p:pic>
        <p:nvPicPr>
          <p:cNvPr id="272" name="Google Shape;272;p44"/>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273" name="Google Shape;273;p44"/>
          <p:cNvPicPr preferRelativeResize="0"/>
          <p:nvPr/>
        </p:nvPicPr>
        <p:blipFill>
          <a:blip r:embed="rId4">
            <a:alphaModFix/>
          </a:blip>
          <a:stretch>
            <a:fillRect/>
          </a:stretch>
        </p:blipFill>
        <p:spPr>
          <a:xfrm>
            <a:off x="8073348" y="266873"/>
            <a:ext cx="399100" cy="189425"/>
          </a:xfrm>
          <a:prstGeom prst="rect">
            <a:avLst/>
          </a:prstGeom>
          <a:noFill/>
          <a:ln>
            <a:noFill/>
          </a:ln>
        </p:spPr>
      </p:pic>
      <p:pic>
        <p:nvPicPr>
          <p:cNvPr id="274" name="Google Shape;274;p44"/>
          <p:cNvPicPr preferRelativeResize="0"/>
          <p:nvPr/>
        </p:nvPicPr>
        <p:blipFill>
          <a:blip r:embed="rId5">
            <a:alphaModFix/>
          </a:blip>
          <a:stretch>
            <a:fillRect/>
          </a:stretch>
        </p:blipFill>
        <p:spPr>
          <a:xfrm>
            <a:off x="1252688" y="780075"/>
            <a:ext cx="6638925" cy="3009900"/>
          </a:xfrm>
          <a:prstGeom prst="rect">
            <a:avLst/>
          </a:prstGeom>
          <a:noFill/>
          <a:ln>
            <a:noFill/>
          </a:ln>
        </p:spPr>
      </p:pic>
      <p:sp>
        <p:nvSpPr>
          <p:cNvPr id="275" name="Google Shape;275;p44"/>
          <p:cNvSpPr txBox="1"/>
          <p:nvPr/>
        </p:nvSpPr>
        <p:spPr>
          <a:xfrm>
            <a:off x="411475" y="3951925"/>
            <a:ext cx="8289600" cy="59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Examples of preattentive features for attention focus based on differences in size, shape, and orientation (left) and application to icon design (right).</a:t>
            </a:r>
            <a:endParaRPr sz="1300">
              <a:solidFill>
                <a:schemeClr val="dk2"/>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5"/>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3: Human Factors as HCI Theories </a:t>
            </a:r>
            <a:endParaRPr>
              <a:solidFill>
                <a:schemeClr val="lt1"/>
              </a:solidFill>
              <a:latin typeface="Merriweather"/>
              <a:ea typeface="Merriweather"/>
              <a:cs typeface="Merriweather"/>
              <a:sym typeface="Merriweather"/>
            </a:endParaRPr>
          </a:p>
        </p:txBody>
      </p:sp>
      <p:pic>
        <p:nvPicPr>
          <p:cNvPr id="281" name="Google Shape;281;p45"/>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282" name="Google Shape;282;p45"/>
          <p:cNvPicPr preferRelativeResize="0"/>
          <p:nvPr/>
        </p:nvPicPr>
        <p:blipFill>
          <a:blip r:embed="rId4">
            <a:alphaModFix/>
          </a:blip>
          <a:stretch>
            <a:fillRect/>
          </a:stretch>
        </p:blipFill>
        <p:spPr>
          <a:xfrm>
            <a:off x="8073348" y="266873"/>
            <a:ext cx="399100" cy="189425"/>
          </a:xfrm>
          <a:prstGeom prst="rect">
            <a:avLst/>
          </a:prstGeom>
          <a:noFill/>
          <a:ln>
            <a:noFill/>
          </a:ln>
        </p:spPr>
      </p:pic>
      <p:pic>
        <p:nvPicPr>
          <p:cNvPr id="283" name="Google Shape;283;p45"/>
          <p:cNvPicPr preferRelativeResize="0"/>
          <p:nvPr/>
        </p:nvPicPr>
        <p:blipFill>
          <a:blip r:embed="rId5">
            <a:alphaModFix/>
          </a:blip>
          <a:stretch>
            <a:fillRect/>
          </a:stretch>
        </p:blipFill>
        <p:spPr>
          <a:xfrm>
            <a:off x="152400" y="932475"/>
            <a:ext cx="4272670" cy="4058625"/>
          </a:xfrm>
          <a:prstGeom prst="rect">
            <a:avLst/>
          </a:prstGeom>
          <a:noFill/>
          <a:ln>
            <a:noFill/>
          </a:ln>
        </p:spPr>
      </p:pic>
      <p:sp>
        <p:nvSpPr>
          <p:cNvPr id="284" name="Google Shape;284;p45"/>
          <p:cNvSpPr txBox="1"/>
          <p:nvPr/>
        </p:nvSpPr>
        <p:spPr>
          <a:xfrm>
            <a:off x="4572000" y="2674538"/>
            <a:ext cx="43881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Examples of diagrams/shapes/objects/figures with universal semantics.</a:t>
            </a:r>
            <a:endParaRPr sz="1300">
              <a:solidFill>
                <a:schemeClr val="dk2"/>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6"/>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3: Human Factors as HCI Theories </a:t>
            </a:r>
            <a:endParaRPr>
              <a:solidFill>
                <a:schemeClr val="lt1"/>
              </a:solidFill>
              <a:latin typeface="Merriweather"/>
              <a:ea typeface="Merriweather"/>
              <a:cs typeface="Merriweather"/>
              <a:sym typeface="Merriweather"/>
            </a:endParaRPr>
          </a:p>
        </p:txBody>
      </p:sp>
      <p:pic>
        <p:nvPicPr>
          <p:cNvPr id="290" name="Google Shape;290;p46"/>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291" name="Google Shape;291;p46"/>
          <p:cNvPicPr preferRelativeResize="0"/>
          <p:nvPr/>
        </p:nvPicPr>
        <p:blipFill>
          <a:blip r:embed="rId4">
            <a:alphaModFix/>
          </a:blip>
          <a:stretch>
            <a:fillRect/>
          </a:stretch>
        </p:blipFill>
        <p:spPr>
          <a:xfrm>
            <a:off x="8073348" y="266873"/>
            <a:ext cx="399100" cy="189425"/>
          </a:xfrm>
          <a:prstGeom prst="rect">
            <a:avLst/>
          </a:prstGeom>
          <a:noFill/>
          <a:ln>
            <a:noFill/>
          </a:ln>
        </p:spPr>
      </p:pic>
      <p:sp>
        <p:nvSpPr>
          <p:cNvPr id="292" name="Google Shape;292;p46"/>
          <p:cNvSpPr txBox="1"/>
          <p:nvPr/>
        </p:nvSpPr>
        <p:spPr>
          <a:xfrm>
            <a:off x="178800" y="780075"/>
            <a:ext cx="8786700" cy="40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141413"/>
                </a:solidFill>
                <a:latin typeface="Roboto"/>
                <a:ea typeface="Roboto"/>
                <a:cs typeface="Roboto"/>
                <a:sym typeface="Roboto"/>
              </a:rPr>
              <a:t>Aural</a:t>
            </a:r>
            <a:endParaRPr b="1" sz="1600">
              <a:solidFill>
                <a:srgbClr val="141413"/>
              </a:solidFill>
              <a:latin typeface="Roboto"/>
              <a:ea typeface="Roboto"/>
              <a:cs typeface="Roboto"/>
              <a:sym typeface="Roboto"/>
            </a:endParaRPr>
          </a:p>
          <a:p>
            <a:pPr indent="0" lvl="0" marL="0" rtl="0" algn="l">
              <a:spcBef>
                <a:spcPts val="0"/>
              </a:spcBef>
              <a:spcAft>
                <a:spcPts val="0"/>
              </a:spcAft>
              <a:buNone/>
            </a:pPr>
            <a:r>
              <a:t/>
            </a:r>
            <a:endParaRPr sz="1300">
              <a:solidFill>
                <a:srgbClr val="141413"/>
              </a:solidFill>
              <a:latin typeface="Roboto"/>
              <a:ea typeface="Roboto"/>
              <a:cs typeface="Roboto"/>
              <a:sym typeface="Roboto"/>
            </a:endParaRPr>
          </a:p>
          <a:p>
            <a:pPr indent="0" lvl="0" marL="0" rtl="0" algn="l">
              <a:spcBef>
                <a:spcPts val="0"/>
              </a:spcBef>
              <a:spcAft>
                <a:spcPts val="0"/>
              </a:spcAft>
              <a:buNone/>
            </a:pPr>
            <a:r>
              <a:t/>
            </a:r>
            <a:endParaRPr sz="1300">
              <a:solidFill>
                <a:srgbClr val="141413"/>
              </a:solidFill>
              <a:latin typeface="Roboto"/>
              <a:ea typeface="Roboto"/>
              <a:cs typeface="Roboto"/>
              <a:sym typeface="Roboto"/>
            </a:endParaRPr>
          </a:p>
          <a:p>
            <a:pPr indent="0" lvl="0" marL="0" rtl="0" algn="l">
              <a:spcBef>
                <a:spcPts val="0"/>
              </a:spcBef>
              <a:spcAft>
                <a:spcPts val="0"/>
              </a:spcAft>
              <a:buNone/>
            </a:pPr>
            <a:r>
              <a:rPr lang="en" sz="1300">
                <a:solidFill>
                  <a:srgbClr val="141413"/>
                </a:solidFill>
                <a:latin typeface="Roboto"/>
                <a:ea typeface="Roboto"/>
                <a:cs typeface="Roboto"/>
                <a:sym typeface="Roboto"/>
              </a:rPr>
              <a:t>The actual form of sound feedback can be roughly divided into three types: </a:t>
            </a:r>
            <a:endParaRPr sz="1300">
              <a:solidFill>
                <a:srgbClr val="141413"/>
              </a:solidFill>
              <a:latin typeface="Roboto"/>
              <a:ea typeface="Roboto"/>
              <a:cs typeface="Roboto"/>
              <a:sym typeface="Roboto"/>
            </a:endParaRPr>
          </a:p>
          <a:p>
            <a:pPr indent="0" lvl="0" marL="0" rtl="0" algn="l">
              <a:spcBef>
                <a:spcPts val="0"/>
              </a:spcBef>
              <a:spcAft>
                <a:spcPts val="0"/>
              </a:spcAft>
              <a:buNone/>
            </a:pPr>
            <a:r>
              <a:t/>
            </a:r>
            <a:endParaRPr sz="1300">
              <a:solidFill>
                <a:srgbClr val="141413"/>
              </a:solidFill>
              <a:latin typeface="Roboto"/>
              <a:ea typeface="Roboto"/>
              <a:cs typeface="Roboto"/>
              <a:sym typeface="Roboto"/>
            </a:endParaRPr>
          </a:p>
          <a:p>
            <a:pPr indent="457200" lvl="0" marL="0" rtl="0" algn="l">
              <a:spcBef>
                <a:spcPts val="0"/>
              </a:spcBef>
              <a:spcAft>
                <a:spcPts val="0"/>
              </a:spcAft>
              <a:buNone/>
            </a:pPr>
            <a:r>
              <a:rPr lang="en" sz="1300">
                <a:solidFill>
                  <a:srgbClr val="141413"/>
                </a:solidFill>
                <a:latin typeface="Roboto"/>
                <a:ea typeface="Roboto"/>
                <a:cs typeface="Roboto"/>
                <a:sym typeface="Roboto"/>
              </a:rPr>
              <a:t>(a) simple </a:t>
            </a:r>
            <a:r>
              <a:rPr lang="en" sz="1300">
                <a:solidFill>
                  <a:srgbClr val="141413"/>
                </a:solidFill>
                <a:latin typeface="Roboto"/>
                <a:ea typeface="Roboto"/>
                <a:cs typeface="Roboto"/>
                <a:sym typeface="Roboto"/>
              </a:rPr>
              <a:t>beep like</a:t>
            </a:r>
            <a:r>
              <a:rPr lang="en" sz="1300">
                <a:solidFill>
                  <a:srgbClr val="141413"/>
                </a:solidFill>
                <a:latin typeface="Roboto"/>
                <a:ea typeface="Roboto"/>
                <a:cs typeface="Roboto"/>
                <a:sym typeface="Roboto"/>
              </a:rPr>
              <a:t> sounds</a:t>
            </a:r>
            <a:endParaRPr sz="1300">
              <a:solidFill>
                <a:srgbClr val="141413"/>
              </a:solidFill>
              <a:latin typeface="Roboto"/>
              <a:ea typeface="Roboto"/>
              <a:cs typeface="Roboto"/>
              <a:sym typeface="Roboto"/>
            </a:endParaRPr>
          </a:p>
          <a:p>
            <a:pPr indent="457200" lvl="0" marL="0" rtl="0" algn="l">
              <a:spcBef>
                <a:spcPts val="0"/>
              </a:spcBef>
              <a:spcAft>
                <a:spcPts val="0"/>
              </a:spcAft>
              <a:buNone/>
            </a:pPr>
            <a:r>
              <a:t/>
            </a:r>
            <a:endParaRPr sz="1300">
              <a:solidFill>
                <a:srgbClr val="141413"/>
              </a:solidFill>
              <a:latin typeface="Roboto"/>
              <a:ea typeface="Roboto"/>
              <a:cs typeface="Roboto"/>
              <a:sym typeface="Roboto"/>
            </a:endParaRPr>
          </a:p>
          <a:p>
            <a:pPr indent="457200" lvl="0" marL="0" rtl="0" algn="l">
              <a:spcBef>
                <a:spcPts val="0"/>
              </a:spcBef>
              <a:spcAft>
                <a:spcPts val="0"/>
              </a:spcAft>
              <a:buNone/>
            </a:pPr>
            <a:r>
              <a:rPr lang="en" sz="1300">
                <a:solidFill>
                  <a:srgbClr val="141413"/>
                </a:solidFill>
                <a:latin typeface="Roboto"/>
                <a:ea typeface="Roboto"/>
                <a:cs typeface="Roboto"/>
                <a:sym typeface="Roboto"/>
              </a:rPr>
              <a:t>(b) short symbolic sound bytes known as earcons </a:t>
            </a:r>
            <a:endParaRPr sz="1300">
              <a:solidFill>
                <a:srgbClr val="141413"/>
              </a:solidFill>
              <a:latin typeface="Roboto"/>
              <a:ea typeface="Roboto"/>
              <a:cs typeface="Roboto"/>
              <a:sym typeface="Roboto"/>
            </a:endParaRPr>
          </a:p>
          <a:p>
            <a:pPr indent="457200" lvl="0" marL="0" rtl="0" algn="l">
              <a:spcBef>
                <a:spcPts val="0"/>
              </a:spcBef>
              <a:spcAft>
                <a:spcPts val="0"/>
              </a:spcAft>
              <a:buNone/>
            </a:pPr>
            <a:r>
              <a:t/>
            </a:r>
            <a:endParaRPr sz="1300">
              <a:solidFill>
                <a:srgbClr val="141413"/>
              </a:solidFill>
              <a:latin typeface="Roboto"/>
              <a:ea typeface="Roboto"/>
              <a:cs typeface="Roboto"/>
              <a:sym typeface="Roboto"/>
            </a:endParaRPr>
          </a:p>
          <a:p>
            <a:pPr indent="457200" lvl="0" marL="0" rtl="0" algn="l">
              <a:spcBef>
                <a:spcPts val="0"/>
              </a:spcBef>
              <a:spcAft>
                <a:spcPts val="0"/>
              </a:spcAft>
              <a:buNone/>
            </a:pPr>
            <a:r>
              <a:rPr lang="en" sz="1300">
                <a:solidFill>
                  <a:srgbClr val="141413"/>
                </a:solidFill>
                <a:latin typeface="Roboto"/>
                <a:ea typeface="Roboto"/>
                <a:cs typeface="Roboto"/>
                <a:sym typeface="Roboto"/>
              </a:rPr>
              <a:t>(c) relatively longer “as is” sound feedback that is replayed from recordings or synthesis</a:t>
            </a:r>
            <a:endParaRPr sz="1300">
              <a:solidFill>
                <a:srgbClr val="141413"/>
              </a:solidFill>
              <a:latin typeface="Roboto"/>
              <a:ea typeface="Roboto"/>
              <a:cs typeface="Roboto"/>
              <a:sym typeface="Roboto"/>
            </a:endParaRPr>
          </a:p>
          <a:p>
            <a:pPr indent="457200" lvl="0" marL="0" rtl="0" algn="l">
              <a:spcBef>
                <a:spcPts val="0"/>
              </a:spcBef>
              <a:spcAft>
                <a:spcPts val="0"/>
              </a:spcAft>
              <a:buNone/>
            </a:pPr>
            <a:r>
              <a:t/>
            </a:r>
            <a:endParaRPr sz="1300">
              <a:solidFill>
                <a:srgbClr val="141413"/>
              </a:solidFill>
              <a:latin typeface="Roboto"/>
              <a:ea typeface="Roboto"/>
              <a:cs typeface="Roboto"/>
              <a:sym typeface="Roboto"/>
            </a:endParaRPr>
          </a:p>
          <a:p>
            <a:pPr indent="0" lvl="0" marL="0" rtl="0" algn="l">
              <a:spcBef>
                <a:spcPts val="0"/>
              </a:spcBef>
              <a:spcAft>
                <a:spcPts val="0"/>
              </a:spcAft>
              <a:buNone/>
            </a:pPr>
            <a:r>
              <a:rPr lang="en" sz="1300">
                <a:solidFill>
                  <a:srgbClr val="141413"/>
                </a:solidFill>
                <a:latin typeface="Roboto"/>
                <a:ea typeface="Roboto"/>
                <a:cs typeface="Roboto"/>
                <a:sym typeface="Roboto"/>
              </a:rPr>
              <a:t>Some important parameters of the human aurul capacity and the corresponding aural display parameters are discussed further.</a:t>
            </a:r>
            <a:endParaRPr sz="1300">
              <a:solidFill>
                <a:srgbClr val="141413"/>
              </a:solidFill>
              <a:latin typeface="Roboto"/>
              <a:ea typeface="Roboto"/>
              <a:cs typeface="Roboto"/>
              <a:sym typeface="Roboto"/>
            </a:endParaRPr>
          </a:p>
          <a:p>
            <a:pPr indent="0" lvl="0" marL="0" rtl="0" algn="l">
              <a:spcBef>
                <a:spcPts val="0"/>
              </a:spcBef>
              <a:spcAft>
                <a:spcPts val="0"/>
              </a:spcAft>
              <a:buNone/>
            </a:pPr>
            <a:r>
              <a:t/>
            </a:r>
            <a:endParaRPr sz="1300">
              <a:solidFill>
                <a:srgbClr val="141413"/>
              </a:solidFill>
              <a:latin typeface="Roboto"/>
              <a:ea typeface="Roboto"/>
              <a:cs typeface="Roboto"/>
              <a:sym typeface="Roboto"/>
            </a:endParaRPr>
          </a:p>
          <a:p>
            <a:pPr indent="0" lvl="0" marL="0" rtl="0" algn="l">
              <a:spcBef>
                <a:spcPts val="0"/>
              </a:spcBef>
              <a:spcAft>
                <a:spcPts val="0"/>
              </a:spcAft>
              <a:buNone/>
            </a:pPr>
            <a:r>
              <a:t/>
            </a:r>
            <a:endParaRPr b="1" i="1" sz="1300" u="sng">
              <a:solidFill>
                <a:srgbClr val="141413"/>
              </a:solidFill>
              <a:latin typeface="Roboto"/>
              <a:ea typeface="Roboto"/>
              <a:cs typeface="Roboto"/>
              <a:sym typeface="Roboto"/>
            </a:endParaRPr>
          </a:p>
          <a:p>
            <a:pPr indent="0" lvl="0" marL="0" rtl="0" algn="l">
              <a:spcBef>
                <a:spcPts val="0"/>
              </a:spcBef>
              <a:spcAft>
                <a:spcPts val="0"/>
              </a:spcAft>
              <a:buNone/>
            </a:pPr>
            <a:r>
              <a:t/>
            </a:r>
            <a:endParaRPr sz="1300">
              <a:solidFill>
                <a:srgbClr val="141413"/>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7"/>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3: Human Factors as HCI Theories </a:t>
            </a:r>
            <a:endParaRPr>
              <a:solidFill>
                <a:schemeClr val="lt1"/>
              </a:solidFill>
              <a:latin typeface="Merriweather"/>
              <a:ea typeface="Merriweather"/>
              <a:cs typeface="Merriweather"/>
              <a:sym typeface="Merriweather"/>
            </a:endParaRPr>
          </a:p>
        </p:txBody>
      </p:sp>
      <p:pic>
        <p:nvPicPr>
          <p:cNvPr id="298" name="Google Shape;298;p47"/>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299" name="Google Shape;299;p47"/>
          <p:cNvPicPr preferRelativeResize="0"/>
          <p:nvPr/>
        </p:nvPicPr>
        <p:blipFill>
          <a:blip r:embed="rId4">
            <a:alphaModFix/>
          </a:blip>
          <a:stretch>
            <a:fillRect/>
          </a:stretch>
        </p:blipFill>
        <p:spPr>
          <a:xfrm>
            <a:off x="8073348" y="266873"/>
            <a:ext cx="399100" cy="189425"/>
          </a:xfrm>
          <a:prstGeom prst="rect">
            <a:avLst/>
          </a:prstGeom>
          <a:noFill/>
          <a:ln>
            <a:noFill/>
          </a:ln>
        </p:spPr>
      </p:pic>
      <p:sp>
        <p:nvSpPr>
          <p:cNvPr id="300" name="Google Shape;300;p47"/>
          <p:cNvSpPr txBox="1"/>
          <p:nvPr/>
        </p:nvSpPr>
        <p:spPr>
          <a:xfrm>
            <a:off x="101400" y="968675"/>
            <a:ext cx="8941200" cy="3186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i="1" lang="en" sz="1300" u="sng">
                <a:solidFill>
                  <a:srgbClr val="141413"/>
                </a:solidFill>
                <a:latin typeface="Roboto"/>
                <a:ea typeface="Roboto"/>
                <a:cs typeface="Roboto"/>
                <a:sym typeface="Roboto"/>
              </a:rPr>
              <a:t>Aural Display Parameters:</a:t>
            </a:r>
            <a:endParaRPr b="1" i="1" sz="1300" u="sng">
              <a:solidFill>
                <a:srgbClr val="141413"/>
              </a:solidFill>
              <a:latin typeface="Roboto"/>
              <a:ea typeface="Roboto"/>
              <a:cs typeface="Roboto"/>
              <a:sym typeface="Roboto"/>
            </a:endParaRPr>
          </a:p>
          <a:p>
            <a:pPr indent="0" lvl="0" marL="0" rtl="0" algn="just">
              <a:spcBef>
                <a:spcPts val="0"/>
              </a:spcBef>
              <a:spcAft>
                <a:spcPts val="0"/>
              </a:spcAft>
              <a:buNone/>
            </a:pPr>
            <a:r>
              <a:t/>
            </a:r>
            <a:endParaRPr b="1" i="1" sz="1300" u="sng">
              <a:solidFill>
                <a:srgbClr val="141413"/>
              </a:solidFill>
              <a:latin typeface="Roboto"/>
              <a:ea typeface="Roboto"/>
              <a:cs typeface="Roboto"/>
              <a:sym typeface="Roboto"/>
            </a:endParaRPr>
          </a:p>
          <a:p>
            <a:pPr indent="0" lvl="0" marL="0" rtl="0" algn="just">
              <a:spcBef>
                <a:spcPts val="0"/>
              </a:spcBef>
              <a:spcAft>
                <a:spcPts val="0"/>
              </a:spcAft>
              <a:buNone/>
            </a:pPr>
            <a:r>
              <a:t/>
            </a:r>
            <a:endParaRPr b="1" i="1" sz="1300" u="sng">
              <a:solidFill>
                <a:srgbClr val="141413"/>
              </a:solidFill>
              <a:latin typeface="Roboto"/>
              <a:ea typeface="Roboto"/>
              <a:cs typeface="Roboto"/>
              <a:sym typeface="Roboto"/>
            </a:endParaRPr>
          </a:p>
          <a:p>
            <a:pPr indent="-311150" lvl="0" marL="457200" rtl="0" algn="just">
              <a:spcBef>
                <a:spcPts val="0"/>
              </a:spcBef>
              <a:spcAft>
                <a:spcPts val="0"/>
              </a:spcAft>
              <a:buClr>
                <a:srgbClr val="141413"/>
              </a:buClr>
              <a:buSzPts val="1300"/>
              <a:buFont typeface="Roboto"/>
              <a:buChar char="●"/>
            </a:pPr>
            <a:r>
              <a:rPr b="1" lang="en" sz="1300">
                <a:solidFill>
                  <a:srgbClr val="141413"/>
                </a:solidFill>
                <a:latin typeface="Roboto"/>
                <a:ea typeface="Roboto"/>
                <a:cs typeface="Roboto"/>
                <a:sym typeface="Roboto"/>
              </a:rPr>
              <a:t>Intensity/Volume:</a:t>
            </a:r>
            <a:r>
              <a:rPr lang="en" sz="1300">
                <a:solidFill>
                  <a:srgbClr val="141413"/>
                </a:solidFill>
                <a:latin typeface="Roboto"/>
                <a:ea typeface="Roboto"/>
                <a:cs typeface="Roboto"/>
                <a:sym typeface="Roboto"/>
              </a:rPr>
              <a:t> Refers to the amount of sound energy. 0 dB corresponds to the lowest level of audible sound and about 130 dB is the highest.</a:t>
            </a:r>
            <a:endParaRPr sz="1300">
              <a:solidFill>
                <a:srgbClr val="141413"/>
              </a:solidFill>
              <a:latin typeface="Roboto"/>
              <a:ea typeface="Roboto"/>
              <a:cs typeface="Roboto"/>
              <a:sym typeface="Roboto"/>
            </a:endParaRPr>
          </a:p>
          <a:p>
            <a:pPr indent="0" lvl="0" marL="457200" rtl="0" algn="just">
              <a:spcBef>
                <a:spcPts val="0"/>
              </a:spcBef>
              <a:spcAft>
                <a:spcPts val="0"/>
              </a:spcAft>
              <a:buNone/>
            </a:pPr>
            <a:r>
              <a:t/>
            </a:r>
            <a:endParaRPr sz="1300">
              <a:solidFill>
                <a:srgbClr val="141413"/>
              </a:solidFill>
              <a:latin typeface="Roboto"/>
              <a:ea typeface="Roboto"/>
              <a:cs typeface="Roboto"/>
              <a:sym typeface="Roboto"/>
            </a:endParaRPr>
          </a:p>
          <a:p>
            <a:pPr indent="-311150" lvl="0" marL="457200" rtl="0" algn="just">
              <a:spcBef>
                <a:spcPts val="0"/>
              </a:spcBef>
              <a:spcAft>
                <a:spcPts val="0"/>
              </a:spcAft>
              <a:buClr>
                <a:srgbClr val="141413"/>
              </a:buClr>
              <a:buSzPts val="1300"/>
              <a:buFont typeface="Roboto"/>
              <a:buChar char="●"/>
            </a:pPr>
            <a:r>
              <a:rPr b="1" lang="en" sz="1300">
                <a:solidFill>
                  <a:srgbClr val="141413"/>
                </a:solidFill>
                <a:latin typeface="Roboto"/>
                <a:ea typeface="Roboto"/>
                <a:cs typeface="Roboto"/>
                <a:sym typeface="Roboto"/>
              </a:rPr>
              <a:t>Sound:</a:t>
            </a:r>
            <a:r>
              <a:rPr lang="en" sz="1300">
                <a:solidFill>
                  <a:srgbClr val="141413"/>
                </a:solidFill>
                <a:latin typeface="Roboto"/>
                <a:ea typeface="Roboto"/>
                <a:cs typeface="Roboto"/>
                <a:sym typeface="Roboto"/>
              </a:rPr>
              <a:t> Can be viewed as composed of a number of sinusoidal waves with different frequencies and corresponding amplitudes. The dominant frequency components determine various characteristics of sounds such as the pitch ( low or high key), timbre (which instrument), and even directionality (where is the sound coming from). Humans can hear sound waves with frequency values between about 20 and 20,000 Hz</a:t>
            </a:r>
            <a:endParaRPr sz="1300">
              <a:solidFill>
                <a:srgbClr val="141413"/>
              </a:solidFill>
              <a:latin typeface="Roboto"/>
              <a:ea typeface="Roboto"/>
              <a:cs typeface="Roboto"/>
              <a:sym typeface="Roboto"/>
            </a:endParaRPr>
          </a:p>
          <a:p>
            <a:pPr indent="0" lvl="0" marL="457200" rtl="0" algn="just">
              <a:spcBef>
                <a:spcPts val="0"/>
              </a:spcBef>
              <a:spcAft>
                <a:spcPts val="0"/>
              </a:spcAft>
              <a:buNone/>
            </a:pPr>
            <a:r>
              <a:t/>
            </a:r>
            <a:endParaRPr sz="1300">
              <a:solidFill>
                <a:srgbClr val="141413"/>
              </a:solidFill>
              <a:latin typeface="Roboto"/>
              <a:ea typeface="Roboto"/>
              <a:cs typeface="Roboto"/>
              <a:sym typeface="Roboto"/>
            </a:endParaRPr>
          </a:p>
          <a:p>
            <a:pPr indent="-311150" lvl="0" marL="457200" rtl="0" algn="just">
              <a:spcBef>
                <a:spcPts val="0"/>
              </a:spcBef>
              <a:spcAft>
                <a:spcPts val="0"/>
              </a:spcAft>
              <a:buClr>
                <a:srgbClr val="141413"/>
              </a:buClr>
              <a:buSzPts val="1300"/>
              <a:buFont typeface="Roboto"/>
              <a:buChar char="●"/>
            </a:pPr>
            <a:r>
              <a:rPr b="1" lang="en" sz="1300">
                <a:solidFill>
                  <a:srgbClr val="141413"/>
                </a:solidFill>
                <a:latin typeface="Roboto"/>
                <a:ea typeface="Roboto"/>
                <a:cs typeface="Roboto"/>
                <a:sym typeface="Roboto"/>
              </a:rPr>
              <a:t>Phase:</a:t>
            </a:r>
            <a:r>
              <a:rPr lang="en" sz="1300">
                <a:solidFill>
                  <a:srgbClr val="141413"/>
                </a:solidFill>
                <a:latin typeface="Roboto"/>
                <a:ea typeface="Roboto"/>
                <a:cs typeface="Roboto"/>
                <a:sym typeface="Roboto"/>
              </a:rPr>
              <a:t> Refers to the time differences among sound waves that comes from the same source. Phase differences occur as our left and right ears may have slightly different distances to the sound source and. Phase differences are also known to contribute to the perception of spatialized sound such as stereo</a:t>
            </a:r>
            <a:endParaRPr sz="1300">
              <a:solidFill>
                <a:srgbClr val="141413"/>
              </a:solidFill>
              <a:latin typeface="Roboto"/>
              <a:ea typeface="Roboto"/>
              <a:cs typeface="Roboto"/>
              <a:sym typeface="Roboto"/>
            </a:endParaRPr>
          </a:p>
          <a:p>
            <a:pPr indent="0" lvl="0" marL="457200" rtl="0" algn="just">
              <a:spcBef>
                <a:spcPts val="0"/>
              </a:spcBef>
              <a:spcAft>
                <a:spcPts val="0"/>
              </a:spcAft>
              <a:buNone/>
            </a:pPr>
            <a:r>
              <a:t/>
            </a:r>
            <a:endParaRPr sz="1300">
              <a:solidFill>
                <a:srgbClr val="141413"/>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8"/>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3: Human Factors as HCI Theories </a:t>
            </a:r>
            <a:endParaRPr>
              <a:solidFill>
                <a:schemeClr val="lt1"/>
              </a:solidFill>
              <a:latin typeface="Merriweather"/>
              <a:ea typeface="Merriweather"/>
              <a:cs typeface="Merriweather"/>
              <a:sym typeface="Merriweather"/>
            </a:endParaRPr>
          </a:p>
        </p:txBody>
      </p:sp>
      <p:pic>
        <p:nvPicPr>
          <p:cNvPr id="306" name="Google Shape;306;p48"/>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307" name="Google Shape;307;p48"/>
          <p:cNvPicPr preferRelativeResize="0"/>
          <p:nvPr/>
        </p:nvPicPr>
        <p:blipFill>
          <a:blip r:embed="rId4">
            <a:alphaModFix/>
          </a:blip>
          <a:stretch>
            <a:fillRect/>
          </a:stretch>
        </p:blipFill>
        <p:spPr>
          <a:xfrm>
            <a:off x="8073348" y="266873"/>
            <a:ext cx="399100" cy="189425"/>
          </a:xfrm>
          <a:prstGeom prst="rect">
            <a:avLst/>
          </a:prstGeom>
          <a:noFill/>
          <a:ln>
            <a:noFill/>
          </a:ln>
        </p:spPr>
      </p:pic>
      <p:pic>
        <p:nvPicPr>
          <p:cNvPr id="308" name="Google Shape;308;p48"/>
          <p:cNvPicPr preferRelativeResize="0"/>
          <p:nvPr/>
        </p:nvPicPr>
        <p:blipFill>
          <a:blip r:embed="rId5">
            <a:alphaModFix/>
          </a:blip>
          <a:stretch>
            <a:fillRect/>
          </a:stretch>
        </p:blipFill>
        <p:spPr>
          <a:xfrm>
            <a:off x="134925" y="1283950"/>
            <a:ext cx="3600450" cy="2238375"/>
          </a:xfrm>
          <a:prstGeom prst="rect">
            <a:avLst/>
          </a:prstGeom>
          <a:noFill/>
          <a:ln>
            <a:noFill/>
          </a:ln>
        </p:spPr>
      </p:pic>
      <p:sp>
        <p:nvSpPr>
          <p:cNvPr id="309" name="Google Shape;309;p48"/>
          <p:cNvSpPr txBox="1"/>
          <p:nvPr/>
        </p:nvSpPr>
        <p:spPr>
          <a:xfrm>
            <a:off x="4028775" y="1717349"/>
            <a:ext cx="4980600" cy="1248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300">
                <a:solidFill>
                  <a:schemeClr val="dk2"/>
                </a:solidFill>
                <a:latin typeface="Roboto"/>
                <a:ea typeface="Roboto"/>
                <a:cs typeface="Roboto"/>
                <a:sym typeface="Roboto"/>
              </a:rPr>
              <a:t>General recommendations for aural feedback is sound signal should be between 50 and 5000 Hz, composed of at least 4 prominent harmonic frequency components ( frequencies that are integer multiples of one another), each within the range of 1000–4000 Hz .</a:t>
            </a:r>
            <a:endParaRPr sz="1300">
              <a:solidFill>
                <a:schemeClr val="dk2"/>
              </a:solidFill>
              <a:latin typeface="Roboto"/>
              <a:ea typeface="Roboto"/>
              <a:cs typeface="Roboto"/>
              <a:sym typeface="Roboto"/>
            </a:endParaRPr>
          </a:p>
        </p:txBody>
      </p:sp>
      <p:sp>
        <p:nvSpPr>
          <p:cNvPr id="310" name="Google Shape;310;p48"/>
          <p:cNvSpPr txBox="1"/>
          <p:nvPr/>
        </p:nvSpPr>
        <p:spPr>
          <a:xfrm>
            <a:off x="222550" y="3660475"/>
            <a:ext cx="3512700" cy="6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Examples of different sounds and their typical intensity levels in decibels.</a:t>
            </a:r>
            <a:endParaRPr sz="1300">
              <a:solidFill>
                <a:schemeClr val="dk2"/>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9"/>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3: Human Factors as HCI Theories </a:t>
            </a:r>
            <a:endParaRPr>
              <a:solidFill>
                <a:schemeClr val="lt1"/>
              </a:solidFill>
              <a:latin typeface="Merriweather"/>
              <a:ea typeface="Merriweather"/>
              <a:cs typeface="Merriweather"/>
              <a:sym typeface="Merriweather"/>
            </a:endParaRPr>
          </a:p>
        </p:txBody>
      </p:sp>
      <p:pic>
        <p:nvPicPr>
          <p:cNvPr id="316" name="Google Shape;316;p49"/>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317" name="Google Shape;317;p49"/>
          <p:cNvPicPr preferRelativeResize="0"/>
          <p:nvPr/>
        </p:nvPicPr>
        <p:blipFill>
          <a:blip r:embed="rId4">
            <a:alphaModFix/>
          </a:blip>
          <a:stretch>
            <a:fillRect/>
          </a:stretch>
        </p:blipFill>
        <p:spPr>
          <a:xfrm>
            <a:off x="8073348" y="266873"/>
            <a:ext cx="399100" cy="189425"/>
          </a:xfrm>
          <a:prstGeom prst="rect">
            <a:avLst/>
          </a:prstGeom>
          <a:noFill/>
          <a:ln>
            <a:noFill/>
          </a:ln>
        </p:spPr>
      </p:pic>
      <p:sp>
        <p:nvSpPr>
          <p:cNvPr id="318" name="Google Shape;318;p49"/>
          <p:cNvSpPr txBox="1"/>
          <p:nvPr/>
        </p:nvSpPr>
        <p:spPr>
          <a:xfrm>
            <a:off x="120025" y="908675"/>
            <a:ext cx="8915400" cy="4097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i="1" lang="en" sz="1300" u="sng">
                <a:latin typeface="Roboto"/>
                <a:ea typeface="Roboto"/>
                <a:cs typeface="Roboto"/>
                <a:sym typeface="Roboto"/>
              </a:rPr>
              <a:t>Other Characteristics of Sound as Interaction Feedback:</a:t>
            </a:r>
            <a:endParaRPr b="1" i="1" sz="1300" u="sng">
              <a:latin typeface="Roboto"/>
              <a:ea typeface="Roboto"/>
              <a:cs typeface="Roboto"/>
              <a:sym typeface="Roboto"/>
            </a:endParaRPr>
          </a:p>
          <a:p>
            <a:pPr indent="0" lvl="0" marL="0" rtl="0" algn="just">
              <a:spcBef>
                <a:spcPts val="0"/>
              </a:spcBef>
              <a:spcAft>
                <a:spcPts val="0"/>
              </a:spcAft>
              <a:buNone/>
            </a:pPr>
            <a:r>
              <a:t/>
            </a:r>
            <a:endParaRPr b="1" i="1" sz="1300" u="sng">
              <a:latin typeface="Roboto"/>
              <a:ea typeface="Roboto"/>
              <a:cs typeface="Roboto"/>
              <a:sym typeface="Roboto"/>
            </a:endParaRPr>
          </a:p>
          <a:p>
            <a:pPr indent="0" lvl="0" marL="0" rtl="0" algn="just">
              <a:spcBef>
                <a:spcPts val="0"/>
              </a:spcBef>
              <a:spcAft>
                <a:spcPts val="0"/>
              </a:spcAft>
              <a:buNone/>
            </a:pPr>
            <a:r>
              <a:t/>
            </a:r>
            <a:endParaRPr b="1" i="1" sz="1300" u="sng">
              <a:latin typeface="Roboto"/>
              <a:ea typeface="Roboto"/>
              <a:cs typeface="Roboto"/>
              <a:sym typeface="Roboto"/>
            </a:endParaRPr>
          </a:p>
          <a:p>
            <a:pPr indent="-311150" lvl="0" marL="457200" rtl="0" algn="just">
              <a:spcBef>
                <a:spcPts val="0"/>
              </a:spcBef>
              <a:spcAft>
                <a:spcPts val="0"/>
              </a:spcAft>
              <a:buSzPts val="1300"/>
              <a:buFont typeface="Roboto"/>
              <a:buChar char="●"/>
            </a:pPr>
            <a:r>
              <a:rPr lang="en" sz="1300">
                <a:latin typeface="Roboto"/>
                <a:ea typeface="Roboto"/>
                <a:cs typeface="Roboto"/>
                <a:sym typeface="Roboto"/>
              </a:rPr>
              <a:t>As sound is omnidirectional, it is most often used to attract and direct a user’s attention. Also, it can be a nuisance as a task interrupter.</a:t>
            </a:r>
            <a:endParaRPr sz="1300">
              <a:latin typeface="Roboto"/>
              <a:ea typeface="Roboto"/>
              <a:cs typeface="Roboto"/>
              <a:sym typeface="Roboto"/>
            </a:endParaRPr>
          </a:p>
          <a:p>
            <a:pPr indent="0" lvl="0" marL="457200" rtl="0" algn="just">
              <a:spcBef>
                <a:spcPts val="0"/>
              </a:spcBef>
              <a:spcAft>
                <a:spcPts val="0"/>
              </a:spcAft>
              <a:buNone/>
            </a:pPr>
            <a:r>
              <a:t/>
            </a:r>
            <a:endParaRPr sz="1300">
              <a:latin typeface="Roboto"/>
              <a:ea typeface="Roboto"/>
              <a:cs typeface="Roboto"/>
              <a:sym typeface="Roboto"/>
            </a:endParaRPr>
          </a:p>
          <a:p>
            <a:pPr indent="-311150" lvl="0" marL="457200" rtl="0" algn="just">
              <a:spcBef>
                <a:spcPts val="0"/>
              </a:spcBef>
              <a:spcAft>
                <a:spcPts val="0"/>
              </a:spcAft>
              <a:buSzPts val="1300"/>
              <a:buFont typeface="Roboto"/>
              <a:buChar char="●"/>
            </a:pPr>
            <a:r>
              <a:rPr lang="en" sz="1300">
                <a:latin typeface="Roboto"/>
                <a:ea typeface="Roboto"/>
                <a:cs typeface="Roboto"/>
                <a:sym typeface="Roboto"/>
              </a:rPr>
              <a:t>The auditory feedback to be heard effectively, there should be a difference of 15–30 decibels between the volume of the feedback sound and the background noise/sound.</a:t>
            </a:r>
            <a:endParaRPr sz="1300">
              <a:latin typeface="Roboto"/>
              <a:ea typeface="Roboto"/>
              <a:cs typeface="Roboto"/>
              <a:sym typeface="Roboto"/>
            </a:endParaRPr>
          </a:p>
          <a:p>
            <a:pPr indent="0" lvl="0" marL="457200" rtl="0" algn="just">
              <a:spcBef>
                <a:spcPts val="0"/>
              </a:spcBef>
              <a:spcAft>
                <a:spcPts val="0"/>
              </a:spcAft>
              <a:buNone/>
            </a:pPr>
            <a:r>
              <a:t/>
            </a:r>
            <a:endParaRPr sz="1300">
              <a:latin typeface="Roboto"/>
              <a:ea typeface="Roboto"/>
              <a:cs typeface="Roboto"/>
              <a:sym typeface="Roboto"/>
            </a:endParaRPr>
          </a:p>
          <a:p>
            <a:pPr indent="-311150" lvl="0" marL="457200" rtl="0" algn="just">
              <a:spcBef>
                <a:spcPts val="0"/>
              </a:spcBef>
              <a:spcAft>
                <a:spcPts val="0"/>
              </a:spcAft>
              <a:buSzPts val="1300"/>
              <a:buFont typeface="Roboto"/>
              <a:buChar char="●"/>
            </a:pPr>
            <a:r>
              <a:rPr lang="en" sz="1300">
                <a:latin typeface="Roboto"/>
                <a:ea typeface="Roboto"/>
                <a:cs typeface="Roboto"/>
                <a:sym typeface="Roboto"/>
              </a:rPr>
              <a:t>Continuous sounds are more prone to habituation. and becomes less noticeable or even ignored [ like elevator music ].</a:t>
            </a:r>
            <a:endParaRPr sz="1300">
              <a:latin typeface="Roboto"/>
              <a:ea typeface="Roboto"/>
              <a:cs typeface="Roboto"/>
              <a:sym typeface="Roboto"/>
            </a:endParaRPr>
          </a:p>
          <a:p>
            <a:pPr indent="0" lvl="0" marL="457200" rtl="0" algn="just">
              <a:spcBef>
                <a:spcPts val="0"/>
              </a:spcBef>
              <a:spcAft>
                <a:spcPts val="0"/>
              </a:spcAft>
              <a:buNone/>
            </a:pPr>
            <a:r>
              <a:t/>
            </a:r>
            <a:endParaRPr sz="1300">
              <a:latin typeface="Roboto"/>
              <a:ea typeface="Roboto"/>
              <a:cs typeface="Roboto"/>
              <a:sym typeface="Roboto"/>
            </a:endParaRPr>
          </a:p>
          <a:p>
            <a:pPr indent="-311150" lvl="0" marL="457200" rtl="0" algn="just">
              <a:spcBef>
                <a:spcPts val="0"/>
              </a:spcBef>
              <a:spcAft>
                <a:spcPts val="0"/>
              </a:spcAft>
              <a:buSzPts val="1300"/>
              <a:buFont typeface="Roboto"/>
              <a:buChar char="●"/>
            </a:pPr>
            <a:r>
              <a:rPr lang="en" sz="1300">
                <a:latin typeface="Roboto"/>
                <a:ea typeface="Roboto"/>
                <a:cs typeface="Roboto"/>
                <a:sym typeface="Roboto"/>
              </a:rPr>
              <a:t>Only one aural aspect can be interpreted at a time.</a:t>
            </a:r>
            <a:endParaRPr sz="1300">
              <a:latin typeface="Roboto"/>
              <a:ea typeface="Roboto"/>
              <a:cs typeface="Roboto"/>
              <a:sym typeface="Roboto"/>
            </a:endParaRPr>
          </a:p>
          <a:p>
            <a:pPr indent="0" lvl="0" marL="457200" rtl="0" algn="just">
              <a:spcBef>
                <a:spcPts val="0"/>
              </a:spcBef>
              <a:spcAft>
                <a:spcPts val="0"/>
              </a:spcAft>
              <a:buNone/>
            </a:pPr>
            <a:r>
              <a:t/>
            </a:r>
            <a:endParaRPr sz="1300">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0"/>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3: Human Factors as HCI Theories </a:t>
            </a:r>
            <a:endParaRPr>
              <a:solidFill>
                <a:schemeClr val="lt1"/>
              </a:solidFill>
              <a:latin typeface="Merriweather"/>
              <a:ea typeface="Merriweather"/>
              <a:cs typeface="Merriweather"/>
              <a:sym typeface="Merriweather"/>
            </a:endParaRPr>
          </a:p>
        </p:txBody>
      </p:sp>
      <p:pic>
        <p:nvPicPr>
          <p:cNvPr id="324" name="Google Shape;324;p50"/>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325" name="Google Shape;325;p50"/>
          <p:cNvPicPr preferRelativeResize="0"/>
          <p:nvPr/>
        </p:nvPicPr>
        <p:blipFill>
          <a:blip r:embed="rId4">
            <a:alphaModFix/>
          </a:blip>
          <a:stretch>
            <a:fillRect/>
          </a:stretch>
        </p:blipFill>
        <p:spPr>
          <a:xfrm>
            <a:off x="8073348" y="266873"/>
            <a:ext cx="399100" cy="189425"/>
          </a:xfrm>
          <a:prstGeom prst="rect">
            <a:avLst/>
          </a:prstGeom>
          <a:noFill/>
          <a:ln>
            <a:noFill/>
          </a:ln>
        </p:spPr>
      </p:pic>
      <p:sp>
        <p:nvSpPr>
          <p:cNvPr id="326" name="Google Shape;326;p50"/>
          <p:cNvSpPr txBox="1"/>
          <p:nvPr/>
        </p:nvSpPr>
        <p:spPr>
          <a:xfrm>
            <a:off x="94050" y="875325"/>
            <a:ext cx="8919600" cy="417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300" u="sng">
                <a:solidFill>
                  <a:srgbClr val="141413"/>
                </a:solidFill>
                <a:latin typeface="Roboto"/>
                <a:ea typeface="Roboto"/>
                <a:cs typeface="Roboto"/>
                <a:sym typeface="Roboto"/>
              </a:rPr>
              <a:t>Aural Modality as Input Method:</a:t>
            </a:r>
            <a:endParaRPr b="1" i="1" sz="1300" u="sng">
              <a:solidFill>
                <a:srgbClr val="141413"/>
              </a:solidFill>
              <a:latin typeface="Roboto"/>
              <a:ea typeface="Roboto"/>
              <a:cs typeface="Roboto"/>
              <a:sym typeface="Roboto"/>
            </a:endParaRPr>
          </a:p>
          <a:p>
            <a:pPr indent="0" lvl="0" marL="0" rtl="0" algn="l">
              <a:spcBef>
                <a:spcPts val="0"/>
              </a:spcBef>
              <a:spcAft>
                <a:spcPts val="0"/>
              </a:spcAft>
              <a:buNone/>
            </a:pPr>
            <a:r>
              <a:t/>
            </a:r>
            <a:endParaRPr b="1" i="1" sz="1300" u="sng">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a:solidFill>
                  <a:srgbClr val="141413"/>
                </a:solidFill>
              </a:rPr>
              <a:t>The aural modality is not only used for passive feedback but can also serve as an active input method for interactive systems. Two major methods for aural input: Keyword recognition and  natural language understanding.</a:t>
            </a:r>
            <a:endParaRPr sz="1300">
              <a:solidFill>
                <a:srgbClr val="141413"/>
              </a:solidFill>
            </a:endParaRPr>
          </a:p>
          <a:p>
            <a:pPr indent="0" lvl="0" marL="457200" rtl="0" algn="l">
              <a:spcBef>
                <a:spcPts val="0"/>
              </a:spcBef>
              <a:spcAft>
                <a:spcPts val="0"/>
              </a:spcAft>
              <a:buNone/>
            </a:pPr>
            <a:r>
              <a:t/>
            </a:r>
            <a:endParaRPr sz="1300">
              <a:solidFill>
                <a:srgbClr val="141413"/>
              </a:solidFill>
            </a:endParaRPr>
          </a:p>
          <a:p>
            <a:pPr indent="-311150" lvl="0" marL="457200" rtl="0" algn="l">
              <a:spcBef>
                <a:spcPts val="0"/>
              </a:spcBef>
              <a:spcAft>
                <a:spcPts val="0"/>
              </a:spcAft>
              <a:buClr>
                <a:srgbClr val="141413"/>
              </a:buClr>
              <a:buSzPts val="1300"/>
              <a:buChar char="●"/>
            </a:pPr>
            <a:r>
              <a:rPr lang="en" sz="1300">
                <a:solidFill>
                  <a:srgbClr val="141413"/>
                </a:solidFill>
              </a:rPr>
              <a:t>Technology for recognizing isolated words, especially for simple commands, has become robust.</a:t>
            </a:r>
            <a:endParaRPr sz="1300">
              <a:solidFill>
                <a:srgbClr val="141413"/>
              </a:solidFill>
            </a:endParaRPr>
          </a:p>
          <a:p>
            <a:pPr indent="0" lvl="0" marL="457200" rtl="0" algn="l">
              <a:spcBef>
                <a:spcPts val="0"/>
              </a:spcBef>
              <a:spcAft>
                <a:spcPts val="0"/>
              </a:spcAft>
              <a:buNone/>
            </a:pPr>
            <a:r>
              <a:t/>
            </a:r>
            <a:endParaRPr sz="1300">
              <a:solidFill>
                <a:srgbClr val="141413"/>
              </a:solidFill>
            </a:endParaRPr>
          </a:p>
          <a:p>
            <a:pPr indent="-311150" lvl="0" marL="457200" rtl="0" algn="l">
              <a:spcBef>
                <a:spcPts val="0"/>
              </a:spcBef>
              <a:spcAft>
                <a:spcPts val="0"/>
              </a:spcAft>
              <a:buClr>
                <a:srgbClr val="141413"/>
              </a:buClr>
              <a:buSzPts val="1300"/>
              <a:buChar char="●"/>
            </a:pPr>
            <a:r>
              <a:rPr lang="en" sz="1300">
                <a:solidFill>
                  <a:srgbClr val="141413"/>
                </a:solidFill>
              </a:rPr>
              <a:t>Challenges of voice input</a:t>
            </a:r>
            <a:endParaRPr sz="1300">
              <a:solidFill>
                <a:srgbClr val="141413"/>
              </a:solidFill>
            </a:endParaRPr>
          </a:p>
          <a:p>
            <a:pPr indent="0" lvl="0" marL="457200" rtl="0" algn="l">
              <a:spcBef>
                <a:spcPts val="0"/>
              </a:spcBef>
              <a:spcAft>
                <a:spcPts val="0"/>
              </a:spcAft>
              <a:buNone/>
            </a:pPr>
            <a:r>
              <a:t/>
            </a:r>
            <a:endParaRPr sz="1300">
              <a:solidFill>
                <a:srgbClr val="141413"/>
              </a:solidFill>
            </a:endParaRPr>
          </a:p>
          <a:p>
            <a:pPr indent="-311150" lvl="1" marL="914400" rtl="0" algn="l">
              <a:spcBef>
                <a:spcPts val="0"/>
              </a:spcBef>
              <a:spcAft>
                <a:spcPts val="0"/>
              </a:spcAft>
              <a:buClr>
                <a:srgbClr val="141413"/>
              </a:buClr>
              <a:buSzPts val="1300"/>
              <a:buChar char="○"/>
            </a:pPr>
            <a:r>
              <a:rPr lang="en" sz="1300">
                <a:solidFill>
                  <a:srgbClr val="141413"/>
                </a:solidFill>
              </a:rPr>
              <a:t>Segmenting the relevant portion from continuous voice input or background noise.</a:t>
            </a:r>
            <a:endParaRPr sz="1300">
              <a:solidFill>
                <a:srgbClr val="141413"/>
              </a:solidFill>
            </a:endParaRPr>
          </a:p>
          <a:p>
            <a:pPr indent="0" lvl="0" marL="914400" rtl="0" algn="l">
              <a:spcBef>
                <a:spcPts val="0"/>
              </a:spcBef>
              <a:spcAft>
                <a:spcPts val="0"/>
              </a:spcAft>
              <a:buNone/>
            </a:pPr>
            <a:r>
              <a:t/>
            </a:r>
            <a:endParaRPr sz="1300">
              <a:solidFill>
                <a:srgbClr val="141413"/>
              </a:solidFill>
            </a:endParaRPr>
          </a:p>
          <a:p>
            <a:pPr indent="-311150" lvl="1" marL="914400" rtl="0" algn="l">
              <a:spcBef>
                <a:spcPts val="0"/>
              </a:spcBef>
              <a:spcAft>
                <a:spcPts val="0"/>
              </a:spcAft>
              <a:buClr>
                <a:srgbClr val="141413"/>
              </a:buClr>
              <a:buSzPts val="1300"/>
              <a:buChar char="○"/>
            </a:pPr>
            <a:r>
              <a:rPr lang="en" sz="1300">
                <a:solidFill>
                  <a:srgbClr val="141413"/>
                </a:solidFill>
              </a:rPr>
              <a:t>Switching to voice-command mode can be a nuisance for users.</a:t>
            </a:r>
            <a:endParaRPr sz="1300">
              <a:solidFill>
                <a:srgbClr val="141413"/>
              </a:solidFill>
            </a:endParaRPr>
          </a:p>
          <a:p>
            <a:pPr indent="0" lvl="0" marL="914400" rtl="0" algn="l">
              <a:spcBef>
                <a:spcPts val="0"/>
              </a:spcBef>
              <a:spcAft>
                <a:spcPts val="0"/>
              </a:spcAft>
              <a:buNone/>
            </a:pPr>
            <a:r>
              <a:t/>
            </a:r>
            <a:endParaRPr sz="1300">
              <a:solidFill>
                <a:srgbClr val="141413"/>
              </a:solidFill>
            </a:endParaRPr>
          </a:p>
          <a:p>
            <a:pPr indent="-311150" lvl="1" marL="914400" rtl="0" algn="l">
              <a:spcBef>
                <a:spcPts val="0"/>
              </a:spcBef>
              <a:spcAft>
                <a:spcPts val="0"/>
              </a:spcAft>
              <a:buClr>
                <a:srgbClr val="141413"/>
              </a:buClr>
              <a:buSzPts val="1300"/>
              <a:buChar char="○"/>
            </a:pPr>
            <a:r>
              <a:rPr lang="en" sz="1300">
                <a:solidFill>
                  <a:srgbClr val="141413"/>
                </a:solidFill>
              </a:rPr>
              <a:t>Voice input is more effective in situations where hands are occupied or there's minimal background noise.</a:t>
            </a:r>
            <a:endParaRPr sz="1300">
              <a:solidFill>
                <a:srgbClr val="141413"/>
              </a:solidFill>
            </a:endParaRPr>
          </a:p>
          <a:p>
            <a:pPr indent="0" lvl="0" marL="914400" rtl="0" algn="l">
              <a:spcBef>
                <a:spcPts val="0"/>
              </a:spcBef>
              <a:spcAft>
                <a:spcPts val="0"/>
              </a:spcAft>
              <a:buNone/>
            </a:pPr>
            <a:r>
              <a:t/>
            </a:r>
            <a:endParaRPr sz="1300">
              <a:solidFill>
                <a:srgbClr val="141413"/>
              </a:solidFill>
            </a:endParaRPr>
          </a:p>
          <a:p>
            <a:pPr indent="-311150" lvl="1" marL="914400" rtl="0" algn="l">
              <a:spcBef>
                <a:spcPts val="0"/>
              </a:spcBef>
              <a:spcAft>
                <a:spcPts val="0"/>
              </a:spcAft>
              <a:buClr>
                <a:srgbClr val="141413"/>
              </a:buClr>
              <a:buSzPts val="1300"/>
              <a:buChar char="○"/>
            </a:pPr>
            <a:r>
              <a:rPr lang="en" sz="1300">
                <a:solidFill>
                  <a:srgbClr val="141413"/>
                </a:solidFill>
              </a:rPr>
              <a:t>Understanding long sentences and natural-language commands is computationally challenging.</a:t>
            </a:r>
            <a:endParaRPr sz="1300">
              <a:solidFill>
                <a:srgbClr val="141413"/>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1"/>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3: Human Factors as HCI Theories </a:t>
            </a:r>
            <a:endParaRPr>
              <a:solidFill>
                <a:schemeClr val="lt1"/>
              </a:solidFill>
              <a:latin typeface="Merriweather"/>
              <a:ea typeface="Merriweather"/>
              <a:cs typeface="Merriweather"/>
              <a:sym typeface="Merriweather"/>
            </a:endParaRPr>
          </a:p>
        </p:txBody>
      </p:sp>
      <p:pic>
        <p:nvPicPr>
          <p:cNvPr id="332" name="Google Shape;332;p51"/>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333" name="Google Shape;333;p51"/>
          <p:cNvPicPr preferRelativeResize="0"/>
          <p:nvPr/>
        </p:nvPicPr>
        <p:blipFill>
          <a:blip r:embed="rId4">
            <a:alphaModFix/>
          </a:blip>
          <a:stretch>
            <a:fillRect/>
          </a:stretch>
        </p:blipFill>
        <p:spPr>
          <a:xfrm>
            <a:off x="8073348" y="266873"/>
            <a:ext cx="399100" cy="189425"/>
          </a:xfrm>
          <a:prstGeom prst="rect">
            <a:avLst/>
          </a:prstGeom>
          <a:noFill/>
          <a:ln>
            <a:noFill/>
          </a:ln>
        </p:spPr>
      </p:pic>
      <p:sp>
        <p:nvSpPr>
          <p:cNvPr id="334" name="Google Shape;334;p51"/>
          <p:cNvSpPr txBox="1"/>
          <p:nvPr/>
        </p:nvSpPr>
        <p:spPr>
          <a:xfrm>
            <a:off x="115750" y="925975"/>
            <a:ext cx="8912400" cy="410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Roboto"/>
                <a:ea typeface="Roboto"/>
                <a:cs typeface="Roboto"/>
                <a:sym typeface="Roboto"/>
              </a:rPr>
              <a:t>Tactile and Haptic</a:t>
            </a:r>
            <a:endParaRPr b="1" sz="1600">
              <a:latin typeface="Roboto"/>
              <a:ea typeface="Roboto"/>
              <a:cs typeface="Roboto"/>
              <a:sym typeface="Roboto"/>
            </a:endParaRPr>
          </a:p>
          <a:p>
            <a:pPr indent="0" lvl="0" marL="0" rtl="0" algn="ctr">
              <a:spcBef>
                <a:spcPts val="0"/>
              </a:spcBef>
              <a:spcAft>
                <a:spcPts val="0"/>
              </a:spcAft>
              <a:buNone/>
            </a:pPr>
            <a:r>
              <a:t/>
            </a:r>
            <a:endParaRPr b="1" sz="1600">
              <a:latin typeface="Roboto"/>
              <a:ea typeface="Roboto"/>
              <a:cs typeface="Roboto"/>
              <a:sym typeface="Roboto"/>
            </a:endParaRPr>
          </a:p>
          <a:p>
            <a:pPr indent="0" lvl="0" marL="0" rtl="0" algn="l">
              <a:spcBef>
                <a:spcPts val="0"/>
              </a:spcBef>
              <a:spcAft>
                <a:spcPts val="0"/>
              </a:spcAft>
              <a:buNone/>
            </a:pPr>
            <a:r>
              <a:t/>
            </a:r>
            <a:endParaRPr b="1" sz="1600">
              <a:latin typeface="Roboto"/>
              <a:ea typeface="Roboto"/>
              <a:cs typeface="Roboto"/>
              <a:sym typeface="Roboto"/>
            </a:endParaRPr>
          </a:p>
          <a:p>
            <a:pPr indent="0" lvl="0" marL="0" rtl="0" algn="l">
              <a:spcBef>
                <a:spcPts val="0"/>
              </a:spcBef>
              <a:spcAft>
                <a:spcPts val="0"/>
              </a:spcAft>
              <a:buNone/>
            </a:pPr>
            <a:r>
              <a:rPr b="1" lang="en" sz="1300">
                <a:latin typeface="Roboto"/>
                <a:ea typeface="Roboto"/>
                <a:cs typeface="Roboto"/>
                <a:sym typeface="Roboto"/>
              </a:rPr>
              <a:t>Haptic: </a:t>
            </a:r>
            <a:r>
              <a:rPr lang="en" sz="1300">
                <a:latin typeface="Roboto"/>
                <a:ea typeface="Roboto"/>
                <a:cs typeface="Roboto"/>
                <a:sym typeface="Roboto"/>
              </a:rPr>
              <a:t>Refer to the modality for sensing force and kinesthetic feedback through our joints and muscles (even though any force feedback practically requires contact through the skin)</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rPr b="1" lang="en" sz="1300">
                <a:latin typeface="Roboto"/>
                <a:ea typeface="Roboto"/>
                <a:cs typeface="Roboto"/>
                <a:sym typeface="Roboto"/>
              </a:rPr>
              <a:t>Tactile: </a:t>
            </a:r>
            <a:r>
              <a:rPr lang="en" sz="1300">
                <a:latin typeface="Roboto"/>
                <a:ea typeface="Roboto"/>
                <a:cs typeface="Roboto"/>
                <a:sym typeface="Roboto"/>
              </a:rPr>
              <a:t>For sensing different types of touch (e.g., texture, light pressure/contact, pain, vibration, and even temperature) through our skin.</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2"/>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3: Human Factors as HCI Theories </a:t>
            </a:r>
            <a:endParaRPr>
              <a:solidFill>
                <a:schemeClr val="lt1"/>
              </a:solidFill>
              <a:latin typeface="Merriweather"/>
              <a:ea typeface="Merriweather"/>
              <a:cs typeface="Merriweather"/>
              <a:sym typeface="Merriweather"/>
            </a:endParaRPr>
          </a:p>
        </p:txBody>
      </p:sp>
      <p:pic>
        <p:nvPicPr>
          <p:cNvPr id="340" name="Google Shape;340;p52"/>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341" name="Google Shape;341;p52"/>
          <p:cNvPicPr preferRelativeResize="0"/>
          <p:nvPr/>
        </p:nvPicPr>
        <p:blipFill>
          <a:blip r:embed="rId4">
            <a:alphaModFix/>
          </a:blip>
          <a:stretch>
            <a:fillRect/>
          </a:stretch>
        </p:blipFill>
        <p:spPr>
          <a:xfrm>
            <a:off x="8073348" y="266873"/>
            <a:ext cx="399100" cy="189425"/>
          </a:xfrm>
          <a:prstGeom prst="rect">
            <a:avLst/>
          </a:prstGeom>
          <a:noFill/>
          <a:ln>
            <a:noFill/>
          </a:ln>
        </p:spPr>
      </p:pic>
      <p:sp>
        <p:nvSpPr>
          <p:cNvPr id="342" name="Google Shape;342;p52"/>
          <p:cNvSpPr txBox="1"/>
          <p:nvPr/>
        </p:nvSpPr>
        <p:spPr>
          <a:xfrm>
            <a:off x="159550" y="926900"/>
            <a:ext cx="8813100" cy="408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Tactile Display Parameters:</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Tactile resolution: The skin sensitivity to physical objects. As fingertip being one of the most sensitive area can sense objects as small as 40µm.</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Vibration frequency: Signal-response range is 100-300 Hz, Vibration </a:t>
            </a:r>
            <a:r>
              <a:rPr lang="en" sz="1300">
                <a:latin typeface="Roboto"/>
                <a:ea typeface="Roboto"/>
                <a:cs typeface="Roboto"/>
                <a:sym typeface="Roboto"/>
              </a:rPr>
              <a:t>frequency</a:t>
            </a:r>
            <a:r>
              <a:rPr lang="en" sz="1300">
                <a:latin typeface="Roboto"/>
                <a:ea typeface="Roboto"/>
                <a:cs typeface="Roboto"/>
                <a:sym typeface="Roboto"/>
              </a:rPr>
              <a:t> of about </a:t>
            </a:r>
            <a:r>
              <a:rPr lang="en" sz="1300">
                <a:latin typeface="Roboto"/>
                <a:ea typeface="Roboto"/>
                <a:cs typeface="Roboto"/>
                <a:sym typeface="Roboto"/>
              </a:rPr>
              <a:t>250 Hz</a:t>
            </a:r>
            <a:r>
              <a:rPr lang="en" sz="1300">
                <a:latin typeface="Roboto"/>
                <a:ea typeface="Roboto"/>
                <a:cs typeface="Roboto"/>
                <a:sym typeface="Roboto"/>
              </a:rPr>
              <a:t> is said to be the optimal for comfortable perception.</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Pressure threshold: The lightest amount of pressure humans can sense is said to be about 1000 N/m2. For a fingertip, this amounts to about 0.02 N for the fingertip area .</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rPr lang="en" sz="1300">
                <a:latin typeface="Roboto"/>
                <a:ea typeface="Roboto"/>
                <a:cs typeface="Roboto"/>
                <a:sym typeface="Roboto"/>
              </a:rPr>
              <a:t>Many type of tactile stimulation: texture, pressure, vibration and even temperature.</a:t>
            </a:r>
            <a:endParaRPr sz="1300">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3"/>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3: Human Factors as HCI Theories </a:t>
            </a:r>
            <a:endParaRPr>
              <a:solidFill>
                <a:schemeClr val="lt1"/>
              </a:solidFill>
              <a:latin typeface="Merriweather"/>
              <a:ea typeface="Merriweather"/>
              <a:cs typeface="Merriweather"/>
              <a:sym typeface="Merriweather"/>
            </a:endParaRPr>
          </a:p>
        </p:txBody>
      </p:sp>
      <p:pic>
        <p:nvPicPr>
          <p:cNvPr id="348" name="Google Shape;348;p53"/>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349" name="Google Shape;349;p53"/>
          <p:cNvPicPr preferRelativeResize="0"/>
          <p:nvPr/>
        </p:nvPicPr>
        <p:blipFill>
          <a:blip r:embed="rId4">
            <a:alphaModFix/>
          </a:blip>
          <a:stretch>
            <a:fillRect/>
          </a:stretch>
        </p:blipFill>
        <p:spPr>
          <a:xfrm>
            <a:off x="8073348" y="266873"/>
            <a:ext cx="399100" cy="189425"/>
          </a:xfrm>
          <a:prstGeom prst="rect">
            <a:avLst/>
          </a:prstGeom>
          <a:noFill/>
          <a:ln>
            <a:noFill/>
          </a:ln>
        </p:spPr>
      </p:pic>
      <p:sp>
        <p:nvSpPr>
          <p:cNvPr id="350" name="Google Shape;350;p53"/>
          <p:cNvSpPr txBox="1"/>
          <p:nvPr/>
        </p:nvSpPr>
        <p:spPr>
          <a:xfrm>
            <a:off x="113950" y="926900"/>
            <a:ext cx="8904300" cy="409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Haptic and Haptic Display Parameters:</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The degrees of freedom: The number of directions in which force or torque be can displayed</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Force range: should be at least greater than 0.5mN</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Operating/Interaction range: How much movement is allowed through the device</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Stability: How stable the supplied force is felt to be</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7"/>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3: Human Factors as HCI Theories </a:t>
            </a:r>
            <a:endParaRPr>
              <a:solidFill>
                <a:schemeClr val="lt1"/>
              </a:solidFill>
              <a:latin typeface="Merriweather"/>
              <a:ea typeface="Merriweather"/>
              <a:cs typeface="Merriweather"/>
              <a:sym typeface="Merriweather"/>
            </a:endParaRPr>
          </a:p>
        </p:txBody>
      </p:sp>
      <p:pic>
        <p:nvPicPr>
          <p:cNvPr id="126" name="Google Shape;126;p27"/>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127" name="Google Shape;127;p27"/>
          <p:cNvPicPr preferRelativeResize="0"/>
          <p:nvPr/>
        </p:nvPicPr>
        <p:blipFill>
          <a:blip r:embed="rId4">
            <a:alphaModFix/>
          </a:blip>
          <a:stretch>
            <a:fillRect/>
          </a:stretch>
        </p:blipFill>
        <p:spPr>
          <a:xfrm>
            <a:off x="8073348" y="266873"/>
            <a:ext cx="399100" cy="189425"/>
          </a:xfrm>
          <a:prstGeom prst="rect">
            <a:avLst/>
          </a:prstGeom>
          <a:noFill/>
          <a:ln>
            <a:noFill/>
          </a:ln>
        </p:spPr>
      </p:pic>
      <p:sp>
        <p:nvSpPr>
          <p:cNvPr id="128" name="Google Shape;128;p27"/>
          <p:cNvSpPr txBox="1"/>
          <p:nvPr/>
        </p:nvSpPr>
        <p:spPr>
          <a:xfrm>
            <a:off x="162875" y="977275"/>
            <a:ext cx="8795400" cy="397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Roboto"/>
                <a:ea typeface="Roboto"/>
                <a:cs typeface="Roboto"/>
                <a:sym typeface="Roboto"/>
              </a:rPr>
              <a:t>Human-factors knowledge will particularly help us design HCI in the following ways.</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311150" lvl="0" marL="457200" rtl="0" algn="just">
              <a:spcBef>
                <a:spcPts val="0"/>
              </a:spcBef>
              <a:spcAft>
                <a:spcPts val="0"/>
              </a:spcAft>
              <a:buSzPts val="1300"/>
              <a:buFont typeface="Roboto"/>
              <a:buChar char="●"/>
            </a:pPr>
            <a:r>
              <a:rPr b="1" lang="en" sz="1300">
                <a:latin typeface="Roboto"/>
                <a:ea typeface="Roboto"/>
                <a:cs typeface="Roboto"/>
                <a:sym typeface="Roboto"/>
              </a:rPr>
              <a:t>Task/interaction modeling:</a:t>
            </a:r>
            <a:r>
              <a:rPr lang="en" sz="1300">
                <a:latin typeface="Roboto"/>
                <a:ea typeface="Roboto"/>
                <a:cs typeface="Roboto"/>
                <a:sym typeface="Roboto"/>
              </a:rPr>
              <a:t> Formulate the steps for how humans might interact to solve and carry out a given task/problem and derive the interaction model. Designer must obtain the model by his knowledge in cognitive science and direct observation of the user.</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311150" lvl="0" marL="457200" rtl="0" algn="just">
              <a:spcBef>
                <a:spcPts val="0"/>
              </a:spcBef>
              <a:spcAft>
                <a:spcPts val="0"/>
              </a:spcAft>
              <a:buSzPts val="1300"/>
              <a:buFont typeface="Roboto"/>
              <a:buChar char="●"/>
            </a:pPr>
            <a:r>
              <a:rPr b="1" lang="en" sz="1300">
                <a:latin typeface="Roboto"/>
                <a:ea typeface="Roboto"/>
                <a:cs typeface="Roboto"/>
                <a:sym typeface="Roboto"/>
              </a:rPr>
              <a:t>Prediction, assessment, and evaluation of interactive behavior</a:t>
            </a:r>
            <a:r>
              <a:rPr lang="en" sz="1300">
                <a:latin typeface="Roboto"/>
                <a:ea typeface="Roboto"/>
                <a:cs typeface="Roboto"/>
                <a:sym typeface="Roboto"/>
              </a:rPr>
              <a:t>: Understand and predict how humans might react mentally to various information-presentation as a basis for interface selection</a:t>
            </a:r>
            <a:endParaRPr sz="1300">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4"/>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3: Human Factors as HCI Theories </a:t>
            </a:r>
            <a:endParaRPr>
              <a:solidFill>
                <a:schemeClr val="lt1"/>
              </a:solidFill>
              <a:latin typeface="Merriweather"/>
              <a:ea typeface="Merriweather"/>
              <a:cs typeface="Merriweather"/>
              <a:sym typeface="Merriweather"/>
            </a:endParaRPr>
          </a:p>
        </p:txBody>
      </p:sp>
      <p:pic>
        <p:nvPicPr>
          <p:cNvPr id="356" name="Google Shape;356;p54"/>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357" name="Google Shape;357;p54"/>
          <p:cNvPicPr preferRelativeResize="0"/>
          <p:nvPr/>
        </p:nvPicPr>
        <p:blipFill>
          <a:blip r:embed="rId4">
            <a:alphaModFix/>
          </a:blip>
          <a:stretch>
            <a:fillRect/>
          </a:stretch>
        </p:blipFill>
        <p:spPr>
          <a:xfrm>
            <a:off x="8073348" y="266873"/>
            <a:ext cx="399100" cy="189425"/>
          </a:xfrm>
          <a:prstGeom prst="rect">
            <a:avLst/>
          </a:prstGeom>
          <a:noFill/>
          <a:ln>
            <a:noFill/>
          </a:ln>
        </p:spPr>
      </p:pic>
      <p:pic>
        <p:nvPicPr>
          <p:cNvPr id="358" name="Google Shape;358;p54"/>
          <p:cNvPicPr preferRelativeResize="0"/>
          <p:nvPr/>
        </p:nvPicPr>
        <p:blipFill>
          <a:blip r:embed="rId5">
            <a:alphaModFix/>
          </a:blip>
          <a:stretch>
            <a:fillRect/>
          </a:stretch>
        </p:blipFill>
        <p:spPr>
          <a:xfrm>
            <a:off x="1343438" y="856500"/>
            <a:ext cx="6457425" cy="2678075"/>
          </a:xfrm>
          <a:prstGeom prst="rect">
            <a:avLst/>
          </a:prstGeom>
          <a:noFill/>
          <a:ln>
            <a:noFill/>
          </a:ln>
        </p:spPr>
      </p:pic>
      <p:sp>
        <p:nvSpPr>
          <p:cNvPr id="359" name="Google Shape;359;p54"/>
          <p:cNvSpPr txBox="1"/>
          <p:nvPr/>
        </p:nvSpPr>
        <p:spPr>
          <a:xfrm>
            <a:off x="2440950" y="3684775"/>
            <a:ext cx="4262100" cy="77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Two types of haptic systems: grounded and body worn</a:t>
            </a:r>
            <a:endParaRPr sz="1300">
              <a:solidFill>
                <a:schemeClr val="dk2"/>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5"/>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3: Human Factors as HCI Theories </a:t>
            </a:r>
            <a:endParaRPr>
              <a:solidFill>
                <a:schemeClr val="lt1"/>
              </a:solidFill>
              <a:latin typeface="Merriweather"/>
              <a:ea typeface="Merriweather"/>
              <a:cs typeface="Merriweather"/>
              <a:sym typeface="Merriweather"/>
            </a:endParaRPr>
          </a:p>
        </p:txBody>
      </p:sp>
      <p:pic>
        <p:nvPicPr>
          <p:cNvPr id="365" name="Google Shape;365;p55"/>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366" name="Google Shape;366;p55"/>
          <p:cNvPicPr preferRelativeResize="0"/>
          <p:nvPr/>
        </p:nvPicPr>
        <p:blipFill>
          <a:blip r:embed="rId4">
            <a:alphaModFix/>
          </a:blip>
          <a:stretch>
            <a:fillRect/>
          </a:stretch>
        </p:blipFill>
        <p:spPr>
          <a:xfrm>
            <a:off x="8073348" y="266873"/>
            <a:ext cx="399100" cy="189425"/>
          </a:xfrm>
          <a:prstGeom prst="rect">
            <a:avLst/>
          </a:prstGeom>
          <a:noFill/>
          <a:ln>
            <a:noFill/>
          </a:ln>
        </p:spPr>
      </p:pic>
      <p:pic>
        <p:nvPicPr>
          <p:cNvPr id="367" name="Google Shape;367;p55"/>
          <p:cNvPicPr preferRelativeResize="0"/>
          <p:nvPr/>
        </p:nvPicPr>
        <p:blipFill>
          <a:blip r:embed="rId5">
            <a:alphaModFix/>
          </a:blip>
          <a:stretch>
            <a:fillRect/>
          </a:stretch>
        </p:blipFill>
        <p:spPr>
          <a:xfrm>
            <a:off x="152400" y="932475"/>
            <a:ext cx="6010697" cy="4058625"/>
          </a:xfrm>
          <a:prstGeom prst="rect">
            <a:avLst/>
          </a:prstGeom>
          <a:noFill/>
          <a:ln>
            <a:noFill/>
          </a:ln>
        </p:spPr>
      </p:pic>
      <p:sp>
        <p:nvSpPr>
          <p:cNvPr id="368" name="Google Shape;368;p55"/>
          <p:cNvSpPr txBox="1"/>
          <p:nvPr/>
        </p:nvSpPr>
        <p:spPr>
          <a:xfrm>
            <a:off x="6305925" y="2529975"/>
            <a:ext cx="2628600" cy="100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Important parameters for a haptic display system</a:t>
            </a:r>
            <a:endParaRPr sz="1300">
              <a:solidFill>
                <a:schemeClr val="dk2"/>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6"/>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3: Human Factors as HCI Theories </a:t>
            </a:r>
            <a:endParaRPr>
              <a:solidFill>
                <a:schemeClr val="lt1"/>
              </a:solidFill>
              <a:latin typeface="Merriweather"/>
              <a:ea typeface="Merriweather"/>
              <a:cs typeface="Merriweather"/>
              <a:sym typeface="Merriweather"/>
            </a:endParaRPr>
          </a:p>
        </p:txBody>
      </p:sp>
      <p:pic>
        <p:nvPicPr>
          <p:cNvPr id="374" name="Google Shape;374;p56"/>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375" name="Google Shape;375;p56"/>
          <p:cNvPicPr preferRelativeResize="0"/>
          <p:nvPr/>
        </p:nvPicPr>
        <p:blipFill>
          <a:blip r:embed="rId4">
            <a:alphaModFix/>
          </a:blip>
          <a:stretch>
            <a:fillRect/>
          </a:stretch>
        </p:blipFill>
        <p:spPr>
          <a:xfrm>
            <a:off x="8073348" y="266873"/>
            <a:ext cx="399100" cy="189425"/>
          </a:xfrm>
          <a:prstGeom prst="rect">
            <a:avLst/>
          </a:prstGeom>
          <a:noFill/>
          <a:ln>
            <a:noFill/>
          </a:ln>
        </p:spPr>
      </p:pic>
      <p:sp>
        <p:nvSpPr>
          <p:cNvPr id="376" name="Google Shape;376;p56"/>
          <p:cNvSpPr txBox="1"/>
          <p:nvPr/>
        </p:nvSpPr>
        <p:spPr>
          <a:xfrm>
            <a:off x="144350" y="919300"/>
            <a:ext cx="8866200" cy="409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latin typeface="Roboto"/>
                <a:ea typeface="Roboto"/>
                <a:cs typeface="Roboto"/>
                <a:sym typeface="Roboto"/>
              </a:rPr>
              <a:t>Multimodal Interaction</a:t>
            </a:r>
            <a:endParaRPr b="1" sz="1300">
              <a:latin typeface="Roboto"/>
              <a:ea typeface="Roboto"/>
              <a:cs typeface="Roboto"/>
              <a:sym typeface="Roboto"/>
            </a:endParaRPr>
          </a:p>
          <a:p>
            <a:pPr indent="0" lvl="0" marL="0" rtl="0" algn="l">
              <a:spcBef>
                <a:spcPts val="0"/>
              </a:spcBef>
              <a:spcAft>
                <a:spcPts val="0"/>
              </a:spcAft>
              <a:buNone/>
            </a:pPr>
            <a:r>
              <a:t/>
            </a:r>
            <a:endParaRPr b="1" sz="1300">
              <a:latin typeface="Roboto"/>
              <a:ea typeface="Roboto"/>
              <a:cs typeface="Roboto"/>
              <a:sym typeface="Roboto"/>
            </a:endParaRPr>
          </a:p>
          <a:p>
            <a:pPr indent="0" lvl="0" marL="0" rtl="0" algn="l">
              <a:spcBef>
                <a:spcPts val="0"/>
              </a:spcBef>
              <a:spcAft>
                <a:spcPts val="0"/>
              </a:spcAft>
              <a:buNone/>
            </a:pPr>
            <a:r>
              <a:rPr lang="en" sz="1300">
                <a:latin typeface="Roboto"/>
                <a:ea typeface="Roboto"/>
                <a:cs typeface="Roboto"/>
                <a:sym typeface="Roboto"/>
              </a:rPr>
              <a:t>By employing more than one modality, interfaces can become more effective in a number of ways, depending on how they are configured. Here are some </a:t>
            </a:r>
            <a:r>
              <a:rPr lang="en" sz="1300">
                <a:latin typeface="Roboto"/>
                <a:ea typeface="Roboto"/>
                <a:cs typeface="Roboto"/>
                <a:sym typeface="Roboto"/>
              </a:rPr>
              <a:t>representative</a:t>
            </a:r>
            <a:r>
              <a:rPr lang="en" sz="1300">
                <a:latin typeface="Roboto"/>
                <a:ea typeface="Roboto"/>
                <a:cs typeface="Roboto"/>
                <a:sym typeface="Roboto"/>
              </a:rPr>
              <a:t> examples.</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Complementary: Different modalities can assume different roles and act in a complementary fashion to achieve specific interaction objectives. For example, an aural feedback can signify the arrival of a phone call while the visual displays the caller’s name.</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Redundant: Different modality input methods or feedback can be used to ensure a reliable achievement of the interaction objective. For instance, the ring of a phone call can be simultaneously aural and tactile to strengthen the pick-up probability.</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Alternative: Providing users with alternative ways to interact gives people more choices. For instance, a phone call can be made either by touching a button or by speaking the </a:t>
            </a:r>
            <a:r>
              <a:rPr lang="en" sz="1300">
                <a:latin typeface="Roboto"/>
                <a:ea typeface="Roboto"/>
                <a:cs typeface="Roboto"/>
                <a:sym typeface="Roboto"/>
              </a:rPr>
              <a:t>caller's</a:t>
            </a:r>
            <a:r>
              <a:rPr lang="en" sz="1300">
                <a:latin typeface="Roboto"/>
                <a:ea typeface="Roboto"/>
                <a:cs typeface="Roboto"/>
                <a:sym typeface="Roboto"/>
              </a:rPr>
              <a:t> name, thereby promoting convenience and usability.</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7"/>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3: Human Factors as HCI Theories </a:t>
            </a:r>
            <a:endParaRPr>
              <a:solidFill>
                <a:schemeClr val="lt1"/>
              </a:solidFill>
              <a:latin typeface="Merriweather"/>
              <a:ea typeface="Merriweather"/>
              <a:cs typeface="Merriweather"/>
              <a:sym typeface="Merriweather"/>
            </a:endParaRPr>
          </a:p>
        </p:txBody>
      </p:sp>
      <p:pic>
        <p:nvPicPr>
          <p:cNvPr id="382" name="Google Shape;382;p57"/>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383" name="Google Shape;383;p57"/>
          <p:cNvPicPr preferRelativeResize="0"/>
          <p:nvPr/>
        </p:nvPicPr>
        <p:blipFill>
          <a:blip r:embed="rId4">
            <a:alphaModFix/>
          </a:blip>
          <a:stretch>
            <a:fillRect/>
          </a:stretch>
        </p:blipFill>
        <p:spPr>
          <a:xfrm>
            <a:off x="8073348" y="266873"/>
            <a:ext cx="399100" cy="189425"/>
          </a:xfrm>
          <a:prstGeom prst="rect">
            <a:avLst/>
          </a:prstGeom>
          <a:noFill/>
          <a:ln>
            <a:noFill/>
          </a:ln>
        </p:spPr>
      </p:pic>
      <p:sp>
        <p:nvSpPr>
          <p:cNvPr id="384" name="Google Shape;384;p57"/>
          <p:cNvSpPr txBox="1"/>
          <p:nvPr/>
        </p:nvSpPr>
        <p:spPr>
          <a:xfrm>
            <a:off x="113950" y="911700"/>
            <a:ext cx="8889000" cy="409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Roboto"/>
                <a:ea typeface="Roboto"/>
                <a:cs typeface="Roboto"/>
                <a:sym typeface="Roboto"/>
              </a:rPr>
              <a:t>Human Body Ergonomics ( Motor Capabilities )</a:t>
            </a:r>
            <a:endParaRPr b="1" sz="1600">
              <a:latin typeface="Roboto"/>
              <a:ea typeface="Roboto"/>
              <a:cs typeface="Roboto"/>
              <a:sym typeface="Roboto"/>
            </a:endParaRPr>
          </a:p>
          <a:p>
            <a:pPr indent="0" lvl="0" marL="0" rtl="0" algn="ctr">
              <a:spcBef>
                <a:spcPts val="0"/>
              </a:spcBef>
              <a:spcAft>
                <a:spcPts val="0"/>
              </a:spcAft>
              <a:buNone/>
            </a:pPr>
            <a:r>
              <a:t/>
            </a:r>
            <a:endParaRPr b="1" sz="1600">
              <a:latin typeface="Roboto"/>
              <a:ea typeface="Roboto"/>
              <a:cs typeface="Roboto"/>
              <a:sym typeface="Roboto"/>
            </a:endParaRPr>
          </a:p>
          <a:p>
            <a:pPr indent="0" lvl="0" marL="0" rtl="0" algn="l">
              <a:spcBef>
                <a:spcPts val="0"/>
              </a:spcBef>
              <a:spcAft>
                <a:spcPts val="0"/>
              </a:spcAft>
              <a:buNone/>
            </a:pPr>
            <a:r>
              <a:rPr b="1" lang="en" sz="1300">
                <a:latin typeface="Roboto"/>
                <a:ea typeface="Roboto"/>
                <a:cs typeface="Roboto"/>
                <a:sym typeface="Roboto"/>
              </a:rPr>
              <a:t>Fitt’s Law: </a:t>
            </a:r>
            <a:r>
              <a:rPr lang="en" sz="1300">
                <a:latin typeface="Roboto"/>
                <a:ea typeface="Roboto"/>
                <a:cs typeface="Roboto"/>
                <a:sym typeface="Roboto"/>
              </a:rPr>
              <a:t>A model of human movement that predicts the time required to rapidly move to a target area as a function of the distance to and the size of the target.</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rPr b="1" lang="en" sz="1300">
                <a:latin typeface="Roboto"/>
                <a:ea typeface="Roboto"/>
                <a:cs typeface="Roboto"/>
                <a:sym typeface="Roboto"/>
              </a:rPr>
              <a:t>MT = a + b * ID and ID = log(A/W + 1)</a:t>
            </a:r>
            <a:endParaRPr b="1"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rPr lang="en" sz="1300">
                <a:latin typeface="Roboto"/>
                <a:ea typeface="Roboto"/>
                <a:cs typeface="Roboto"/>
                <a:sym typeface="Roboto"/>
              </a:rPr>
              <a:t>Where,</a:t>
            </a:r>
            <a:endParaRPr sz="1300">
              <a:latin typeface="Roboto"/>
              <a:ea typeface="Roboto"/>
              <a:cs typeface="Roboto"/>
              <a:sym typeface="Roboto"/>
            </a:endParaRPr>
          </a:p>
          <a:p>
            <a:pPr indent="0" lvl="0" marL="0" rtl="0" algn="l">
              <a:spcBef>
                <a:spcPts val="0"/>
              </a:spcBef>
              <a:spcAft>
                <a:spcPts val="0"/>
              </a:spcAft>
              <a:buNone/>
            </a:pPr>
            <a:r>
              <a:rPr lang="en" sz="1300">
                <a:latin typeface="Roboto"/>
                <a:ea typeface="Roboto"/>
                <a:cs typeface="Roboto"/>
                <a:sym typeface="Roboto"/>
              </a:rPr>
              <a:t>A and b are empirically determined constants</a:t>
            </a:r>
            <a:endParaRPr sz="1300">
              <a:latin typeface="Roboto"/>
              <a:ea typeface="Roboto"/>
              <a:cs typeface="Roboto"/>
              <a:sym typeface="Roboto"/>
            </a:endParaRPr>
          </a:p>
          <a:p>
            <a:pPr indent="0" lvl="0" marL="0" rtl="0" algn="l">
              <a:spcBef>
                <a:spcPts val="0"/>
              </a:spcBef>
              <a:spcAft>
                <a:spcPts val="0"/>
              </a:spcAft>
              <a:buNone/>
            </a:pPr>
            <a:r>
              <a:rPr lang="en" sz="1300">
                <a:latin typeface="Roboto"/>
                <a:ea typeface="Roboto"/>
                <a:cs typeface="Roboto"/>
                <a:sym typeface="Roboto"/>
              </a:rPr>
              <a:t>Mt is movement time</a:t>
            </a:r>
            <a:endParaRPr sz="1300">
              <a:latin typeface="Roboto"/>
              <a:ea typeface="Roboto"/>
              <a:cs typeface="Roboto"/>
              <a:sym typeface="Roboto"/>
            </a:endParaRPr>
          </a:p>
          <a:p>
            <a:pPr indent="0" lvl="0" marL="0" rtl="0" algn="l">
              <a:spcBef>
                <a:spcPts val="0"/>
              </a:spcBef>
              <a:spcAft>
                <a:spcPts val="0"/>
              </a:spcAft>
              <a:buNone/>
            </a:pPr>
            <a:r>
              <a:rPr lang="en" sz="1300">
                <a:latin typeface="Roboto"/>
                <a:ea typeface="Roboto"/>
                <a:cs typeface="Roboto"/>
                <a:sym typeface="Roboto"/>
              </a:rPr>
              <a:t>A is Distance </a:t>
            </a:r>
            <a:endParaRPr sz="1300">
              <a:latin typeface="Roboto"/>
              <a:ea typeface="Roboto"/>
              <a:cs typeface="Roboto"/>
              <a:sym typeface="Roboto"/>
            </a:endParaRPr>
          </a:p>
          <a:p>
            <a:pPr indent="0" lvl="0" marL="0" rtl="0" algn="l">
              <a:spcBef>
                <a:spcPts val="0"/>
              </a:spcBef>
              <a:spcAft>
                <a:spcPts val="0"/>
              </a:spcAft>
              <a:buNone/>
            </a:pPr>
            <a:r>
              <a:rPr lang="en" sz="1300">
                <a:latin typeface="Roboto"/>
                <a:ea typeface="Roboto"/>
                <a:cs typeface="Roboto"/>
                <a:sym typeface="Roboto"/>
              </a:rPr>
              <a:t>W is Size of target</a:t>
            </a:r>
            <a:endParaRPr sz="1300">
              <a:latin typeface="Roboto"/>
              <a:ea typeface="Roboto"/>
              <a:cs typeface="Roboto"/>
              <a:sym typeface="Roboto"/>
            </a:endParaRPr>
          </a:p>
          <a:p>
            <a:pPr indent="0" lvl="0" marL="0" rtl="0" algn="ctr">
              <a:spcBef>
                <a:spcPts val="0"/>
              </a:spcBef>
              <a:spcAft>
                <a:spcPts val="0"/>
              </a:spcAft>
              <a:buNone/>
            </a:pPr>
            <a:r>
              <a:t/>
            </a:r>
            <a:endParaRPr sz="1300">
              <a:latin typeface="Roboto"/>
              <a:ea typeface="Roboto"/>
              <a:cs typeface="Roboto"/>
              <a:sym typeface="Roboto"/>
            </a:endParaRPr>
          </a:p>
          <a:p>
            <a:pPr indent="0" lvl="0" marL="0" rtl="0" algn="ctr">
              <a:spcBef>
                <a:spcPts val="0"/>
              </a:spcBef>
              <a:spcAft>
                <a:spcPts val="0"/>
              </a:spcAft>
              <a:buNone/>
            </a:pPr>
            <a:r>
              <a:t/>
            </a:r>
            <a:endParaRPr sz="1300">
              <a:latin typeface="Roboto"/>
              <a:ea typeface="Roboto"/>
              <a:cs typeface="Roboto"/>
              <a:sym typeface="Roboto"/>
            </a:endParaRPr>
          </a:p>
          <a:p>
            <a:pPr indent="0" lvl="0" marL="0" rtl="0" algn="ctr">
              <a:spcBef>
                <a:spcPts val="0"/>
              </a:spcBef>
              <a:spcAft>
                <a:spcPts val="0"/>
              </a:spcAft>
              <a:buNone/>
            </a:pPr>
            <a:r>
              <a:t/>
            </a:r>
            <a:endParaRPr i="1" sz="1300">
              <a:latin typeface="Roboto"/>
              <a:ea typeface="Roboto"/>
              <a:cs typeface="Roboto"/>
              <a:sym typeface="Roboto"/>
            </a:endParaRPr>
          </a:p>
          <a:p>
            <a:pPr indent="0" lvl="0" marL="0" rtl="0" algn="l">
              <a:spcBef>
                <a:spcPts val="0"/>
              </a:spcBef>
              <a:spcAft>
                <a:spcPts val="0"/>
              </a:spcAft>
              <a:buNone/>
            </a:pPr>
            <a:r>
              <a:rPr i="1" lang="en" sz="1300">
                <a:latin typeface="Roboto"/>
                <a:ea typeface="Roboto"/>
                <a:cs typeface="Roboto"/>
                <a:sym typeface="Roboto"/>
              </a:rPr>
              <a:t>Targets as large as possible</a:t>
            </a:r>
            <a:endParaRPr i="1" sz="1300">
              <a:latin typeface="Roboto"/>
              <a:ea typeface="Roboto"/>
              <a:cs typeface="Roboto"/>
              <a:sym typeface="Roboto"/>
            </a:endParaRPr>
          </a:p>
          <a:p>
            <a:pPr indent="0" lvl="0" marL="0" rtl="0" algn="l">
              <a:spcBef>
                <a:spcPts val="0"/>
              </a:spcBef>
              <a:spcAft>
                <a:spcPts val="0"/>
              </a:spcAft>
              <a:buNone/>
            </a:pPr>
            <a:r>
              <a:rPr i="1" lang="en" sz="1300">
                <a:latin typeface="Roboto"/>
                <a:ea typeface="Roboto"/>
                <a:cs typeface="Roboto"/>
                <a:sym typeface="Roboto"/>
              </a:rPr>
              <a:t>Distances as small as possible</a:t>
            </a:r>
            <a:endParaRPr i="1" sz="1300">
              <a:latin typeface="Roboto"/>
              <a:ea typeface="Roboto"/>
              <a:cs typeface="Roboto"/>
              <a:sym typeface="Roboto"/>
            </a:endParaRPr>
          </a:p>
          <a:p>
            <a:pPr indent="0" lvl="0" marL="0" rtl="0" algn="ctr">
              <a:spcBef>
                <a:spcPts val="0"/>
              </a:spcBef>
              <a:spcAft>
                <a:spcPts val="0"/>
              </a:spcAft>
              <a:buNone/>
            </a:pPr>
            <a:r>
              <a:t/>
            </a:r>
            <a:endParaRPr sz="1300">
              <a:latin typeface="Roboto"/>
              <a:ea typeface="Roboto"/>
              <a:cs typeface="Roboto"/>
              <a:sym typeface="Roboto"/>
            </a:endParaRPr>
          </a:p>
          <a:p>
            <a:pPr indent="0" lvl="0" marL="0" rtl="0" algn="ctr">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8"/>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3: Human Factors as HCI Theories </a:t>
            </a:r>
            <a:endParaRPr>
              <a:solidFill>
                <a:schemeClr val="lt1"/>
              </a:solidFill>
              <a:latin typeface="Merriweather"/>
              <a:ea typeface="Merriweather"/>
              <a:cs typeface="Merriweather"/>
              <a:sym typeface="Merriweather"/>
            </a:endParaRPr>
          </a:p>
        </p:txBody>
      </p:sp>
      <p:pic>
        <p:nvPicPr>
          <p:cNvPr id="390" name="Google Shape;390;p58"/>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391" name="Google Shape;391;p58"/>
          <p:cNvPicPr preferRelativeResize="0"/>
          <p:nvPr/>
        </p:nvPicPr>
        <p:blipFill>
          <a:blip r:embed="rId4">
            <a:alphaModFix/>
          </a:blip>
          <a:stretch>
            <a:fillRect/>
          </a:stretch>
        </p:blipFill>
        <p:spPr>
          <a:xfrm>
            <a:off x="8073348" y="266873"/>
            <a:ext cx="399100" cy="189425"/>
          </a:xfrm>
          <a:prstGeom prst="rect">
            <a:avLst/>
          </a:prstGeom>
          <a:noFill/>
          <a:ln>
            <a:noFill/>
          </a:ln>
        </p:spPr>
      </p:pic>
      <p:pic>
        <p:nvPicPr>
          <p:cNvPr id="392" name="Google Shape;392;p58"/>
          <p:cNvPicPr preferRelativeResize="0"/>
          <p:nvPr/>
        </p:nvPicPr>
        <p:blipFill>
          <a:blip r:embed="rId5">
            <a:alphaModFix/>
          </a:blip>
          <a:stretch>
            <a:fillRect/>
          </a:stretch>
        </p:blipFill>
        <p:spPr>
          <a:xfrm>
            <a:off x="152400" y="932475"/>
            <a:ext cx="4978158" cy="4058625"/>
          </a:xfrm>
          <a:prstGeom prst="rect">
            <a:avLst/>
          </a:prstGeom>
          <a:noFill/>
          <a:ln>
            <a:noFill/>
          </a:ln>
        </p:spPr>
      </p:pic>
      <p:sp>
        <p:nvSpPr>
          <p:cNvPr id="393" name="Google Shape;393;p58"/>
          <p:cNvSpPr txBox="1"/>
          <p:nvPr/>
        </p:nvSpPr>
        <p:spPr>
          <a:xfrm>
            <a:off x="5216675" y="2350250"/>
            <a:ext cx="3680700" cy="112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Applying Fitts’s law to a computer interface (dragging a file icon into the trashcan icon)</a:t>
            </a:r>
            <a:endParaRPr sz="1300">
              <a:solidFill>
                <a:schemeClr val="dk2"/>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9"/>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3: Human Factors as HCI Theories </a:t>
            </a:r>
            <a:endParaRPr>
              <a:solidFill>
                <a:schemeClr val="lt1"/>
              </a:solidFill>
              <a:latin typeface="Merriweather"/>
              <a:ea typeface="Merriweather"/>
              <a:cs typeface="Merriweather"/>
              <a:sym typeface="Merriweather"/>
            </a:endParaRPr>
          </a:p>
        </p:txBody>
      </p:sp>
      <p:pic>
        <p:nvPicPr>
          <p:cNvPr id="399" name="Google Shape;399;p59"/>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400" name="Google Shape;400;p59"/>
          <p:cNvPicPr preferRelativeResize="0"/>
          <p:nvPr/>
        </p:nvPicPr>
        <p:blipFill>
          <a:blip r:embed="rId4">
            <a:alphaModFix/>
          </a:blip>
          <a:stretch>
            <a:fillRect/>
          </a:stretch>
        </p:blipFill>
        <p:spPr>
          <a:xfrm>
            <a:off x="8073348" y="266873"/>
            <a:ext cx="399100" cy="189425"/>
          </a:xfrm>
          <a:prstGeom prst="rect">
            <a:avLst/>
          </a:prstGeom>
          <a:noFill/>
          <a:ln>
            <a:noFill/>
          </a:ln>
        </p:spPr>
      </p:pic>
      <p:sp>
        <p:nvSpPr>
          <p:cNvPr id="401" name="Google Shape;401;p59"/>
          <p:cNvSpPr txBox="1"/>
          <p:nvPr/>
        </p:nvSpPr>
        <p:spPr>
          <a:xfrm>
            <a:off x="156575" y="941600"/>
            <a:ext cx="8841300" cy="407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Roboto"/>
                <a:ea typeface="Roboto"/>
                <a:cs typeface="Roboto"/>
                <a:sym typeface="Roboto"/>
              </a:rPr>
              <a:t>Motor Control:</a:t>
            </a:r>
            <a:endParaRPr b="1" sz="1600">
              <a:latin typeface="Roboto"/>
              <a:ea typeface="Roboto"/>
              <a:cs typeface="Roboto"/>
              <a:sym typeface="Roboto"/>
            </a:endParaRPr>
          </a:p>
          <a:p>
            <a:pPr indent="0" lvl="0" marL="0" rtl="0" algn="l">
              <a:spcBef>
                <a:spcPts val="0"/>
              </a:spcBef>
              <a:spcAft>
                <a:spcPts val="0"/>
              </a:spcAft>
              <a:buNone/>
            </a:pPr>
            <a:r>
              <a:t/>
            </a:r>
            <a:endParaRPr b="1" sz="16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A significant drop in human motor control performance below a certain spatial-resolution threshold. For </a:t>
            </a:r>
            <a:endParaRPr sz="1300">
              <a:latin typeface="Roboto"/>
              <a:ea typeface="Roboto"/>
              <a:cs typeface="Roboto"/>
              <a:sym typeface="Roboto"/>
            </a:endParaRPr>
          </a:p>
          <a:p>
            <a:pPr indent="0" lvl="0" marL="457200" rtl="0" algn="l">
              <a:spcBef>
                <a:spcPts val="0"/>
              </a:spcBef>
              <a:spcAft>
                <a:spcPts val="0"/>
              </a:spcAft>
              <a:buNone/>
            </a:pPr>
            <a:r>
              <a:rPr lang="en" sz="1300">
                <a:latin typeface="Roboto"/>
                <a:ea typeface="Roboto"/>
                <a:cs typeface="Roboto"/>
                <a:sym typeface="Roboto"/>
              </a:rPr>
              <a:t>instance, while the actual performance is dependent on the form factor of the device used and the mode of operation, the mouse is operable with a spatial resolution on the order of thousands of dpi (dots per inch) or ≈0.020 mm, while the resolution for a 3-D stylus in the hundreds.</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Control-Display (C/D) Ratio:</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311150" lvl="1" marL="914400" rtl="0" algn="l">
              <a:spcBef>
                <a:spcPts val="0"/>
              </a:spcBef>
              <a:spcAft>
                <a:spcPts val="0"/>
              </a:spcAft>
              <a:buSzPts val="1300"/>
              <a:buFont typeface="Roboto"/>
              <a:buChar char="○"/>
            </a:pPr>
            <a:r>
              <a:rPr lang="en" sz="1300">
                <a:latin typeface="Roboto"/>
                <a:ea typeface="Roboto"/>
                <a:cs typeface="Roboto"/>
                <a:sym typeface="Roboto"/>
              </a:rPr>
              <a:t>It refers to the ratio of movement in the control device (e.g., mouse) to the movement on the display (e.g., cursor).</a:t>
            </a:r>
            <a:endParaRPr sz="1300">
              <a:latin typeface="Roboto"/>
              <a:ea typeface="Roboto"/>
              <a:cs typeface="Roboto"/>
              <a:sym typeface="Roboto"/>
            </a:endParaRPr>
          </a:p>
          <a:p>
            <a:pPr indent="0" lvl="0" marL="914400" rtl="0" algn="l">
              <a:spcBef>
                <a:spcPts val="0"/>
              </a:spcBef>
              <a:spcAft>
                <a:spcPts val="0"/>
              </a:spcAft>
              <a:buNone/>
            </a:pPr>
            <a:r>
              <a:t/>
            </a:r>
            <a:endParaRPr sz="1300">
              <a:latin typeface="Roboto"/>
              <a:ea typeface="Roboto"/>
              <a:cs typeface="Roboto"/>
              <a:sym typeface="Roboto"/>
            </a:endParaRPr>
          </a:p>
          <a:p>
            <a:pPr indent="-311150" lvl="1" marL="914400" rtl="0" algn="l">
              <a:spcBef>
                <a:spcPts val="0"/>
              </a:spcBef>
              <a:spcAft>
                <a:spcPts val="0"/>
              </a:spcAft>
              <a:buSzPts val="1300"/>
              <a:buFont typeface="Roboto"/>
              <a:buChar char="○"/>
            </a:pPr>
            <a:r>
              <a:rPr lang="en" sz="1300">
                <a:latin typeface="Roboto"/>
                <a:ea typeface="Roboto"/>
                <a:cs typeface="Roboto"/>
                <a:sym typeface="Roboto"/>
              </a:rPr>
              <a:t>A low C/D ratio means high sensitivity, resulting in fast travel time across the display. Conversely, a high C/D ratio means low sensitivity, leading to relatively faster fine-adjustment time.</a:t>
            </a:r>
            <a:endParaRPr sz="1300">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60"/>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3: Human Factors as HCI Theories </a:t>
            </a:r>
            <a:endParaRPr>
              <a:solidFill>
                <a:schemeClr val="lt1"/>
              </a:solidFill>
              <a:latin typeface="Merriweather"/>
              <a:ea typeface="Merriweather"/>
              <a:cs typeface="Merriweather"/>
              <a:sym typeface="Merriweather"/>
            </a:endParaRPr>
          </a:p>
        </p:txBody>
      </p:sp>
      <p:pic>
        <p:nvPicPr>
          <p:cNvPr id="407" name="Google Shape;407;p60"/>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408" name="Google Shape;408;p60"/>
          <p:cNvPicPr preferRelativeResize="0"/>
          <p:nvPr/>
        </p:nvPicPr>
        <p:blipFill>
          <a:blip r:embed="rId4">
            <a:alphaModFix/>
          </a:blip>
          <a:stretch>
            <a:fillRect/>
          </a:stretch>
        </p:blipFill>
        <p:spPr>
          <a:xfrm>
            <a:off x="8073348" y="266873"/>
            <a:ext cx="399100" cy="189425"/>
          </a:xfrm>
          <a:prstGeom prst="rect">
            <a:avLst/>
          </a:prstGeom>
          <a:noFill/>
          <a:ln>
            <a:noFill/>
          </a:ln>
        </p:spPr>
      </p:pic>
      <p:sp>
        <p:nvSpPr>
          <p:cNvPr id="409" name="Google Shape;409;p60"/>
          <p:cNvSpPr txBox="1"/>
          <p:nvPr/>
        </p:nvSpPr>
        <p:spPr>
          <a:xfrm>
            <a:off x="184375" y="997200"/>
            <a:ext cx="8712900" cy="39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Roboto"/>
                <a:ea typeface="Roboto"/>
                <a:cs typeface="Roboto"/>
                <a:sym typeface="Roboto"/>
              </a:rPr>
              <a:t>Others</a:t>
            </a:r>
            <a:endParaRPr b="1" sz="1600">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rPr lang="en" sz="1300">
                <a:latin typeface="Roboto"/>
                <a:ea typeface="Roboto"/>
                <a:cs typeface="Roboto"/>
                <a:sym typeface="Roboto"/>
              </a:rPr>
              <a:t>There are many cognitive, perceptual, and ergonomic issues that have been left out. Due to the limited scope of this book, we only identify  some of the issues for the reader to investigate further:</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Learning and adaptation</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Modalities other than the “big three” (visual/aural/haptic-tactile), such as gestures, facial expression, brain waves, physiological signals (electromyogram, heart rate, skin conductance), gaze, etc.</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Aesthetics and emotion</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 Multitasking</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8"/>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3: Human Factors as HCI Theories </a:t>
            </a:r>
            <a:endParaRPr>
              <a:solidFill>
                <a:schemeClr val="lt1"/>
              </a:solidFill>
              <a:latin typeface="Merriweather"/>
              <a:ea typeface="Merriweather"/>
              <a:cs typeface="Merriweather"/>
              <a:sym typeface="Merriweather"/>
            </a:endParaRPr>
          </a:p>
        </p:txBody>
      </p:sp>
      <p:pic>
        <p:nvPicPr>
          <p:cNvPr id="134" name="Google Shape;134;p28"/>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135" name="Google Shape;135;p28"/>
          <p:cNvPicPr preferRelativeResize="0"/>
          <p:nvPr/>
        </p:nvPicPr>
        <p:blipFill>
          <a:blip r:embed="rId4">
            <a:alphaModFix/>
          </a:blip>
          <a:stretch>
            <a:fillRect/>
          </a:stretch>
        </p:blipFill>
        <p:spPr>
          <a:xfrm>
            <a:off x="8073348" y="266873"/>
            <a:ext cx="399100" cy="189425"/>
          </a:xfrm>
          <a:prstGeom prst="rect">
            <a:avLst/>
          </a:prstGeom>
          <a:noFill/>
          <a:ln>
            <a:noFill/>
          </a:ln>
        </p:spPr>
      </p:pic>
      <p:sp>
        <p:nvSpPr>
          <p:cNvPr id="136" name="Google Shape;136;p28"/>
          <p:cNvSpPr txBox="1"/>
          <p:nvPr/>
        </p:nvSpPr>
        <p:spPr>
          <a:xfrm>
            <a:off x="170100" y="848675"/>
            <a:ext cx="8804100" cy="33864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b="1" lang="en" sz="1600">
                <a:latin typeface="Roboto"/>
                <a:ea typeface="Roboto"/>
                <a:cs typeface="Roboto"/>
                <a:sym typeface="Roboto"/>
              </a:rPr>
              <a:t>Task Modeling and Human Problem-Solving model</a:t>
            </a:r>
            <a:endParaRPr b="1" sz="16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311150" lvl="0" marL="457200" rtl="0" algn="just">
              <a:spcBef>
                <a:spcPts val="0"/>
              </a:spcBef>
              <a:spcAft>
                <a:spcPts val="0"/>
              </a:spcAft>
              <a:buSzPts val="1300"/>
              <a:buFont typeface="Roboto"/>
              <a:buChar char="●"/>
            </a:pPr>
            <a:r>
              <a:rPr lang="en" sz="1300">
                <a:latin typeface="Roboto"/>
                <a:ea typeface="Roboto"/>
                <a:cs typeface="Roboto"/>
                <a:sym typeface="Roboto"/>
              </a:rPr>
              <a:t>A goal of a word-processing system might be to produce a nice-looking document as easily as possible.</a:t>
            </a:r>
            <a:endParaRPr sz="1300">
              <a:latin typeface="Roboto"/>
              <a:ea typeface="Roboto"/>
              <a:cs typeface="Roboto"/>
              <a:sym typeface="Roboto"/>
            </a:endParaRPr>
          </a:p>
          <a:p>
            <a:pPr indent="0" lvl="0" marL="0" rtl="0" algn="just">
              <a:spcBef>
                <a:spcPts val="0"/>
              </a:spcBef>
              <a:spcAft>
                <a:spcPts val="0"/>
              </a:spcAft>
              <a:buNone/>
            </a:pPr>
            <a:r>
              <a:t/>
            </a:r>
            <a:endParaRPr sz="1300">
              <a:latin typeface="Roboto"/>
              <a:ea typeface="Roboto"/>
              <a:cs typeface="Roboto"/>
              <a:sym typeface="Roboto"/>
            </a:endParaRPr>
          </a:p>
          <a:p>
            <a:pPr indent="-311150" lvl="0" marL="457200" rtl="0" algn="just">
              <a:spcBef>
                <a:spcPts val="0"/>
              </a:spcBef>
              <a:spcAft>
                <a:spcPts val="0"/>
              </a:spcAft>
              <a:buSzPts val="1300"/>
              <a:buFont typeface="Roboto"/>
              <a:buChar char="●"/>
            </a:pPr>
            <a:r>
              <a:rPr lang="en" sz="1300">
                <a:latin typeface="Roboto"/>
                <a:ea typeface="Roboto"/>
                <a:cs typeface="Roboto"/>
                <a:sym typeface="Roboto"/>
              </a:rPr>
              <a:t>In more abstract terms, this whole process of interaction could be viewed as a human attempting to solve a “</a:t>
            </a:r>
            <a:r>
              <a:rPr b="1" lang="en" sz="1300">
                <a:latin typeface="Roboto"/>
                <a:ea typeface="Roboto"/>
                <a:cs typeface="Roboto"/>
                <a:sym typeface="Roboto"/>
              </a:rPr>
              <a:t>problem</a:t>
            </a:r>
            <a:r>
              <a:rPr lang="en" sz="1300">
                <a:latin typeface="Roboto"/>
                <a:ea typeface="Roboto"/>
                <a:cs typeface="Roboto"/>
                <a:sym typeface="Roboto"/>
              </a:rPr>
              <a:t>” and applying certain “</a:t>
            </a:r>
            <a:r>
              <a:rPr b="1" lang="en" sz="1300">
                <a:latin typeface="Roboto"/>
                <a:ea typeface="Roboto"/>
                <a:cs typeface="Roboto"/>
                <a:sym typeface="Roboto"/>
              </a:rPr>
              <a:t>actions</a:t>
            </a:r>
            <a:r>
              <a:rPr lang="en" sz="1300">
                <a:latin typeface="Roboto"/>
                <a:ea typeface="Roboto"/>
                <a:cs typeface="Roboto"/>
                <a:sym typeface="Roboto"/>
              </a:rPr>
              <a:t>” on “</a:t>
            </a:r>
            <a:r>
              <a:rPr b="1" lang="en" sz="1300">
                <a:latin typeface="Roboto"/>
                <a:ea typeface="Roboto"/>
                <a:cs typeface="Roboto"/>
                <a:sym typeface="Roboto"/>
              </a:rPr>
              <a:t>objects</a:t>
            </a:r>
            <a:r>
              <a:rPr lang="en" sz="1300">
                <a:latin typeface="Roboto"/>
                <a:ea typeface="Roboto"/>
                <a:cs typeface="Roboto"/>
                <a:sym typeface="Roboto"/>
              </a:rPr>
              <a:t>” to arrive at a final “</a:t>
            </a:r>
            <a:r>
              <a:rPr b="1" lang="en" sz="1300">
                <a:latin typeface="Roboto"/>
                <a:ea typeface="Roboto"/>
                <a:cs typeface="Roboto"/>
                <a:sym typeface="Roboto"/>
              </a:rPr>
              <a:t>solution</a:t>
            </a:r>
            <a:r>
              <a:rPr lang="en" sz="1300">
                <a:latin typeface="Roboto"/>
                <a:ea typeface="Roboto"/>
                <a:cs typeface="Roboto"/>
                <a:sym typeface="Roboto"/>
              </a:rPr>
              <a:t>.”</a:t>
            </a:r>
            <a:endParaRPr sz="1300">
              <a:latin typeface="Roboto"/>
              <a:ea typeface="Roboto"/>
              <a:cs typeface="Roboto"/>
              <a:sym typeface="Roboto"/>
            </a:endParaRPr>
          </a:p>
          <a:p>
            <a:pPr indent="0" lvl="0" marL="0" rtl="0" algn="just">
              <a:spcBef>
                <a:spcPts val="0"/>
              </a:spcBef>
              <a:spcAft>
                <a:spcPts val="0"/>
              </a:spcAft>
              <a:buNone/>
            </a:pPr>
            <a:r>
              <a:t/>
            </a:r>
            <a:endParaRPr sz="1300">
              <a:latin typeface="Roboto"/>
              <a:ea typeface="Roboto"/>
              <a:cs typeface="Roboto"/>
              <a:sym typeface="Roboto"/>
            </a:endParaRPr>
          </a:p>
          <a:p>
            <a:pPr indent="-311150" lvl="0" marL="457200" rtl="0" algn="just">
              <a:spcBef>
                <a:spcPts val="0"/>
              </a:spcBef>
              <a:spcAft>
                <a:spcPts val="0"/>
              </a:spcAft>
              <a:buSzPts val="1300"/>
              <a:buFont typeface="Roboto"/>
              <a:buChar char="●"/>
            </a:pPr>
            <a:r>
              <a:rPr lang="en" sz="1300">
                <a:latin typeface="Roboto"/>
                <a:ea typeface="Roboto"/>
                <a:cs typeface="Roboto"/>
                <a:sym typeface="Roboto"/>
              </a:rPr>
              <a:t>Cognitive science has investigated the ways in which humans solve problems, this helps HCI designers to analyze the task and base the interaction model </a:t>
            </a:r>
            <a:r>
              <a:rPr lang="en" sz="1300">
                <a:latin typeface="Roboto"/>
                <a:ea typeface="Roboto"/>
                <a:cs typeface="Roboto"/>
                <a:sym typeface="Roboto"/>
              </a:rPr>
              <a:t>around the natural problem-solving process. </a:t>
            </a:r>
            <a:endParaRPr sz="1300">
              <a:latin typeface="Roboto"/>
              <a:ea typeface="Roboto"/>
              <a:cs typeface="Roboto"/>
              <a:sym typeface="Roboto"/>
            </a:endParaRPr>
          </a:p>
          <a:p>
            <a:pPr indent="0" lvl="0" marL="0" rtl="0" algn="just">
              <a:spcBef>
                <a:spcPts val="0"/>
              </a:spcBef>
              <a:spcAft>
                <a:spcPts val="0"/>
              </a:spcAft>
              <a:buNone/>
            </a:pPr>
            <a:r>
              <a:t/>
            </a:r>
            <a:endParaRPr sz="1300">
              <a:latin typeface="Roboto"/>
              <a:ea typeface="Roboto"/>
              <a:cs typeface="Roboto"/>
              <a:sym typeface="Roboto"/>
            </a:endParaRPr>
          </a:p>
          <a:p>
            <a:pPr indent="-311150" lvl="0" marL="457200" rtl="0" algn="just">
              <a:spcBef>
                <a:spcPts val="0"/>
              </a:spcBef>
              <a:spcAft>
                <a:spcPts val="0"/>
              </a:spcAft>
              <a:buSzPts val="1300"/>
              <a:buFont typeface="Roboto"/>
              <a:buChar char="●"/>
            </a:pPr>
            <a:r>
              <a:rPr lang="en" sz="1300">
                <a:latin typeface="Roboto"/>
                <a:ea typeface="Roboto"/>
                <a:cs typeface="Roboto"/>
                <a:sym typeface="Roboto"/>
              </a:rPr>
              <a:t>Thus for a smaller problem of “fixing the font,” the action could be a “menu item selection” applied to a “highlighted text.”</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9"/>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3: Human Factors as HCI Theories </a:t>
            </a:r>
            <a:endParaRPr>
              <a:solidFill>
                <a:schemeClr val="lt1"/>
              </a:solidFill>
              <a:latin typeface="Merriweather"/>
              <a:ea typeface="Merriweather"/>
              <a:cs typeface="Merriweather"/>
              <a:sym typeface="Merriweather"/>
            </a:endParaRPr>
          </a:p>
        </p:txBody>
      </p:sp>
      <p:pic>
        <p:nvPicPr>
          <p:cNvPr id="142" name="Google Shape;142;p29"/>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143" name="Google Shape;143;p29"/>
          <p:cNvPicPr preferRelativeResize="0"/>
          <p:nvPr/>
        </p:nvPicPr>
        <p:blipFill>
          <a:blip r:embed="rId4">
            <a:alphaModFix/>
          </a:blip>
          <a:stretch>
            <a:fillRect/>
          </a:stretch>
        </p:blipFill>
        <p:spPr>
          <a:xfrm>
            <a:off x="8073348" y="266873"/>
            <a:ext cx="399100" cy="189425"/>
          </a:xfrm>
          <a:prstGeom prst="rect">
            <a:avLst/>
          </a:prstGeom>
          <a:noFill/>
          <a:ln>
            <a:noFill/>
          </a:ln>
        </p:spPr>
      </p:pic>
      <p:pic>
        <p:nvPicPr>
          <p:cNvPr id="144" name="Google Shape;144;p29"/>
          <p:cNvPicPr preferRelativeResize="0"/>
          <p:nvPr/>
        </p:nvPicPr>
        <p:blipFill>
          <a:blip r:embed="rId5">
            <a:alphaModFix/>
          </a:blip>
          <a:stretch>
            <a:fillRect/>
          </a:stretch>
        </p:blipFill>
        <p:spPr>
          <a:xfrm>
            <a:off x="3756963" y="780075"/>
            <a:ext cx="5327012" cy="3728924"/>
          </a:xfrm>
          <a:prstGeom prst="rect">
            <a:avLst/>
          </a:prstGeom>
          <a:noFill/>
          <a:ln>
            <a:noFill/>
          </a:ln>
        </p:spPr>
      </p:pic>
      <p:sp>
        <p:nvSpPr>
          <p:cNvPr id="145" name="Google Shape;145;p29"/>
          <p:cNvSpPr txBox="1"/>
          <p:nvPr/>
        </p:nvSpPr>
        <p:spPr>
          <a:xfrm>
            <a:off x="171450" y="2194425"/>
            <a:ext cx="3523200" cy="10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There are several “</a:t>
            </a:r>
            <a:r>
              <a:rPr b="1" lang="en" sz="1300">
                <a:solidFill>
                  <a:schemeClr val="dk2"/>
                </a:solidFill>
                <a:latin typeface="Roboto"/>
                <a:ea typeface="Roboto"/>
                <a:cs typeface="Roboto"/>
                <a:sym typeface="Roboto"/>
              </a:rPr>
              <a:t>human problem-solving</a:t>
            </a:r>
            <a:r>
              <a:rPr lang="en" sz="1300">
                <a:solidFill>
                  <a:schemeClr val="dk2"/>
                </a:solidFill>
                <a:latin typeface="Roboto"/>
                <a:ea typeface="Roboto"/>
                <a:cs typeface="Roboto"/>
                <a:sym typeface="Roboto"/>
              </a:rPr>
              <a:t>” models that are put forth by a number of researchers, but most of them can be collectively summarized as:</a:t>
            </a:r>
            <a:endParaRPr sz="1300">
              <a:solidFill>
                <a:schemeClr val="dk2"/>
              </a:solidFill>
              <a:latin typeface="Roboto"/>
              <a:ea typeface="Roboto"/>
              <a:cs typeface="Roboto"/>
              <a:sym typeface="Roboto"/>
            </a:endParaRPr>
          </a:p>
        </p:txBody>
      </p:sp>
      <p:sp>
        <p:nvSpPr>
          <p:cNvPr id="146" name="Google Shape;146;p29"/>
          <p:cNvSpPr txBox="1"/>
          <p:nvPr/>
        </p:nvSpPr>
        <p:spPr>
          <a:xfrm>
            <a:off x="4029100" y="4431950"/>
            <a:ext cx="5254800" cy="5058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Roboto"/>
              <a:buAutoNum type="alphaLcPeriod"/>
            </a:pPr>
            <a:r>
              <a:rPr lang="en" sz="1300">
                <a:solidFill>
                  <a:schemeClr val="dk2"/>
                </a:solidFill>
                <a:latin typeface="Roboto"/>
                <a:ea typeface="Roboto"/>
                <a:cs typeface="Roboto"/>
                <a:sym typeface="Roboto"/>
              </a:rPr>
              <a:t>The overall human problem-solving model and process </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AutoNum type="alphaLcPeriod"/>
            </a:pPr>
            <a:r>
              <a:rPr lang="en" sz="1300">
                <a:solidFill>
                  <a:schemeClr val="dk2"/>
                </a:solidFill>
                <a:latin typeface="Roboto"/>
                <a:ea typeface="Roboto"/>
                <a:cs typeface="Roboto"/>
                <a:sym typeface="Roboto"/>
              </a:rPr>
              <a:t>A more detailed view of the “decision maker/executor.”</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0"/>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3: Human Factors as HCI Theories </a:t>
            </a:r>
            <a:endParaRPr>
              <a:solidFill>
                <a:schemeClr val="lt1"/>
              </a:solidFill>
              <a:latin typeface="Merriweather"/>
              <a:ea typeface="Merriweather"/>
              <a:cs typeface="Merriweather"/>
              <a:sym typeface="Merriweather"/>
            </a:endParaRPr>
          </a:p>
        </p:txBody>
      </p:sp>
      <p:pic>
        <p:nvPicPr>
          <p:cNvPr id="152" name="Google Shape;152;p30"/>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153" name="Google Shape;153;p30"/>
          <p:cNvPicPr preferRelativeResize="0"/>
          <p:nvPr/>
        </p:nvPicPr>
        <p:blipFill>
          <a:blip r:embed="rId4">
            <a:alphaModFix/>
          </a:blip>
          <a:stretch>
            <a:fillRect/>
          </a:stretch>
        </p:blipFill>
        <p:spPr>
          <a:xfrm>
            <a:off x="8073348" y="266873"/>
            <a:ext cx="399100" cy="189425"/>
          </a:xfrm>
          <a:prstGeom prst="rect">
            <a:avLst/>
          </a:prstGeom>
          <a:noFill/>
          <a:ln>
            <a:noFill/>
          </a:ln>
        </p:spPr>
      </p:pic>
      <p:sp>
        <p:nvSpPr>
          <p:cNvPr id="154" name="Google Shape;154;p30"/>
          <p:cNvSpPr txBox="1"/>
          <p:nvPr/>
        </p:nvSpPr>
        <p:spPr>
          <a:xfrm>
            <a:off x="188600" y="968700"/>
            <a:ext cx="8795400" cy="4046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300">
                <a:latin typeface="Roboto"/>
                <a:ea typeface="Roboto"/>
                <a:cs typeface="Roboto"/>
                <a:sym typeface="Roboto"/>
              </a:rPr>
              <a:t>Human problem-solving or information processing efforts consist of these important parts:</a:t>
            </a:r>
            <a:endParaRPr sz="1300">
              <a:latin typeface="Roboto"/>
              <a:ea typeface="Roboto"/>
              <a:cs typeface="Roboto"/>
              <a:sym typeface="Roboto"/>
            </a:endParaRPr>
          </a:p>
          <a:p>
            <a:pPr indent="0" lvl="0" marL="0" rtl="0" algn="just">
              <a:spcBef>
                <a:spcPts val="0"/>
              </a:spcBef>
              <a:spcAft>
                <a:spcPts val="0"/>
              </a:spcAft>
              <a:buNone/>
            </a:pPr>
            <a:r>
              <a:t/>
            </a:r>
            <a:endParaRPr sz="1300">
              <a:latin typeface="Roboto"/>
              <a:ea typeface="Roboto"/>
              <a:cs typeface="Roboto"/>
              <a:sym typeface="Roboto"/>
            </a:endParaRPr>
          </a:p>
          <a:p>
            <a:pPr indent="-311150" lvl="0" marL="457200" rtl="0" algn="just">
              <a:spcBef>
                <a:spcPts val="0"/>
              </a:spcBef>
              <a:spcAft>
                <a:spcPts val="0"/>
              </a:spcAft>
              <a:buSzPts val="1300"/>
              <a:buFont typeface="Roboto"/>
              <a:buChar char="●"/>
            </a:pPr>
            <a:r>
              <a:rPr b="1" lang="en" sz="1300">
                <a:latin typeface="Roboto"/>
                <a:ea typeface="Roboto"/>
                <a:cs typeface="Roboto"/>
                <a:sym typeface="Roboto"/>
              </a:rPr>
              <a:t>Sensation: </a:t>
            </a:r>
            <a:r>
              <a:rPr lang="en" sz="1300">
                <a:latin typeface="Roboto"/>
                <a:ea typeface="Roboto"/>
                <a:cs typeface="Roboto"/>
                <a:sym typeface="Roboto"/>
              </a:rPr>
              <a:t> Which senses external information (e.g., visual, aural, haptic), and Perception, which interprets and extracts basic meanings of the external information.</a:t>
            </a:r>
            <a:endParaRPr sz="1300">
              <a:latin typeface="Roboto"/>
              <a:ea typeface="Roboto"/>
              <a:cs typeface="Roboto"/>
              <a:sym typeface="Roboto"/>
            </a:endParaRPr>
          </a:p>
          <a:p>
            <a:pPr indent="0" lvl="0" marL="457200" rtl="0" algn="just">
              <a:spcBef>
                <a:spcPts val="0"/>
              </a:spcBef>
              <a:spcAft>
                <a:spcPts val="0"/>
              </a:spcAft>
              <a:buNone/>
            </a:pPr>
            <a:r>
              <a:t/>
            </a:r>
            <a:endParaRPr sz="1300">
              <a:latin typeface="Roboto"/>
              <a:ea typeface="Roboto"/>
              <a:cs typeface="Roboto"/>
              <a:sym typeface="Roboto"/>
            </a:endParaRPr>
          </a:p>
          <a:p>
            <a:pPr indent="-311150" lvl="0" marL="457200" rtl="0" algn="just">
              <a:spcBef>
                <a:spcPts val="0"/>
              </a:spcBef>
              <a:spcAft>
                <a:spcPts val="0"/>
              </a:spcAft>
              <a:buSzPts val="1300"/>
              <a:buFont typeface="Roboto"/>
              <a:buChar char="●"/>
            </a:pPr>
            <a:r>
              <a:rPr b="1" lang="en" sz="1300">
                <a:latin typeface="Roboto"/>
                <a:ea typeface="Roboto"/>
                <a:cs typeface="Roboto"/>
                <a:sym typeface="Roboto"/>
              </a:rPr>
              <a:t>Memory</a:t>
            </a:r>
            <a:r>
              <a:rPr lang="en" sz="1300">
                <a:latin typeface="Roboto"/>
                <a:ea typeface="Roboto"/>
                <a:cs typeface="Roboto"/>
                <a:sym typeface="Roboto"/>
              </a:rPr>
              <a:t>: Which stores momentary and short-term information or long-term knowledge. This knowledge includes information about the external world, procedures, rules, relations, schemas, candidates of actions to apply, the current objective, the plan of action etc.</a:t>
            </a:r>
            <a:endParaRPr sz="1300">
              <a:latin typeface="Roboto"/>
              <a:ea typeface="Roboto"/>
              <a:cs typeface="Roboto"/>
              <a:sym typeface="Roboto"/>
            </a:endParaRPr>
          </a:p>
          <a:p>
            <a:pPr indent="0" lvl="0" marL="457200" rtl="0" algn="just">
              <a:spcBef>
                <a:spcPts val="0"/>
              </a:spcBef>
              <a:spcAft>
                <a:spcPts val="0"/>
              </a:spcAft>
              <a:buNone/>
            </a:pPr>
            <a:r>
              <a:t/>
            </a:r>
            <a:endParaRPr sz="1300">
              <a:latin typeface="Roboto"/>
              <a:ea typeface="Roboto"/>
              <a:cs typeface="Roboto"/>
              <a:sym typeface="Roboto"/>
            </a:endParaRPr>
          </a:p>
          <a:p>
            <a:pPr indent="-311150" lvl="0" marL="457200" rtl="0" algn="just">
              <a:spcBef>
                <a:spcPts val="0"/>
              </a:spcBef>
              <a:spcAft>
                <a:spcPts val="0"/>
              </a:spcAft>
              <a:buSzPts val="1300"/>
              <a:buFont typeface="Roboto"/>
              <a:buChar char="●"/>
            </a:pPr>
            <a:r>
              <a:rPr b="1" lang="en" sz="1300">
                <a:latin typeface="Roboto"/>
                <a:ea typeface="Roboto"/>
                <a:cs typeface="Roboto"/>
                <a:sym typeface="Roboto"/>
              </a:rPr>
              <a:t>Decision maker/executor:</a:t>
            </a:r>
            <a:r>
              <a:rPr lang="en" sz="1300">
                <a:latin typeface="Roboto"/>
                <a:ea typeface="Roboto"/>
                <a:cs typeface="Roboto"/>
                <a:sym typeface="Roboto"/>
              </a:rPr>
              <a:t> which formulates and revises a “plan,” then decides what to do based on the various knowledge in the memory, and finally acts it out by commanding the motor system.</a:t>
            </a:r>
            <a:endParaRPr sz="13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1"/>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3: Human Factors as HCI Theories </a:t>
            </a:r>
            <a:endParaRPr>
              <a:solidFill>
                <a:schemeClr val="lt1"/>
              </a:solidFill>
              <a:latin typeface="Merriweather"/>
              <a:ea typeface="Merriweather"/>
              <a:cs typeface="Merriweather"/>
              <a:sym typeface="Merriweather"/>
            </a:endParaRPr>
          </a:p>
        </p:txBody>
      </p:sp>
      <p:pic>
        <p:nvPicPr>
          <p:cNvPr id="160" name="Google Shape;160;p31"/>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161" name="Google Shape;161;p31"/>
          <p:cNvPicPr preferRelativeResize="0"/>
          <p:nvPr/>
        </p:nvPicPr>
        <p:blipFill>
          <a:blip r:embed="rId4">
            <a:alphaModFix/>
          </a:blip>
          <a:stretch>
            <a:fillRect/>
          </a:stretch>
        </p:blipFill>
        <p:spPr>
          <a:xfrm>
            <a:off x="8073348" y="266873"/>
            <a:ext cx="399100" cy="189425"/>
          </a:xfrm>
          <a:prstGeom prst="rect">
            <a:avLst/>
          </a:prstGeom>
          <a:noFill/>
          <a:ln>
            <a:noFill/>
          </a:ln>
        </p:spPr>
      </p:pic>
      <p:pic>
        <p:nvPicPr>
          <p:cNvPr id="162" name="Google Shape;162;p31"/>
          <p:cNvPicPr preferRelativeResize="0"/>
          <p:nvPr/>
        </p:nvPicPr>
        <p:blipFill>
          <a:blip r:embed="rId5">
            <a:alphaModFix/>
          </a:blip>
          <a:stretch>
            <a:fillRect/>
          </a:stretch>
        </p:blipFill>
        <p:spPr>
          <a:xfrm>
            <a:off x="1761725" y="1005825"/>
            <a:ext cx="5620851" cy="2488875"/>
          </a:xfrm>
          <a:prstGeom prst="rect">
            <a:avLst/>
          </a:prstGeom>
          <a:noFill/>
          <a:ln>
            <a:noFill/>
          </a:ln>
        </p:spPr>
      </p:pic>
      <p:sp>
        <p:nvSpPr>
          <p:cNvPr id="163" name="Google Shape;163;p31"/>
          <p:cNvSpPr txBox="1"/>
          <p:nvPr/>
        </p:nvSpPr>
        <p:spPr>
          <a:xfrm>
            <a:off x="170550" y="3720450"/>
            <a:ext cx="8803200" cy="1011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300">
                <a:solidFill>
                  <a:schemeClr val="dk2"/>
                </a:solidFill>
                <a:latin typeface="Roboto"/>
                <a:ea typeface="Roboto"/>
                <a:cs typeface="Roboto"/>
                <a:sym typeface="Roboto"/>
              </a:rPr>
              <a:t>The user's intention defines the problem, establishing it as the top goal. A hierarchical plan is then created by breaking down the top goal into subgoals. Subtasks are identified to address these subgoals, considering the external situation. The process involves enacting these subtasks, though success is not guaranteed. The cycle continues with observation, plan revision, and restoration until the top goal is achieved.</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2"/>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3: Human Factors as HCI Theories </a:t>
            </a:r>
            <a:endParaRPr>
              <a:solidFill>
                <a:schemeClr val="lt1"/>
              </a:solidFill>
              <a:latin typeface="Merriweather"/>
              <a:ea typeface="Merriweather"/>
              <a:cs typeface="Merriweather"/>
              <a:sym typeface="Merriweather"/>
            </a:endParaRPr>
          </a:p>
        </p:txBody>
      </p:sp>
      <p:pic>
        <p:nvPicPr>
          <p:cNvPr id="169" name="Google Shape;169;p32"/>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170" name="Google Shape;170;p32"/>
          <p:cNvPicPr preferRelativeResize="0"/>
          <p:nvPr/>
        </p:nvPicPr>
        <p:blipFill>
          <a:blip r:embed="rId4">
            <a:alphaModFix/>
          </a:blip>
          <a:stretch>
            <a:fillRect/>
          </a:stretch>
        </p:blipFill>
        <p:spPr>
          <a:xfrm>
            <a:off x="8073348" y="266873"/>
            <a:ext cx="399100" cy="189425"/>
          </a:xfrm>
          <a:prstGeom prst="rect">
            <a:avLst/>
          </a:prstGeom>
          <a:noFill/>
          <a:ln>
            <a:noFill/>
          </a:ln>
        </p:spPr>
      </p:pic>
      <p:sp>
        <p:nvSpPr>
          <p:cNvPr id="171" name="Google Shape;171;p32"/>
          <p:cNvSpPr txBox="1"/>
          <p:nvPr/>
        </p:nvSpPr>
        <p:spPr>
          <a:xfrm>
            <a:off x="191550" y="780075"/>
            <a:ext cx="8761200" cy="410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141413"/>
                </a:solidFill>
                <a:latin typeface="Roboto"/>
                <a:ea typeface="Roboto"/>
                <a:cs typeface="Roboto"/>
                <a:sym typeface="Roboto"/>
              </a:rPr>
              <a:t>Human Reaction and Prediction of Cognitive Performance</a:t>
            </a:r>
            <a:endParaRPr b="1" sz="1600">
              <a:solidFill>
                <a:srgbClr val="141413"/>
              </a:solidFill>
              <a:latin typeface="Roboto"/>
              <a:ea typeface="Roboto"/>
              <a:cs typeface="Roboto"/>
              <a:sym typeface="Roboto"/>
            </a:endParaRPr>
          </a:p>
          <a:p>
            <a:pPr indent="0" lvl="0" marL="0" rtl="0" algn="just">
              <a:spcBef>
                <a:spcPts val="0"/>
              </a:spcBef>
              <a:spcAft>
                <a:spcPts val="0"/>
              </a:spcAft>
              <a:buNone/>
            </a:pPr>
            <a:r>
              <a:t/>
            </a:r>
            <a:endParaRPr b="1" sz="1600">
              <a:solidFill>
                <a:srgbClr val="141413"/>
              </a:solidFill>
              <a:latin typeface="Roboto"/>
              <a:ea typeface="Roboto"/>
              <a:cs typeface="Roboto"/>
              <a:sym typeface="Roboto"/>
            </a:endParaRPr>
          </a:p>
          <a:p>
            <a:pPr indent="0" lvl="0" marL="0" rtl="0" algn="just">
              <a:spcBef>
                <a:spcPts val="0"/>
              </a:spcBef>
              <a:spcAft>
                <a:spcPts val="0"/>
              </a:spcAft>
              <a:buNone/>
            </a:pPr>
            <a:r>
              <a:t/>
            </a:r>
            <a:endParaRPr b="1" sz="1300">
              <a:solidFill>
                <a:srgbClr val="141413"/>
              </a:solidFill>
              <a:latin typeface="Roboto"/>
              <a:ea typeface="Roboto"/>
              <a:cs typeface="Roboto"/>
              <a:sym typeface="Roboto"/>
            </a:endParaRPr>
          </a:p>
          <a:p>
            <a:pPr indent="-311150" lvl="0" marL="457200" rtl="0" algn="just">
              <a:spcBef>
                <a:spcPts val="0"/>
              </a:spcBef>
              <a:spcAft>
                <a:spcPts val="0"/>
              </a:spcAft>
              <a:buClr>
                <a:srgbClr val="141413"/>
              </a:buClr>
              <a:buSzPts val="1300"/>
              <a:buFont typeface="Roboto"/>
              <a:buChar char="●"/>
            </a:pPr>
            <a:r>
              <a:rPr lang="en" sz="1300">
                <a:solidFill>
                  <a:srgbClr val="141413"/>
                </a:solidFill>
                <a:latin typeface="Roboto"/>
                <a:ea typeface="Roboto"/>
                <a:cs typeface="Roboto"/>
                <a:sym typeface="Roboto"/>
              </a:rPr>
              <a:t>The success of human interface design relies on understanding cognitive aspects.</a:t>
            </a:r>
            <a:endParaRPr sz="1300">
              <a:solidFill>
                <a:srgbClr val="141413"/>
              </a:solidFill>
              <a:latin typeface="Roboto"/>
              <a:ea typeface="Roboto"/>
              <a:cs typeface="Roboto"/>
              <a:sym typeface="Roboto"/>
            </a:endParaRPr>
          </a:p>
          <a:p>
            <a:pPr indent="0" lvl="0" marL="0" rtl="0" algn="just">
              <a:spcBef>
                <a:spcPts val="0"/>
              </a:spcBef>
              <a:spcAft>
                <a:spcPts val="0"/>
              </a:spcAft>
              <a:buNone/>
            </a:pPr>
            <a:r>
              <a:t/>
            </a:r>
            <a:endParaRPr sz="1300">
              <a:solidFill>
                <a:srgbClr val="141413"/>
              </a:solidFill>
              <a:latin typeface="Roboto"/>
              <a:ea typeface="Roboto"/>
              <a:cs typeface="Roboto"/>
              <a:sym typeface="Roboto"/>
            </a:endParaRPr>
          </a:p>
          <a:p>
            <a:pPr indent="0" lvl="0" marL="0" rtl="0" algn="just">
              <a:spcBef>
                <a:spcPts val="0"/>
              </a:spcBef>
              <a:spcAft>
                <a:spcPts val="0"/>
              </a:spcAft>
              <a:buNone/>
            </a:pPr>
            <a:r>
              <a:t/>
            </a:r>
            <a:endParaRPr sz="1300">
              <a:solidFill>
                <a:srgbClr val="141413"/>
              </a:solidFill>
              <a:latin typeface="Roboto"/>
              <a:ea typeface="Roboto"/>
              <a:cs typeface="Roboto"/>
              <a:sym typeface="Roboto"/>
            </a:endParaRPr>
          </a:p>
          <a:p>
            <a:pPr indent="-311150" lvl="0" marL="457200" rtl="0" algn="just">
              <a:spcBef>
                <a:spcPts val="0"/>
              </a:spcBef>
              <a:spcAft>
                <a:spcPts val="0"/>
              </a:spcAft>
              <a:buClr>
                <a:srgbClr val="141413"/>
              </a:buClr>
              <a:buSzPts val="1300"/>
              <a:buFont typeface="Roboto"/>
              <a:buChar char="●"/>
            </a:pPr>
            <a:r>
              <a:rPr lang="en" sz="1300">
                <a:solidFill>
                  <a:srgbClr val="141413"/>
                </a:solidFill>
                <a:latin typeface="Roboto"/>
                <a:ea typeface="Roboto"/>
                <a:cs typeface="Roboto"/>
                <a:sym typeface="Roboto"/>
              </a:rPr>
              <a:t>The "</a:t>
            </a:r>
            <a:r>
              <a:rPr b="1" lang="en" sz="1300">
                <a:solidFill>
                  <a:srgbClr val="141413"/>
                </a:solidFill>
                <a:latin typeface="Roboto"/>
                <a:ea typeface="Roboto"/>
                <a:cs typeface="Roboto"/>
                <a:sym typeface="Roboto"/>
              </a:rPr>
              <a:t>gulf of execution/evaluation</a:t>
            </a:r>
            <a:r>
              <a:rPr lang="en" sz="1300">
                <a:solidFill>
                  <a:srgbClr val="141413"/>
                </a:solidFill>
                <a:latin typeface="Roboto"/>
                <a:ea typeface="Roboto"/>
                <a:cs typeface="Roboto"/>
                <a:sym typeface="Roboto"/>
              </a:rPr>
              <a:t>" - introduced by Norman and Draper states that users can be left bewildered (and not perfor</a:t>
            </a:r>
            <a:r>
              <a:rPr lang="en" sz="1300">
                <a:solidFill>
                  <a:srgbClr val="141413"/>
                </a:solidFill>
                <a:latin typeface="Roboto"/>
                <a:ea typeface="Roboto"/>
                <a:cs typeface="Roboto"/>
                <a:sym typeface="Roboto"/>
              </a:rPr>
              <a:t>m </a:t>
            </a:r>
            <a:r>
              <a:rPr lang="en" sz="1300">
                <a:solidFill>
                  <a:srgbClr val="141413"/>
                </a:solidFill>
                <a:latin typeface="Roboto"/>
                <a:ea typeface="Roboto"/>
                <a:cs typeface="Roboto"/>
                <a:sym typeface="Roboto"/>
              </a:rPr>
              <a:t>very well) when an interactive system does not offer certain actions or does not result in a state as expected by the user. The mismatch between the user’s mental model and the task model employed by the interactive system creates the “</a:t>
            </a:r>
            <a:r>
              <a:rPr b="1" lang="en" sz="1300">
                <a:solidFill>
                  <a:srgbClr val="141413"/>
                </a:solidFill>
                <a:latin typeface="Roboto"/>
                <a:ea typeface="Roboto"/>
                <a:cs typeface="Roboto"/>
                <a:sym typeface="Roboto"/>
              </a:rPr>
              <a:t>gulf</a:t>
            </a:r>
            <a:r>
              <a:rPr lang="en" sz="1300">
                <a:solidFill>
                  <a:srgbClr val="141413"/>
                </a:solidFill>
                <a:latin typeface="Roboto"/>
                <a:ea typeface="Roboto"/>
                <a:cs typeface="Roboto"/>
                <a:sym typeface="Roboto"/>
              </a:rPr>
              <a:t>.” </a:t>
            </a:r>
            <a:endParaRPr sz="1300">
              <a:solidFill>
                <a:srgbClr val="141413"/>
              </a:solidFill>
              <a:latin typeface="Roboto"/>
              <a:ea typeface="Roboto"/>
              <a:cs typeface="Roboto"/>
              <a:sym typeface="Roboto"/>
            </a:endParaRPr>
          </a:p>
          <a:p>
            <a:pPr indent="0" lvl="0" marL="457200" rtl="0" algn="just">
              <a:spcBef>
                <a:spcPts val="0"/>
              </a:spcBef>
              <a:spcAft>
                <a:spcPts val="0"/>
              </a:spcAft>
              <a:buNone/>
            </a:pPr>
            <a:r>
              <a:t/>
            </a:r>
            <a:endParaRPr sz="1300">
              <a:solidFill>
                <a:srgbClr val="141413"/>
              </a:solidFill>
              <a:latin typeface="Roboto"/>
              <a:ea typeface="Roboto"/>
              <a:cs typeface="Roboto"/>
              <a:sym typeface="Roboto"/>
            </a:endParaRPr>
          </a:p>
          <a:p>
            <a:pPr indent="0" lvl="0" marL="457200" rtl="0" algn="just">
              <a:spcBef>
                <a:spcPts val="0"/>
              </a:spcBef>
              <a:spcAft>
                <a:spcPts val="0"/>
              </a:spcAft>
              <a:buNone/>
            </a:pPr>
            <a:r>
              <a:t/>
            </a:r>
            <a:endParaRPr sz="1300">
              <a:solidFill>
                <a:srgbClr val="141413"/>
              </a:solidFill>
              <a:latin typeface="Roboto"/>
              <a:ea typeface="Roboto"/>
              <a:cs typeface="Roboto"/>
              <a:sym typeface="Roboto"/>
            </a:endParaRPr>
          </a:p>
          <a:p>
            <a:pPr indent="-311150" lvl="0" marL="457200" rtl="0" algn="just">
              <a:spcBef>
                <a:spcPts val="0"/>
              </a:spcBef>
              <a:spcAft>
                <a:spcPts val="0"/>
              </a:spcAft>
              <a:buClr>
                <a:srgbClr val="141413"/>
              </a:buClr>
              <a:buSzPts val="1300"/>
              <a:buFont typeface="Roboto"/>
              <a:buChar char="●"/>
            </a:pPr>
            <a:r>
              <a:rPr lang="en" sz="1300">
                <a:solidFill>
                  <a:srgbClr val="141413"/>
                </a:solidFill>
                <a:latin typeface="Roboto"/>
                <a:ea typeface="Roboto"/>
                <a:cs typeface="Roboto"/>
                <a:sym typeface="Roboto"/>
              </a:rPr>
              <a:t>Memory capacity, encompassing short-term and long-term memory, plays a crucial role. Short-term memory limitations require interfaces to present information effectively, especially in multitasking scenarios where context switches can degrade performance. Interfaces should assist users by capturing context information during suspension and highlighting it upon resumption.</a:t>
            </a:r>
            <a:endParaRPr sz="1300">
              <a:solidFill>
                <a:srgbClr val="141413"/>
              </a:solidFill>
              <a:latin typeface="Roboto"/>
              <a:ea typeface="Roboto"/>
              <a:cs typeface="Roboto"/>
              <a:sym typeface="Roboto"/>
            </a:endParaRPr>
          </a:p>
          <a:p>
            <a:pPr indent="0" lvl="0" marL="0" rtl="0" algn="just">
              <a:spcBef>
                <a:spcPts val="0"/>
              </a:spcBef>
              <a:spcAft>
                <a:spcPts val="0"/>
              </a:spcAft>
              <a:buNone/>
            </a:pPr>
            <a:r>
              <a:t/>
            </a:r>
            <a:endParaRPr b="1" sz="1200">
              <a:solidFill>
                <a:srgbClr val="141413"/>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3"/>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3: Human Factors as HCI Theories </a:t>
            </a:r>
            <a:endParaRPr>
              <a:solidFill>
                <a:schemeClr val="lt1"/>
              </a:solidFill>
              <a:latin typeface="Merriweather"/>
              <a:ea typeface="Merriweather"/>
              <a:cs typeface="Merriweather"/>
              <a:sym typeface="Merriweather"/>
            </a:endParaRPr>
          </a:p>
        </p:txBody>
      </p:sp>
      <p:pic>
        <p:nvPicPr>
          <p:cNvPr id="177" name="Google Shape;177;p33"/>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178" name="Google Shape;178;p33"/>
          <p:cNvPicPr preferRelativeResize="0"/>
          <p:nvPr/>
        </p:nvPicPr>
        <p:blipFill>
          <a:blip r:embed="rId4">
            <a:alphaModFix/>
          </a:blip>
          <a:stretch>
            <a:fillRect/>
          </a:stretch>
        </p:blipFill>
        <p:spPr>
          <a:xfrm>
            <a:off x="8073348" y="266873"/>
            <a:ext cx="399100" cy="189425"/>
          </a:xfrm>
          <a:prstGeom prst="rect">
            <a:avLst/>
          </a:prstGeom>
          <a:noFill/>
          <a:ln>
            <a:noFill/>
          </a:ln>
        </p:spPr>
      </p:pic>
      <p:pic>
        <p:nvPicPr>
          <p:cNvPr id="179" name="Google Shape;179;p33"/>
          <p:cNvPicPr preferRelativeResize="0"/>
          <p:nvPr/>
        </p:nvPicPr>
        <p:blipFill>
          <a:blip r:embed="rId5">
            <a:alphaModFix/>
          </a:blip>
          <a:stretch>
            <a:fillRect/>
          </a:stretch>
        </p:blipFill>
        <p:spPr>
          <a:xfrm>
            <a:off x="2424113" y="1052475"/>
            <a:ext cx="4295775" cy="2895600"/>
          </a:xfrm>
          <a:prstGeom prst="rect">
            <a:avLst/>
          </a:prstGeom>
          <a:noFill/>
          <a:ln>
            <a:noFill/>
          </a:ln>
        </p:spPr>
      </p:pic>
      <p:sp>
        <p:nvSpPr>
          <p:cNvPr id="180" name="Google Shape;180;p33"/>
          <p:cNvSpPr txBox="1"/>
          <p:nvPr/>
        </p:nvSpPr>
        <p:spPr>
          <a:xfrm>
            <a:off x="1704450" y="4166225"/>
            <a:ext cx="5735100" cy="52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Gulf of execution and evaluation: the gap between the expected and actual.</a:t>
            </a:r>
            <a:endParaRPr sz="1300">
              <a:solidFill>
                <a:schemeClr val="dk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