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oboto"/>
      <p:regular r:id="rId36"/>
      <p:bold r:id="rId37"/>
      <p:italic r:id="rId38"/>
      <p:boldItalic r:id="rId39"/>
    </p:embeddedFont>
    <p:embeddedFont>
      <p:font typeface="Merriweather"/>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regular.fntdata"/><Relationship Id="rId20" Type="http://schemas.openxmlformats.org/officeDocument/2006/relationships/slide" Target="slides/slide14.xml"/><Relationship Id="rId42" Type="http://schemas.openxmlformats.org/officeDocument/2006/relationships/font" Target="fonts/Merriweather-italic.fntdata"/><Relationship Id="rId41" Type="http://schemas.openxmlformats.org/officeDocument/2006/relationships/font" Target="fonts/Merriweather-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Merriweather-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b1a6dbcbf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b1a6dbcbf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aa1364fe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aa1364fe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aa1364fe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6aa1364fe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aa1364fe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6aa1364fe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aa1364fe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6aa1364fe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6aa1364fe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6aa1364fe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6aa1364fe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6aa1364fe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6aa1364fe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6aa1364fe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6aa1364fe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6aa1364fe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6aa1364fe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6aa1364fe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6aa1364fe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6aa1364fe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1a6dbcbfd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b1a6dbcbfd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6aa1364fe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6aa1364fe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6aa1364fe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6aa1364fe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c15c0c0ad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c15c0c0ad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c15c0c0ad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c15c0c0ad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c15c0c0ad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c15c0c0ad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c15c0c0ad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c15c0c0ad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c15c0c0ad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c15c0c0ad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c15c0c0ad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c15c0c0ad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c15c0c0ad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c15c0c0ad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c15c0c0ad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c15c0c0ad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aa1364f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aa1364f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aa1364fe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aa1364fe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aa1364fe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aa1364fe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aa1364fe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aa1364fe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aa1364fe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aa1364fe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aa1364fe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aa1364fe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aa1364fe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aa1364fe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sp>
        <p:nvSpPr>
          <p:cNvPr id="55" name="Google Shape;55;p1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56" name="Google Shape;56;p1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7" name="Google Shape;57;p14"/>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59" name="Shape 59"/>
        <p:cNvGrpSpPr/>
        <p:nvPr/>
      </p:nvGrpSpPr>
      <p:grpSpPr>
        <a:xfrm>
          <a:off x="0" y="0"/>
          <a:ext cx="0" cy="0"/>
          <a:chOff x="0" y="0"/>
          <a:chExt cx="0" cy="0"/>
        </a:xfrm>
      </p:grpSpPr>
      <p:sp>
        <p:nvSpPr>
          <p:cNvPr id="60" name="Google Shape;60;p1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61" name="Google Shape;61;p1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62" name="Google Shape;62;p15"/>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sp>
        <p:nvSpPr>
          <p:cNvPr id="65" name="Google Shape;65;p1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67" name="Google Shape;67;p1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68" name="Google Shape;68;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69" name="Google Shape;69;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0" name="Google Shape;7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4" name="Google Shape;74;p1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5" name="Google Shape;75;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8"/>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0" name="Google Shape;8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1" name="Shape 81"/>
        <p:cNvGrpSpPr/>
        <p:nvPr/>
      </p:nvGrpSpPr>
      <p:grpSpPr>
        <a:xfrm>
          <a:off x="0" y="0"/>
          <a:ext cx="0" cy="0"/>
          <a:chOff x="0" y="0"/>
          <a:chExt cx="0" cy="0"/>
        </a:xfrm>
      </p:grpSpPr>
      <p:sp>
        <p:nvSpPr>
          <p:cNvPr id="82" name="Google Shape;82;p19"/>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9"/>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4" name="Google Shape;84;p19"/>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85" name="Google Shape;8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6" name="Shape 86"/>
        <p:cNvGrpSpPr/>
        <p:nvPr/>
      </p:nvGrpSpPr>
      <p:grpSpPr>
        <a:xfrm>
          <a:off x="0" y="0"/>
          <a:ext cx="0" cy="0"/>
          <a:chOff x="0" y="0"/>
          <a:chExt cx="0" cy="0"/>
        </a:xfrm>
      </p:grpSpPr>
      <p:sp>
        <p:nvSpPr>
          <p:cNvPr id="87" name="Google Shape;87;p20"/>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88" name="Google Shape;8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9" name="Shape 89"/>
        <p:cNvGrpSpPr/>
        <p:nvPr/>
      </p:nvGrpSpPr>
      <p:grpSpPr>
        <a:xfrm>
          <a:off x="0" y="0"/>
          <a:ext cx="0" cy="0"/>
          <a:chOff x="0" y="0"/>
          <a:chExt cx="0" cy="0"/>
        </a:xfrm>
      </p:grpSpPr>
      <p:sp>
        <p:nvSpPr>
          <p:cNvPr id="90" name="Google Shape;90;p21"/>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1"/>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2" name="Google Shape;92;p21"/>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93" name="Google Shape;93;p21"/>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4" name="Google Shape;9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5" name="Shape 95"/>
        <p:cNvGrpSpPr/>
        <p:nvPr/>
      </p:nvGrpSpPr>
      <p:grpSpPr>
        <a:xfrm>
          <a:off x="0" y="0"/>
          <a:ext cx="0" cy="0"/>
          <a:chOff x="0" y="0"/>
          <a:chExt cx="0" cy="0"/>
        </a:xfrm>
      </p:grpSpPr>
      <p:sp>
        <p:nvSpPr>
          <p:cNvPr id="96" name="Google Shape;96;p22"/>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2"/>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98" name="Google Shape;9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99" name="Shape 99"/>
        <p:cNvGrpSpPr/>
        <p:nvPr/>
      </p:nvGrpSpPr>
      <p:grpSpPr>
        <a:xfrm>
          <a:off x="0" y="0"/>
          <a:ext cx="0" cy="0"/>
          <a:chOff x="0" y="0"/>
          <a:chExt cx="0" cy="0"/>
        </a:xfrm>
      </p:grpSpPr>
      <p:sp>
        <p:nvSpPr>
          <p:cNvPr id="100" name="Google Shape;100;p23"/>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01" name="Google Shape;101;p23"/>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02" name="Google Shape;10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5"/>
          <p:cNvSpPr txBox="1"/>
          <p:nvPr>
            <p:ph type="ctrTitle"/>
          </p:nvPr>
        </p:nvSpPr>
        <p:spPr>
          <a:xfrm>
            <a:off x="311700" y="353800"/>
            <a:ext cx="8520600" cy="116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200"/>
              <a:t>Human Computer Interaction</a:t>
            </a:r>
            <a:endParaRPr sz="4200"/>
          </a:p>
          <a:p>
            <a:pPr indent="0" lvl="0" marL="0" rtl="0" algn="l">
              <a:spcBef>
                <a:spcPts val="0"/>
              </a:spcBef>
              <a:spcAft>
                <a:spcPts val="0"/>
              </a:spcAft>
              <a:buNone/>
            </a:pPr>
            <a:r>
              <a:rPr lang="en" sz="2800"/>
              <a:t>Fundamentals and Practice   [ SWE - 431 ]</a:t>
            </a:r>
            <a:endParaRPr sz="2800"/>
          </a:p>
        </p:txBody>
      </p:sp>
      <p:sp>
        <p:nvSpPr>
          <p:cNvPr id="110" name="Google Shape;110;p25"/>
          <p:cNvSpPr txBox="1"/>
          <p:nvPr>
            <p:ph idx="1" type="subTitle"/>
          </p:nvPr>
        </p:nvSpPr>
        <p:spPr>
          <a:xfrm>
            <a:off x="311700" y="1428075"/>
            <a:ext cx="3958800" cy="5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141413"/>
                </a:solidFill>
                <a:latin typeface="Merriweather"/>
                <a:ea typeface="Merriweather"/>
                <a:cs typeface="Merriweather"/>
                <a:sym typeface="Merriweather"/>
              </a:rPr>
              <a:t>Gerard Jounghyun Kim</a:t>
            </a:r>
            <a:endParaRPr sz="1700">
              <a:latin typeface="Merriweather"/>
              <a:ea typeface="Merriweather"/>
              <a:cs typeface="Merriweather"/>
              <a:sym typeface="Merriweather"/>
            </a:endParaRPr>
          </a:p>
        </p:txBody>
      </p:sp>
      <p:sp>
        <p:nvSpPr>
          <p:cNvPr id="111" name="Google Shape;111;p25"/>
          <p:cNvSpPr txBox="1"/>
          <p:nvPr/>
        </p:nvSpPr>
        <p:spPr>
          <a:xfrm>
            <a:off x="6059725" y="4196750"/>
            <a:ext cx="2866500" cy="792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solidFill>
                  <a:schemeClr val="lt1"/>
                </a:solidFill>
                <a:latin typeface="Merriweather"/>
                <a:ea typeface="Merriweather"/>
                <a:cs typeface="Merriweather"/>
                <a:sym typeface="Merriweather"/>
              </a:rPr>
              <a:t>Mahfuzur Rahman Emon</a:t>
            </a:r>
            <a:br>
              <a:rPr lang="en" sz="1500">
                <a:solidFill>
                  <a:schemeClr val="lt1"/>
                </a:solidFill>
                <a:latin typeface="Merriweather"/>
                <a:ea typeface="Merriweather"/>
                <a:cs typeface="Merriweather"/>
                <a:sym typeface="Merriweather"/>
              </a:rPr>
            </a:br>
            <a:r>
              <a:rPr lang="en" sz="1500">
                <a:solidFill>
                  <a:schemeClr val="lt1"/>
                </a:solidFill>
                <a:latin typeface="Merriweather"/>
                <a:ea typeface="Merriweather"/>
                <a:cs typeface="Merriweather"/>
                <a:sym typeface="Merriweather"/>
              </a:rPr>
              <a:t>Lecturer, IICT, SUST</a:t>
            </a:r>
            <a:endParaRPr sz="1500">
              <a:solidFill>
                <a:schemeClr val="lt1"/>
              </a:solidFill>
              <a:latin typeface="Merriweather"/>
              <a:ea typeface="Merriweather"/>
              <a:cs typeface="Merriweather"/>
              <a:sym typeface="Merriweather"/>
            </a:endParaRPr>
          </a:p>
        </p:txBody>
      </p:sp>
      <p:sp>
        <p:nvSpPr>
          <p:cNvPr id="112" name="Google Shape;112;p25"/>
          <p:cNvSpPr txBox="1"/>
          <p:nvPr/>
        </p:nvSpPr>
        <p:spPr>
          <a:xfrm>
            <a:off x="480775" y="2349500"/>
            <a:ext cx="6250200" cy="8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B5394"/>
                </a:solidFill>
                <a:latin typeface="Merriweather"/>
                <a:ea typeface="Merriweather"/>
                <a:cs typeface="Merriweather"/>
                <a:sym typeface="Merriweather"/>
              </a:rPr>
              <a:t>Chapter: 8</a:t>
            </a:r>
            <a:endParaRPr b="1" sz="2000">
              <a:solidFill>
                <a:srgbClr val="0B5394"/>
              </a:solidFill>
              <a:latin typeface="Merriweather"/>
              <a:ea typeface="Merriweather"/>
              <a:cs typeface="Merriweather"/>
              <a:sym typeface="Merriweather"/>
            </a:endParaRPr>
          </a:p>
          <a:p>
            <a:pPr indent="0" lvl="0" marL="0" rtl="0" algn="l">
              <a:spcBef>
                <a:spcPts val="0"/>
              </a:spcBef>
              <a:spcAft>
                <a:spcPts val="0"/>
              </a:spcAft>
              <a:buNone/>
            </a:pPr>
            <a:r>
              <a:rPr b="1" lang="en" sz="2000">
                <a:solidFill>
                  <a:srgbClr val="0B5394"/>
                </a:solidFill>
                <a:latin typeface="Merriweather"/>
                <a:ea typeface="Merriweather"/>
                <a:cs typeface="Merriweather"/>
                <a:sym typeface="Merriweather"/>
              </a:rPr>
              <a:t>User Interface Evaluation</a:t>
            </a:r>
            <a:endParaRPr b="1" sz="2000">
              <a:solidFill>
                <a:srgbClr val="0B5394"/>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8: </a:t>
            </a:r>
            <a:endParaRPr>
              <a:solidFill>
                <a:schemeClr val="lt1"/>
              </a:solidFill>
              <a:latin typeface="Merriweather"/>
              <a:ea typeface="Merriweather"/>
              <a:cs typeface="Merriweather"/>
              <a:sym typeface="Merriweather"/>
            </a:endParaRPr>
          </a:p>
        </p:txBody>
      </p:sp>
      <p:pic>
        <p:nvPicPr>
          <p:cNvPr id="186" name="Google Shape;186;p34"/>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187" name="Google Shape;187;p34"/>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188" name="Google Shape;188;p34"/>
          <p:cNvSpPr txBox="1"/>
          <p:nvPr/>
        </p:nvSpPr>
        <p:spPr>
          <a:xfrm>
            <a:off x="121550" y="911700"/>
            <a:ext cx="8896800" cy="4148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300">
                <a:latin typeface="Roboto"/>
                <a:ea typeface="Roboto"/>
                <a:cs typeface="Roboto"/>
                <a:sym typeface="Roboto"/>
              </a:rPr>
              <a:t>Focus Interview/Enactment/Observation Study:</a:t>
            </a:r>
            <a:endParaRPr b="1" sz="1300">
              <a:latin typeface="Roboto"/>
              <a:ea typeface="Roboto"/>
              <a:cs typeface="Roboto"/>
              <a:sym typeface="Roboto"/>
            </a:endParaRPr>
          </a:p>
          <a:p>
            <a:pPr indent="0" lvl="0" marL="0" rtl="0" algn="just">
              <a:spcBef>
                <a:spcPts val="0"/>
              </a:spcBef>
              <a:spcAft>
                <a:spcPts val="0"/>
              </a:spcAft>
              <a:buNone/>
            </a:pPr>
            <a:r>
              <a:t/>
            </a:r>
            <a:endParaRPr b="1"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One of the easiest and most straightforward evaluation methods is to simply interview the actual/potential users and observe their interaction behavior, either with the finished product or through a simulated run.</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The interview can involve actual system usage, or a paper/digital mock-up can be used for enacted scenarios. Mock-ups offer a tangible feel early in development, but may lack some interactive features. </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Wizard of Oz testing, with a human simulating system responses, is used when features are not implemented. </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The interview is often focused on particular user groups (e.g., elderly) or on the features of the system/interface (e.g., information layout) to save time.</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A particular interviewing technique, </a:t>
            </a:r>
            <a:r>
              <a:rPr i="1" lang="en" sz="1300">
                <a:latin typeface="Roboto"/>
                <a:ea typeface="Roboto"/>
                <a:cs typeface="Roboto"/>
                <a:sym typeface="Roboto"/>
              </a:rPr>
              <a:t>The cognitive walkthrough</a:t>
            </a:r>
            <a:r>
              <a:rPr lang="en" sz="1300">
                <a:latin typeface="Roboto"/>
                <a:ea typeface="Roboto"/>
                <a:cs typeface="Roboto"/>
                <a:sym typeface="Roboto"/>
              </a:rPr>
              <a:t> where the subject talks through their thought process. It's designed to identify gaps between the system's interaction model and the user's understanding. This method is suitable for evaluating the early stages of design, such as interaction modeling or interface selection, rather than specific interface design.</a:t>
            </a:r>
            <a:endParaRPr sz="13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8: </a:t>
            </a:r>
            <a:endParaRPr>
              <a:solidFill>
                <a:schemeClr val="lt1"/>
              </a:solidFill>
              <a:latin typeface="Merriweather"/>
              <a:ea typeface="Merriweather"/>
              <a:cs typeface="Merriweather"/>
              <a:sym typeface="Merriweather"/>
            </a:endParaRPr>
          </a:p>
        </p:txBody>
      </p:sp>
      <p:pic>
        <p:nvPicPr>
          <p:cNvPr id="194" name="Google Shape;194;p35"/>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195" name="Google Shape;195;p35"/>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196" name="Google Shape;196;p35"/>
          <p:cNvPicPr preferRelativeResize="0"/>
          <p:nvPr/>
        </p:nvPicPr>
        <p:blipFill>
          <a:blip r:embed="rId5">
            <a:alphaModFix/>
          </a:blip>
          <a:stretch>
            <a:fillRect/>
          </a:stretch>
        </p:blipFill>
        <p:spPr>
          <a:xfrm>
            <a:off x="198000" y="1289575"/>
            <a:ext cx="8839197" cy="2522815"/>
          </a:xfrm>
          <a:prstGeom prst="rect">
            <a:avLst/>
          </a:prstGeom>
          <a:noFill/>
          <a:ln>
            <a:noFill/>
          </a:ln>
        </p:spPr>
      </p:pic>
      <p:sp>
        <p:nvSpPr>
          <p:cNvPr id="197" name="Google Shape;197;p35"/>
          <p:cNvSpPr txBox="1"/>
          <p:nvPr/>
        </p:nvSpPr>
        <p:spPr>
          <a:xfrm>
            <a:off x="1335450" y="4064675"/>
            <a:ext cx="656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Interviewing a subject upon simulating the usage of the interface with a mock-up.</a:t>
            </a:r>
            <a:endParaRPr>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8: </a:t>
            </a:r>
            <a:endParaRPr>
              <a:solidFill>
                <a:schemeClr val="lt1"/>
              </a:solidFill>
              <a:latin typeface="Merriweather"/>
              <a:ea typeface="Merriweather"/>
              <a:cs typeface="Merriweather"/>
              <a:sym typeface="Merriweather"/>
            </a:endParaRPr>
          </a:p>
        </p:txBody>
      </p:sp>
      <p:pic>
        <p:nvPicPr>
          <p:cNvPr id="203" name="Google Shape;203;p36"/>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04" name="Google Shape;204;p36"/>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205" name="Google Shape;205;p36"/>
          <p:cNvPicPr preferRelativeResize="0"/>
          <p:nvPr/>
        </p:nvPicPr>
        <p:blipFill>
          <a:blip r:embed="rId5">
            <a:alphaModFix/>
          </a:blip>
          <a:stretch>
            <a:fillRect/>
          </a:stretch>
        </p:blipFill>
        <p:spPr>
          <a:xfrm>
            <a:off x="152400" y="932475"/>
            <a:ext cx="5962585" cy="4058623"/>
          </a:xfrm>
          <a:prstGeom prst="rect">
            <a:avLst/>
          </a:prstGeom>
          <a:noFill/>
          <a:ln>
            <a:noFill/>
          </a:ln>
        </p:spPr>
      </p:pic>
      <p:sp>
        <p:nvSpPr>
          <p:cNvPr id="206" name="Google Shape;206;p36"/>
          <p:cNvSpPr txBox="1"/>
          <p:nvPr/>
        </p:nvSpPr>
        <p:spPr>
          <a:xfrm>
            <a:off x="6184350" y="261352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A cognitive walkthrough with the interviewer.</a:t>
            </a:r>
            <a:endParaRPr>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8: </a:t>
            </a:r>
            <a:endParaRPr>
              <a:solidFill>
                <a:schemeClr val="lt1"/>
              </a:solidFill>
              <a:latin typeface="Merriweather"/>
              <a:ea typeface="Merriweather"/>
              <a:cs typeface="Merriweather"/>
              <a:sym typeface="Merriweather"/>
            </a:endParaRPr>
          </a:p>
        </p:txBody>
      </p:sp>
      <p:pic>
        <p:nvPicPr>
          <p:cNvPr id="212" name="Google Shape;212;p37"/>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13" name="Google Shape;213;p37"/>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214" name="Google Shape;214;p37"/>
          <p:cNvPicPr preferRelativeResize="0"/>
          <p:nvPr/>
        </p:nvPicPr>
        <p:blipFill>
          <a:blip r:embed="rId5">
            <a:alphaModFix/>
          </a:blip>
          <a:stretch>
            <a:fillRect/>
          </a:stretch>
        </p:blipFill>
        <p:spPr>
          <a:xfrm>
            <a:off x="2466975" y="1099625"/>
            <a:ext cx="4210050" cy="2733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8: </a:t>
            </a:r>
            <a:endParaRPr>
              <a:solidFill>
                <a:schemeClr val="lt1"/>
              </a:solidFill>
              <a:latin typeface="Merriweather"/>
              <a:ea typeface="Merriweather"/>
              <a:cs typeface="Merriweather"/>
              <a:sym typeface="Merriweather"/>
            </a:endParaRPr>
          </a:p>
        </p:txBody>
      </p:sp>
      <p:pic>
        <p:nvPicPr>
          <p:cNvPr id="220" name="Google Shape;220;p38"/>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21" name="Google Shape;221;p38"/>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222" name="Google Shape;222;p38"/>
          <p:cNvSpPr txBox="1"/>
          <p:nvPr/>
        </p:nvSpPr>
        <p:spPr>
          <a:xfrm>
            <a:off x="113950" y="919300"/>
            <a:ext cx="8904300" cy="4110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300">
                <a:latin typeface="Roboto"/>
                <a:ea typeface="Roboto"/>
                <a:cs typeface="Roboto"/>
                <a:sym typeface="Roboto"/>
              </a:rPr>
              <a:t>Focus Interview/Enactment/Observation Study:</a:t>
            </a:r>
            <a:endParaRPr b="1" sz="1300">
              <a:latin typeface="Roboto"/>
              <a:ea typeface="Roboto"/>
              <a:cs typeface="Roboto"/>
              <a:sym typeface="Roboto"/>
            </a:endParaRPr>
          </a:p>
          <a:p>
            <a:pPr indent="0" lvl="0" marL="0" rtl="0" algn="just">
              <a:spcBef>
                <a:spcPts val="0"/>
              </a:spcBef>
              <a:spcAft>
                <a:spcPts val="0"/>
              </a:spcAft>
              <a:buNone/>
            </a:pPr>
            <a:r>
              <a:t/>
            </a:r>
            <a:endParaRPr b="1"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Notable variation of the actual usage-based testing is the “</a:t>
            </a:r>
            <a:r>
              <a:rPr i="1" lang="en" sz="1300">
                <a:latin typeface="Roboto"/>
                <a:ea typeface="Roboto"/>
                <a:cs typeface="Roboto"/>
                <a:sym typeface="Roboto"/>
              </a:rPr>
              <a:t>Can you break this</a:t>
            </a:r>
            <a:r>
              <a:rPr lang="en" sz="1300">
                <a:latin typeface="Roboto"/>
                <a:ea typeface="Roboto"/>
                <a:cs typeface="Roboto"/>
                <a:sym typeface="Roboto"/>
              </a:rPr>
              <a:t>?” type of testing in which the subject is given the mission to explicitly expose interface problems, e.g., by demonstrating interface flaws and interface-design-related bugs.</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Interview/simulation method, due to its simplicity, can be used not only for evaluation, but also for interaction modeling and exploration of alternatives at the early design stage</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The interview is free form, easy to administer but not structured or comprehensive.</a:t>
            </a:r>
            <a:endParaRPr sz="13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8: </a:t>
            </a:r>
            <a:endParaRPr>
              <a:solidFill>
                <a:schemeClr val="lt1"/>
              </a:solidFill>
              <a:latin typeface="Merriweather"/>
              <a:ea typeface="Merriweather"/>
              <a:cs typeface="Merriweather"/>
              <a:sym typeface="Merriweather"/>
            </a:endParaRPr>
          </a:p>
        </p:txBody>
      </p:sp>
      <p:pic>
        <p:nvPicPr>
          <p:cNvPr id="228" name="Google Shape;228;p39"/>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29" name="Google Shape;229;p39"/>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230" name="Google Shape;230;p39"/>
          <p:cNvPicPr preferRelativeResize="0"/>
          <p:nvPr/>
        </p:nvPicPr>
        <p:blipFill>
          <a:blip r:embed="rId5">
            <a:alphaModFix/>
          </a:blip>
          <a:stretch>
            <a:fillRect/>
          </a:stretch>
        </p:blipFill>
        <p:spPr>
          <a:xfrm>
            <a:off x="264600" y="833725"/>
            <a:ext cx="8615100" cy="3537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0"/>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8: </a:t>
            </a:r>
            <a:endParaRPr>
              <a:solidFill>
                <a:schemeClr val="lt1"/>
              </a:solidFill>
              <a:latin typeface="Merriweather"/>
              <a:ea typeface="Merriweather"/>
              <a:cs typeface="Merriweather"/>
              <a:sym typeface="Merriweather"/>
            </a:endParaRPr>
          </a:p>
        </p:txBody>
      </p:sp>
      <p:pic>
        <p:nvPicPr>
          <p:cNvPr id="236" name="Google Shape;236;p40"/>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37" name="Google Shape;237;p40"/>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238" name="Google Shape;238;p40"/>
          <p:cNvSpPr txBox="1"/>
          <p:nvPr/>
        </p:nvSpPr>
        <p:spPr>
          <a:xfrm>
            <a:off x="138050" y="904525"/>
            <a:ext cx="8832000" cy="4022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rgbClr val="141413"/>
                </a:solidFill>
                <a:latin typeface="Roboto"/>
                <a:ea typeface="Roboto"/>
                <a:cs typeface="Roboto"/>
                <a:sym typeface="Roboto"/>
              </a:rPr>
              <a:t>Expert Heuristic Evaluation:</a:t>
            </a:r>
            <a:endParaRPr b="1" sz="1600">
              <a:solidFill>
                <a:srgbClr val="141413"/>
              </a:solidFill>
              <a:latin typeface="Roboto"/>
              <a:ea typeface="Roboto"/>
              <a:cs typeface="Roboto"/>
              <a:sym typeface="Roboto"/>
            </a:endParaRPr>
          </a:p>
          <a:p>
            <a:pPr indent="0" lvl="0" marL="0" rtl="0" algn="just">
              <a:spcBef>
                <a:spcPts val="0"/>
              </a:spcBef>
              <a:spcAft>
                <a:spcPts val="0"/>
              </a:spcAft>
              <a:buNone/>
            </a:pPr>
            <a:r>
              <a:t/>
            </a:r>
            <a:endParaRPr b="1" sz="1300">
              <a:solidFill>
                <a:srgbClr val="141413"/>
              </a:solidFill>
              <a:latin typeface="Roboto"/>
              <a:ea typeface="Roboto"/>
              <a:cs typeface="Roboto"/>
              <a:sym typeface="Roboto"/>
            </a:endParaRPr>
          </a:p>
          <a:p>
            <a:pPr indent="0" lvl="0" marL="0" rtl="0" algn="just">
              <a:spcBef>
                <a:spcPts val="0"/>
              </a:spcBef>
              <a:spcAft>
                <a:spcPts val="0"/>
              </a:spcAft>
              <a:buNone/>
            </a:pPr>
            <a:r>
              <a:rPr lang="en" sz="1300">
                <a:solidFill>
                  <a:srgbClr val="141413"/>
                </a:solidFill>
                <a:latin typeface="Roboto"/>
                <a:ea typeface="Roboto"/>
                <a:cs typeface="Roboto"/>
                <a:sym typeface="Roboto"/>
              </a:rPr>
              <a:t>Very similar to the interview method. The difference is that the evaluators are HCI experts and that the analysis is carried out against a pre prepared HCI guideline.  Nielsen’s ten general UI heuristics</a:t>
            </a:r>
            <a:endParaRPr sz="1300">
              <a:solidFill>
                <a:srgbClr val="141413"/>
              </a:solidFill>
              <a:latin typeface="Roboto"/>
              <a:ea typeface="Roboto"/>
              <a:cs typeface="Roboto"/>
              <a:sym typeface="Roboto"/>
            </a:endParaRPr>
          </a:p>
          <a:p>
            <a:pPr indent="0" lvl="0" marL="0" rtl="0" algn="just">
              <a:spcBef>
                <a:spcPts val="0"/>
              </a:spcBef>
              <a:spcAft>
                <a:spcPts val="0"/>
              </a:spcAft>
              <a:buNone/>
            </a:pPr>
            <a:r>
              <a:t/>
            </a:r>
            <a:endParaRPr sz="1300">
              <a:solidFill>
                <a:srgbClr val="141413"/>
              </a:solidFill>
              <a:latin typeface="Roboto"/>
              <a:ea typeface="Roboto"/>
              <a:cs typeface="Roboto"/>
              <a:sym typeface="Roboto"/>
            </a:endParaRPr>
          </a:p>
          <a:p>
            <a:pPr indent="-311150" lvl="0" marL="457200" rtl="0" algn="just">
              <a:spcBef>
                <a:spcPts val="0"/>
              </a:spcBef>
              <a:spcAft>
                <a:spcPts val="0"/>
              </a:spcAft>
              <a:buClr>
                <a:srgbClr val="141413"/>
              </a:buClr>
              <a:buSzPts val="1300"/>
              <a:buFont typeface="Roboto"/>
              <a:buChar char="●"/>
            </a:pPr>
            <a:r>
              <a:rPr b="1" lang="en" sz="1300">
                <a:solidFill>
                  <a:srgbClr val="141413"/>
                </a:solidFill>
                <a:latin typeface="Roboto"/>
                <a:ea typeface="Roboto"/>
                <a:cs typeface="Roboto"/>
                <a:sym typeface="Roboto"/>
              </a:rPr>
              <a:t>Visibility of system status:</a:t>
            </a:r>
            <a:r>
              <a:rPr lang="en" sz="1300">
                <a:solidFill>
                  <a:srgbClr val="141413"/>
                </a:solidFill>
                <a:latin typeface="Roboto"/>
                <a:ea typeface="Roboto"/>
                <a:cs typeface="Roboto"/>
                <a:sym typeface="Roboto"/>
              </a:rPr>
              <a:t> The system should always keep users informed about what is going on, through appropriate feedback within reasonable time.</a:t>
            </a:r>
            <a:endParaRPr sz="1300">
              <a:solidFill>
                <a:srgbClr val="141413"/>
              </a:solidFill>
              <a:latin typeface="Roboto"/>
              <a:ea typeface="Roboto"/>
              <a:cs typeface="Roboto"/>
              <a:sym typeface="Roboto"/>
            </a:endParaRPr>
          </a:p>
          <a:p>
            <a:pPr indent="0" lvl="0" marL="457200" rtl="0" algn="just">
              <a:spcBef>
                <a:spcPts val="0"/>
              </a:spcBef>
              <a:spcAft>
                <a:spcPts val="0"/>
              </a:spcAft>
              <a:buNone/>
            </a:pPr>
            <a:r>
              <a:t/>
            </a:r>
            <a:endParaRPr sz="1300">
              <a:solidFill>
                <a:srgbClr val="141413"/>
              </a:solidFill>
              <a:latin typeface="Roboto"/>
              <a:ea typeface="Roboto"/>
              <a:cs typeface="Roboto"/>
              <a:sym typeface="Roboto"/>
            </a:endParaRPr>
          </a:p>
          <a:p>
            <a:pPr indent="-311150" lvl="0" marL="457200" rtl="0" algn="just">
              <a:spcBef>
                <a:spcPts val="0"/>
              </a:spcBef>
              <a:spcAft>
                <a:spcPts val="0"/>
              </a:spcAft>
              <a:buClr>
                <a:srgbClr val="141413"/>
              </a:buClr>
              <a:buSzPts val="1300"/>
              <a:buFont typeface="Roboto"/>
              <a:buChar char="●"/>
            </a:pPr>
            <a:r>
              <a:rPr b="1" lang="en" sz="1300">
                <a:solidFill>
                  <a:srgbClr val="141413"/>
                </a:solidFill>
                <a:latin typeface="Roboto"/>
                <a:ea typeface="Roboto"/>
                <a:cs typeface="Roboto"/>
                <a:sym typeface="Roboto"/>
              </a:rPr>
              <a:t>Match between system and the real world:</a:t>
            </a:r>
            <a:r>
              <a:rPr lang="en" sz="1300">
                <a:solidFill>
                  <a:srgbClr val="141413"/>
                </a:solidFill>
                <a:latin typeface="Roboto"/>
                <a:ea typeface="Roboto"/>
                <a:cs typeface="Roboto"/>
                <a:sym typeface="Roboto"/>
              </a:rPr>
              <a:t> The system should speak the users’ language, with words, phrases, and concepts familiar to the user, rather than system-oriented terms. Follow real-world conventions, making information appear in a natural and logical order</a:t>
            </a:r>
            <a:endParaRPr sz="1300">
              <a:solidFill>
                <a:srgbClr val="141413"/>
              </a:solidFill>
              <a:latin typeface="Roboto"/>
              <a:ea typeface="Roboto"/>
              <a:cs typeface="Roboto"/>
              <a:sym typeface="Roboto"/>
            </a:endParaRPr>
          </a:p>
          <a:p>
            <a:pPr indent="0" lvl="0" marL="457200" rtl="0" algn="just">
              <a:spcBef>
                <a:spcPts val="0"/>
              </a:spcBef>
              <a:spcAft>
                <a:spcPts val="0"/>
              </a:spcAft>
              <a:buNone/>
            </a:pPr>
            <a:r>
              <a:t/>
            </a:r>
            <a:endParaRPr sz="1300">
              <a:solidFill>
                <a:srgbClr val="141413"/>
              </a:solidFill>
              <a:latin typeface="Roboto"/>
              <a:ea typeface="Roboto"/>
              <a:cs typeface="Roboto"/>
              <a:sym typeface="Roboto"/>
            </a:endParaRPr>
          </a:p>
          <a:p>
            <a:pPr indent="-311150" lvl="0" marL="457200" rtl="0" algn="just">
              <a:spcBef>
                <a:spcPts val="0"/>
              </a:spcBef>
              <a:spcAft>
                <a:spcPts val="0"/>
              </a:spcAft>
              <a:buClr>
                <a:srgbClr val="141413"/>
              </a:buClr>
              <a:buSzPts val="1300"/>
              <a:buFont typeface="Roboto"/>
              <a:buChar char="●"/>
            </a:pPr>
            <a:r>
              <a:rPr b="1" lang="en" sz="1300">
                <a:solidFill>
                  <a:srgbClr val="141413"/>
                </a:solidFill>
                <a:latin typeface="Roboto"/>
                <a:ea typeface="Roboto"/>
                <a:cs typeface="Roboto"/>
                <a:sym typeface="Roboto"/>
              </a:rPr>
              <a:t>User control and freedom</a:t>
            </a:r>
            <a:r>
              <a:rPr lang="en" sz="1300">
                <a:solidFill>
                  <a:srgbClr val="141413"/>
                </a:solidFill>
                <a:latin typeface="Roboto"/>
                <a:ea typeface="Roboto"/>
                <a:cs typeface="Roboto"/>
                <a:sym typeface="Roboto"/>
              </a:rPr>
              <a:t>: Users often choose system functions by mistake and will need a clearly marked “emergency exit” to leave the unwanted state without having to go through an extended dialogue. Support undo and redo.</a:t>
            </a:r>
            <a:endParaRPr sz="1300">
              <a:solidFill>
                <a:srgbClr val="141413"/>
              </a:solidFill>
              <a:latin typeface="Roboto"/>
              <a:ea typeface="Roboto"/>
              <a:cs typeface="Roboto"/>
              <a:sym typeface="Roboto"/>
            </a:endParaRPr>
          </a:p>
          <a:p>
            <a:pPr indent="0" lvl="0" marL="457200" rtl="0" algn="just">
              <a:spcBef>
                <a:spcPts val="0"/>
              </a:spcBef>
              <a:spcAft>
                <a:spcPts val="0"/>
              </a:spcAft>
              <a:buNone/>
            </a:pPr>
            <a:r>
              <a:t/>
            </a:r>
            <a:endParaRPr b="1" sz="1300">
              <a:solidFill>
                <a:srgbClr val="141413"/>
              </a:solidFill>
              <a:latin typeface="Roboto"/>
              <a:ea typeface="Roboto"/>
              <a:cs typeface="Roboto"/>
              <a:sym typeface="Roboto"/>
            </a:endParaRPr>
          </a:p>
          <a:p>
            <a:pPr indent="-311150" lvl="0" marL="457200" rtl="0" algn="just">
              <a:spcBef>
                <a:spcPts val="0"/>
              </a:spcBef>
              <a:spcAft>
                <a:spcPts val="0"/>
              </a:spcAft>
              <a:buClr>
                <a:srgbClr val="141413"/>
              </a:buClr>
              <a:buSzPts val="1300"/>
              <a:buFont typeface="Roboto"/>
              <a:buChar char="●"/>
            </a:pPr>
            <a:r>
              <a:rPr b="1" lang="en" sz="1300">
                <a:solidFill>
                  <a:srgbClr val="141413"/>
                </a:solidFill>
                <a:latin typeface="Roboto"/>
                <a:ea typeface="Roboto"/>
                <a:cs typeface="Roboto"/>
                <a:sym typeface="Roboto"/>
              </a:rPr>
              <a:t>Consistency and standards:</a:t>
            </a:r>
            <a:r>
              <a:rPr lang="en" sz="1300">
                <a:solidFill>
                  <a:srgbClr val="141413"/>
                </a:solidFill>
                <a:latin typeface="Roboto"/>
                <a:ea typeface="Roboto"/>
                <a:cs typeface="Roboto"/>
                <a:sym typeface="Roboto"/>
              </a:rPr>
              <a:t> Users should not have to wonder whether different words, situations, or actions mean the same thing. Follow platform conventions.</a:t>
            </a:r>
            <a:endParaRPr sz="1300">
              <a:solidFill>
                <a:srgbClr val="141413"/>
              </a:solidFill>
              <a:latin typeface="Roboto"/>
              <a:ea typeface="Roboto"/>
              <a:cs typeface="Roboto"/>
              <a:sym typeface="Roboto"/>
            </a:endParaRPr>
          </a:p>
          <a:p>
            <a:pPr indent="0" lvl="0" marL="457200" rtl="0" algn="just">
              <a:spcBef>
                <a:spcPts val="0"/>
              </a:spcBef>
              <a:spcAft>
                <a:spcPts val="0"/>
              </a:spcAft>
              <a:buNone/>
            </a:pPr>
            <a:r>
              <a:t/>
            </a:r>
            <a:endParaRPr sz="1300">
              <a:solidFill>
                <a:srgbClr val="141413"/>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1"/>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8: </a:t>
            </a:r>
            <a:endParaRPr>
              <a:solidFill>
                <a:schemeClr val="lt1"/>
              </a:solidFill>
              <a:latin typeface="Merriweather"/>
              <a:ea typeface="Merriweather"/>
              <a:cs typeface="Merriweather"/>
              <a:sym typeface="Merriweather"/>
            </a:endParaRPr>
          </a:p>
        </p:txBody>
      </p:sp>
      <p:pic>
        <p:nvPicPr>
          <p:cNvPr id="244" name="Google Shape;244;p41"/>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45" name="Google Shape;245;p41"/>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246" name="Google Shape;246;p41"/>
          <p:cNvSpPr txBox="1"/>
          <p:nvPr/>
        </p:nvSpPr>
        <p:spPr>
          <a:xfrm>
            <a:off x="110250" y="932325"/>
            <a:ext cx="8859900" cy="40500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SzPts val="1300"/>
              <a:buFont typeface="Roboto"/>
              <a:buChar char="●"/>
            </a:pPr>
            <a:r>
              <a:rPr b="1" lang="en" sz="1300">
                <a:latin typeface="Roboto"/>
                <a:ea typeface="Roboto"/>
                <a:cs typeface="Roboto"/>
                <a:sym typeface="Roboto"/>
              </a:rPr>
              <a:t>Error prevention:</a:t>
            </a:r>
            <a:r>
              <a:rPr lang="en" sz="1300">
                <a:latin typeface="Roboto"/>
                <a:ea typeface="Roboto"/>
                <a:cs typeface="Roboto"/>
                <a:sym typeface="Roboto"/>
              </a:rPr>
              <a:t> Even better than good error messages is a careful design that prevents a problem fro</a:t>
            </a:r>
            <a:r>
              <a:rPr lang="en" sz="1300">
                <a:latin typeface="Roboto"/>
                <a:ea typeface="Roboto"/>
                <a:cs typeface="Roboto"/>
                <a:sym typeface="Roboto"/>
              </a:rPr>
              <a:t>m </a:t>
            </a:r>
            <a:r>
              <a:rPr lang="en" sz="1300">
                <a:latin typeface="Roboto"/>
                <a:ea typeface="Roboto"/>
                <a:cs typeface="Roboto"/>
                <a:sym typeface="Roboto"/>
              </a:rPr>
              <a:t>occurring in the first place. Either eliminate error-prone conditions or check for them and present users with a confirmation option before they commit to the action.</a:t>
            </a:r>
            <a:endParaRPr sz="1300">
              <a:latin typeface="Roboto"/>
              <a:ea typeface="Roboto"/>
              <a:cs typeface="Roboto"/>
              <a:sym typeface="Roboto"/>
            </a:endParaRPr>
          </a:p>
          <a:p>
            <a:pPr indent="0" lvl="0" marL="457200" rtl="0" algn="just">
              <a:spcBef>
                <a:spcPts val="0"/>
              </a:spcBef>
              <a:spcAft>
                <a:spcPts val="0"/>
              </a:spcAft>
              <a:buNone/>
            </a:pPr>
            <a:r>
              <a:t/>
            </a:r>
            <a:endParaRPr b="1" sz="1300">
              <a:latin typeface="Roboto"/>
              <a:ea typeface="Roboto"/>
              <a:cs typeface="Roboto"/>
              <a:sym typeface="Roboto"/>
            </a:endParaRPr>
          </a:p>
          <a:p>
            <a:pPr indent="-311150" lvl="0" marL="457200" rtl="0" algn="just">
              <a:spcBef>
                <a:spcPts val="0"/>
              </a:spcBef>
              <a:spcAft>
                <a:spcPts val="0"/>
              </a:spcAft>
              <a:buSzPts val="1300"/>
              <a:buFont typeface="Roboto"/>
              <a:buChar char="●"/>
            </a:pPr>
            <a:r>
              <a:rPr b="1" lang="en" sz="1300">
                <a:latin typeface="Roboto"/>
                <a:ea typeface="Roboto"/>
                <a:cs typeface="Roboto"/>
                <a:sym typeface="Roboto"/>
              </a:rPr>
              <a:t>Recognition rather than recall:</a:t>
            </a:r>
            <a:r>
              <a:rPr lang="en" sz="1300">
                <a:latin typeface="Roboto"/>
                <a:ea typeface="Roboto"/>
                <a:cs typeface="Roboto"/>
                <a:sym typeface="Roboto"/>
              </a:rPr>
              <a:t> Minimize the user’s memory load by making objects, actions, and options visible. The user should not have to remember information from one part of the dialogue to another. Instructions for use of the system should be visible or easily retrievable whenever appropriate.</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b="1" lang="en" sz="1300">
                <a:latin typeface="Roboto"/>
                <a:ea typeface="Roboto"/>
                <a:cs typeface="Roboto"/>
                <a:sym typeface="Roboto"/>
              </a:rPr>
              <a:t>Flexibility and efficiency of use:</a:t>
            </a:r>
            <a:r>
              <a:rPr lang="en" sz="1300">
                <a:latin typeface="Roboto"/>
                <a:ea typeface="Roboto"/>
                <a:cs typeface="Roboto"/>
                <a:sym typeface="Roboto"/>
              </a:rPr>
              <a:t> Accelerators—unseen by the novice user—may often speed up the interaction for the expert user such that the system can cater to both inexperienced and experienced users. Allow users to tailor frequent actions.</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b="1" lang="en" sz="1300">
                <a:latin typeface="Roboto"/>
                <a:ea typeface="Roboto"/>
                <a:cs typeface="Roboto"/>
                <a:sym typeface="Roboto"/>
              </a:rPr>
              <a:t>Aesthetic and minimalist design:</a:t>
            </a:r>
            <a:r>
              <a:rPr lang="en" sz="1300">
                <a:latin typeface="Roboto"/>
                <a:ea typeface="Roboto"/>
                <a:cs typeface="Roboto"/>
                <a:sym typeface="Roboto"/>
              </a:rPr>
              <a:t> Dialogues should not contain information that is irrelevant or rarely needed. Every extra unit of information in a dialogue competes with the relevant units of information and diminishes their relative visibility</a:t>
            </a:r>
            <a:endParaRPr sz="1300">
              <a:latin typeface="Roboto"/>
              <a:ea typeface="Roboto"/>
              <a:cs typeface="Roboto"/>
              <a:sym typeface="Roboto"/>
            </a:endParaRPr>
          </a:p>
          <a:p>
            <a:pPr indent="0" lvl="0" marL="457200" rtl="0" algn="just">
              <a:spcBef>
                <a:spcPts val="0"/>
              </a:spcBef>
              <a:spcAft>
                <a:spcPts val="0"/>
              </a:spcAft>
              <a:buNone/>
            </a:pPr>
            <a:r>
              <a:t/>
            </a:r>
            <a:endParaRPr b="1" sz="1300">
              <a:latin typeface="Roboto"/>
              <a:ea typeface="Roboto"/>
              <a:cs typeface="Roboto"/>
              <a:sym typeface="Roboto"/>
            </a:endParaRPr>
          </a:p>
          <a:p>
            <a:pPr indent="-311150" lvl="0" marL="457200" rtl="0" algn="just">
              <a:spcBef>
                <a:spcPts val="0"/>
              </a:spcBef>
              <a:spcAft>
                <a:spcPts val="0"/>
              </a:spcAft>
              <a:buSzPts val="1300"/>
              <a:buFont typeface="Roboto"/>
              <a:buChar char="●"/>
            </a:pPr>
            <a:r>
              <a:rPr b="1" lang="en" sz="1300">
                <a:latin typeface="Roboto"/>
                <a:ea typeface="Roboto"/>
                <a:cs typeface="Roboto"/>
                <a:sym typeface="Roboto"/>
              </a:rPr>
              <a:t>Help users recognize, diagnose, and recover from errors:</a:t>
            </a:r>
            <a:r>
              <a:rPr lang="en" sz="1300">
                <a:latin typeface="Roboto"/>
                <a:ea typeface="Roboto"/>
                <a:cs typeface="Roboto"/>
                <a:sym typeface="Roboto"/>
              </a:rPr>
              <a:t> Error messages should be expressed in plai</a:t>
            </a:r>
            <a:r>
              <a:rPr lang="en" sz="1300">
                <a:latin typeface="Roboto"/>
                <a:ea typeface="Roboto"/>
                <a:cs typeface="Roboto"/>
                <a:sym typeface="Roboto"/>
              </a:rPr>
              <a:t>n </a:t>
            </a:r>
            <a:r>
              <a:rPr lang="en" sz="1300">
                <a:latin typeface="Roboto"/>
                <a:ea typeface="Roboto"/>
                <a:cs typeface="Roboto"/>
                <a:sym typeface="Roboto"/>
              </a:rPr>
              <a:t>language (no error codes), precisely indicate the problem, and constructively suggest a solution.</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2"/>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8: </a:t>
            </a:r>
            <a:endParaRPr>
              <a:solidFill>
                <a:schemeClr val="lt1"/>
              </a:solidFill>
              <a:latin typeface="Merriweather"/>
              <a:ea typeface="Merriweather"/>
              <a:cs typeface="Merriweather"/>
              <a:sym typeface="Merriweather"/>
            </a:endParaRPr>
          </a:p>
        </p:txBody>
      </p:sp>
      <p:pic>
        <p:nvPicPr>
          <p:cNvPr id="252" name="Google Shape;252;p42"/>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53" name="Google Shape;253;p42"/>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254" name="Google Shape;254;p42"/>
          <p:cNvSpPr txBox="1"/>
          <p:nvPr/>
        </p:nvSpPr>
        <p:spPr>
          <a:xfrm>
            <a:off x="156575" y="932325"/>
            <a:ext cx="8794800" cy="40500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SzPts val="1300"/>
              <a:buFont typeface="Roboto"/>
              <a:buChar char="●"/>
            </a:pPr>
            <a:r>
              <a:rPr b="1" lang="en" sz="1300">
                <a:latin typeface="Roboto"/>
                <a:ea typeface="Roboto"/>
                <a:cs typeface="Roboto"/>
                <a:sym typeface="Roboto"/>
              </a:rPr>
              <a:t>Help and documentation:</a:t>
            </a:r>
            <a:r>
              <a:rPr lang="en" sz="1300">
                <a:latin typeface="Roboto"/>
                <a:ea typeface="Roboto"/>
                <a:cs typeface="Roboto"/>
                <a:sym typeface="Roboto"/>
              </a:rPr>
              <a:t> Even though it is better if the system can be used without documentation, it may be necessary to provide help and documentation. Any such information should be easy to search, be focused on the user’s task, list concrete steps to be carried out, and not be too large</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a:p>
            <a:pPr indent="0" lvl="0" marL="0" rtl="0" algn="just">
              <a:spcBef>
                <a:spcPts val="0"/>
              </a:spcBef>
              <a:spcAft>
                <a:spcPts val="0"/>
              </a:spcAft>
              <a:buNone/>
            </a:pPr>
            <a:r>
              <a:rPr lang="en" sz="1300">
                <a:latin typeface="Roboto"/>
                <a:ea typeface="Roboto"/>
                <a:cs typeface="Roboto"/>
                <a:sym typeface="Roboto"/>
              </a:rPr>
              <a:t>It is one of the most popular methods of UI evaluation because it is quick and dirty and relatively cost effective. Only a few (typically three to five) UI and domain experts are typically brought in to evaluate the UI implementation in the late stage of the development or even against a finished product.</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a:p>
            <a:pPr indent="0" lvl="0" marL="0" rtl="0" algn="just">
              <a:spcBef>
                <a:spcPts val="0"/>
              </a:spcBef>
              <a:spcAft>
                <a:spcPts val="0"/>
              </a:spcAft>
              <a:buNone/>
            </a:pPr>
            <a:r>
              <a:rPr lang="en" sz="1300">
                <a:latin typeface="Roboto"/>
                <a:ea typeface="Roboto"/>
                <a:cs typeface="Roboto"/>
                <a:sym typeface="Roboto"/>
              </a:rPr>
              <a:t>The disadvantage of the expert review is that the feedback from the user is absent,</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3"/>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8: </a:t>
            </a:r>
            <a:endParaRPr>
              <a:solidFill>
                <a:schemeClr val="lt1"/>
              </a:solidFill>
              <a:latin typeface="Merriweather"/>
              <a:ea typeface="Merriweather"/>
              <a:cs typeface="Merriweather"/>
              <a:sym typeface="Merriweather"/>
            </a:endParaRPr>
          </a:p>
        </p:txBody>
      </p:sp>
      <p:pic>
        <p:nvPicPr>
          <p:cNvPr id="260" name="Google Shape;260;p43"/>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61" name="Google Shape;261;p43"/>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262" name="Google Shape;262;p43"/>
          <p:cNvPicPr preferRelativeResize="0"/>
          <p:nvPr/>
        </p:nvPicPr>
        <p:blipFill>
          <a:blip r:embed="rId5">
            <a:alphaModFix/>
          </a:blip>
          <a:stretch>
            <a:fillRect/>
          </a:stretch>
        </p:blipFill>
        <p:spPr>
          <a:xfrm>
            <a:off x="1576325" y="826400"/>
            <a:ext cx="5991341" cy="4363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6"/>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8: </a:t>
            </a:r>
            <a:endParaRPr>
              <a:solidFill>
                <a:schemeClr val="lt1"/>
              </a:solidFill>
              <a:latin typeface="Merriweather"/>
              <a:ea typeface="Merriweather"/>
              <a:cs typeface="Merriweather"/>
              <a:sym typeface="Merriweather"/>
            </a:endParaRPr>
          </a:p>
        </p:txBody>
      </p:sp>
      <p:pic>
        <p:nvPicPr>
          <p:cNvPr id="118" name="Google Shape;118;p26"/>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119" name="Google Shape;119;p26"/>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120" name="Google Shape;120;p26"/>
          <p:cNvSpPr txBox="1"/>
          <p:nvPr/>
        </p:nvSpPr>
        <p:spPr>
          <a:xfrm>
            <a:off x="136300" y="917825"/>
            <a:ext cx="8878500" cy="410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Roboto"/>
                <a:ea typeface="Roboto"/>
                <a:cs typeface="Roboto"/>
                <a:sym typeface="Roboto"/>
              </a:rPr>
              <a:t>Evaluation Criteria</a:t>
            </a:r>
            <a:endParaRPr b="1" sz="1600">
              <a:latin typeface="Roboto"/>
              <a:ea typeface="Roboto"/>
              <a:cs typeface="Roboto"/>
              <a:sym typeface="Roboto"/>
            </a:endParaRPr>
          </a:p>
          <a:p>
            <a:pPr indent="0" lvl="0" marL="0" rtl="0" algn="ctr">
              <a:spcBef>
                <a:spcPts val="0"/>
              </a:spcBef>
              <a:spcAft>
                <a:spcPts val="0"/>
              </a:spcAft>
              <a:buNone/>
            </a:pPr>
            <a:r>
              <a:t/>
            </a:r>
            <a:endParaRPr b="1" sz="16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a:p>
            <a:pPr indent="0" lvl="0" marL="0" rtl="0" algn="just">
              <a:spcBef>
                <a:spcPts val="0"/>
              </a:spcBef>
              <a:spcAft>
                <a:spcPts val="0"/>
              </a:spcAft>
              <a:buNone/>
            </a:pPr>
            <a:r>
              <a:rPr lang="en" sz="1300">
                <a:latin typeface="Roboto"/>
                <a:ea typeface="Roboto"/>
                <a:cs typeface="Roboto"/>
                <a:sym typeface="Roboto"/>
              </a:rPr>
              <a:t>When evaluating the interaction model and interface, there are largely two criteria</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Usability: Refers to the ease of use and learnability of the user interface</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User Experience</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a:p>
            <a:pPr indent="0" lvl="0" marL="0" rtl="0" algn="just">
              <a:spcBef>
                <a:spcPts val="0"/>
              </a:spcBef>
              <a:spcAft>
                <a:spcPts val="0"/>
              </a:spcAft>
              <a:buNone/>
            </a:pPr>
            <a:r>
              <a:rPr b="1" lang="en" sz="1300">
                <a:latin typeface="Roboto"/>
                <a:ea typeface="Roboto"/>
                <a:cs typeface="Roboto"/>
                <a:sym typeface="Roboto"/>
              </a:rPr>
              <a:t>Usability: </a:t>
            </a:r>
            <a:r>
              <a:rPr lang="en" sz="1300">
                <a:latin typeface="Roboto"/>
                <a:ea typeface="Roboto"/>
                <a:cs typeface="Roboto"/>
                <a:sym typeface="Roboto"/>
              </a:rPr>
              <a:t>Refers to the ease of use and learnability of the user interface. Can be measure in two ways</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Quantitatively</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Qualitatively</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4"/>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8: </a:t>
            </a:r>
            <a:endParaRPr>
              <a:solidFill>
                <a:schemeClr val="lt1"/>
              </a:solidFill>
              <a:latin typeface="Merriweather"/>
              <a:ea typeface="Merriweather"/>
              <a:cs typeface="Merriweather"/>
              <a:sym typeface="Merriweather"/>
            </a:endParaRPr>
          </a:p>
        </p:txBody>
      </p:sp>
      <p:pic>
        <p:nvPicPr>
          <p:cNvPr id="268" name="Google Shape;268;p44"/>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69" name="Google Shape;269;p44"/>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270" name="Google Shape;270;p44"/>
          <p:cNvPicPr preferRelativeResize="0"/>
          <p:nvPr/>
        </p:nvPicPr>
        <p:blipFill>
          <a:blip r:embed="rId5">
            <a:alphaModFix/>
          </a:blip>
          <a:stretch>
            <a:fillRect/>
          </a:stretch>
        </p:blipFill>
        <p:spPr>
          <a:xfrm>
            <a:off x="492613" y="780075"/>
            <a:ext cx="8159079" cy="4363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8: </a:t>
            </a:r>
            <a:endParaRPr>
              <a:solidFill>
                <a:schemeClr val="lt1"/>
              </a:solidFill>
              <a:latin typeface="Merriweather"/>
              <a:ea typeface="Merriweather"/>
              <a:cs typeface="Merriweather"/>
              <a:sym typeface="Merriweather"/>
            </a:endParaRPr>
          </a:p>
        </p:txBody>
      </p:sp>
      <p:pic>
        <p:nvPicPr>
          <p:cNvPr id="276" name="Google Shape;276;p45"/>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77" name="Google Shape;277;p45"/>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278" name="Google Shape;278;p45"/>
          <p:cNvPicPr preferRelativeResize="0"/>
          <p:nvPr/>
        </p:nvPicPr>
        <p:blipFill>
          <a:blip r:embed="rId5">
            <a:alphaModFix/>
          </a:blip>
          <a:stretch>
            <a:fillRect/>
          </a:stretch>
        </p:blipFill>
        <p:spPr>
          <a:xfrm>
            <a:off x="823913" y="849075"/>
            <a:ext cx="7496175" cy="3362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6"/>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8: </a:t>
            </a:r>
            <a:endParaRPr>
              <a:solidFill>
                <a:schemeClr val="lt1"/>
              </a:solidFill>
              <a:latin typeface="Merriweather"/>
              <a:ea typeface="Merriweather"/>
              <a:cs typeface="Merriweather"/>
              <a:sym typeface="Merriweather"/>
            </a:endParaRPr>
          </a:p>
        </p:txBody>
      </p:sp>
      <p:pic>
        <p:nvPicPr>
          <p:cNvPr id="284" name="Google Shape;284;p46"/>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85" name="Google Shape;285;p46"/>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286" name="Google Shape;286;p46"/>
          <p:cNvPicPr preferRelativeResize="0"/>
          <p:nvPr/>
        </p:nvPicPr>
        <p:blipFill>
          <a:blip r:embed="rId5">
            <a:alphaModFix/>
          </a:blip>
          <a:stretch>
            <a:fillRect/>
          </a:stretch>
        </p:blipFill>
        <p:spPr>
          <a:xfrm>
            <a:off x="689900" y="780075"/>
            <a:ext cx="6905625" cy="3476625"/>
          </a:xfrm>
          <a:prstGeom prst="rect">
            <a:avLst/>
          </a:prstGeom>
          <a:noFill/>
          <a:ln>
            <a:noFill/>
          </a:ln>
        </p:spPr>
      </p:pic>
      <p:sp>
        <p:nvSpPr>
          <p:cNvPr id="287" name="Google Shape;287;p46"/>
          <p:cNvSpPr txBox="1"/>
          <p:nvPr/>
        </p:nvSpPr>
        <p:spPr>
          <a:xfrm>
            <a:off x="689900" y="4256700"/>
            <a:ext cx="78456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dk2"/>
                </a:solidFill>
              </a:rPr>
              <a:t>The initial (left) and redesigned (right) “play” activity/layer for No Sheets: The new design after evaluation uses a landscape mode and fewer primary colors. The icons for fast-forward and review are changed to the conventional style, and the current tempo is shown on top. </a:t>
            </a:r>
            <a:endParaRPr>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7"/>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8: </a:t>
            </a:r>
            <a:endParaRPr>
              <a:solidFill>
                <a:schemeClr val="lt1"/>
              </a:solidFill>
              <a:latin typeface="Merriweather"/>
              <a:ea typeface="Merriweather"/>
              <a:cs typeface="Merriweather"/>
              <a:sym typeface="Merriweather"/>
            </a:endParaRPr>
          </a:p>
        </p:txBody>
      </p:sp>
      <p:pic>
        <p:nvPicPr>
          <p:cNvPr id="293" name="Google Shape;293;p47"/>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94" name="Google Shape;294;p47"/>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295" name="Google Shape;295;p47"/>
          <p:cNvSpPr txBox="1"/>
          <p:nvPr/>
        </p:nvSpPr>
        <p:spPr>
          <a:xfrm>
            <a:off x="175125" y="950850"/>
            <a:ext cx="8804100" cy="4022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latin typeface="Roboto"/>
                <a:ea typeface="Roboto"/>
                <a:cs typeface="Roboto"/>
                <a:sym typeface="Roboto"/>
              </a:rPr>
              <a:t>Measurement:</a:t>
            </a:r>
            <a:endParaRPr b="1" sz="1600">
              <a:latin typeface="Roboto"/>
              <a:ea typeface="Roboto"/>
              <a:cs typeface="Roboto"/>
              <a:sym typeface="Roboto"/>
            </a:endParaRPr>
          </a:p>
          <a:p>
            <a:pPr indent="0" lvl="0" marL="0" rtl="0" algn="just">
              <a:spcBef>
                <a:spcPts val="0"/>
              </a:spcBef>
              <a:spcAft>
                <a:spcPts val="0"/>
              </a:spcAft>
              <a:buNone/>
            </a:pPr>
            <a:r>
              <a:t/>
            </a:r>
            <a:endParaRPr b="1" sz="16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Measurement methods aim to quantify interaction/interface design through task performance scores.</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Quantitative indicators include task completion time, score, and errors produced in unit time.</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Representative tasks, like logging into a mobile game or setting tempo in a music application, are used for measurement.</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Comparison with a nominal/reference case is essential for meaningful task-performance assessment.</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Statistical analysis is applied to identify significant differences between nominal and new design measurements.</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To minimize bias, a relatively small but homogeneous subject pool is recommended for task-performance measurement.</a:t>
            </a:r>
            <a:endParaRPr sz="13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8"/>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8: </a:t>
            </a:r>
            <a:endParaRPr>
              <a:solidFill>
                <a:schemeClr val="lt1"/>
              </a:solidFill>
              <a:latin typeface="Merriweather"/>
              <a:ea typeface="Merriweather"/>
              <a:cs typeface="Merriweather"/>
              <a:sym typeface="Merriweather"/>
            </a:endParaRPr>
          </a:p>
        </p:txBody>
      </p:sp>
      <p:pic>
        <p:nvPicPr>
          <p:cNvPr id="301" name="Google Shape;301;p48"/>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302" name="Google Shape;302;p48"/>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303" name="Google Shape;303;p48"/>
          <p:cNvPicPr preferRelativeResize="0"/>
          <p:nvPr/>
        </p:nvPicPr>
        <p:blipFill>
          <a:blip r:embed="rId5">
            <a:alphaModFix/>
          </a:blip>
          <a:stretch>
            <a:fillRect/>
          </a:stretch>
        </p:blipFill>
        <p:spPr>
          <a:xfrm>
            <a:off x="152400" y="932475"/>
            <a:ext cx="5622433" cy="4058626"/>
          </a:xfrm>
          <a:prstGeom prst="rect">
            <a:avLst/>
          </a:prstGeom>
          <a:noFill/>
          <a:ln>
            <a:noFill/>
          </a:ln>
        </p:spPr>
      </p:pic>
      <p:sp>
        <p:nvSpPr>
          <p:cNvPr id="304" name="Google Shape;304;p48"/>
          <p:cNvSpPr txBox="1"/>
          <p:nvPr/>
        </p:nvSpPr>
        <p:spPr>
          <a:xfrm>
            <a:off x="5597650" y="1899788"/>
            <a:ext cx="3299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A case of a task-performance measurement: (1) nominal: a game interface using a keyboard, and (2) new: a game interface using a new controller. Task completion time for navigating a maze is measured using the respective interfaces and then compared to indirectly assess the ease of interaction</a:t>
            </a:r>
            <a:endParaRPr>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9"/>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8: </a:t>
            </a:r>
            <a:endParaRPr>
              <a:solidFill>
                <a:schemeClr val="lt1"/>
              </a:solidFill>
              <a:latin typeface="Merriweather"/>
              <a:ea typeface="Merriweather"/>
              <a:cs typeface="Merriweather"/>
              <a:sym typeface="Merriweather"/>
            </a:endParaRPr>
          </a:p>
        </p:txBody>
      </p:sp>
      <p:pic>
        <p:nvPicPr>
          <p:cNvPr id="310" name="Google Shape;310;p49"/>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311" name="Google Shape;311;p49"/>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312" name="Google Shape;312;p49"/>
          <p:cNvSpPr txBox="1"/>
          <p:nvPr/>
        </p:nvSpPr>
        <p:spPr>
          <a:xfrm>
            <a:off x="165850" y="941600"/>
            <a:ext cx="8794800" cy="40314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sz="1300">
                <a:latin typeface="Roboto"/>
                <a:ea typeface="Roboto"/>
                <a:cs typeface="Roboto"/>
                <a:sym typeface="Roboto"/>
              </a:rPr>
              <a:t>Surveys provide numerical scores for aspects of usability and user experience based on perception.</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User-perception qualities are subjective and prone to bias, but measures like using a large subject pool and odd-leveled answer scales help mitigate bias.</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Survey questions are designed for clarity and understanding, often utilizing the Likert scale.</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Survey results, despite being numerical, are considered qualitative due to their focus on user perception.</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Comparative surveys against a nominal case are recommended for meaningful analysis.</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Both task-performance and survey experiments can be conducted over an extended period, especially for assessing memory performance and learning ease.</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0"/>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8: </a:t>
            </a:r>
            <a:endParaRPr>
              <a:solidFill>
                <a:schemeClr val="lt1"/>
              </a:solidFill>
              <a:latin typeface="Merriweather"/>
              <a:ea typeface="Merriweather"/>
              <a:cs typeface="Merriweather"/>
              <a:sym typeface="Merriweather"/>
            </a:endParaRPr>
          </a:p>
        </p:txBody>
      </p:sp>
      <p:pic>
        <p:nvPicPr>
          <p:cNvPr id="318" name="Google Shape;318;p50"/>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319" name="Google Shape;319;p50"/>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320" name="Google Shape;320;p50"/>
          <p:cNvPicPr preferRelativeResize="0"/>
          <p:nvPr/>
        </p:nvPicPr>
        <p:blipFill>
          <a:blip r:embed="rId5">
            <a:alphaModFix/>
          </a:blip>
          <a:stretch>
            <a:fillRect/>
          </a:stretch>
        </p:blipFill>
        <p:spPr>
          <a:xfrm>
            <a:off x="152400" y="932475"/>
            <a:ext cx="5657850" cy="3629025"/>
          </a:xfrm>
          <a:prstGeom prst="rect">
            <a:avLst/>
          </a:prstGeom>
          <a:noFill/>
          <a:ln>
            <a:noFill/>
          </a:ln>
        </p:spPr>
      </p:pic>
      <p:sp>
        <p:nvSpPr>
          <p:cNvPr id="321" name="Google Shape;321;p50"/>
          <p:cNvSpPr txBox="1"/>
          <p:nvPr/>
        </p:nvSpPr>
        <p:spPr>
          <a:xfrm>
            <a:off x="5921000" y="2574631"/>
            <a:ext cx="3039900" cy="3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Example of Likert’s Scale.</a:t>
            </a:r>
            <a:endParaRPr sz="1300">
              <a:solidFill>
                <a:schemeClr val="dk2"/>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1"/>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8: </a:t>
            </a:r>
            <a:endParaRPr>
              <a:solidFill>
                <a:schemeClr val="lt1"/>
              </a:solidFill>
              <a:latin typeface="Merriweather"/>
              <a:ea typeface="Merriweather"/>
              <a:cs typeface="Merriweather"/>
              <a:sym typeface="Merriweather"/>
            </a:endParaRPr>
          </a:p>
        </p:txBody>
      </p:sp>
      <p:pic>
        <p:nvPicPr>
          <p:cNvPr id="327" name="Google Shape;327;p51"/>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328" name="Google Shape;328;p51"/>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329" name="Google Shape;329;p51"/>
          <p:cNvPicPr preferRelativeResize="0"/>
          <p:nvPr/>
        </p:nvPicPr>
        <p:blipFill>
          <a:blip r:embed="rId5">
            <a:alphaModFix/>
          </a:blip>
          <a:stretch>
            <a:fillRect/>
          </a:stretch>
        </p:blipFill>
        <p:spPr>
          <a:xfrm>
            <a:off x="895500" y="854225"/>
            <a:ext cx="7353300" cy="3762375"/>
          </a:xfrm>
          <a:prstGeom prst="rect">
            <a:avLst/>
          </a:prstGeom>
          <a:noFill/>
          <a:ln>
            <a:noFill/>
          </a:ln>
        </p:spPr>
      </p:pic>
      <p:sp>
        <p:nvSpPr>
          <p:cNvPr id="330" name="Google Shape;330;p51"/>
          <p:cNvSpPr txBox="1"/>
          <p:nvPr/>
        </p:nvSpPr>
        <p:spPr>
          <a:xfrm>
            <a:off x="3464700" y="4653675"/>
            <a:ext cx="2214900" cy="1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Guidelines for good survey.</a:t>
            </a:r>
            <a:endParaRPr sz="1300">
              <a:solidFill>
                <a:schemeClr val="dk2"/>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2"/>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8: </a:t>
            </a:r>
            <a:endParaRPr>
              <a:solidFill>
                <a:schemeClr val="lt1"/>
              </a:solidFill>
              <a:latin typeface="Merriweather"/>
              <a:ea typeface="Merriweather"/>
              <a:cs typeface="Merriweather"/>
              <a:sym typeface="Merriweather"/>
            </a:endParaRPr>
          </a:p>
        </p:txBody>
      </p:sp>
      <p:pic>
        <p:nvPicPr>
          <p:cNvPr id="336" name="Google Shape;336;p52"/>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337" name="Google Shape;337;p52"/>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338" name="Google Shape;338;p52"/>
          <p:cNvSpPr txBox="1"/>
          <p:nvPr/>
        </p:nvSpPr>
        <p:spPr>
          <a:xfrm>
            <a:off x="147325" y="960125"/>
            <a:ext cx="8750100" cy="3957300"/>
          </a:xfrm>
          <a:prstGeom prst="rect">
            <a:avLst/>
          </a:prstGeom>
          <a:noFill/>
          <a:ln>
            <a:noFill/>
          </a:ln>
        </p:spPr>
        <p:txBody>
          <a:bodyPr anchorCtr="0" anchor="t" bIns="91425" lIns="91425" spcFirstLastPara="1" rIns="91425" wrap="square" tIns="91425">
            <a:noAutofit/>
          </a:bodyPr>
          <a:lstStyle/>
          <a:p>
            <a:pPr indent="-311150" lvl="0" marL="457200" rtl="0" algn="just">
              <a:spcBef>
                <a:spcPts val="0"/>
              </a:spcBef>
              <a:spcAft>
                <a:spcPts val="0"/>
              </a:spcAft>
              <a:buClr>
                <a:srgbClr val="141413"/>
              </a:buClr>
              <a:buSzPts val="1300"/>
              <a:buFont typeface="Roboto"/>
              <a:buChar char="●"/>
            </a:pPr>
            <a:r>
              <a:rPr lang="en" sz="1300">
                <a:solidFill>
                  <a:srgbClr val="141413"/>
                </a:solidFill>
                <a:latin typeface="Roboto"/>
                <a:ea typeface="Roboto"/>
                <a:cs typeface="Roboto"/>
                <a:sym typeface="Roboto"/>
              </a:rPr>
              <a:t>Ideal to conduct usage tests for finished products at the actual place of usage (office, home, street). Practical difficulties often lead to testing in a controlled laboratory environment with a homogeneous subject pool.</a:t>
            </a:r>
            <a:endParaRPr sz="1300">
              <a:solidFill>
                <a:srgbClr val="141413"/>
              </a:solidFill>
              <a:latin typeface="Roboto"/>
              <a:ea typeface="Roboto"/>
              <a:cs typeface="Roboto"/>
              <a:sym typeface="Roboto"/>
            </a:endParaRPr>
          </a:p>
          <a:p>
            <a:pPr indent="0" lvl="0" marL="0" rtl="0" algn="just">
              <a:spcBef>
                <a:spcPts val="0"/>
              </a:spcBef>
              <a:spcAft>
                <a:spcPts val="0"/>
              </a:spcAft>
              <a:buNone/>
            </a:pPr>
            <a:r>
              <a:t/>
            </a:r>
            <a:endParaRPr sz="1300">
              <a:solidFill>
                <a:srgbClr val="141413"/>
              </a:solidFill>
              <a:latin typeface="Roboto"/>
              <a:ea typeface="Roboto"/>
              <a:cs typeface="Roboto"/>
              <a:sym typeface="Roboto"/>
            </a:endParaRPr>
          </a:p>
          <a:p>
            <a:pPr indent="-311150" lvl="0" marL="457200" rtl="0" algn="just">
              <a:spcBef>
                <a:spcPts val="0"/>
              </a:spcBef>
              <a:spcAft>
                <a:spcPts val="0"/>
              </a:spcAft>
              <a:buClr>
                <a:srgbClr val="141413"/>
              </a:buClr>
              <a:buSzPts val="1300"/>
              <a:buFont typeface="Roboto"/>
              <a:buChar char="●"/>
            </a:pPr>
            <a:r>
              <a:rPr lang="en" sz="1300">
                <a:solidFill>
                  <a:srgbClr val="141413"/>
                </a:solidFill>
                <a:latin typeface="Roboto"/>
                <a:ea typeface="Roboto"/>
                <a:cs typeface="Roboto"/>
                <a:sym typeface="Roboto"/>
              </a:rPr>
              <a:t>Increasing popularity with smartphones; apps collect user interaction data for analysis in batch processes. Environmental biases exist but can be mitigated by a large subject pool, with comparable results to controlled laboratory studies depending on application nature.</a:t>
            </a:r>
            <a:endParaRPr sz="1300">
              <a:solidFill>
                <a:srgbClr val="141413"/>
              </a:solidFill>
              <a:latin typeface="Roboto"/>
              <a:ea typeface="Roboto"/>
              <a:cs typeface="Roboto"/>
              <a:sym typeface="Roboto"/>
            </a:endParaRPr>
          </a:p>
          <a:p>
            <a:pPr indent="0" lvl="0" marL="0" rtl="0" algn="just">
              <a:spcBef>
                <a:spcPts val="0"/>
              </a:spcBef>
              <a:spcAft>
                <a:spcPts val="0"/>
              </a:spcAft>
              <a:buNone/>
            </a:pPr>
            <a:r>
              <a:t/>
            </a:r>
            <a:endParaRPr b="1" sz="1300">
              <a:solidFill>
                <a:srgbClr val="141413"/>
              </a:solidFill>
              <a:latin typeface="Roboto"/>
              <a:ea typeface="Roboto"/>
              <a:cs typeface="Roboto"/>
              <a:sym typeface="Roboto"/>
            </a:endParaRPr>
          </a:p>
          <a:p>
            <a:pPr indent="-311150" lvl="0" marL="457200" rtl="0" algn="just">
              <a:spcBef>
                <a:spcPts val="0"/>
              </a:spcBef>
              <a:spcAft>
                <a:spcPts val="0"/>
              </a:spcAft>
              <a:buClr>
                <a:srgbClr val="141413"/>
              </a:buClr>
              <a:buSzPts val="1300"/>
              <a:buFont typeface="Roboto"/>
              <a:buChar char="●"/>
            </a:pPr>
            <a:r>
              <a:rPr lang="en" sz="1300">
                <a:solidFill>
                  <a:srgbClr val="141413"/>
                </a:solidFill>
                <a:latin typeface="Roboto"/>
                <a:ea typeface="Roboto"/>
                <a:cs typeface="Roboto"/>
                <a:sym typeface="Roboto"/>
              </a:rPr>
              <a:t>Meticulous planning needed for fair and bias-free measurement experiments. </a:t>
            </a:r>
            <a:r>
              <a:rPr lang="en" sz="1300">
                <a:solidFill>
                  <a:srgbClr val="141413"/>
                </a:solidFill>
                <a:latin typeface="Roboto"/>
                <a:ea typeface="Roboto"/>
                <a:cs typeface="Roboto"/>
                <a:sym typeface="Roboto"/>
              </a:rPr>
              <a:t>Includes recruitment, screening, pretraining, compensation, consent, variable selection, and appropriate statistical analysis.</a:t>
            </a:r>
            <a:endParaRPr sz="1300">
              <a:solidFill>
                <a:srgbClr val="141413"/>
              </a:solidFill>
              <a:latin typeface="Roboto"/>
              <a:ea typeface="Roboto"/>
              <a:cs typeface="Roboto"/>
              <a:sym typeface="Roboto"/>
            </a:endParaRPr>
          </a:p>
          <a:p>
            <a:pPr indent="0" lvl="0" marL="0" rtl="0" algn="just">
              <a:spcBef>
                <a:spcPts val="0"/>
              </a:spcBef>
              <a:spcAft>
                <a:spcPts val="0"/>
              </a:spcAft>
              <a:buNone/>
            </a:pPr>
            <a:r>
              <a:t/>
            </a:r>
            <a:endParaRPr sz="1300">
              <a:solidFill>
                <a:srgbClr val="141413"/>
              </a:solidFill>
              <a:latin typeface="Roboto"/>
              <a:ea typeface="Roboto"/>
              <a:cs typeface="Roboto"/>
              <a:sym typeface="Roboto"/>
            </a:endParaRPr>
          </a:p>
          <a:p>
            <a:pPr indent="-311150" lvl="0" marL="457200" rtl="0" algn="just">
              <a:spcBef>
                <a:spcPts val="0"/>
              </a:spcBef>
              <a:spcAft>
                <a:spcPts val="0"/>
              </a:spcAft>
              <a:buClr>
                <a:srgbClr val="141413"/>
              </a:buClr>
              <a:buSzPts val="1300"/>
              <a:buFont typeface="Roboto"/>
              <a:buChar char="●"/>
            </a:pPr>
            <a:r>
              <a:rPr lang="en" sz="1300">
                <a:solidFill>
                  <a:srgbClr val="141413"/>
                </a:solidFill>
                <a:latin typeface="Roboto"/>
                <a:ea typeface="Roboto"/>
                <a:cs typeface="Roboto"/>
                <a:sym typeface="Roboto"/>
              </a:rPr>
              <a:t>Detailed </a:t>
            </a:r>
            <a:r>
              <a:rPr lang="en" sz="1300">
                <a:solidFill>
                  <a:srgbClr val="141413"/>
                </a:solidFill>
                <a:latin typeface="Roboto"/>
                <a:ea typeface="Roboto"/>
                <a:cs typeface="Roboto"/>
                <a:sym typeface="Roboto"/>
              </a:rPr>
              <a:t>Design of Experiment </a:t>
            </a:r>
            <a:r>
              <a:rPr lang="en" sz="1300">
                <a:solidFill>
                  <a:srgbClr val="141413"/>
                </a:solidFill>
                <a:latin typeface="Roboto"/>
                <a:ea typeface="Roboto"/>
                <a:cs typeface="Roboto"/>
                <a:sym typeface="Roboto"/>
              </a:rPr>
              <a:t>required for measurement method reliability.Specifics beyond the book's scope; refer to related literature for more information.</a:t>
            </a:r>
            <a:endParaRPr sz="1300">
              <a:solidFill>
                <a:srgbClr val="141413"/>
              </a:solidFill>
              <a:latin typeface="Roboto"/>
              <a:ea typeface="Roboto"/>
              <a:cs typeface="Roboto"/>
              <a:sym typeface="Roboto"/>
            </a:endParaRPr>
          </a:p>
          <a:p>
            <a:pPr indent="0" lvl="0" marL="0" rtl="0" algn="just">
              <a:spcBef>
                <a:spcPts val="0"/>
              </a:spcBef>
              <a:spcAft>
                <a:spcPts val="0"/>
              </a:spcAft>
              <a:buNone/>
            </a:pPr>
            <a:r>
              <a:t/>
            </a:r>
            <a:endParaRPr sz="1300">
              <a:solidFill>
                <a:srgbClr val="141413"/>
              </a:solidFill>
              <a:latin typeface="Roboto"/>
              <a:ea typeface="Roboto"/>
              <a:cs typeface="Roboto"/>
              <a:sym typeface="Roboto"/>
            </a:endParaRPr>
          </a:p>
          <a:p>
            <a:pPr indent="-311150" lvl="0" marL="457200" rtl="0" algn="just">
              <a:spcBef>
                <a:spcPts val="0"/>
              </a:spcBef>
              <a:spcAft>
                <a:spcPts val="0"/>
              </a:spcAft>
              <a:buClr>
                <a:srgbClr val="141413"/>
              </a:buClr>
              <a:buSzPts val="1300"/>
              <a:buFont typeface="Roboto"/>
              <a:buChar char="●"/>
            </a:pPr>
            <a:r>
              <a:rPr lang="en" sz="1300">
                <a:solidFill>
                  <a:srgbClr val="141413"/>
                </a:solidFill>
                <a:latin typeface="Roboto"/>
                <a:ea typeface="Roboto"/>
                <a:cs typeface="Roboto"/>
                <a:sym typeface="Roboto"/>
              </a:rPr>
              <a:t>Despite higher reliability, substantial effort is necessary to prepare and administer measurement interface evaluation methods.</a:t>
            </a:r>
            <a:endParaRPr sz="1300">
              <a:solidFill>
                <a:srgbClr val="141413"/>
              </a:solidFill>
              <a:latin typeface="Roboto"/>
              <a:ea typeface="Roboto"/>
              <a:cs typeface="Roboto"/>
              <a:sym typeface="Roboto"/>
            </a:endParaRPr>
          </a:p>
          <a:p>
            <a:pPr indent="0" lvl="0" marL="0" rtl="0" algn="just">
              <a:spcBef>
                <a:spcPts val="0"/>
              </a:spcBef>
              <a:spcAft>
                <a:spcPts val="0"/>
              </a:spcAft>
              <a:buNone/>
            </a:pPr>
            <a:r>
              <a:t/>
            </a:r>
            <a:endParaRPr sz="1300">
              <a:solidFill>
                <a:srgbClr val="141413"/>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3"/>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8: </a:t>
            </a:r>
            <a:endParaRPr>
              <a:solidFill>
                <a:schemeClr val="lt1"/>
              </a:solidFill>
              <a:latin typeface="Merriweather"/>
              <a:ea typeface="Merriweather"/>
              <a:cs typeface="Merriweather"/>
              <a:sym typeface="Merriweather"/>
            </a:endParaRPr>
          </a:p>
        </p:txBody>
      </p:sp>
      <p:pic>
        <p:nvPicPr>
          <p:cNvPr id="344" name="Google Shape;344;p53"/>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345" name="Google Shape;345;p53"/>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346" name="Google Shape;346;p53"/>
          <p:cNvSpPr txBox="1"/>
          <p:nvPr/>
        </p:nvSpPr>
        <p:spPr>
          <a:xfrm>
            <a:off x="138050" y="932325"/>
            <a:ext cx="8878200" cy="4086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rgbClr val="141413"/>
                </a:solidFill>
                <a:latin typeface="Roboto"/>
                <a:ea typeface="Roboto"/>
                <a:cs typeface="Roboto"/>
                <a:sym typeface="Roboto"/>
              </a:rPr>
              <a:t>Safety and Ethics in Evaluation:</a:t>
            </a:r>
            <a:endParaRPr b="1" sz="1600">
              <a:solidFill>
                <a:srgbClr val="141413"/>
              </a:solidFill>
              <a:latin typeface="Roboto"/>
              <a:ea typeface="Roboto"/>
              <a:cs typeface="Roboto"/>
              <a:sym typeface="Roboto"/>
            </a:endParaRPr>
          </a:p>
          <a:p>
            <a:pPr indent="0" lvl="0" marL="0" rtl="0" algn="just">
              <a:spcBef>
                <a:spcPts val="0"/>
              </a:spcBef>
              <a:spcAft>
                <a:spcPts val="0"/>
              </a:spcAft>
              <a:buNone/>
            </a:pPr>
            <a:r>
              <a:t/>
            </a:r>
            <a:endParaRPr b="1" sz="1600">
              <a:solidFill>
                <a:srgbClr val="141413"/>
              </a:solidFill>
              <a:latin typeface="Roboto"/>
              <a:ea typeface="Roboto"/>
              <a:cs typeface="Roboto"/>
              <a:sym typeface="Roboto"/>
            </a:endParaRPr>
          </a:p>
          <a:p>
            <a:pPr indent="-311150" lvl="0" marL="457200" rtl="0" algn="just">
              <a:spcBef>
                <a:spcPts val="0"/>
              </a:spcBef>
              <a:spcAft>
                <a:spcPts val="0"/>
              </a:spcAft>
              <a:buClr>
                <a:srgbClr val="141413"/>
              </a:buClr>
              <a:buSzPts val="1300"/>
              <a:buFont typeface="Roboto"/>
              <a:buChar char="●"/>
            </a:pPr>
            <a:r>
              <a:rPr lang="en" sz="1300">
                <a:solidFill>
                  <a:srgbClr val="141413"/>
                </a:solidFill>
                <a:latin typeface="Roboto"/>
                <a:ea typeface="Roboto"/>
                <a:cs typeface="Roboto"/>
                <a:sym typeface="Roboto"/>
              </a:rPr>
              <a:t>Though  safety problems rarely occur, precautions are still needed. </a:t>
            </a:r>
            <a:endParaRPr sz="1300">
              <a:solidFill>
                <a:srgbClr val="141413"/>
              </a:solidFill>
              <a:latin typeface="Roboto"/>
              <a:ea typeface="Roboto"/>
              <a:cs typeface="Roboto"/>
              <a:sym typeface="Roboto"/>
            </a:endParaRPr>
          </a:p>
          <a:p>
            <a:pPr indent="0" lvl="0" marL="457200" rtl="0" algn="just">
              <a:spcBef>
                <a:spcPts val="0"/>
              </a:spcBef>
              <a:spcAft>
                <a:spcPts val="0"/>
              </a:spcAft>
              <a:buNone/>
            </a:pPr>
            <a:r>
              <a:t/>
            </a:r>
            <a:endParaRPr sz="1300">
              <a:solidFill>
                <a:srgbClr val="141413"/>
              </a:solidFill>
              <a:latin typeface="Roboto"/>
              <a:ea typeface="Roboto"/>
              <a:cs typeface="Roboto"/>
              <a:sym typeface="Roboto"/>
            </a:endParaRPr>
          </a:p>
          <a:p>
            <a:pPr indent="-311150" lvl="0" marL="457200" rtl="0" algn="just">
              <a:spcBef>
                <a:spcPts val="0"/>
              </a:spcBef>
              <a:spcAft>
                <a:spcPts val="0"/>
              </a:spcAft>
              <a:buClr>
                <a:srgbClr val="141413"/>
              </a:buClr>
              <a:buSzPts val="1300"/>
              <a:buFont typeface="Roboto"/>
              <a:buChar char="●"/>
            </a:pPr>
            <a:r>
              <a:rPr lang="en" sz="1300">
                <a:solidFill>
                  <a:srgbClr val="141413"/>
                </a:solidFill>
                <a:latin typeface="Roboto"/>
                <a:ea typeface="Roboto"/>
                <a:cs typeface="Roboto"/>
                <a:sym typeface="Roboto"/>
              </a:rPr>
              <a:t>For example, even interviews can become long and time consuming, causing the subject to feel much fatigue. Some seemingly harmless tasks may bring about unexpected harmful effects, both physically and mentally. </a:t>
            </a:r>
            <a:endParaRPr sz="1300">
              <a:solidFill>
                <a:srgbClr val="141413"/>
              </a:solidFill>
              <a:latin typeface="Roboto"/>
              <a:ea typeface="Roboto"/>
              <a:cs typeface="Roboto"/>
              <a:sym typeface="Roboto"/>
            </a:endParaRPr>
          </a:p>
          <a:p>
            <a:pPr indent="0" lvl="0" marL="457200" rtl="0" algn="just">
              <a:spcBef>
                <a:spcPts val="0"/>
              </a:spcBef>
              <a:spcAft>
                <a:spcPts val="0"/>
              </a:spcAft>
              <a:buNone/>
            </a:pPr>
            <a:r>
              <a:t/>
            </a:r>
            <a:endParaRPr sz="1300">
              <a:solidFill>
                <a:srgbClr val="141413"/>
              </a:solidFill>
              <a:latin typeface="Roboto"/>
              <a:ea typeface="Roboto"/>
              <a:cs typeface="Roboto"/>
              <a:sym typeface="Roboto"/>
            </a:endParaRPr>
          </a:p>
          <a:p>
            <a:pPr indent="-311150" lvl="0" marL="457200" rtl="0" algn="just">
              <a:spcBef>
                <a:spcPts val="0"/>
              </a:spcBef>
              <a:spcAft>
                <a:spcPts val="0"/>
              </a:spcAft>
              <a:buClr>
                <a:srgbClr val="141413"/>
              </a:buClr>
              <a:buSzPts val="1300"/>
              <a:buFont typeface="Roboto"/>
              <a:buChar char="●"/>
            </a:pPr>
            <a:r>
              <a:rPr lang="en" sz="1300">
                <a:solidFill>
                  <a:srgbClr val="141413"/>
                </a:solidFill>
                <a:latin typeface="Roboto"/>
                <a:ea typeface="Roboto"/>
                <a:cs typeface="Roboto"/>
                <a:sym typeface="Roboto"/>
              </a:rPr>
              <a:t>Evaluations must be conducted on volunteers who have signed consent forms. Even with signed consents,  the subjects have the right to discontinue the evaluation task at any  time. </a:t>
            </a:r>
            <a:endParaRPr sz="1300">
              <a:solidFill>
                <a:srgbClr val="141413"/>
              </a:solidFill>
              <a:latin typeface="Roboto"/>
              <a:ea typeface="Roboto"/>
              <a:cs typeface="Roboto"/>
              <a:sym typeface="Roboto"/>
            </a:endParaRPr>
          </a:p>
          <a:p>
            <a:pPr indent="0" lvl="0" marL="457200" rtl="0" algn="just">
              <a:spcBef>
                <a:spcPts val="0"/>
              </a:spcBef>
              <a:spcAft>
                <a:spcPts val="0"/>
              </a:spcAft>
              <a:buNone/>
            </a:pPr>
            <a:r>
              <a:t/>
            </a:r>
            <a:endParaRPr sz="1300">
              <a:solidFill>
                <a:srgbClr val="141413"/>
              </a:solidFill>
              <a:latin typeface="Roboto"/>
              <a:ea typeface="Roboto"/>
              <a:cs typeface="Roboto"/>
              <a:sym typeface="Roboto"/>
            </a:endParaRPr>
          </a:p>
          <a:p>
            <a:pPr indent="-311150" lvl="0" marL="457200" rtl="0" algn="just">
              <a:spcBef>
                <a:spcPts val="0"/>
              </a:spcBef>
              <a:spcAft>
                <a:spcPts val="0"/>
              </a:spcAft>
              <a:buClr>
                <a:srgbClr val="141413"/>
              </a:buClr>
              <a:buSzPts val="1300"/>
              <a:buFont typeface="Roboto"/>
              <a:buChar char="●"/>
            </a:pPr>
            <a:r>
              <a:rPr lang="en" sz="1300">
                <a:solidFill>
                  <a:srgbClr val="141413"/>
                </a:solidFill>
                <a:latin typeface="Roboto"/>
                <a:ea typeface="Roboto"/>
                <a:cs typeface="Roboto"/>
                <a:sym typeface="Roboto"/>
              </a:rPr>
              <a:t>The purpose and the procedure should be sufficiently explained and made understood to the subjects prior to any experiments. </a:t>
            </a:r>
            <a:endParaRPr sz="1300">
              <a:solidFill>
                <a:srgbClr val="141413"/>
              </a:solidFill>
              <a:latin typeface="Roboto"/>
              <a:ea typeface="Roboto"/>
              <a:cs typeface="Roboto"/>
              <a:sym typeface="Roboto"/>
            </a:endParaRPr>
          </a:p>
          <a:p>
            <a:pPr indent="0" lvl="0" marL="457200" rtl="0" algn="just">
              <a:spcBef>
                <a:spcPts val="0"/>
              </a:spcBef>
              <a:spcAft>
                <a:spcPts val="0"/>
              </a:spcAft>
              <a:buNone/>
            </a:pPr>
            <a:r>
              <a:t/>
            </a:r>
            <a:endParaRPr sz="1300">
              <a:solidFill>
                <a:srgbClr val="141413"/>
              </a:solidFill>
              <a:latin typeface="Roboto"/>
              <a:ea typeface="Roboto"/>
              <a:cs typeface="Roboto"/>
              <a:sym typeface="Roboto"/>
            </a:endParaRPr>
          </a:p>
          <a:p>
            <a:pPr indent="-311150" lvl="0" marL="457200" rtl="0" algn="just">
              <a:spcBef>
                <a:spcPts val="0"/>
              </a:spcBef>
              <a:spcAft>
                <a:spcPts val="0"/>
              </a:spcAft>
              <a:buClr>
                <a:srgbClr val="141413"/>
              </a:buClr>
              <a:buSzPts val="1300"/>
              <a:buFont typeface="Roboto"/>
              <a:buChar char="●"/>
            </a:pPr>
            <a:r>
              <a:rPr lang="en" sz="1300">
                <a:solidFill>
                  <a:srgbClr val="141413"/>
                </a:solidFill>
                <a:latin typeface="Roboto"/>
                <a:ea typeface="Roboto"/>
                <a:cs typeface="Roboto"/>
                <a:sym typeface="Roboto"/>
              </a:rPr>
              <a:t>Many organizations run what is called the Institutional Review Board (IRB), which reviews the proposed evaluative experiments to ascertain safety and the rights of the subjects. It is best to consult or obtain permission from the IRB when there is even a small doubt of some  kind of effect to the subjects during the experiments.</a:t>
            </a:r>
            <a:endParaRPr sz="1300">
              <a:solidFill>
                <a:srgbClr val="141413"/>
              </a:solidFill>
              <a:latin typeface="Roboto"/>
              <a:ea typeface="Roboto"/>
              <a:cs typeface="Roboto"/>
              <a:sym typeface="Roboto"/>
            </a:endParaRPr>
          </a:p>
          <a:p>
            <a:pPr indent="0" lvl="0" marL="0" rtl="0" algn="just">
              <a:spcBef>
                <a:spcPts val="0"/>
              </a:spcBef>
              <a:spcAft>
                <a:spcPts val="0"/>
              </a:spcAft>
              <a:buNone/>
            </a:pPr>
            <a:r>
              <a:t/>
            </a:r>
            <a:endParaRPr sz="1300">
              <a:solidFill>
                <a:srgbClr val="141413"/>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7"/>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8: </a:t>
            </a:r>
            <a:endParaRPr>
              <a:solidFill>
                <a:schemeClr val="lt1"/>
              </a:solidFill>
              <a:latin typeface="Merriweather"/>
              <a:ea typeface="Merriweather"/>
              <a:cs typeface="Merriweather"/>
              <a:sym typeface="Merriweather"/>
            </a:endParaRPr>
          </a:p>
        </p:txBody>
      </p:sp>
      <p:pic>
        <p:nvPicPr>
          <p:cNvPr id="126" name="Google Shape;126;p27"/>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127" name="Google Shape;127;p27"/>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128" name="Google Shape;128;p27"/>
          <p:cNvSpPr txBox="1"/>
          <p:nvPr/>
        </p:nvSpPr>
        <p:spPr>
          <a:xfrm>
            <a:off x="113950" y="919300"/>
            <a:ext cx="8858700" cy="4110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300">
                <a:latin typeface="Roboto"/>
                <a:ea typeface="Roboto"/>
                <a:cs typeface="Roboto"/>
                <a:sym typeface="Roboto"/>
              </a:rPr>
              <a:t>Quantitative Assessment:</a:t>
            </a:r>
            <a:endParaRPr b="1"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Involves task-performance measurements. An interface is “easy to use and learn” if the subject/subjects is/are able to show some minimum user performance on typical application tasks. </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Popular choices of such performance measures ar</a:t>
            </a:r>
            <a:r>
              <a:rPr lang="en" sz="1300">
                <a:latin typeface="Roboto"/>
                <a:ea typeface="Roboto"/>
                <a:cs typeface="Roboto"/>
                <a:sym typeface="Roboto"/>
              </a:rPr>
              <a:t>e task completion time, task completion amount in a unit time (e.g., score), and task error rate</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For example, we would like to test a new motion-based interface for a smartphone game. We could have a pool of subjects play the game, using both the conventional touch-based interface and also the newly proposed motion-based one. We could compare the score and assess the comparative effectiveness of the new interface.</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The underlying assumption is that task performance is closely correlated to the usability (ease of use and learnability), such an assumption is quite arguable.  </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Task-performance measures, while quantitative, only reveal the aspect of efficiency (or merely the aspect of ease of use) and not necessarily the entire usability. </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8"/>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8: </a:t>
            </a:r>
            <a:endParaRPr>
              <a:solidFill>
                <a:schemeClr val="lt1"/>
              </a:solidFill>
              <a:latin typeface="Merriweather"/>
              <a:ea typeface="Merriweather"/>
              <a:cs typeface="Merriweather"/>
              <a:sym typeface="Merriweather"/>
            </a:endParaRPr>
          </a:p>
        </p:txBody>
      </p:sp>
      <p:pic>
        <p:nvPicPr>
          <p:cNvPr id="134" name="Google Shape;134;p28"/>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135" name="Google Shape;135;p28"/>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136" name="Google Shape;136;p28"/>
          <p:cNvSpPr txBox="1"/>
          <p:nvPr/>
        </p:nvSpPr>
        <p:spPr>
          <a:xfrm>
            <a:off x="151950" y="919300"/>
            <a:ext cx="8828400" cy="408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300">
                <a:latin typeface="Roboto"/>
                <a:ea typeface="Roboto"/>
                <a:cs typeface="Roboto"/>
                <a:sym typeface="Roboto"/>
              </a:rPr>
              <a:t>Quantitative Assessment:</a:t>
            </a:r>
            <a:endParaRPr b="1" sz="1300">
              <a:latin typeface="Roboto"/>
              <a:ea typeface="Roboto"/>
              <a:cs typeface="Roboto"/>
              <a:sym typeface="Roboto"/>
            </a:endParaRPr>
          </a:p>
          <a:p>
            <a:pPr indent="0" lvl="0" marL="0" rtl="0" algn="just">
              <a:spcBef>
                <a:spcPts val="0"/>
              </a:spcBef>
              <a:spcAft>
                <a:spcPts val="0"/>
              </a:spcAft>
              <a:buNone/>
            </a:pPr>
            <a:r>
              <a:t/>
            </a:r>
            <a:endParaRPr b="1"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The aspect of learnability should be and can be assessed in a more explicit way by measuring the time and effort (e.g., memory) for users to learn the interface. </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The problem is that it is difficult to gather a homogeneous pool of subjects with similar backgrounds (in order to make the evaluation fair)</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Measuring the learnability is generally likely to introduce much more biasing factors such as differences due to educational/experiential/cultural background, age, gender, etc.</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Finally, quantitative measurements in practice cannot be applied to all the possible tasks for a given application and interface. Usually, a very few representative tasks are chosen for evaluation. This sometimes makes the evaluation only partial.</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9"/>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8: </a:t>
            </a:r>
            <a:endParaRPr>
              <a:solidFill>
                <a:schemeClr val="lt1"/>
              </a:solidFill>
              <a:latin typeface="Merriweather"/>
              <a:ea typeface="Merriweather"/>
              <a:cs typeface="Merriweather"/>
              <a:sym typeface="Merriweather"/>
            </a:endParaRPr>
          </a:p>
        </p:txBody>
      </p:sp>
      <p:pic>
        <p:nvPicPr>
          <p:cNvPr id="142" name="Google Shape;142;p29"/>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143" name="Google Shape;143;p29"/>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144" name="Google Shape;144;p29"/>
          <p:cNvSpPr txBox="1"/>
          <p:nvPr/>
        </p:nvSpPr>
        <p:spPr>
          <a:xfrm>
            <a:off x="151950" y="911700"/>
            <a:ext cx="8843400" cy="4148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300">
                <a:latin typeface="Roboto"/>
                <a:ea typeface="Roboto"/>
                <a:cs typeface="Roboto"/>
                <a:sym typeface="Roboto"/>
              </a:rPr>
              <a:t>Qualitative Evaluations:</a:t>
            </a:r>
            <a:endParaRPr b="1" sz="1300">
              <a:latin typeface="Roboto"/>
              <a:ea typeface="Roboto"/>
              <a:cs typeface="Roboto"/>
              <a:sym typeface="Roboto"/>
            </a:endParaRPr>
          </a:p>
          <a:p>
            <a:pPr indent="0" lvl="0" marL="0" rtl="0" algn="just">
              <a:spcBef>
                <a:spcPts val="0"/>
              </a:spcBef>
              <a:spcAft>
                <a:spcPts val="0"/>
              </a:spcAft>
              <a:buNone/>
            </a:pPr>
            <a:r>
              <a:t/>
            </a:r>
            <a:endParaRPr b="1"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To complement the shortcomings of the quantitative evaluation, qualitative evaluations often are conducted together with the quantitative analysis.</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Conducting a usability survey, posing usability-related questions to a pool of subjects after having them experience the interface.</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Includes questions involving the ease of use, ease of learning, fatigue, simple preference, and other questions specific to the given interface.</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Ex. NASA TLX (Task Load Index) and the IBM Usability Questionnaire</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0"/>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8: </a:t>
            </a:r>
            <a:endParaRPr>
              <a:solidFill>
                <a:schemeClr val="lt1"/>
              </a:solidFill>
              <a:latin typeface="Merriweather"/>
              <a:ea typeface="Merriweather"/>
              <a:cs typeface="Merriweather"/>
              <a:sym typeface="Merriweather"/>
            </a:endParaRPr>
          </a:p>
        </p:txBody>
      </p:sp>
      <p:pic>
        <p:nvPicPr>
          <p:cNvPr id="150" name="Google Shape;150;p30"/>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151" name="Google Shape;151;p30"/>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152" name="Google Shape;152;p30"/>
          <p:cNvSpPr txBox="1"/>
          <p:nvPr/>
        </p:nvSpPr>
        <p:spPr>
          <a:xfrm>
            <a:off x="3373275" y="2324825"/>
            <a:ext cx="5576700" cy="1200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chemeClr val="dk2"/>
                </a:solidFill>
                <a:latin typeface="Roboto"/>
                <a:ea typeface="Roboto"/>
                <a:cs typeface="Roboto"/>
                <a:sym typeface="Roboto"/>
              </a:rPr>
              <a:t>NASA TLX Usability Questionnaire</a:t>
            </a:r>
            <a:endParaRPr sz="1300">
              <a:solidFill>
                <a:schemeClr val="dk2"/>
              </a:solidFill>
              <a:latin typeface="Roboto"/>
              <a:ea typeface="Roboto"/>
              <a:cs typeface="Roboto"/>
              <a:sym typeface="Roboto"/>
            </a:endParaRPr>
          </a:p>
          <a:p>
            <a:pPr indent="0" lvl="0" marL="0" rtl="0" algn="just">
              <a:spcBef>
                <a:spcPts val="0"/>
              </a:spcBef>
              <a:spcAft>
                <a:spcPts val="0"/>
              </a:spcAft>
              <a:buNone/>
            </a:pPr>
            <a:r>
              <a:t/>
            </a:r>
            <a:endParaRPr sz="1300">
              <a:solidFill>
                <a:schemeClr val="dk2"/>
              </a:solidFill>
              <a:latin typeface="Roboto"/>
              <a:ea typeface="Roboto"/>
              <a:cs typeface="Roboto"/>
              <a:sym typeface="Roboto"/>
            </a:endParaRPr>
          </a:p>
          <a:p>
            <a:pPr indent="0" lvl="0" marL="0" rtl="0" algn="just">
              <a:spcBef>
                <a:spcPts val="0"/>
              </a:spcBef>
              <a:spcAft>
                <a:spcPts val="0"/>
              </a:spcAft>
              <a:buNone/>
            </a:pPr>
            <a:r>
              <a:rPr lang="en" sz="1300">
                <a:solidFill>
                  <a:schemeClr val="dk2"/>
                </a:solidFill>
                <a:latin typeface="Roboto"/>
                <a:ea typeface="Roboto"/>
                <a:cs typeface="Roboto"/>
                <a:sym typeface="Roboto"/>
              </a:rPr>
              <a:t>The NASA Task Load Index method assesses the workload on a seven-point scale. Increments of high, medium, and low estimates for each point result in 21 gradations on the scale</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pic>
        <p:nvPicPr>
          <p:cNvPr id="153" name="Google Shape;153;p30"/>
          <p:cNvPicPr preferRelativeResize="0"/>
          <p:nvPr/>
        </p:nvPicPr>
        <p:blipFill>
          <a:blip r:embed="rId5">
            <a:alphaModFix/>
          </a:blip>
          <a:stretch>
            <a:fillRect/>
          </a:stretch>
        </p:blipFill>
        <p:spPr>
          <a:xfrm>
            <a:off x="68825" y="814100"/>
            <a:ext cx="3190501" cy="43294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8: </a:t>
            </a:r>
            <a:endParaRPr>
              <a:solidFill>
                <a:schemeClr val="lt1"/>
              </a:solidFill>
              <a:latin typeface="Merriweather"/>
              <a:ea typeface="Merriweather"/>
              <a:cs typeface="Merriweather"/>
              <a:sym typeface="Merriweather"/>
            </a:endParaRPr>
          </a:p>
        </p:txBody>
      </p:sp>
      <p:pic>
        <p:nvPicPr>
          <p:cNvPr id="159" name="Google Shape;159;p31"/>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160" name="Google Shape;160;p31"/>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161" name="Google Shape;161;p31"/>
          <p:cNvPicPr preferRelativeResize="0"/>
          <p:nvPr/>
        </p:nvPicPr>
        <p:blipFill>
          <a:blip r:embed="rId5">
            <a:alphaModFix/>
          </a:blip>
          <a:stretch>
            <a:fillRect/>
          </a:stretch>
        </p:blipFill>
        <p:spPr>
          <a:xfrm>
            <a:off x="152400" y="932475"/>
            <a:ext cx="6028093" cy="4058626"/>
          </a:xfrm>
          <a:prstGeom prst="rect">
            <a:avLst/>
          </a:prstGeom>
          <a:noFill/>
          <a:ln>
            <a:noFill/>
          </a:ln>
        </p:spPr>
      </p:pic>
      <p:sp>
        <p:nvSpPr>
          <p:cNvPr id="162" name="Google Shape;162;p31"/>
          <p:cNvSpPr txBox="1"/>
          <p:nvPr/>
        </p:nvSpPr>
        <p:spPr>
          <a:xfrm>
            <a:off x="6180500" y="2653988"/>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IBM Usability Questionnaire for computer systems.</a:t>
            </a: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2"/>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8: </a:t>
            </a:r>
            <a:endParaRPr>
              <a:solidFill>
                <a:schemeClr val="lt1"/>
              </a:solidFill>
              <a:latin typeface="Merriweather"/>
              <a:ea typeface="Merriweather"/>
              <a:cs typeface="Merriweather"/>
              <a:sym typeface="Merriweather"/>
            </a:endParaRPr>
          </a:p>
        </p:txBody>
      </p:sp>
      <p:pic>
        <p:nvPicPr>
          <p:cNvPr id="168" name="Google Shape;168;p32"/>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169" name="Google Shape;169;p32"/>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170" name="Google Shape;170;p32"/>
          <p:cNvSpPr txBox="1"/>
          <p:nvPr/>
        </p:nvSpPr>
        <p:spPr>
          <a:xfrm>
            <a:off x="129150" y="911700"/>
            <a:ext cx="8813100" cy="8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Roboto"/>
                <a:ea typeface="Roboto"/>
                <a:cs typeface="Roboto"/>
                <a:sym typeface="Roboto"/>
              </a:rPr>
              <a:t>User Experience: </a:t>
            </a:r>
            <a:r>
              <a:rPr lang="en" sz="1300">
                <a:latin typeface="Roboto"/>
                <a:ea typeface="Roboto"/>
                <a:cs typeface="Roboto"/>
                <a:sym typeface="Roboto"/>
              </a:rPr>
              <a:t>There's no precise definition, A holistic concept encompassing more than just the interface, extending to the entire product or application, and even the product family. It involves the user's emotions and perceptions arising from using the application through a given interface.</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p:txBody>
      </p:sp>
      <p:pic>
        <p:nvPicPr>
          <p:cNvPr id="171" name="Google Shape;171;p32"/>
          <p:cNvPicPr preferRelativeResize="0"/>
          <p:nvPr/>
        </p:nvPicPr>
        <p:blipFill>
          <a:blip r:embed="rId5">
            <a:alphaModFix/>
          </a:blip>
          <a:stretch>
            <a:fillRect/>
          </a:stretch>
        </p:blipFill>
        <p:spPr>
          <a:xfrm>
            <a:off x="129150" y="1724700"/>
            <a:ext cx="6306692" cy="3113999"/>
          </a:xfrm>
          <a:prstGeom prst="rect">
            <a:avLst/>
          </a:prstGeom>
          <a:noFill/>
          <a:ln>
            <a:noFill/>
          </a:ln>
        </p:spPr>
      </p:pic>
      <p:sp>
        <p:nvSpPr>
          <p:cNvPr id="172" name="Google Shape;172;p32"/>
          <p:cNvSpPr txBox="1"/>
          <p:nvPr/>
        </p:nvSpPr>
        <p:spPr>
          <a:xfrm>
            <a:off x="6397075" y="3912700"/>
            <a:ext cx="2628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Various aspects to be considered in totality for assessing user experience (UX).</a:t>
            </a:r>
            <a:endParaRPr sz="12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8: </a:t>
            </a:r>
            <a:endParaRPr>
              <a:solidFill>
                <a:schemeClr val="lt1"/>
              </a:solidFill>
              <a:latin typeface="Merriweather"/>
              <a:ea typeface="Merriweather"/>
              <a:cs typeface="Merriweather"/>
              <a:sym typeface="Merriweather"/>
            </a:endParaRPr>
          </a:p>
        </p:txBody>
      </p:sp>
      <p:pic>
        <p:nvPicPr>
          <p:cNvPr id="178" name="Google Shape;178;p33"/>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179" name="Google Shape;179;p33"/>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180" name="Google Shape;180;p33"/>
          <p:cNvSpPr txBox="1"/>
          <p:nvPr/>
        </p:nvSpPr>
        <p:spPr>
          <a:xfrm>
            <a:off x="142800" y="780075"/>
            <a:ext cx="8858700" cy="408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Roboto"/>
                <a:ea typeface="Roboto"/>
                <a:cs typeface="Roboto"/>
                <a:sym typeface="Roboto"/>
              </a:rPr>
              <a:t>Evaluation Methods</a:t>
            </a:r>
            <a:endParaRPr b="1" sz="1600">
              <a:latin typeface="Roboto"/>
              <a:ea typeface="Roboto"/>
              <a:cs typeface="Roboto"/>
              <a:sym typeface="Roboto"/>
            </a:endParaRPr>
          </a:p>
          <a:p>
            <a:pPr indent="0" lvl="0" marL="0" rtl="0" algn="just">
              <a:spcBef>
                <a:spcPts val="0"/>
              </a:spcBef>
              <a:spcAft>
                <a:spcPts val="0"/>
              </a:spcAft>
              <a:buNone/>
            </a:pPr>
            <a:r>
              <a:t/>
            </a:r>
            <a:endParaRPr b="1" sz="1600">
              <a:latin typeface="Roboto"/>
              <a:ea typeface="Roboto"/>
              <a:cs typeface="Roboto"/>
              <a:sym typeface="Roboto"/>
            </a:endParaRPr>
          </a:p>
          <a:p>
            <a:pPr indent="0" lvl="0" marL="0" rtl="0" algn="just">
              <a:spcBef>
                <a:spcPts val="0"/>
              </a:spcBef>
              <a:spcAft>
                <a:spcPts val="0"/>
              </a:spcAft>
              <a:buNone/>
            </a:pPr>
            <a:r>
              <a:rPr lang="en" sz="1300">
                <a:latin typeface="Roboto"/>
                <a:ea typeface="Roboto"/>
                <a:cs typeface="Roboto"/>
                <a:sym typeface="Roboto"/>
              </a:rPr>
              <a:t>Whether it is for the </a:t>
            </a:r>
            <a:r>
              <a:rPr i="1" lang="en" sz="1300">
                <a:latin typeface="Roboto"/>
                <a:ea typeface="Roboto"/>
                <a:cs typeface="Roboto"/>
                <a:sym typeface="Roboto"/>
              </a:rPr>
              <a:t>user experience</a:t>
            </a:r>
            <a:r>
              <a:rPr lang="en" sz="1300">
                <a:latin typeface="Roboto"/>
                <a:ea typeface="Roboto"/>
                <a:cs typeface="Roboto"/>
                <a:sym typeface="Roboto"/>
              </a:rPr>
              <a:t> or more narrow </a:t>
            </a:r>
            <a:r>
              <a:rPr i="1" lang="en" sz="1300">
                <a:latin typeface="Roboto"/>
                <a:ea typeface="Roboto"/>
                <a:cs typeface="Roboto"/>
                <a:sym typeface="Roboto"/>
              </a:rPr>
              <a:t>usability</a:t>
            </a:r>
            <a:r>
              <a:rPr lang="en" sz="1300">
                <a:latin typeface="Roboto"/>
                <a:ea typeface="Roboto"/>
                <a:cs typeface="Roboto"/>
                <a:sym typeface="Roboto"/>
              </a:rPr>
              <a:t>, or whether for the </a:t>
            </a:r>
            <a:r>
              <a:rPr i="1" lang="en" sz="1300">
                <a:latin typeface="Roboto"/>
                <a:ea typeface="Roboto"/>
                <a:cs typeface="Roboto"/>
                <a:sym typeface="Roboto"/>
              </a:rPr>
              <a:t>qualitative feelings</a:t>
            </a:r>
            <a:r>
              <a:rPr lang="en" sz="1300">
                <a:latin typeface="Roboto"/>
                <a:ea typeface="Roboto"/>
                <a:cs typeface="Roboto"/>
                <a:sym typeface="Roboto"/>
              </a:rPr>
              <a:t> or </a:t>
            </a:r>
            <a:r>
              <a:rPr i="1" lang="en" sz="1300">
                <a:latin typeface="Roboto"/>
                <a:ea typeface="Roboto"/>
                <a:cs typeface="Roboto"/>
                <a:sym typeface="Roboto"/>
              </a:rPr>
              <a:t>quantitative</a:t>
            </a:r>
            <a:r>
              <a:rPr lang="en" sz="1300">
                <a:latin typeface="Roboto"/>
                <a:ea typeface="Roboto"/>
                <a:cs typeface="Roboto"/>
                <a:sym typeface="Roboto"/>
              </a:rPr>
              <a:t> </a:t>
            </a:r>
            <a:r>
              <a:rPr i="1" lang="en" sz="1300">
                <a:latin typeface="Roboto"/>
                <a:ea typeface="Roboto"/>
                <a:cs typeface="Roboto"/>
                <a:sym typeface="Roboto"/>
              </a:rPr>
              <a:t>performance</a:t>
            </a:r>
            <a:r>
              <a:rPr lang="en" sz="1300">
                <a:latin typeface="Roboto"/>
                <a:ea typeface="Roboto"/>
                <a:cs typeface="Roboto"/>
                <a:sym typeface="Roboto"/>
              </a:rPr>
              <a:t>, there is a variety of evaluation methods. </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a:p>
            <a:pPr indent="0" lvl="0" marL="0" rtl="0" algn="just">
              <a:spcBef>
                <a:spcPts val="0"/>
              </a:spcBef>
              <a:spcAft>
                <a:spcPts val="0"/>
              </a:spcAft>
              <a:buNone/>
            </a:pPr>
            <a:r>
              <a:rPr lang="en" sz="1300">
                <a:latin typeface="Roboto"/>
                <a:ea typeface="Roboto"/>
                <a:cs typeface="Roboto"/>
                <a:sym typeface="Roboto"/>
              </a:rPr>
              <a:t>A given method may be general and applicable to many different situations and objectives, or it may be more specific and fitting for a particular criterion or usage situation. Overall, an evaluation method can be characterized by the following factors:</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Timing of analysis (e.g., throughout the application development stage: early, middle, late/after)</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Type and number of evaluators (e.g., several HCI experts vs. hundreds of domain users)</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Formality (e.g., controlled experiment or quick and informal assessment)</a:t>
            </a:r>
            <a:endParaRPr sz="1300">
              <a:latin typeface="Roboto"/>
              <a:ea typeface="Roboto"/>
              <a:cs typeface="Roboto"/>
              <a:sym typeface="Roboto"/>
            </a:endParaRPr>
          </a:p>
          <a:p>
            <a:pPr indent="0" lvl="0" marL="457200" rtl="0" algn="just">
              <a:spcBef>
                <a:spcPts val="0"/>
              </a:spcBef>
              <a:spcAft>
                <a:spcPts val="0"/>
              </a:spcAft>
              <a:buNone/>
            </a:pPr>
            <a:r>
              <a:t/>
            </a:r>
            <a:endParaRPr sz="1300">
              <a:latin typeface="Roboto"/>
              <a:ea typeface="Roboto"/>
              <a:cs typeface="Roboto"/>
              <a:sym typeface="Roboto"/>
            </a:endParaRPr>
          </a:p>
          <a:p>
            <a:pPr indent="-311150" lvl="0" marL="457200" rtl="0" algn="just">
              <a:spcBef>
                <a:spcPts val="0"/>
              </a:spcBef>
              <a:spcAft>
                <a:spcPts val="0"/>
              </a:spcAft>
              <a:buSzPts val="1300"/>
              <a:buFont typeface="Roboto"/>
              <a:buChar char="●"/>
            </a:pPr>
            <a:r>
              <a:rPr lang="en" sz="1300">
                <a:latin typeface="Roboto"/>
                <a:ea typeface="Roboto"/>
                <a:cs typeface="Roboto"/>
                <a:sym typeface="Roboto"/>
              </a:rPr>
              <a:t>Place of the evaluation (laboratory vs. field testing)</a:t>
            </a:r>
            <a:endParaRPr sz="1300">
              <a:latin typeface="Roboto"/>
              <a:ea typeface="Roboto"/>
              <a:cs typeface="Roboto"/>
              <a:sym typeface="Roboto"/>
            </a:endParaRPr>
          </a:p>
          <a:p>
            <a:pPr indent="0" lvl="0" marL="0" rtl="0" algn="just">
              <a:spcBef>
                <a:spcPts val="0"/>
              </a:spcBef>
              <a:spcAft>
                <a:spcPts val="0"/>
              </a:spcAft>
              <a:buNone/>
            </a:pPr>
            <a:r>
              <a:t/>
            </a:r>
            <a:endParaRPr sz="13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