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1952" y="646557"/>
            <a:ext cx="732472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6"/>
            <a:ext cx="2851530" cy="685787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323841"/>
            <a:ext cx="1742439" cy="778510"/>
          </a:xfrm>
          <a:custGeom>
            <a:avLst/>
            <a:gdLst/>
            <a:ahLst/>
            <a:cxnLst/>
            <a:rect l="l" t="t" r="r" b="b"/>
            <a:pathLst>
              <a:path w="1742439" h="778510">
                <a:moveTo>
                  <a:pt x="1345946" y="0"/>
                </a:moveTo>
                <a:lnTo>
                  <a:pt x="0" y="0"/>
                </a:lnTo>
                <a:lnTo>
                  <a:pt x="0" y="778509"/>
                </a:lnTo>
                <a:lnTo>
                  <a:pt x="1345946" y="778509"/>
                </a:lnTo>
                <a:lnTo>
                  <a:pt x="1355637" y="777704"/>
                </a:lnTo>
                <a:lnTo>
                  <a:pt x="1363567" y="775588"/>
                </a:lnTo>
                <a:lnTo>
                  <a:pt x="1369734" y="772616"/>
                </a:lnTo>
                <a:lnTo>
                  <a:pt x="1374140" y="769238"/>
                </a:lnTo>
                <a:lnTo>
                  <a:pt x="1374140" y="764539"/>
                </a:lnTo>
                <a:lnTo>
                  <a:pt x="1378839" y="764539"/>
                </a:lnTo>
                <a:lnTo>
                  <a:pt x="1735327" y="408050"/>
                </a:lnTo>
                <a:lnTo>
                  <a:pt x="1740542" y="399460"/>
                </a:lnTo>
                <a:lnTo>
                  <a:pt x="1742281" y="388667"/>
                </a:lnTo>
                <a:lnTo>
                  <a:pt x="1740542" y="376993"/>
                </a:lnTo>
                <a:lnTo>
                  <a:pt x="1735327" y="365759"/>
                </a:lnTo>
                <a:lnTo>
                  <a:pt x="1378839" y="14096"/>
                </a:lnTo>
                <a:lnTo>
                  <a:pt x="1378839" y="9397"/>
                </a:lnTo>
                <a:lnTo>
                  <a:pt x="1374140" y="9397"/>
                </a:lnTo>
                <a:lnTo>
                  <a:pt x="1369734" y="5947"/>
                </a:lnTo>
                <a:lnTo>
                  <a:pt x="1363567" y="2936"/>
                </a:lnTo>
                <a:lnTo>
                  <a:pt x="1355637" y="807"/>
                </a:lnTo>
                <a:lnTo>
                  <a:pt x="1345946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6"/>
            <a:ext cx="2851530" cy="685787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375"/>
            <a:ext cx="1591945" cy="507365"/>
          </a:xfrm>
          <a:custGeom>
            <a:avLst/>
            <a:gdLst/>
            <a:ahLst/>
            <a:cxnLst/>
            <a:rect l="l" t="t" r="r" b="b"/>
            <a:pathLst>
              <a:path w="1591945" h="507365">
                <a:moveTo>
                  <a:pt x="105" y="0"/>
                </a:moveTo>
                <a:lnTo>
                  <a:pt x="0" y="503820"/>
                </a:lnTo>
                <a:lnTo>
                  <a:pt x="1245438" y="507238"/>
                </a:lnTo>
                <a:lnTo>
                  <a:pt x="1345692" y="507238"/>
                </a:lnTo>
                <a:lnTo>
                  <a:pt x="1350391" y="502538"/>
                </a:lnTo>
                <a:lnTo>
                  <a:pt x="1351915" y="500888"/>
                </a:lnTo>
                <a:lnTo>
                  <a:pt x="1353820" y="499363"/>
                </a:lnTo>
                <a:lnTo>
                  <a:pt x="1355344" y="497713"/>
                </a:lnTo>
                <a:lnTo>
                  <a:pt x="1584325" y="268859"/>
                </a:lnTo>
                <a:lnTo>
                  <a:pt x="1589611" y="261695"/>
                </a:lnTo>
                <a:lnTo>
                  <a:pt x="1591373" y="254508"/>
                </a:lnTo>
                <a:lnTo>
                  <a:pt x="1589611" y="247320"/>
                </a:lnTo>
                <a:lnTo>
                  <a:pt x="1584325" y="240157"/>
                </a:lnTo>
                <a:lnTo>
                  <a:pt x="1355344" y="11302"/>
                </a:lnTo>
                <a:lnTo>
                  <a:pt x="1350391" y="11302"/>
                </a:lnTo>
                <a:lnTo>
                  <a:pt x="1350391" y="6476"/>
                </a:lnTo>
                <a:lnTo>
                  <a:pt x="1345692" y="6476"/>
                </a:lnTo>
                <a:lnTo>
                  <a:pt x="1340993" y="1777"/>
                </a:lnTo>
                <a:lnTo>
                  <a:pt x="1245438" y="1777"/>
                </a:lnTo>
                <a:lnTo>
                  <a:pt x="105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1952" y="646557"/>
            <a:ext cx="873252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8270" y="2018304"/>
            <a:ext cx="8335009" cy="2817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8270" y="2591591"/>
            <a:ext cx="561276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>
                <a:solidFill>
                  <a:srgbClr val="178DBA"/>
                </a:solidFill>
                <a:latin typeface="Verdana"/>
                <a:cs typeface="Verdana"/>
              </a:rPr>
              <a:t>3</a:t>
            </a:r>
            <a:r>
              <a:rPr lang="en-US" sz="5400" baseline="30000" dirty="0">
                <a:solidFill>
                  <a:srgbClr val="178DBA"/>
                </a:solidFill>
                <a:latin typeface="Verdana"/>
                <a:cs typeface="Verdana"/>
              </a:rPr>
              <a:t>rd</a:t>
            </a:r>
            <a:r>
              <a:rPr lang="en-US" sz="5400" dirty="0">
                <a:solidFill>
                  <a:srgbClr val="178DBA"/>
                </a:solidFill>
                <a:latin typeface="Verdana"/>
                <a:cs typeface="Verdana"/>
              </a:rPr>
              <a:t> Chapter</a:t>
            </a:r>
            <a:br>
              <a:rPr lang="en-US" sz="5400" dirty="0">
                <a:solidFill>
                  <a:srgbClr val="178DBA"/>
                </a:solidFill>
                <a:latin typeface="Verdana"/>
                <a:cs typeface="Verdana"/>
              </a:rPr>
            </a:br>
            <a:r>
              <a:rPr sz="5400" dirty="0">
                <a:solidFill>
                  <a:srgbClr val="178DBA"/>
                </a:solidFill>
                <a:latin typeface="Verdana"/>
                <a:cs typeface="Verdana"/>
              </a:rPr>
              <a:t>Scan</a:t>
            </a:r>
            <a:r>
              <a:rPr sz="5400" spc="-425" dirty="0">
                <a:solidFill>
                  <a:srgbClr val="178DBA"/>
                </a:solidFill>
                <a:latin typeface="Verdana"/>
                <a:cs typeface="Verdana"/>
              </a:rPr>
              <a:t> </a:t>
            </a:r>
            <a:r>
              <a:rPr sz="5400" spc="-80" dirty="0">
                <a:solidFill>
                  <a:srgbClr val="178DBA"/>
                </a:solidFill>
                <a:latin typeface="Verdana"/>
                <a:cs typeface="Verdana"/>
              </a:rPr>
              <a:t>Conversion</a:t>
            </a:r>
            <a:endParaRPr sz="5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4680584"/>
            <a:ext cx="3268345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100" dirty="0">
                <a:solidFill>
                  <a:srgbClr val="585858"/>
                </a:solidFill>
                <a:latin typeface="Verdana"/>
                <a:cs typeface="Verdana"/>
              </a:rPr>
              <a:t>CMP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477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Computer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Graphics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245" dirty="0">
                <a:solidFill>
                  <a:srgbClr val="585858"/>
                </a:solidFill>
                <a:latin typeface="Verdana"/>
                <a:cs typeface="Verdana"/>
              </a:rPr>
              <a:t>S.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A.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Arekete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Direct</a:t>
            </a:r>
            <a:r>
              <a:rPr spc="-245" dirty="0"/>
              <a:t> </a:t>
            </a:r>
            <a:r>
              <a:rPr spc="-135" dirty="0"/>
              <a:t>Line</a:t>
            </a:r>
            <a:r>
              <a:rPr spc="-245" dirty="0"/>
              <a:t> </a:t>
            </a:r>
            <a:r>
              <a:rPr spc="-40" dirty="0"/>
              <a:t>Equation</a:t>
            </a:r>
            <a:r>
              <a:rPr spc="-240" dirty="0"/>
              <a:t> </a:t>
            </a:r>
            <a:r>
              <a:rPr spc="-10" dirty="0"/>
              <a:t>Method..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1329" y="2133600"/>
            <a:ext cx="5511164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Direct</a:t>
            </a:r>
            <a:r>
              <a:rPr spc="-245" dirty="0"/>
              <a:t> </a:t>
            </a:r>
            <a:r>
              <a:rPr spc="-135" dirty="0"/>
              <a:t>Line</a:t>
            </a:r>
            <a:r>
              <a:rPr spc="-245" dirty="0"/>
              <a:t> </a:t>
            </a:r>
            <a:r>
              <a:rPr spc="-40" dirty="0"/>
              <a:t>Equation</a:t>
            </a:r>
            <a:r>
              <a:rPr spc="-240" dirty="0"/>
              <a:t> </a:t>
            </a:r>
            <a:r>
              <a:rPr spc="-10" dirty="0"/>
              <a:t>Method..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815" y="2133600"/>
            <a:ext cx="5862193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557"/>
            <a:ext cx="82981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Limitations</a:t>
            </a:r>
            <a:r>
              <a:rPr spc="-215" dirty="0"/>
              <a:t> </a:t>
            </a:r>
            <a:r>
              <a:rPr dirty="0"/>
              <a:t>of</a:t>
            </a:r>
            <a:r>
              <a:rPr spc="-245" dirty="0"/>
              <a:t> </a:t>
            </a:r>
            <a:r>
              <a:rPr spc="-40" dirty="0"/>
              <a:t>the</a:t>
            </a:r>
            <a:r>
              <a:rPr spc="-240" dirty="0"/>
              <a:t> </a:t>
            </a:r>
            <a:r>
              <a:rPr spc="-80" dirty="0"/>
              <a:t>Direct</a:t>
            </a:r>
            <a:r>
              <a:rPr spc="-235" dirty="0"/>
              <a:t> </a:t>
            </a:r>
            <a:r>
              <a:rPr spc="-135" dirty="0"/>
              <a:t>Line</a:t>
            </a:r>
            <a:r>
              <a:rPr spc="-240" dirty="0"/>
              <a:t> </a:t>
            </a:r>
            <a:r>
              <a:rPr spc="-10" dirty="0"/>
              <a:t>Equation </a:t>
            </a:r>
            <a:r>
              <a:rPr spc="7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7491095" cy="22142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However,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approach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just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way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too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slow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mentioned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earlier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particular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look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out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for:</a:t>
            </a:r>
            <a:endParaRPr sz="18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390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equation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400" i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400" i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mx</a:t>
            </a:r>
            <a:r>
              <a:rPr sz="2400" i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z="2400" i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400" i="1" spc="-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requires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multiplication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i="1" spc="-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i="1" spc="-5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15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Rounding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/>
                <a:cs typeface="Verdana"/>
              </a:rPr>
              <a:t>off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resulting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400" i="1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coordinates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need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faster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solution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dirty="0"/>
              <a:t>DDA</a:t>
            </a:r>
            <a:r>
              <a:rPr spc="-260" dirty="0"/>
              <a:t> </a:t>
            </a:r>
            <a:r>
              <a:rPr spc="-130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7470" y="2162683"/>
            <a:ext cx="8703310" cy="315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664210" indent="-3429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35" dirty="0">
                <a:solidFill>
                  <a:srgbClr val="404040"/>
                </a:solidFill>
                <a:latin typeface="Verdana"/>
                <a:cs typeface="Verdana"/>
              </a:rPr>
              <a:t>digital</a:t>
            </a:r>
            <a:r>
              <a:rPr sz="1800" i="1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50" dirty="0">
                <a:solidFill>
                  <a:srgbClr val="404040"/>
                </a:solidFill>
                <a:latin typeface="Verdana"/>
                <a:cs typeface="Verdana"/>
              </a:rPr>
              <a:t>differential</a:t>
            </a:r>
            <a:r>
              <a:rPr sz="1800" i="1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50" dirty="0">
                <a:solidFill>
                  <a:srgbClr val="404040"/>
                </a:solidFill>
                <a:latin typeface="Verdana"/>
                <a:cs typeface="Verdana"/>
              </a:rPr>
              <a:t>analyzer</a:t>
            </a:r>
            <a:r>
              <a:rPr sz="1800" i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(DDA)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takes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incremental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approach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order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speed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scan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conversion</a:t>
            </a:r>
            <a:endParaRPr sz="18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960"/>
              </a:spcBef>
              <a:tabLst>
                <a:tab pos="4057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Simply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calculate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k+1</a:t>
            </a:r>
            <a:r>
              <a:rPr sz="1950" i="1" spc="412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spc="-37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endParaRPr sz="1950" baseline="-21367">
              <a:latin typeface="Times New Roman"/>
              <a:cs typeface="Times New Roman"/>
            </a:endParaRPr>
          </a:p>
          <a:p>
            <a:pPr marL="406400" marR="374015" indent="-342900">
              <a:lnSpc>
                <a:spcPct val="100000"/>
              </a:lnSpc>
              <a:spcBef>
                <a:spcPts val="1030"/>
              </a:spcBef>
              <a:tabLst>
                <a:tab pos="4057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Consider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list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points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determined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our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previous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1010"/>
              </a:spcBef>
              <a:tabLst>
                <a:tab pos="5962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600" spc="-165" dirty="0">
                <a:solidFill>
                  <a:srgbClr val="404040"/>
                </a:solidFill>
                <a:latin typeface="Verdana"/>
                <a:cs typeface="Verdana"/>
              </a:rPr>
              <a:t>(2,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404040"/>
                </a:solidFill>
                <a:latin typeface="Verdana"/>
                <a:cs typeface="Verdana"/>
              </a:rPr>
              <a:t>2),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404040"/>
                </a:solidFill>
                <a:latin typeface="Verdana"/>
                <a:cs typeface="Verdana"/>
              </a:rPr>
              <a:t>(3,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575" spc="-157" baseline="26455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/</a:t>
            </a:r>
            <a:r>
              <a:rPr sz="1575" spc="-157" baseline="-21164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),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404040"/>
                </a:solidFill>
                <a:latin typeface="Verdana"/>
                <a:cs typeface="Verdana"/>
              </a:rPr>
              <a:t>(4,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1575" spc="-157" baseline="26455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/</a:t>
            </a:r>
            <a:r>
              <a:rPr sz="1575" spc="-157" baseline="-21164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),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404040"/>
                </a:solidFill>
                <a:latin typeface="Verdana"/>
                <a:cs typeface="Verdana"/>
              </a:rPr>
              <a:t>(5,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1575" spc="-157" baseline="26455" dirty="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/</a:t>
            </a:r>
            <a:r>
              <a:rPr sz="1575" spc="-157" baseline="-21164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),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404040"/>
                </a:solidFill>
                <a:latin typeface="Verdana"/>
                <a:cs typeface="Verdana"/>
              </a:rPr>
              <a:t>(6,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r>
              <a:rPr sz="1575" spc="-165" baseline="26455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/</a:t>
            </a:r>
            <a:r>
              <a:rPr sz="1575" spc="-165" baseline="-21164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),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404040"/>
                </a:solidFill>
                <a:latin typeface="Verdana"/>
                <a:cs typeface="Verdana"/>
              </a:rPr>
              <a:t>(7,</a:t>
            </a:r>
            <a:r>
              <a:rPr sz="16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5)</a:t>
            </a:r>
            <a:endParaRPr sz="16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985"/>
              </a:spcBef>
              <a:tabLst>
                <a:tab pos="4057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Notice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800" i="1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coordinates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go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one,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i="1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coordinates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simply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go</a:t>
            </a:r>
            <a:endParaRPr sz="1800">
              <a:latin typeface="Verdana"/>
              <a:cs typeface="Verdana"/>
            </a:endParaRPr>
          </a:p>
          <a:p>
            <a:pPr marL="4064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slope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endParaRPr sz="18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994"/>
              </a:spcBef>
              <a:tabLst>
                <a:tab pos="4057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204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key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insight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DDA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dirty="0"/>
              <a:t>DDA</a:t>
            </a:r>
            <a:r>
              <a:rPr spc="-260" dirty="0"/>
              <a:t> </a:t>
            </a:r>
            <a:r>
              <a:rPr spc="-130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2683"/>
            <a:ext cx="866076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400"/>
              </a:lnSpc>
              <a:spcBef>
                <a:spcPts val="11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slope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begin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first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point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and,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incrementing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800" i="1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coordinate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1,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calculate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corresponding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i="1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coordinates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follows: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3511677"/>
            <a:ext cx="8622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slope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outside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these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limits,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increment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i="1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coordinate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calculate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corresponding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800" i="1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coordinates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follows: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270" y="4993385"/>
            <a:ext cx="852995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0" marR="5080" indent="-342900">
              <a:lnSpc>
                <a:spcPts val="2150"/>
              </a:lnSpc>
              <a:spcBef>
                <a:spcPts val="18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b="1" spc="-215" dirty="0">
                <a:solidFill>
                  <a:srgbClr val="404040"/>
                </a:solidFill>
                <a:latin typeface="Verdana"/>
                <a:cs typeface="Verdana"/>
              </a:rPr>
              <a:t>Limitation</a:t>
            </a:r>
            <a:r>
              <a:rPr sz="1800" b="1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18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b="1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b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229" dirty="0">
                <a:solidFill>
                  <a:srgbClr val="404040"/>
                </a:solidFill>
                <a:latin typeface="Verdana"/>
                <a:cs typeface="Verdana"/>
              </a:rPr>
              <a:t>DDA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values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calculated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equations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DDA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must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rounded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match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pixel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values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7371" y="2980882"/>
            <a:ext cx="507365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55" dirty="0">
                <a:latin typeface="Symbol"/>
                <a:cs typeface="Symbol"/>
              </a:rPr>
              <a:t>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40" dirty="0">
                <a:latin typeface="Times New Roman"/>
                <a:cs typeface="Times New Roman"/>
              </a:rPr>
              <a:t>m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5966" y="3062856"/>
            <a:ext cx="1134745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825" i="1" baseline="14161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k</a:t>
            </a:r>
            <a:r>
              <a:rPr sz="1500" i="1" spc="-2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Symbol"/>
                <a:cs typeface="Symbol"/>
              </a:rPr>
              <a:t></a:t>
            </a:r>
            <a:r>
              <a:rPr sz="1500" dirty="0">
                <a:latin typeface="Times New Roman"/>
                <a:cs typeface="Times New Roman"/>
              </a:rPr>
              <a:t>1</a:t>
            </a:r>
            <a:r>
              <a:rPr sz="1500" spc="305" dirty="0">
                <a:latin typeface="Times New Roman"/>
                <a:cs typeface="Times New Roman"/>
              </a:rPr>
              <a:t> </a:t>
            </a:r>
            <a:r>
              <a:rPr sz="3825" spc="82" baseline="14161" dirty="0">
                <a:latin typeface="Symbol"/>
                <a:cs typeface="Symbol"/>
              </a:rPr>
              <a:t></a:t>
            </a:r>
            <a:r>
              <a:rPr sz="3825" spc="165" baseline="14161" dirty="0">
                <a:latin typeface="Times New Roman"/>
                <a:cs typeface="Times New Roman"/>
              </a:rPr>
              <a:t> </a:t>
            </a:r>
            <a:r>
              <a:rPr sz="3825" i="1" spc="-37" baseline="14161" dirty="0">
                <a:latin typeface="Times New Roman"/>
                <a:cs typeface="Times New Roman"/>
              </a:rPr>
              <a:t>y</a:t>
            </a:r>
            <a:r>
              <a:rPr sz="1500" i="1" spc="-2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44780" y="446460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475" y="0"/>
                </a:lnTo>
              </a:path>
            </a:pathLst>
          </a:custGeom>
          <a:ln w="11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69255" y="4429579"/>
            <a:ext cx="9652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-5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1596" y="4022044"/>
            <a:ext cx="498475" cy="7880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3150" baseline="-35714" dirty="0">
                <a:latin typeface="Symbol"/>
                <a:cs typeface="Symbol"/>
              </a:rPr>
              <a:t></a:t>
            </a:r>
            <a:r>
              <a:rPr sz="3150" spc="442" baseline="-35714" dirty="0">
                <a:latin typeface="Times New Roman"/>
                <a:cs typeface="Times New Roman"/>
              </a:rPr>
              <a:t> </a:t>
            </a:r>
            <a:r>
              <a:rPr sz="2100" spc="-6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261620">
              <a:lnSpc>
                <a:spcPct val="100000"/>
              </a:lnSpc>
              <a:spcBef>
                <a:spcPts val="480"/>
              </a:spcBef>
            </a:pPr>
            <a:r>
              <a:rPr sz="2100" i="1" spc="-50" dirty="0">
                <a:latin typeface="Times New Roman"/>
                <a:cs typeface="Times New Roman"/>
              </a:rPr>
              <a:t>m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6339" y="4249306"/>
            <a:ext cx="82740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6725" algn="l"/>
              </a:tabLst>
            </a:pPr>
            <a:r>
              <a:rPr sz="2100" i="1" spc="-50" dirty="0">
                <a:latin typeface="Times New Roman"/>
                <a:cs typeface="Times New Roman"/>
              </a:rPr>
              <a:t>x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95" dirty="0">
                <a:latin typeface="Times New Roman"/>
                <a:cs typeface="Times New Roman"/>
              </a:rPr>
              <a:t> </a:t>
            </a:r>
            <a:r>
              <a:rPr sz="2100" i="1" spc="-50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9278" y="4429579"/>
            <a:ext cx="27940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latin typeface="Times New Roman"/>
                <a:cs typeface="Times New Roman"/>
              </a:rPr>
              <a:t>k</a:t>
            </a:r>
            <a:r>
              <a:rPr sz="1200" i="1" spc="-12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Symbol"/>
                <a:cs typeface="Symbol"/>
              </a:rPr>
              <a:t></a:t>
            </a:r>
            <a:r>
              <a:rPr sz="1200" spc="-3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dirty="0"/>
              <a:t>DDA</a:t>
            </a:r>
            <a:r>
              <a:rPr spc="-265" dirty="0"/>
              <a:t> </a:t>
            </a:r>
            <a:r>
              <a:rPr spc="-130" dirty="0"/>
              <a:t>Algorithm..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8383" y="2475102"/>
            <a:ext cx="7457186" cy="30952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DDA</a:t>
            </a:r>
            <a:r>
              <a:rPr spc="-280" dirty="0"/>
              <a:t> </a:t>
            </a:r>
            <a:r>
              <a:rPr spc="-100" dirty="0"/>
              <a:t>Algorithm</a:t>
            </a:r>
            <a:r>
              <a:rPr spc="-240" dirty="0"/>
              <a:t> </a:t>
            </a:r>
            <a:r>
              <a:rPr spc="-5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2683"/>
            <a:ext cx="4312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Let’s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try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out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following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examples: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2913" y="2720720"/>
            <a:ext cx="7253350" cy="35720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dirty="0"/>
              <a:t>DDA</a:t>
            </a:r>
            <a:r>
              <a:rPr spc="-260" dirty="0"/>
              <a:t> </a:t>
            </a:r>
            <a:r>
              <a:rPr spc="-105" dirty="0"/>
              <a:t>Algorithm</a:t>
            </a:r>
            <a:r>
              <a:rPr spc="-235" dirty="0"/>
              <a:t> </a:t>
            </a:r>
            <a:r>
              <a:rPr spc="-175"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354965" algn="l"/>
              </a:tabLst>
            </a:pPr>
            <a:r>
              <a:rPr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pc="-120" dirty="0"/>
              <a:t>The</a:t>
            </a:r>
            <a:r>
              <a:rPr spc="-100" dirty="0"/>
              <a:t> </a:t>
            </a:r>
            <a:r>
              <a:rPr dirty="0"/>
              <a:t>DDA</a:t>
            </a:r>
            <a:r>
              <a:rPr spc="-114" dirty="0"/>
              <a:t> </a:t>
            </a:r>
            <a:r>
              <a:rPr spc="-55" dirty="0"/>
              <a:t>algorithm</a:t>
            </a:r>
            <a:r>
              <a:rPr spc="-125" dirty="0"/>
              <a:t> </a:t>
            </a:r>
            <a:r>
              <a:rPr spc="-190" dirty="0"/>
              <a:t>is</a:t>
            </a:r>
            <a:r>
              <a:rPr spc="-130" dirty="0"/>
              <a:t> </a:t>
            </a:r>
            <a:r>
              <a:rPr dirty="0"/>
              <a:t>much</a:t>
            </a:r>
            <a:r>
              <a:rPr spc="-95" dirty="0"/>
              <a:t> </a:t>
            </a:r>
            <a:r>
              <a:rPr spc="-85" dirty="0"/>
              <a:t>faster</a:t>
            </a:r>
            <a:r>
              <a:rPr spc="-80" dirty="0"/>
              <a:t> </a:t>
            </a:r>
            <a:r>
              <a:rPr spc="-20" dirty="0"/>
              <a:t>than</a:t>
            </a:r>
            <a:r>
              <a:rPr spc="-85" dirty="0"/>
              <a:t> </a:t>
            </a:r>
            <a:r>
              <a:rPr spc="-70" dirty="0"/>
              <a:t>our</a:t>
            </a:r>
            <a:r>
              <a:rPr spc="-110" dirty="0"/>
              <a:t> </a:t>
            </a:r>
            <a:r>
              <a:rPr spc="-60" dirty="0"/>
              <a:t>previous</a:t>
            </a:r>
            <a:r>
              <a:rPr spc="-130" dirty="0"/>
              <a:t> </a:t>
            </a:r>
            <a:r>
              <a:rPr spc="-10" dirty="0"/>
              <a:t>attempt</a:t>
            </a: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34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spc="-175" dirty="0"/>
              <a:t>In</a:t>
            </a:r>
            <a:r>
              <a:rPr sz="1600" spc="-135" dirty="0"/>
              <a:t> </a:t>
            </a:r>
            <a:r>
              <a:rPr sz="1600" spc="-45" dirty="0"/>
              <a:t>particular,</a:t>
            </a:r>
            <a:r>
              <a:rPr sz="1600" spc="-95" dirty="0"/>
              <a:t> </a:t>
            </a:r>
            <a:r>
              <a:rPr sz="1600" spc="-50" dirty="0"/>
              <a:t>there</a:t>
            </a:r>
            <a:r>
              <a:rPr sz="1600" spc="-75" dirty="0"/>
              <a:t> </a:t>
            </a:r>
            <a:r>
              <a:rPr sz="1600" dirty="0"/>
              <a:t>are</a:t>
            </a:r>
            <a:r>
              <a:rPr sz="1600" spc="-100" dirty="0"/>
              <a:t> </a:t>
            </a:r>
            <a:r>
              <a:rPr sz="1600" dirty="0"/>
              <a:t>no</a:t>
            </a:r>
            <a:r>
              <a:rPr sz="1600" spc="-100" dirty="0"/>
              <a:t> </a:t>
            </a:r>
            <a:r>
              <a:rPr sz="1600" spc="-30" dirty="0"/>
              <a:t>longer</a:t>
            </a:r>
            <a:r>
              <a:rPr sz="1600" spc="-85" dirty="0"/>
              <a:t> </a:t>
            </a:r>
            <a:r>
              <a:rPr sz="1600" spc="-20" dirty="0"/>
              <a:t>any</a:t>
            </a:r>
            <a:r>
              <a:rPr sz="1600" spc="-100" dirty="0"/>
              <a:t> </a:t>
            </a:r>
            <a:r>
              <a:rPr sz="1600" spc="-55" dirty="0"/>
              <a:t>multiplications</a:t>
            </a:r>
            <a:r>
              <a:rPr sz="1600" spc="-95" dirty="0"/>
              <a:t> </a:t>
            </a:r>
            <a:r>
              <a:rPr sz="1600" spc="-10" dirty="0"/>
              <a:t>involved</a:t>
            </a:r>
            <a:endParaRPr sz="1600" dirty="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4965" algn="l"/>
              </a:tabLst>
            </a:pPr>
            <a:r>
              <a:rPr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pc="-45" dirty="0"/>
              <a:t>However,</a:t>
            </a:r>
            <a:r>
              <a:rPr spc="-114" dirty="0"/>
              <a:t> </a:t>
            </a:r>
            <a:r>
              <a:rPr spc="-45" dirty="0"/>
              <a:t>there</a:t>
            </a:r>
            <a:r>
              <a:rPr spc="-100" dirty="0"/>
              <a:t> </a:t>
            </a:r>
            <a:r>
              <a:rPr dirty="0"/>
              <a:t>are</a:t>
            </a:r>
            <a:r>
              <a:rPr spc="-120" dirty="0"/>
              <a:t> </a:t>
            </a:r>
            <a:r>
              <a:rPr spc="-155" dirty="0"/>
              <a:t>still</a:t>
            </a:r>
            <a:r>
              <a:rPr spc="-150" dirty="0"/>
              <a:t> </a:t>
            </a:r>
            <a:r>
              <a:rPr dirty="0"/>
              <a:t>two</a:t>
            </a:r>
            <a:r>
              <a:rPr spc="-90" dirty="0"/>
              <a:t> </a:t>
            </a:r>
            <a:r>
              <a:rPr dirty="0"/>
              <a:t>big</a:t>
            </a:r>
            <a:r>
              <a:rPr spc="-150" dirty="0"/>
              <a:t> </a:t>
            </a:r>
            <a:r>
              <a:rPr spc="-10" dirty="0"/>
              <a:t>issues:</a:t>
            </a:r>
          </a:p>
          <a:p>
            <a:pPr marL="756285" marR="5080" indent="-287020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34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dirty="0"/>
              <a:t>Accumulation</a:t>
            </a:r>
            <a:r>
              <a:rPr sz="1600" spc="-114" dirty="0"/>
              <a:t> </a:t>
            </a:r>
            <a:r>
              <a:rPr sz="1600" dirty="0"/>
              <a:t>of</a:t>
            </a:r>
            <a:r>
              <a:rPr sz="1600" spc="-100" dirty="0"/>
              <a:t> </a:t>
            </a:r>
            <a:r>
              <a:rPr sz="1600" spc="-65" dirty="0"/>
              <a:t>round-</a:t>
            </a:r>
            <a:r>
              <a:rPr sz="1600" spc="-10" dirty="0"/>
              <a:t>off</a:t>
            </a:r>
            <a:r>
              <a:rPr sz="1600" spc="-65" dirty="0"/>
              <a:t> </a:t>
            </a:r>
            <a:r>
              <a:rPr sz="1600" spc="-125" dirty="0"/>
              <a:t>errors</a:t>
            </a:r>
            <a:r>
              <a:rPr sz="1600" spc="-60" dirty="0"/>
              <a:t> </a:t>
            </a:r>
            <a:r>
              <a:rPr sz="1600" spc="90" dirty="0"/>
              <a:t>can</a:t>
            </a:r>
            <a:r>
              <a:rPr sz="1600" spc="-105" dirty="0"/>
              <a:t> </a:t>
            </a:r>
            <a:r>
              <a:rPr sz="1600" spc="-10" dirty="0"/>
              <a:t>make</a:t>
            </a:r>
            <a:r>
              <a:rPr sz="1600" spc="-100" dirty="0"/>
              <a:t> </a:t>
            </a:r>
            <a:r>
              <a:rPr sz="1600" spc="-20" dirty="0"/>
              <a:t>the</a:t>
            </a:r>
            <a:r>
              <a:rPr sz="1600" spc="-90" dirty="0"/>
              <a:t> </a:t>
            </a:r>
            <a:r>
              <a:rPr sz="1600" spc="-10" dirty="0"/>
              <a:t>pixelated</a:t>
            </a:r>
            <a:r>
              <a:rPr sz="1600" spc="-114" dirty="0"/>
              <a:t> </a:t>
            </a:r>
            <a:r>
              <a:rPr sz="1600" spc="-50" dirty="0"/>
              <a:t>line</a:t>
            </a:r>
            <a:r>
              <a:rPr sz="1600" spc="-105" dirty="0"/>
              <a:t> </a:t>
            </a:r>
            <a:r>
              <a:rPr sz="1600" spc="-85" dirty="0"/>
              <a:t>drift</a:t>
            </a:r>
            <a:r>
              <a:rPr sz="1600" spc="-95" dirty="0"/>
              <a:t> </a:t>
            </a:r>
            <a:r>
              <a:rPr sz="1600" dirty="0"/>
              <a:t>away</a:t>
            </a:r>
            <a:r>
              <a:rPr sz="1600" spc="-75" dirty="0"/>
              <a:t> </a:t>
            </a:r>
            <a:r>
              <a:rPr sz="1600" spc="-20" dirty="0"/>
              <a:t>from </a:t>
            </a:r>
            <a:r>
              <a:rPr sz="1600" dirty="0"/>
              <a:t>what</a:t>
            </a:r>
            <a:r>
              <a:rPr sz="1600" spc="-120" dirty="0"/>
              <a:t> </a:t>
            </a:r>
            <a:r>
              <a:rPr sz="1600" spc="-50" dirty="0"/>
              <a:t>was</a:t>
            </a:r>
            <a:r>
              <a:rPr sz="1600" spc="-105" dirty="0"/>
              <a:t> </a:t>
            </a:r>
            <a:r>
              <a:rPr sz="1600" spc="-10" dirty="0"/>
              <a:t>intended</a:t>
            </a:r>
            <a:endParaRPr sz="1600" dirty="0">
              <a:latin typeface="Segoe UI Symbol"/>
              <a:cs typeface="Segoe UI Symbol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15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spc="-100" dirty="0"/>
              <a:t>The </a:t>
            </a:r>
            <a:r>
              <a:rPr sz="1600" spc="-30" dirty="0"/>
              <a:t>rounding</a:t>
            </a:r>
            <a:r>
              <a:rPr sz="1600" spc="-75" dirty="0"/>
              <a:t> </a:t>
            </a:r>
            <a:r>
              <a:rPr sz="1600" spc="-30" dirty="0"/>
              <a:t>operations</a:t>
            </a:r>
            <a:r>
              <a:rPr sz="1600" spc="-85" dirty="0"/>
              <a:t> </a:t>
            </a:r>
            <a:r>
              <a:rPr sz="1600" spc="55" dirty="0"/>
              <a:t>and</a:t>
            </a:r>
            <a:r>
              <a:rPr sz="1600" spc="-110" dirty="0"/>
              <a:t> </a:t>
            </a:r>
            <a:r>
              <a:rPr sz="1600" spc="-30" dirty="0"/>
              <a:t>floating</a:t>
            </a:r>
            <a:r>
              <a:rPr sz="1600" spc="-114" dirty="0"/>
              <a:t> </a:t>
            </a:r>
            <a:r>
              <a:rPr sz="1600" spc="-25" dirty="0"/>
              <a:t>point</a:t>
            </a:r>
            <a:r>
              <a:rPr sz="1600" spc="-105" dirty="0"/>
              <a:t> </a:t>
            </a:r>
            <a:r>
              <a:rPr sz="1600" spc="-40" dirty="0"/>
              <a:t>arithmetic</a:t>
            </a:r>
            <a:r>
              <a:rPr sz="1600" spc="-75" dirty="0"/>
              <a:t> </a:t>
            </a:r>
            <a:r>
              <a:rPr sz="1600" spc="-25" dirty="0"/>
              <a:t>involved</a:t>
            </a:r>
            <a:r>
              <a:rPr sz="1600" spc="-145" dirty="0"/>
              <a:t> </a:t>
            </a:r>
            <a:r>
              <a:rPr sz="1600" dirty="0"/>
              <a:t>are</a:t>
            </a:r>
            <a:r>
              <a:rPr sz="1600" spc="-110" dirty="0"/>
              <a:t> </a:t>
            </a:r>
            <a:r>
              <a:rPr sz="1600" spc="-20" dirty="0"/>
              <a:t>time</a:t>
            </a:r>
            <a:endParaRPr sz="1600" dirty="0">
              <a:latin typeface="Segoe UI Symbol"/>
              <a:cs typeface="Segoe UI Symbo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600" spc="-10" dirty="0"/>
              <a:t>consuming</a:t>
            </a:r>
            <a:endParaRPr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00" dirty="0">
                <a:latin typeface="Verdana"/>
                <a:cs typeface="Verdana"/>
              </a:rPr>
              <a:t>The</a:t>
            </a:r>
            <a:r>
              <a:rPr b="1" spc="-229" dirty="0">
                <a:latin typeface="Verdana"/>
                <a:cs typeface="Verdana"/>
              </a:rPr>
              <a:t> </a:t>
            </a:r>
            <a:r>
              <a:rPr b="1" spc="-380" dirty="0">
                <a:latin typeface="Verdana"/>
                <a:cs typeface="Verdana"/>
              </a:rPr>
              <a:t>Bresenham’s</a:t>
            </a:r>
            <a:r>
              <a:rPr b="1" spc="-204" dirty="0">
                <a:latin typeface="Verdana"/>
                <a:cs typeface="Verdana"/>
              </a:rPr>
              <a:t> </a:t>
            </a:r>
            <a:r>
              <a:rPr b="1" spc="-409" dirty="0">
                <a:latin typeface="Verdana"/>
                <a:cs typeface="Verdana"/>
              </a:rPr>
              <a:t>Line</a:t>
            </a:r>
            <a:r>
              <a:rPr b="1" spc="-210" dirty="0">
                <a:latin typeface="Verdana"/>
                <a:cs typeface="Verdana"/>
              </a:rPr>
              <a:t> </a:t>
            </a:r>
            <a:r>
              <a:rPr b="1" spc="-370" dirty="0">
                <a:latin typeface="Verdana"/>
                <a:cs typeface="Verdana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683625" cy="334835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Bresenham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another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incremental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scan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conversion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big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advantage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uses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only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integer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calculations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Move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across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800" i="1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axis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unit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intervals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391795" marR="4422140">
              <a:lnSpc>
                <a:spcPct val="145600"/>
              </a:lnSpc>
              <a:spcBef>
                <a:spcPts val="35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step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choose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two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different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i="1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coordinates</a:t>
            </a:r>
            <a:endParaRPr sz="1800">
              <a:latin typeface="Verdana"/>
              <a:cs typeface="Verdana"/>
            </a:endParaRPr>
          </a:p>
          <a:p>
            <a:pPr marL="391795" marR="3752850" indent="-379730">
              <a:lnSpc>
                <a:spcPct val="120100"/>
              </a:lnSpc>
              <a:spcBef>
                <a:spcPts val="1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example,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position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(2,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3)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have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choose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(3,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3)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(3,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4)</a:t>
            </a:r>
            <a:endParaRPr sz="1800">
              <a:latin typeface="Verdana"/>
              <a:cs typeface="Verdana"/>
            </a:endParaRPr>
          </a:p>
          <a:p>
            <a:pPr marL="391795" marR="4301490" indent="-379730">
              <a:lnSpc>
                <a:spcPct val="120000"/>
              </a:lnSpc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would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like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point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closer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original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8858" y="2895765"/>
            <a:ext cx="3615816" cy="32801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114" dirty="0"/>
              <a:t>Bresenham’s</a:t>
            </a:r>
            <a:r>
              <a:rPr spc="-220" dirty="0"/>
              <a:t> </a:t>
            </a:r>
            <a:r>
              <a:rPr spc="-135" dirty="0"/>
              <a:t>Line</a:t>
            </a:r>
            <a:r>
              <a:rPr spc="-254" dirty="0"/>
              <a:t> </a:t>
            </a:r>
            <a:r>
              <a:rPr spc="-114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2870" y="2158111"/>
            <a:ext cx="8737600" cy="158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5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sample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position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vertical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separations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mathematical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line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labelled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upper</a:t>
            </a:r>
            <a:r>
              <a:rPr sz="1950" i="1" spc="270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950" i="1" spc="-15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lower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i="1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coordinate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mathematical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is:</a:t>
            </a:r>
            <a:endParaRPr sz="1800">
              <a:latin typeface="Verdana"/>
              <a:cs typeface="Verdana"/>
            </a:endParaRPr>
          </a:p>
          <a:p>
            <a:pPr marL="316230">
              <a:lnSpc>
                <a:spcPct val="100000"/>
              </a:lnSpc>
              <a:spcBef>
                <a:spcPts val="1490"/>
              </a:spcBef>
            </a:pPr>
            <a:r>
              <a:rPr sz="2150" i="1" spc="75" dirty="0">
                <a:latin typeface="Times New Roman"/>
                <a:cs typeface="Times New Roman"/>
              </a:rPr>
              <a:t>y</a:t>
            </a:r>
            <a:r>
              <a:rPr sz="2150" i="1" spc="-10" dirty="0">
                <a:latin typeface="Times New Roman"/>
                <a:cs typeface="Times New Roman"/>
              </a:rPr>
              <a:t> </a:t>
            </a:r>
            <a:r>
              <a:rPr sz="2150" spc="80" dirty="0">
                <a:latin typeface="Symbol"/>
                <a:cs typeface="Symbol"/>
              </a:rPr>
              <a:t></a:t>
            </a:r>
            <a:r>
              <a:rPr sz="2150" spc="-85" dirty="0">
                <a:latin typeface="Times New Roman"/>
                <a:cs typeface="Times New Roman"/>
              </a:rPr>
              <a:t> </a:t>
            </a:r>
            <a:r>
              <a:rPr sz="2150" i="1" spc="70" dirty="0">
                <a:latin typeface="Times New Roman"/>
                <a:cs typeface="Times New Roman"/>
              </a:rPr>
              <a:t>m</a:t>
            </a:r>
            <a:r>
              <a:rPr sz="2150" spc="70" dirty="0">
                <a:latin typeface="Times New Roman"/>
                <a:cs typeface="Times New Roman"/>
              </a:rPr>
              <a:t>(</a:t>
            </a:r>
            <a:r>
              <a:rPr sz="2150" i="1" spc="70" dirty="0">
                <a:latin typeface="Times New Roman"/>
                <a:cs typeface="Times New Roman"/>
              </a:rPr>
              <a:t>x</a:t>
            </a:r>
            <a:r>
              <a:rPr sz="1875" i="1" spc="104" baseline="-24444" dirty="0">
                <a:latin typeface="Times New Roman"/>
                <a:cs typeface="Times New Roman"/>
              </a:rPr>
              <a:t>k</a:t>
            </a:r>
            <a:r>
              <a:rPr sz="1875" i="1" spc="569" baseline="-2444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</a:t>
            </a:r>
            <a:r>
              <a:rPr sz="2150" dirty="0">
                <a:latin typeface="Times New Roman"/>
                <a:cs typeface="Times New Roman"/>
              </a:rPr>
              <a:t>1)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spc="80" dirty="0">
                <a:latin typeface="Symbol"/>
                <a:cs typeface="Symbol"/>
              </a:rPr>
              <a:t></a:t>
            </a:r>
            <a:r>
              <a:rPr sz="2150" spc="-254" dirty="0">
                <a:latin typeface="Times New Roman"/>
                <a:cs typeface="Times New Roman"/>
              </a:rPr>
              <a:t> </a:t>
            </a:r>
            <a:r>
              <a:rPr sz="2150" i="1" spc="25" dirty="0">
                <a:latin typeface="Times New Roman"/>
                <a:cs typeface="Times New Roman"/>
              </a:rPr>
              <a:t>b</a:t>
            </a:r>
            <a:endParaRPr sz="21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9183" y="3292221"/>
            <a:ext cx="4939664" cy="30018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What</a:t>
            </a:r>
            <a:r>
              <a:rPr spc="-260" dirty="0"/>
              <a:t> </a:t>
            </a:r>
            <a:r>
              <a:rPr spc="-390" dirty="0"/>
              <a:t>is</a:t>
            </a:r>
            <a:r>
              <a:rPr spc="-254" dirty="0"/>
              <a:t> </a:t>
            </a:r>
            <a:r>
              <a:rPr spc="-100" dirty="0"/>
              <a:t>Scan-</a:t>
            </a:r>
            <a:r>
              <a:rPr spc="-30" dirty="0"/>
              <a:t>Conversion?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2682"/>
            <a:ext cx="8646795" cy="312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286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7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7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2D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3D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objects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real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world</a:t>
            </a:r>
            <a:r>
              <a:rPr sz="17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Verdana"/>
                <a:cs typeface="Verdana"/>
              </a:rPr>
              <a:t>space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Verdana"/>
                <a:cs typeface="Verdana"/>
              </a:rPr>
              <a:t>made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graphic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primitives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such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points,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lines,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circles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Verdana"/>
                <a:cs typeface="Verdana"/>
              </a:rPr>
              <a:t>filled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polygons.</a:t>
            </a:r>
            <a:endParaRPr sz="17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7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7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These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picture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components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often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defined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contiguous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Verdana"/>
                <a:cs typeface="Verdana"/>
              </a:rPr>
              <a:t>space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higher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level</a:t>
            </a:r>
            <a:r>
              <a:rPr sz="17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abstraction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than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Verdana"/>
                <a:cs typeface="Verdana"/>
              </a:rPr>
              <a:t>individual</a:t>
            </a:r>
            <a:r>
              <a:rPr sz="17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pixels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discrete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image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space.</a:t>
            </a:r>
            <a:endParaRPr sz="1700">
              <a:latin typeface="Verdana"/>
              <a:cs typeface="Verdana"/>
            </a:endParaRPr>
          </a:p>
          <a:p>
            <a:pPr marL="355600" marR="635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7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7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instance,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defined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404040"/>
                </a:solidFill>
                <a:latin typeface="Verdana"/>
                <a:cs typeface="Verdana"/>
              </a:rPr>
              <a:t>its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two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endpoints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equation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while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circle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defined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404040"/>
                </a:solidFill>
                <a:latin typeface="Verdana"/>
                <a:cs typeface="Verdana"/>
              </a:rPr>
              <a:t>its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radius,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centre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Verdana"/>
                <a:cs typeface="Verdana"/>
              </a:rPr>
              <a:t>position,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circle</a:t>
            </a:r>
            <a:r>
              <a:rPr sz="17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equation.</a:t>
            </a:r>
            <a:endParaRPr sz="1700">
              <a:latin typeface="Verdana"/>
              <a:cs typeface="Verdana"/>
            </a:endParaRPr>
          </a:p>
          <a:p>
            <a:pPr marL="355600" marR="561340" indent="-342900" algn="just">
              <a:lnSpc>
                <a:spcPct val="100000"/>
              </a:lnSpc>
              <a:spcBef>
                <a:spcPts val="1015"/>
              </a:spcBef>
            </a:pPr>
            <a:r>
              <a:rPr sz="17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700" spc="430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700" spc="-42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700" spc="2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700" spc="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responsibility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7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graphics</a:t>
            </a:r>
            <a:r>
              <a:rPr sz="17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system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application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program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convert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00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17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primitive</a:t>
            </a:r>
            <a:r>
              <a:rPr sz="17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29" dirty="0">
                <a:solidFill>
                  <a:srgbClr val="404040"/>
                </a:solidFill>
                <a:latin typeface="Verdana"/>
                <a:cs typeface="Verdana"/>
              </a:rPr>
              <a:t>its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geometric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Verdana"/>
                <a:cs typeface="Verdana"/>
              </a:rPr>
              <a:t>definition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17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set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7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pixels</a:t>
            </a:r>
            <a:r>
              <a:rPr sz="17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1700" spc="-50" dirty="0">
                <a:solidFill>
                  <a:srgbClr val="404040"/>
                </a:solidFill>
                <a:latin typeface="Verdana"/>
                <a:cs typeface="Verdana"/>
              </a:rPr>
              <a:t>makes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 primitive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image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space.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7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700" spc="155" dirty="0">
                <a:solidFill>
                  <a:srgbClr val="353535"/>
                </a:solidFill>
                <a:latin typeface="Segoe UI Symbol"/>
                <a:cs typeface="Segoe UI Symbol"/>
              </a:rPr>
              <a:t>  </a:t>
            </a:r>
            <a:r>
              <a:rPr sz="1700" spc="-190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conversion</a:t>
            </a:r>
            <a:r>
              <a:rPr sz="17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task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generally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Verdana"/>
                <a:cs typeface="Verdana"/>
              </a:rPr>
              <a:t>referred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7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scan-conversion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rasterization.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114" dirty="0"/>
              <a:t>Bresenham’s</a:t>
            </a:r>
            <a:r>
              <a:rPr spc="-220" dirty="0"/>
              <a:t> </a:t>
            </a:r>
            <a:r>
              <a:rPr spc="-135" dirty="0"/>
              <a:t>Line</a:t>
            </a:r>
            <a:r>
              <a:rPr spc="-254" dirty="0"/>
              <a:t> </a:t>
            </a:r>
            <a:r>
              <a:rPr spc="-114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2870" y="2158111"/>
            <a:ext cx="4711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So,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upper</a:t>
            </a:r>
            <a:r>
              <a:rPr sz="1950" i="1" spc="277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lower</a:t>
            </a:r>
            <a:r>
              <a:rPr sz="1950" i="1" spc="292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given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follows: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3397377"/>
            <a:ext cx="818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5261" y="2840500"/>
            <a:ext cx="59118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25" i="1" spc="284" baseline="14336" dirty="0">
                <a:latin typeface="Times New Roman"/>
                <a:cs typeface="Times New Roman"/>
              </a:rPr>
              <a:t>d</a:t>
            </a:r>
            <a:r>
              <a:rPr sz="900" i="1" spc="190" dirty="0">
                <a:latin typeface="Times New Roman"/>
                <a:cs typeface="Times New Roman"/>
              </a:rPr>
              <a:t>lower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4625" y="2734373"/>
            <a:ext cx="2106930" cy="6134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0"/>
              </a:spcBef>
            </a:pPr>
            <a:r>
              <a:rPr sz="1550" spc="380" dirty="0">
                <a:latin typeface="Symbol"/>
                <a:cs typeface="Symbol"/>
              </a:rPr>
              <a:t></a:t>
            </a:r>
            <a:r>
              <a:rPr sz="1550" spc="240" dirty="0">
                <a:latin typeface="Times New Roman"/>
                <a:cs typeface="Times New Roman"/>
              </a:rPr>
              <a:t> </a:t>
            </a:r>
            <a:r>
              <a:rPr sz="1550" i="1" spc="305" dirty="0">
                <a:latin typeface="Times New Roman"/>
                <a:cs typeface="Times New Roman"/>
              </a:rPr>
              <a:t>y</a:t>
            </a:r>
            <a:r>
              <a:rPr sz="1550" i="1" spc="-15" dirty="0">
                <a:latin typeface="Times New Roman"/>
                <a:cs typeface="Times New Roman"/>
              </a:rPr>
              <a:t> </a:t>
            </a:r>
            <a:r>
              <a:rPr sz="1550" spc="380" dirty="0">
                <a:latin typeface="Symbol"/>
                <a:cs typeface="Symbol"/>
              </a:rPr>
              <a:t>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i="1" spc="215" dirty="0">
                <a:latin typeface="Times New Roman"/>
                <a:cs typeface="Times New Roman"/>
              </a:rPr>
              <a:t>y</a:t>
            </a:r>
            <a:r>
              <a:rPr sz="1350" i="1" spc="322" baseline="-24691" dirty="0">
                <a:latin typeface="Times New Roman"/>
                <a:cs typeface="Times New Roman"/>
              </a:rPr>
              <a:t>k</a:t>
            </a:r>
            <a:endParaRPr sz="1350" baseline="-24691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1550" spc="395" dirty="0">
                <a:latin typeface="Symbol"/>
                <a:cs typeface="Symbol"/>
              </a:rPr>
              <a:t>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i="1" spc="310" dirty="0">
                <a:latin typeface="Times New Roman"/>
                <a:cs typeface="Times New Roman"/>
              </a:rPr>
              <a:t>m</a:t>
            </a:r>
            <a:r>
              <a:rPr sz="1550" spc="310" dirty="0">
                <a:latin typeface="Times New Roman"/>
                <a:cs typeface="Times New Roman"/>
              </a:rPr>
              <a:t>(</a:t>
            </a:r>
            <a:r>
              <a:rPr sz="1550" i="1" spc="310" dirty="0">
                <a:latin typeface="Times New Roman"/>
                <a:cs typeface="Times New Roman"/>
              </a:rPr>
              <a:t>x</a:t>
            </a:r>
            <a:r>
              <a:rPr sz="1350" i="1" spc="465" baseline="-24691" dirty="0">
                <a:latin typeface="Times New Roman"/>
                <a:cs typeface="Times New Roman"/>
              </a:rPr>
              <a:t>k</a:t>
            </a:r>
            <a:r>
              <a:rPr sz="1350" i="1" spc="644" baseline="-24691" dirty="0">
                <a:latin typeface="Times New Roman"/>
                <a:cs typeface="Times New Roman"/>
              </a:rPr>
              <a:t> </a:t>
            </a:r>
            <a:r>
              <a:rPr sz="1550" spc="280" dirty="0">
                <a:latin typeface="Symbol"/>
                <a:cs typeface="Symbol"/>
              </a:rPr>
              <a:t></a:t>
            </a:r>
            <a:r>
              <a:rPr sz="1550" spc="280" dirty="0">
                <a:latin typeface="Times New Roman"/>
                <a:cs typeface="Times New Roman"/>
              </a:rPr>
              <a:t>1)</a:t>
            </a:r>
            <a:r>
              <a:rPr sz="1550" spc="-75" dirty="0">
                <a:latin typeface="Times New Roman"/>
                <a:cs typeface="Times New Roman"/>
              </a:rPr>
              <a:t> </a:t>
            </a:r>
            <a:r>
              <a:rPr sz="1550" spc="395" dirty="0">
                <a:latin typeface="Symbol"/>
                <a:cs typeface="Symbol"/>
              </a:rPr>
              <a:t></a:t>
            </a:r>
            <a:r>
              <a:rPr sz="1550" spc="-135" dirty="0">
                <a:latin typeface="Times New Roman"/>
                <a:cs typeface="Times New Roman"/>
              </a:rPr>
              <a:t> </a:t>
            </a:r>
            <a:r>
              <a:rPr sz="1550" i="1" spc="360" dirty="0">
                <a:latin typeface="Times New Roman"/>
                <a:cs typeface="Times New Roman"/>
              </a:rPr>
              <a:t>b</a:t>
            </a:r>
            <a:r>
              <a:rPr sz="1550" i="1" spc="-95" dirty="0">
                <a:latin typeface="Times New Roman"/>
                <a:cs typeface="Times New Roman"/>
              </a:rPr>
              <a:t> </a:t>
            </a:r>
            <a:r>
              <a:rPr sz="1550" spc="395" dirty="0">
                <a:latin typeface="Symbol"/>
                <a:cs typeface="Symbol"/>
              </a:rPr>
              <a:t>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i="1" spc="220" dirty="0">
                <a:latin typeface="Times New Roman"/>
                <a:cs typeface="Times New Roman"/>
              </a:rPr>
              <a:t>y</a:t>
            </a:r>
            <a:r>
              <a:rPr sz="1350" i="1" spc="330" baseline="-24691" dirty="0">
                <a:latin typeface="Times New Roman"/>
                <a:cs typeface="Times New Roman"/>
              </a:rPr>
              <a:t>k</a:t>
            </a:r>
            <a:endParaRPr sz="1350" baseline="-2469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0810" y="3675460"/>
            <a:ext cx="61404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125" dirty="0">
                <a:latin typeface="Symbol"/>
                <a:cs typeface="Symbol"/>
              </a:rPr>
              <a:t></a:t>
            </a:r>
            <a:r>
              <a:rPr sz="1900" spc="-125" dirty="0">
                <a:latin typeface="Times New Roman"/>
                <a:cs typeface="Times New Roman"/>
              </a:rPr>
              <a:t>1)</a:t>
            </a:r>
            <a:r>
              <a:rPr sz="1900" spc="-204" dirty="0">
                <a:latin typeface="Times New Roman"/>
                <a:cs typeface="Times New Roman"/>
              </a:rPr>
              <a:t> </a:t>
            </a:r>
            <a:r>
              <a:rPr sz="1900" spc="-120" dirty="0">
                <a:latin typeface="Symbol"/>
                <a:cs typeface="Symbol"/>
              </a:rPr>
              <a:t>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i="1" spc="-50" dirty="0">
                <a:latin typeface="Times New Roman"/>
                <a:cs typeface="Times New Roman"/>
              </a:rPr>
              <a:t>y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8593" y="3735520"/>
            <a:ext cx="95821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850" i="1" spc="-67" baseline="13157" dirty="0">
                <a:latin typeface="Times New Roman"/>
                <a:cs typeface="Times New Roman"/>
              </a:rPr>
              <a:t>d</a:t>
            </a:r>
            <a:r>
              <a:rPr sz="1100" i="1" spc="-45" dirty="0">
                <a:latin typeface="Times New Roman"/>
                <a:cs typeface="Times New Roman"/>
              </a:rPr>
              <a:t>upper</a:t>
            </a:r>
            <a:r>
              <a:rPr sz="1100" i="1" spc="190" dirty="0">
                <a:latin typeface="Times New Roman"/>
                <a:cs typeface="Times New Roman"/>
              </a:rPr>
              <a:t> </a:t>
            </a:r>
            <a:r>
              <a:rPr sz="2850" spc="-179" baseline="13157" dirty="0">
                <a:latin typeface="Symbol"/>
                <a:cs typeface="Symbol"/>
              </a:rPr>
              <a:t></a:t>
            </a:r>
            <a:r>
              <a:rPr sz="2850" spc="-217" baseline="13157" dirty="0">
                <a:latin typeface="Times New Roman"/>
                <a:cs typeface="Times New Roman"/>
              </a:rPr>
              <a:t> </a:t>
            </a:r>
            <a:r>
              <a:rPr sz="2850" spc="-127" baseline="13157" dirty="0">
                <a:latin typeface="Times New Roman"/>
                <a:cs typeface="Times New Roman"/>
              </a:rPr>
              <a:t>(</a:t>
            </a:r>
            <a:r>
              <a:rPr sz="2850" spc="-442" baseline="13157" dirty="0">
                <a:latin typeface="Times New Roman"/>
                <a:cs typeface="Times New Roman"/>
              </a:rPr>
              <a:t> </a:t>
            </a:r>
            <a:r>
              <a:rPr sz="2850" i="1" spc="-37" baseline="13157" dirty="0">
                <a:latin typeface="Times New Roman"/>
                <a:cs typeface="Times New Roman"/>
              </a:rPr>
              <a:t>y</a:t>
            </a:r>
            <a:r>
              <a:rPr sz="1100" i="1" spc="-25" dirty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2870" y="4042900"/>
            <a:ext cx="8595360" cy="1133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4705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latin typeface="Symbol"/>
                <a:cs typeface="Symbol"/>
              </a:rPr>
              <a:t></a:t>
            </a:r>
            <a:r>
              <a:rPr sz="1900" spc="-12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650" i="1" baseline="-25252" dirty="0">
                <a:latin typeface="Times New Roman"/>
                <a:cs typeface="Times New Roman"/>
              </a:rPr>
              <a:t>k</a:t>
            </a:r>
            <a:r>
              <a:rPr sz="1650" i="1" spc="209" baseline="-25252" dirty="0">
                <a:latin typeface="Times New Roman"/>
                <a:cs typeface="Times New Roman"/>
              </a:rPr>
              <a:t> </a:t>
            </a:r>
            <a:r>
              <a:rPr sz="1900" spc="-45" dirty="0">
                <a:latin typeface="Symbol"/>
                <a:cs typeface="Symbol"/>
              </a:rPr>
              <a:t></a:t>
            </a:r>
            <a:r>
              <a:rPr sz="1900" spc="-45" dirty="0">
                <a:latin typeface="Times New Roman"/>
                <a:cs typeface="Times New Roman"/>
              </a:rPr>
              <a:t>1</a:t>
            </a:r>
            <a:r>
              <a:rPr sz="1900" spc="-45" dirty="0">
                <a:latin typeface="Symbol"/>
                <a:cs typeface="Symbol"/>
              </a:rPr>
              <a:t></a:t>
            </a:r>
            <a:r>
              <a:rPr sz="1900" spc="-254" dirty="0">
                <a:latin typeface="Times New Roman"/>
                <a:cs typeface="Times New Roman"/>
              </a:rPr>
              <a:t> </a:t>
            </a:r>
            <a:r>
              <a:rPr sz="1900" i="1" spc="-35" dirty="0">
                <a:latin typeface="Times New Roman"/>
                <a:cs typeface="Times New Roman"/>
              </a:rPr>
              <a:t>m</a:t>
            </a:r>
            <a:r>
              <a:rPr sz="1900" spc="-35" dirty="0">
                <a:latin typeface="Times New Roman"/>
                <a:cs typeface="Times New Roman"/>
              </a:rPr>
              <a:t>(</a:t>
            </a:r>
            <a:r>
              <a:rPr sz="1900" i="1" spc="-35" dirty="0">
                <a:latin typeface="Times New Roman"/>
                <a:cs typeface="Times New Roman"/>
              </a:rPr>
              <a:t>x</a:t>
            </a:r>
            <a:r>
              <a:rPr sz="1650" i="1" spc="-52" baseline="-25252" dirty="0">
                <a:latin typeface="Times New Roman"/>
                <a:cs typeface="Times New Roman"/>
              </a:rPr>
              <a:t>k</a:t>
            </a:r>
            <a:r>
              <a:rPr sz="1650" i="1" spc="240" baseline="-25252" dirty="0">
                <a:latin typeface="Times New Roman"/>
                <a:cs typeface="Times New Roman"/>
              </a:rPr>
              <a:t> </a:t>
            </a:r>
            <a:r>
              <a:rPr sz="1900" spc="-120" dirty="0">
                <a:latin typeface="Symbol"/>
                <a:cs typeface="Symbol"/>
              </a:rPr>
              <a:t></a:t>
            </a:r>
            <a:r>
              <a:rPr sz="1900" spc="-120" dirty="0">
                <a:latin typeface="Times New Roman"/>
                <a:cs typeface="Times New Roman"/>
              </a:rPr>
              <a:t>1)</a:t>
            </a:r>
            <a:r>
              <a:rPr sz="1900" spc="-235" dirty="0">
                <a:latin typeface="Times New Roman"/>
                <a:cs typeface="Times New Roman"/>
              </a:rPr>
              <a:t> </a:t>
            </a:r>
            <a:r>
              <a:rPr sz="1900" spc="-90" dirty="0">
                <a:latin typeface="Symbol"/>
                <a:cs typeface="Symbol"/>
              </a:rPr>
              <a:t></a:t>
            </a:r>
            <a:r>
              <a:rPr sz="1900" spc="-310" dirty="0">
                <a:latin typeface="Times New Roman"/>
                <a:cs typeface="Times New Roman"/>
              </a:rPr>
              <a:t> </a:t>
            </a:r>
            <a:r>
              <a:rPr sz="1900" i="1" spc="-50" dirty="0"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00000"/>
              </a:lnSpc>
              <a:spcBef>
                <a:spcPts val="2130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these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make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simple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about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which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pixel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closer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mathematical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114" dirty="0"/>
              <a:t>Bresenham’s</a:t>
            </a:r>
            <a:r>
              <a:rPr spc="-220" dirty="0"/>
              <a:t> </a:t>
            </a:r>
            <a:r>
              <a:rPr spc="-135" dirty="0"/>
              <a:t>Line</a:t>
            </a:r>
            <a:r>
              <a:rPr spc="-254" dirty="0"/>
              <a:t> </a:t>
            </a:r>
            <a:r>
              <a:rPr spc="-114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2683"/>
            <a:ext cx="8006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204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simple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difference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two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pixel positions: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3327272"/>
            <a:ext cx="8554085" cy="6076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8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Let’s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substitute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0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∆</a:t>
            </a:r>
            <a:r>
              <a:rPr sz="2000" i="1" spc="-9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/∆</a:t>
            </a:r>
            <a:r>
              <a:rPr sz="2000" i="1" spc="-95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where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∆</a:t>
            </a:r>
            <a:r>
              <a:rPr sz="2000" i="1" spc="-95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∆</a:t>
            </a:r>
            <a:r>
              <a:rPr sz="2000" i="1" spc="-1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differences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between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end-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points: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185" y="2904177"/>
            <a:ext cx="3132455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750" dirty="0">
                <a:latin typeface="Symbol"/>
                <a:cs typeface="Symbol"/>
              </a:rPr>
              <a:t></a:t>
            </a:r>
            <a:r>
              <a:rPr sz="1750" spc="-12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d</a:t>
            </a:r>
            <a:r>
              <a:rPr sz="1500" i="1" baseline="-25000" dirty="0">
                <a:latin typeface="Times New Roman"/>
                <a:cs typeface="Times New Roman"/>
              </a:rPr>
              <a:t>upper</a:t>
            </a:r>
            <a:r>
              <a:rPr sz="1500" i="1" spc="209" baseline="-25000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Symbol"/>
                <a:cs typeface="Symbol"/>
              </a:rPr>
              <a:t>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5" dirty="0">
                <a:latin typeface="Times New Roman"/>
                <a:cs typeface="Times New Roman"/>
              </a:rPr>
              <a:t>2</a:t>
            </a:r>
            <a:r>
              <a:rPr sz="1750" i="1" spc="55" dirty="0">
                <a:latin typeface="Times New Roman"/>
                <a:cs typeface="Times New Roman"/>
              </a:rPr>
              <a:t>m</a:t>
            </a:r>
            <a:r>
              <a:rPr sz="1750" spc="55" dirty="0">
                <a:latin typeface="Times New Roman"/>
                <a:cs typeface="Times New Roman"/>
              </a:rPr>
              <a:t>(</a:t>
            </a:r>
            <a:r>
              <a:rPr sz="1750" i="1" spc="55" dirty="0">
                <a:latin typeface="Times New Roman"/>
                <a:cs typeface="Times New Roman"/>
              </a:rPr>
              <a:t>x</a:t>
            </a:r>
            <a:r>
              <a:rPr sz="1500" i="1" spc="82" baseline="-25000" dirty="0">
                <a:latin typeface="Times New Roman"/>
                <a:cs typeface="Times New Roman"/>
              </a:rPr>
              <a:t>k</a:t>
            </a:r>
            <a:r>
              <a:rPr sz="1500" i="1" spc="592" baseline="-2500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</a:t>
            </a:r>
            <a:r>
              <a:rPr sz="1750" dirty="0">
                <a:latin typeface="Times New Roman"/>
                <a:cs typeface="Times New Roman"/>
              </a:rPr>
              <a:t>1)</a:t>
            </a:r>
            <a:r>
              <a:rPr sz="1750" spc="-1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</a:t>
            </a:r>
            <a:r>
              <a:rPr sz="1750" spc="-1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2</a:t>
            </a:r>
            <a:r>
              <a:rPr sz="1750" spc="-24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y</a:t>
            </a:r>
            <a:r>
              <a:rPr sz="1500" i="1" baseline="-25000" dirty="0">
                <a:latin typeface="Times New Roman"/>
                <a:cs typeface="Times New Roman"/>
              </a:rPr>
              <a:t>k</a:t>
            </a:r>
            <a:r>
              <a:rPr sz="1500" i="1" spc="592" baseline="-2500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</a:t>
            </a:r>
            <a:r>
              <a:rPr sz="1750" spc="-9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2</a:t>
            </a:r>
            <a:r>
              <a:rPr sz="1750" i="1" dirty="0">
                <a:latin typeface="Times New Roman"/>
                <a:cs typeface="Times New Roman"/>
              </a:rPr>
              <a:t>b</a:t>
            </a:r>
            <a:r>
              <a:rPr sz="1750" i="1" spc="-120" dirty="0">
                <a:latin typeface="Times New Roman"/>
                <a:cs typeface="Times New Roman"/>
              </a:rPr>
              <a:t> </a:t>
            </a:r>
            <a:r>
              <a:rPr sz="1750" spc="55" dirty="0">
                <a:latin typeface="Symbol"/>
                <a:cs typeface="Symbol"/>
              </a:rPr>
              <a:t></a:t>
            </a:r>
            <a:r>
              <a:rPr sz="1750" spc="55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8059" y="2960233"/>
            <a:ext cx="506730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625" i="1" spc="-15" baseline="14285" dirty="0">
                <a:latin typeface="Times New Roman"/>
                <a:cs typeface="Times New Roman"/>
              </a:rPr>
              <a:t>d</a:t>
            </a:r>
            <a:r>
              <a:rPr sz="1000" i="1" spc="-10" dirty="0">
                <a:latin typeface="Times New Roman"/>
                <a:cs typeface="Times New Roman"/>
              </a:rPr>
              <a:t>lower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7087" y="436137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45" y="0"/>
                </a:lnTo>
              </a:path>
            </a:pathLst>
          </a:custGeom>
          <a:ln w="8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60368" y="4355148"/>
            <a:ext cx="252729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25" dirty="0">
                <a:latin typeface="Symbol"/>
                <a:cs typeface="Symbol"/>
              </a:rPr>
              <a:t></a:t>
            </a:r>
            <a:r>
              <a:rPr sz="1650" i="1" spc="-25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7499" y="4190280"/>
            <a:ext cx="293941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50" dirty="0">
                <a:latin typeface="Times New Roman"/>
                <a:cs typeface="Times New Roman"/>
              </a:rPr>
              <a:t>)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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</a:t>
            </a:r>
            <a:r>
              <a:rPr sz="1650" i="1" dirty="0">
                <a:latin typeface="Times New Roman"/>
                <a:cs typeface="Times New Roman"/>
              </a:rPr>
              <a:t>x</a:t>
            </a:r>
            <a:r>
              <a:rPr sz="1650" dirty="0">
                <a:latin typeface="Times New Roman"/>
                <a:cs typeface="Times New Roman"/>
              </a:rPr>
              <a:t>(2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2475" baseline="35353" dirty="0">
                <a:latin typeface="Symbol"/>
                <a:cs typeface="Symbol"/>
              </a:rPr>
              <a:t></a:t>
            </a:r>
            <a:r>
              <a:rPr sz="2475" i="1" baseline="35353" dirty="0">
                <a:latin typeface="Times New Roman"/>
                <a:cs typeface="Times New Roman"/>
              </a:rPr>
              <a:t>y </a:t>
            </a:r>
            <a:r>
              <a:rPr sz="1650" spc="70" dirty="0">
                <a:latin typeface="Times New Roman"/>
                <a:cs typeface="Times New Roman"/>
              </a:rPr>
              <a:t>(</a:t>
            </a:r>
            <a:r>
              <a:rPr sz="1650" i="1" spc="70" dirty="0">
                <a:latin typeface="Times New Roman"/>
                <a:cs typeface="Times New Roman"/>
              </a:rPr>
              <a:t>x</a:t>
            </a:r>
            <a:r>
              <a:rPr sz="1650" i="1" spc="105" dirty="0">
                <a:latin typeface="Times New Roman"/>
                <a:cs typeface="Times New Roman"/>
              </a:rPr>
              <a:t>  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dirty="0">
                <a:latin typeface="Times New Roman"/>
                <a:cs typeface="Times New Roman"/>
              </a:rPr>
              <a:t>1)</a:t>
            </a:r>
            <a:r>
              <a:rPr sz="1650" spc="-12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spc="-12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2</a:t>
            </a:r>
            <a:r>
              <a:rPr sz="1650" spc="-229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y</a:t>
            </a:r>
            <a:r>
              <a:rPr sz="1650" i="1" spc="120" dirty="0">
                <a:latin typeface="Times New Roman"/>
                <a:cs typeface="Times New Roman"/>
              </a:rPr>
              <a:t>  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spc="-9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2</a:t>
            </a:r>
            <a:r>
              <a:rPr sz="1650" i="1" dirty="0">
                <a:latin typeface="Times New Roman"/>
                <a:cs typeface="Times New Roman"/>
              </a:rPr>
              <a:t>b</a:t>
            </a:r>
            <a:r>
              <a:rPr sz="1650" i="1" spc="-120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Symbol"/>
                <a:cs typeface="Symbol"/>
              </a:rPr>
              <a:t></a:t>
            </a:r>
            <a:r>
              <a:rPr sz="1650" spc="-25" dirty="0">
                <a:latin typeface="Times New Roman"/>
                <a:cs typeface="Times New Roman"/>
              </a:rPr>
              <a:t>1)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8036" y="4190280"/>
            <a:ext cx="106108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84860" algn="l"/>
              </a:tabLst>
            </a:pPr>
            <a:r>
              <a:rPr sz="1650" spc="-20" dirty="0">
                <a:latin typeface="Symbol"/>
                <a:cs typeface="Symbol"/>
              </a:rPr>
              <a:t></a:t>
            </a:r>
            <a:r>
              <a:rPr sz="1650" i="1" spc="-20" dirty="0">
                <a:latin typeface="Times New Roman"/>
                <a:cs typeface="Times New Roman"/>
              </a:rPr>
              <a:t>x</a:t>
            </a:r>
            <a:r>
              <a:rPr sz="1650" spc="-20" dirty="0">
                <a:latin typeface="Times New Roman"/>
                <a:cs typeface="Times New Roman"/>
              </a:rPr>
              <a:t>(</a:t>
            </a:r>
            <a:r>
              <a:rPr sz="1650" i="1" spc="-20" dirty="0">
                <a:latin typeface="Times New Roman"/>
                <a:cs typeface="Times New Roman"/>
              </a:rPr>
              <a:t>d</a:t>
            </a:r>
            <a:r>
              <a:rPr sz="1650" i="1" dirty="0">
                <a:latin typeface="Times New Roman"/>
                <a:cs typeface="Times New Roman"/>
              </a:rPr>
              <a:t>	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spc="-110" dirty="0">
                <a:latin typeface="Times New Roman"/>
                <a:cs typeface="Times New Roman"/>
              </a:rPr>
              <a:t> </a:t>
            </a:r>
            <a:r>
              <a:rPr sz="1650" i="1" spc="-50" dirty="0">
                <a:latin typeface="Times New Roman"/>
                <a:cs typeface="Times New Roman"/>
              </a:rPr>
              <a:t>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6882" y="4331220"/>
            <a:ext cx="92011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50265" algn="l"/>
              </a:tabLst>
            </a:pPr>
            <a:r>
              <a:rPr sz="950" i="1" spc="-50" dirty="0">
                <a:latin typeface="Times New Roman"/>
                <a:cs typeface="Times New Roman"/>
              </a:rPr>
              <a:t>k</a:t>
            </a:r>
            <a:r>
              <a:rPr sz="950" i="1" dirty="0">
                <a:latin typeface="Times New Roman"/>
                <a:cs typeface="Times New Roman"/>
              </a:rPr>
              <a:t>	</a:t>
            </a:r>
            <a:r>
              <a:rPr sz="950" i="1" spc="-50" dirty="0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0196" y="4331220"/>
            <a:ext cx="31242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i="1" spc="-10" dirty="0">
                <a:latin typeface="Times New Roman"/>
                <a:cs typeface="Times New Roman"/>
              </a:rPr>
              <a:t>upper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0999" y="4331220"/>
            <a:ext cx="31242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i="1" spc="-10" dirty="0">
                <a:latin typeface="Times New Roman"/>
                <a:cs typeface="Times New Roman"/>
              </a:rPr>
              <a:t>lower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3344" y="4574250"/>
            <a:ext cx="3722370" cy="7905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0"/>
              </a:spcBef>
            </a:pPr>
            <a:r>
              <a:rPr sz="1900" spc="70" dirty="0">
                <a:latin typeface="Symbol"/>
                <a:cs typeface="Symbol"/>
              </a:rPr>
              <a:t>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</a:t>
            </a:r>
            <a:r>
              <a:rPr sz="1900" dirty="0">
                <a:latin typeface="Symbol"/>
                <a:cs typeface="Symbol"/>
              </a:rPr>
              <a:t></a:t>
            </a: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900" i="1" spc="-229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</a:t>
            </a:r>
            <a:r>
              <a:rPr sz="1900" spc="-14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650" i="1" baseline="-25252" dirty="0">
                <a:latin typeface="Times New Roman"/>
                <a:cs typeface="Times New Roman"/>
              </a:rPr>
              <a:t>k</a:t>
            </a:r>
            <a:r>
              <a:rPr sz="1650" i="1" spc="540" baseline="-25252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Symbol"/>
                <a:cs typeface="Symbol"/>
              </a:rPr>
              <a:t></a:t>
            </a:r>
            <a:r>
              <a:rPr sz="1900" spc="-20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</a:t>
            </a:r>
            <a:r>
              <a:rPr sz="1900" dirty="0">
                <a:latin typeface="Symbol"/>
                <a:cs typeface="Symbol"/>
              </a:rPr>
              <a:t>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00" i="1" spc="-25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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650" i="1" baseline="-25252" dirty="0">
                <a:latin typeface="Times New Roman"/>
                <a:cs typeface="Times New Roman"/>
              </a:rPr>
              <a:t>k</a:t>
            </a:r>
            <a:r>
              <a:rPr sz="1650" i="1" spc="525" baseline="-25252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Symbol"/>
                <a:cs typeface="Symbol"/>
              </a:rPr>
              <a:t>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</a:t>
            </a:r>
            <a:r>
              <a:rPr sz="1900" dirty="0">
                <a:latin typeface="Symbol"/>
                <a:cs typeface="Symbol"/>
              </a:rPr>
              <a:t></a:t>
            </a: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900" i="1" spc="-125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Symbol"/>
                <a:cs typeface="Symbol"/>
              </a:rPr>
              <a:t></a:t>
            </a:r>
            <a:r>
              <a:rPr sz="1900" spc="-17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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00" dirty="0">
                <a:latin typeface="Times New Roman"/>
                <a:cs typeface="Times New Roman"/>
              </a:rPr>
              <a:t>(2</a:t>
            </a:r>
            <a:r>
              <a:rPr sz="1900" i="1" dirty="0">
                <a:latin typeface="Times New Roman"/>
                <a:cs typeface="Times New Roman"/>
              </a:rPr>
              <a:t>b</a:t>
            </a:r>
            <a:r>
              <a:rPr sz="1900" i="1" spc="-18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Symbol"/>
                <a:cs typeface="Symbol"/>
              </a:rPr>
              <a:t></a:t>
            </a:r>
            <a:r>
              <a:rPr sz="1900" spc="-25" dirty="0">
                <a:latin typeface="Times New Roman"/>
                <a:cs typeface="Times New Roman"/>
              </a:rPr>
              <a:t>1)</a:t>
            </a:r>
            <a:endParaRPr sz="19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1700" dirty="0">
                <a:latin typeface="Symbol"/>
                <a:cs typeface="Symbol"/>
              </a:rPr>
              <a:t>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dirty="0">
                <a:latin typeface="Symbol"/>
                <a:cs typeface="Symbol"/>
              </a:rPr>
              <a:t></a:t>
            </a: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700" i="1" spc="-20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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425" i="1" baseline="-23391" dirty="0">
                <a:latin typeface="Times New Roman"/>
                <a:cs typeface="Times New Roman"/>
              </a:rPr>
              <a:t>k</a:t>
            </a:r>
            <a:r>
              <a:rPr sz="1425" i="1" spc="487" baseline="-2339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</a:t>
            </a:r>
            <a:r>
              <a:rPr sz="1700" spc="-1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dirty="0">
                <a:latin typeface="Symbol"/>
                <a:cs typeface="Symbol"/>
              </a:rPr>
              <a:t>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700" i="1" spc="-2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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425" i="1" baseline="-23391" dirty="0">
                <a:latin typeface="Times New Roman"/>
                <a:cs typeface="Times New Roman"/>
              </a:rPr>
              <a:t>k</a:t>
            </a:r>
            <a:r>
              <a:rPr sz="1425" i="1" spc="487" baseline="-2339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</a:t>
            </a:r>
            <a:r>
              <a:rPr sz="1700" spc="-175" dirty="0">
                <a:latin typeface="Times New Roman"/>
                <a:cs typeface="Times New Roman"/>
              </a:rPr>
              <a:t> </a:t>
            </a:r>
            <a:r>
              <a:rPr sz="1700" i="1" spc="-50" dirty="0">
                <a:latin typeface="Times New Roman"/>
                <a:cs typeface="Times New Roman"/>
              </a:rPr>
              <a:t>c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114" dirty="0"/>
              <a:t>Bresenham’s</a:t>
            </a:r>
            <a:r>
              <a:rPr spc="-220" dirty="0"/>
              <a:t> </a:t>
            </a:r>
            <a:r>
              <a:rPr spc="-135" dirty="0"/>
              <a:t>Line</a:t>
            </a:r>
            <a:r>
              <a:rPr spc="-254" dirty="0"/>
              <a:t> </a:t>
            </a:r>
            <a:r>
              <a:rPr spc="-114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2870" y="2158111"/>
            <a:ext cx="7838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So,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parameter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950" i="1" spc="270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55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th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step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along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given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by: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2870" y="2939834"/>
            <a:ext cx="8558530" cy="14941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125"/>
              </a:spcBef>
            </a:pPr>
            <a:r>
              <a:rPr sz="1700" dirty="0">
                <a:latin typeface="Symbol"/>
                <a:cs typeface="Symbol"/>
              </a:rPr>
              <a:t>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dirty="0">
                <a:latin typeface="Symbol"/>
                <a:cs typeface="Symbol"/>
              </a:rPr>
              <a:t></a:t>
            </a: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700" i="1" spc="-1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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i="1" baseline="-25000" dirty="0">
                <a:latin typeface="Times New Roman"/>
                <a:cs typeface="Times New Roman"/>
              </a:rPr>
              <a:t>k</a:t>
            </a:r>
            <a:r>
              <a:rPr sz="1500" i="1" spc="517" baseline="-250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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dirty="0">
                <a:latin typeface="Symbol"/>
                <a:cs typeface="Symbol"/>
              </a:rPr>
              <a:t>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700" i="1" spc="-1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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500" i="1" baseline="-25000" dirty="0">
                <a:latin typeface="Times New Roman"/>
                <a:cs typeface="Times New Roman"/>
              </a:rPr>
              <a:t>k</a:t>
            </a:r>
            <a:r>
              <a:rPr sz="1500" i="1" spc="525" baseline="-250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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1700" i="1" spc="-50" dirty="0">
                <a:latin typeface="Times New Roman"/>
                <a:cs typeface="Times New Roman"/>
              </a:rPr>
              <a:t>c</a:t>
            </a:r>
            <a:endParaRPr sz="1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05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sign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parameter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950" i="1" spc="262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same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lower</a:t>
            </a:r>
            <a:r>
              <a:rPr sz="1950" i="1" spc="262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4" dirty="0">
                <a:solidFill>
                  <a:srgbClr val="404040"/>
                </a:solidFill>
                <a:latin typeface="Verdana"/>
                <a:cs typeface="Verdana"/>
              </a:rPr>
              <a:t>–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950" i="1" spc="-15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upper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215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950" i="1" spc="315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negative,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then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choose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lower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pixel,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otherwise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choose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381000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upper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pixel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9170" y="2634165"/>
            <a:ext cx="75946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50" baseline="14705" dirty="0">
                <a:latin typeface="Symbol"/>
                <a:cs typeface="Symbol"/>
              </a:rPr>
              <a:t></a:t>
            </a:r>
            <a:r>
              <a:rPr sz="2550" spc="-157" baseline="14705" dirty="0">
                <a:latin typeface="Times New Roman"/>
                <a:cs typeface="Times New Roman"/>
              </a:rPr>
              <a:t> </a:t>
            </a:r>
            <a:r>
              <a:rPr sz="2550" i="1" baseline="14705" dirty="0">
                <a:latin typeface="Times New Roman"/>
                <a:cs typeface="Times New Roman"/>
              </a:rPr>
              <a:t>d</a:t>
            </a:r>
            <a:r>
              <a:rPr sz="1000" i="1" dirty="0">
                <a:latin typeface="Times New Roman"/>
                <a:cs typeface="Times New Roman"/>
              </a:rPr>
              <a:t>upper</a:t>
            </a:r>
            <a:r>
              <a:rPr sz="1000" i="1" spc="70" dirty="0">
                <a:latin typeface="Times New Roman"/>
                <a:cs typeface="Times New Roman"/>
              </a:rPr>
              <a:t> </a:t>
            </a:r>
            <a:r>
              <a:rPr sz="2550" spc="-75" baseline="14705" dirty="0">
                <a:latin typeface="Times New Roman"/>
                <a:cs typeface="Times New Roman"/>
              </a:rPr>
              <a:t>)</a:t>
            </a:r>
            <a:endParaRPr sz="2550" baseline="1470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7282" y="2579424"/>
            <a:ext cx="123380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00" i="1" dirty="0">
                <a:latin typeface="Times New Roman"/>
                <a:cs typeface="Times New Roman"/>
              </a:rPr>
              <a:t>p</a:t>
            </a:r>
            <a:r>
              <a:rPr sz="1500" i="1" baseline="-25000" dirty="0">
                <a:latin typeface="Times New Roman"/>
                <a:cs typeface="Times New Roman"/>
              </a:rPr>
              <a:t>k</a:t>
            </a:r>
            <a:r>
              <a:rPr sz="1500" i="1" spc="660" baseline="-250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Symbol"/>
                <a:cs typeface="Symbol"/>
              </a:rPr>
              <a:t></a:t>
            </a:r>
            <a:r>
              <a:rPr sz="1700" i="1" spc="-10" dirty="0">
                <a:latin typeface="Times New Roman"/>
                <a:cs typeface="Times New Roman"/>
              </a:rPr>
              <a:t>x</a:t>
            </a:r>
            <a:r>
              <a:rPr sz="17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Times New Roman"/>
                <a:cs typeface="Times New Roman"/>
              </a:rPr>
              <a:t>d</a:t>
            </a:r>
            <a:r>
              <a:rPr sz="1500" i="1" spc="-15" baseline="-25000" dirty="0">
                <a:latin typeface="Times New Roman"/>
                <a:cs typeface="Times New Roman"/>
              </a:rPr>
              <a:t>lower</a:t>
            </a:r>
            <a:endParaRPr sz="1500" baseline="-2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114" dirty="0"/>
              <a:t>Bresenham’s</a:t>
            </a:r>
            <a:r>
              <a:rPr spc="-220" dirty="0"/>
              <a:t> </a:t>
            </a:r>
            <a:r>
              <a:rPr spc="-135" dirty="0"/>
              <a:t>Line</a:t>
            </a:r>
            <a:r>
              <a:rPr spc="-254" dirty="0"/>
              <a:t> </a:t>
            </a:r>
            <a:r>
              <a:rPr spc="-114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2870" y="2158111"/>
            <a:ext cx="8529955" cy="18707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0" marR="30480" indent="-342900">
              <a:lnSpc>
                <a:spcPct val="101299"/>
              </a:lnSpc>
              <a:spcBef>
                <a:spcPts val="70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Remember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coordinate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changes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occur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along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i="1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axis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unit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steps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so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we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do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everything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integer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calculations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965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step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190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+1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parameter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given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as:</a:t>
            </a:r>
            <a:endParaRPr sz="1800">
              <a:latin typeface="Verdana"/>
              <a:cs typeface="Verdana"/>
            </a:endParaRPr>
          </a:p>
          <a:p>
            <a:pPr marR="530860" algn="ctr">
              <a:lnSpc>
                <a:spcPct val="100000"/>
              </a:lnSpc>
              <a:spcBef>
                <a:spcPts val="600"/>
              </a:spcBef>
            </a:pP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1800" i="1" baseline="-25462" dirty="0">
                <a:latin typeface="Times New Roman"/>
                <a:cs typeface="Times New Roman"/>
              </a:rPr>
              <a:t>k</a:t>
            </a:r>
            <a:r>
              <a:rPr sz="1800" i="1" spc="-240" baseline="-25462" dirty="0">
                <a:latin typeface="Times New Roman"/>
                <a:cs typeface="Times New Roman"/>
              </a:rPr>
              <a:t> </a:t>
            </a:r>
            <a:r>
              <a:rPr sz="1800" baseline="-25462" dirty="0">
                <a:latin typeface="Symbol"/>
                <a:cs typeface="Symbol"/>
              </a:rPr>
              <a:t></a:t>
            </a:r>
            <a:r>
              <a:rPr sz="1800" baseline="-25462" dirty="0">
                <a:latin typeface="Times New Roman"/>
                <a:cs typeface="Times New Roman"/>
              </a:rPr>
              <a:t>1</a:t>
            </a:r>
            <a:r>
              <a:rPr sz="1800" spc="494" baseline="-25462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Symbol"/>
                <a:cs typeface="Symbol"/>
              </a:rPr>
              <a:t></a:t>
            </a:r>
            <a:r>
              <a:rPr sz="2100" i="1" dirty="0">
                <a:latin typeface="Times New Roman"/>
                <a:cs typeface="Times New Roman"/>
              </a:rPr>
              <a:t>y</a:t>
            </a:r>
            <a:r>
              <a:rPr sz="2100" i="1" spc="-2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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1800" i="1" baseline="-25462" dirty="0">
                <a:latin typeface="Times New Roman"/>
                <a:cs typeface="Times New Roman"/>
              </a:rPr>
              <a:t>k</a:t>
            </a:r>
            <a:r>
              <a:rPr sz="1800" i="1" spc="-232" baseline="-25462" dirty="0">
                <a:latin typeface="Times New Roman"/>
                <a:cs typeface="Times New Roman"/>
              </a:rPr>
              <a:t> </a:t>
            </a:r>
            <a:r>
              <a:rPr sz="1800" baseline="-25462" dirty="0">
                <a:latin typeface="Symbol"/>
                <a:cs typeface="Symbol"/>
              </a:rPr>
              <a:t></a:t>
            </a:r>
            <a:r>
              <a:rPr sz="1800" baseline="-25462" dirty="0">
                <a:latin typeface="Times New Roman"/>
                <a:cs typeface="Times New Roman"/>
              </a:rPr>
              <a:t>1</a:t>
            </a:r>
            <a:r>
              <a:rPr sz="1800" spc="277" baseline="-25462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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Symbol"/>
                <a:cs typeface="Symbol"/>
              </a:rPr>
              <a:t>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-2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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</a:t>
            </a:r>
            <a:r>
              <a:rPr sz="1800" i="1" baseline="-25462" dirty="0">
                <a:latin typeface="Times New Roman"/>
                <a:cs typeface="Times New Roman"/>
              </a:rPr>
              <a:t>k</a:t>
            </a:r>
            <a:r>
              <a:rPr sz="1800" i="1" spc="-240" baseline="-25462" dirty="0">
                <a:latin typeface="Times New Roman"/>
                <a:cs typeface="Times New Roman"/>
              </a:rPr>
              <a:t> </a:t>
            </a:r>
            <a:r>
              <a:rPr sz="1800" baseline="-25462" dirty="0">
                <a:latin typeface="Symbol"/>
                <a:cs typeface="Symbol"/>
              </a:rPr>
              <a:t></a:t>
            </a:r>
            <a:r>
              <a:rPr sz="1800" baseline="-25462" dirty="0">
                <a:latin typeface="Times New Roman"/>
                <a:cs typeface="Times New Roman"/>
              </a:rPr>
              <a:t>1</a:t>
            </a:r>
            <a:r>
              <a:rPr sz="1800" spc="284" baseline="-25462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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45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Subtracting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950" i="1" spc="300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get: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1432" y="4209912"/>
            <a:ext cx="334962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950" spc="75" dirty="0">
                <a:latin typeface="Symbol"/>
                <a:cs typeface="Symbol"/>
              </a:rPr>
              <a:t>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Times New Roman"/>
                <a:cs typeface="Times New Roman"/>
              </a:rPr>
              <a:t>2</a:t>
            </a:r>
            <a:r>
              <a:rPr sz="1950" spc="55" dirty="0">
                <a:latin typeface="Symbol"/>
                <a:cs typeface="Symbol"/>
              </a:rPr>
              <a:t></a:t>
            </a:r>
            <a:r>
              <a:rPr sz="1950" i="1" spc="55" dirty="0">
                <a:latin typeface="Times New Roman"/>
                <a:cs typeface="Times New Roman"/>
              </a:rPr>
              <a:t>y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725" i="1" spc="82" baseline="-24154" dirty="0">
                <a:latin typeface="Times New Roman"/>
                <a:cs typeface="Times New Roman"/>
              </a:rPr>
              <a:t>k</a:t>
            </a:r>
            <a:r>
              <a:rPr sz="1725" i="1" spc="-240" baseline="-24154" dirty="0">
                <a:latin typeface="Times New Roman"/>
                <a:cs typeface="Times New Roman"/>
              </a:rPr>
              <a:t> </a:t>
            </a:r>
            <a:r>
              <a:rPr sz="1725" baseline="-24154" dirty="0">
                <a:latin typeface="Symbol"/>
                <a:cs typeface="Symbol"/>
              </a:rPr>
              <a:t></a:t>
            </a:r>
            <a:r>
              <a:rPr sz="1725" baseline="-24154" dirty="0">
                <a:latin typeface="Times New Roman"/>
                <a:cs typeface="Times New Roman"/>
              </a:rPr>
              <a:t>1</a:t>
            </a:r>
            <a:r>
              <a:rPr sz="1725" spc="254" baseline="-24154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Symbol"/>
                <a:cs typeface="Symbol"/>
              </a:rPr>
              <a:t>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725" i="1" baseline="-24154" dirty="0">
                <a:latin typeface="Times New Roman"/>
                <a:cs typeface="Times New Roman"/>
              </a:rPr>
              <a:t>k</a:t>
            </a:r>
            <a:r>
              <a:rPr sz="1725" i="1" spc="60" baseline="-24154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r>
              <a:rPr sz="1950" spc="-170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Symbol"/>
                <a:cs typeface="Symbol"/>
              </a:rPr>
              <a:t></a:t>
            </a:r>
            <a:r>
              <a:rPr sz="1950" spc="-1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Symbol"/>
                <a:cs typeface="Symbol"/>
              </a:rPr>
              <a:t>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spc="-26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y</a:t>
            </a:r>
            <a:r>
              <a:rPr sz="1725" i="1" baseline="-24154" dirty="0">
                <a:latin typeface="Times New Roman"/>
                <a:cs typeface="Times New Roman"/>
              </a:rPr>
              <a:t>k</a:t>
            </a:r>
            <a:r>
              <a:rPr sz="1725" i="1" spc="-232" baseline="-24154" dirty="0">
                <a:latin typeface="Times New Roman"/>
                <a:cs typeface="Times New Roman"/>
              </a:rPr>
              <a:t> </a:t>
            </a:r>
            <a:r>
              <a:rPr sz="1725" baseline="-24154" dirty="0">
                <a:latin typeface="Symbol"/>
                <a:cs typeface="Symbol"/>
              </a:rPr>
              <a:t></a:t>
            </a:r>
            <a:r>
              <a:rPr sz="1725" baseline="-24154" dirty="0">
                <a:latin typeface="Times New Roman"/>
                <a:cs typeface="Times New Roman"/>
              </a:rPr>
              <a:t>1</a:t>
            </a:r>
            <a:r>
              <a:rPr sz="1725" spc="247" baseline="-24154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Symbol"/>
                <a:cs typeface="Symbol"/>
              </a:rPr>
              <a:t>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y</a:t>
            </a:r>
            <a:r>
              <a:rPr sz="1725" i="1" baseline="-24154" dirty="0">
                <a:latin typeface="Times New Roman"/>
                <a:cs typeface="Times New Roman"/>
              </a:rPr>
              <a:t>k</a:t>
            </a:r>
            <a:r>
              <a:rPr sz="1725" i="1" spc="52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7246" y="4272471"/>
            <a:ext cx="90868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925" i="1" baseline="14245" dirty="0">
                <a:latin typeface="Times New Roman"/>
                <a:cs typeface="Times New Roman"/>
              </a:rPr>
              <a:t>p</a:t>
            </a:r>
            <a:r>
              <a:rPr sz="1150" i="1" dirty="0">
                <a:latin typeface="Times New Roman"/>
                <a:cs typeface="Times New Roman"/>
              </a:rPr>
              <a:t>k</a:t>
            </a:r>
            <a:r>
              <a:rPr sz="1150" i="1" spc="-1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Symbol"/>
                <a:cs typeface="Symbol"/>
              </a:rPr>
              <a:t></a:t>
            </a:r>
            <a:r>
              <a:rPr sz="1150" dirty="0">
                <a:latin typeface="Times New Roman"/>
                <a:cs typeface="Times New Roman"/>
              </a:rPr>
              <a:t>1</a:t>
            </a:r>
            <a:r>
              <a:rPr sz="1150" spc="150" dirty="0">
                <a:latin typeface="Times New Roman"/>
                <a:cs typeface="Times New Roman"/>
              </a:rPr>
              <a:t> </a:t>
            </a:r>
            <a:r>
              <a:rPr sz="2925" spc="112" baseline="14245" dirty="0">
                <a:latin typeface="Symbol"/>
                <a:cs typeface="Symbol"/>
              </a:rPr>
              <a:t></a:t>
            </a:r>
            <a:r>
              <a:rPr sz="2925" spc="89" baseline="14245" dirty="0">
                <a:latin typeface="Times New Roman"/>
                <a:cs typeface="Times New Roman"/>
              </a:rPr>
              <a:t> </a:t>
            </a:r>
            <a:r>
              <a:rPr sz="2925" i="1" spc="-37" baseline="14245" dirty="0">
                <a:latin typeface="Times New Roman"/>
                <a:cs typeface="Times New Roman"/>
              </a:rPr>
              <a:t>p</a:t>
            </a:r>
            <a:r>
              <a:rPr sz="1150" i="1" spc="-25" dirty="0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114" dirty="0"/>
              <a:t>Bresenham’s</a:t>
            </a:r>
            <a:r>
              <a:rPr spc="-220" dirty="0"/>
              <a:t> </a:t>
            </a:r>
            <a:r>
              <a:rPr spc="-135" dirty="0"/>
              <a:t>Line</a:t>
            </a:r>
            <a:r>
              <a:rPr spc="-254" dirty="0"/>
              <a:t> </a:t>
            </a:r>
            <a:r>
              <a:rPr spc="-114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2870" y="2158111"/>
            <a:ext cx="34594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But,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k+</a:t>
            </a:r>
            <a:r>
              <a:rPr sz="1950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1950" spc="270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same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so: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6270" y="2566547"/>
            <a:ext cx="243268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Symbol"/>
                <a:cs typeface="Symbol"/>
              </a:rPr>
              <a:t></a:t>
            </a:r>
            <a:r>
              <a:rPr sz="2100" i="1" dirty="0">
                <a:latin typeface="Times New Roman"/>
                <a:cs typeface="Times New Roman"/>
              </a:rPr>
              <a:t>y</a:t>
            </a:r>
            <a:r>
              <a:rPr sz="2100" i="1" spc="-15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</a:t>
            </a:r>
            <a:r>
              <a:rPr sz="2100" spc="-2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Symbol"/>
                <a:cs typeface="Symbol"/>
              </a:rPr>
              <a:t>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</a:t>
            </a:r>
            <a:r>
              <a:rPr sz="1800" i="1" baseline="-25462" dirty="0">
                <a:latin typeface="Times New Roman"/>
                <a:cs typeface="Times New Roman"/>
              </a:rPr>
              <a:t>k</a:t>
            </a:r>
            <a:r>
              <a:rPr sz="1800" i="1" spc="-254" baseline="-25462" dirty="0">
                <a:latin typeface="Times New Roman"/>
                <a:cs typeface="Times New Roman"/>
              </a:rPr>
              <a:t> </a:t>
            </a:r>
            <a:r>
              <a:rPr sz="1800" baseline="-25462" dirty="0">
                <a:latin typeface="Symbol"/>
                <a:cs typeface="Symbol"/>
              </a:rPr>
              <a:t></a:t>
            </a:r>
            <a:r>
              <a:rPr sz="1800" baseline="-25462" dirty="0">
                <a:latin typeface="Times New Roman"/>
                <a:cs typeface="Times New Roman"/>
              </a:rPr>
              <a:t>1</a:t>
            </a:r>
            <a:r>
              <a:rPr sz="1800" spc="225" baseline="-25462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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</a:t>
            </a:r>
            <a:r>
              <a:rPr sz="1800" i="1" baseline="-25462" dirty="0">
                <a:latin typeface="Times New Roman"/>
                <a:cs typeface="Times New Roman"/>
              </a:rPr>
              <a:t>k</a:t>
            </a:r>
            <a:r>
              <a:rPr sz="1800" i="1" spc="37" baseline="-25462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4616" y="2633420"/>
            <a:ext cx="97853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150" i="1" baseline="14550" dirty="0">
                <a:latin typeface="Times New Roman"/>
                <a:cs typeface="Times New Roman"/>
              </a:rPr>
              <a:t>p</a:t>
            </a:r>
            <a:r>
              <a:rPr sz="1200" i="1" dirty="0">
                <a:latin typeface="Times New Roman"/>
                <a:cs typeface="Times New Roman"/>
              </a:rPr>
              <a:t>k</a:t>
            </a:r>
            <a:r>
              <a:rPr sz="1200" i="1" spc="-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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3150" spc="82" baseline="14550" dirty="0">
                <a:latin typeface="Symbol"/>
                <a:cs typeface="Symbol"/>
              </a:rPr>
              <a:t></a:t>
            </a:r>
            <a:r>
              <a:rPr sz="3150" spc="225" baseline="14550" dirty="0">
                <a:latin typeface="Times New Roman"/>
                <a:cs typeface="Times New Roman"/>
              </a:rPr>
              <a:t> </a:t>
            </a:r>
            <a:r>
              <a:rPr sz="3150" i="1" spc="-37" baseline="14550" dirty="0">
                <a:latin typeface="Times New Roman"/>
                <a:cs typeface="Times New Roman"/>
              </a:rPr>
              <a:t>p</a:t>
            </a:r>
            <a:r>
              <a:rPr sz="1200" i="1" spc="-25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2870" y="2937782"/>
            <a:ext cx="7148830" cy="133350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0"/>
              </a:spcBef>
            </a:pP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where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k+1</a:t>
            </a:r>
            <a:r>
              <a:rPr sz="1950" i="1" spc="37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25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950" i="1" spc="292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either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depending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sign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950" i="1" spc="-37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25"/>
              </a:spcBef>
            </a:pP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first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parameter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baseline="-20833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800" spc="165" baseline="-20833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evaluated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(x</a:t>
            </a:r>
            <a:r>
              <a:rPr sz="1800" spc="-247" baseline="-20833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95" baseline="-20833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given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as:</a:t>
            </a:r>
            <a:endParaRPr sz="1800">
              <a:latin typeface="Verdana"/>
              <a:cs typeface="Verdana"/>
            </a:endParaRPr>
          </a:p>
          <a:p>
            <a:pPr marL="2294255">
              <a:lnSpc>
                <a:spcPct val="100000"/>
              </a:lnSpc>
              <a:spcBef>
                <a:spcPts val="1045"/>
              </a:spcBef>
            </a:pP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1800" baseline="-25462" dirty="0">
                <a:latin typeface="Times New Roman"/>
                <a:cs typeface="Times New Roman"/>
              </a:rPr>
              <a:t>0</a:t>
            </a:r>
            <a:r>
              <a:rPr sz="1800" spc="577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Symbol"/>
                <a:cs typeface="Symbol"/>
              </a:rPr>
              <a:t></a:t>
            </a:r>
            <a:r>
              <a:rPr sz="2100" i="1" dirty="0">
                <a:latin typeface="Times New Roman"/>
                <a:cs typeface="Times New Roman"/>
              </a:rPr>
              <a:t>y</a:t>
            </a:r>
            <a:r>
              <a:rPr sz="2100" i="1" spc="-1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Symbol"/>
                <a:cs typeface="Symbol"/>
              </a:rPr>
              <a:t></a:t>
            </a:r>
            <a:r>
              <a:rPr sz="2100" i="1" spc="-25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25"/>
              </a:lnSpc>
              <a:spcBef>
                <a:spcPts val="105"/>
              </a:spcBef>
            </a:pPr>
            <a:r>
              <a:rPr sz="3200" spc="-204" dirty="0"/>
              <a:t>BRESENHAM’S</a:t>
            </a:r>
            <a:r>
              <a:rPr sz="3200" spc="-250" dirty="0"/>
              <a:t> </a:t>
            </a:r>
            <a:r>
              <a:rPr sz="3200" spc="-330" dirty="0"/>
              <a:t>LINE</a:t>
            </a:r>
            <a:r>
              <a:rPr sz="3200" spc="-204" dirty="0"/>
              <a:t> </a:t>
            </a:r>
            <a:r>
              <a:rPr sz="3200" spc="-100" dirty="0"/>
              <a:t>DRAWING</a:t>
            </a:r>
            <a:r>
              <a:rPr sz="3200" spc="-215" dirty="0"/>
              <a:t> </a:t>
            </a:r>
            <a:r>
              <a:rPr sz="3200" spc="-85" dirty="0"/>
              <a:t>ALGORITHM</a:t>
            </a:r>
            <a:endParaRPr sz="3200"/>
          </a:p>
          <a:p>
            <a:pPr marL="12700">
              <a:lnSpc>
                <a:spcPts val="3825"/>
              </a:lnSpc>
            </a:pPr>
            <a:r>
              <a:rPr sz="3200" spc="-170" dirty="0"/>
              <a:t>(for</a:t>
            </a:r>
            <a:r>
              <a:rPr sz="3200" spc="-260" dirty="0"/>
              <a:t> </a:t>
            </a:r>
            <a:r>
              <a:rPr sz="3200" spc="459" dirty="0"/>
              <a:t>|</a:t>
            </a:r>
            <a:r>
              <a:rPr sz="3200" i="1" spc="459" dirty="0">
                <a:latin typeface="Times New Roman"/>
                <a:cs typeface="Times New Roman"/>
              </a:rPr>
              <a:t>m</a:t>
            </a:r>
            <a:r>
              <a:rPr sz="3200" spc="459" dirty="0"/>
              <a:t>|</a:t>
            </a:r>
            <a:r>
              <a:rPr sz="3200" spc="-229" dirty="0"/>
              <a:t> </a:t>
            </a:r>
            <a:r>
              <a:rPr sz="3200" spc="-710" dirty="0"/>
              <a:t>&lt;</a:t>
            </a:r>
            <a:r>
              <a:rPr sz="3200" spc="-235" dirty="0"/>
              <a:t> </a:t>
            </a:r>
            <a:r>
              <a:rPr sz="3200" spc="-295" dirty="0"/>
              <a:t>1.0)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5770" y="3834765"/>
            <a:ext cx="4458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next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point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plot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and: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4432553"/>
            <a:ext cx="8402955" cy="110744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354965" algn="l"/>
              </a:tabLst>
            </a:pPr>
            <a:r>
              <a:rPr sz="1800" spc="-25" dirty="0">
                <a:solidFill>
                  <a:srgbClr val="353535"/>
                </a:solidFill>
                <a:latin typeface="Verdana"/>
                <a:cs typeface="Verdana"/>
              </a:rPr>
              <a:t>5.</a:t>
            </a:r>
            <a:r>
              <a:rPr sz="1800" dirty="0">
                <a:solidFill>
                  <a:srgbClr val="353535"/>
                </a:solidFill>
                <a:latin typeface="Verdana"/>
                <a:cs typeface="Verdana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Repeat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step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Δ</a:t>
            </a:r>
            <a:r>
              <a:rPr sz="1800" i="1" spc="-35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800" i="1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4" dirty="0">
                <a:solidFill>
                  <a:srgbClr val="404040"/>
                </a:solidFill>
                <a:latin typeface="Verdana"/>
                <a:cs typeface="Verdana"/>
              </a:rPr>
              <a:t>–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1)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times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19"/>
              </a:spcBef>
            </a:pP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N.B.: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derivation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above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assumes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slopes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less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than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1.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slopes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need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adjust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slightly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2870" y="2097760"/>
            <a:ext cx="8696325" cy="17633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580"/>
              </a:spcBef>
              <a:buClr>
                <a:srgbClr val="353535"/>
              </a:buClr>
              <a:buAutoNum type="arabicPeriod"/>
              <a:tabLst>
                <a:tab pos="380365" algn="l"/>
              </a:tabLst>
            </a:pP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Input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two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end-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points,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storing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left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end-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point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spc="-37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480"/>
              </a:spcBef>
              <a:buClr>
                <a:srgbClr val="353535"/>
              </a:buClr>
              <a:buAutoNum type="arabicPeriod"/>
              <a:tabLst>
                <a:tab pos="380365" algn="l"/>
              </a:tabLst>
            </a:pP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Plot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point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i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spc="-37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81000" marR="30480" indent="-342900">
              <a:lnSpc>
                <a:spcPts val="2280"/>
              </a:lnSpc>
              <a:spcBef>
                <a:spcPts val="655"/>
              </a:spcBef>
              <a:buClr>
                <a:srgbClr val="353535"/>
              </a:buClr>
              <a:buAutoNum type="arabicPeriod"/>
              <a:tabLst>
                <a:tab pos="381000" algn="l"/>
                <a:tab pos="4021454" algn="l"/>
              </a:tabLst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Calculate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constants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Δ</a:t>
            </a:r>
            <a:r>
              <a:rPr sz="2000" i="1" spc="-7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Δ</a:t>
            </a:r>
            <a:r>
              <a:rPr sz="2000" i="1" spc="-6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2Δ</a:t>
            </a:r>
            <a:r>
              <a:rPr sz="2000" i="1" spc="-4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2Δ</a:t>
            </a:r>
            <a:r>
              <a:rPr sz="2000" i="1" spc="-2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i="1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000" i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2Δ</a:t>
            </a:r>
            <a:r>
              <a:rPr sz="2000" i="1" spc="-45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get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first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value </a:t>
            </a:r>
            <a:r>
              <a:rPr sz="2700" spc="-120" baseline="1543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700" spc="-240" baseline="1543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30" baseline="1543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700" spc="-172" baseline="1543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15" baseline="1543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2700" spc="-262" baseline="1543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15" baseline="1543" dirty="0">
                <a:solidFill>
                  <a:srgbClr val="404040"/>
                </a:solidFill>
                <a:latin typeface="Verdana"/>
                <a:cs typeface="Verdana"/>
              </a:rPr>
              <a:t>parameter</a:t>
            </a:r>
            <a:r>
              <a:rPr sz="2700" spc="-172" baseline="1543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37" baseline="1543" dirty="0">
                <a:solidFill>
                  <a:srgbClr val="404040"/>
                </a:solidFill>
                <a:latin typeface="Verdana"/>
                <a:cs typeface="Verdana"/>
              </a:rPr>
              <a:t>as:</a:t>
            </a:r>
            <a:r>
              <a:rPr sz="2700" baseline="1543" dirty="0">
                <a:solidFill>
                  <a:srgbClr val="404040"/>
                </a:solidFill>
                <a:latin typeface="Verdana"/>
                <a:cs typeface="Verdana"/>
              </a:rPr>
              <a:t>	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1725" baseline="-24154" dirty="0">
                <a:latin typeface="Times New Roman"/>
                <a:cs typeface="Times New Roman"/>
              </a:rPr>
              <a:t>0</a:t>
            </a:r>
            <a:r>
              <a:rPr sz="1725" spc="607" baseline="-24154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Symbol"/>
                <a:cs typeface="Symbol"/>
              </a:rPr>
              <a:t>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Symbol"/>
                <a:cs typeface="Symbol"/>
              </a:rPr>
              <a:t>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i="1" spc="-12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Symbol"/>
                <a:cs typeface="Symbol"/>
              </a:rPr>
              <a:t>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Symbol"/>
                <a:cs typeface="Symbol"/>
              </a:rPr>
              <a:t></a:t>
            </a:r>
            <a:r>
              <a:rPr sz="2000" i="1" spc="-25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305"/>
              </a:spcBef>
              <a:buClr>
                <a:srgbClr val="353535"/>
              </a:buClr>
              <a:buAutoNum type="arabicPeriod"/>
              <a:tabLst>
                <a:tab pos="380365" algn="l"/>
              </a:tabLst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950" i="1" spc="300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along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line,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starting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2000" i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000" i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spc="-80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perform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following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test.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950" i="1" spc="277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spc="-50" dirty="0">
                <a:solidFill>
                  <a:srgbClr val="404040"/>
                </a:solidFill>
                <a:latin typeface="Times New Roman"/>
                <a:cs typeface="Times New Roman"/>
              </a:rPr>
              <a:t>&lt;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9655" y="3823451"/>
            <a:ext cx="60452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50" dirty="0">
                <a:latin typeface="Symbol"/>
                <a:cs typeface="Symbol"/>
              </a:rPr>
              <a:t></a:t>
            </a:r>
            <a:r>
              <a:rPr sz="1950" spc="-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2</a:t>
            </a:r>
            <a:r>
              <a:rPr sz="1950" spc="-25" dirty="0">
                <a:latin typeface="Symbol"/>
                <a:cs typeface="Symbol"/>
              </a:rPr>
              <a:t></a:t>
            </a:r>
            <a:r>
              <a:rPr sz="1950" i="1" spc="-25" dirty="0">
                <a:latin typeface="Times New Roman"/>
                <a:cs typeface="Times New Roman"/>
              </a:rPr>
              <a:t>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0098" y="3886010"/>
            <a:ext cx="925194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925" i="1" baseline="14245" dirty="0">
                <a:latin typeface="Times New Roman"/>
                <a:cs typeface="Times New Roman"/>
              </a:rPr>
              <a:t>p</a:t>
            </a:r>
            <a:r>
              <a:rPr sz="1150" i="1" dirty="0">
                <a:latin typeface="Times New Roman"/>
                <a:cs typeface="Times New Roman"/>
              </a:rPr>
              <a:t>k</a:t>
            </a:r>
            <a:r>
              <a:rPr sz="1150" i="1" spc="-1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Symbol"/>
                <a:cs typeface="Symbol"/>
              </a:rPr>
              <a:t></a:t>
            </a:r>
            <a:r>
              <a:rPr sz="1150" dirty="0">
                <a:latin typeface="Times New Roman"/>
                <a:cs typeface="Times New Roman"/>
              </a:rPr>
              <a:t>1</a:t>
            </a:r>
            <a:r>
              <a:rPr sz="1150" spc="245" dirty="0">
                <a:latin typeface="Times New Roman"/>
                <a:cs typeface="Times New Roman"/>
              </a:rPr>
              <a:t> </a:t>
            </a:r>
            <a:r>
              <a:rPr sz="2925" spc="75" baseline="14245" dirty="0">
                <a:latin typeface="Symbol"/>
                <a:cs typeface="Symbol"/>
              </a:rPr>
              <a:t></a:t>
            </a:r>
            <a:r>
              <a:rPr sz="2925" spc="240" baseline="14245" dirty="0">
                <a:latin typeface="Times New Roman"/>
                <a:cs typeface="Times New Roman"/>
              </a:rPr>
              <a:t> </a:t>
            </a:r>
            <a:r>
              <a:rPr sz="2925" i="1" spc="-37" baseline="14245" dirty="0">
                <a:latin typeface="Times New Roman"/>
                <a:cs typeface="Times New Roman"/>
              </a:rPr>
              <a:t>p</a:t>
            </a:r>
            <a:r>
              <a:rPr sz="1150" i="1" spc="-25" dirty="0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46143" y="4176242"/>
            <a:ext cx="114236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65" dirty="0">
                <a:latin typeface="Symbol"/>
                <a:cs typeface="Symbol"/>
              </a:rPr>
              <a:t>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Symbol"/>
                <a:cs typeface="Symbol"/>
              </a:rPr>
              <a:t></a:t>
            </a:r>
            <a:r>
              <a:rPr sz="1800" i="1" dirty="0">
                <a:latin typeface="Times New Roman"/>
                <a:cs typeface="Times New Roman"/>
              </a:rPr>
              <a:t>y</a:t>
            </a:r>
            <a:r>
              <a:rPr sz="1800" i="1" spc="-10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Symbol"/>
                <a:cs typeface="Symbol"/>
              </a:rPr>
              <a:t>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2</a:t>
            </a:r>
            <a:r>
              <a:rPr sz="1800" spc="-25" dirty="0">
                <a:latin typeface="Symbol"/>
                <a:cs typeface="Symbol"/>
              </a:rPr>
              <a:t></a:t>
            </a:r>
            <a:r>
              <a:rPr sz="1800" i="1" spc="-25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0070" y="4211549"/>
            <a:ext cx="662685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spc="-97" baseline="3086" dirty="0">
                <a:solidFill>
                  <a:srgbClr val="404040"/>
                </a:solidFill>
                <a:latin typeface="Verdana"/>
                <a:cs typeface="Verdana"/>
              </a:rPr>
              <a:t>Otherwise,</a:t>
            </a:r>
            <a:r>
              <a:rPr sz="2700" spc="-172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30" baseline="3086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700" spc="-195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120" baseline="3086" dirty="0">
                <a:solidFill>
                  <a:srgbClr val="404040"/>
                </a:solidFill>
                <a:latin typeface="Verdana"/>
                <a:cs typeface="Verdana"/>
              </a:rPr>
              <a:t>next</a:t>
            </a:r>
            <a:r>
              <a:rPr sz="2700" spc="-179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44" baseline="3086" dirty="0">
                <a:solidFill>
                  <a:srgbClr val="404040"/>
                </a:solidFill>
                <a:latin typeface="Verdana"/>
                <a:cs typeface="Verdana"/>
              </a:rPr>
              <a:t>point</a:t>
            </a:r>
            <a:r>
              <a:rPr sz="2700" spc="-232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15" baseline="3086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700" spc="-195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37" baseline="3086" dirty="0">
                <a:solidFill>
                  <a:srgbClr val="404040"/>
                </a:solidFill>
                <a:latin typeface="Verdana"/>
                <a:cs typeface="Verdana"/>
              </a:rPr>
              <a:t>plot</a:t>
            </a:r>
            <a:r>
              <a:rPr sz="2700" spc="-225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277" baseline="3086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700" spc="-240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15" baseline="3086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3000" i="1" spc="-15" baseline="2777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spc="-15" baseline="-17094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3000" i="1" spc="-15" baseline="2777" dirty="0">
                <a:solidFill>
                  <a:srgbClr val="404040"/>
                </a:solidFill>
                <a:latin typeface="Times New Roman"/>
                <a:cs typeface="Times New Roman"/>
              </a:rPr>
              <a:t>+1,</a:t>
            </a:r>
            <a:r>
              <a:rPr sz="3000" i="1" spc="30" baseline="277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i="1" spc="-52" baseline="2777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spc="-52" baseline="-17094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3000" i="1" spc="-52" baseline="2777" dirty="0">
                <a:solidFill>
                  <a:srgbClr val="404040"/>
                </a:solidFill>
                <a:latin typeface="Times New Roman"/>
                <a:cs typeface="Times New Roman"/>
              </a:rPr>
              <a:t>+1</a:t>
            </a:r>
            <a:r>
              <a:rPr sz="2700" spc="-52" baseline="3086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sz="2700" spc="-247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baseline="3086" dirty="0">
                <a:solidFill>
                  <a:srgbClr val="404040"/>
                </a:solidFill>
                <a:latin typeface="Verdana"/>
                <a:cs typeface="Verdana"/>
              </a:rPr>
              <a:t>and:</a:t>
            </a:r>
            <a:r>
              <a:rPr sz="2700" spc="165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i="1" baseline="13888" dirty="0">
                <a:latin typeface="Times New Roman"/>
                <a:cs typeface="Times New Roman"/>
              </a:rPr>
              <a:t>p</a:t>
            </a:r>
            <a:r>
              <a:rPr sz="1050" i="1" dirty="0">
                <a:latin typeface="Times New Roman"/>
                <a:cs typeface="Times New Roman"/>
              </a:rPr>
              <a:t>k</a:t>
            </a:r>
            <a:r>
              <a:rPr sz="1050" i="1" spc="-1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</a:t>
            </a:r>
            <a:r>
              <a:rPr sz="1050" dirty="0">
                <a:latin typeface="Times New Roman"/>
                <a:cs typeface="Times New Roman"/>
              </a:rPr>
              <a:t>1</a:t>
            </a:r>
            <a:r>
              <a:rPr sz="1050" spc="225" dirty="0">
                <a:latin typeface="Times New Roman"/>
                <a:cs typeface="Times New Roman"/>
              </a:rPr>
              <a:t> </a:t>
            </a:r>
            <a:r>
              <a:rPr sz="2700" spc="97" baseline="13888" dirty="0">
                <a:latin typeface="Symbol"/>
                <a:cs typeface="Symbol"/>
              </a:rPr>
              <a:t></a:t>
            </a:r>
            <a:r>
              <a:rPr sz="2700" spc="209" baseline="13888" dirty="0">
                <a:latin typeface="Times New Roman"/>
                <a:cs typeface="Times New Roman"/>
              </a:rPr>
              <a:t> </a:t>
            </a:r>
            <a:r>
              <a:rPr sz="2700" i="1" spc="-52" baseline="13888" dirty="0">
                <a:latin typeface="Times New Roman"/>
                <a:cs typeface="Times New Roman"/>
              </a:rPr>
              <a:t>p</a:t>
            </a:r>
            <a:r>
              <a:rPr sz="1050" i="1" spc="-35" dirty="0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557"/>
            <a:ext cx="73247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An</a:t>
            </a:r>
            <a:r>
              <a:rPr spc="-220" dirty="0"/>
              <a:t> </a:t>
            </a:r>
            <a:r>
              <a:rPr spc="-70" dirty="0"/>
              <a:t>Example</a:t>
            </a:r>
            <a:r>
              <a:rPr spc="-229" dirty="0"/>
              <a:t> </a:t>
            </a:r>
            <a:r>
              <a:rPr dirty="0"/>
              <a:t>on</a:t>
            </a:r>
            <a:r>
              <a:rPr spc="-210" dirty="0"/>
              <a:t> </a:t>
            </a:r>
            <a:r>
              <a:rPr spc="-114" dirty="0"/>
              <a:t>Bresenham’s</a:t>
            </a:r>
            <a:r>
              <a:rPr spc="-170" dirty="0"/>
              <a:t> </a:t>
            </a:r>
            <a:r>
              <a:rPr spc="-85" dirty="0"/>
              <a:t>Line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5570" y="2036191"/>
            <a:ext cx="5173345" cy="38112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95"/>
              </a:spcBef>
              <a:tabLst>
                <a:tab pos="3676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Let’s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go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this:</a:t>
            </a:r>
            <a:endParaRPr sz="18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994"/>
              </a:spcBef>
              <a:tabLst>
                <a:tab pos="3676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Let’s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plot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(20,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10)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(30,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18)</a:t>
            </a:r>
            <a:endParaRPr sz="18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1000"/>
              </a:spcBef>
              <a:tabLst>
                <a:tab pos="3676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First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off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calculate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constants:</a:t>
            </a:r>
            <a:endParaRPr sz="1800">
              <a:latin typeface="Verdana"/>
              <a:cs typeface="Verdana"/>
            </a:endParaRPr>
          </a:p>
          <a:p>
            <a:pPr marL="482600">
              <a:lnSpc>
                <a:spcPct val="100000"/>
              </a:lnSpc>
              <a:spcBef>
                <a:spcPts val="990"/>
              </a:spcBef>
            </a:pPr>
            <a:r>
              <a:rPr sz="1600" spc="-105" dirty="0">
                <a:solidFill>
                  <a:srgbClr val="404040"/>
                </a:solidFill>
                <a:latin typeface="Times New Roman"/>
                <a:cs typeface="Times New Roman"/>
              </a:rPr>
              <a:t>Δ</a:t>
            </a:r>
            <a:r>
              <a:rPr sz="1600" i="1" spc="-105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10</a:t>
            </a:r>
            <a:endParaRPr sz="1600">
              <a:latin typeface="Verdana"/>
              <a:cs typeface="Verdana"/>
            </a:endParaRPr>
          </a:p>
          <a:p>
            <a:pPr marL="482600">
              <a:lnSpc>
                <a:spcPct val="100000"/>
              </a:lnSpc>
              <a:spcBef>
                <a:spcPts val="994"/>
              </a:spcBef>
            </a:pPr>
            <a:r>
              <a:rPr sz="1600" spc="-105" dirty="0">
                <a:solidFill>
                  <a:srgbClr val="404040"/>
                </a:solidFill>
                <a:latin typeface="Times New Roman"/>
                <a:cs typeface="Times New Roman"/>
              </a:rPr>
              <a:t>Δ</a:t>
            </a:r>
            <a:r>
              <a:rPr sz="1600" i="1" spc="-10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8</a:t>
            </a:r>
            <a:endParaRPr sz="1600">
              <a:latin typeface="Verdana"/>
              <a:cs typeface="Verdana"/>
            </a:endParaRPr>
          </a:p>
          <a:p>
            <a:pPr marL="482600">
              <a:lnSpc>
                <a:spcPct val="100000"/>
              </a:lnSpc>
              <a:spcBef>
                <a:spcPts val="1010"/>
              </a:spcBef>
            </a:pPr>
            <a:r>
              <a:rPr sz="1600" spc="-85" dirty="0">
                <a:solidFill>
                  <a:srgbClr val="404040"/>
                </a:solidFill>
                <a:latin typeface="Times New Roman"/>
                <a:cs typeface="Times New Roman"/>
              </a:rPr>
              <a:t>2Δ</a:t>
            </a:r>
            <a:r>
              <a:rPr sz="1600" i="1" spc="-8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16</a:t>
            </a:r>
            <a:endParaRPr sz="1600">
              <a:latin typeface="Verdana"/>
              <a:cs typeface="Verdana"/>
            </a:endParaRPr>
          </a:p>
          <a:p>
            <a:pPr marL="48260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2Δ</a:t>
            </a:r>
            <a:r>
              <a:rPr sz="16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600" i="1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1600" i="1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2Δ</a:t>
            </a:r>
            <a:r>
              <a:rPr sz="16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600" spc="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10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endParaRPr sz="16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960"/>
              </a:spcBef>
              <a:tabLst>
                <a:tab pos="3676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Calculate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initial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parameter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400" spc="-37" baseline="-20833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482600">
              <a:lnSpc>
                <a:spcPct val="100000"/>
              </a:lnSpc>
              <a:spcBef>
                <a:spcPts val="980"/>
              </a:spcBef>
            </a:pPr>
            <a:r>
              <a:rPr sz="3200" i="1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3150" baseline="-21164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3150" spc="382" baseline="-2116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2Δ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4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400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Δ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400" i="1" spc="-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15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6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An</a:t>
            </a:r>
            <a:r>
              <a:rPr spc="-220" dirty="0"/>
              <a:t> </a:t>
            </a:r>
            <a:r>
              <a:rPr spc="-70" dirty="0"/>
              <a:t>Example</a:t>
            </a:r>
            <a:r>
              <a:rPr spc="-229" dirty="0"/>
              <a:t> </a:t>
            </a:r>
            <a:r>
              <a:rPr dirty="0"/>
              <a:t>on</a:t>
            </a:r>
            <a:r>
              <a:rPr spc="-210" dirty="0"/>
              <a:t> </a:t>
            </a:r>
            <a:r>
              <a:rPr spc="-114" dirty="0"/>
              <a:t>Bresenham’s</a:t>
            </a:r>
            <a:r>
              <a:rPr spc="-170" dirty="0"/>
              <a:t> </a:t>
            </a:r>
            <a:r>
              <a:rPr spc="-85" dirty="0"/>
              <a:t>Line </a:t>
            </a:r>
            <a:r>
              <a:rPr spc="-55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2683"/>
            <a:ext cx="8267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120" dirty="0">
                <a:solidFill>
                  <a:srgbClr val="404040"/>
                </a:solidFill>
                <a:latin typeface="Verdana"/>
                <a:cs typeface="Verdana"/>
              </a:rPr>
              <a:t>Go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through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steps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Bresenham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drawing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line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going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(21,12)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(29,16)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0039" y="2880537"/>
            <a:ext cx="5867399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Bresenham</a:t>
            </a:r>
            <a:r>
              <a:rPr spc="-245" dirty="0"/>
              <a:t> </a:t>
            </a:r>
            <a:r>
              <a:rPr spc="-135" dirty="0"/>
              <a:t>Line</a:t>
            </a:r>
            <a:r>
              <a:rPr spc="-240" dirty="0"/>
              <a:t> </a:t>
            </a:r>
            <a:r>
              <a:rPr spc="-100" dirty="0"/>
              <a:t>Algorithm</a:t>
            </a:r>
            <a:r>
              <a:rPr spc="-229" dirty="0"/>
              <a:t> </a:t>
            </a:r>
            <a:r>
              <a:rPr spc="-160"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354965" algn="l"/>
              </a:tabLst>
            </a:pPr>
            <a:r>
              <a:rPr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pc="-120" dirty="0"/>
              <a:t>The</a:t>
            </a:r>
            <a:r>
              <a:rPr spc="-90" dirty="0"/>
              <a:t> </a:t>
            </a:r>
            <a:r>
              <a:rPr spc="-70" dirty="0"/>
              <a:t>Bresenham’s</a:t>
            </a:r>
            <a:r>
              <a:rPr spc="-55" dirty="0"/>
              <a:t> </a:t>
            </a:r>
            <a:r>
              <a:rPr spc="-60" dirty="0"/>
              <a:t>line</a:t>
            </a:r>
            <a:r>
              <a:rPr spc="-114" dirty="0"/>
              <a:t> </a:t>
            </a:r>
            <a:r>
              <a:rPr spc="-55" dirty="0"/>
              <a:t>algorithm</a:t>
            </a:r>
            <a:r>
              <a:rPr spc="-114" dirty="0"/>
              <a:t> </a:t>
            </a:r>
            <a:r>
              <a:rPr spc="-60" dirty="0"/>
              <a:t>has</a:t>
            </a:r>
            <a:r>
              <a:rPr spc="-90" dirty="0"/>
              <a:t> </a:t>
            </a:r>
            <a:r>
              <a:rPr spc="-25" dirty="0"/>
              <a:t>the</a:t>
            </a:r>
            <a:r>
              <a:rPr spc="-80" dirty="0"/>
              <a:t> </a:t>
            </a:r>
            <a:r>
              <a:rPr spc="-40" dirty="0"/>
              <a:t>following</a:t>
            </a:r>
            <a:r>
              <a:rPr spc="-95" dirty="0"/>
              <a:t> </a:t>
            </a:r>
            <a:r>
              <a:rPr spc="-10" dirty="0"/>
              <a:t>advantages:</a:t>
            </a: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05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spc="75" dirty="0"/>
              <a:t>A</a:t>
            </a:r>
            <a:r>
              <a:rPr sz="1600" spc="-135" dirty="0"/>
              <a:t> </a:t>
            </a:r>
            <a:r>
              <a:rPr sz="1600" spc="-70" dirty="0"/>
              <a:t>fast</a:t>
            </a:r>
            <a:r>
              <a:rPr sz="1600" spc="-125" dirty="0"/>
              <a:t> </a:t>
            </a:r>
            <a:r>
              <a:rPr sz="1600" spc="-25" dirty="0"/>
              <a:t>incremental</a:t>
            </a:r>
            <a:r>
              <a:rPr sz="1600" spc="-70" dirty="0"/>
              <a:t> </a:t>
            </a:r>
            <a:r>
              <a:rPr sz="1600" spc="-10" dirty="0"/>
              <a:t>algorithm</a:t>
            </a:r>
            <a:endParaRPr sz="1600">
              <a:latin typeface="Segoe UI Symbol"/>
              <a:cs typeface="Segoe UI Symbol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05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spc="-145" dirty="0"/>
              <a:t>Uses</a:t>
            </a:r>
            <a:r>
              <a:rPr sz="1600" spc="-85" dirty="0"/>
              <a:t> </a:t>
            </a:r>
            <a:r>
              <a:rPr sz="1600" spc="-50" dirty="0"/>
              <a:t>only</a:t>
            </a:r>
            <a:r>
              <a:rPr sz="1600" spc="-114" dirty="0"/>
              <a:t> </a:t>
            </a:r>
            <a:r>
              <a:rPr sz="1600" spc="-40" dirty="0"/>
              <a:t>integer</a:t>
            </a:r>
            <a:r>
              <a:rPr sz="1600" spc="-90" dirty="0"/>
              <a:t> </a:t>
            </a:r>
            <a:r>
              <a:rPr sz="1600" spc="-10" dirty="0"/>
              <a:t>calculations</a:t>
            </a:r>
            <a:endParaRPr sz="16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dirty="0"/>
              <a:t>Comparing</a:t>
            </a:r>
            <a:r>
              <a:rPr spc="-150" dirty="0"/>
              <a:t> </a:t>
            </a:r>
            <a:r>
              <a:rPr spc="-145" dirty="0"/>
              <a:t>this</a:t>
            </a:r>
            <a:r>
              <a:rPr spc="-114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spc="-25" dirty="0"/>
              <a:t>the</a:t>
            </a:r>
            <a:r>
              <a:rPr spc="-95" dirty="0"/>
              <a:t> </a:t>
            </a:r>
            <a:r>
              <a:rPr dirty="0"/>
              <a:t>DDA</a:t>
            </a:r>
            <a:r>
              <a:rPr spc="-130" dirty="0"/>
              <a:t> </a:t>
            </a:r>
            <a:r>
              <a:rPr spc="-65" dirty="0"/>
              <a:t>algorithm,</a:t>
            </a:r>
            <a:r>
              <a:rPr spc="-130" dirty="0"/>
              <a:t> </a:t>
            </a:r>
            <a:r>
              <a:rPr dirty="0"/>
              <a:t>DDA</a:t>
            </a:r>
            <a:r>
              <a:rPr spc="-120" dirty="0"/>
              <a:t> </a:t>
            </a:r>
            <a:r>
              <a:rPr spc="-60" dirty="0"/>
              <a:t>has</a:t>
            </a:r>
            <a:r>
              <a:rPr spc="-110" dirty="0"/>
              <a:t> </a:t>
            </a:r>
            <a:r>
              <a:rPr spc="-25" dirty="0"/>
              <a:t>the</a:t>
            </a:r>
            <a:r>
              <a:rPr spc="-95" dirty="0"/>
              <a:t> </a:t>
            </a:r>
            <a:r>
              <a:rPr spc="-40" dirty="0"/>
              <a:t>following</a:t>
            </a:r>
            <a:r>
              <a:rPr spc="-114" dirty="0"/>
              <a:t> </a:t>
            </a:r>
            <a:r>
              <a:rPr spc="-10" dirty="0"/>
              <a:t>problems:</a:t>
            </a:r>
          </a:p>
          <a:p>
            <a:pPr marL="756285" marR="5080" indent="-287020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34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dirty="0"/>
              <a:t>Accumulation</a:t>
            </a:r>
            <a:r>
              <a:rPr sz="1600" spc="-114" dirty="0"/>
              <a:t> </a:t>
            </a:r>
            <a:r>
              <a:rPr sz="1600" dirty="0"/>
              <a:t>of</a:t>
            </a:r>
            <a:r>
              <a:rPr sz="1600" spc="-100" dirty="0"/>
              <a:t> </a:t>
            </a:r>
            <a:r>
              <a:rPr sz="1600" spc="-65" dirty="0"/>
              <a:t>round-</a:t>
            </a:r>
            <a:r>
              <a:rPr sz="1600" spc="-10" dirty="0"/>
              <a:t>off</a:t>
            </a:r>
            <a:r>
              <a:rPr sz="1600" spc="-65" dirty="0"/>
              <a:t> </a:t>
            </a:r>
            <a:r>
              <a:rPr sz="1600" spc="-125" dirty="0"/>
              <a:t>errors</a:t>
            </a:r>
            <a:r>
              <a:rPr sz="1600" spc="-60" dirty="0"/>
              <a:t> </a:t>
            </a:r>
            <a:r>
              <a:rPr sz="1600" spc="90" dirty="0"/>
              <a:t>can</a:t>
            </a:r>
            <a:r>
              <a:rPr sz="1600" spc="-105" dirty="0"/>
              <a:t> </a:t>
            </a:r>
            <a:r>
              <a:rPr sz="1600" spc="-10" dirty="0"/>
              <a:t>make</a:t>
            </a:r>
            <a:r>
              <a:rPr sz="1600" spc="-100" dirty="0"/>
              <a:t> </a:t>
            </a:r>
            <a:r>
              <a:rPr sz="1600" spc="-20" dirty="0"/>
              <a:t>the</a:t>
            </a:r>
            <a:r>
              <a:rPr sz="1600" spc="-90" dirty="0"/>
              <a:t> </a:t>
            </a:r>
            <a:r>
              <a:rPr sz="1600" spc="-10" dirty="0"/>
              <a:t>pixelated</a:t>
            </a:r>
            <a:r>
              <a:rPr sz="1600" spc="-114" dirty="0"/>
              <a:t> </a:t>
            </a:r>
            <a:r>
              <a:rPr sz="1600" spc="-50" dirty="0"/>
              <a:t>line</a:t>
            </a:r>
            <a:r>
              <a:rPr sz="1600" spc="-105" dirty="0"/>
              <a:t> </a:t>
            </a:r>
            <a:r>
              <a:rPr sz="1600" spc="-85" dirty="0"/>
              <a:t>drift</a:t>
            </a:r>
            <a:r>
              <a:rPr sz="1600" spc="-95" dirty="0"/>
              <a:t> </a:t>
            </a:r>
            <a:r>
              <a:rPr sz="1600" dirty="0"/>
              <a:t>away</a:t>
            </a:r>
            <a:r>
              <a:rPr sz="1600" spc="-75" dirty="0"/>
              <a:t> </a:t>
            </a:r>
            <a:r>
              <a:rPr sz="1600" spc="-20" dirty="0"/>
              <a:t>from </a:t>
            </a:r>
            <a:r>
              <a:rPr sz="1600" dirty="0"/>
              <a:t>what</a:t>
            </a:r>
            <a:r>
              <a:rPr sz="1600" spc="-120" dirty="0"/>
              <a:t> </a:t>
            </a:r>
            <a:r>
              <a:rPr sz="1600" spc="-50" dirty="0"/>
              <a:t>was</a:t>
            </a:r>
            <a:r>
              <a:rPr sz="1600" spc="-105" dirty="0"/>
              <a:t> </a:t>
            </a:r>
            <a:r>
              <a:rPr sz="1600" spc="-10" dirty="0"/>
              <a:t>intended</a:t>
            </a:r>
            <a:endParaRPr sz="1600">
              <a:latin typeface="Segoe UI Symbol"/>
              <a:cs typeface="Segoe UI Symbol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25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spc="-110" dirty="0"/>
              <a:t>The</a:t>
            </a:r>
            <a:r>
              <a:rPr sz="1600" spc="-95" dirty="0"/>
              <a:t> </a:t>
            </a:r>
            <a:r>
              <a:rPr sz="1600" spc="-30" dirty="0"/>
              <a:t>rounding</a:t>
            </a:r>
            <a:r>
              <a:rPr sz="1600" spc="-75" dirty="0"/>
              <a:t> </a:t>
            </a:r>
            <a:r>
              <a:rPr sz="1600" spc="-35" dirty="0"/>
              <a:t>operations</a:t>
            </a:r>
            <a:r>
              <a:rPr sz="1600" spc="-75" dirty="0"/>
              <a:t> </a:t>
            </a:r>
            <a:r>
              <a:rPr sz="1600" spc="55" dirty="0"/>
              <a:t>and</a:t>
            </a:r>
            <a:r>
              <a:rPr sz="1600" spc="-105" dirty="0"/>
              <a:t> </a:t>
            </a:r>
            <a:r>
              <a:rPr sz="1600" spc="-30" dirty="0"/>
              <a:t>floating</a:t>
            </a:r>
            <a:r>
              <a:rPr sz="1600" spc="-110" dirty="0"/>
              <a:t> </a:t>
            </a:r>
            <a:r>
              <a:rPr sz="1600" spc="-20" dirty="0"/>
              <a:t>point</a:t>
            </a:r>
            <a:r>
              <a:rPr sz="1600" spc="-105" dirty="0"/>
              <a:t> </a:t>
            </a:r>
            <a:r>
              <a:rPr sz="1600" spc="-40" dirty="0"/>
              <a:t>arithmetic</a:t>
            </a:r>
            <a:r>
              <a:rPr sz="1600" spc="-65" dirty="0"/>
              <a:t> </a:t>
            </a:r>
            <a:r>
              <a:rPr sz="1600" spc="-30" dirty="0"/>
              <a:t>involved</a:t>
            </a:r>
            <a:r>
              <a:rPr sz="1600" spc="-140" dirty="0"/>
              <a:t> </a:t>
            </a:r>
            <a:r>
              <a:rPr sz="1600" dirty="0"/>
              <a:t>are</a:t>
            </a:r>
            <a:r>
              <a:rPr sz="1600" spc="-110" dirty="0"/>
              <a:t> </a:t>
            </a:r>
            <a:r>
              <a:rPr sz="1600" spc="-20" dirty="0"/>
              <a:t>time</a:t>
            </a:r>
            <a:endParaRPr sz="1600">
              <a:latin typeface="Segoe UI Symbol"/>
              <a:cs typeface="Segoe UI Symbol"/>
            </a:endParaRPr>
          </a:p>
          <a:p>
            <a:pPr marL="756285">
              <a:lnSpc>
                <a:spcPct val="100000"/>
              </a:lnSpc>
            </a:pPr>
            <a:r>
              <a:rPr sz="1600" spc="-10" dirty="0"/>
              <a:t>consuming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927D-9025-A73A-331C-387AD0E9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952" y="646557"/>
            <a:ext cx="8732520" cy="553998"/>
          </a:xfrm>
        </p:spPr>
        <p:txBody>
          <a:bodyPr/>
          <a:lstStyle/>
          <a:p>
            <a:r>
              <a:rPr lang="en-US" dirty="0"/>
              <a:t>Scan conversion/ Rasterization</a:t>
            </a:r>
          </a:p>
        </p:txBody>
      </p:sp>
      <p:pic>
        <p:nvPicPr>
          <p:cNvPr id="1026" name="Picture 2" descr="Rasterization: a Practical Implementation">
            <a:extLst>
              <a:ext uri="{FF2B5EF4-FFF2-40B4-BE49-F238E27FC236}">
                <a16:creationId xmlns:a16="http://schemas.microsoft.com/office/drawing/2014/main" id="{1D54AD61-5D0B-49EA-8086-9CC1347A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128838"/>
            <a:ext cx="4343400" cy="395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2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557"/>
            <a:ext cx="5427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Scan-</a:t>
            </a:r>
            <a:r>
              <a:rPr spc="-40" dirty="0"/>
              <a:t>Converting</a:t>
            </a:r>
            <a:r>
              <a:rPr spc="-235" dirty="0"/>
              <a:t> </a:t>
            </a:r>
            <a:r>
              <a:rPr spc="280" dirty="0"/>
              <a:t>a</a:t>
            </a:r>
            <a:r>
              <a:rPr spc="-265" dirty="0"/>
              <a:t> </a:t>
            </a:r>
            <a:r>
              <a:rPr spc="-35" dirty="0"/>
              <a:t>Point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148" y="2133600"/>
            <a:ext cx="4313808" cy="377761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5486" y="2133600"/>
            <a:ext cx="4003675" cy="31602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557"/>
            <a:ext cx="5427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Scan-</a:t>
            </a:r>
            <a:r>
              <a:rPr spc="-40" dirty="0"/>
              <a:t>Converting</a:t>
            </a:r>
            <a:r>
              <a:rPr spc="-235" dirty="0"/>
              <a:t> </a:t>
            </a:r>
            <a:r>
              <a:rPr spc="280" dirty="0"/>
              <a:t>a</a:t>
            </a:r>
            <a:r>
              <a:rPr spc="-265" dirty="0"/>
              <a:t> </a:t>
            </a:r>
            <a:r>
              <a:rPr spc="-35" dirty="0"/>
              <a:t>Point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148" y="2133600"/>
            <a:ext cx="4313808" cy="377761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3084" y="2133650"/>
            <a:ext cx="4482084" cy="3653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557"/>
            <a:ext cx="5211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Scan-</a:t>
            </a:r>
            <a:r>
              <a:rPr spc="-40" dirty="0"/>
              <a:t>Converting</a:t>
            </a:r>
            <a:r>
              <a:rPr spc="-235" dirty="0"/>
              <a:t> </a:t>
            </a:r>
            <a:r>
              <a:rPr spc="280" dirty="0"/>
              <a:t>a</a:t>
            </a:r>
            <a:r>
              <a:rPr spc="-265" dirty="0"/>
              <a:t> </a:t>
            </a:r>
            <a:r>
              <a:rPr spc="-60" dirty="0"/>
              <a:t>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148" y="2133600"/>
            <a:ext cx="4313808" cy="377761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3084" y="2133600"/>
            <a:ext cx="4313301" cy="31156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Consideration</a:t>
            </a:r>
            <a:r>
              <a:rPr spc="-229" dirty="0"/>
              <a:t> </a:t>
            </a:r>
            <a:r>
              <a:rPr spc="-155" dirty="0"/>
              <a:t>for</a:t>
            </a:r>
            <a:r>
              <a:rPr spc="-240" dirty="0"/>
              <a:t> </a:t>
            </a:r>
            <a:r>
              <a:rPr spc="-100" dirty="0"/>
              <a:t>Scan-</a:t>
            </a:r>
            <a:r>
              <a:rPr spc="-70" dirty="0"/>
              <a:t>Conversion</a:t>
            </a:r>
            <a:r>
              <a:rPr spc="-195" dirty="0"/>
              <a:t> </a:t>
            </a:r>
            <a:r>
              <a:rPr dirty="0"/>
              <a:t>of</a:t>
            </a:r>
            <a:r>
              <a:rPr spc="-250" dirty="0"/>
              <a:t> </a:t>
            </a:r>
            <a:r>
              <a:rPr spc="229" dirty="0"/>
              <a:t>a </a:t>
            </a:r>
            <a:r>
              <a:rPr spc="-20" dirty="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35251"/>
            <a:ext cx="4096385" cy="37236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2900">
              <a:lnSpc>
                <a:spcPts val="1939"/>
              </a:lnSpc>
              <a:spcBef>
                <a:spcPts val="34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But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what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happens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try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draw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pixel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based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display?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How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do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choose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which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pixels</a:t>
            </a:r>
            <a:endParaRPr sz="1800" dirty="0">
              <a:latin typeface="Verdana"/>
              <a:cs typeface="Verdana"/>
            </a:endParaRPr>
          </a:p>
          <a:p>
            <a:pPr marL="355600">
              <a:lnSpc>
                <a:spcPts val="2050"/>
              </a:lnSpc>
            </a:pP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turn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on?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look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good</a:t>
            </a:r>
            <a:endParaRPr sz="18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20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Avoid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jaggies</a:t>
            </a:r>
            <a:endParaRPr sz="16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19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09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drawing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very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fast!</a:t>
            </a:r>
            <a:endParaRPr sz="1600" dirty="0">
              <a:latin typeface="Verdana"/>
              <a:cs typeface="Verdana"/>
            </a:endParaRPr>
          </a:p>
          <a:p>
            <a:pPr marL="355600" marR="693420" indent="-342900">
              <a:lnSpc>
                <a:spcPts val="1939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How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many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lines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need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be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drawn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typical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scene?</a:t>
            </a:r>
            <a:endParaRPr sz="1800" dirty="0">
              <a:latin typeface="Verdana"/>
              <a:cs typeface="Verdana"/>
            </a:endParaRPr>
          </a:p>
          <a:p>
            <a:pPr marL="355600" marR="25400" indent="-342900">
              <a:lnSpc>
                <a:spcPts val="1939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204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going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come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back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bite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us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again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again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0136" y="2552700"/>
            <a:ext cx="329565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557"/>
            <a:ext cx="3643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Lines</a:t>
            </a:r>
            <a:r>
              <a:rPr spc="-254" dirty="0"/>
              <a:t> </a:t>
            </a:r>
            <a:r>
              <a:rPr spc="130" dirty="0"/>
              <a:t>and</a:t>
            </a:r>
            <a:r>
              <a:rPr spc="-254" dirty="0"/>
              <a:t> </a:t>
            </a:r>
            <a:r>
              <a:rPr spc="-114" dirty="0"/>
              <a:t>Slopes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0094"/>
            <a:ext cx="7655559" cy="83311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slope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800" i="1" spc="-1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defined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its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start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end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coordinates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diagram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below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shows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some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examples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lines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slopes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5522" y="3163519"/>
            <a:ext cx="5961888" cy="25523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An</a:t>
            </a:r>
            <a:r>
              <a:rPr spc="-225" dirty="0"/>
              <a:t> </a:t>
            </a:r>
            <a:r>
              <a:rPr spc="-70" dirty="0"/>
              <a:t>Example</a:t>
            </a:r>
            <a:r>
              <a:rPr spc="-235" dirty="0"/>
              <a:t> </a:t>
            </a:r>
            <a:r>
              <a:rPr dirty="0"/>
              <a:t>of</a:t>
            </a:r>
            <a:r>
              <a:rPr spc="-220" dirty="0"/>
              <a:t> </a:t>
            </a:r>
            <a:r>
              <a:rPr spc="-80" dirty="0"/>
              <a:t>Direct</a:t>
            </a:r>
            <a:r>
              <a:rPr spc="-225" dirty="0"/>
              <a:t> </a:t>
            </a:r>
            <a:r>
              <a:rPr spc="-130" dirty="0"/>
              <a:t>Line</a:t>
            </a:r>
            <a:r>
              <a:rPr spc="-225" dirty="0"/>
              <a:t> </a:t>
            </a:r>
            <a:r>
              <a:rPr spc="-25" dirty="0"/>
              <a:t>Equation </a:t>
            </a:r>
            <a:r>
              <a:rPr spc="7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2683"/>
            <a:ext cx="3813175" cy="1584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marR="5080" indent="-342900">
              <a:lnSpc>
                <a:spcPct val="99300"/>
              </a:lnSpc>
              <a:spcBef>
                <a:spcPts val="114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could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simply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work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out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corresponding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i="1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coordinate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unit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i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coordinate</a:t>
            </a:r>
            <a:endParaRPr sz="1800">
              <a:latin typeface="Verdana"/>
              <a:cs typeface="Verdana"/>
            </a:endParaRPr>
          </a:p>
          <a:p>
            <a:pPr marL="355600" marR="452755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Let’s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consider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following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365" y="2467101"/>
            <a:ext cx="3457194" cy="30952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1678</Words>
  <Application>Microsoft Office PowerPoint</Application>
  <PresentationFormat>Widescreen</PresentationFormat>
  <Paragraphs>154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Segoe UI Symbol</vt:lpstr>
      <vt:lpstr>Symbol</vt:lpstr>
      <vt:lpstr>Times New Roman</vt:lpstr>
      <vt:lpstr>Verdana</vt:lpstr>
      <vt:lpstr>Office Theme</vt:lpstr>
      <vt:lpstr>PowerPoint Presentation</vt:lpstr>
      <vt:lpstr>What is Scan-Conversion?</vt:lpstr>
      <vt:lpstr>Scan conversion/ Rasterization</vt:lpstr>
      <vt:lpstr>Scan-Converting a Point</vt:lpstr>
      <vt:lpstr>Scan-Converting a Point</vt:lpstr>
      <vt:lpstr>Scan-Converting a Line</vt:lpstr>
      <vt:lpstr>Consideration for Scan-Conversion of a Line</vt:lpstr>
      <vt:lpstr>Lines and Slopes</vt:lpstr>
      <vt:lpstr>An Example of Direct Line Equation Method</vt:lpstr>
      <vt:lpstr>Direct Line Equation Method..</vt:lpstr>
      <vt:lpstr>Direct Line Equation Method..</vt:lpstr>
      <vt:lpstr>Limitations of the Direct Line Equation Method</vt:lpstr>
      <vt:lpstr>The DDA Algorithm..</vt:lpstr>
      <vt:lpstr>The DDA Algorithm..</vt:lpstr>
      <vt:lpstr>The DDA Algorithm..</vt:lpstr>
      <vt:lpstr>DDA Algorithm Example</vt:lpstr>
      <vt:lpstr>The DDA Algorithm Summary</vt:lpstr>
      <vt:lpstr>The Bresenham’s Line Algorithm</vt:lpstr>
      <vt:lpstr>The Bresenham’s Line Algorithm..</vt:lpstr>
      <vt:lpstr>The Bresenham’s Line Algorithm..</vt:lpstr>
      <vt:lpstr>The Bresenham’s Line Algorithm..</vt:lpstr>
      <vt:lpstr>The Bresenham’s Line Algorithm..</vt:lpstr>
      <vt:lpstr>The Bresenham’s Line Algorithm..</vt:lpstr>
      <vt:lpstr>The Bresenham’s Line Algorithm..</vt:lpstr>
      <vt:lpstr>BRESENHAM’S LINE DRAWING ALGORITHM (for |m| &lt; 1.0)</vt:lpstr>
      <vt:lpstr>An Example on Bresenham’s Line Algorithm</vt:lpstr>
      <vt:lpstr>An Example on Bresenham’s Line Algorithm..</vt:lpstr>
      <vt:lpstr>Bresenham Line Algorithm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 Conversion</dc:title>
  <dc:creator>Mr. Arekete</dc:creator>
  <cp:lastModifiedBy>FAZLE RAKIB</cp:lastModifiedBy>
  <cp:revision>4</cp:revision>
  <dcterms:created xsi:type="dcterms:W3CDTF">2024-01-27T16:04:28Z</dcterms:created>
  <dcterms:modified xsi:type="dcterms:W3CDTF">2024-01-31T09:03:53Z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2024-01-27T00:00:00Z</vt:filetime>
  </property>
  <property fmtid="{D5CDD505-2E9C-101B-9397-08002B2CF9AE}" pid="5" name="Producer">
    <vt:lpwstr>Microsoft® Office PowerPoint® 2007</vt:lpwstr>
  </property>
</Properties>
</file>