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</p:embeddedFont>
    <p:embeddedFont>
      <p:font typeface="Montserrat Bold" panose="020B0604020202020204" charset="0"/>
      <p:regular r:id="rId18"/>
    </p:embeddedFont>
    <p:embeddedFont>
      <p:font typeface="Rowdies" panose="020B0604020202020204" charset="0"/>
      <p:regular r:id="rId19"/>
    </p:embeddedFont>
    <p:embeddedFont>
      <p:font typeface="Squada One" panose="020B0604020202020204" charset="0"/>
      <p:regular r:id="rId20"/>
    </p:embeddedFont>
    <p:embeddedFont>
      <p:font typeface="Open Sans Bold" panose="020B0604020202020204" charset="0"/>
      <p:regular r:id="rId21"/>
    </p:embeddedFont>
    <p:embeddedFont>
      <p:font typeface="Anton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14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22-07-2025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241813" y="1882401"/>
            <a:ext cx="712885" cy="71288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52728" y="256682"/>
            <a:ext cx="3438827" cy="737246"/>
            <a:chOff x="0" y="0"/>
            <a:chExt cx="1895622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95622" cy="406400"/>
            </a:xfrm>
            <a:custGeom>
              <a:avLst/>
              <a:gdLst/>
              <a:ahLst/>
              <a:cxnLst/>
              <a:rect l="l" t="t" r="r" b="b"/>
              <a:pathLst>
                <a:path w="1895622" h="406400">
                  <a:moveTo>
                    <a:pt x="1692422" y="0"/>
                  </a:moveTo>
                  <a:cubicBezTo>
                    <a:pt x="1804646" y="0"/>
                    <a:pt x="1895622" y="90976"/>
                    <a:pt x="1895622" y="203200"/>
                  </a:cubicBezTo>
                  <a:cubicBezTo>
                    <a:pt x="1895622" y="315424"/>
                    <a:pt x="1804646" y="406400"/>
                    <a:pt x="16924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895622" cy="45402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702627" y="311370"/>
            <a:ext cx="1189547" cy="1189547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6" name="Freeform 26" descr="Logo"/>
          <p:cNvSpPr/>
          <p:nvPr/>
        </p:nvSpPr>
        <p:spPr>
          <a:xfrm>
            <a:off x="12485931" y="8891275"/>
            <a:ext cx="1888639" cy="458065"/>
          </a:xfrm>
          <a:custGeom>
            <a:avLst/>
            <a:gdLst/>
            <a:ahLst/>
            <a:cxnLst/>
            <a:rect l="l" t="t" r="r" b="b"/>
            <a:pathLst>
              <a:path w="1888639" h="458065">
                <a:moveTo>
                  <a:pt x="0" y="0"/>
                </a:moveTo>
                <a:lnTo>
                  <a:pt x="1888638" y="0"/>
                </a:lnTo>
                <a:lnTo>
                  <a:pt x="1888638" y="458066"/>
                </a:lnTo>
                <a:lnTo>
                  <a:pt x="0" y="45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 descr="Symbol"/>
          <p:cNvSpPr/>
          <p:nvPr/>
        </p:nvSpPr>
        <p:spPr>
          <a:xfrm>
            <a:off x="14744724" y="8853175"/>
            <a:ext cx="671554" cy="657849"/>
          </a:xfrm>
          <a:custGeom>
            <a:avLst/>
            <a:gdLst/>
            <a:ahLst/>
            <a:cxnLst/>
            <a:rect l="l" t="t" r="r" b="b"/>
            <a:pathLst>
              <a:path w="671554" h="657849">
                <a:moveTo>
                  <a:pt x="0" y="0"/>
                </a:moveTo>
                <a:lnTo>
                  <a:pt x="671554" y="0"/>
                </a:lnTo>
                <a:lnTo>
                  <a:pt x="671554" y="657850"/>
                </a:lnTo>
                <a:lnTo>
                  <a:pt x="0" y="657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422556" y="3572103"/>
            <a:ext cx="15989576" cy="435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13"/>
              </a:lnSpc>
            </a:pPr>
            <a:r>
              <a:rPr lang="en-US" sz="1426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SOCIAL MEDIA DATA ANALYSIS USING SQL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2628222" y="2320704"/>
            <a:ext cx="7045190" cy="897464"/>
            <a:chOff x="0" y="0"/>
            <a:chExt cx="660220" cy="8409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60220" cy="84092"/>
            </a:xfrm>
            <a:custGeom>
              <a:avLst/>
              <a:gdLst/>
              <a:ahLst/>
              <a:cxnLst/>
              <a:rect l="l" t="t" r="r" b="b"/>
              <a:pathLst>
                <a:path w="660220" h="84092">
                  <a:moveTo>
                    <a:pt x="660220" y="34066"/>
                  </a:moveTo>
                  <a:lnTo>
                    <a:pt x="660220" y="50027"/>
                  </a:lnTo>
                  <a:cubicBezTo>
                    <a:pt x="660220" y="68841"/>
                    <a:pt x="644968" y="84092"/>
                    <a:pt x="626154" y="84092"/>
                  </a:cubicBezTo>
                  <a:lnTo>
                    <a:pt x="34066" y="84092"/>
                  </a:lnTo>
                  <a:cubicBezTo>
                    <a:pt x="15252" y="84092"/>
                    <a:pt x="0" y="68841"/>
                    <a:pt x="0" y="50027"/>
                  </a:cubicBezTo>
                  <a:lnTo>
                    <a:pt x="0" y="34066"/>
                  </a:lnTo>
                  <a:cubicBezTo>
                    <a:pt x="0" y="15252"/>
                    <a:pt x="15252" y="0"/>
                    <a:pt x="34066" y="0"/>
                  </a:cubicBezTo>
                  <a:lnTo>
                    <a:pt x="626154" y="0"/>
                  </a:lnTo>
                  <a:cubicBezTo>
                    <a:pt x="635189" y="0"/>
                    <a:pt x="643853" y="3589"/>
                    <a:pt x="650242" y="9978"/>
                  </a:cubicBezTo>
                  <a:cubicBezTo>
                    <a:pt x="656631" y="16366"/>
                    <a:pt x="660220" y="25031"/>
                    <a:pt x="660220" y="34066"/>
                  </a:cubicBezTo>
                  <a:close/>
                </a:path>
              </a:pathLst>
            </a:custGeom>
            <a:solidFill>
              <a:srgbClr val="DC0E20"/>
            </a:solidFill>
            <a:ln cap="rnd">
              <a:noFill/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660220" cy="131717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600535" y="1882401"/>
            <a:ext cx="1543238" cy="1543238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34" name="TextBox 34"/>
          <p:cNvSpPr txBox="1"/>
          <p:nvPr/>
        </p:nvSpPr>
        <p:spPr>
          <a:xfrm>
            <a:off x="1310674" y="7763103"/>
            <a:ext cx="13322168" cy="488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656" lvl="1" indent="-312828" algn="l">
              <a:lnSpc>
                <a:spcPts val="4057"/>
              </a:lnSpc>
              <a:buFont typeface="Arial"/>
              <a:buChar char="•"/>
            </a:pPr>
            <a:r>
              <a:rPr lang="en-US" sz="2897" b="1" spc="18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Case Study on Engagement, Tags, and User Behaviour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915430" y="2330229"/>
            <a:ext cx="6228570" cy="63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FFFFFF"/>
                </a:solidFill>
                <a:latin typeface="Rowdies"/>
                <a:ea typeface="Rowdies"/>
                <a:cs typeface="Rowdies"/>
                <a:sym typeface="Rowdies"/>
              </a:rPr>
              <a:t>Presented By BijoyPaul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724263" y="1135856"/>
            <a:ext cx="997371" cy="99737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10480" y="443078"/>
            <a:ext cx="11323875" cy="286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BUSINESS RECOMMENDATIONS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25760" y="3550003"/>
            <a:ext cx="13150977" cy="501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9312" lvl="1" indent="-284656" algn="l">
              <a:lnSpc>
                <a:spcPts val="4482"/>
              </a:lnSpc>
              <a:spcBef>
                <a:spcPct val="0"/>
              </a:spcBef>
              <a:buFont typeface="Arial"/>
              <a:buChar char="•"/>
            </a:pPr>
            <a:r>
              <a:rPr lang="en-US" sz="2636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</a:t>
            </a:r>
            <a:r>
              <a:rPr lang="en-US" sz="2636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ost High Engagement Content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Promote posts with high likes/tags — e.g., those with #happy, #fashion.</a:t>
            </a:r>
          </a:p>
          <a:p>
            <a:pPr marL="569312" lvl="1" indent="-284656" algn="l">
              <a:lnSpc>
                <a:spcPts val="4482"/>
              </a:lnSpc>
              <a:spcBef>
                <a:spcPct val="0"/>
              </a:spcBef>
              <a:buFont typeface="Arial"/>
              <a:buChar char="•"/>
            </a:pPr>
            <a:r>
              <a:rPr lang="en-US" sz="2636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User-Centric Campaigns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Target users with high follow or post activity for promotions or early feature access.</a:t>
            </a:r>
          </a:p>
          <a:p>
            <a:pPr marL="569312" lvl="1" indent="-284656" algn="l">
              <a:lnSpc>
                <a:spcPts val="4482"/>
              </a:lnSpc>
              <a:spcBef>
                <a:spcPct val="0"/>
              </a:spcBef>
              <a:buFont typeface="Arial"/>
              <a:buChar char="•"/>
            </a:pPr>
            <a:r>
              <a:rPr lang="en-US" sz="2636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Leverage Hashtag Trends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Analyse top-used tags to guide marketing and influencer partnerships.</a:t>
            </a:r>
          </a:p>
          <a:p>
            <a:pPr marL="569312" lvl="1" indent="-284656" algn="l">
              <a:lnSpc>
                <a:spcPts val="4482"/>
              </a:lnSpc>
              <a:spcBef>
                <a:spcPct val="0"/>
              </a:spcBef>
              <a:buFont typeface="Arial"/>
              <a:buChar char="•"/>
            </a:pPr>
            <a:r>
              <a:rPr lang="en-US" sz="2636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Personalized Ads &amp; Recommendations</a:t>
            </a:r>
          </a:p>
          <a:p>
            <a:pPr algn="l">
              <a:lnSpc>
                <a:spcPts val="4482"/>
              </a:lnSpc>
              <a:spcBef>
                <a:spcPct val="0"/>
              </a:spcBef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Use user interests (from likes/tags/comments) for better ad targeting.</a:t>
            </a:r>
          </a:p>
          <a:p>
            <a:pPr marL="0" lvl="0" indent="0" algn="l">
              <a:lnSpc>
                <a:spcPts val="4482"/>
              </a:lnSpc>
              <a:spcBef>
                <a:spcPct val="0"/>
              </a:spcBef>
            </a:pPr>
            <a:endParaRPr lang="en-US" sz="2636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85863" y="3538238"/>
            <a:ext cx="14516274" cy="391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0074" y="7337582"/>
            <a:ext cx="7680225" cy="471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b="1" spc="17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Give your feedback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402137" y="1525959"/>
            <a:ext cx="712885" cy="71288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175205" y="2696218"/>
            <a:ext cx="3438827" cy="737246"/>
            <a:chOff x="0" y="0"/>
            <a:chExt cx="1895622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895622" cy="406400"/>
            </a:xfrm>
            <a:custGeom>
              <a:avLst/>
              <a:gdLst/>
              <a:ahLst/>
              <a:cxnLst/>
              <a:rect l="l" t="t" r="r" b="b"/>
              <a:pathLst>
                <a:path w="1895622" h="406400">
                  <a:moveTo>
                    <a:pt x="1692422" y="0"/>
                  </a:moveTo>
                  <a:cubicBezTo>
                    <a:pt x="1804646" y="0"/>
                    <a:pt x="1895622" y="90976"/>
                    <a:pt x="1895622" y="203200"/>
                  </a:cubicBezTo>
                  <a:cubicBezTo>
                    <a:pt x="1895622" y="315424"/>
                    <a:pt x="1804646" y="406400"/>
                    <a:pt x="16924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1895622" cy="45402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344237" y="2834418"/>
            <a:ext cx="3100763" cy="413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See You 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56625" y="4611512"/>
            <a:ext cx="389240" cy="3892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56625" y="1449212"/>
            <a:ext cx="14237963" cy="28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IMPORTANCE OF SOCIAL MEDIA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52395" y="4586304"/>
            <a:ext cx="4825026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Better Decision Making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56625" y="5194891"/>
            <a:ext cx="6986401" cy="212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Business</a:t>
            </a:r>
            <a:r>
              <a:rPr lang="en-US" sz="20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es gain data-driven insights into what content works, what users prefer, and how they behave.</a:t>
            </a:r>
          </a:p>
          <a:p>
            <a:pPr marL="431801" lvl="1" indent="-215900" algn="l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Enables smarter choices in marketing, product updates, and feature prioritisation</a:t>
            </a:r>
          </a:p>
          <a:p>
            <a:pPr marL="0" lvl="0" indent="0" algn="l">
              <a:lnSpc>
                <a:spcPts val="3400"/>
              </a:lnSpc>
              <a:spcBef>
                <a:spcPct val="0"/>
              </a:spcBef>
            </a:pPr>
            <a:endParaRPr lang="en-US" sz="2000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9851283" y="4611512"/>
            <a:ext cx="389240" cy="38924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447053" y="4586304"/>
            <a:ext cx="7840947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Improved Targeting &amp; Personalization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851283" y="5194891"/>
            <a:ext cx="6986401" cy="169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0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egments users by age, interests, or activity level.</a:t>
            </a:r>
          </a:p>
          <a:p>
            <a:pPr marL="431801" lvl="1" indent="-215900" algn="l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Helps deliver personalized ads, content, and offers, increasing click-through</a:t>
            </a:r>
          </a:p>
          <a:p>
            <a:pPr marL="0" lvl="0" indent="0" algn="l">
              <a:lnSpc>
                <a:spcPts val="3400"/>
              </a:lnSpc>
              <a:spcBef>
                <a:spcPct val="0"/>
              </a:spcBef>
            </a:pPr>
            <a:endParaRPr lang="en-US" sz="2000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2156625" y="7115766"/>
            <a:ext cx="389240" cy="38924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752395" y="7090558"/>
            <a:ext cx="4825026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Competitive Advantage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56625" y="7699146"/>
            <a:ext cx="6986401" cy="169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r>
              <a:rPr lang="en-US" sz="20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entify market trends before competitors.</a:t>
            </a:r>
          </a:p>
          <a:p>
            <a:pPr marL="431801" lvl="1" indent="-215900" algn="l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Understand what users like elsewhere and build features that attract them</a:t>
            </a:r>
          </a:p>
          <a:p>
            <a:pPr marL="0" lvl="0" indent="0" algn="l">
              <a:lnSpc>
                <a:spcPts val="3400"/>
              </a:lnSpc>
              <a:spcBef>
                <a:spcPct val="0"/>
              </a:spcBef>
            </a:pPr>
            <a:endParaRPr lang="en-US" sz="2000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9851283" y="7115766"/>
            <a:ext cx="389240" cy="38924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447053" y="7090558"/>
            <a:ext cx="5775896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Monitors Brand Sentiment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851283" y="7699146"/>
            <a:ext cx="6986401" cy="169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Analyzes comments and tags to detect positive or negative feedback.</a:t>
            </a:r>
          </a:p>
          <a:p>
            <a:pPr marL="431801" lvl="1" indent="-215900" algn="l">
              <a:lnSpc>
                <a:spcPts val="34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Businesses can act early on customer dissatisfaction</a:t>
            </a:r>
          </a:p>
          <a:p>
            <a:pPr marL="0" lvl="0" indent="0" algn="l">
              <a:lnSpc>
                <a:spcPts val="3400"/>
              </a:lnSpc>
              <a:spcBef>
                <a:spcPct val="0"/>
              </a:spcBef>
            </a:pPr>
            <a:endParaRPr lang="en-US" sz="2000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94039" y="-2361534"/>
            <a:ext cx="8995287" cy="89952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95131" y="9475265"/>
            <a:ext cx="1038609" cy="103860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344511" y="625101"/>
            <a:ext cx="7550772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55"/>
              </a:lnSpc>
            </a:pPr>
            <a:r>
              <a:rPr lang="en-US" sz="82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DESCRIPTION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9249" y="2159788"/>
            <a:ext cx="6286000" cy="161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6"/>
              </a:lnSpc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users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 – INT, Primary Key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username – VARCHAR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created_at – TIMESTAMP (default NOW())</a:t>
            </a:r>
          </a:p>
          <a:p>
            <a:pPr algn="l">
              <a:lnSpc>
                <a:spcPts val="2566"/>
              </a:lnSpc>
            </a:pPr>
            <a:endParaRPr lang="en-US" sz="1833" b="1" spc="117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102111" y="2273344"/>
            <a:ext cx="227613" cy="227613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656483" y="2187619"/>
            <a:ext cx="9307583" cy="1934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6"/>
              </a:lnSpc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photos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 – INT, Primary Key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image_url – VARCHAR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user_id – INT (Foreign Key → users.id)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created_dat – TIMESTAMP </a:t>
            </a:r>
          </a:p>
          <a:p>
            <a:pPr algn="l">
              <a:lnSpc>
                <a:spcPts val="2566"/>
              </a:lnSpc>
            </a:pPr>
            <a:endParaRPr lang="en-US" sz="1833" b="1" spc="117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39249" y="4047962"/>
            <a:ext cx="7208981" cy="2258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6"/>
              </a:lnSpc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comments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 – INT, Primary Key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comment_text – VARCHAR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user_id – INT (Foreign Key → users.id)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photo_id – INT (Foreign Key → photos.id)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created_at – TIMESTAMP</a:t>
            </a:r>
          </a:p>
          <a:p>
            <a:pPr algn="l">
              <a:lnSpc>
                <a:spcPts val="2566"/>
              </a:lnSpc>
            </a:pPr>
            <a:endParaRPr lang="en-US" sz="1833" b="1" spc="117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618383" y="6030567"/>
            <a:ext cx="7208981" cy="161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6"/>
              </a:lnSpc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tags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 – INT, Primary Key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tag_name – VARCHAR (UNIQUE)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created_at – TIMESTAMP</a:t>
            </a:r>
          </a:p>
          <a:p>
            <a:pPr algn="l">
              <a:lnSpc>
                <a:spcPts val="2566"/>
              </a:lnSpc>
            </a:pPr>
            <a:endParaRPr lang="en-US" sz="1833" b="1" spc="117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39249" y="6268350"/>
            <a:ext cx="6129916" cy="2258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6"/>
              </a:lnSpc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follows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follower_id – INT (Foreign Key → users.id)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followee_id – INT (Foreign Key → users.id)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created_at – TIMESTAMP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Key – Composite (follower_id, followee_id)</a:t>
            </a:r>
          </a:p>
          <a:p>
            <a:pPr algn="l">
              <a:lnSpc>
                <a:spcPts val="2566"/>
              </a:lnSpc>
            </a:pPr>
            <a:endParaRPr lang="en-US" sz="1833" b="1" spc="117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618383" y="4047962"/>
            <a:ext cx="7208981" cy="1934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6"/>
              </a:lnSpc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likes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user_id – INT (Foreign Key → users.id)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photo_id – INT (Foreign Key → photos.id)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created_at – TIMESTAMP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Key – Composite (user_id, photo_id)</a:t>
            </a:r>
          </a:p>
          <a:p>
            <a:pPr algn="l">
              <a:lnSpc>
                <a:spcPts val="2566"/>
              </a:lnSpc>
            </a:pPr>
            <a:endParaRPr lang="en-US" sz="1833" b="1" spc="117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548230" y="7647512"/>
            <a:ext cx="7208981" cy="1610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6"/>
              </a:lnSpc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photo_tags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photo_id – INT (Foreign Key → photos.id)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tag_id – INT (Foreign Key → tags.id)</a:t>
            </a:r>
          </a:p>
          <a:p>
            <a:pPr marL="395779" lvl="1" indent="-197889" algn="l">
              <a:lnSpc>
                <a:spcPts val="2566"/>
              </a:lnSpc>
              <a:buFont typeface="Arial"/>
              <a:buChar char="•"/>
            </a:pPr>
            <a:r>
              <a:rPr lang="en-US" sz="1833" b="1" spc="1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Key – Composite (photo_id, tag_id)</a:t>
            </a:r>
          </a:p>
          <a:p>
            <a:pPr algn="l">
              <a:lnSpc>
                <a:spcPts val="2566"/>
              </a:lnSpc>
            </a:pPr>
            <a:endParaRPr lang="en-US" sz="1833" b="1" spc="117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1102111" y="4122257"/>
            <a:ext cx="227613" cy="227613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8263961" y="6125969"/>
            <a:ext cx="227613" cy="227613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16880" y="6325500"/>
            <a:ext cx="227613" cy="227613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320617" y="4122257"/>
            <a:ext cx="227613" cy="22761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8320617" y="2273344"/>
            <a:ext cx="227613" cy="227613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254436" y="7723712"/>
            <a:ext cx="227613" cy="22761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9645089" y="896564"/>
            <a:ext cx="3998171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46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SOCIALMEDIADB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22814" y="-3716063"/>
            <a:ext cx="8549194" cy="8549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35857" y="8249031"/>
            <a:ext cx="399568" cy="3995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49337" y="360409"/>
            <a:ext cx="7038635" cy="143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3788" y="3061834"/>
            <a:ext cx="6441259" cy="1149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elect username,created_at from users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 by created_at asc 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 5;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2181" y="2503824"/>
            <a:ext cx="6442865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Find the 5 oldest user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12181" y="4602094"/>
            <a:ext cx="6442865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Top 5 Most Popular Tags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12181" y="5363862"/>
            <a:ext cx="6441259" cy="232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elect tag_name,count(photo_id) as number_of_time   from tags t join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photo_tags pt on t.id = pt.tag_id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tag_name 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 by count(tag_name) desc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 5;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35289" y="8123322"/>
            <a:ext cx="1594496" cy="134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6"/>
              </a:lnSpc>
            </a:pPr>
            <a:r>
              <a:rPr lang="en-US" sz="5038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SMILE</a:t>
            </a:r>
          </a:p>
          <a:p>
            <a:pPr algn="ctr">
              <a:lnSpc>
                <a:spcPts val="4659"/>
              </a:lnSpc>
            </a:pPr>
            <a:r>
              <a:rPr lang="en-US" sz="388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59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99" y="4079336"/>
            <a:ext cx="6958898" cy="6623975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906875" y="8158302"/>
            <a:ext cx="39617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5"/>
              </a:lnSpc>
            </a:pPr>
            <a:r>
              <a:rPr lang="en-US" sz="4196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MOST FREQUENT TAG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238228" y="2370190"/>
            <a:ext cx="4898975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DC0E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# username,                    created_at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DC0E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'Darby_Herzog',              '20 16-05-06'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DC0E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'Emilio_Bernier52',            '2016-05-06'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DC0E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'Elenor88',                          '2016-05-08 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DC0E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'Nicole71',                            </a:t>
            </a:r>
            <a:r>
              <a:rPr lang="en-US" sz="1999" b="1" dirty="0" smtClean="0">
                <a:solidFill>
                  <a:srgbClr val="DC0E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'2016-05-0‘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 dirty="0">
                <a:solidFill>
                  <a:srgbClr val="DC0E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'Jordyn.Jacobson2',         '2016-05-14'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endParaRPr lang="en-US" sz="1999" b="1" dirty="0">
              <a:solidFill>
                <a:srgbClr val="DC0E2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22814" y="-3716063"/>
            <a:ext cx="8549194" cy="8549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49337" y="360409"/>
            <a:ext cx="7038635" cy="143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13788" y="3061834"/>
            <a:ext cx="6441259" cy="193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DISTINCT</a:t>
            </a: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u.username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comments c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JOIN photos p ON c.photo_id = p.id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JOIN users u ON c.user_id = u.id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 c.user_id = p.user_id;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2181" y="2503824"/>
            <a:ext cx="9678572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Users Who Commented on Their Own Photos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13788" y="5697469"/>
            <a:ext cx="6442865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Top 5 Users with Most Followers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13788" y="6283367"/>
            <a:ext cx="6441259" cy="2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u.us</a:t>
            </a: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ername, COUNT(f.follower_id) AS total_followers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users u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JOIN follows f ON u.id = f.followee_id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u.id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 BY total_followers DESC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 5;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304130" y="6626460"/>
            <a:ext cx="4553396" cy="209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# username,             total_followers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'Kenton_Kirlin',                      '77'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'Tierra.Trantow',                    '77'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'Eveline95',                              '77'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'Jaime53',                                '77'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'Kasandra_Homenick',         '77'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31974" y="3128509"/>
            <a:ext cx="3253532" cy="209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# username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'Andre_Purdy85'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'Harley_Lind18'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'Arely_Bogan63'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'Travon.Waters'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'Tabitha_Schamberger11'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22814" y="-3716063"/>
            <a:ext cx="8549194" cy="8549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49337" y="360409"/>
            <a:ext cx="7038635" cy="143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92746" y="2550447"/>
            <a:ext cx="6441259" cy="2711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DAYNAME(c</a:t>
            </a: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reated_at) AS registration_day,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COUNT(*) AS total_users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users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registration_day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ORDER BY total_users DESC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 5;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13788" y="2033059"/>
            <a:ext cx="10619618" cy="843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What day of the week do most of the users register on</a:t>
            </a:r>
          </a:p>
          <a:p>
            <a:pPr algn="l">
              <a:lnSpc>
                <a:spcPts val="3406"/>
              </a:lnSpc>
            </a:pPr>
            <a:endParaRPr lang="en-US" sz="2433" b="1" spc="155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13788" y="5697469"/>
            <a:ext cx="11189923" cy="1271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 Identify users (bots) who have liked every single photo on the site, which is an abnormal behaviour </a:t>
            </a:r>
          </a:p>
          <a:p>
            <a:pPr algn="l">
              <a:lnSpc>
                <a:spcPts val="3406"/>
              </a:lnSpc>
            </a:pPr>
            <a:endParaRPr lang="en-US" sz="2433" b="1" spc="155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192746" y="6721481"/>
            <a:ext cx="6441259" cy="3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with base as(select u.us</a:t>
            </a: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ername as users,count(photo_id) as likes from likes l join users u on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l.user_id = u.id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group by u.username)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users from base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 likes = (select count(*) from photos)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 5;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49560" y="2916211"/>
            <a:ext cx="4429274" cy="209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# registration_day,       total_users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'Thursday',                      '16'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'Sunday',                         '16'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'Friday',                            '15'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'Tuesday',                        '14'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'Monday',                       '14'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44000" y="7259836"/>
            <a:ext cx="2611487" cy="209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# users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'Aniya_Hackett'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'Jaclyn81'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'Rocio33'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'Maxwell.Halvorson'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'Ollie_Ledner37'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22814" y="-3716063"/>
            <a:ext cx="8549194" cy="8549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49337" y="360409"/>
            <a:ext cx="7038635" cy="143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02741" y="3297169"/>
            <a:ext cx="6441259" cy="505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WITH base AS (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SELECT u.id, COUNT(p.id)</a:t>
            </a: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AS total_post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FROM users u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LEFT JOIN photos p ON p.user_id = u.id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GROUP BY u.id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SUM(total_post) AS total_photos,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COUNT(id) AS total_users,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ROUND(SUM(total_post) * 1.0 / COUNT(id), 2) AS avg_photos_per_user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base;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endParaRPr lang="en-US" sz="1843" b="1" u="none" strike="noStrike">
              <a:solidFill>
                <a:srgbClr val="FFFFFF">
                  <a:alpha val="80000"/>
                </a:srgbClr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004263" y="2120721"/>
            <a:ext cx="14209161" cy="1271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7. How many times does the average user post on Instagram? Also, provide the total number of photos on Instagram/total number of users </a:t>
            </a:r>
          </a:p>
          <a:p>
            <a:pPr algn="l">
              <a:lnSpc>
                <a:spcPts val="3406"/>
              </a:lnSpc>
            </a:pPr>
            <a:endParaRPr lang="en-US" sz="2433" b="1" spc="155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561463" y="3621813"/>
            <a:ext cx="2975873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6"/>
              </a:lnSpc>
            </a:pPr>
            <a:r>
              <a:rPr lang="en-US" sz="4138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TOTAL PHOTOS</a:t>
            </a:r>
          </a:p>
          <a:p>
            <a:pPr algn="ctr">
              <a:lnSpc>
                <a:spcPts val="3579"/>
              </a:lnSpc>
            </a:pPr>
            <a:r>
              <a:rPr lang="en-US" sz="298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257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91692" y="5319836"/>
            <a:ext cx="251541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6"/>
              </a:lnSpc>
            </a:pPr>
            <a:r>
              <a:rPr lang="en-US" sz="4238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TOTAL USER</a:t>
            </a:r>
          </a:p>
          <a:p>
            <a:pPr algn="ctr">
              <a:lnSpc>
                <a:spcPts val="3699"/>
              </a:lnSpc>
            </a:pPr>
            <a:r>
              <a:rPr lang="en-US" sz="308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100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985011" y="4198075"/>
            <a:ext cx="4074582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6"/>
              </a:lnSpc>
            </a:pPr>
            <a:r>
              <a:rPr lang="en-US" sz="3838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AVG PHOTO PAR USER</a:t>
            </a:r>
          </a:p>
          <a:p>
            <a:pPr algn="ctr">
              <a:lnSpc>
                <a:spcPts val="3219"/>
              </a:lnSpc>
            </a:pPr>
            <a:r>
              <a:rPr lang="en-US" sz="2682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2.57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922814" y="-3716063"/>
            <a:ext cx="8549194" cy="854919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49337" y="360409"/>
            <a:ext cx="7038635" cy="143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26380" y="3025439"/>
            <a:ext cx="6441259" cy="232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SELECT DISTINCT</a:t>
            </a: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t.tag_name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FROM tags t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JOIN photo_tags pt ON t.id = pt.tag_id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JOIN photos p ON pt.photo_id = p.id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JOIN users u ON p.user_id = u.id</a:t>
            </a:r>
          </a:p>
          <a:p>
            <a:pPr marL="0" lvl="0" indent="0" algn="l">
              <a:lnSpc>
                <a:spcPts val="3134"/>
              </a:lnSpc>
              <a:spcBef>
                <a:spcPct val="0"/>
              </a:spcBef>
            </a:pPr>
            <a:r>
              <a:rPr lang="en-US" sz="1843" b="1" u="none" strike="noStrike">
                <a:solidFill>
                  <a:srgbClr val="FFFFFF">
                    <a:alpha val="80000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WHERE u.username = 'Harley_Lind18';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59947" y="2365039"/>
            <a:ext cx="14209161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8. List All Tags Used by a Specific User (e.g., 'Harley_Lind18')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3092114"/>
            <a:ext cx="1849934" cy="279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# tag_name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'photography'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'lol'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'happy'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'smile'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'landscape'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'fun'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 b="1">
                <a:solidFill>
                  <a:srgbClr val="FF57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'drunk'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568776" y="4175906"/>
            <a:ext cx="3354756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5"/>
              </a:lnSpc>
            </a:pPr>
            <a:r>
              <a:rPr lang="en-US" sz="4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HARLEY_LIND18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724263" y="1135856"/>
            <a:ext cx="997371" cy="99737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935425" y="2123702"/>
            <a:ext cx="6111618" cy="143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61414" y="3748777"/>
            <a:ext cx="10204585" cy="501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9312" lvl="1" indent="-284656" algn="l">
              <a:lnSpc>
                <a:spcPts val="4482"/>
              </a:lnSpc>
              <a:spcBef>
                <a:spcPct val="0"/>
              </a:spcBef>
              <a:buFont typeface="Arial"/>
              <a:buChar char="•"/>
            </a:pPr>
            <a:r>
              <a:rPr lang="en-US" sz="2636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ocial media platforms generate vast amounts of user interaction data.</a:t>
            </a:r>
          </a:p>
          <a:p>
            <a:pPr marL="569312" lvl="1" indent="-284656" algn="l">
              <a:lnSpc>
                <a:spcPts val="4482"/>
              </a:lnSpc>
              <a:spcBef>
                <a:spcPct val="0"/>
              </a:spcBef>
              <a:buFont typeface="Arial"/>
              <a:buChar char="•"/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This analysis helped us understand user behavior, engagement trends, and content performance.</a:t>
            </a:r>
          </a:p>
          <a:p>
            <a:pPr marL="569312" lvl="1" indent="-284656" algn="l">
              <a:lnSpc>
                <a:spcPts val="4482"/>
              </a:lnSpc>
              <a:spcBef>
                <a:spcPct val="0"/>
              </a:spcBef>
              <a:buFont typeface="Arial"/>
              <a:buChar char="•"/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The schema and queries allowed insights into:</a:t>
            </a:r>
          </a:p>
          <a:p>
            <a:pPr marL="1138624" lvl="2" indent="-379541" algn="l">
              <a:lnSpc>
                <a:spcPts val="4482"/>
              </a:lnSpc>
              <a:spcBef>
                <a:spcPct val="0"/>
              </a:spcBef>
              <a:buFont typeface="Arial"/>
              <a:buChar char="⚬"/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Most active users and popular content</a:t>
            </a:r>
          </a:p>
          <a:p>
            <a:pPr marL="1138624" lvl="2" indent="-379541" algn="l">
              <a:lnSpc>
                <a:spcPts val="4482"/>
              </a:lnSpc>
              <a:spcBef>
                <a:spcPct val="0"/>
              </a:spcBef>
              <a:buFont typeface="Arial"/>
              <a:buChar char="⚬"/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High-performing tags (e.g., #sunset, #fun)</a:t>
            </a:r>
          </a:p>
          <a:p>
            <a:pPr marL="1138624" lvl="2" indent="-379541" algn="l">
              <a:lnSpc>
                <a:spcPts val="4482"/>
              </a:lnSpc>
              <a:spcBef>
                <a:spcPct val="0"/>
              </a:spcBef>
              <a:buFont typeface="Arial"/>
              <a:buChar char="⚬"/>
            </a:pPr>
            <a:r>
              <a:rPr lang="en-US" sz="2636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Social dynamics (likes, follows, comments)</a:t>
            </a:r>
          </a:p>
          <a:p>
            <a:pPr marL="0" lvl="0" indent="0" algn="l">
              <a:lnSpc>
                <a:spcPts val="4482"/>
              </a:lnSpc>
              <a:spcBef>
                <a:spcPct val="0"/>
              </a:spcBef>
            </a:pPr>
            <a:endParaRPr lang="en-US" sz="2636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0" y="3872602"/>
            <a:ext cx="7882193" cy="4512555"/>
          </a:xfrm>
          <a:custGeom>
            <a:avLst/>
            <a:gdLst/>
            <a:ahLst/>
            <a:cxnLst/>
            <a:rect l="l" t="t" r="r" b="b"/>
            <a:pathLst>
              <a:path w="7882193" h="4512555">
                <a:moveTo>
                  <a:pt x="0" y="0"/>
                </a:moveTo>
                <a:lnTo>
                  <a:pt x="7882193" y="0"/>
                </a:lnTo>
                <a:lnTo>
                  <a:pt x="7882193" y="4512556"/>
                </a:lnTo>
                <a:lnTo>
                  <a:pt x="0" y="4512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936</Words>
  <Application>Microsoft Office PowerPoint</Application>
  <PresentationFormat>Custom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Open Sans</vt:lpstr>
      <vt:lpstr>Montserrat Bold</vt:lpstr>
      <vt:lpstr>Rowdies</vt:lpstr>
      <vt:lpstr>Squada One</vt:lpstr>
      <vt:lpstr>Open Sans Bold</vt:lpstr>
      <vt:lpstr>Arial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01/15</dc:title>
  <cp:lastModifiedBy>Bijoy Paul</cp:lastModifiedBy>
  <cp:revision>2</cp:revision>
  <dcterms:created xsi:type="dcterms:W3CDTF">2006-08-16T00:00:00Z</dcterms:created>
  <dcterms:modified xsi:type="dcterms:W3CDTF">2025-07-22T11:34:10Z</dcterms:modified>
  <dc:identifier>DAGtsGqYXPo</dc:identifier>
</cp:coreProperties>
</file>