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CB56FC0-3DE2-417A-AEE2-63594079DC6F}">
  <a:tblStyle styleId="{4CB56FC0-3DE2-417A-AEE2-63594079DC6F}"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4865DF0A-EC69-4C98-B1DC-3A7D4C919BF7}"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txBox="1"/>
          <p:nvPr>
            <p:ph type="ctrTitle"/>
          </p:nvPr>
        </p:nvSpPr>
        <p:spPr>
          <a:xfrm>
            <a:off x="685800" y="1746892"/>
            <a:ext cx="7772400" cy="12380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3" name="Shape 13"/>
          <p:cNvSpPr txBox="1"/>
          <p:nvPr>
            <p:ph idx="1" type="subTitle"/>
          </p:nvPr>
        </p:nvSpPr>
        <p:spPr>
          <a:xfrm>
            <a:off x="685800" y="3093357"/>
            <a:ext cx="7772400" cy="666600"/>
          </a:xfrm>
          <a:prstGeom prst="rect">
            <a:avLst/>
          </a:prstGeom>
        </p:spPr>
        <p:txBody>
          <a:bodyPr anchorCtr="0" anchor="t" bIns="91425" lIns="91425" rIns="91425" tIns="91425"/>
          <a:lstStyle>
            <a:lvl1pPr algn="ctr">
              <a:spcBef>
                <a:spcPts val="0"/>
              </a:spcBef>
              <a:buClr>
                <a:schemeClr val="dk2"/>
              </a:buClr>
              <a:buSzPct val="100000"/>
              <a:buNone/>
              <a:defRPr i="1" sz="2400">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i="1" sz="2400">
                <a:solidFill>
                  <a:schemeClr val="dk2"/>
                </a:solidFill>
              </a:defRPr>
            </a:lvl4pPr>
            <a:lvl5pPr algn="ctr">
              <a:spcBef>
                <a:spcPts val="0"/>
              </a:spcBef>
              <a:buClr>
                <a:schemeClr val="dk2"/>
              </a:buClr>
              <a:buSzPct val="100000"/>
              <a:buNone/>
              <a:defRPr i="1" sz="2400">
                <a:solidFill>
                  <a:schemeClr val="dk2"/>
                </a:solidFill>
              </a:defRPr>
            </a:lvl5pPr>
            <a:lvl6pPr algn="ctr">
              <a:spcBef>
                <a:spcPts val="0"/>
              </a:spcBef>
              <a:buClr>
                <a:schemeClr val="dk2"/>
              </a:buClr>
              <a:buSzPct val="100000"/>
              <a:buNone/>
              <a:defRPr i="1" sz="2400">
                <a:solidFill>
                  <a:schemeClr val="dk2"/>
                </a:solidFill>
              </a:defRPr>
            </a:lvl6pPr>
            <a:lvl7pPr algn="ctr">
              <a:spcBef>
                <a:spcPts val="0"/>
              </a:spcBef>
              <a:buClr>
                <a:schemeClr val="dk2"/>
              </a:buClr>
              <a:buSzPct val="100000"/>
              <a:buNone/>
              <a:defRPr i="1" sz="2400">
                <a:solidFill>
                  <a:schemeClr val="dk2"/>
                </a:solidFill>
              </a:defRPr>
            </a:lvl7pPr>
            <a:lvl8pPr algn="ctr">
              <a:spcBef>
                <a:spcPts val="0"/>
              </a:spcBef>
              <a:buClr>
                <a:schemeClr val="dk2"/>
              </a:buClr>
              <a:buSzPct val="100000"/>
              <a:buNone/>
              <a:defRPr i="1" sz="2400">
                <a:solidFill>
                  <a:schemeClr val="dk2"/>
                </a:solidFill>
              </a:defRPr>
            </a:lvl8pPr>
            <a:lvl9pPr algn="ctr">
              <a:spcBef>
                <a:spcPts val="0"/>
              </a:spcBef>
              <a:buClr>
                <a:schemeClr val="dk2"/>
              </a:buClr>
              <a:buSzPct val="100000"/>
              <a:buNone/>
              <a:defRPr i="1" sz="24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7" name="Shape 1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8" name="Shape 18"/>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2" name="Shape 32"/>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3" name="Shape 33"/>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x="0" y="0"/>
          <a:ext cx="0" cy="0"/>
          <a:chOff x="0" y="0"/>
          <a:chExt cx="0" cy="0"/>
        </a:xfrm>
      </p:grpSpPr>
      <p:sp>
        <p:nvSpPr>
          <p:cNvPr id="37" name="Shape 37"/>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9" name="Shape 39"/>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idx="1" type="body"/>
          </p:nvPr>
        </p:nvSpPr>
        <p:spPr>
          <a:xfrm>
            <a:off x="457200" y="4421726"/>
            <a:ext cx="8229600" cy="505200"/>
          </a:xfrm>
          <a:prstGeom prst="rect">
            <a:avLst/>
          </a:prstGeom>
        </p:spPr>
        <p:txBody>
          <a:bodyPr anchorCtr="0" anchor="ctr" bIns="91425" lIns="91425" rIns="91425" tIns="91425"/>
          <a:lstStyle>
            <a:lvl1pPr>
              <a:spcBef>
                <a:spcPts val="0"/>
              </a:spcBef>
              <a:buClr>
                <a:schemeClr val="dk2"/>
              </a:buClr>
              <a:buSzPct val="100000"/>
              <a:buNone/>
              <a:defRPr i="1" sz="2400">
                <a:solidFill>
                  <a:schemeClr val="dk2"/>
                </a:solidFill>
              </a:defRPr>
            </a:lvl1pPr>
          </a:lstStyle>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1746892"/>
            <a:ext cx="7772400" cy="1238099"/>
          </a:xfrm>
          <a:prstGeom prst="rect">
            <a:avLst/>
          </a:prstGeom>
        </p:spPr>
        <p:txBody>
          <a:bodyPr anchorCtr="0" anchor="b" bIns="91425" lIns="91425" rIns="91425" tIns="91425">
            <a:noAutofit/>
          </a:bodyPr>
          <a:lstStyle/>
          <a:p>
            <a:pPr>
              <a:spcBef>
                <a:spcPts val="0"/>
              </a:spcBef>
              <a:buNone/>
            </a:pPr>
            <a:r>
              <a:rPr lang="en"/>
              <a:t>A Star Algorithm</a:t>
            </a:r>
          </a:p>
        </p:txBody>
      </p:sp>
      <p:sp>
        <p:nvSpPr>
          <p:cNvPr id="47" name="Shape 47"/>
          <p:cNvSpPr txBox="1"/>
          <p:nvPr>
            <p:ph idx="1" type="subTitle"/>
          </p:nvPr>
        </p:nvSpPr>
        <p:spPr>
          <a:xfrm>
            <a:off x="685800" y="3093357"/>
            <a:ext cx="7772400" cy="666600"/>
          </a:xfrm>
          <a:prstGeom prst="rect">
            <a:avLst/>
          </a:prstGeom>
        </p:spPr>
        <p:txBody>
          <a:bodyPr anchorCtr="0" anchor="t" bIns="91425" lIns="91425" rIns="91425" tIns="91425">
            <a:noAutofit/>
          </a:bodyPr>
          <a:lstStyle/>
          <a:p>
            <a:pPr rtl="0">
              <a:spcBef>
                <a:spcPts val="0"/>
              </a:spcBef>
              <a:buNone/>
            </a:pPr>
            <a:r>
              <a:rPr lang="en"/>
              <a:t>Bijoy Singh (120050087)</a:t>
            </a:r>
          </a:p>
          <a:p>
            <a:pPr rtl="0">
              <a:spcBef>
                <a:spcPts val="0"/>
              </a:spcBef>
              <a:buNone/>
            </a:pPr>
            <a:r>
              <a:rPr lang="en"/>
              <a:t>Sai Kiran Mudulkar(120050068)</a:t>
            </a:r>
          </a:p>
          <a:p>
            <a:pPr>
              <a:spcBef>
                <a:spcPts val="0"/>
              </a:spcBef>
              <a:buNone/>
            </a:pPr>
            <a:r>
              <a:rPr lang="en"/>
              <a:t>Manik Dhar(120050006)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Proof of Admissibility</a:t>
            </a:r>
          </a:p>
        </p:txBody>
      </p:sp>
      <p:sp>
        <p:nvSpPr>
          <p:cNvPr id="105" name="Shape 10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The set of moves allowed in N-Max Swap is a superset of the moves allowed in the 8-puzzle problem. In the 8-puzzle the blank can be swapped with any of its ADJACENT tiles and in N-Max we can swap the blank with any tile on the board.</a:t>
            </a:r>
          </a:p>
          <a:p>
            <a:pPr rtl="0">
              <a:spcBef>
                <a:spcPts val="0"/>
              </a:spcBef>
              <a:buNone/>
            </a:pPr>
            <a:r>
              <a:rPr lang="en" sz="2400"/>
              <a:t>As we can copy any set of moves in the 8 puzzle problem in N-Max Swap, </a:t>
            </a:r>
          </a:p>
          <a:p>
            <a:pPr indent="457200" rtl="0">
              <a:spcBef>
                <a:spcPts val="0"/>
              </a:spcBef>
              <a:buNone/>
            </a:pPr>
            <a:r>
              <a:rPr lang="en" sz="2400"/>
              <a:t>Cost of N-Max Swap ≤ Cost of 8-puzzle problem</a:t>
            </a:r>
          </a:p>
          <a:p>
            <a:pPr indent="0" marL="0">
              <a:spcBef>
                <a:spcPts val="0"/>
              </a:spcBef>
              <a:buNone/>
            </a:pPr>
            <a:r>
              <a:rPr lang="en" sz="2400"/>
              <a:t>Therefore N-Max Swap is admissible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RC  Distance Heuristic</a:t>
            </a:r>
          </a:p>
        </p:txBody>
      </p:sp>
      <p:sp>
        <p:nvSpPr>
          <p:cNvPr id="111" name="Shape 11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This heuristic is better than the Displaced point Heuristic and worse than the Manhattan Heuristic.</a:t>
            </a:r>
          </a:p>
          <a:p>
            <a:pPr rtl="0">
              <a:spcBef>
                <a:spcPts val="0"/>
              </a:spcBef>
              <a:buNone/>
            </a:pPr>
            <a:r>
              <a:t/>
            </a:r>
            <a:endParaRPr sz="2400"/>
          </a:p>
          <a:p>
            <a:pPr rtl="0">
              <a:spcBef>
                <a:spcPts val="0"/>
              </a:spcBef>
              <a:buNone/>
            </a:pPr>
            <a:r>
              <a:rPr lang="en" sz="2400"/>
              <a:t>The heuristic =</a:t>
            </a:r>
          </a:p>
          <a:p>
            <a:pPr rtl="0">
              <a:spcBef>
                <a:spcPts val="0"/>
              </a:spcBef>
              <a:buNone/>
            </a:pPr>
            <a:r>
              <a:rPr lang="en" sz="2400"/>
              <a:t>No of Nodes which are not in the correct column </a:t>
            </a:r>
          </a:p>
          <a:p>
            <a:pPr rtl="0">
              <a:spcBef>
                <a:spcPts val="0"/>
              </a:spcBef>
              <a:buNone/>
            </a:pPr>
            <a:r>
              <a:rPr lang="en" sz="2400"/>
              <a:t>+ </a:t>
            </a:r>
          </a:p>
          <a:p>
            <a:pPr rtl="0">
              <a:spcBef>
                <a:spcPts val="0"/>
              </a:spcBef>
              <a:buNone/>
            </a:pPr>
            <a:r>
              <a:rPr lang="en" sz="2400"/>
              <a:t>No of Nodes which are not in the correct row</a:t>
            </a:r>
          </a:p>
          <a:p>
            <a:pPr rtl="0">
              <a:spcBef>
                <a:spcPts val="0"/>
              </a:spcBef>
              <a:buNone/>
            </a:pPr>
            <a:r>
              <a:t/>
            </a:r>
            <a:endParaRPr sz="2400"/>
          </a:p>
          <a:p>
            <a:pPr>
              <a:spcBef>
                <a:spcPts val="0"/>
              </a:spcBef>
              <a:buNone/>
            </a:pPr>
            <a:r>
              <a:t/>
            </a:r>
            <a:endParaRPr sz="2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Proof Of Admissibility</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will need at least 1 move to get a node to its correct row (if it is not in the correct row) and at least 1 move to get to its correct column (if it is not in the correct column).</a:t>
            </a:r>
          </a:p>
          <a:p>
            <a:pPr rtl="0">
              <a:spcBef>
                <a:spcPts val="0"/>
              </a:spcBef>
              <a:buNone/>
            </a:pPr>
            <a:r>
              <a:t/>
            </a:r>
            <a:endParaRPr/>
          </a:p>
          <a:p>
            <a:pPr>
              <a:spcBef>
                <a:spcPts val="0"/>
              </a:spcBef>
              <a:buNone/>
            </a:pPr>
            <a:r>
              <a:rPr lang="en"/>
              <a:t>Therefore the heuristic is admissible.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Solvability of 8 puzzle</a:t>
            </a:r>
          </a:p>
        </p:txBody>
      </p:sp>
      <p:sp>
        <p:nvSpPr>
          <p:cNvPr id="123" name="Shape 123"/>
          <p:cNvSpPr txBox="1"/>
          <p:nvPr>
            <p:ph idx="1" type="body"/>
          </p:nvPr>
        </p:nvSpPr>
        <p:spPr>
          <a:xfrm>
            <a:off x="134175" y="976525"/>
            <a:ext cx="8229600" cy="3725699"/>
          </a:xfrm>
          <a:prstGeom prst="rect">
            <a:avLst/>
          </a:prstGeom>
        </p:spPr>
        <p:txBody>
          <a:bodyPr anchorCtr="0" anchor="t" bIns="91425" lIns="91425" rIns="91425" tIns="91425">
            <a:noAutofit/>
          </a:bodyPr>
          <a:lstStyle/>
          <a:p>
            <a:pPr rtl="0">
              <a:spcBef>
                <a:spcPts val="0"/>
              </a:spcBef>
              <a:buNone/>
            </a:pPr>
            <a:r>
              <a:rPr lang="en" sz="2400"/>
              <a:t>We will discuss the n-puzzle problem in general.</a:t>
            </a:r>
          </a:p>
          <a:p>
            <a:pPr rtl="0">
              <a:spcBef>
                <a:spcPts val="0"/>
              </a:spcBef>
              <a:buNone/>
            </a:pPr>
            <a:br>
              <a:rPr lang="en" sz="2400"/>
            </a:br>
            <a:r>
              <a:rPr lang="en" sz="2400"/>
              <a:t>We first define the number of inversions in the problem.</a:t>
            </a:r>
          </a:p>
          <a:p>
            <a:pPr rtl="0">
              <a:spcBef>
                <a:spcPts val="0"/>
              </a:spcBef>
              <a:buNone/>
            </a:pPr>
            <a:r>
              <a:t/>
            </a:r>
            <a:endParaRPr sz="2400"/>
          </a:p>
          <a:p>
            <a:pPr rtl="0">
              <a:spcBef>
                <a:spcPts val="0"/>
              </a:spcBef>
              <a:buNone/>
            </a:pPr>
            <a:r>
              <a:rPr lang="en" sz="2400"/>
              <a:t>Take the puzzle square and append all of its rows together to obtain an array A. Ignore the blank in the array. </a:t>
            </a:r>
          </a:p>
          <a:p>
            <a:pPr rtl="0">
              <a:spcBef>
                <a:spcPts val="0"/>
              </a:spcBef>
              <a:buNone/>
            </a:pPr>
            <a:r>
              <a:t/>
            </a:r>
            <a:endParaRPr sz="2400"/>
          </a:p>
          <a:p>
            <a:pPr rtl="0">
              <a:spcBef>
                <a:spcPts val="0"/>
              </a:spcBef>
              <a:buNone/>
            </a:pPr>
            <a:r>
              <a:rPr lang="en" sz="2400"/>
              <a:t>An inversion is a pair (i,j) s.t i &lt; j and A[i] &gt; A[j]</a:t>
            </a:r>
          </a:p>
          <a:p>
            <a:pPr>
              <a:spcBef>
                <a:spcPts val="0"/>
              </a:spcBef>
              <a:buNone/>
            </a:pPr>
            <a:r>
              <a:t/>
            </a:r>
            <a:endParaRPr sz="24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600"/>
              <a:t>Solvability of 8 puzzle (Contd.)</a:t>
            </a:r>
          </a:p>
        </p:txBody>
      </p:sp>
      <p:sp>
        <p:nvSpPr>
          <p:cNvPr id="129" name="Shape 12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Let the puzzle board be nXn.</a:t>
            </a:r>
          </a:p>
          <a:p>
            <a:pPr rtl="0">
              <a:spcBef>
                <a:spcPts val="0"/>
              </a:spcBef>
              <a:buNone/>
            </a:pPr>
            <a:r>
              <a:rPr lang="en" sz="2400"/>
              <a:t>If n is odd:</a:t>
            </a:r>
          </a:p>
          <a:p>
            <a:pPr rtl="0">
              <a:spcBef>
                <a:spcPts val="0"/>
              </a:spcBef>
              <a:buNone/>
            </a:pPr>
            <a:r>
              <a:rPr lang="en" sz="2400"/>
              <a:t>The parity of the no of inversions are an invariant on the swap operations. This means that it is necessary</a:t>
            </a:r>
          </a:p>
          <a:p>
            <a:pPr rtl="0">
              <a:spcBef>
                <a:spcPts val="0"/>
              </a:spcBef>
              <a:buNone/>
            </a:pPr>
            <a:r>
              <a:rPr lang="en" sz="2400"/>
              <a:t>for the goal state and initial state to have the same parity. (Parity is the remainder on division by 2)</a:t>
            </a:r>
            <a:br>
              <a:rPr lang="en" sz="2400"/>
            </a:br>
            <a:r>
              <a:rPr lang="en" sz="2400"/>
              <a:t>It can also be shown that this is a sufficient condition.</a:t>
            </a:r>
          </a:p>
          <a:p>
            <a:pPr>
              <a:spcBef>
                <a:spcPts val="0"/>
              </a:spcBef>
              <a:buNone/>
            </a:pPr>
            <a:r>
              <a:rPr lang="en" sz="2400"/>
              <a:t>Finding the number of inversions is an easy task and can be used as a reachability test.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sz="3600"/>
              <a:t>Solvability of 8 puzzle (Contd.)</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If n = even :</a:t>
            </a:r>
          </a:p>
          <a:p>
            <a:pPr rtl="0">
              <a:spcBef>
                <a:spcPts val="0"/>
              </a:spcBef>
              <a:buNone/>
            </a:pPr>
            <a:r>
              <a:rPr lang="en" sz="2400"/>
              <a:t>The parity for sum of the number of permutations and the row number of the blank space (with the top row as 0) is an invariant on the set of moves.</a:t>
            </a:r>
          </a:p>
          <a:p>
            <a:pPr rtl="0">
              <a:spcBef>
                <a:spcPts val="0"/>
              </a:spcBef>
              <a:buNone/>
            </a:pPr>
            <a:r>
              <a:rPr lang="en" sz="2400"/>
              <a:t>Therefore we can just compare the parity of the goal and initial state. This is also a sufficient condition for solvability. </a:t>
            </a:r>
          </a:p>
          <a:p>
            <a:pPr>
              <a:spcBef>
                <a:spcPts val="0"/>
              </a:spcBef>
              <a:buNone/>
            </a:pPr>
            <a:r>
              <a:t/>
            </a:r>
            <a:endParaRPr sz="24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Non Admissible Heuristic</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used a simple way of creating a non-admissible is to scale the Displaced Tiles Heuristic by a factor and added 32*</a:t>
            </a:r>
          </a:p>
          <a:p>
            <a:pPr rtl="0">
              <a:spcBef>
                <a:spcPts val="0"/>
              </a:spcBef>
              <a:buNone/>
            </a:pPr>
            <a:r>
              <a:rPr lang="en"/>
              <a:t>The effect of increasing the heuristic is evident in the following graph</a:t>
            </a:r>
          </a:p>
          <a:p>
            <a:pPr rtl="0">
              <a:spcBef>
                <a:spcPts val="0"/>
              </a:spcBef>
              <a:buNone/>
            </a:pPr>
            <a:r>
              <a:t/>
            </a:r>
            <a:endParaRPr sz="2400"/>
          </a:p>
          <a:p>
            <a:pPr>
              <a:spcBef>
                <a:spcPts val="0"/>
              </a:spcBef>
              <a:buNone/>
            </a:pPr>
            <a:r>
              <a:rPr lang="en" sz="2400"/>
              <a:t>*32 is the maximum number of moves needed to solve the problem.</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1415124" y="170325"/>
            <a:ext cx="6614849" cy="48028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ADD GRAPH	</a:t>
            </a:r>
          </a:p>
        </p:txBody>
      </p:sp>
      <p:sp>
        <p:nvSpPr>
          <p:cNvPr id="152" name="Shape 15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Add the plot for overall influence of heuristics across permutations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Cannibal Missionary Problem</a:t>
            </a:r>
          </a:p>
        </p:txBody>
      </p:sp>
      <p:pic>
        <p:nvPicPr>
          <p:cNvPr id="158" name="Shape 158"/>
          <p:cNvPicPr preferRelativeResize="0"/>
          <p:nvPr/>
        </p:nvPicPr>
        <p:blipFill>
          <a:blip r:embed="rId3">
            <a:alphaModFix/>
          </a:blip>
          <a:stretch>
            <a:fillRect/>
          </a:stretch>
        </p:blipFill>
        <p:spPr>
          <a:xfrm>
            <a:off x="1709022" y="1263652"/>
            <a:ext cx="5725949" cy="36464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3600"/>
              <a:t>LAB 01 Problem Statement</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1. Code A*; keep it general enough to be able to adapt to any search problem.</a:t>
            </a:r>
          </a:p>
          <a:p>
            <a:pPr lvl="0" rtl="0">
              <a:spcBef>
                <a:spcPts val="0"/>
              </a:spcBef>
              <a:buClr>
                <a:schemeClr val="dk1"/>
              </a:buClr>
              <a:buSzPct val="78571"/>
              <a:buFont typeface="Arial"/>
              <a:buNone/>
            </a:pPr>
            <a:r>
              <a:rPr lang="en" sz="1400"/>
              <a:t>2. Write modules for open and closed list management. Similarly for parent pointer redirection.</a:t>
            </a:r>
          </a:p>
          <a:p>
            <a:pPr lvl="0" rtl="0">
              <a:spcBef>
                <a:spcPts val="0"/>
              </a:spcBef>
              <a:buClr>
                <a:schemeClr val="dk1"/>
              </a:buClr>
              <a:buSzPct val="78571"/>
              <a:buFont typeface="Arial"/>
              <a:buNone/>
            </a:pPr>
            <a:r>
              <a:rPr lang="en" sz="1400"/>
              <a:t>3. Verify experimentally the intuition, "better heuristic performs better".</a:t>
            </a:r>
          </a:p>
          <a:p>
            <a:pPr lvl="0" rtl="0">
              <a:spcBef>
                <a:spcPts val="0"/>
              </a:spcBef>
              <a:buClr>
                <a:schemeClr val="dk1"/>
              </a:buClr>
              <a:buSzPct val="78571"/>
              <a:buFont typeface="Arial"/>
              <a:buNone/>
            </a:pPr>
            <a:r>
              <a:rPr lang="en" sz="1400"/>
              <a:t>4. Get the baseline figure of nodes expanded when h=0</a:t>
            </a:r>
          </a:p>
          <a:p>
            <a:pPr lvl="0" rtl="0">
              <a:spcBef>
                <a:spcPts val="0"/>
              </a:spcBef>
              <a:buClr>
                <a:schemeClr val="dk1"/>
              </a:buClr>
              <a:buSzPct val="78571"/>
              <a:buFont typeface="Arial"/>
              <a:buNone/>
            </a:pPr>
            <a:r>
              <a:rPr lang="en" sz="1400"/>
              <a:t>5. Measure node expansion when displaced tiles and manhattan distance heuristics are applied</a:t>
            </a:r>
          </a:p>
          <a:p>
            <a:pPr lvl="0" rtl="0">
              <a:spcBef>
                <a:spcPts val="0"/>
              </a:spcBef>
              <a:buClr>
                <a:schemeClr val="dk1"/>
              </a:buClr>
              <a:buSzPct val="78571"/>
              <a:buFont typeface="Arial"/>
              <a:buNone/>
            </a:pPr>
            <a:r>
              <a:rPr lang="en" sz="1400"/>
              <a:t>6. Come up with your own heuristic. Prove/disprove their admissibility (i.e., h(n) &lt;= h*(n), for all n)</a:t>
            </a:r>
          </a:p>
          <a:p>
            <a:pPr lvl="0" rtl="0">
              <a:spcBef>
                <a:spcPts val="0"/>
              </a:spcBef>
              <a:buClr>
                <a:schemeClr val="dk1"/>
              </a:buClr>
              <a:buSzPct val="78571"/>
              <a:buFont typeface="Arial"/>
              <a:buNone/>
            </a:pPr>
            <a:r>
              <a:rPr lang="en" sz="1400"/>
              <a:t>7. Verify that "if h(n)&gt;h*(n), for all n, A* may find the goal faster, but may discover a suboptimal path".</a:t>
            </a:r>
          </a:p>
          <a:p>
            <a:pPr lvl="0" rtl="0">
              <a:spcBef>
                <a:spcPts val="0"/>
              </a:spcBef>
              <a:buClr>
                <a:schemeClr val="dk1"/>
              </a:buClr>
              <a:buSzPct val="78571"/>
              <a:buFont typeface="Arial"/>
              <a:buNone/>
            </a:pPr>
            <a:r>
              <a:rPr lang="en" sz="1400"/>
              <a:t>8. Be liberal with numbers and graphs.Additional or repeated points for emphasis:</a:t>
            </a:r>
          </a:p>
          <a:p>
            <a:pPr lvl="0" rtl="0">
              <a:spcBef>
                <a:spcPts val="0"/>
              </a:spcBef>
              <a:buClr>
                <a:schemeClr val="dk1"/>
              </a:buClr>
              <a:buSzPct val="78571"/>
              <a:buFont typeface="Arial"/>
              <a:buNone/>
            </a:pPr>
            <a:r>
              <a:rPr lang="en" sz="1400"/>
              <a:t>9. Arrange  for non-reachability test that checks the start and goal node pair right at the start</a:t>
            </a:r>
          </a:p>
          <a:p>
            <a:pPr>
              <a:spcBef>
                <a:spcPts val="0"/>
              </a:spcBef>
              <a:buNone/>
            </a:pPr>
            <a:r>
              <a:t/>
            </a:r>
            <a:endParaRPr sz="14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Cannibal Missionary Problem</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 solved the cannibal missionary problem using the same API we coded.</a:t>
            </a:r>
          </a:p>
          <a:p>
            <a:pPr rtl="0">
              <a:spcBef>
                <a:spcPts val="0"/>
              </a:spcBef>
              <a:buNone/>
            </a:pPr>
            <a:r>
              <a:t/>
            </a:r>
            <a:endParaRPr/>
          </a:p>
          <a:p>
            <a:pPr rtl="0">
              <a:spcBef>
                <a:spcPts val="0"/>
              </a:spcBef>
              <a:buNone/>
            </a:pPr>
            <a:r>
              <a:rPr lang="en"/>
              <a:t>Results:</a:t>
            </a:r>
          </a:p>
          <a:p>
            <a:pPr>
              <a:spcBef>
                <a:spcPts val="0"/>
              </a:spcBef>
              <a:buNone/>
            </a:pPr>
            <a:r>
              <a:rPr lang="en"/>
              <a:t>No Heuristic : 25 moves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Our Own Heuristics</a:t>
            </a:r>
          </a:p>
        </p:txBody>
      </p:sp>
      <p:sp>
        <p:nvSpPr>
          <p:cNvPr id="170" name="Shape 17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1 Basic One Step heuristic : The minimum times a boat must go back and forth for C people in the first side is (C - 1)</a:t>
            </a:r>
          </a:p>
          <a:p>
            <a:pPr lvl="0" rtl="0">
              <a:spcBef>
                <a:spcPts val="0"/>
              </a:spcBef>
              <a:buNone/>
            </a:pPr>
            <a:r>
              <a:rPr lang="en" sz="2400"/>
              <a:t>Performance 	22 moves</a:t>
            </a:r>
          </a:p>
          <a:p>
            <a:pPr rtl="0">
              <a:spcBef>
                <a:spcPts val="0"/>
              </a:spcBef>
              <a:buNone/>
            </a:pPr>
            <a:r>
              <a:rPr lang="en" sz="2400"/>
              <a:t>2 Two Step heuristic : A more accurate heuristic, which takes care of which side the boat is and how many people are on first side</a:t>
            </a:r>
          </a:p>
          <a:p>
            <a:pPr>
              <a:spcBef>
                <a:spcPts val="0"/>
              </a:spcBef>
              <a:buNone/>
            </a:pPr>
            <a:r>
              <a:rPr lang="en" sz="2400"/>
              <a:t>Performance 	19 moves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id="175" name="Shape 175"/>
          <p:cNvPicPr preferRelativeResize="0"/>
          <p:nvPr/>
        </p:nvPicPr>
        <p:blipFill>
          <a:blip r:embed="rId3">
            <a:alphaModFix/>
          </a:blip>
          <a:stretch>
            <a:fillRect/>
          </a:stretch>
        </p:blipFill>
        <p:spPr>
          <a:xfrm>
            <a:off x="1836075" y="1170550"/>
            <a:ext cx="5471855" cy="3972949"/>
          </a:xfrm>
          <a:prstGeom prst="rect">
            <a:avLst/>
          </a:prstGeom>
          <a:noFill/>
          <a:ln>
            <a:noFill/>
          </a:ln>
        </p:spPr>
      </p:pic>
      <p:sp>
        <p:nvSpPr>
          <p:cNvPr id="176" name="Shape 176"/>
          <p:cNvSpPr txBox="1"/>
          <p:nvPr/>
        </p:nvSpPr>
        <p:spPr>
          <a:xfrm>
            <a:off x="993900" y="335650"/>
            <a:ext cx="7156200" cy="8348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77" name="Shape 177"/>
          <p:cNvSpPr txBox="1"/>
          <p:nvPr/>
        </p:nvSpPr>
        <p:spPr>
          <a:xfrm>
            <a:off x="993900" y="194650"/>
            <a:ext cx="7156200" cy="834899"/>
          </a:xfrm>
          <a:prstGeom prst="rect">
            <a:avLst/>
          </a:prstGeom>
          <a:noFill/>
          <a:ln>
            <a:noFill/>
          </a:ln>
        </p:spPr>
        <p:txBody>
          <a:bodyPr anchorCtr="0" anchor="t" bIns="91425" lIns="91425" rIns="91425" tIns="91425">
            <a:noAutofit/>
          </a:bodyPr>
          <a:lstStyle/>
          <a:p>
            <a:pPr>
              <a:spcBef>
                <a:spcPts val="0"/>
              </a:spcBef>
              <a:buNone/>
            </a:pPr>
            <a:r>
              <a:rPr lang="en" sz="3600">
                <a:solidFill>
                  <a:srgbClr val="FFFFFF"/>
                </a:solidFill>
                <a:latin typeface="Georgia"/>
                <a:ea typeface="Georgia"/>
                <a:cs typeface="Georgia"/>
                <a:sym typeface="Georgia"/>
              </a:rPr>
              <a:t>Better Heuristic Perform Better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1029998" y="0"/>
            <a:ext cx="7084002" cy="51435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Conclusions</a:t>
            </a:r>
          </a:p>
        </p:txBody>
      </p:sp>
      <p:sp>
        <p:nvSpPr>
          <p:cNvPr id="188" name="Shape 18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Heuristic improve the performance over BFS</a:t>
            </a:r>
          </a:p>
          <a:p>
            <a:pPr rtl="0">
              <a:spcBef>
                <a:spcPts val="0"/>
              </a:spcBef>
              <a:buNone/>
            </a:pPr>
            <a:r>
              <a:t/>
            </a:r>
            <a:endParaRPr/>
          </a:p>
          <a:p>
            <a:pPr rtl="0">
              <a:spcBef>
                <a:spcPts val="0"/>
              </a:spcBef>
              <a:buNone/>
            </a:pPr>
            <a:r>
              <a:rPr lang="en"/>
              <a:t>Better heuristics perform better</a:t>
            </a:r>
          </a:p>
          <a:p>
            <a:pPr rtl="0">
              <a:spcBef>
                <a:spcPts val="0"/>
              </a:spcBef>
              <a:buNone/>
            </a:pPr>
            <a:r>
              <a:t/>
            </a:r>
            <a:endParaRPr/>
          </a:p>
          <a:p>
            <a:pPr>
              <a:spcBef>
                <a:spcPts val="0"/>
              </a:spcBef>
              <a:buNone/>
            </a:pPr>
            <a:r>
              <a:rPr lang="en"/>
              <a:t>Non admissible heuristics may exceed the optimal paths, at the expense of expansion time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idx="1" type="body"/>
          </p:nvPr>
        </p:nvSpPr>
        <p:spPr>
          <a:xfrm>
            <a:off x="606275" y="3564426"/>
            <a:ext cx="8229600" cy="505200"/>
          </a:xfrm>
          <a:prstGeom prst="rect">
            <a:avLst/>
          </a:prstGeom>
        </p:spPr>
        <p:txBody>
          <a:bodyPr anchorCtr="0" anchor="ctr" bIns="91425" lIns="91425" rIns="91425" tIns="91425">
            <a:noAutofit/>
          </a:bodyPr>
          <a:lstStyle/>
          <a:p>
            <a:pPr>
              <a:spcBef>
                <a:spcPts val="0"/>
              </a:spcBef>
              <a:buNone/>
            </a:pPr>
            <a:r>
              <a:rPr lang="en" sz="6000">
                <a:solidFill>
                  <a:srgbClr val="FFFFFF"/>
                </a:solidFill>
              </a:rPr>
              <a:t>THANK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A* Implementation</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Made an abstract implementation in python using object oriented programming.</a:t>
            </a:r>
          </a:p>
          <a:p>
            <a:pPr rtl="0">
              <a:spcBef>
                <a:spcPts val="0"/>
              </a:spcBef>
              <a:buNone/>
            </a:pPr>
            <a:r>
              <a:t/>
            </a:r>
            <a:endParaRPr/>
          </a:p>
          <a:p>
            <a:pPr>
              <a:spcBef>
                <a:spcPts val="0"/>
              </a:spcBef>
              <a:buNone/>
            </a:pPr>
            <a:r>
              <a:rPr lang="en"/>
              <a:t>Implementation of A* Algorithm and storage data structure is independent of the problem at hand, making it abstract for the user.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OL and CL implementation</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Made an abstract implementation of open and closed list using Heap and HashMap data structures respectively allowing for highly efficient operations at every step of the iterator.</a:t>
            </a:r>
          </a:p>
          <a:p>
            <a:pPr rtl="0">
              <a:spcBef>
                <a:spcPts val="0"/>
              </a:spcBef>
              <a:buNone/>
            </a:pPr>
            <a:r>
              <a:t/>
            </a:r>
            <a:endParaRPr sz="2400"/>
          </a:p>
          <a:p>
            <a:pPr rtl="0">
              <a:spcBef>
                <a:spcPts val="0"/>
              </a:spcBef>
              <a:buNone/>
            </a:pPr>
            <a:r>
              <a:rPr lang="en" sz="2400"/>
              <a:t>State type is abstract and stores the value, parent pointer, g-score and h-score.</a:t>
            </a:r>
          </a:p>
          <a:p>
            <a:pPr>
              <a:spcBef>
                <a:spcPts val="0"/>
              </a:spcBef>
              <a:buNone/>
            </a:pPr>
            <a:r>
              <a:rPr lang="en" sz="2400"/>
              <a:t> The Heuristic can be user defined without interfering with other code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8 Puzzle Problem</a:t>
            </a:r>
          </a:p>
        </p:txBody>
      </p:sp>
      <p:graphicFrame>
        <p:nvGraphicFramePr>
          <p:cNvPr id="71" name="Shape 71"/>
          <p:cNvGraphicFramePr/>
          <p:nvPr/>
        </p:nvGraphicFramePr>
        <p:xfrm>
          <a:off x="2010200" y="1514637"/>
          <a:ext cx="3000000" cy="3000000"/>
        </p:xfrm>
        <a:graphic>
          <a:graphicData uri="http://schemas.openxmlformats.org/drawingml/2006/table">
            <a:tbl>
              <a:tblPr>
                <a:noFill/>
                <a:tableStyleId>{4CB56FC0-3DE2-417A-AEE2-63594079DC6F}</a:tableStyleId>
              </a:tblPr>
              <a:tblGrid>
                <a:gridCol w="692775"/>
                <a:gridCol w="657200"/>
                <a:gridCol w="629775"/>
              </a:tblGrid>
              <a:tr h="704725">
                <a:tc>
                  <a:txBody>
                    <a:bodyPr>
                      <a:noAutofit/>
                    </a:bodyPr>
                    <a:lstStyle/>
                    <a:p>
                      <a:pPr algn="ctr">
                        <a:spcBef>
                          <a:spcPts val="0"/>
                        </a:spcBef>
                        <a:buNone/>
                      </a:pPr>
                      <a:r>
                        <a:rPr lang="en" sz="2400"/>
                        <a:t>2</a:t>
                      </a:r>
                    </a:p>
                  </a:txBody>
                  <a:tcPr marT="91425" marB="91425" marR="91425" marL="91425" anchor="ctr"/>
                </a:tc>
                <a:tc>
                  <a:txBody>
                    <a:bodyPr>
                      <a:noAutofit/>
                    </a:bodyPr>
                    <a:lstStyle/>
                    <a:p>
                      <a:pPr algn="ctr">
                        <a:spcBef>
                          <a:spcPts val="0"/>
                        </a:spcBef>
                        <a:buNone/>
                      </a:pPr>
                      <a:r>
                        <a:rPr lang="en" sz="2400"/>
                        <a:t>1</a:t>
                      </a:r>
                    </a:p>
                  </a:txBody>
                  <a:tcPr marT="91425" marB="91425" marR="91425" marL="91425" anchor="ctr"/>
                </a:tc>
                <a:tc>
                  <a:txBody>
                    <a:bodyPr>
                      <a:noAutofit/>
                    </a:bodyPr>
                    <a:lstStyle/>
                    <a:p>
                      <a:pPr algn="ctr">
                        <a:spcBef>
                          <a:spcPts val="0"/>
                        </a:spcBef>
                        <a:buNone/>
                      </a:pPr>
                      <a:r>
                        <a:rPr lang="en" sz="2400"/>
                        <a:t>4</a:t>
                      </a:r>
                    </a:p>
                  </a:txBody>
                  <a:tcPr marT="91425" marB="91425" marR="91425" marL="91425" anchor="ctr"/>
                </a:tc>
              </a:tr>
              <a:tr h="704725">
                <a:tc>
                  <a:txBody>
                    <a:bodyPr>
                      <a:noAutofit/>
                    </a:bodyPr>
                    <a:lstStyle/>
                    <a:p>
                      <a:pPr algn="ctr">
                        <a:spcBef>
                          <a:spcPts val="0"/>
                        </a:spcBef>
                        <a:buNone/>
                      </a:pPr>
                      <a:r>
                        <a:rPr lang="en" sz="2400"/>
                        <a:t>7</a:t>
                      </a:r>
                    </a:p>
                  </a:txBody>
                  <a:tcPr marT="91425" marB="91425" marR="91425" marL="91425" anchor="ctr"/>
                </a:tc>
                <a:tc>
                  <a:txBody>
                    <a:bodyPr>
                      <a:noAutofit/>
                    </a:bodyPr>
                    <a:lstStyle/>
                    <a:p>
                      <a:pPr algn="ctr">
                        <a:spcBef>
                          <a:spcPts val="0"/>
                        </a:spcBef>
                        <a:buNone/>
                      </a:pPr>
                      <a:r>
                        <a:rPr lang="en" sz="2400"/>
                        <a:t>8</a:t>
                      </a:r>
                    </a:p>
                  </a:txBody>
                  <a:tcPr marT="91425" marB="91425" marR="91425" marL="91425" anchor="ctr"/>
                </a:tc>
                <a:tc>
                  <a:txBody>
                    <a:bodyPr>
                      <a:noAutofit/>
                    </a:bodyPr>
                    <a:lstStyle/>
                    <a:p>
                      <a:pPr algn="ctr">
                        <a:spcBef>
                          <a:spcPts val="0"/>
                        </a:spcBef>
                        <a:buNone/>
                      </a:pPr>
                      <a:r>
                        <a:rPr lang="en" sz="2400"/>
                        <a:t>3</a:t>
                      </a:r>
                    </a:p>
                  </a:txBody>
                  <a:tcPr marT="91425" marB="91425" marR="91425" marL="91425" anchor="ctr"/>
                </a:tc>
              </a:tr>
              <a:tr h="704725">
                <a:tc>
                  <a:txBody>
                    <a:bodyPr>
                      <a:noAutofit/>
                    </a:bodyPr>
                    <a:lstStyle/>
                    <a:p>
                      <a:pPr algn="ctr">
                        <a:spcBef>
                          <a:spcPts val="0"/>
                        </a:spcBef>
                        <a:buNone/>
                      </a:pPr>
                      <a:r>
                        <a:rPr lang="en" sz="2400"/>
                        <a:t>5</a:t>
                      </a:r>
                    </a:p>
                  </a:txBody>
                  <a:tcPr marT="91425" marB="91425" marR="91425" marL="91425" anchor="ctr"/>
                </a:tc>
                <a:tc>
                  <a:txBody>
                    <a:bodyPr>
                      <a:noAutofit/>
                    </a:bodyPr>
                    <a:lstStyle/>
                    <a:p>
                      <a:pPr algn="ctr">
                        <a:spcBef>
                          <a:spcPts val="0"/>
                        </a:spcBef>
                        <a:buNone/>
                      </a:pPr>
                      <a:r>
                        <a:rPr lang="en" sz="2400"/>
                        <a:t>6</a:t>
                      </a:r>
                    </a:p>
                  </a:txBody>
                  <a:tcPr marT="91425" marB="91425" marR="91425" marL="91425" anchor="ctr"/>
                </a:tc>
                <a:tc>
                  <a:txBody>
                    <a:bodyPr>
                      <a:noAutofit/>
                    </a:bodyPr>
                    <a:lstStyle/>
                    <a:p>
                      <a:pPr algn="ctr">
                        <a:spcBef>
                          <a:spcPts val="0"/>
                        </a:spcBef>
                        <a:buNone/>
                      </a:pPr>
                      <a:r>
                        <a:t/>
                      </a:r>
                      <a:endParaRPr sz="2400"/>
                    </a:p>
                  </a:txBody>
                  <a:tcPr marT="91425" marB="91425" marR="91425" marL="91425" anchor="ctr"/>
                </a:tc>
              </a:tr>
            </a:tbl>
          </a:graphicData>
        </a:graphic>
      </p:graphicFrame>
      <p:graphicFrame>
        <p:nvGraphicFramePr>
          <p:cNvPr id="72" name="Shape 72"/>
          <p:cNvGraphicFramePr/>
          <p:nvPr/>
        </p:nvGraphicFramePr>
        <p:xfrm>
          <a:off x="5352850" y="1514662"/>
          <a:ext cx="3000000" cy="3000000"/>
        </p:xfrm>
        <a:graphic>
          <a:graphicData uri="http://schemas.openxmlformats.org/drawingml/2006/table">
            <a:tbl>
              <a:tblPr>
                <a:noFill/>
                <a:tableStyleId>{4865DF0A-EC69-4C98-B1DC-3A7D4C919BF7}</a:tableStyleId>
              </a:tblPr>
              <a:tblGrid>
                <a:gridCol w="692775"/>
                <a:gridCol w="657200"/>
                <a:gridCol w="629775"/>
              </a:tblGrid>
              <a:tr h="704725">
                <a:tc>
                  <a:txBody>
                    <a:bodyPr>
                      <a:noAutofit/>
                    </a:bodyPr>
                    <a:lstStyle/>
                    <a:p>
                      <a:pPr lvl="0" rtl="0" algn="ctr">
                        <a:spcBef>
                          <a:spcPts val="0"/>
                        </a:spcBef>
                        <a:buNone/>
                      </a:pPr>
                      <a:r>
                        <a:rPr lang="en" sz="2400"/>
                        <a:t>1</a:t>
                      </a:r>
                    </a:p>
                  </a:txBody>
                  <a:tcPr marT="91425" marB="91425" marR="91425" marL="91425" anchor="ctr"/>
                </a:tc>
                <a:tc>
                  <a:txBody>
                    <a:bodyPr>
                      <a:noAutofit/>
                    </a:bodyPr>
                    <a:lstStyle/>
                    <a:p>
                      <a:pPr lvl="0" rtl="0" algn="ctr">
                        <a:spcBef>
                          <a:spcPts val="0"/>
                        </a:spcBef>
                        <a:buNone/>
                      </a:pPr>
                      <a:r>
                        <a:rPr lang="en" sz="2400"/>
                        <a:t>2</a:t>
                      </a:r>
                    </a:p>
                  </a:txBody>
                  <a:tcPr marT="91425" marB="91425" marR="91425" marL="91425" anchor="ctr"/>
                </a:tc>
                <a:tc>
                  <a:txBody>
                    <a:bodyPr>
                      <a:noAutofit/>
                    </a:bodyPr>
                    <a:lstStyle/>
                    <a:p>
                      <a:pPr lvl="0" rtl="0" algn="ctr">
                        <a:spcBef>
                          <a:spcPts val="0"/>
                        </a:spcBef>
                        <a:buNone/>
                      </a:pPr>
                      <a:r>
                        <a:rPr lang="en" sz="2400"/>
                        <a:t>3</a:t>
                      </a:r>
                    </a:p>
                  </a:txBody>
                  <a:tcPr marT="91425" marB="91425" marR="91425" marL="91425" anchor="ctr"/>
                </a:tc>
              </a:tr>
              <a:tr h="704725">
                <a:tc>
                  <a:txBody>
                    <a:bodyPr>
                      <a:noAutofit/>
                    </a:bodyPr>
                    <a:lstStyle/>
                    <a:p>
                      <a:pPr lvl="0" rtl="0" algn="ctr">
                        <a:spcBef>
                          <a:spcPts val="0"/>
                        </a:spcBef>
                        <a:buNone/>
                      </a:pPr>
                      <a:r>
                        <a:rPr lang="en" sz="2400"/>
                        <a:t>4</a:t>
                      </a:r>
                    </a:p>
                  </a:txBody>
                  <a:tcPr marT="91425" marB="91425" marR="91425" marL="91425" anchor="ctr"/>
                </a:tc>
                <a:tc>
                  <a:txBody>
                    <a:bodyPr>
                      <a:noAutofit/>
                    </a:bodyPr>
                    <a:lstStyle/>
                    <a:p>
                      <a:pPr lvl="0" rtl="0" algn="ctr">
                        <a:spcBef>
                          <a:spcPts val="0"/>
                        </a:spcBef>
                        <a:buNone/>
                      </a:pPr>
                      <a:r>
                        <a:rPr lang="en" sz="2400"/>
                        <a:t>5</a:t>
                      </a:r>
                    </a:p>
                  </a:txBody>
                  <a:tcPr marT="91425" marB="91425" marR="91425" marL="91425" anchor="ctr"/>
                </a:tc>
                <a:tc>
                  <a:txBody>
                    <a:bodyPr>
                      <a:noAutofit/>
                    </a:bodyPr>
                    <a:lstStyle/>
                    <a:p>
                      <a:pPr lvl="0" rtl="0" algn="ctr">
                        <a:spcBef>
                          <a:spcPts val="0"/>
                        </a:spcBef>
                        <a:buNone/>
                      </a:pPr>
                      <a:r>
                        <a:rPr lang="en" sz="2400"/>
                        <a:t>6</a:t>
                      </a:r>
                    </a:p>
                  </a:txBody>
                  <a:tcPr marT="91425" marB="91425" marR="91425" marL="91425" anchor="ctr"/>
                </a:tc>
              </a:tr>
              <a:tr h="704725">
                <a:tc>
                  <a:txBody>
                    <a:bodyPr>
                      <a:noAutofit/>
                    </a:bodyPr>
                    <a:lstStyle/>
                    <a:p>
                      <a:pPr lvl="0" rtl="0" algn="ctr">
                        <a:spcBef>
                          <a:spcPts val="0"/>
                        </a:spcBef>
                        <a:buNone/>
                      </a:pPr>
                      <a:r>
                        <a:rPr lang="en" sz="2400"/>
                        <a:t>7</a:t>
                      </a:r>
                    </a:p>
                  </a:txBody>
                  <a:tcPr marT="91425" marB="91425" marR="91425" marL="91425" anchor="ctr"/>
                </a:tc>
                <a:tc>
                  <a:txBody>
                    <a:bodyPr>
                      <a:noAutofit/>
                    </a:bodyPr>
                    <a:lstStyle/>
                    <a:p>
                      <a:pPr lvl="0" rtl="0" algn="ctr">
                        <a:spcBef>
                          <a:spcPts val="0"/>
                        </a:spcBef>
                        <a:buNone/>
                      </a:pPr>
                      <a:r>
                        <a:rPr lang="en" sz="2400"/>
                        <a:t>8</a:t>
                      </a:r>
                    </a:p>
                  </a:txBody>
                  <a:tcPr marT="91425" marB="91425" marR="91425" marL="91425" anchor="ctr"/>
                </a:tc>
                <a:tc>
                  <a:txBody>
                    <a:bodyPr>
                      <a:noAutofit/>
                    </a:bodyPr>
                    <a:lstStyle/>
                    <a:p>
                      <a:pPr lvl="0" rtl="0" algn="ctr">
                        <a:spcBef>
                          <a:spcPts val="0"/>
                        </a:spcBef>
                        <a:buNone/>
                      </a:pPr>
                      <a:r>
                        <a:t/>
                      </a:r>
                      <a:endParaRPr sz="2400"/>
                    </a:p>
                  </a:txBody>
                  <a:tcPr marT="91425" marB="91425" marR="91425" marL="91425" anchor="ctr"/>
                </a:tc>
              </a:tr>
            </a:tbl>
          </a:graphicData>
        </a:graphic>
      </p:graphicFrame>
      <p:sp>
        <p:nvSpPr>
          <p:cNvPr id="73" name="Shape 73"/>
          <p:cNvSpPr/>
          <p:nvPr/>
        </p:nvSpPr>
        <p:spPr>
          <a:xfrm>
            <a:off x="4389775" y="2455800"/>
            <a:ext cx="621300" cy="211199"/>
          </a:xfrm>
          <a:prstGeom prs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 name="Shape 74"/>
          <p:cNvSpPr txBox="1"/>
          <p:nvPr/>
        </p:nvSpPr>
        <p:spPr>
          <a:xfrm>
            <a:off x="993900" y="3996350"/>
            <a:ext cx="7156200" cy="834899"/>
          </a:xfrm>
          <a:prstGeom prst="rect">
            <a:avLst/>
          </a:prstGeom>
          <a:noFill/>
          <a:ln>
            <a:noFill/>
          </a:ln>
        </p:spPr>
        <p:txBody>
          <a:bodyPr anchorCtr="0" anchor="t" bIns="91425" lIns="91425" rIns="91425" tIns="91425">
            <a:noAutofit/>
          </a:bodyPr>
          <a:lstStyle/>
          <a:p>
            <a:pPr>
              <a:spcBef>
                <a:spcPts val="0"/>
              </a:spcBef>
              <a:buNone/>
            </a:pPr>
            <a:r>
              <a:rPr lang="en"/>
              <a:t>This is the problem we try to solve. We need to move the blank so that the state of the matrix reaches the final state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8-Puzzle Problem</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We implemented the 8-puzzle problem over the above API. </a:t>
            </a:r>
          </a:p>
          <a:p>
            <a:pPr rtl="0">
              <a:spcBef>
                <a:spcPts val="0"/>
              </a:spcBef>
              <a:buNone/>
            </a:pPr>
            <a:r>
              <a:t/>
            </a:r>
            <a:endParaRPr sz="2400"/>
          </a:p>
          <a:p>
            <a:pPr rtl="0">
              <a:spcBef>
                <a:spcPts val="0"/>
              </a:spcBef>
              <a:buNone/>
            </a:pPr>
            <a:r>
              <a:rPr lang="en" sz="2400"/>
              <a:t>Here are the figures:</a:t>
            </a:r>
          </a:p>
          <a:p>
            <a:pPr rtl="0">
              <a:spcBef>
                <a:spcPts val="0"/>
              </a:spcBef>
              <a:buNone/>
            </a:pPr>
            <a:r>
              <a:t/>
            </a:r>
            <a:endParaRPr sz="2400"/>
          </a:p>
          <a:p>
            <a:pPr rtl="0">
              <a:spcBef>
                <a:spcPts val="0"/>
              </a:spcBef>
              <a:buNone/>
            </a:pPr>
            <a:r>
              <a:rPr lang="en" sz="2400"/>
              <a:t>No Heuristic : 7695*</a:t>
            </a:r>
          </a:p>
          <a:p>
            <a:pPr rtl="0">
              <a:spcBef>
                <a:spcPts val="0"/>
              </a:spcBef>
              <a:buNone/>
            </a:pPr>
            <a:r>
              <a:rPr lang="en" sz="2400"/>
              <a:t>Displaced tiles : 353*</a:t>
            </a:r>
          </a:p>
          <a:p>
            <a:pPr>
              <a:spcBef>
                <a:spcPts val="0"/>
              </a:spcBef>
              <a:buNone/>
            </a:pPr>
            <a:r>
              <a:rPr lang="en" sz="2400"/>
              <a:t>Manhattan distance : 42*</a:t>
            </a:r>
          </a:p>
        </p:txBody>
      </p:sp>
      <p:sp>
        <p:nvSpPr>
          <p:cNvPr id="81" name="Shape 81"/>
          <p:cNvSpPr txBox="1"/>
          <p:nvPr/>
        </p:nvSpPr>
        <p:spPr>
          <a:xfrm>
            <a:off x="848975" y="4623300"/>
            <a:ext cx="7156200" cy="520199"/>
          </a:xfrm>
          <a:prstGeom prst="rect">
            <a:avLst/>
          </a:prstGeom>
          <a:noFill/>
          <a:ln>
            <a:noFill/>
          </a:ln>
        </p:spPr>
        <p:txBody>
          <a:bodyPr anchorCtr="0" anchor="t" bIns="91425" lIns="91425" rIns="91425" tIns="91425">
            <a:noAutofit/>
          </a:bodyPr>
          <a:lstStyle/>
          <a:p>
            <a:pPr>
              <a:spcBef>
                <a:spcPts val="0"/>
              </a:spcBef>
              <a:buNone/>
            </a:pPr>
            <a:r>
              <a:rPr lang="en" sz="1100"/>
              <a:t>*The figures are subject to the definition of less than operator for f-score. The less than condition we have used take h-score as the next candidate if f-score is same.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3600"/>
              <a:t>Better Heuristics Perform Better</a:t>
            </a:r>
          </a:p>
        </p:txBody>
      </p:sp>
      <p:pic>
        <p:nvPicPr>
          <p:cNvPr id="87" name="Shape 87"/>
          <p:cNvPicPr preferRelativeResize="0"/>
          <p:nvPr/>
        </p:nvPicPr>
        <p:blipFill>
          <a:blip r:embed="rId3">
            <a:alphaModFix/>
          </a:blip>
          <a:stretch>
            <a:fillRect/>
          </a:stretch>
        </p:blipFill>
        <p:spPr>
          <a:xfrm>
            <a:off x="1850200" y="1191075"/>
            <a:ext cx="5443582" cy="39524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Our Own Heuristics</a:t>
            </a:r>
          </a:p>
        </p:txBody>
      </p:sp>
      <p:sp>
        <p:nvSpPr>
          <p:cNvPr id="93" name="Shape 9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We implemented 2 heuristics for the lab</a:t>
            </a:r>
          </a:p>
          <a:p>
            <a:pPr indent="-381000" lvl="0" marL="457200" rtl="0">
              <a:spcBef>
                <a:spcPts val="0"/>
              </a:spcBef>
              <a:buClr>
                <a:schemeClr val="dk1"/>
              </a:buClr>
              <a:buSzPct val="100000"/>
              <a:buFont typeface="Georgia"/>
              <a:buAutoNum type="arabicPeriod"/>
            </a:pPr>
            <a:r>
              <a:rPr lang="en" sz="2400"/>
              <a:t>n-Max Swap : The number  of moves to reach final states where in each move you can swap the blank tile with any tile</a:t>
            </a:r>
          </a:p>
          <a:p>
            <a:pPr lvl="0" rtl="0">
              <a:spcBef>
                <a:spcPts val="0"/>
              </a:spcBef>
              <a:buNone/>
            </a:pPr>
            <a:r>
              <a:rPr lang="en" sz="2400"/>
              <a:t>	Performance : 202 moves</a:t>
            </a:r>
          </a:p>
          <a:p>
            <a:pPr lvl="0" rtl="0">
              <a:spcBef>
                <a:spcPts val="0"/>
              </a:spcBef>
              <a:buNone/>
            </a:pPr>
            <a:r>
              <a:t/>
            </a:r>
            <a:endParaRPr sz="2400"/>
          </a:p>
          <a:p>
            <a:pPr indent="-381000" lvl="0" marL="457200" rtl="0">
              <a:spcBef>
                <a:spcPts val="0"/>
              </a:spcBef>
              <a:buClr>
                <a:schemeClr val="dk1"/>
              </a:buClr>
              <a:buSzPct val="100000"/>
              <a:buFont typeface="Georgia"/>
              <a:buAutoNum type="arabicPeriod"/>
            </a:pPr>
            <a:r>
              <a:rPr lang="en" sz="2400"/>
              <a:t>RC Distance  : The sum of the number of tiles not in correct column and number of tiles not in correct rows</a:t>
            </a:r>
          </a:p>
          <a:p>
            <a:pPr rtl="0">
              <a:spcBef>
                <a:spcPts val="0"/>
              </a:spcBef>
              <a:buNone/>
            </a:pPr>
            <a:r>
              <a:rPr lang="en" sz="2400"/>
              <a:t>	Performance : 126 moves</a:t>
            </a:r>
          </a:p>
          <a:p>
            <a:pPr lvl="0" rtl="0">
              <a:spcBef>
                <a:spcPts val="0"/>
              </a:spcBef>
              <a:buNone/>
            </a:pPr>
            <a:r>
              <a:t/>
            </a:r>
            <a:endParaRPr sz="2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N-Max Swap</a:t>
            </a:r>
          </a:p>
        </p:txBody>
      </p:sp>
      <p:sp>
        <p:nvSpPr>
          <p:cNvPr id="99" name="Shape 9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We can use the solution of a relaxed problem as a heuristic. The N-Max Swap heuristic is based on this principle.</a:t>
            </a:r>
          </a:p>
          <a:p>
            <a:pPr rtl="0">
              <a:spcBef>
                <a:spcPts val="0"/>
              </a:spcBef>
              <a:buNone/>
            </a:pPr>
            <a:r>
              <a:t/>
            </a:r>
            <a:endParaRPr sz="2400"/>
          </a:p>
          <a:p>
            <a:pPr rtl="0">
              <a:spcBef>
                <a:spcPts val="0"/>
              </a:spcBef>
              <a:buNone/>
            </a:pPr>
            <a:r>
              <a:rPr lang="en" sz="2400"/>
              <a:t>N-Max Swap has the same goal as the 8-puzzle problem with a different set of allowed moves.</a:t>
            </a:r>
          </a:p>
          <a:p>
            <a:pPr rtl="0">
              <a:spcBef>
                <a:spcPts val="0"/>
              </a:spcBef>
              <a:buNone/>
            </a:pPr>
            <a:r>
              <a:t/>
            </a:r>
            <a:endParaRPr sz="2400"/>
          </a:p>
          <a:p>
            <a:pPr>
              <a:spcBef>
                <a:spcPts val="0"/>
              </a:spcBef>
              <a:buNone/>
            </a:pPr>
            <a:r>
              <a:rPr lang="en" sz="2400"/>
              <a:t>In N-Max Swap we are allowed to swap the blank space with any other tile.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