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54.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53.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56.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20.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58.xml"/>
  <Override ContentType="application/vnd.openxmlformats-officedocument.presentationml.notesSlide+xml" PartName="/ppt/notesSlides/notesSlide52.xml"/>
  <Override ContentType="application/vnd.openxmlformats-officedocument.presentationml.notesSlide+xml" PartName="/ppt/notesSlides/notesSlide61.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45.xml"/>
  <Override ContentType="application/vnd.openxmlformats-officedocument.presentationml.notesSlide+xml" PartName="/ppt/notesSlides/notesSlide55.xml"/>
  <Override ContentType="application/vnd.openxmlformats-officedocument.presentationml.notesSlide+xml" PartName="/ppt/notesSlides/notesSlide44.xml"/>
  <Override ContentType="application/vnd.openxmlformats-officedocument.presentationml.notesSlide+xml" PartName="/ppt/notesSlides/notesSlide57.xml"/>
  <Override ContentType="application/vnd.openxmlformats-officedocument.presentationml.notesSlide+xml" PartName="/ppt/notesSlides/notesSlide60.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56.xml"/>
  <Override ContentType="application/vnd.openxmlformats-officedocument.presentationml.slide+xml" PartName="/ppt/slides/slide24.xml"/>
  <Override ContentType="application/vnd.openxmlformats-officedocument.presentationml.slide+xml" PartName="/ppt/slides/slide61.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46.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5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52.xml"/>
  <Override ContentType="application/vnd.openxmlformats-officedocument.presentationml.slide+xml" PartName="/ppt/slides/slide22.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54.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60.xml"/>
  <Override ContentType="application/vnd.openxmlformats-officedocument.presentationml.slide+xml" PartName="/ppt/slides/slide10.xml"/>
  <Override ContentType="application/vnd.openxmlformats-officedocument.presentationml.slide+xml" PartName="/ppt/slides/slide51.xml"/>
  <Override ContentType="application/vnd.openxmlformats-officedocument.presentationml.slide+xml" PartName="/ppt/slides/slide57.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59.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5.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3BC3134-9EFB-479B-AB67-97E1149C86F2}">
  <a:tblStyle styleId="{73BC3134-9EFB-479B-AB67-97E1149C86F2}" styleName="Table_0">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0" Type="http://schemas.openxmlformats.org/officeDocument/2006/relationships/slide" Target="slides/slide25.xml"/><Relationship Id="rId31" Type="http://schemas.openxmlformats.org/officeDocument/2006/relationships/slide" Target="slides/slide2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2" Type="http://schemas.openxmlformats.org/officeDocument/2006/relationships/presProps" Target="presProps.xml"/><Relationship Id="rId1" Type="http://schemas.openxmlformats.org/officeDocument/2006/relationships/theme" Target="theme/theme3.xml"/><Relationship Id="rId40" Type="http://schemas.openxmlformats.org/officeDocument/2006/relationships/slide" Target="slides/slide35.xml"/><Relationship Id="rId4" Type="http://schemas.openxmlformats.org/officeDocument/2006/relationships/slideMaster" Target="slideMasters/slideMaster1.xml"/><Relationship Id="rId41" Type="http://schemas.openxmlformats.org/officeDocument/2006/relationships/slide" Target="slides/slide36.xml"/><Relationship Id="rId3" Type="http://schemas.openxmlformats.org/officeDocument/2006/relationships/tableStyles" Target="tableStyles.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 Id="rId58" Type="http://schemas.openxmlformats.org/officeDocument/2006/relationships/slide" Target="slides/slide53.xml"/><Relationship Id="rId59" Type="http://schemas.openxmlformats.org/officeDocument/2006/relationships/slide" Target="slides/slide54.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1" Type="http://schemas.openxmlformats.org/officeDocument/2006/relationships/slide" Target="slides/slide16.xml"/><Relationship Id="rId22" Type="http://schemas.openxmlformats.org/officeDocument/2006/relationships/slide" Target="slides/slide17.xml"/><Relationship Id="rId60" Type="http://schemas.openxmlformats.org/officeDocument/2006/relationships/slide" Target="slides/slide55.xml"/><Relationship Id="rId23" Type="http://schemas.openxmlformats.org/officeDocument/2006/relationships/slide" Target="slides/slide18.xml"/><Relationship Id="rId24" Type="http://schemas.openxmlformats.org/officeDocument/2006/relationships/slide" Target="slides/slide19.xml"/><Relationship Id="rId20" Type="http://schemas.openxmlformats.org/officeDocument/2006/relationships/slide" Target="slides/slide15.xml"/><Relationship Id="rId66" Type="http://schemas.openxmlformats.org/officeDocument/2006/relationships/slide" Target="slides/slide61.xml"/><Relationship Id="rId65" Type="http://schemas.openxmlformats.org/officeDocument/2006/relationships/slide" Target="slides/slide60.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5" name="Shape 2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1" name="Shape 3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7" name="Shape 3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9" name="Shape 3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5" name="Shape 3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8" name="Shape 3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6" name="Shape 3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5" name="Shape 3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4" name="Shape 3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80" name="Shape 3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2" name="Shape 3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8" name="Shape 3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4" name="Shape 4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0" name="Shape 4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6" name="Shape 4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2984999"/>
            <a:ext cx="9144000" cy="2158500"/>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10" name="Shape 10"/>
          <p:cNvSpPr/>
          <p:nvPr/>
        </p:nvSpPr>
        <p:spPr>
          <a:xfrm>
            <a:off x="0" y="2393175"/>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9"/>
            </a:srgbClr>
          </a:solidFill>
          <a:ln>
            <a:noFill/>
          </a:ln>
        </p:spPr>
        <p:txBody>
          <a:bodyPr anchorCtr="0" anchor="ctr" bIns="45700" lIns="91425" rIns="91425" tIns="45700">
            <a:noAutofit/>
          </a:bodyPr>
          <a:lstStyle/>
          <a:p>
            <a:pPr>
              <a:spcBef>
                <a:spcPts val="0"/>
              </a:spcBef>
              <a:buNone/>
            </a:pPr>
            <a:r>
              <a:t/>
            </a:r>
            <a:endParaRPr/>
          </a:p>
        </p:txBody>
      </p:sp>
      <p:sp>
        <p:nvSpPr>
          <p:cNvPr id="11" name="Shape 11"/>
          <p:cNvSpPr/>
          <p:nvPr/>
        </p:nvSpPr>
        <p:spPr>
          <a:xfrm flipH="1" rot="10800000">
            <a:off x="0" y="2983958"/>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0"/>
            </a:schemeClr>
          </a:solidFill>
          <a:ln>
            <a:noFill/>
          </a:ln>
        </p:spPr>
        <p:txBody>
          <a:bodyPr anchorCtr="0" anchor="ctr" bIns="45700" lIns="91425" rIns="91425" tIns="45700">
            <a:noAutofit/>
          </a:bodyPr>
          <a:lstStyle/>
          <a:p>
            <a:pPr>
              <a:spcBef>
                <a:spcPts val="0"/>
              </a:spcBef>
              <a:buNone/>
            </a:pPr>
            <a:r>
              <a:t/>
            </a:r>
            <a:endParaRPr/>
          </a:p>
        </p:txBody>
      </p:sp>
      <p:sp>
        <p:nvSpPr>
          <p:cNvPr id="12" name="Shape 12"/>
          <p:cNvSpPr txBox="1"/>
          <p:nvPr>
            <p:ph type="ctrTitle"/>
          </p:nvPr>
        </p:nvSpPr>
        <p:spPr>
          <a:xfrm>
            <a:off x="685800" y="1746892"/>
            <a:ext cx="7772400" cy="1238099"/>
          </a:xfrm>
          <a:prstGeom prst="rect">
            <a:avLst/>
          </a:prstGeom>
        </p:spPr>
        <p:txBody>
          <a:bodyPr anchorCtr="0" anchor="b" bIns="91425" lIns="91425" rIns="91425" tIns="91425"/>
          <a:lstStyle>
            <a:lvl1pPr rtl="0" algn="ctr">
              <a:spcBef>
                <a:spcPts val="0"/>
              </a:spcBef>
              <a:defRPr/>
            </a:lvl1pPr>
            <a:lvl2pPr rtl="0" algn="ctr">
              <a:spcBef>
                <a:spcPts val="0"/>
              </a:spcBef>
              <a:defRPr/>
            </a:lvl2pPr>
            <a:lvl3pPr rtl="0" algn="ctr">
              <a:spcBef>
                <a:spcPts val="0"/>
              </a:spcBef>
              <a:defRPr/>
            </a:lvl3pPr>
            <a:lvl4pPr rtl="0" algn="ctr">
              <a:spcBef>
                <a:spcPts val="0"/>
              </a:spcBef>
              <a:defRPr/>
            </a:lvl4pPr>
            <a:lvl5pPr rtl="0" algn="ctr">
              <a:spcBef>
                <a:spcPts val="0"/>
              </a:spcBef>
              <a:defRPr/>
            </a:lvl5pPr>
            <a:lvl6pPr rtl="0" algn="ctr">
              <a:spcBef>
                <a:spcPts val="0"/>
              </a:spcBef>
              <a:defRPr/>
            </a:lvl6pPr>
            <a:lvl7pPr rtl="0" algn="ctr">
              <a:spcBef>
                <a:spcPts val="0"/>
              </a:spcBef>
              <a:defRPr/>
            </a:lvl7pPr>
            <a:lvl8pPr rtl="0" algn="ctr">
              <a:spcBef>
                <a:spcPts val="0"/>
              </a:spcBef>
              <a:defRPr/>
            </a:lvl8pPr>
            <a:lvl9pPr rtl="0" algn="ctr">
              <a:spcBef>
                <a:spcPts val="0"/>
              </a:spcBef>
              <a:defRPr/>
            </a:lvl9pPr>
          </a:lstStyle>
          <a:p/>
        </p:txBody>
      </p:sp>
      <p:sp>
        <p:nvSpPr>
          <p:cNvPr id="13" name="Shape 13"/>
          <p:cNvSpPr txBox="1"/>
          <p:nvPr>
            <p:ph idx="1" type="subTitle"/>
          </p:nvPr>
        </p:nvSpPr>
        <p:spPr>
          <a:xfrm>
            <a:off x="685800" y="3093357"/>
            <a:ext cx="7772400" cy="666600"/>
          </a:xfrm>
          <a:prstGeom prst="rect">
            <a:avLst/>
          </a:prstGeom>
        </p:spPr>
        <p:txBody>
          <a:bodyPr anchorCtr="0" anchor="t" bIns="91425" lIns="91425" rIns="91425" tIns="91425"/>
          <a:lstStyle>
            <a:lvl1pPr rtl="0" algn="ctr">
              <a:spcBef>
                <a:spcPts val="0"/>
              </a:spcBef>
              <a:buClr>
                <a:schemeClr val="dk2"/>
              </a:buClr>
              <a:buSzPct val="100000"/>
              <a:buNone/>
              <a:defRPr i="1" sz="2400">
                <a:solidFill>
                  <a:schemeClr val="dk2"/>
                </a:solidFill>
              </a:defRPr>
            </a:lvl1pPr>
            <a:lvl2pPr rtl="0" algn="ctr">
              <a:spcBef>
                <a:spcPts val="0"/>
              </a:spcBef>
              <a:buClr>
                <a:schemeClr val="dk2"/>
              </a:buClr>
              <a:buNone/>
              <a:defRPr i="1">
                <a:solidFill>
                  <a:schemeClr val="dk2"/>
                </a:solidFill>
              </a:defRPr>
            </a:lvl2pPr>
            <a:lvl3pPr rtl="0" algn="ctr">
              <a:spcBef>
                <a:spcPts val="0"/>
              </a:spcBef>
              <a:buClr>
                <a:schemeClr val="dk2"/>
              </a:buClr>
              <a:buNone/>
              <a:defRPr i="1">
                <a:solidFill>
                  <a:schemeClr val="dk2"/>
                </a:solidFill>
              </a:defRPr>
            </a:lvl3pPr>
            <a:lvl4pPr rtl="0" algn="ctr">
              <a:spcBef>
                <a:spcPts val="0"/>
              </a:spcBef>
              <a:buClr>
                <a:schemeClr val="dk2"/>
              </a:buClr>
              <a:buSzPct val="100000"/>
              <a:buNone/>
              <a:defRPr i="1" sz="2400">
                <a:solidFill>
                  <a:schemeClr val="dk2"/>
                </a:solidFill>
              </a:defRPr>
            </a:lvl4pPr>
            <a:lvl5pPr rtl="0" algn="ctr">
              <a:spcBef>
                <a:spcPts val="0"/>
              </a:spcBef>
              <a:buClr>
                <a:schemeClr val="dk2"/>
              </a:buClr>
              <a:buSzPct val="100000"/>
              <a:buNone/>
              <a:defRPr i="1" sz="2400">
                <a:solidFill>
                  <a:schemeClr val="dk2"/>
                </a:solidFill>
              </a:defRPr>
            </a:lvl5pPr>
            <a:lvl6pPr rtl="0" algn="ctr">
              <a:spcBef>
                <a:spcPts val="0"/>
              </a:spcBef>
              <a:buClr>
                <a:schemeClr val="dk2"/>
              </a:buClr>
              <a:buSzPct val="100000"/>
              <a:buNone/>
              <a:defRPr i="1" sz="2400">
                <a:solidFill>
                  <a:schemeClr val="dk2"/>
                </a:solidFill>
              </a:defRPr>
            </a:lvl6pPr>
            <a:lvl7pPr rtl="0" algn="ctr">
              <a:spcBef>
                <a:spcPts val="0"/>
              </a:spcBef>
              <a:buClr>
                <a:schemeClr val="dk2"/>
              </a:buClr>
              <a:buSzPct val="100000"/>
              <a:buNone/>
              <a:defRPr i="1" sz="2400">
                <a:solidFill>
                  <a:schemeClr val="dk2"/>
                </a:solidFill>
              </a:defRPr>
            </a:lvl7pPr>
            <a:lvl8pPr rtl="0" algn="ctr">
              <a:spcBef>
                <a:spcPts val="0"/>
              </a:spcBef>
              <a:buClr>
                <a:schemeClr val="dk2"/>
              </a:buClr>
              <a:buSzPct val="100000"/>
              <a:buNone/>
              <a:defRPr i="1" sz="2400">
                <a:solidFill>
                  <a:schemeClr val="dk2"/>
                </a:solidFill>
              </a:defRPr>
            </a:lvl8pPr>
            <a:lvl9pPr rtl="0" algn="ctr">
              <a:spcBef>
                <a:spcPts val="0"/>
              </a:spcBef>
              <a:buClr>
                <a:schemeClr val="dk2"/>
              </a:buClr>
              <a:buSzPct val="100000"/>
              <a:buNone/>
              <a:defRPr i="1" sz="2400">
                <a:solidFill>
                  <a:schemeClr val="dk2"/>
                </a:solidFill>
              </a:defRPr>
            </a:lvl9pPr>
          </a:lstStyle>
          <a:p/>
        </p:txBody>
      </p: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rtl="0">
              <a:spcBef>
                <a:spcPts val="0"/>
              </a:spcBef>
              <a:buNone/>
              <a:defRPr>
                <a:solidFill>
                  <a:schemeClr val="dk1"/>
                </a:solidFill>
              </a:defRPr>
            </a:lvl1p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17" name="Shape 17"/>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9"/>
            </a:srgbClr>
          </a:solidFill>
          <a:ln>
            <a:noFill/>
          </a:ln>
        </p:spPr>
        <p:txBody>
          <a:bodyPr anchorCtr="0" anchor="ctr" bIns="45700" lIns="91425" rIns="91425" tIns="45700">
            <a:noAutofit/>
          </a:bodyPr>
          <a:lstStyle/>
          <a:p>
            <a:pPr>
              <a:spcBef>
                <a:spcPts val="0"/>
              </a:spcBef>
              <a:buNone/>
            </a:pPr>
            <a:r>
              <a:t/>
            </a:r>
            <a:endParaRPr/>
          </a:p>
        </p:txBody>
      </p:sp>
      <p:sp>
        <p:nvSpPr>
          <p:cNvPr id="18" name="Shape 18"/>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0"/>
            </a:schemeClr>
          </a:solidFill>
          <a:ln>
            <a:noFill/>
          </a:ln>
        </p:spPr>
        <p:txBody>
          <a:bodyPr anchorCtr="0" anchor="ctr" bIns="45700" lIns="91425" rIns="91425" tIns="45700">
            <a:noAutofit/>
          </a:bodyPr>
          <a:lstStyle/>
          <a:p>
            <a:pPr>
              <a:spcBef>
                <a:spcPts val="0"/>
              </a:spcBef>
              <a:buNone/>
            </a:pPr>
            <a:r>
              <a:t/>
            </a:r>
            <a:endParaRPr/>
          </a:p>
        </p:txBody>
      </p:sp>
      <p:sp>
        <p:nvSpPr>
          <p:cNvPr id="19" name="Shape 19"/>
          <p:cNvSpPr txBox="1"/>
          <p:nvPr>
            <p:ph type="title"/>
          </p:nvPr>
        </p:nvSpPr>
        <p:spPr>
          <a:xfrm>
            <a:off x="457200" y="205978"/>
            <a:ext cx="8229600" cy="857400"/>
          </a:xfrm>
          <a:prstGeom prst="rect">
            <a:avLst/>
          </a:prstGeom>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1" type="body"/>
          </p:nvPr>
        </p:nvSpPr>
        <p:spPr>
          <a:xfrm>
            <a:off x="457200" y="1200150"/>
            <a:ext cx="82296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rtl="0">
              <a:spcBef>
                <a:spcPts val="0"/>
              </a:spcBef>
              <a:buNone/>
              <a:defRPr>
                <a:solidFill>
                  <a:schemeClr val="dk2"/>
                </a:solidFill>
              </a:defRPr>
            </a:lvl1p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24" name="Shape 24"/>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0"/>
            </a:schemeClr>
          </a:solidFill>
          <a:ln>
            <a:noFill/>
          </a:ln>
        </p:spPr>
        <p:txBody>
          <a:bodyPr anchorCtr="0" anchor="ctr" bIns="45700" lIns="91425" rIns="91425" tIns="45700">
            <a:noAutofit/>
          </a:bodyPr>
          <a:lstStyle/>
          <a:p>
            <a:pPr>
              <a:spcBef>
                <a:spcPts val="0"/>
              </a:spcBef>
              <a:buNone/>
            </a:pPr>
            <a:r>
              <a:t/>
            </a:r>
            <a:endParaRPr/>
          </a:p>
        </p:txBody>
      </p:sp>
      <p:sp>
        <p:nvSpPr>
          <p:cNvPr id="25" name="Shape 25"/>
          <p:cNvSpPr txBox="1"/>
          <p:nvPr>
            <p:ph type="title"/>
          </p:nvPr>
        </p:nvSpPr>
        <p:spPr>
          <a:xfrm>
            <a:off x="457200" y="205978"/>
            <a:ext cx="8229600" cy="857400"/>
          </a:xfrm>
          <a:prstGeom prst="rect">
            <a:avLst/>
          </a:prstGeom>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x="457200" y="1200150"/>
            <a:ext cx="39945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 name="Shape 27"/>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9"/>
            </a:srgbClr>
          </a:solidFill>
          <a:ln>
            <a:noFill/>
          </a:ln>
        </p:spPr>
        <p:txBody>
          <a:bodyPr anchorCtr="0" anchor="ctr" bIns="45700" lIns="91425" rIns="91425" tIns="45700">
            <a:noAutofit/>
          </a:bodyPr>
          <a:lstStyle/>
          <a:p>
            <a:pPr>
              <a:spcBef>
                <a:spcPts val="0"/>
              </a:spcBef>
              <a:buNone/>
            </a:pPr>
            <a:r>
              <a:t/>
            </a:r>
            <a:endParaRPr/>
          </a:p>
        </p:txBody>
      </p:sp>
      <p:sp>
        <p:nvSpPr>
          <p:cNvPr id="28" name="Shape 28"/>
          <p:cNvSpPr txBox="1"/>
          <p:nvPr>
            <p:ph idx="2" type="body"/>
          </p:nvPr>
        </p:nvSpPr>
        <p:spPr>
          <a:xfrm>
            <a:off x="4692273" y="1200150"/>
            <a:ext cx="39945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rtl="0">
              <a:spcBef>
                <a:spcPts val="0"/>
              </a:spcBef>
              <a:buNone/>
              <a:defRPr>
                <a:solidFill>
                  <a:schemeClr val="dk2"/>
                </a:solidFill>
              </a:defRPr>
            </a:lvl1p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32" name="Shape 32"/>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9"/>
            </a:srgbClr>
          </a:solidFill>
          <a:ln>
            <a:noFill/>
          </a:ln>
        </p:spPr>
        <p:txBody>
          <a:bodyPr anchorCtr="0" anchor="ctr" bIns="45700" lIns="91425" rIns="91425" tIns="45700">
            <a:noAutofit/>
          </a:bodyPr>
          <a:lstStyle/>
          <a:p>
            <a:pPr>
              <a:spcBef>
                <a:spcPts val="0"/>
              </a:spcBef>
              <a:buNone/>
            </a:pPr>
            <a:r>
              <a:t/>
            </a:r>
            <a:endParaRPr/>
          </a:p>
        </p:txBody>
      </p:sp>
      <p:sp>
        <p:nvSpPr>
          <p:cNvPr id="33" name="Shape 33"/>
          <p:cNvSpPr txBox="1"/>
          <p:nvPr>
            <p:ph type="title"/>
          </p:nvPr>
        </p:nvSpPr>
        <p:spPr>
          <a:xfrm>
            <a:off x="457200" y="205978"/>
            <a:ext cx="8229600" cy="857400"/>
          </a:xfrm>
          <a:prstGeom prst="rect">
            <a:avLst/>
          </a:prstGeom>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0"/>
            </a:schemeClr>
          </a:solidFill>
          <a:ln>
            <a:noFill/>
          </a:ln>
        </p:spPr>
        <p:txBody>
          <a:bodyPr anchorCtr="0" anchor="ctr" bIns="45700" lIns="91425" rIns="91425" tIns="45700">
            <a:noAutofit/>
          </a:bodyPr>
          <a:lstStyle/>
          <a:p>
            <a:pPr>
              <a:spcBef>
                <a:spcPts val="0"/>
              </a:spcBef>
              <a:buNone/>
            </a:pPr>
            <a:r>
              <a:t/>
            </a:r>
            <a:endParaRPr/>
          </a:p>
        </p:txBody>
      </p:sp>
      <p:sp>
        <p:nvSpPr>
          <p:cNvPr id="35" name="Shape 3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rtl="0">
              <a:spcBef>
                <a:spcPts val="0"/>
              </a:spcBef>
              <a:buNone/>
              <a:defRPr>
                <a:solidFill>
                  <a:schemeClr val="dk1"/>
                </a:solidFill>
              </a:defRPr>
            </a:lvl1p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6" name="Shape 36"/>
        <p:cNvGrpSpPr/>
        <p:nvPr/>
      </p:nvGrpSpPr>
      <p:grpSpPr>
        <a:xfrm>
          <a:off x="0" y="0"/>
          <a:ext cx="0" cy="0"/>
          <a:chOff x="0" y="0"/>
          <a:chExt cx="0" cy="0"/>
        </a:xfrm>
      </p:grpSpPr>
      <p:sp>
        <p:nvSpPr>
          <p:cNvPr id="37" name="Shape 37"/>
          <p:cNvSpPr/>
          <p:nvPr/>
        </p:nvSpPr>
        <p:spPr>
          <a:xfrm flipH="1" rot="10800000">
            <a:off x="0" y="4412699"/>
            <a:ext cx="9144000" cy="7307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38" name="Shape 38"/>
          <p:cNvSpPr/>
          <p:nvPr/>
        </p:nvSpPr>
        <p:spPr>
          <a:xfrm flipH="1">
            <a:off x="4526627" y="3820834"/>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9"/>
            </a:srgbClr>
          </a:solidFill>
          <a:ln>
            <a:noFill/>
          </a:ln>
        </p:spPr>
        <p:txBody>
          <a:bodyPr anchorCtr="0" anchor="ctr" bIns="45700" lIns="91425" rIns="91425" tIns="45700">
            <a:noAutofit/>
          </a:bodyPr>
          <a:lstStyle/>
          <a:p>
            <a:pPr>
              <a:spcBef>
                <a:spcPts val="0"/>
              </a:spcBef>
              <a:buNone/>
            </a:pPr>
            <a:r>
              <a:t/>
            </a:r>
            <a:endParaRPr/>
          </a:p>
        </p:txBody>
      </p:sp>
      <p:sp>
        <p:nvSpPr>
          <p:cNvPr id="39" name="Shape 39"/>
          <p:cNvSpPr/>
          <p:nvPr/>
        </p:nvSpPr>
        <p:spPr>
          <a:xfrm rot="10800000">
            <a:off x="4526627" y="4411617"/>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0"/>
            </a:schemeClr>
          </a:solidFill>
          <a:ln>
            <a:noFill/>
          </a:ln>
        </p:spPr>
        <p:txBody>
          <a:bodyPr anchorCtr="0" anchor="ctr" bIns="45700" lIns="91425" rIns="91425" tIns="45700">
            <a:noAutofit/>
          </a:bodyPr>
          <a:lstStyle/>
          <a:p>
            <a:pPr>
              <a:spcBef>
                <a:spcPts val="0"/>
              </a:spcBef>
              <a:buNone/>
            </a:pPr>
            <a:r>
              <a:t/>
            </a:r>
            <a:endParaRPr/>
          </a:p>
        </p:txBody>
      </p:sp>
      <p:sp>
        <p:nvSpPr>
          <p:cNvPr id="40" name="Shape 40"/>
          <p:cNvSpPr txBox="1"/>
          <p:nvPr>
            <p:ph idx="1" type="body"/>
          </p:nvPr>
        </p:nvSpPr>
        <p:spPr>
          <a:xfrm>
            <a:off x="457200" y="4421726"/>
            <a:ext cx="8229600" cy="505200"/>
          </a:xfrm>
          <a:prstGeom prst="rect">
            <a:avLst/>
          </a:prstGeom>
        </p:spPr>
        <p:txBody>
          <a:bodyPr anchorCtr="0" anchor="ctr" bIns="91425" lIns="91425" rIns="91425" tIns="91425"/>
          <a:lstStyle>
            <a:lvl1pPr rtl="0">
              <a:spcBef>
                <a:spcPts val="0"/>
              </a:spcBef>
              <a:buClr>
                <a:schemeClr val="dk2"/>
              </a:buClr>
              <a:buSzPct val="100000"/>
              <a:buNone/>
              <a:defRPr i="1" sz="2400">
                <a:solidFill>
                  <a:schemeClr val="dk2"/>
                </a:solidFill>
              </a:defRPr>
            </a:lvl1pPr>
          </a:lstStyle>
          <a:p/>
        </p:txBody>
      </p:sp>
      <p:sp>
        <p:nvSpPr>
          <p:cNvPr id="41" name="Shape 4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rtl="0">
              <a:spcBef>
                <a:spcPts val="0"/>
              </a:spcBef>
              <a:buNone/>
              <a:defRPr>
                <a:solidFill>
                  <a:schemeClr val="dk2"/>
                </a:solidFill>
              </a:defRPr>
            </a:lvl1p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2" name="Shape 42"/>
        <p:cNvGrpSpPr/>
        <p:nvPr/>
      </p:nvGrpSpPr>
      <p:grpSpPr>
        <a:xfrm>
          <a:off x="0" y="0"/>
          <a:ext cx="0" cy="0"/>
          <a:chOff x="0" y="0"/>
          <a:chExt cx="0" cy="0"/>
        </a:xfrm>
      </p:grpSpPr>
      <p:sp>
        <p:nvSpPr>
          <p:cNvPr id="43" name="Shape 43"/>
          <p:cNvSpPr/>
          <p:nvPr/>
        </p:nvSpPr>
        <p:spPr>
          <a:xfrm>
            <a:off x="6676" y="76256"/>
            <a:ext cx="9134130" cy="5054792"/>
          </a:xfrm>
          <a:custGeom>
            <a:pathLst>
              <a:path extrusionOk="0" h="6739723" w="9157023">
                <a:moveTo>
                  <a:pt x="1629" y="0"/>
                </a:moveTo>
                <a:lnTo>
                  <a:pt x="9157023" y="4340980"/>
                </a:lnTo>
                <a:lnTo>
                  <a:pt x="1593" y="6739723"/>
                </a:lnTo>
                <a:cubicBezTo>
                  <a:pt x="-3941" y="5123960"/>
                  <a:pt x="7163" y="1615763"/>
                  <a:pt x="1629" y="0"/>
                </a:cubicBezTo>
                <a:close/>
              </a:path>
            </a:pathLst>
          </a:custGeom>
          <a:solidFill>
            <a:srgbClr val="FFFFFF">
              <a:alpha val="6669"/>
            </a:srgbClr>
          </a:solidFill>
          <a:ln>
            <a:noFill/>
          </a:ln>
        </p:spPr>
        <p:txBody>
          <a:bodyPr anchorCtr="0" anchor="ctr" bIns="45700" lIns="91425" rIns="91425" tIns="45700">
            <a:noAutofit/>
          </a:bodyPr>
          <a:lstStyle/>
          <a:p>
            <a:pPr>
              <a:spcBef>
                <a:spcPts val="0"/>
              </a:spcBef>
              <a:buNone/>
            </a:pPr>
            <a:r>
              <a:t/>
            </a:r>
            <a:endParaRPr/>
          </a:p>
        </p:txBody>
      </p:sp>
      <p:sp>
        <p:nvSpPr>
          <p:cNvPr id="44" name="Shape 4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rtl="0">
              <a:spcBef>
                <a:spcPts val="0"/>
              </a:spcBef>
              <a:buNone/>
              <a:defRPr/>
            </a:lvl1p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ctr" bIns="91425" lIns="91425" rIns="91425" tIns="91425"/>
          <a:lstStyle>
            <a:lvl1pPr rtl="0">
              <a:spcBef>
                <a:spcPts val="0"/>
              </a:spcBef>
              <a:buClr>
                <a:schemeClr val="lt1"/>
              </a:buClr>
              <a:buSzPct val="100000"/>
              <a:buFont typeface="Georgia"/>
              <a:buNone/>
              <a:defRPr sz="4800">
                <a:solidFill>
                  <a:schemeClr val="lt1"/>
                </a:solidFill>
                <a:latin typeface="Georgia"/>
                <a:ea typeface="Georgia"/>
                <a:cs typeface="Georgia"/>
                <a:sym typeface="Georgia"/>
              </a:defRPr>
            </a:lvl1pPr>
            <a:lvl2pPr rtl="0">
              <a:spcBef>
                <a:spcPts val="0"/>
              </a:spcBef>
              <a:buClr>
                <a:schemeClr val="lt1"/>
              </a:buClr>
              <a:buSzPct val="100000"/>
              <a:buFont typeface="Georgia"/>
              <a:buNone/>
              <a:defRPr sz="4800">
                <a:solidFill>
                  <a:schemeClr val="lt1"/>
                </a:solidFill>
                <a:latin typeface="Georgia"/>
                <a:ea typeface="Georgia"/>
                <a:cs typeface="Georgia"/>
                <a:sym typeface="Georgia"/>
              </a:defRPr>
            </a:lvl2pPr>
            <a:lvl3pPr rtl="0">
              <a:spcBef>
                <a:spcPts val="0"/>
              </a:spcBef>
              <a:buClr>
                <a:schemeClr val="lt1"/>
              </a:buClr>
              <a:buSzPct val="100000"/>
              <a:buFont typeface="Georgia"/>
              <a:buNone/>
              <a:defRPr sz="4800">
                <a:solidFill>
                  <a:schemeClr val="lt1"/>
                </a:solidFill>
                <a:latin typeface="Georgia"/>
                <a:ea typeface="Georgia"/>
                <a:cs typeface="Georgia"/>
                <a:sym typeface="Georgia"/>
              </a:defRPr>
            </a:lvl3pPr>
            <a:lvl4pPr rtl="0">
              <a:spcBef>
                <a:spcPts val="0"/>
              </a:spcBef>
              <a:buClr>
                <a:schemeClr val="lt1"/>
              </a:buClr>
              <a:buSzPct val="100000"/>
              <a:buFont typeface="Georgia"/>
              <a:buNone/>
              <a:defRPr sz="4800">
                <a:solidFill>
                  <a:schemeClr val="lt1"/>
                </a:solidFill>
                <a:latin typeface="Georgia"/>
                <a:ea typeface="Georgia"/>
                <a:cs typeface="Georgia"/>
                <a:sym typeface="Georgia"/>
              </a:defRPr>
            </a:lvl4pPr>
            <a:lvl5pPr rtl="0">
              <a:spcBef>
                <a:spcPts val="0"/>
              </a:spcBef>
              <a:buClr>
                <a:schemeClr val="lt1"/>
              </a:buClr>
              <a:buSzPct val="100000"/>
              <a:buFont typeface="Georgia"/>
              <a:buNone/>
              <a:defRPr sz="4800">
                <a:solidFill>
                  <a:schemeClr val="lt1"/>
                </a:solidFill>
                <a:latin typeface="Georgia"/>
                <a:ea typeface="Georgia"/>
                <a:cs typeface="Georgia"/>
                <a:sym typeface="Georgia"/>
              </a:defRPr>
            </a:lvl5pPr>
            <a:lvl6pPr rtl="0">
              <a:spcBef>
                <a:spcPts val="0"/>
              </a:spcBef>
              <a:buClr>
                <a:schemeClr val="lt1"/>
              </a:buClr>
              <a:buSzPct val="100000"/>
              <a:buFont typeface="Georgia"/>
              <a:buNone/>
              <a:defRPr sz="4800">
                <a:solidFill>
                  <a:schemeClr val="lt1"/>
                </a:solidFill>
                <a:latin typeface="Georgia"/>
                <a:ea typeface="Georgia"/>
                <a:cs typeface="Georgia"/>
                <a:sym typeface="Georgia"/>
              </a:defRPr>
            </a:lvl6pPr>
            <a:lvl7pPr rtl="0">
              <a:spcBef>
                <a:spcPts val="0"/>
              </a:spcBef>
              <a:buClr>
                <a:schemeClr val="lt1"/>
              </a:buClr>
              <a:buSzPct val="100000"/>
              <a:buFont typeface="Georgia"/>
              <a:buNone/>
              <a:defRPr sz="4800">
                <a:solidFill>
                  <a:schemeClr val="lt1"/>
                </a:solidFill>
                <a:latin typeface="Georgia"/>
                <a:ea typeface="Georgia"/>
                <a:cs typeface="Georgia"/>
                <a:sym typeface="Georgia"/>
              </a:defRPr>
            </a:lvl7pPr>
            <a:lvl8pPr rtl="0">
              <a:spcBef>
                <a:spcPts val="0"/>
              </a:spcBef>
              <a:buClr>
                <a:schemeClr val="lt1"/>
              </a:buClr>
              <a:buSzPct val="100000"/>
              <a:buFont typeface="Georgia"/>
              <a:buNone/>
              <a:defRPr sz="4800">
                <a:solidFill>
                  <a:schemeClr val="lt1"/>
                </a:solidFill>
                <a:latin typeface="Georgia"/>
                <a:ea typeface="Georgia"/>
                <a:cs typeface="Georgia"/>
                <a:sym typeface="Georgia"/>
              </a:defRPr>
            </a:lvl8pPr>
            <a:lvl9pPr rtl="0">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rtl="0">
              <a:spcBef>
                <a:spcPts val="600"/>
              </a:spcBef>
              <a:buClr>
                <a:schemeClr val="dk1"/>
              </a:buClr>
              <a:buSzPct val="100000"/>
              <a:buFont typeface="Georgia"/>
              <a:defRPr sz="3000">
                <a:solidFill>
                  <a:schemeClr val="dk1"/>
                </a:solidFill>
                <a:latin typeface="Georgia"/>
                <a:ea typeface="Georgia"/>
                <a:cs typeface="Georgia"/>
                <a:sym typeface="Georgia"/>
              </a:defRPr>
            </a:lvl1pPr>
            <a:lvl2pPr rtl="0">
              <a:spcBef>
                <a:spcPts val="480"/>
              </a:spcBef>
              <a:buClr>
                <a:schemeClr val="dk1"/>
              </a:buClr>
              <a:buSzPct val="100000"/>
              <a:buFont typeface="Georgia"/>
              <a:defRPr sz="2400">
                <a:solidFill>
                  <a:schemeClr val="dk1"/>
                </a:solidFill>
                <a:latin typeface="Georgia"/>
                <a:ea typeface="Georgia"/>
                <a:cs typeface="Georgia"/>
                <a:sym typeface="Georgia"/>
              </a:defRPr>
            </a:lvl2pPr>
            <a:lvl3pPr rtl="0">
              <a:spcBef>
                <a:spcPts val="480"/>
              </a:spcBef>
              <a:buClr>
                <a:schemeClr val="dk1"/>
              </a:buClr>
              <a:buSzPct val="100000"/>
              <a:buFont typeface="Georgia"/>
              <a:defRPr sz="2400">
                <a:solidFill>
                  <a:schemeClr val="dk1"/>
                </a:solidFill>
                <a:latin typeface="Georgia"/>
                <a:ea typeface="Georgia"/>
                <a:cs typeface="Georgia"/>
                <a:sym typeface="Georgia"/>
              </a:defRPr>
            </a:lvl3pPr>
            <a:lvl4pPr rtl="0">
              <a:spcBef>
                <a:spcPts val="360"/>
              </a:spcBef>
              <a:buClr>
                <a:schemeClr val="dk1"/>
              </a:buClr>
              <a:buSzPct val="100000"/>
              <a:buFont typeface="Georgia"/>
              <a:defRPr sz="1800">
                <a:solidFill>
                  <a:schemeClr val="dk1"/>
                </a:solidFill>
                <a:latin typeface="Georgia"/>
                <a:ea typeface="Georgia"/>
                <a:cs typeface="Georgia"/>
                <a:sym typeface="Georgia"/>
              </a:defRPr>
            </a:lvl4pPr>
            <a:lvl5pPr rtl="0">
              <a:spcBef>
                <a:spcPts val="360"/>
              </a:spcBef>
              <a:buClr>
                <a:schemeClr val="dk1"/>
              </a:buClr>
              <a:buSzPct val="100000"/>
              <a:buFont typeface="Georgia"/>
              <a:defRPr sz="1800">
                <a:solidFill>
                  <a:schemeClr val="dk1"/>
                </a:solidFill>
                <a:latin typeface="Georgia"/>
                <a:ea typeface="Georgia"/>
                <a:cs typeface="Georgia"/>
                <a:sym typeface="Georgia"/>
              </a:defRPr>
            </a:lvl5pPr>
            <a:lvl6pPr rtl="0">
              <a:spcBef>
                <a:spcPts val="360"/>
              </a:spcBef>
              <a:buClr>
                <a:schemeClr val="dk1"/>
              </a:buClr>
              <a:buSzPct val="100000"/>
              <a:buFont typeface="Georgia"/>
              <a:defRPr sz="1800">
                <a:solidFill>
                  <a:schemeClr val="dk1"/>
                </a:solidFill>
                <a:latin typeface="Georgia"/>
                <a:ea typeface="Georgia"/>
                <a:cs typeface="Georgia"/>
                <a:sym typeface="Georgia"/>
              </a:defRPr>
            </a:lvl6pPr>
            <a:lvl7pPr rtl="0">
              <a:spcBef>
                <a:spcPts val="360"/>
              </a:spcBef>
              <a:buClr>
                <a:schemeClr val="dk1"/>
              </a:buClr>
              <a:buSzPct val="100000"/>
              <a:buFont typeface="Georgia"/>
              <a:defRPr sz="1800">
                <a:solidFill>
                  <a:schemeClr val="dk1"/>
                </a:solidFill>
                <a:latin typeface="Georgia"/>
                <a:ea typeface="Georgia"/>
                <a:cs typeface="Georgia"/>
                <a:sym typeface="Georgia"/>
              </a:defRPr>
            </a:lvl7pPr>
            <a:lvl8pPr rtl="0">
              <a:spcBef>
                <a:spcPts val="360"/>
              </a:spcBef>
              <a:buClr>
                <a:schemeClr val="dk1"/>
              </a:buClr>
              <a:buSzPct val="100000"/>
              <a:buFont typeface="Georgia"/>
              <a:defRPr sz="1800">
                <a:solidFill>
                  <a:schemeClr val="dk1"/>
                </a:solidFill>
                <a:latin typeface="Georgia"/>
                <a:ea typeface="Georgia"/>
                <a:cs typeface="Georgia"/>
                <a:sym typeface="Georgia"/>
              </a:defRPr>
            </a:lvl8pPr>
            <a:lvl9pPr rtl="0">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rtl="0" algn="r">
              <a:spcBef>
                <a:spcPts val="0"/>
              </a:spcBef>
              <a:buNone/>
              <a:defRPr sz="1300">
                <a:solidFill>
                  <a:schemeClr val="lt2"/>
                </a:solidFill>
                <a:latin typeface="Georgia"/>
                <a:ea typeface="Georgia"/>
                <a:cs typeface="Georgia"/>
                <a:sym typeface="Georgia"/>
              </a:defRPr>
            </a:lvl1pPr>
          </a:lstStyle>
          <a:p>
            <a:pPr lvl="0">
              <a:spcBef>
                <a:spcPts val="0"/>
              </a:spcBef>
              <a:buNone/>
            </a:pPr>
            <a:fld id="{00000000-1234-1234-1234-123412341234}" type="slidenum">
              <a:rPr lang="en-GB"/>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 Id="rId3" Type="http://schemas.openxmlformats.org/officeDocument/2006/relationships/image" Target="../media/image0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 Id="rId3" Type="http://schemas.openxmlformats.org/officeDocument/2006/relationships/image" Target="../media/image0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 Id="rId3" Type="http://schemas.openxmlformats.org/officeDocument/2006/relationships/image" Target="../media/image0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09.png"/><Relationship Id="rId3" Type="http://schemas.openxmlformats.org/officeDocument/2006/relationships/image" Target="../media/image1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ctrTitle"/>
          </p:nvPr>
        </p:nvSpPr>
        <p:spPr>
          <a:xfrm>
            <a:off x="685800" y="1746892"/>
            <a:ext cx="7772400" cy="1238099"/>
          </a:xfrm>
          <a:prstGeom prst="rect">
            <a:avLst/>
          </a:prstGeom>
        </p:spPr>
        <p:txBody>
          <a:bodyPr anchorCtr="0" anchor="b" bIns="91425" lIns="91425" rIns="91425" tIns="91425">
            <a:noAutofit/>
          </a:bodyPr>
          <a:lstStyle/>
          <a:p>
            <a:pPr lvl="0" rtl="0">
              <a:spcBef>
                <a:spcPts val="0"/>
              </a:spcBef>
              <a:buNone/>
            </a:pPr>
            <a:r>
              <a:rPr lang="en-GB"/>
              <a:t>Final Presentation</a:t>
            </a:r>
          </a:p>
        </p:txBody>
      </p:sp>
      <p:sp>
        <p:nvSpPr>
          <p:cNvPr id="47" name="Shape 47"/>
          <p:cNvSpPr txBox="1"/>
          <p:nvPr>
            <p:ph idx="1" type="subTitle"/>
          </p:nvPr>
        </p:nvSpPr>
        <p:spPr>
          <a:xfrm>
            <a:off x="685800" y="3093357"/>
            <a:ext cx="7772400" cy="666600"/>
          </a:xfrm>
          <a:prstGeom prst="rect">
            <a:avLst/>
          </a:prstGeom>
        </p:spPr>
        <p:txBody>
          <a:bodyPr anchorCtr="0" anchor="t" bIns="91425" lIns="91425" rIns="91425" tIns="91425">
            <a:noAutofit/>
          </a:bodyPr>
          <a:lstStyle/>
          <a:p>
            <a:pPr lvl="0" rtl="0">
              <a:spcBef>
                <a:spcPts val="0"/>
              </a:spcBef>
              <a:buNone/>
            </a:pPr>
            <a:r>
              <a:rPr lang="en-GB"/>
              <a:t>Bijoy Singh (120050087)</a:t>
            </a:r>
          </a:p>
          <a:p>
            <a:pPr lvl="0" rtl="0">
              <a:spcBef>
                <a:spcPts val="0"/>
              </a:spcBef>
              <a:buNone/>
            </a:pPr>
            <a:r>
              <a:rPr lang="en-GB"/>
              <a:t>Sai Kiran Mudulkar(120050068)</a:t>
            </a:r>
          </a:p>
          <a:p>
            <a:pPr lvl="0" rtl="0">
              <a:spcBef>
                <a:spcPts val="0"/>
              </a:spcBef>
              <a:buNone/>
            </a:pPr>
            <a:r>
              <a:rPr lang="en-GB"/>
              <a:t>Manik Dhar(120050006)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Our Own Heuristics</a:t>
            </a:r>
          </a:p>
        </p:txBody>
      </p:sp>
      <p:sp>
        <p:nvSpPr>
          <p:cNvPr id="101" name="Shape 10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2400"/>
              <a:t>1 Basic One Step heuristic : The minimum times a boat must go back and forth for C people in the first side is (C - 1)</a:t>
            </a:r>
          </a:p>
          <a:p>
            <a:pPr lvl="0" rtl="0">
              <a:spcBef>
                <a:spcPts val="0"/>
              </a:spcBef>
              <a:buNone/>
            </a:pPr>
            <a:r>
              <a:rPr lang="en-GB" sz="2400"/>
              <a:t>Performance 	22 moves</a:t>
            </a:r>
          </a:p>
          <a:p>
            <a:pPr lvl="0" rtl="0">
              <a:spcBef>
                <a:spcPts val="0"/>
              </a:spcBef>
              <a:buNone/>
            </a:pPr>
            <a:r>
              <a:rPr lang="en-GB" sz="2400"/>
              <a:t>2 Two Step heuristic : A more accurate heuristic, which takes care of which side the boat is and how many people are on first side</a:t>
            </a:r>
          </a:p>
          <a:p>
            <a:pPr lvl="0" rtl="0">
              <a:spcBef>
                <a:spcPts val="0"/>
              </a:spcBef>
              <a:buNone/>
            </a:pPr>
            <a:r>
              <a:rPr lang="en-GB" sz="2400"/>
              <a:t>Performance 	19 moves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pic>
        <p:nvPicPr>
          <p:cNvPr id="106" name="Shape 106"/>
          <p:cNvPicPr preferRelativeResize="0"/>
          <p:nvPr/>
        </p:nvPicPr>
        <p:blipFill>
          <a:blip r:embed="rId3">
            <a:alphaModFix/>
          </a:blip>
          <a:stretch>
            <a:fillRect/>
          </a:stretch>
        </p:blipFill>
        <p:spPr>
          <a:xfrm>
            <a:off x="1836075" y="1170550"/>
            <a:ext cx="5471855" cy="3972949"/>
          </a:xfrm>
          <a:prstGeom prst="rect">
            <a:avLst/>
          </a:prstGeom>
          <a:noFill/>
          <a:ln>
            <a:noFill/>
          </a:ln>
        </p:spPr>
      </p:pic>
      <p:sp>
        <p:nvSpPr>
          <p:cNvPr id="107" name="Shape 107"/>
          <p:cNvSpPr txBox="1"/>
          <p:nvPr/>
        </p:nvSpPr>
        <p:spPr>
          <a:xfrm>
            <a:off x="993900" y="335650"/>
            <a:ext cx="7156200" cy="834899"/>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08" name="Shape 108"/>
          <p:cNvSpPr txBox="1"/>
          <p:nvPr/>
        </p:nvSpPr>
        <p:spPr>
          <a:xfrm>
            <a:off x="993900" y="194650"/>
            <a:ext cx="7156200" cy="834899"/>
          </a:xfrm>
          <a:prstGeom prst="rect">
            <a:avLst/>
          </a:prstGeom>
          <a:noFill/>
          <a:ln>
            <a:noFill/>
          </a:ln>
        </p:spPr>
        <p:txBody>
          <a:bodyPr anchorCtr="0" anchor="t" bIns="91425" lIns="91425" rIns="91425" tIns="91425">
            <a:noAutofit/>
          </a:bodyPr>
          <a:lstStyle/>
          <a:p>
            <a:pPr lvl="0" rtl="0">
              <a:spcBef>
                <a:spcPts val="0"/>
              </a:spcBef>
              <a:buNone/>
            </a:pPr>
            <a:r>
              <a:rPr lang="en-GB" sz="3600">
                <a:solidFill>
                  <a:srgbClr val="FFFFFF"/>
                </a:solidFill>
                <a:latin typeface="Georgia"/>
                <a:ea typeface="Georgia"/>
                <a:cs typeface="Georgia"/>
                <a:sym typeface="Georgia"/>
              </a:rPr>
              <a:t>Better Heuristic Perform Better</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12"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1029998" y="0"/>
            <a:ext cx="7084002" cy="51435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Bidirectional AStar</a:t>
            </a:r>
          </a:p>
        </p:txBody>
      </p:sp>
      <p:sp>
        <p:nvSpPr>
          <p:cNvPr id="119" name="Shape 11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Implementation:</a:t>
            </a:r>
          </a:p>
          <a:p>
            <a:pPr lvl="0" rtl="0">
              <a:spcBef>
                <a:spcPts val="0"/>
              </a:spcBef>
              <a:buNone/>
            </a:pPr>
            <a:r>
              <a:rPr lang="en-GB"/>
              <a:t>We use 2 Open Lists and Closed Lists based on the data structures and procedure defined in previous lab. </a:t>
            </a:r>
          </a:p>
          <a:p>
            <a:pPr lvl="0" rtl="0">
              <a:spcBef>
                <a:spcPts val="0"/>
              </a:spcBef>
              <a:buNone/>
            </a:pPr>
            <a:r>
              <a:rPr lang="en-GB"/>
              <a:t>One open list corresponds to the forward step and the other corresponds to the backward step(from goal to the start)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1029998" y="0"/>
            <a:ext cx="7084002" cy="51435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Non Monotonic Heuristic</a:t>
            </a:r>
          </a:p>
        </p:txBody>
      </p:sp>
      <p:sp>
        <p:nvSpPr>
          <p:cNvPr id="130" name="Shape 13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We used the following method to generate a non monotonic heuristic. Let say we have a monotonic heuristic h available to us. We define a new heuristic hʼ as follows:</a:t>
            </a:r>
          </a:p>
          <a:p>
            <a:pPr lvl="0" rtl="0">
              <a:spcBef>
                <a:spcPts val="0"/>
              </a:spcBef>
              <a:buNone/>
            </a:pPr>
            <a:r>
              <a:rPr lang="en-GB"/>
              <a:t>hʼ = h if the blank tile is not in the first column</a:t>
            </a:r>
          </a:p>
          <a:p>
            <a:pPr lvl="0" rtl="0">
              <a:spcBef>
                <a:spcPts val="0"/>
              </a:spcBef>
              <a:buNone/>
            </a:pPr>
            <a:r>
              <a:rPr lang="en-GB"/>
              <a:t>     = 0 otherwise</a:t>
            </a:r>
          </a:p>
          <a:p>
            <a:pPr lvl="0" rtl="0">
              <a:spcBef>
                <a:spcPts val="0"/>
              </a:spcBef>
              <a:buNone/>
            </a:pPr>
            <a:r>
              <a:rPr lang="en-GB"/>
              <a:t>hʼ is a non monotonic heuristic for the 8 puzzle.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pic>
        <p:nvPicPr>
          <p:cNvPr id="135" name="Shape 135"/>
          <p:cNvPicPr preferRelativeResize="0"/>
          <p:nvPr/>
        </p:nvPicPr>
        <p:blipFill>
          <a:blip r:embed="rId3">
            <a:alphaModFix/>
          </a:blip>
          <a:stretch>
            <a:fillRect/>
          </a:stretch>
        </p:blipFill>
        <p:spPr>
          <a:xfrm>
            <a:off x="1029998" y="0"/>
            <a:ext cx="7084002" cy="51435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1026102" y="0"/>
            <a:ext cx="7091795" cy="51435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GB"/>
              <a:t>Theorem Prover</a:t>
            </a:r>
          </a:p>
        </p:txBody>
      </p:sp>
      <p:sp>
        <p:nvSpPr>
          <p:cNvPr id="146" name="Shape 14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GB"/>
              <a:t>We have been given a statement in propositional logic.</a:t>
            </a:r>
          </a:p>
          <a:p>
            <a:pPr indent="-419100" lvl="0" marL="457200" rtl="0">
              <a:spcBef>
                <a:spcPts val="0"/>
              </a:spcBef>
              <a:buClr>
                <a:schemeClr val="dk1"/>
              </a:buClr>
              <a:buSzPct val="100000"/>
              <a:buFont typeface="Arial"/>
              <a:buChar char="●"/>
            </a:pPr>
            <a:r>
              <a:rPr lang="en-GB"/>
              <a:t>The program needs to check whether the statement is a theorem or not.</a:t>
            </a:r>
          </a:p>
          <a:p>
            <a:pPr indent="-419100" lvl="0" marL="457200" rtl="0">
              <a:spcBef>
                <a:spcPts val="0"/>
              </a:spcBef>
              <a:buClr>
                <a:schemeClr val="dk1"/>
              </a:buClr>
              <a:buSzPct val="100000"/>
              <a:buFont typeface="Arial"/>
              <a:buChar char="●"/>
            </a:pPr>
            <a:r>
              <a:rPr lang="en-GB"/>
              <a:t>The use of semantics is not allowed.</a:t>
            </a:r>
          </a:p>
          <a:p>
            <a:pPr indent="-419100" lvl="0" marL="457200" rtl="0">
              <a:spcBef>
                <a:spcPts val="0"/>
              </a:spcBef>
              <a:buClr>
                <a:schemeClr val="dk1"/>
              </a:buClr>
              <a:buSzPct val="100000"/>
              <a:buFont typeface="Arial"/>
              <a:buChar char="●"/>
            </a:pPr>
            <a:r>
              <a:rPr lang="en-GB"/>
              <a:t>Only syntax rules and the deduction theorem is used.</a:t>
            </a:r>
          </a:p>
          <a:p>
            <a:pPr lvl="0">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The Method </a:t>
            </a:r>
          </a:p>
        </p:txBody>
      </p:sp>
      <p:sp>
        <p:nvSpPr>
          <p:cNvPr id="152" name="Shape 15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We create the the maximal set of hypothesis</a:t>
            </a:r>
          </a:p>
          <a:p>
            <a:pPr lvl="0" rtl="0">
              <a:spcBef>
                <a:spcPts val="0"/>
              </a:spcBef>
              <a:buNone/>
            </a:pPr>
            <a:r>
              <a:rPr lang="en-GB"/>
              <a:t>H1, H2,....,Hs</a:t>
            </a:r>
          </a:p>
          <a:p>
            <a:pPr lvl="0" rtl="0">
              <a:spcBef>
                <a:spcPts val="0"/>
              </a:spcBef>
              <a:buNone/>
            </a:pPr>
            <a:r>
              <a:rPr lang="en-GB"/>
              <a:t>by deduction theorem, contrapositive and modes pones being applied recursively till the information cannot be gathered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GB"/>
              <a:t>Whats in this presentation?</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GB"/>
              <a:t>This presentation does not contain the details of each lab, it only contains the conclusions and results</a:t>
            </a:r>
          </a:p>
          <a:p>
            <a:pPr indent="-419100" lvl="0" marL="457200" rtl="0">
              <a:spcBef>
                <a:spcPts val="0"/>
              </a:spcBef>
              <a:buClr>
                <a:schemeClr val="dk1"/>
              </a:buClr>
              <a:buSzPct val="100000"/>
              <a:buFont typeface="Arial"/>
              <a:buChar char="●"/>
            </a:pPr>
            <a:r>
              <a:rPr lang="en-GB"/>
              <a:t>It also contains what special and unique things our group did  in this lab.</a:t>
            </a:r>
          </a:p>
          <a:p>
            <a:pPr indent="-419100" lvl="0" marL="457200">
              <a:spcBef>
                <a:spcPts val="0"/>
              </a:spcBef>
              <a:buClr>
                <a:schemeClr val="dk1"/>
              </a:buClr>
              <a:buSzPct val="100000"/>
              <a:buFont typeface="Arial"/>
              <a:buChar char="●"/>
            </a:pPr>
            <a:r>
              <a:rPr lang="en-GB"/>
              <a:t>We have detailed presentations for each lab too.</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The Method (Contd.)</a:t>
            </a:r>
          </a:p>
        </p:txBody>
      </p:sp>
      <p:sp>
        <p:nvSpPr>
          <p:cNvPr id="158" name="Shape 15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Let us say we are trying to prove K. If K is of the form ((A -&gt; F) -&gt; F) we remove the double not.</a:t>
            </a:r>
          </a:p>
          <a:p>
            <a:pPr lvl="0" rtl="0">
              <a:spcBef>
                <a:spcPts val="0"/>
              </a:spcBef>
              <a:buNone/>
            </a:pPr>
            <a:r>
              <a:rPr lang="en-GB"/>
              <a:t>We assume each statement to be of the form (LHS -&gt; RHS) if an implication is present.</a:t>
            </a:r>
          </a:p>
          <a:p>
            <a:pPr lvl="0" rtl="0">
              <a:spcBef>
                <a:spcPts val="0"/>
              </a:spcBef>
              <a:buNone/>
            </a:pPr>
            <a:r>
              <a:rPr lang="en-GB"/>
              <a:t>We search for K in the RHS of all the statements and if we find it, then we attempt to prove the LHS.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The Method (Contd.)</a:t>
            </a:r>
          </a:p>
        </p:txBody>
      </p:sp>
      <p:sp>
        <p:nvSpPr>
          <p:cNvPr id="164" name="Shape 164"/>
          <p:cNvSpPr txBox="1"/>
          <p:nvPr>
            <p:ph idx="1" type="body"/>
          </p:nvPr>
        </p:nvSpPr>
        <p:spPr>
          <a:xfrm>
            <a:off x="457200" y="1063375"/>
            <a:ext cx="8229600" cy="3725699"/>
          </a:xfrm>
          <a:prstGeom prst="rect">
            <a:avLst/>
          </a:prstGeom>
        </p:spPr>
        <p:txBody>
          <a:bodyPr anchorCtr="0" anchor="t" bIns="91425" lIns="91425" rIns="91425" tIns="91425">
            <a:noAutofit/>
          </a:bodyPr>
          <a:lstStyle/>
          <a:p>
            <a:pPr lvl="0" rtl="0">
              <a:spcBef>
                <a:spcPts val="0"/>
              </a:spcBef>
              <a:buNone/>
            </a:pPr>
            <a:r>
              <a:rPr lang="en-GB"/>
              <a:t>Also if K is the form of (A -&gt; B) we can prove either (~B -&gt; ~A) or B to finish the job.</a:t>
            </a:r>
          </a:p>
          <a:p>
            <a:pPr lvl="0" rtl="0">
              <a:spcBef>
                <a:spcPts val="0"/>
              </a:spcBef>
              <a:buNone/>
            </a:pPr>
            <a:r>
              <a:rPr lang="en-GB"/>
              <a:t>This because of contrapositives being equivalent to the original statement and Axiom 1 [(B -&gt; (A -&gt; B)) and B give (A -&gt; B)]</a:t>
            </a:r>
          </a:p>
          <a:p>
            <a:pPr lvl="0" rtl="0">
              <a:spcBef>
                <a:spcPts val="0"/>
              </a:spcBef>
              <a:buNone/>
            </a:pPr>
            <a:r>
              <a:rPr lang="en-GB"/>
              <a:t>We use Axiom 2 in a similar manner. If K is of the form ((A -&gt; B) -&gt; (A -&gt; C)) we try proving (A -&gt; (B -&gt; C)).</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The Method (Contd.)</a:t>
            </a:r>
          </a:p>
        </p:txBody>
      </p:sp>
      <p:sp>
        <p:nvSpPr>
          <p:cNvPr id="170" name="Shape 17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We keep going backwards in this manner until we get stuck at a hypothesis.</a:t>
            </a:r>
          </a:p>
          <a:p>
            <a:pPr lvl="0" rtl="0">
              <a:spcBef>
                <a:spcPts val="0"/>
              </a:spcBef>
              <a:buNone/>
            </a:pPr>
            <a:r>
              <a:rPr lang="en-GB"/>
              <a:t>Lets say we got stuck at P1, …, Pg</a:t>
            </a:r>
          </a:p>
          <a:p>
            <a:pPr lvl="0" rtl="0">
              <a:spcBef>
                <a:spcPts val="0"/>
              </a:spcBef>
              <a:buNone/>
            </a:pPr>
            <a:r>
              <a:rPr lang="en-GB"/>
              <a:t>Now we can assume either to finish the proof or trying proving one of them. We ask for the user’s input here to choose one of them.</a:t>
            </a:r>
          </a:p>
          <a:p>
            <a:pPr lvl="0" rtl="0">
              <a:spcBef>
                <a:spcPts val="0"/>
              </a:spcBef>
              <a:buNone/>
            </a:pPr>
            <a:r>
              <a:rPr lang="en-GB"/>
              <a:t>Now we attempt to prove it.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User Input</a:t>
            </a:r>
          </a:p>
        </p:txBody>
      </p:sp>
      <p:sp>
        <p:nvSpPr>
          <p:cNvPr id="176" name="Shape 17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If the process gets stuck(no new hypotheses are created) then the program signals an error.</a:t>
            </a:r>
          </a:p>
          <a:p>
            <a:pPr lvl="0" rtl="0">
              <a:spcBef>
                <a:spcPts val="0"/>
              </a:spcBef>
              <a:buNone/>
            </a:pPr>
            <a:r>
              <a:rPr lang="en-GB"/>
              <a:t>It will ask the user to add a new hypotheses, verify a possible hypotheses or let the program assume a hypothesis and try to solve using that hypothesis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GB"/>
              <a:t>Circuit Verifier</a:t>
            </a:r>
          </a:p>
        </p:txBody>
      </p:sp>
      <p:sp>
        <p:nvSpPr>
          <p:cNvPr id="182" name="Shape 18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GB"/>
              <a:t>M1 : This method uses prolog logic and the connections that are between various gates are implemented using the variables in Prolog.</a:t>
            </a:r>
          </a:p>
          <a:p>
            <a:pPr lvl="0">
              <a:spcBef>
                <a:spcPts val="0"/>
              </a:spcBef>
              <a:buClr>
                <a:schemeClr val="dk1"/>
              </a:buClr>
              <a:buSzPct val="36666"/>
              <a:buFont typeface="Arial"/>
              <a:buNone/>
            </a:pPr>
            <a:r>
              <a:rPr lang="en-GB"/>
              <a:t>M2 : Here we define circuits in a more traditional way by defining components, assigning them values, and attaching these components to each other.</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Benefits Of Method 1	</a:t>
            </a:r>
          </a:p>
        </p:txBody>
      </p:sp>
      <p:sp>
        <p:nvSpPr>
          <p:cNvPr id="188" name="Shape 18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Georgia"/>
              <a:buAutoNum type="arabicParenR"/>
            </a:pPr>
            <a:r>
              <a:rPr lang="en-GB"/>
              <a:t>Smaller and more intuitive code</a:t>
            </a:r>
          </a:p>
          <a:p>
            <a:pPr indent="-419100" lvl="0" marL="457200" rtl="0">
              <a:spcBef>
                <a:spcPts val="0"/>
              </a:spcBef>
              <a:buClr>
                <a:schemeClr val="dk1"/>
              </a:buClr>
              <a:buSzPct val="100000"/>
              <a:buFont typeface="Georgia"/>
              <a:buAutoNum type="arabicParenR"/>
            </a:pPr>
            <a:r>
              <a:rPr lang="en-GB"/>
              <a:t>The gates that you define previously are reusable and hence bigger logic circuits will be more modular</a:t>
            </a:r>
          </a:p>
          <a:p>
            <a:pPr indent="-419100" lvl="0" marL="457200" rtl="0">
              <a:spcBef>
                <a:spcPts val="0"/>
              </a:spcBef>
              <a:buClr>
                <a:schemeClr val="dk1"/>
              </a:buClr>
              <a:buSzPct val="100000"/>
              <a:buFont typeface="Georgia"/>
              <a:buAutoNum type="arabicParenR"/>
            </a:pPr>
            <a:r>
              <a:rPr lang="en-GB"/>
              <a:t>This method allows Prolog to backtrack.</a:t>
            </a:r>
          </a:p>
          <a:p>
            <a:pPr indent="-419100" lvl="0" marL="457200" rtl="0">
              <a:spcBef>
                <a:spcPts val="0"/>
              </a:spcBef>
              <a:buClr>
                <a:schemeClr val="dk1"/>
              </a:buClr>
              <a:buSzPct val="100000"/>
              <a:buFont typeface="Georgia"/>
              <a:buAutoNum type="arabicParenR"/>
            </a:pPr>
            <a:r>
              <a:rPr lang="en-GB"/>
              <a:t>So stronger queries like XOR([A,0],1). can be called giving the output of 1.</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Automated Code Generation	</a:t>
            </a:r>
          </a:p>
        </p:txBody>
      </p:sp>
      <p:sp>
        <p:nvSpPr>
          <p:cNvPr id="194" name="Shape 19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GB"/>
              <a:t>As this process of writing code on prolog with connections is pretty cumbersome and requires a lot of accuracy</a:t>
            </a:r>
          </a:p>
          <a:p>
            <a:pPr indent="-419100" lvl="0" marL="457200" rtl="0">
              <a:spcBef>
                <a:spcPts val="0"/>
              </a:spcBef>
              <a:buClr>
                <a:schemeClr val="dk1"/>
              </a:buClr>
              <a:buSzPct val="100000"/>
              <a:buFont typeface="Arial"/>
              <a:buChar char="●"/>
            </a:pPr>
            <a:r>
              <a:rPr lang="en-GB"/>
              <a:t>We made  a method by which the users can simply add the boolean function and the  system will generate the prolog code for that boolean function for testing.</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Method 2</a:t>
            </a:r>
          </a:p>
        </p:txBody>
      </p:sp>
      <p:sp>
        <p:nvSpPr>
          <p:cNvPr id="200" name="Shape 20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GB" sz="2400"/>
              <a:t>In this method we used dynamic predicates, added using assert and removed using retractall</a:t>
            </a:r>
          </a:p>
          <a:p>
            <a:pPr lvl="0" rtl="0">
              <a:spcBef>
                <a:spcPts val="0"/>
              </a:spcBef>
              <a:buNone/>
            </a:pPr>
            <a:r>
              <a:t/>
            </a:r>
            <a:endParaRPr sz="2400"/>
          </a:p>
          <a:p>
            <a:pPr indent="-381000" lvl="0" marL="457200" rtl="0">
              <a:spcBef>
                <a:spcPts val="0"/>
              </a:spcBef>
              <a:buClr>
                <a:schemeClr val="dk1"/>
              </a:buClr>
              <a:buSzPct val="100000"/>
              <a:buFont typeface="Arial"/>
              <a:buChar char="●"/>
            </a:pPr>
            <a:r>
              <a:rPr lang="en-GB" sz="2400"/>
              <a:t>The basic facts state what are the inputs of the circuit and what are the outputs.</a:t>
            </a:r>
          </a:p>
          <a:p>
            <a:pPr lvl="0" rtl="0">
              <a:spcBef>
                <a:spcPts val="0"/>
              </a:spcBef>
              <a:buNone/>
            </a:pPr>
            <a:r>
              <a:t/>
            </a:r>
            <a:endParaRPr sz="2400"/>
          </a:p>
          <a:p>
            <a:pPr indent="-381000" lvl="0" marL="457200" rtl="0">
              <a:spcBef>
                <a:spcPts val="0"/>
              </a:spcBef>
              <a:buClr>
                <a:schemeClr val="dk1"/>
              </a:buClr>
              <a:buSzPct val="100000"/>
              <a:buFont typeface="Arial"/>
              <a:buChar char="●"/>
            </a:pPr>
            <a:r>
              <a:rPr lang="en-GB" sz="2400"/>
              <a:t>Other facts include which connectors are connected to each other and which connectors are connected to gates.</a:t>
            </a:r>
          </a:p>
          <a:p>
            <a:pPr lvl="0" rtl="0">
              <a:spcBef>
                <a:spcPts val="0"/>
              </a:spcBef>
              <a:buNone/>
            </a:pPr>
            <a:r>
              <a:t/>
            </a:r>
            <a:endParaRPr sz="2400"/>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Definition of the circuit:</a:t>
            </a:r>
          </a:p>
        </p:txBody>
      </p:sp>
      <p:sp>
        <p:nvSpPr>
          <p:cNvPr id="206" name="Shape 20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GB" sz="2400"/>
              <a:t>Finally we add a predicate which asserts signal values over the inputs, and asserts the type of the gates used. </a:t>
            </a:r>
          </a:p>
          <a:p>
            <a:pPr lvl="0" rtl="0">
              <a:spcBef>
                <a:spcPts val="0"/>
              </a:spcBef>
              <a:buNone/>
            </a:pPr>
            <a:r>
              <a:t/>
            </a:r>
            <a:endParaRPr sz="2400"/>
          </a:p>
          <a:p>
            <a:pPr indent="-381000" lvl="0" marL="457200" rtl="0">
              <a:spcBef>
                <a:spcPts val="0"/>
              </a:spcBef>
              <a:buClr>
                <a:schemeClr val="dk1"/>
              </a:buClr>
              <a:buSzPct val="100000"/>
              <a:buFont typeface="Arial"/>
              <a:buChar char="●"/>
            </a:pPr>
            <a:r>
              <a:rPr lang="en-GB" sz="2400"/>
              <a:t>The definition of the primitive gates leads to addition of a statement which assigns a value to the output wire.</a:t>
            </a:r>
          </a:p>
          <a:p>
            <a:pPr lvl="0" rtl="0">
              <a:spcBef>
                <a:spcPts val="0"/>
              </a:spcBef>
              <a:buNone/>
            </a:pPr>
            <a:r>
              <a:t/>
            </a:r>
            <a:endParaRPr sz="2400"/>
          </a:p>
          <a:p>
            <a:pPr indent="-381000" lvl="0" marL="457200" rtl="0">
              <a:spcBef>
                <a:spcPts val="0"/>
              </a:spcBef>
              <a:buClr>
                <a:schemeClr val="dk1"/>
              </a:buClr>
              <a:buSzPct val="100000"/>
              <a:buFont typeface="Arial"/>
              <a:buChar char="●"/>
            </a:pPr>
            <a:r>
              <a:rPr lang="en-GB" sz="2400"/>
              <a:t>In the end we check, if certain constraints are satisfied for eg: No dangling wires, no short circuits,etc.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GB"/>
              <a:t>Grapheme To Phoneme</a:t>
            </a:r>
          </a:p>
        </p:txBody>
      </p:sp>
      <p:sp>
        <p:nvSpPr>
          <p:cNvPr id="212" name="Shape 21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GB"/>
              <a:t>Train to HMMs using the CMU dataset.</a:t>
            </a:r>
          </a:p>
          <a:p>
            <a:pPr indent="-419100" lvl="0" marL="457200" rtl="0">
              <a:spcBef>
                <a:spcPts val="0"/>
              </a:spcBef>
              <a:buClr>
                <a:schemeClr val="dk1"/>
              </a:buClr>
              <a:buSzPct val="100000"/>
              <a:buFont typeface="Arial"/>
              <a:buChar char="●"/>
            </a:pPr>
            <a:r>
              <a:rPr lang="en-GB"/>
              <a:t>One for word to phoneme conversion and the other for phoneme to word.</a:t>
            </a:r>
          </a:p>
          <a:p>
            <a:pPr indent="-419100" lvl="0" marL="457200" rtl="0">
              <a:spcBef>
                <a:spcPts val="0"/>
              </a:spcBef>
              <a:buClr>
                <a:schemeClr val="dk1"/>
              </a:buClr>
              <a:buSzPct val="100000"/>
              <a:buFont typeface="Arial"/>
              <a:buChar char="●"/>
            </a:pPr>
            <a:r>
              <a:rPr lang="en-GB"/>
              <a:t>As the CMU dataset is tagged, this becomes a supervised learning problem.</a:t>
            </a:r>
          </a:p>
          <a:p>
            <a:pPr indent="-419100" lvl="0" marL="457200" rtl="0">
              <a:spcBef>
                <a:spcPts val="0"/>
              </a:spcBef>
              <a:buClr>
                <a:schemeClr val="dk1"/>
              </a:buClr>
              <a:buSzPct val="100000"/>
              <a:buFont typeface="Arial"/>
              <a:buChar char="●"/>
            </a:pPr>
            <a:r>
              <a:rPr lang="en-GB"/>
              <a:t>We use the MLE to find HMM parameters and Viterbi to do the actual conversion.</a:t>
            </a: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GB"/>
              <a:t>A* Star Search</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GB"/>
              <a:t>Made an abstract implementation in python using object oriented programming.</a:t>
            </a:r>
          </a:p>
          <a:p>
            <a:pPr lvl="0" rtl="0">
              <a:spcBef>
                <a:spcPts val="0"/>
              </a:spcBef>
              <a:buClr>
                <a:schemeClr val="dk1"/>
              </a:buClr>
              <a:buFont typeface="Arial"/>
              <a:buNone/>
            </a:pPr>
            <a:r>
              <a:t/>
            </a:r>
            <a:endParaRPr/>
          </a:p>
          <a:p>
            <a:pPr lvl="0" rtl="0">
              <a:spcBef>
                <a:spcPts val="0"/>
              </a:spcBef>
              <a:buClr>
                <a:schemeClr val="dk1"/>
              </a:buClr>
              <a:buSzPct val="36666"/>
              <a:buFont typeface="Arial"/>
              <a:buNone/>
            </a:pPr>
            <a:r>
              <a:rPr lang="en-GB"/>
              <a:t>Implementation of A* Algorithm and storage data structure is independent of the problem at hand, making it abstract for the user.</a:t>
            </a:r>
          </a:p>
          <a:p>
            <a:pPr>
              <a:spcBef>
                <a:spcPts val="0"/>
              </a:spcBef>
              <a:buNone/>
            </a:pPr>
            <a:r>
              <a:t/>
            </a: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Idea</a:t>
            </a:r>
          </a:p>
        </p:txBody>
      </p:sp>
      <p:sp>
        <p:nvSpPr>
          <p:cNvPr id="218" name="Shape 21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GB"/>
              <a:t>P(S I ⇒ | O | ⇒ S II) =  n(S I ⇒ | O | ⇒ S II)/n(S I)</a:t>
            </a:r>
          </a:p>
          <a:p>
            <a:pPr lvl="0" rtl="0">
              <a:spcBef>
                <a:spcPts val="0"/>
              </a:spcBef>
              <a:buClr>
                <a:schemeClr val="dk1"/>
              </a:buClr>
              <a:buFont typeface="Arial"/>
              <a:buNone/>
            </a:pPr>
            <a:r>
              <a:t/>
            </a:r>
            <a:endParaRPr/>
          </a:p>
          <a:p>
            <a:pPr lvl="0" rtl="0">
              <a:spcBef>
                <a:spcPts val="0"/>
              </a:spcBef>
              <a:buClr>
                <a:schemeClr val="dk1"/>
              </a:buClr>
              <a:buSzPct val="36666"/>
              <a:buFont typeface="Arial"/>
              <a:buNone/>
            </a:pPr>
            <a:r>
              <a:rPr lang="en-GB"/>
              <a:t>n(S I) = no of times S I appears in the data set.</a:t>
            </a:r>
          </a:p>
          <a:p>
            <a:pPr lvl="0" rtl="0">
              <a:spcBef>
                <a:spcPts val="0"/>
              </a:spcBef>
              <a:buClr>
                <a:schemeClr val="dk1"/>
              </a:buClr>
              <a:buSzPct val="36666"/>
              <a:buFont typeface="Arial"/>
              <a:buNone/>
            </a:pPr>
            <a:r>
              <a:rPr lang="en-GB"/>
              <a:t>n(S I ⇒ | O | ⇒ S II) = number of times S I is followed by SII in the dataset with O in the observation sequence corresponding to S II.</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Implementation</a:t>
            </a:r>
          </a:p>
        </p:txBody>
      </p:sp>
      <p:sp>
        <p:nvSpPr>
          <p:cNvPr id="224" name="Shape 22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GB" sz="2400"/>
              <a:t>We store a transition table to store the probabilities which we store in a file to avoid repeated training.</a:t>
            </a:r>
          </a:p>
          <a:p>
            <a:pPr indent="-381000" lvl="0" marL="457200" rtl="0">
              <a:spcBef>
                <a:spcPts val="0"/>
              </a:spcBef>
              <a:buClr>
                <a:schemeClr val="dk1"/>
              </a:buClr>
              <a:buSzPct val="100000"/>
              <a:buFont typeface="Arial"/>
              <a:buChar char="●"/>
            </a:pPr>
            <a:r>
              <a:rPr lang="en-GB" sz="2400"/>
              <a:t>The phoneme sequence is made using the ARPABET notation. To produce sound we convert the output in ARPABET to ESpeak notation (IPA).</a:t>
            </a:r>
          </a:p>
          <a:p>
            <a:pPr indent="-381000" lvl="0" marL="457200" rtl="0">
              <a:spcBef>
                <a:spcPts val="0"/>
              </a:spcBef>
              <a:buClr>
                <a:schemeClr val="dk1"/>
              </a:buClr>
              <a:buSzPct val="100000"/>
              <a:buFont typeface="Arial"/>
              <a:buChar char="●"/>
            </a:pPr>
            <a:r>
              <a:rPr lang="en-GB" sz="2400"/>
              <a:t>There is a GUI interface to do the conversion and sound production.</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228" name="Shape 228"/>
        <p:cNvGrpSpPr/>
        <p:nvPr/>
      </p:nvGrpSpPr>
      <p:grpSpPr>
        <a:xfrm>
          <a:off x="0" y="0"/>
          <a:ext cx="0" cy="0"/>
          <a:chOff x="0" y="0"/>
          <a:chExt cx="0" cy="0"/>
        </a:xfrm>
      </p:grpSpPr>
      <p:sp>
        <p:nvSpPr>
          <p:cNvPr id="229" name="Shape 229"/>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Interface</a:t>
            </a:r>
          </a:p>
        </p:txBody>
      </p:sp>
      <p:sp>
        <p:nvSpPr>
          <p:cNvPr id="230" name="Shape 23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457200" lvl="0" rtl="0">
              <a:spcBef>
                <a:spcPts val="0"/>
              </a:spcBef>
              <a:buNone/>
            </a:pPr>
            <a:r>
              <a:rPr lang="en-GB"/>
              <a:t>UI interface and API to allow for easier usage</a:t>
            </a:r>
          </a:p>
        </p:txBody>
      </p:sp>
      <p:pic>
        <p:nvPicPr>
          <p:cNvPr id="231" name="Shape 231"/>
          <p:cNvPicPr preferRelativeResize="0"/>
          <p:nvPr/>
        </p:nvPicPr>
        <p:blipFill>
          <a:blip r:embed="rId3">
            <a:alphaModFix/>
          </a:blip>
          <a:stretch>
            <a:fillRect/>
          </a:stretch>
        </p:blipFill>
        <p:spPr>
          <a:xfrm>
            <a:off x="1662100" y="1337525"/>
            <a:ext cx="5819775" cy="2324100"/>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235" name="Shape 235"/>
        <p:cNvGrpSpPr/>
        <p:nvPr/>
      </p:nvGrpSpPr>
      <p:grpSpPr>
        <a:xfrm>
          <a:off x="0" y="0"/>
          <a:ext cx="0" cy="0"/>
          <a:chOff x="0" y="0"/>
          <a:chExt cx="0" cy="0"/>
        </a:xfrm>
      </p:grpSpPr>
      <p:sp>
        <p:nvSpPr>
          <p:cNvPr id="236" name="Shape 236"/>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Interface Properties</a:t>
            </a:r>
          </a:p>
        </p:txBody>
      </p:sp>
      <p:sp>
        <p:nvSpPr>
          <p:cNvPr id="237" name="Shape 23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Allows for word to phoneme and phoneme to word conversion.</a:t>
            </a:r>
          </a:p>
          <a:p>
            <a:pPr lvl="0" rtl="0">
              <a:spcBef>
                <a:spcPts val="0"/>
              </a:spcBef>
              <a:buNone/>
            </a:pPr>
            <a:r>
              <a:rPr lang="en-GB"/>
              <a:t>Word can be converted to IPA, ARPAbet or eSpeak notation.</a:t>
            </a:r>
          </a:p>
          <a:p>
            <a:pPr lvl="0" rtl="0">
              <a:spcBef>
                <a:spcPts val="0"/>
              </a:spcBef>
              <a:buNone/>
            </a:pPr>
            <a:r>
              <a:rPr lang="en-GB"/>
              <a:t>The user can also simply enter a sentence which he or she wants to speak and it will speak it.</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Performance:	</a:t>
            </a:r>
          </a:p>
        </p:txBody>
      </p:sp>
      <p:sp>
        <p:nvSpPr>
          <p:cNvPr id="243" name="Shape 24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We performed 5 fold cross validation after permuting the input set. The results are as follows:</a:t>
            </a:r>
          </a:p>
          <a:p>
            <a:pPr lvl="0" rtl="0">
              <a:spcBef>
                <a:spcPts val="0"/>
              </a:spcBef>
              <a:buClr>
                <a:schemeClr val="dk1"/>
              </a:buClr>
              <a:buSzPct val="36666"/>
              <a:buFont typeface="Arial"/>
              <a:buNone/>
            </a:pPr>
            <a:r>
              <a:rPr lang="en-GB"/>
              <a:t>Average Word Conversion Accuracy : 0.7338947118582697</a:t>
            </a:r>
          </a:p>
          <a:p>
            <a:pPr lvl="0" rtl="0">
              <a:spcBef>
                <a:spcPts val="0"/>
              </a:spcBef>
              <a:buClr>
                <a:schemeClr val="dk1"/>
              </a:buClr>
              <a:buSzPct val="36666"/>
              <a:buFont typeface="Arial"/>
              <a:buNone/>
            </a:pPr>
            <a:r>
              <a:rPr lang="en-GB"/>
              <a:t>Average Phoneme Conversion Accuracy : 0.8014263311120567</a:t>
            </a:r>
          </a:p>
          <a:p>
            <a:pPr lvl="0" rtl="0">
              <a:spcBef>
                <a:spcPts val="0"/>
              </a:spcBef>
              <a:buNone/>
            </a:pPr>
            <a:r>
              <a:t/>
            </a:r>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Confusion Matrix (GrGr)</a:t>
            </a:r>
          </a:p>
        </p:txBody>
      </p:sp>
      <p:sp>
        <p:nvSpPr>
          <p:cNvPr id="249" name="Shape 24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pic>
        <p:nvPicPr>
          <p:cNvPr id="250" name="Shape 250"/>
          <p:cNvPicPr preferRelativeResize="0"/>
          <p:nvPr/>
        </p:nvPicPr>
        <p:blipFill>
          <a:blip r:embed="rId3">
            <a:alphaModFix/>
          </a:blip>
          <a:stretch>
            <a:fillRect/>
          </a:stretch>
        </p:blipFill>
        <p:spPr>
          <a:xfrm>
            <a:off x="0" y="1181975"/>
            <a:ext cx="9144001" cy="3961524"/>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Confusion Matrix (GrGr) </a:t>
            </a:r>
            <a:r>
              <a:rPr lang="en-GB" sz="1800"/>
              <a:t>conclusions</a:t>
            </a:r>
          </a:p>
        </p:txBody>
      </p:sp>
      <p:sp>
        <p:nvSpPr>
          <p:cNvPr id="256" name="Shape 25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We can see that some alphabets are characteristic of being confused to others </a:t>
            </a:r>
          </a:p>
          <a:p>
            <a:pPr lvl="0" rtl="0">
              <a:spcBef>
                <a:spcPts val="0"/>
              </a:spcBef>
              <a:buNone/>
            </a:pPr>
            <a:r>
              <a:rPr lang="en-GB"/>
              <a:t>A↔E,A↔O,S↔C, E↔I etc. </a:t>
            </a:r>
          </a:p>
          <a:p>
            <a:pPr lvl="0" rtl="0">
              <a:spcBef>
                <a:spcPts val="0"/>
              </a:spcBef>
              <a:buNone/>
            </a:pPr>
            <a:r>
              <a:rPr lang="en-GB"/>
              <a:t>These confusion are legitimate as even english has these issues.</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62653"/>
            <a:ext cx="8229600" cy="857400"/>
          </a:xfrm>
          <a:prstGeom prst="rect">
            <a:avLst/>
          </a:prstGeom>
        </p:spPr>
        <p:txBody>
          <a:bodyPr anchorCtr="0" anchor="ctr" bIns="91425" lIns="91425" rIns="91425" tIns="91425">
            <a:noAutofit/>
          </a:bodyPr>
          <a:lstStyle/>
          <a:p>
            <a:pPr lvl="0" rtl="0">
              <a:spcBef>
                <a:spcPts val="0"/>
              </a:spcBef>
              <a:buNone/>
            </a:pPr>
            <a:r>
              <a:rPr lang="en-GB"/>
              <a:t>Confusion Matrix(PhPh)</a:t>
            </a:r>
          </a:p>
        </p:txBody>
      </p:sp>
      <p:pic>
        <p:nvPicPr>
          <p:cNvPr id="262" name="Shape 262"/>
          <p:cNvPicPr preferRelativeResize="0"/>
          <p:nvPr/>
        </p:nvPicPr>
        <p:blipFill>
          <a:blip r:embed="rId3">
            <a:alphaModFix/>
          </a:blip>
          <a:stretch>
            <a:fillRect/>
          </a:stretch>
        </p:blipFill>
        <p:spPr>
          <a:xfrm>
            <a:off x="0" y="920050"/>
            <a:ext cx="9143998" cy="4237476"/>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Clr>
                <a:schemeClr val="dk1"/>
              </a:buClr>
              <a:buSzPct val="25000"/>
              <a:buFont typeface="Arial"/>
              <a:buNone/>
            </a:pPr>
            <a:r>
              <a:rPr lang="en-GB"/>
              <a:t>Confusion Matrix (PhPh) </a:t>
            </a:r>
            <a:r>
              <a:rPr lang="en-GB" sz="1800"/>
              <a:t>conclusions</a:t>
            </a:r>
          </a:p>
        </p:txBody>
      </p:sp>
      <p:sp>
        <p:nvSpPr>
          <p:cNvPr id="268" name="Shape 26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GB"/>
              <a:t>We can see that some phonemes are characteristic of being confused to others </a:t>
            </a:r>
          </a:p>
          <a:p>
            <a:pPr lvl="0" rtl="0">
              <a:spcBef>
                <a:spcPts val="0"/>
              </a:spcBef>
              <a:buClr>
                <a:schemeClr val="dk1"/>
              </a:buClr>
              <a:buSzPct val="36666"/>
              <a:buFont typeface="Arial"/>
              <a:buNone/>
            </a:pPr>
            <a:r>
              <a:rPr lang="en-GB"/>
              <a:t>AA↔AE,AA↔AH,OW↔AA, AH↔AE etc. </a:t>
            </a:r>
          </a:p>
          <a:p>
            <a:pPr lvl="0" rtl="0">
              <a:spcBef>
                <a:spcPts val="0"/>
              </a:spcBef>
              <a:buClr>
                <a:schemeClr val="dk1"/>
              </a:buClr>
              <a:buSzPct val="36666"/>
              <a:buFont typeface="Arial"/>
              <a:buNone/>
            </a:pPr>
            <a:r>
              <a:rPr lang="en-GB"/>
              <a:t>These confusion are legitimate as the sounds are close and their occurrences are in generally similar surrounding context.</a:t>
            </a:r>
          </a:p>
          <a:p>
            <a:pPr lvl="0" rtl="0">
              <a:spcBef>
                <a:spcPts val="0"/>
              </a:spcBef>
              <a:buNone/>
            </a:pPr>
            <a:r>
              <a:t/>
            </a:r>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Optimisation Attempts	</a:t>
            </a:r>
          </a:p>
        </p:txBody>
      </p:sp>
      <p:sp>
        <p:nvSpPr>
          <p:cNvPr id="274" name="Shape 27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Georgia"/>
              <a:buAutoNum type="arabicParenR"/>
            </a:pPr>
            <a:r>
              <a:rPr lang="en-GB"/>
              <a:t>Non Zero probability initially</a:t>
            </a:r>
          </a:p>
          <a:p>
            <a:pPr indent="-419100" lvl="0" marL="457200" rtl="0">
              <a:spcBef>
                <a:spcPts val="0"/>
              </a:spcBef>
              <a:buClr>
                <a:schemeClr val="dk1"/>
              </a:buClr>
              <a:buSzPct val="100000"/>
              <a:buFont typeface="Georgia"/>
              <a:buAutoNum type="arabicParenR"/>
            </a:pPr>
            <a:r>
              <a:rPr lang="en-GB"/>
              <a:t>Trigram Model</a:t>
            </a:r>
          </a:p>
          <a:p>
            <a:pPr indent="-419100" lvl="0" marL="457200" rtl="0">
              <a:spcBef>
                <a:spcPts val="0"/>
              </a:spcBef>
              <a:buClr>
                <a:schemeClr val="dk1"/>
              </a:buClr>
              <a:buSzPct val="100000"/>
              <a:buFont typeface="Georgia"/>
              <a:buAutoNum type="arabicParenR"/>
            </a:pPr>
            <a:r>
              <a:rPr lang="en-GB"/>
              <a:t>Neural Networks(Later)</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8-Puzzle Problem</a:t>
            </a:r>
          </a:p>
        </p:txBody>
      </p:sp>
      <p:sp>
        <p:nvSpPr>
          <p:cNvPr id="65" name="Shape 6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2400"/>
              <a:t>We implemented the 8-puzzle problem over the above API. </a:t>
            </a:r>
          </a:p>
          <a:p>
            <a:pPr lvl="0" rtl="0">
              <a:spcBef>
                <a:spcPts val="0"/>
              </a:spcBef>
              <a:buNone/>
            </a:pPr>
            <a:r>
              <a:t/>
            </a:r>
            <a:endParaRPr sz="2400"/>
          </a:p>
          <a:p>
            <a:pPr lvl="0" rtl="0">
              <a:spcBef>
                <a:spcPts val="0"/>
              </a:spcBef>
              <a:buNone/>
            </a:pPr>
            <a:r>
              <a:rPr lang="en-GB" sz="2400"/>
              <a:t>Here are the figures:</a:t>
            </a:r>
          </a:p>
          <a:p>
            <a:pPr lvl="0" rtl="0">
              <a:spcBef>
                <a:spcPts val="0"/>
              </a:spcBef>
              <a:buNone/>
            </a:pPr>
            <a:r>
              <a:t/>
            </a:r>
            <a:endParaRPr sz="2400"/>
          </a:p>
          <a:p>
            <a:pPr lvl="0" rtl="0">
              <a:spcBef>
                <a:spcPts val="0"/>
              </a:spcBef>
              <a:buNone/>
            </a:pPr>
            <a:r>
              <a:rPr lang="en-GB" sz="2400"/>
              <a:t>No Heuristic : 7695*</a:t>
            </a:r>
          </a:p>
          <a:p>
            <a:pPr lvl="0" rtl="0">
              <a:spcBef>
                <a:spcPts val="0"/>
              </a:spcBef>
              <a:buNone/>
            </a:pPr>
            <a:r>
              <a:rPr lang="en-GB" sz="2400"/>
              <a:t>Displaced tiles : 353*</a:t>
            </a:r>
          </a:p>
          <a:p>
            <a:pPr lvl="0" rtl="0">
              <a:spcBef>
                <a:spcPts val="0"/>
              </a:spcBef>
              <a:buNone/>
            </a:pPr>
            <a:r>
              <a:rPr lang="en-GB" sz="2400"/>
              <a:t>Manhattan distance : 42*</a:t>
            </a:r>
          </a:p>
        </p:txBody>
      </p:sp>
      <p:sp>
        <p:nvSpPr>
          <p:cNvPr id="66" name="Shape 66"/>
          <p:cNvSpPr txBox="1"/>
          <p:nvPr/>
        </p:nvSpPr>
        <p:spPr>
          <a:xfrm>
            <a:off x="848975" y="4623300"/>
            <a:ext cx="7156200" cy="520199"/>
          </a:xfrm>
          <a:prstGeom prst="rect">
            <a:avLst/>
          </a:prstGeom>
          <a:noFill/>
          <a:ln>
            <a:noFill/>
          </a:ln>
        </p:spPr>
        <p:txBody>
          <a:bodyPr anchorCtr="0" anchor="t" bIns="91425" lIns="91425" rIns="91425" tIns="91425">
            <a:noAutofit/>
          </a:bodyPr>
          <a:lstStyle/>
          <a:p>
            <a:pPr lvl="0" rtl="0">
              <a:spcBef>
                <a:spcPts val="0"/>
              </a:spcBef>
              <a:buNone/>
            </a:pPr>
            <a:r>
              <a:rPr lang="en-GB" sz="1100"/>
              <a:t>*The figures are subject to the definition of less than operator for f-score. The less than condition we have used take h-score as the next candidate if f-score is same.</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278" name="Shape 278"/>
        <p:cNvGrpSpPr/>
        <p:nvPr/>
      </p:nvGrpSpPr>
      <p:grpSpPr>
        <a:xfrm>
          <a:off x="0" y="0"/>
          <a:ext cx="0" cy="0"/>
          <a:chOff x="0" y="0"/>
          <a:chExt cx="0" cy="0"/>
        </a:xfrm>
      </p:grpSpPr>
      <p:sp>
        <p:nvSpPr>
          <p:cNvPr id="279" name="Shape 279"/>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Non Zero initial probability	</a:t>
            </a:r>
          </a:p>
        </p:txBody>
      </p:sp>
      <p:sp>
        <p:nvSpPr>
          <p:cNvPr id="280" name="Shape 28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2400"/>
              <a:t>The logic behind this is that many possibilities of the state diagram is nullified by the 0 probabilities existing due to no data seen for these transitions.</a:t>
            </a:r>
          </a:p>
          <a:p>
            <a:pPr lvl="0" rtl="0">
              <a:spcBef>
                <a:spcPts val="0"/>
              </a:spcBef>
              <a:buNone/>
            </a:pPr>
            <a:r>
              <a:rPr lang="en-GB" sz="2400"/>
              <a:t>Instead of 0 we add 10-10 to allow for some weightage. We see not too much improvement of 0.01%(not much huh!)</a:t>
            </a:r>
          </a:p>
          <a:p>
            <a:pPr lvl="0" rtl="0">
              <a:spcBef>
                <a:spcPts val="0"/>
              </a:spcBef>
              <a:buNone/>
            </a:pPr>
            <a:r>
              <a:t/>
            </a:r>
            <a:endParaRPr sz="2400"/>
          </a:p>
          <a:p>
            <a:pPr lvl="0" rtl="0">
              <a:spcBef>
                <a:spcPts val="0"/>
              </a:spcBef>
              <a:buClr>
                <a:schemeClr val="dk1"/>
              </a:buClr>
              <a:buSzPct val="45833"/>
              <a:buFont typeface="Arial"/>
              <a:buNone/>
            </a:pPr>
            <a:r>
              <a:rPr lang="en-GB" sz="2400"/>
              <a:t>Average Word Conversion Accuracy : 0.7430759192440042</a:t>
            </a:r>
          </a:p>
          <a:p>
            <a:pPr lvl="0" rtl="0">
              <a:spcBef>
                <a:spcPts val="0"/>
              </a:spcBef>
              <a:buClr>
                <a:schemeClr val="dk1"/>
              </a:buClr>
              <a:buSzPct val="45833"/>
              <a:buFont typeface="Arial"/>
              <a:buNone/>
            </a:pPr>
            <a:r>
              <a:rPr lang="en-GB" sz="2400"/>
              <a:t>Average Phoneme Conversion Accuracy : 0.8014293446848637</a:t>
            </a:r>
          </a:p>
          <a:p>
            <a:pPr lvl="0" rtl="0">
              <a:spcBef>
                <a:spcPts val="0"/>
              </a:spcBef>
              <a:buNone/>
            </a:pPr>
            <a:r>
              <a:t/>
            </a:r>
            <a:endParaRPr sz="2400"/>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Trigram:</a:t>
            </a:r>
          </a:p>
        </p:txBody>
      </p:sp>
      <p:sp>
        <p:nvSpPr>
          <p:cNvPr id="286" name="Shape 28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We changed the state machine to work with trigrams. The results were as follows:</a:t>
            </a:r>
          </a:p>
          <a:p>
            <a:pPr lvl="0" rtl="0">
              <a:spcBef>
                <a:spcPts val="0"/>
              </a:spcBef>
              <a:buClr>
                <a:schemeClr val="dk1"/>
              </a:buClr>
              <a:buSzPct val="36666"/>
              <a:buFont typeface="Arial"/>
              <a:buNone/>
            </a:pPr>
            <a:r>
              <a:rPr lang="en-GB"/>
              <a:t>Average Word Conversion Accuracy : 0.6153025931351043</a:t>
            </a:r>
          </a:p>
          <a:p>
            <a:pPr lvl="0" rtl="0">
              <a:spcBef>
                <a:spcPts val="0"/>
              </a:spcBef>
              <a:buClr>
                <a:schemeClr val="dk1"/>
              </a:buClr>
              <a:buSzPct val="36666"/>
              <a:buFont typeface="Arial"/>
              <a:buNone/>
            </a:pPr>
            <a:r>
              <a:rPr lang="en-GB"/>
              <a:t>Average Phoneme Conversion Accuracy : 0.7398425392381858</a:t>
            </a:r>
          </a:p>
          <a:p>
            <a:pPr lvl="0" rtl="0">
              <a:spcBef>
                <a:spcPts val="0"/>
              </a:spcBef>
              <a:buClr>
                <a:schemeClr val="dk1"/>
              </a:buClr>
              <a:buFont typeface="Arial"/>
              <a:buNone/>
            </a:pPr>
            <a:r>
              <a:t/>
            </a:r>
            <a:endParaRPr/>
          </a:p>
          <a:p>
            <a:pPr lvl="0" rtl="0">
              <a:spcBef>
                <a:spcPts val="0"/>
              </a:spcBef>
              <a:buNone/>
            </a:pPr>
            <a:r>
              <a:t/>
            </a:r>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Trigram Output Analysing</a:t>
            </a:r>
          </a:p>
        </p:txBody>
      </p:sp>
      <p:sp>
        <p:nvSpPr>
          <p:cNvPr id="292" name="Shape 29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The performance of the machine reduces with the trigram assumption(besides it takes significantly more time to solve), this is expected for the  reason that the new state  transistion ((S1,S2),S3,O) requires more training to get trainined and that the english model for equi-phone-grapheme words may not be too much effected by this assumption.</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GB"/>
              <a:t>Neural Networks</a:t>
            </a:r>
          </a:p>
        </p:txBody>
      </p:sp>
      <p:sp>
        <p:nvSpPr>
          <p:cNvPr id="298" name="Shape 298"/>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ctrTitle"/>
          </p:nvPr>
        </p:nvSpPr>
        <p:spPr>
          <a:xfrm>
            <a:off x="685800" y="1746892"/>
            <a:ext cx="7772400" cy="1238099"/>
          </a:xfrm>
          <a:prstGeom prst="rect">
            <a:avLst/>
          </a:prstGeom>
        </p:spPr>
        <p:txBody>
          <a:bodyPr anchorCtr="0" anchor="b" bIns="91425" lIns="91425" rIns="91425" tIns="91425">
            <a:noAutofit/>
          </a:bodyPr>
          <a:lstStyle/>
          <a:p>
            <a:pPr lvl="0" rtl="0">
              <a:spcBef>
                <a:spcPts val="0"/>
              </a:spcBef>
              <a:buNone/>
            </a:pPr>
            <a:r>
              <a:rPr lang="en-GB"/>
              <a:t>Neural Networks</a:t>
            </a:r>
          </a:p>
        </p:txBody>
      </p:sp>
      <p:sp>
        <p:nvSpPr>
          <p:cNvPr id="304" name="Shape 304"/>
          <p:cNvSpPr txBox="1"/>
          <p:nvPr>
            <p:ph idx="1" type="subTitle"/>
          </p:nvPr>
        </p:nvSpPr>
        <p:spPr>
          <a:xfrm>
            <a:off x="685800" y="3093357"/>
            <a:ext cx="7772400" cy="6666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GB"/>
              <a:t>Bijoy Singh (120050087)</a:t>
            </a:r>
          </a:p>
          <a:p>
            <a:pPr lvl="0" rtl="0">
              <a:spcBef>
                <a:spcPts val="0"/>
              </a:spcBef>
              <a:buClr>
                <a:schemeClr val="dk1"/>
              </a:buClr>
              <a:buSzPct val="45833"/>
              <a:buFont typeface="Arial"/>
              <a:buNone/>
            </a:pPr>
            <a:r>
              <a:rPr lang="en-GB"/>
              <a:t>Sai Kiran Mudulkar(120050068)</a:t>
            </a:r>
          </a:p>
          <a:p>
            <a:pPr lvl="0" rtl="0">
              <a:spcBef>
                <a:spcPts val="0"/>
              </a:spcBef>
              <a:buClr>
                <a:schemeClr val="dk1"/>
              </a:buClr>
              <a:buSzPct val="45833"/>
              <a:buFont typeface="Arial"/>
              <a:buNone/>
            </a:pPr>
            <a:r>
              <a:rPr lang="en-GB"/>
              <a:t>Manik Dhar(120050006)</a:t>
            </a:r>
          </a:p>
          <a:p>
            <a:pPr lvl="0" rtl="0">
              <a:spcBef>
                <a:spcPts val="0"/>
              </a:spcBef>
              <a:buNone/>
            </a:pPr>
            <a:r>
              <a:t/>
            </a:r>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Perceptron Model</a:t>
            </a:r>
          </a:p>
        </p:txBody>
      </p:sp>
      <p:sp>
        <p:nvSpPr>
          <p:cNvPr id="310" name="Shape 31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We implemented the perceptron model in the general form.</a:t>
            </a:r>
          </a:p>
          <a:p>
            <a:pPr indent="-381000" lvl="0" marL="457200" rtl="0">
              <a:spcBef>
                <a:spcPts val="0"/>
              </a:spcBef>
              <a:buClr>
                <a:schemeClr val="dk1"/>
              </a:buClr>
              <a:buSzPct val="100000"/>
              <a:buFont typeface="Arial"/>
              <a:buChar char="●"/>
            </a:pPr>
            <a:r>
              <a:rPr lang="en-GB" sz="2400"/>
              <a:t>𝛉 was a part of the weights with constant input of -1</a:t>
            </a:r>
          </a:p>
          <a:p>
            <a:pPr indent="-381000" lvl="0" marL="457200" rtl="0">
              <a:spcBef>
                <a:spcPts val="0"/>
              </a:spcBef>
              <a:buClr>
                <a:schemeClr val="dk1"/>
              </a:buClr>
              <a:buSzPct val="100000"/>
              <a:buFont typeface="Arial"/>
              <a:buChar char="●"/>
            </a:pPr>
            <a:r>
              <a:rPr lang="en-GB" sz="2400"/>
              <a:t>Both the models for deciding the value of the output were allowed(step threshold and sigmoidal threshold)</a:t>
            </a:r>
          </a:p>
          <a:p>
            <a:pPr lvl="0" rtl="0">
              <a:spcBef>
                <a:spcPts val="0"/>
              </a:spcBef>
              <a:buNone/>
            </a:pPr>
            <a:r>
              <a:rPr lang="en-GB" sz="2400"/>
              <a:t>Also we made the schema general enough to use directly as well in a Neural Network</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Perceptron Training</a:t>
            </a:r>
          </a:p>
        </p:txBody>
      </p:sp>
      <p:sp>
        <p:nvSpPr>
          <p:cNvPr id="316" name="Shape 31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Perceptron training for problems just one perceptron uses the PTA algorithm.</a:t>
            </a:r>
          </a:p>
          <a:p>
            <a:pPr lvl="0" rtl="0">
              <a:spcBef>
                <a:spcPts val="0"/>
              </a:spcBef>
              <a:buNone/>
            </a:pPr>
            <a:r>
              <a:rPr lang="en-GB"/>
              <a:t>It takes a truth table modifies it to create appropriate classes and inverts 0 class.</a:t>
            </a:r>
          </a:p>
          <a:p>
            <a:pPr lvl="0" rtl="0">
              <a:spcBef>
                <a:spcPts val="0"/>
              </a:spcBef>
              <a:buNone/>
            </a:pPr>
            <a:r>
              <a:rPr lang="en-GB"/>
              <a:t>It now trains using the PTA algorithm which is guaranteed to converge if the function is separable.</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Perceptron Performance</a:t>
            </a:r>
          </a:p>
        </p:txBody>
      </p:sp>
      <p:sp>
        <p:nvSpPr>
          <p:cNvPr id="322" name="Shape 32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A perceptron can solve the problems as one would expect:</a:t>
            </a:r>
          </a:p>
          <a:p>
            <a:pPr indent="-342900" lvl="0" marL="457200" rtl="0">
              <a:spcBef>
                <a:spcPts val="0"/>
              </a:spcBef>
              <a:buClr>
                <a:schemeClr val="dk1"/>
              </a:buClr>
              <a:buSzPct val="100000"/>
              <a:buFont typeface="Arial"/>
              <a:buChar char="●"/>
            </a:pPr>
            <a:r>
              <a:rPr lang="en-GB" sz="1800"/>
              <a:t>AND</a:t>
            </a:r>
          </a:p>
          <a:p>
            <a:pPr indent="-342900" lvl="0" marL="457200" rtl="0">
              <a:spcBef>
                <a:spcPts val="0"/>
              </a:spcBef>
              <a:buClr>
                <a:schemeClr val="dk1"/>
              </a:buClr>
              <a:buSzPct val="100000"/>
              <a:buFont typeface="Arial"/>
              <a:buChar char="●"/>
            </a:pPr>
            <a:r>
              <a:rPr lang="en-GB" sz="1800"/>
              <a:t>OR</a:t>
            </a:r>
          </a:p>
          <a:p>
            <a:pPr indent="-342900" lvl="0" marL="457200" rtl="0">
              <a:spcBef>
                <a:spcPts val="0"/>
              </a:spcBef>
              <a:buClr>
                <a:schemeClr val="dk1"/>
              </a:buClr>
              <a:buSzPct val="100000"/>
              <a:buFont typeface="Arial"/>
              <a:buChar char="●"/>
            </a:pPr>
            <a:r>
              <a:rPr lang="en-GB" sz="1800"/>
              <a:t>MAJORITY</a:t>
            </a:r>
          </a:p>
          <a:p>
            <a:pPr lvl="0" rtl="0">
              <a:spcBef>
                <a:spcPts val="0"/>
              </a:spcBef>
              <a:buNone/>
            </a:pPr>
            <a:r>
              <a:rPr lang="en-GB" sz="1800"/>
              <a:t>but cannot to </a:t>
            </a:r>
          </a:p>
          <a:p>
            <a:pPr indent="-342900" lvl="0" marL="457200" rtl="0">
              <a:spcBef>
                <a:spcPts val="0"/>
              </a:spcBef>
              <a:buClr>
                <a:schemeClr val="dk1"/>
              </a:buClr>
              <a:buSzPct val="100000"/>
              <a:buFont typeface="Arial"/>
              <a:buChar char="●"/>
            </a:pPr>
            <a:r>
              <a:rPr lang="en-GB" sz="1800"/>
              <a:t>PALINDROME (if it could it would be able to solve XOR, which we know it cannot)</a:t>
            </a:r>
          </a:p>
          <a:p>
            <a:pPr indent="-342900" lvl="0" marL="457200" rtl="0">
              <a:spcBef>
                <a:spcPts val="0"/>
              </a:spcBef>
              <a:buClr>
                <a:schemeClr val="dk1"/>
              </a:buClr>
              <a:buSzPct val="100000"/>
              <a:buFont typeface="Arial"/>
              <a:buChar char="●"/>
            </a:pPr>
            <a:r>
              <a:rPr lang="en-GB" sz="1800"/>
              <a:t>XOR</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Neural Networks</a:t>
            </a:r>
          </a:p>
        </p:txBody>
      </p:sp>
      <p:sp>
        <p:nvSpPr>
          <p:cNvPr id="328" name="Shape 328"/>
          <p:cNvSpPr txBox="1"/>
          <p:nvPr>
            <p:ph idx="1" type="body"/>
          </p:nvPr>
        </p:nvSpPr>
        <p:spPr>
          <a:xfrm>
            <a:off x="457200" y="1200150"/>
            <a:ext cx="4685400" cy="3725699"/>
          </a:xfrm>
          <a:prstGeom prst="rect">
            <a:avLst/>
          </a:prstGeom>
        </p:spPr>
        <p:txBody>
          <a:bodyPr anchorCtr="0" anchor="t" bIns="91425" lIns="91425" rIns="91425" tIns="91425">
            <a:noAutofit/>
          </a:bodyPr>
          <a:lstStyle/>
          <a:p>
            <a:pPr lvl="0" rtl="0">
              <a:spcBef>
                <a:spcPts val="0"/>
              </a:spcBef>
              <a:buNone/>
            </a:pPr>
            <a:r>
              <a:rPr lang="en-GB"/>
              <a:t>We now used our existing infrastructure of perceptrons and using the sigmoid threshold neuron model, we used the to make a  neural network</a:t>
            </a:r>
          </a:p>
          <a:p>
            <a:pPr lvl="0" rtl="0">
              <a:spcBef>
                <a:spcPts val="0"/>
              </a:spcBef>
              <a:buNone/>
            </a:pPr>
            <a:r>
              <a:t/>
            </a:r>
            <a:endParaRPr/>
          </a:p>
        </p:txBody>
      </p:sp>
      <p:pic>
        <p:nvPicPr>
          <p:cNvPr id="329" name="Shape 329"/>
          <p:cNvPicPr preferRelativeResize="0"/>
          <p:nvPr/>
        </p:nvPicPr>
        <p:blipFill>
          <a:blip r:embed="rId3">
            <a:alphaModFix/>
          </a:blip>
          <a:stretch>
            <a:fillRect/>
          </a:stretch>
        </p:blipFill>
        <p:spPr>
          <a:xfrm>
            <a:off x="5533825" y="1241049"/>
            <a:ext cx="3152975" cy="3794074"/>
          </a:xfrm>
          <a:prstGeom prst="rect">
            <a:avLst/>
          </a:prstGeom>
          <a:noFill/>
          <a:ln>
            <a:noFill/>
          </a:ln>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Neural Network</a:t>
            </a:r>
          </a:p>
        </p:txBody>
      </p:sp>
      <p:sp>
        <p:nvSpPr>
          <p:cNvPr id="335" name="Shape 33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The user can specify</a:t>
            </a:r>
          </a:p>
          <a:p>
            <a:pPr indent="-419100" lvl="0" marL="457200" rtl="0">
              <a:spcBef>
                <a:spcPts val="0"/>
              </a:spcBef>
              <a:buClr>
                <a:schemeClr val="dk1"/>
              </a:buClr>
              <a:buSzPct val="100000"/>
              <a:buFont typeface="Arial"/>
              <a:buChar char="●"/>
            </a:pPr>
            <a:r>
              <a:rPr lang="en-GB"/>
              <a:t>The number of inputs, number of neurons on each row, the number of outputs, η(for Δw</a:t>
            </a:r>
            <a:r>
              <a:rPr baseline="-25000" lang="en-GB"/>
              <a:t>ij </a:t>
            </a:r>
            <a:r>
              <a:rPr lang="en-GB"/>
              <a:t>) and the accuracy anticipated.</a:t>
            </a:r>
          </a:p>
          <a:p>
            <a:pPr indent="-419100" lvl="0" marL="457200" rtl="0">
              <a:spcBef>
                <a:spcPts val="0"/>
              </a:spcBef>
              <a:buClr>
                <a:schemeClr val="dk1"/>
              </a:buClr>
              <a:buSzPct val="100000"/>
              <a:buFont typeface="Arial"/>
              <a:buChar char="●"/>
            </a:pPr>
            <a:r>
              <a:rPr lang="en-GB"/>
              <a:t>This way the user can control the learning rate(through η) and the final result accuracy.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sz="3600"/>
              <a:t>Better Heuristics Perform Better</a:t>
            </a:r>
          </a:p>
        </p:txBody>
      </p:sp>
      <p:pic>
        <p:nvPicPr>
          <p:cNvPr id="72" name="Shape 72"/>
          <p:cNvPicPr preferRelativeResize="0"/>
          <p:nvPr/>
        </p:nvPicPr>
        <p:blipFill>
          <a:blip r:embed="rId3">
            <a:alphaModFix/>
          </a:blip>
          <a:stretch>
            <a:fillRect/>
          </a:stretch>
        </p:blipFill>
        <p:spPr>
          <a:xfrm>
            <a:off x="1850200" y="1191075"/>
            <a:ext cx="5443582" cy="3952424"/>
          </a:xfrm>
          <a:prstGeom prst="rect">
            <a:avLst/>
          </a:prstGeom>
          <a:noFill/>
          <a:ln>
            <a:noFill/>
          </a:ln>
        </p:spPr>
      </p:pic>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Neural Network Training</a:t>
            </a:r>
          </a:p>
        </p:txBody>
      </p:sp>
      <p:sp>
        <p:nvSpPr>
          <p:cNvPr id="341" name="Shape 34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GB"/>
              <a:t>We use the standard back propagation algorithm with the parameters η and accuracy(ɛ).</a:t>
            </a:r>
          </a:p>
          <a:p>
            <a:pPr indent="-419100" lvl="0" marL="457200" rtl="0">
              <a:spcBef>
                <a:spcPts val="0"/>
              </a:spcBef>
              <a:buClr>
                <a:schemeClr val="dk1"/>
              </a:buClr>
              <a:buSzPct val="100000"/>
              <a:buFont typeface="Arial"/>
              <a:buChar char="●"/>
            </a:pPr>
            <a:r>
              <a:rPr lang="en-GB"/>
              <a:t>For the smaller boolean circuits, we have trained the network until the ɛ becomes very small(0.1) this can be modified by the user</a:t>
            </a:r>
          </a:p>
          <a:p>
            <a:pPr indent="-419100" lvl="0" marL="457200" rtl="0">
              <a:spcBef>
                <a:spcPts val="0"/>
              </a:spcBef>
              <a:buClr>
                <a:schemeClr val="dk1"/>
              </a:buClr>
              <a:buSzPct val="100000"/>
              <a:buFont typeface="Arial"/>
              <a:buChar char="●"/>
            </a:pPr>
            <a:r>
              <a:rPr lang="en-GB"/>
              <a:t>The algorithm stops when the training is complete</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Neural Network Performance</a:t>
            </a:r>
          </a:p>
        </p:txBody>
      </p:sp>
      <p:sp>
        <p:nvSpPr>
          <p:cNvPr id="347" name="Shape 34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The neural network was tested on the following circuits and it performed as expected</a:t>
            </a:r>
          </a:p>
          <a:p>
            <a:pPr lvl="0" rtl="0">
              <a:spcBef>
                <a:spcPts val="0"/>
              </a:spcBef>
              <a:buNone/>
            </a:pPr>
            <a:r>
              <a:rPr lang="en-GB"/>
              <a:t>3 input PALINDROME</a:t>
            </a:r>
          </a:p>
          <a:p>
            <a:pPr lvl="0" rtl="0">
              <a:spcBef>
                <a:spcPts val="0"/>
              </a:spcBef>
              <a:buNone/>
            </a:pPr>
            <a:r>
              <a:rPr lang="en-GB"/>
              <a:t>4 input PALINDROME</a:t>
            </a:r>
          </a:p>
          <a:p>
            <a:pPr lvl="0" rtl="0">
              <a:spcBef>
                <a:spcPts val="0"/>
              </a:spcBef>
              <a:buNone/>
            </a:pPr>
            <a:r>
              <a:rPr lang="en-GB"/>
              <a:t>XOR</a:t>
            </a:r>
          </a:p>
          <a:p>
            <a:pPr lvl="0" rtl="0">
              <a:spcBef>
                <a:spcPts val="0"/>
              </a:spcBef>
              <a:buNone/>
            </a:pPr>
            <a:r>
              <a:rPr lang="en-GB"/>
              <a:t>FULL ADDER</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351" name="Shape 351"/>
        <p:cNvGrpSpPr/>
        <p:nvPr/>
      </p:nvGrpSpPr>
      <p:grpSpPr>
        <a:xfrm>
          <a:off x="0" y="0"/>
          <a:ext cx="0" cy="0"/>
          <a:chOff x="0" y="0"/>
          <a:chExt cx="0" cy="0"/>
        </a:xfrm>
      </p:grpSpPr>
      <p:sp>
        <p:nvSpPr>
          <p:cNvPr id="352" name="Shape 352"/>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sz="3600"/>
              <a:t>Visual Results of Neural Training</a:t>
            </a:r>
          </a:p>
        </p:txBody>
      </p:sp>
      <p:sp>
        <p:nvSpPr>
          <p:cNvPr id="353" name="Shape 35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Now the results of these neural networks are a bit difficult to visualise from text. Hence we made a module to allow for UI output for the neurons</a:t>
            </a:r>
          </a:p>
          <a:p>
            <a:pPr lvl="0" rtl="0">
              <a:spcBef>
                <a:spcPts val="0"/>
              </a:spcBef>
              <a:buNone/>
            </a:pPr>
            <a:r>
              <a:rPr lang="en-GB"/>
              <a:t>The outputs of the various neural networks are displayed</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357" name="Shape 357"/>
        <p:cNvGrpSpPr/>
        <p:nvPr/>
      </p:nvGrpSpPr>
      <p:grpSpPr>
        <a:xfrm>
          <a:off x="0" y="0"/>
          <a:ext cx="0" cy="0"/>
          <a:chOff x="0" y="0"/>
          <a:chExt cx="0" cy="0"/>
        </a:xfrm>
      </p:grpSpPr>
      <p:sp>
        <p:nvSpPr>
          <p:cNvPr id="358" name="Shape 358"/>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sz="3600"/>
              <a:t>Visual Results of Neural Training</a:t>
            </a:r>
          </a:p>
        </p:txBody>
      </p:sp>
      <p:pic>
        <p:nvPicPr>
          <p:cNvPr id="359" name="Shape 359"/>
          <p:cNvPicPr preferRelativeResize="0"/>
          <p:nvPr/>
        </p:nvPicPr>
        <p:blipFill>
          <a:blip r:embed="rId3">
            <a:alphaModFix/>
          </a:blip>
          <a:stretch>
            <a:fillRect/>
          </a:stretch>
        </p:blipFill>
        <p:spPr>
          <a:xfrm>
            <a:off x="232175" y="1389800"/>
            <a:ext cx="4253199" cy="2648574"/>
          </a:xfrm>
          <a:prstGeom prst="rect">
            <a:avLst/>
          </a:prstGeom>
          <a:noFill/>
          <a:ln>
            <a:noFill/>
          </a:ln>
        </p:spPr>
      </p:pic>
      <p:sp>
        <p:nvSpPr>
          <p:cNvPr id="360" name="Shape 360"/>
          <p:cNvSpPr txBox="1"/>
          <p:nvPr/>
        </p:nvSpPr>
        <p:spPr>
          <a:xfrm>
            <a:off x="1662875" y="4213975"/>
            <a:ext cx="1415100" cy="392399"/>
          </a:xfrm>
          <a:prstGeom prst="rect">
            <a:avLst/>
          </a:prstGeom>
          <a:noFill/>
          <a:ln>
            <a:noFill/>
          </a:ln>
        </p:spPr>
        <p:txBody>
          <a:bodyPr anchorCtr="0" anchor="t" bIns="91425" lIns="91425" rIns="91425" tIns="91425">
            <a:noAutofit/>
          </a:bodyPr>
          <a:lstStyle/>
          <a:p>
            <a:pPr lvl="0" rtl="0">
              <a:spcBef>
                <a:spcPts val="0"/>
              </a:spcBef>
              <a:buNone/>
            </a:pPr>
            <a:r>
              <a:rPr lang="en-GB"/>
              <a:t>FULL ADDER</a:t>
            </a:r>
          </a:p>
        </p:txBody>
      </p:sp>
      <p:pic>
        <p:nvPicPr>
          <p:cNvPr id="361" name="Shape 361"/>
          <p:cNvPicPr preferRelativeResize="0"/>
          <p:nvPr/>
        </p:nvPicPr>
        <p:blipFill>
          <a:blip r:embed="rId4">
            <a:alphaModFix/>
          </a:blip>
          <a:stretch>
            <a:fillRect/>
          </a:stretch>
        </p:blipFill>
        <p:spPr>
          <a:xfrm>
            <a:off x="4629075" y="1245212"/>
            <a:ext cx="4421973" cy="2937750"/>
          </a:xfrm>
          <a:prstGeom prst="rect">
            <a:avLst/>
          </a:prstGeom>
          <a:noFill/>
          <a:ln>
            <a:noFill/>
          </a:ln>
        </p:spPr>
      </p:pic>
      <p:sp>
        <p:nvSpPr>
          <p:cNvPr id="362" name="Shape 362"/>
          <p:cNvSpPr txBox="1"/>
          <p:nvPr/>
        </p:nvSpPr>
        <p:spPr>
          <a:xfrm>
            <a:off x="7041400" y="4213975"/>
            <a:ext cx="591299" cy="392399"/>
          </a:xfrm>
          <a:prstGeom prst="rect">
            <a:avLst/>
          </a:prstGeom>
          <a:noFill/>
          <a:ln>
            <a:noFill/>
          </a:ln>
        </p:spPr>
        <p:txBody>
          <a:bodyPr anchorCtr="0" anchor="t" bIns="91425" lIns="91425" rIns="91425" tIns="91425">
            <a:noAutofit/>
          </a:bodyPr>
          <a:lstStyle/>
          <a:p>
            <a:pPr lvl="0" rtl="0">
              <a:spcBef>
                <a:spcPts val="0"/>
              </a:spcBef>
              <a:buNone/>
            </a:pPr>
            <a:r>
              <a:rPr lang="en-GB"/>
              <a:t>XOR</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366" name="Shape 366"/>
        <p:cNvGrpSpPr/>
        <p:nvPr/>
      </p:nvGrpSpPr>
      <p:grpSpPr>
        <a:xfrm>
          <a:off x="0" y="0"/>
          <a:ext cx="0" cy="0"/>
          <a:chOff x="0" y="0"/>
          <a:chExt cx="0" cy="0"/>
        </a:xfrm>
      </p:grpSpPr>
      <p:sp>
        <p:nvSpPr>
          <p:cNvPr id="367" name="Shape 367"/>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sz="3600"/>
              <a:t>Visual Results of Neural Training</a:t>
            </a:r>
          </a:p>
        </p:txBody>
      </p:sp>
      <p:sp>
        <p:nvSpPr>
          <p:cNvPr id="368" name="Shape 368"/>
          <p:cNvSpPr txBox="1"/>
          <p:nvPr/>
        </p:nvSpPr>
        <p:spPr>
          <a:xfrm>
            <a:off x="1404675" y="4059050"/>
            <a:ext cx="1611300" cy="392399"/>
          </a:xfrm>
          <a:prstGeom prst="rect">
            <a:avLst/>
          </a:prstGeom>
          <a:noFill/>
          <a:ln>
            <a:noFill/>
          </a:ln>
        </p:spPr>
        <p:txBody>
          <a:bodyPr anchorCtr="0" anchor="t" bIns="91425" lIns="91425" rIns="91425" tIns="91425">
            <a:noAutofit/>
          </a:bodyPr>
          <a:lstStyle/>
          <a:p>
            <a:pPr lvl="0" rtl="0">
              <a:spcBef>
                <a:spcPts val="0"/>
              </a:spcBef>
              <a:buNone/>
            </a:pPr>
            <a:r>
              <a:rPr lang="en-GB"/>
              <a:t>3 PALINDROME</a:t>
            </a:r>
          </a:p>
        </p:txBody>
      </p:sp>
      <p:sp>
        <p:nvSpPr>
          <p:cNvPr id="369" name="Shape 369"/>
          <p:cNvSpPr txBox="1"/>
          <p:nvPr/>
        </p:nvSpPr>
        <p:spPr>
          <a:xfrm>
            <a:off x="5688375" y="4059050"/>
            <a:ext cx="1611300" cy="392399"/>
          </a:xfrm>
          <a:prstGeom prst="rect">
            <a:avLst/>
          </a:prstGeom>
          <a:noFill/>
          <a:ln>
            <a:noFill/>
          </a:ln>
        </p:spPr>
        <p:txBody>
          <a:bodyPr anchorCtr="0" anchor="t" bIns="91425" lIns="91425" rIns="91425" tIns="91425">
            <a:noAutofit/>
          </a:bodyPr>
          <a:lstStyle/>
          <a:p>
            <a:pPr lvl="0" rtl="0">
              <a:spcBef>
                <a:spcPts val="0"/>
              </a:spcBef>
              <a:buNone/>
            </a:pPr>
            <a:r>
              <a:rPr lang="en-GB"/>
              <a:t>4 PALINDROME</a:t>
            </a:r>
          </a:p>
        </p:txBody>
      </p:sp>
      <p:pic>
        <p:nvPicPr>
          <p:cNvPr id="370" name="Shape 370"/>
          <p:cNvPicPr preferRelativeResize="0"/>
          <p:nvPr/>
        </p:nvPicPr>
        <p:blipFill>
          <a:blip r:embed="rId3">
            <a:alphaModFix/>
          </a:blip>
          <a:stretch>
            <a:fillRect/>
          </a:stretch>
        </p:blipFill>
        <p:spPr>
          <a:xfrm>
            <a:off x="0" y="1685198"/>
            <a:ext cx="3834200" cy="2270524"/>
          </a:xfrm>
          <a:prstGeom prst="rect">
            <a:avLst/>
          </a:prstGeom>
          <a:noFill/>
          <a:ln>
            <a:noFill/>
          </a:ln>
        </p:spPr>
      </p:pic>
      <p:pic>
        <p:nvPicPr>
          <p:cNvPr id="371" name="Shape 371"/>
          <p:cNvPicPr preferRelativeResize="0"/>
          <p:nvPr/>
        </p:nvPicPr>
        <p:blipFill>
          <a:blip r:embed="rId4">
            <a:alphaModFix/>
          </a:blip>
          <a:stretch>
            <a:fillRect/>
          </a:stretch>
        </p:blipFill>
        <p:spPr>
          <a:xfrm>
            <a:off x="3770425" y="1751524"/>
            <a:ext cx="5373574" cy="2007975"/>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sz="3600"/>
              <a:t>Grapheme To Phoneme using NN</a:t>
            </a:r>
          </a:p>
        </p:txBody>
      </p:sp>
      <p:sp>
        <p:nvSpPr>
          <p:cNvPr id="377" name="Shape 37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GB"/>
              <a:t>We encoded the graphemes and phonemes using bit sequences by giving each grapheme and a phoneme a bit representation as given in the  question</a:t>
            </a:r>
          </a:p>
          <a:p>
            <a:pPr indent="-419100" lvl="0" marL="457200" rtl="0">
              <a:spcBef>
                <a:spcPts val="0"/>
              </a:spcBef>
              <a:buClr>
                <a:schemeClr val="dk1"/>
              </a:buClr>
              <a:buSzPct val="100000"/>
              <a:buFont typeface="Arial"/>
              <a:buChar char="●"/>
            </a:pPr>
            <a:r>
              <a:rPr lang="en-GB"/>
              <a:t>For padding we used 0000...</a:t>
            </a:r>
          </a:p>
          <a:p>
            <a:pPr indent="-419100" lvl="0" marL="457200" rtl="0">
              <a:spcBef>
                <a:spcPts val="0"/>
              </a:spcBef>
              <a:buClr>
                <a:schemeClr val="dk1"/>
              </a:buClr>
              <a:buSzPct val="100000"/>
              <a:buFont typeface="Arial"/>
              <a:buChar char="●"/>
            </a:pPr>
            <a:r>
              <a:rPr lang="en-GB"/>
              <a:t>For testing we used this bit sequence</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Training Adjustment</a:t>
            </a:r>
          </a:p>
        </p:txBody>
      </p:sp>
      <p:sp>
        <p:nvSpPr>
          <p:cNvPr id="383" name="Shape 38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GB"/>
              <a:t>As the neural network is large we cannot expect it to train over the entire data till convergence(which is not even known if it will happen), </a:t>
            </a:r>
          </a:p>
          <a:p>
            <a:pPr indent="-419100" lvl="0" marL="457200" rtl="0">
              <a:spcBef>
                <a:spcPts val="0"/>
              </a:spcBef>
              <a:buClr>
                <a:schemeClr val="dk1"/>
              </a:buClr>
              <a:buSzPct val="100000"/>
              <a:buFont typeface="Arial"/>
              <a:buChar char="●"/>
            </a:pPr>
            <a:r>
              <a:rPr lang="en-GB"/>
              <a:t>We iterate over a large cycles to let it train the data. The user can specify this using a command line argument</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Neural Network Performance</a:t>
            </a:r>
          </a:p>
        </p:txBody>
      </p:sp>
      <p:sp>
        <p:nvSpPr>
          <p:cNvPr id="389" name="Shape 38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2400"/>
              <a:t>The neural network performance is mixed* </a:t>
            </a:r>
            <a:r>
              <a:rPr b="1" lang="en-GB" sz="2400"/>
              <a:t>(we’ll analyse this later in this presentation and see why this answer isn’t the best measure what our system could achieve)</a:t>
            </a:r>
          </a:p>
          <a:p>
            <a:pPr indent="-381000" lvl="0" marL="457200" rtl="0">
              <a:spcBef>
                <a:spcPts val="0"/>
              </a:spcBef>
              <a:buClr>
                <a:schemeClr val="dk1"/>
              </a:buClr>
              <a:buSzPct val="100000"/>
              <a:buFont typeface="Arial"/>
              <a:buChar char="●"/>
            </a:pPr>
            <a:r>
              <a:rPr lang="en-GB" sz="2400"/>
              <a:t>Measures to look at:</a:t>
            </a:r>
          </a:p>
          <a:p>
            <a:pPr indent="-381000" lvl="0" marL="457200" rtl="0">
              <a:spcBef>
                <a:spcPts val="0"/>
              </a:spcBef>
              <a:buClr>
                <a:schemeClr val="dk1"/>
              </a:buClr>
              <a:buSzPct val="100000"/>
              <a:buFont typeface="Arial"/>
              <a:buChar char="●"/>
            </a:pPr>
            <a:r>
              <a:rPr lang="en-GB" sz="2400"/>
              <a:t>Word Length</a:t>
            </a:r>
          </a:p>
          <a:p>
            <a:pPr indent="-381000" lvl="0" marL="457200" rtl="0">
              <a:spcBef>
                <a:spcPts val="0"/>
              </a:spcBef>
              <a:buClr>
                <a:schemeClr val="dk1"/>
              </a:buClr>
              <a:buSzPct val="100000"/>
              <a:buFont typeface="Arial"/>
              <a:buChar char="●"/>
            </a:pPr>
            <a:r>
              <a:rPr lang="en-GB" sz="2400"/>
              <a:t>Test Cases</a:t>
            </a:r>
          </a:p>
          <a:p>
            <a:pPr indent="-381000" lvl="0" marL="457200" rtl="0">
              <a:spcBef>
                <a:spcPts val="0"/>
              </a:spcBef>
              <a:buClr>
                <a:schemeClr val="dk1"/>
              </a:buClr>
              <a:buSzPct val="100000"/>
              <a:buFont typeface="Arial"/>
              <a:buChar char="●"/>
            </a:pPr>
            <a:r>
              <a:rPr lang="en-GB" sz="2400"/>
              <a:t>Training Duration</a:t>
            </a:r>
          </a:p>
          <a:p>
            <a:pPr indent="-381000" lvl="0" marL="457200" rtl="0">
              <a:spcBef>
                <a:spcPts val="0"/>
              </a:spcBef>
              <a:buClr>
                <a:schemeClr val="dk1"/>
              </a:buClr>
              <a:buSzPct val="100000"/>
              <a:buFont typeface="Arial"/>
              <a:buChar char="●"/>
            </a:pPr>
            <a:r>
              <a:rPr lang="en-GB" sz="2400"/>
              <a:t>Character Accuracy</a:t>
            </a:r>
          </a:p>
          <a:p>
            <a:pPr indent="-381000" lvl="0" marL="457200" rtl="0">
              <a:spcBef>
                <a:spcPts val="0"/>
              </a:spcBef>
              <a:buClr>
                <a:schemeClr val="dk1"/>
              </a:buClr>
              <a:buSzPct val="100000"/>
              <a:buFont typeface="Arial"/>
              <a:buChar char="●"/>
            </a:pPr>
            <a:r>
              <a:rPr lang="en-GB" sz="2400"/>
              <a:t>Bit Accuracy</a:t>
            </a:r>
          </a:p>
          <a:p>
            <a:pPr lvl="0" rtl="0">
              <a:spcBef>
                <a:spcPts val="0"/>
              </a:spcBef>
              <a:buNone/>
            </a:pPr>
            <a:r>
              <a:t/>
            </a:r>
            <a:endParaRP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393" name="Shape 393"/>
        <p:cNvGrpSpPr/>
        <p:nvPr/>
      </p:nvGrpSpPr>
      <p:grpSpPr>
        <a:xfrm>
          <a:off x="0" y="0"/>
          <a:ext cx="0" cy="0"/>
          <a:chOff x="0" y="0"/>
          <a:chExt cx="0" cy="0"/>
        </a:xfrm>
      </p:grpSpPr>
      <p:sp>
        <p:nvSpPr>
          <p:cNvPr id="394" name="Shape 394"/>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THE RESULTS</a:t>
            </a:r>
          </a:p>
        </p:txBody>
      </p:sp>
      <p:graphicFrame>
        <p:nvGraphicFramePr>
          <p:cNvPr id="395" name="Shape 395"/>
          <p:cNvGraphicFramePr/>
          <p:nvPr/>
        </p:nvGraphicFramePr>
        <p:xfrm>
          <a:off x="3675" y="1181104"/>
          <a:ext cx="3000000" cy="3000000"/>
        </p:xfrm>
        <a:graphic>
          <a:graphicData uri="http://schemas.openxmlformats.org/drawingml/2006/table">
            <a:tbl>
              <a:tblPr>
                <a:noFill/>
                <a:tableStyleId>{73BC3134-9EFB-479B-AB67-97E1149C86F2}</a:tableStyleId>
              </a:tblPr>
              <a:tblGrid>
                <a:gridCol w="1522775"/>
                <a:gridCol w="1522775"/>
                <a:gridCol w="1522775"/>
                <a:gridCol w="1522775"/>
                <a:gridCol w="1522775"/>
                <a:gridCol w="1522775"/>
              </a:tblGrid>
              <a:tr h="462100">
                <a:tc>
                  <a:txBody>
                    <a:bodyPr>
                      <a:noAutofit/>
                    </a:bodyPr>
                    <a:lstStyle/>
                    <a:p>
                      <a:pPr lvl="0" rtl="0">
                        <a:spcBef>
                          <a:spcPts val="0"/>
                        </a:spcBef>
                        <a:buNone/>
                      </a:pPr>
                      <a:r>
                        <a:t/>
                      </a:r>
                      <a:endParaRPr b="1"/>
                    </a:p>
                  </a:txBody>
                  <a:tcPr marT="91425" marB="91425" marR="91425" marL="91425"/>
                </a:tc>
                <a:tc>
                  <a:txBody>
                    <a:bodyPr>
                      <a:noAutofit/>
                    </a:bodyPr>
                    <a:lstStyle/>
                    <a:p>
                      <a:pPr lvl="0" rtl="0">
                        <a:spcBef>
                          <a:spcPts val="0"/>
                        </a:spcBef>
                        <a:buNone/>
                      </a:pPr>
                      <a:r>
                        <a:rPr b="1" lang="en-GB"/>
                        <a:t>Test Case 1</a:t>
                      </a:r>
                    </a:p>
                  </a:txBody>
                  <a:tcPr marT="91425" marB="91425" marR="91425" marL="91425"/>
                </a:tc>
                <a:tc>
                  <a:txBody>
                    <a:bodyPr>
                      <a:noAutofit/>
                    </a:bodyPr>
                    <a:lstStyle/>
                    <a:p>
                      <a:pPr lvl="0" rtl="0">
                        <a:spcBef>
                          <a:spcPts val="0"/>
                        </a:spcBef>
                        <a:buNone/>
                      </a:pPr>
                      <a:r>
                        <a:rPr b="1" lang="en-GB"/>
                        <a:t>Test Case 2</a:t>
                      </a:r>
                    </a:p>
                  </a:txBody>
                  <a:tcPr marT="91425" marB="91425" marR="91425" marL="91425"/>
                </a:tc>
                <a:tc>
                  <a:txBody>
                    <a:bodyPr>
                      <a:noAutofit/>
                    </a:bodyPr>
                    <a:lstStyle/>
                    <a:p>
                      <a:pPr lvl="0" rtl="0">
                        <a:spcBef>
                          <a:spcPts val="0"/>
                        </a:spcBef>
                        <a:buNone/>
                      </a:pPr>
                      <a:r>
                        <a:rPr b="1" lang="en-GB">
                          <a:solidFill>
                            <a:schemeClr val="dk1"/>
                          </a:solidFill>
                        </a:rPr>
                        <a:t>Test Case 3</a:t>
                      </a:r>
                    </a:p>
                  </a:txBody>
                  <a:tcPr marT="91425" marB="91425" marR="91425" marL="91425"/>
                </a:tc>
                <a:tc>
                  <a:txBody>
                    <a:bodyPr>
                      <a:noAutofit/>
                    </a:bodyPr>
                    <a:lstStyle/>
                    <a:p>
                      <a:pPr lvl="0" rtl="0">
                        <a:spcBef>
                          <a:spcPts val="0"/>
                        </a:spcBef>
                        <a:buNone/>
                      </a:pPr>
                      <a:r>
                        <a:rPr b="1" lang="en-GB"/>
                        <a:t>Test Case 4</a:t>
                      </a:r>
                    </a:p>
                  </a:txBody>
                  <a:tcPr marT="91425" marB="91425" marR="91425" marL="91425"/>
                </a:tc>
                <a:tc>
                  <a:txBody>
                    <a:bodyPr>
                      <a:noAutofit/>
                    </a:bodyPr>
                    <a:lstStyle/>
                    <a:p>
                      <a:pPr lvl="0" rtl="0">
                        <a:spcBef>
                          <a:spcPts val="0"/>
                        </a:spcBef>
                        <a:buNone/>
                      </a:pPr>
                      <a:r>
                        <a:rPr b="1" lang="en-GB"/>
                        <a:t>Tes</a:t>
                      </a:r>
                    </a:p>
                  </a:txBody>
                  <a:tcPr marT="91425" marB="91425" marR="91425" marL="91425"/>
                </a:tc>
              </a:tr>
              <a:tr h="778625">
                <a:tc>
                  <a:txBody>
                    <a:bodyPr>
                      <a:noAutofit/>
                    </a:bodyPr>
                    <a:lstStyle/>
                    <a:p>
                      <a:pPr lvl="0" rtl="0">
                        <a:spcBef>
                          <a:spcPts val="0"/>
                        </a:spcBef>
                        <a:buNone/>
                      </a:pPr>
                      <a:r>
                        <a:rPr b="1" lang="en-GB"/>
                        <a:t>Test Case</a:t>
                      </a:r>
                    </a:p>
                  </a:txBody>
                  <a:tcPr marT="91425" marB="91425" marR="91425" marL="91425"/>
                </a:tc>
                <a:tc>
                  <a:txBody>
                    <a:bodyPr>
                      <a:noAutofit/>
                    </a:bodyPr>
                    <a:lstStyle/>
                    <a:p>
                      <a:pPr lvl="0" rtl="0">
                        <a:spcBef>
                          <a:spcPts val="0"/>
                        </a:spcBef>
                        <a:buNone/>
                      </a:pPr>
                      <a:r>
                        <a:rPr lang="en-GB"/>
                        <a:t>Word Length 4</a:t>
                      </a:r>
                    </a:p>
                    <a:p>
                      <a:pPr lvl="0" rtl="0">
                        <a:spcBef>
                          <a:spcPts val="0"/>
                        </a:spcBef>
                        <a:buNone/>
                      </a:pPr>
                      <a:r>
                        <a:rPr lang="en-GB"/>
                        <a:t>Test cases 10</a:t>
                      </a:r>
                    </a:p>
                  </a:txBody>
                  <a:tcPr marT="91425" marB="91425" marR="91425" marL="91425"/>
                </a:tc>
                <a:tc>
                  <a:txBody>
                    <a:bodyPr>
                      <a:noAutofit/>
                    </a:bodyPr>
                    <a:lstStyle/>
                    <a:p>
                      <a:pPr lvl="0" rtl="0">
                        <a:spcBef>
                          <a:spcPts val="0"/>
                        </a:spcBef>
                        <a:buNone/>
                      </a:pPr>
                      <a:r>
                        <a:rPr lang="en-GB"/>
                        <a:t>Word Length 4</a:t>
                      </a:r>
                    </a:p>
                    <a:p>
                      <a:pPr lvl="0" rtl="0">
                        <a:spcBef>
                          <a:spcPts val="0"/>
                        </a:spcBef>
                        <a:buNone/>
                      </a:pPr>
                      <a:r>
                        <a:rPr lang="en-GB"/>
                        <a:t>Test cases 10</a:t>
                      </a:r>
                    </a:p>
                  </a:txBody>
                  <a:tcPr marT="91425" marB="91425" marR="91425" marL="91425"/>
                </a:tc>
                <a:tc>
                  <a:txBody>
                    <a:bodyPr>
                      <a:noAutofit/>
                    </a:bodyPr>
                    <a:lstStyle/>
                    <a:p>
                      <a:pPr lvl="0" rtl="0">
                        <a:spcBef>
                          <a:spcPts val="0"/>
                        </a:spcBef>
                        <a:buNone/>
                      </a:pPr>
                      <a:r>
                        <a:rPr lang="en-GB">
                          <a:solidFill>
                            <a:schemeClr val="dk1"/>
                          </a:solidFill>
                        </a:rPr>
                        <a:t>Word Length 6</a:t>
                      </a:r>
                    </a:p>
                    <a:p>
                      <a:pPr lvl="0" rtl="0">
                        <a:spcBef>
                          <a:spcPts val="0"/>
                        </a:spcBef>
                        <a:buNone/>
                      </a:pPr>
                      <a:r>
                        <a:rPr lang="en-GB">
                          <a:solidFill>
                            <a:schemeClr val="dk1"/>
                          </a:solidFill>
                        </a:rPr>
                        <a:t>Test cases 100</a:t>
                      </a:r>
                    </a:p>
                    <a:p>
                      <a:pPr lvl="0" rtl="0">
                        <a:spcBef>
                          <a:spcPts val="0"/>
                        </a:spcBef>
                        <a:buNone/>
                      </a:pPr>
                      <a:r>
                        <a:t/>
                      </a:r>
                      <a:endParaRPr/>
                    </a:p>
                  </a:txBody>
                  <a:tcPr marT="91425" marB="91425" marR="91425" marL="91425"/>
                </a:tc>
                <a:tc>
                  <a:txBody>
                    <a:bodyPr>
                      <a:noAutofit/>
                    </a:bodyPr>
                    <a:lstStyle/>
                    <a:p>
                      <a:pPr lvl="0" rtl="0">
                        <a:spcBef>
                          <a:spcPts val="0"/>
                        </a:spcBef>
                        <a:buNone/>
                      </a:pPr>
                      <a:r>
                        <a:rPr lang="en-GB">
                          <a:solidFill>
                            <a:schemeClr val="dk1"/>
                          </a:solidFill>
                        </a:rPr>
                        <a:t>Word Length 8</a:t>
                      </a:r>
                    </a:p>
                    <a:p>
                      <a:pPr lvl="0" rtl="0">
                        <a:spcBef>
                          <a:spcPts val="0"/>
                        </a:spcBef>
                        <a:buNone/>
                      </a:pPr>
                      <a:r>
                        <a:rPr lang="en-GB">
                          <a:solidFill>
                            <a:schemeClr val="dk1"/>
                          </a:solidFill>
                        </a:rPr>
                        <a:t>Test cases 1000</a:t>
                      </a:r>
                    </a:p>
                    <a:p>
                      <a:pPr lvl="0" rtl="0">
                        <a:spcBef>
                          <a:spcPts val="0"/>
                        </a:spcBef>
                        <a:buNone/>
                      </a:pPr>
                      <a:r>
                        <a:t/>
                      </a:r>
                      <a:endParaRPr/>
                    </a:p>
                  </a:txBody>
                  <a:tcPr marT="91425" marB="91425" marR="91425" marL="91425"/>
                </a:tc>
                <a:tc>
                  <a:txBody>
                    <a:bodyPr>
                      <a:noAutofit/>
                    </a:bodyPr>
                    <a:lstStyle/>
                    <a:p>
                      <a:pPr lvl="0" rtl="0">
                        <a:spcBef>
                          <a:spcPts val="0"/>
                        </a:spcBef>
                        <a:buNone/>
                      </a:pPr>
                      <a:r>
                        <a:rPr lang="en-GB">
                          <a:solidFill>
                            <a:schemeClr val="dk1"/>
                          </a:solidFill>
                        </a:rPr>
                        <a:t>Word Length 10</a:t>
                      </a:r>
                    </a:p>
                    <a:p>
                      <a:pPr lvl="0" rtl="0">
                        <a:spcBef>
                          <a:spcPts val="0"/>
                        </a:spcBef>
                        <a:buNone/>
                      </a:pPr>
                      <a:r>
                        <a:rPr lang="en-GB">
                          <a:solidFill>
                            <a:schemeClr val="dk1"/>
                          </a:solidFill>
                        </a:rPr>
                        <a:t>Test cases 10000</a:t>
                      </a:r>
                    </a:p>
                  </a:txBody>
                  <a:tcPr marT="91425" marB="91425" marR="91425" marL="91425"/>
                </a:tc>
              </a:tr>
              <a:tr h="713700">
                <a:tc>
                  <a:txBody>
                    <a:bodyPr>
                      <a:noAutofit/>
                    </a:bodyPr>
                    <a:lstStyle/>
                    <a:p>
                      <a:pPr lvl="0" rtl="0">
                        <a:spcBef>
                          <a:spcPts val="0"/>
                        </a:spcBef>
                        <a:buNone/>
                      </a:pPr>
                      <a:r>
                        <a:rPr b="1" lang="en-GB"/>
                        <a:t>Training Duration</a:t>
                      </a:r>
                    </a:p>
                  </a:txBody>
                  <a:tcPr marT="91425" marB="91425" marR="91425" marL="91425"/>
                </a:tc>
                <a:tc>
                  <a:txBody>
                    <a:bodyPr>
                      <a:noAutofit/>
                    </a:bodyPr>
                    <a:lstStyle/>
                    <a:p>
                      <a:pPr lvl="0" rtl="0">
                        <a:spcBef>
                          <a:spcPts val="0"/>
                        </a:spcBef>
                        <a:buNone/>
                      </a:pPr>
                      <a:r>
                        <a:rPr lang="en-GB">
                          <a:solidFill>
                            <a:schemeClr val="dk1"/>
                          </a:solidFill>
                        </a:rPr>
                        <a:t> 10000 iterations</a:t>
                      </a:r>
                    </a:p>
                    <a:p>
                      <a:pPr lvl="0" rtl="0">
                        <a:spcBef>
                          <a:spcPts val="0"/>
                        </a:spcBef>
                        <a:buNone/>
                      </a:pPr>
                      <a:r>
                        <a:rPr b="1" lang="en-GB">
                          <a:solidFill>
                            <a:schemeClr val="dk1"/>
                          </a:solidFill>
                        </a:rPr>
                        <a:t>1m 45.074s</a:t>
                      </a:r>
                    </a:p>
                  </a:txBody>
                  <a:tcPr marT="91425" marB="91425" marR="91425" marL="91425"/>
                </a:tc>
                <a:tc>
                  <a:txBody>
                    <a:bodyPr>
                      <a:noAutofit/>
                    </a:bodyPr>
                    <a:lstStyle/>
                    <a:p>
                      <a:pPr lvl="0" rtl="0">
                        <a:spcBef>
                          <a:spcPts val="0"/>
                        </a:spcBef>
                        <a:buNone/>
                      </a:pPr>
                      <a:r>
                        <a:rPr lang="en-GB"/>
                        <a:t>100000 iterations </a:t>
                      </a:r>
                    </a:p>
                    <a:p>
                      <a:pPr lvl="0" rtl="0">
                        <a:spcBef>
                          <a:spcPts val="0"/>
                        </a:spcBef>
                        <a:buNone/>
                      </a:pPr>
                      <a:r>
                        <a:rPr b="1" lang="en-GB"/>
                        <a:t>9m40.104s</a:t>
                      </a:r>
                    </a:p>
                  </a:txBody>
                  <a:tcPr marT="91425" marB="91425" marR="91425" marL="91425"/>
                </a:tc>
                <a:tc>
                  <a:txBody>
                    <a:bodyPr>
                      <a:noAutofit/>
                    </a:bodyPr>
                    <a:lstStyle/>
                    <a:p>
                      <a:pPr lvl="0" rtl="0">
                        <a:spcBef>
                          <a:spcPts val="0"/>
                        </a:spcBef>
                        <a:buNone/>
                      </a:pPr>
                      <a:r>
                        <a:rPr lang="en-GB"/>
                        <a:t>20000 iterations</a:t>
                      </a:r>
                    </a:p>
                    <a:p>
                      <a:pPr lvl="0" rtl="0">
                        <a:spcBef>
                          <a:spcPts val="0"/>
                        </a:spcBef>
                        <a:buNone/>
                      </a:pPr>
                      <a:r>
                        <a:rPr b="1" lang="en-GB"/>
                        <a:t>~10 hours</a:t>
                      </a:r>
                    </a:p>
                  </a:txBody>
                  <a:tcPr marT="91425" marB="91425" marR="91425" marL="91425"/>
                </a:tc>
                <a:tc>
                  <a:txBody>
                    <a:bodyPr>
                      <a:noAutofit/>
                    </a:bodyPr>
                    <a:lstStyle/>
                    <a:p>
                      <a:pPr lvl="0" rtl="0">
                        <a:spcBef>
                          <a:spcPts val="0"/>
                        </a:spcBef>
                        <a:buNone/>
                      </a:pPr>
                      <a:r>
                        <a:rPr lang="en-GB"/>
                        <a:t>20000 iterations</a:t>
                      </a:r>
                    </a:p>
                    <a:p>
                      <a:pPr lvl="0" rtl="0">
                        <a:spcBef>
                          <a:spcPts val="0"/>
                        </a:spcBef>
                        <a:buNone/>
                      </a:pPr>
                      <a:r>
                        <a:rPr b="1" lang="en-GB"/>
                        <a:t>5 days 22hours!!!!!</a:t>
                      </a:r>
                    </a:p>
                    <a:p>
                      <a:pPr lvl="0" rtl="0">
                        <a:spcBef>
                          <a:spcPts val="0"/>
                        </a:spcBef>
                        <a:buNone/>
                      </a:pPr>
                      <a:r>
                        <a:rPr i="1" lang="en-GB" sz="1100"/>
                        <a:t>(Yes we actually ran that on a server for 6 days just to see what happens)</a:t>
                      </a:r>
                    </a:p>
                  </a:txBody>
                  <a:tcPr marT="91425" marB="91425" marR="91425" marL="91425"/>
                </a:tc>
                <a:tc>
                  <a:txBody>
                    <a:bodyPr>
                      <a:noAutofit/>
                    </a:bodyPr>
                    <a:lstStyle/>
                    <a:p>
                      <a:pPr lvl="0" rtl="0">
                        <a:spcBef>
                          <a:spcPts val="0"/>
                        </a:spcBef>
                        <a:buNone/>
                      </a:pPr>
                      <a:r>
                        <a:rPr lang="en-GB"/>
                        <a:t>1000 iterations</a:t>
                      </a:r>
                    </a:p>
                    <a:p>
                      <a:pPr lvl="0" rtl="0">
                        <a:spcBef>
                          <a:spcPts val="0"/>
                        </a:spcBef>
                        <a:buNone/>
                      </a:pPr>
                      <a:r>
                        <a:rPr b="1" lang="en-GB"/>
                        <a:t>115m7.984s</a:t>
                      </a:r>
                    </a:p>
                  </a:txBody>
                  <a:tcPr marT="91425" marB="91425" marR="91425" marL="91425"/>
                </a:tc>
              </a:tr>
              <a:tr h="666500">
                <a:tc>
                  <a:txBody>
                    <a:bodyPr>
                      <a:noAutofit/>
                    </a:bodyPr>
                    <a:lstStyle/>
                    <a:p>
                      <a:pPr lvl="0" rtl="0">
                        <a:spcBef>
                          <a:spcPts val="0"/>
                        </a:spcBef>
                        <a:buNone/>
                      </a:pPr>
                      <a:r>
                        <a:rPr b="1" lang="en-GB"/>
                        <a:t>Accuracy</a:t>
                      </a:r>
                    </a:p>
                  </a:txBody>
                  <a:tcPr marT="91425" marB="91425" marR="91425" marL="91425"/>
                </a:tc>
                <a:tc>
                  <a:txBody>
                    <a:bodyPr>
                      <a:noAutofit/>
                    </a:bodyPr>
                    <a:lstStyle/>
                    <a:p>
                      <a:pPr lvl="0" rtl="0">
                        <a:spcBef>
                          <a:spcPts val="0"/>
                        </a:spcBef>
                        <a:buNone/>
                      </a:pPr>
                      <a:r>
                        <a:rPr lang="en-GB"/>
                        <a:t>70.0%</a:t>
                      </a:r>
                    </a:p>
                  </a:txBody>
                  <a:tcPr marT="91425" marB="91425" marR="91425" marL="91425"/>
                </a:tc>
                <a:tc>
                  <a:txBody>
                    <a:bodyPr>
                      <a:noAutofit/>
                    </a:bodyPr>
                    <a:lstStyle/>
                    <a:p>
                      <a:pPr lvl="0" rtl="0">
                        <a:spcBef>
                          <a:spcPts val="0"/>
                        </a:spcBef>
                        <a:buNone/>
                      </a:pPr>
                      <a:r>
                        <a:rPr lang="en-GB"/>
                        <a:t>82.5%</a:t>
                      </a:r>
                    </a:p>
                  </a:txBody>
                  <a:tcPr marT="91425" marB="91425" marR="91425" marL="91425"/>
                </a:tc>
                <a:tc>
                  <a:txBody>
                    <a:bodyPr>
                      <a:noAutofit/>
                    </a:bodyPr>
                    <a:lstStyle/>
                    <a:p>
                      <a:pPr lvl="0" rtl="0">
                        <a:spcBef>
                          <a:spcPts val="0"/>
                        </a:spcBef>
                        <a:buNone/>
                      </a:pPr>
                      <a:r>
                        <a:rPr lang="en-GB"/>
                        <a:t>32.66%</a:t>
                      </a:r>
                    </a:p>
                    <a:p>
                      <a:pPr lvl="0" rtl="0">
                        <a:spcBef>
                          <a:spcPts val="0"/>
                        </a:spcBef>
                        <a:buNone/>
                      </a:pPr>
                      <a:r>
                        <a:t/>
                      </a:r>
                      <a:endParaRPr/>
                    </a:p>
                  </a:txBody>
                  <a:tcPr marT="91425" marB="91425" marR="91425" marL="91425"/>
                </a:tc>
                <a:tc>
                  <a:txBody>
                    <a:bodyPr>
                      <a:noAutofit/>
                    </a:bodyPr>
                    <a:lstStyle/>
                    <a:p>
                      <a:pPr lvl="0" rtl="0">
                        <a:spcBef>
                          <a:spcPts val="0"/>
                        </a:spcBef>
                        <a:buNone/>
                      </a:pPr>
                      <a:r>
                        <a:rPr lang="en-GB"/>
                        <a:t>54.72%</a:t>
                      </a:r>
                    </a:p>
                  </a:txBody>
                  <a:tcPr marT="91425" marB="91425" marR="91425" marL="91425"/>
                </a:tc>
                <a:tc>
                  <a:txBody>
                    <a:bodyPr>
                      <a:noAutofit/>
                    </a:bodyPr>
                    <a:lstStyle/>
                    <a:p>
                      <a:pPr lvl="0" rtl="0">
                        <a:spcBef>
                          <a:spcPts val="0"/>
                        </a:spcBef>
                        <a:buNone/>
                      </a:pPr>
                      <a:r>
                        <a:rPr lang="en-GB"/>
                        <a:t>23.9986%</a:t>
                      </a:r>
                    </a:p>
                  </a:txBody>
                  <a:tcPr marT="91425" marB="91425" marR="91425" marL="91425"/>
                </a:tc>
              </a:tr>
              <a:tr h="469200">
                <a:tc>
                  <a:txBody>
                    <a:bodyPr>
                      <a:noAutofit/>
                    </a:bodyPr>
                    <a:lstStyle/>
                    <a:p>
                      <a:pPr lvl="0" rtl="0">
                        <a:spcBef>
                          <a:spcPts val="0"/>
                        </a:spcBef>
                        <a:buNone/>
                      </a:pPr>
                      <a:r>
                        <a:rPr b="1" lang="en-GB"/>
                        <a:t>Word Efficiency</a:t>
                      </a:r>
                    </a:p>
                  </a:txBody>
                  <a:tcPr marT="91425" marB="91425" marR="91425" marL="91425"/>
                </a:tc>
                <a:tc>
                  <a:txBody>
                    <a:bodyPr>
                      <a:noAutofit/>
                    </a:bodyPr>
                    <a:lstStyle/>
                    <a:p>
                      <a:pPr lvl="0" rtl="0">
                        <a:spcBef>
                          <a:spcPts val="0"/>
                        </a:spcBef>
                        <a:buNone/>
                      </a:pPr>
                      <a:r>
                        <a:rPr lang="en-GB"/>
                        <a:t>97.1428%</a:t>
                      </a:r>
                    </a:p>
                  </a:txBody>
                  <a:tcPr marT="91425" marB="91425" marR="91425" marL="91425"/>
                </a:tc>
                <a:tc>
                  <a:txBody>
                    <a:bodyPr>
                      <a:noAutofit/>
                    </a:bodyPr>
                    <a:lstStyle/>
                    <a:p>
                      <a:pPr lvl="0" rtl="0">
                        <a:spcBef>
                          <a:spcPts val="0"/>
                        </a:spcBef>
                        <a:buNone/>
                      </a:pPr>
                      <a:r>
                        <a:rPr lang="en-GB"/>
                        <a:t>98.5714%</a:t>
                      </a:r>
                    </a:p>
                  </a:txBody>
                  <a:tcPr marT="91425" marB="91425" marR="91425" marL="91425"/>
                </a:tc>
                <a:tc>
                  <a:txBody>
                    <a:bodyPr>
                      <a:noAutofit/>
                    </a:bodyPr>
                    <a:lstStyle/>
                    <a:p>
                      <a:pPr lvl="0" rtl="0">
                        <a:spcBef>
                          <a:spcPts val="0"/>
                        </a:spcBef>
                        <a:buNone/>
                      </a:pPr>
                      <a:r>
                        <a:rPr lang="en-GB"/>
                        <a:t>83.11%</a:t>
                      </a:r>
                    </a:p>
                  </a:txBody>
                  <a:tcPr marT="91425" marB="91425" marR="91425" marL="91425"/>
                </a:tc>
                <a:tc>
                  <a:txBody>
                    <a:bodyPr>
                      <a:noAutofit/>
                    </a:bodyPr>
                    <a:lstStyle/>
                    <a:p>
                      <a:pPr lvl="0" rtl="0">
                        <a:spcBef>
                          <a:spcPts val="0"/>
                        </a:spcBef>
                        <a:buNone/>
                      </a:pPr>
                      <a:r>
                        <a:rPr lang="en-GB"/>
                        <a:t>89.6719%</a:t>
                      </a:r>
                    </a:p>
                  </a:txBody>
                  <a:tcPr marT="91425" marB="91425" marR="91425" marL="91425"/>
                </a:tc>
                <a:tc>
                  <a:txBody>
                    <a:bodyPr>
                      <a:noAutofit/>
                    </a:bodyPr>
                    <a:lstStyle/>
                    <a:p>
                      <a:pPr lvl="0" rtl="0">
                        <a:spcBef>
                          <a:spcPts val="0"/>
                        </a:spcBef>
                        <a:buNone/>
                      </a:pPr>
                      <a:r>
                        <a:rPr lang="en-GB"/>
                        <a:t>73.463%</a:t>
                      </a:r>
                    </a:p>
                  </a:txBody>
                  <a:tcPr marT="91425" marB="91425" marR="91425" marL="91425"/>
                </a:tc>
              </a:tr>
            </a:tbl>
          </a:graphicData>
        </a:graphic>
      </p:graphicFrame>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sz="3600"/>
              <a:t>Performance Issues and Improvements</a:t>
            </a:r>
          </a:p>
        </p:txBody>
      </p:sp>
      <p:sp>
        <p:nvSpPr>
          <p:cNvPr id="401" name="Shape 40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The performance on smaller data being so high indicate that the mechanism has the potential of performing well, </a:t>
            </a:r>
          </a:p>
          <a:p>
            <a:pPr lvl="0" rtl="0">
              <a:spcBef>
                <a:spcPts val="0"/>
              </a:spcBef>
              <a:buNone/>
            </a:pPr>
            <a:r>
              <a:rPr lang="en-GB"/>
              <a:t>However but as the amount of data becomes bigger, the amount of time to train(to the same level) increases exponentially.</a:t>
            </a:r>
          </a:p>
          <a:p>
            <a:pPr lvl="0" rtl="0">
              <a:spcBef>
                <a:spcPts val="0"/>
              </a:spcBef>
              <a:buNone/>
            </a:pPr>
            <a:r>
              <a:rPr lang="en-GB"/>
              <a:t>Hence the increased requirement in time but reduced accuracy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Our Own Heuristics</a:t>
            </a:r>
          </a:p>
        </p:txBody>
      </p:sp>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2400"/>
              <a:t>We implemented 2 heuristics for the lab</a:t>
            </a:r>
          </a:p>
          <a:p>
            <a:pPr indent="-381000" lvl="0" marL="457200" rtl="0">
              <a:spcBef>
                <a:spcPts val="0"/>
              </a:spcBef>
              <a:buClr>
                <a:schemeClr val="dk1"/>
              </a:buClr>
              <a:buSzPct val="100000"/>
              <a:buFont typeface="Georgia"/>
              <a:buAutoNum type="arabicPeriod"/>
            </a:pPr>
            <a:r>
              <a:rPr lang="en-GB" sz="2400"/>
              <a:t>n-Max Swap : The number  of moves to reach final states where in each move you can swap the blank tile with any tile</a:t>
            </a:r>
          </a:p>
          <a:p>
            <a:pPr lvl="0" rtl="0">
              <a:spcBef>
                <a:spcPts val="0"/>
              </a:spcBef>
              <a:buNone/>
            </a:pPr>
            <a:r>
              <a:rPr lang="en-GB" sz="2400"/>
              <a:t>	Performance : 202 moves</a:t>
            </a:r>
          </a:p>
          <a:p>
            <a:pPr lvl="0" rtl="0">
              <a:spcBef>
                <a:spcPts val="0"/>
              </a:spcBef>
              <a:buNone/>
            </a:pPr>
            <a:r>
              <a:t/>
            </a:r>
            <a:endParaRPr sz="2400"/>
          </a:p>
          <a:p>
            <a:pPr indent="-381000" lvl="0" marL="457200" rtl="0">
              <a:spcBef>
                <a:spcPts val="0"/>
              </a:spcBef>
              <a:buClr>
                <a:schemeClr val="dk1"/>
              </a:buClr>
              <a:buSzPct val="100000"/>
              <a:buFont typeface="Georgia"/>
              <a:buAutoNum type="arabicPeriod"/>
            </a:pPr>
            <a:r>
              <a:rPr lang="en-GB" sz="2400"/>
              <a:t>RC Distance  : The sum of the number of tiles not in correct column and number of tiles not in correct rows</a:t>
            </a:r>
          </a:p>
          <a:p>
            <a:pPr lvl="0" rtl="0">
              <a:spcBef>
                <a:spcPts val="0"/>
              </a:spcBef>
              <a:buNone/>
            </a:pPr>
            <a:r>
              <a:rPr lang="en-GB" sz="2400"/>
              <a:t>	Performance : 126 moves</a:t>
            </a:r>
          </a:p>
          <a:p>
            <a:pPr lvl="0" rtl="0">
              <a:spcBef>
                <a:spcPts val="0"/>
              </a:spcBef>
              <a:buNone/>
            </a:pPr>
            <a:r>
              <a:t/>
            </a:r>
            <a:endParaRPr sz="2400"/>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sz="3600"/>
              <a:t>How we can improve the accuracy</a:t>
            </a:r>
          </a:p>
        </p:txBody>
      </p:sp>
      <p:sp>
        <p:nvSpPr>
          <p:cNvPr id="407" name="Shape 40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Georgia"/>
              <a:buAutoNum type="arabicParenR"/>
            </a:pPr>
            <a:r>
              <a:rPr lang="en-GB"/>
              <a:t>Increase the time to train (exponential)</a:t>
            </a:r>
          </a:p>
          <a:p>
            <a:pPr indent="-419100" lvl="0" marL="457200" rtl="0">
              <a:spcBef>
                <a:spcPts val="0"/>
              </a:spcBef>
              <a:buClr>
                <a:schemeClr val="dk1"/>
              </a:buClr>
              <a:buSzPct val="100000"/>
              <a:buFont typeface="Georgia"/>
              <a:buAutoNum type="arabicParenR"/>
            </a:pPr>
            <a:r>
              <a:rPr lang="en-GB"/>
              <a:t>Use more sparse numbering of the input grapheme bits</a:t>
            </a:r>
          </a:p>
          <a:p>
            <a:pPr indent="-419100" lvl="0" marL="457200" rtl="0">
              <a:spcBef>
                <a:spcPts val="0"/>
              </a:spcBef>
              <a:buClr>
                <a:schemeClr val="dk1"/>
              </a:buClr>
              <a:buSzPct val="100000"/>
              <a:buFont typeface="Georgia"/>
              <a:buAutoNum type="arabicParenR"/>
            </a:pPr>
            <a:r>
              <a:rPr lang="en-GB"/>
              <a:t>Dont use padding and work with only a standard size</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nvSpPr>
        <p:spPr>
          <a:xfrm>
            <a:off x="2246575" y="2174400"/>
            <a:ext cx="6810600" cy="794699"/>
          </a:xfrm>
          <a:prstGeom prst="rect">
            <a:avLst/>
          </a:prstGeom>
          <a:noFill/>
          <a:ln>
            <a:noFill/>
          </a:ln>
        </p:spPr>
        <p:txBody>
          <a:bodyPr anchorCtr="0" anchor="t" bIns="91425" lIns="91425" rIns="91425" tIns="91425">
            <a:noAutofit/>
          </a:bodyPr>
          <a:lstStyle/>
          <a:p>
            <a:pPr>
              <a:spcBef>
                <a:spcPts val="0"/>
              </a:spcBef>
              <a:buNone/>
            </a:pPr>
            <a:r>
              <a:rPr lang="en-GB" sz="6000">
                <a:solidFill>
                  <a:srgbClr val="FFFFFF"/>
                </a:solidFill>
              </a:rPr>
              <a:t>THANK YOU</a:t>
            </a:r>
          </a:p>
        </p:txBody>
      </p:sp>
      <p:sp>
        <p:nvSpPr>
          <p:cNvPr id="413" name="Shape 413"/>
          <p:cNvSpPr txBox="1"/>
          <p:nvPr/>
        </p:nvSpPr>
        <p:spPr>
          <a:xfrm>
            <a:off x="1240275" y="3429000"/>
            <a:ext cx="7976700" cy="930600"/>
          </a:xfrm>
          <a:prstGeom prst="rect">
            <a:avLst/>
          </a:prstGeom>
          <a:noFill/>
          <a:ln>
            <a:noFill/>
          </a:ln>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Non Admissible Heuristic</a:t>
            </a: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We used a simple way of creating a non-admissible is to scale the Displaced Tiles Heuristic by a factor and added 32*</a:t>
            </a:r>
          </a:p>
          <a:p>
            <a:pPr lvl="0" rtl="0">
              <a:spcBef>
                <a:spcPts val="0"/>
              </a:spcBef>
              <a:buNone/>
            </a:pPr>
            <a:r>
              <a:rPr lang="en-GB"/>
              <a:t>The effect of increasing the heuristic is evident in the following graph</a:t>
            </a:r>
          </a:p>
          <a:p>
            <a:pPr lvl="0" rtl="0">
              <a:spcBef>
                <a:spcPts val="0"/>
              </a:spcBef>
              <a:buNone/>
            </a:pPr>
            <a:r>
              <a:t/>
            </a:r>
            <a:endParaRPr sz="2400"/>
          </a:p>
          <a:p>
            <a:pPr lvl="0" rtl="0">
              <a:spcBef>
                <a:spcPts val="0"/>
              </a:spcBef>
              <a:buNone/>
            </a:pPr>
            <a:r>
              <a:rPr lang="en-GB" sz="2400"/>
              <a:t>*32 is the maximum number of moves needed to solve the problem.</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1415124" y="170325"/>
            <a:ext cx="6614849" cy="48028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GB"/>
              <a:t>Cannibal Missionary Problem</a:t>
            </a:r>
          </a:p>
        </p:txBody>
      </p:sp>
      <p:sp>
        <p:nvSpPr>
          <p:cNvPr id="95" name="Shape 9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We solved the cannibal missionary problem using the same API we coded.</a:t>
            </a:r>
          </a:p>
          <a:p>
            <a:pPr lvl="0" rtl="0">
              <a:spcBef>
                <a:spcPts val="0"/>
              </a:spcBef>
              <a:buNone/>
            </a:pPr>
            <a:r>
              <a:t/>
            </a:r>
            <a:endParaRPr/>
          </a:p>
          <a:p>
            <a:pPr lvl="0" rtl="0">
              <a:spcBef>
                <a:spcPts val="0"/>
              </a:spcBef>
              <a:buNone/>
            </a:pPr>
            <a:r>
              <a:rPr lang="en-GB"/>
              <a:t>Results:</a:t>
            </a:r>
          </a:p>
          <a:p>
            <a:pPr lvl="0" rtl="0">
              <a:spcBef>
                <a:spcPts val="0"/>
              </a:spcBef>
              <a:buNone/>
            </a:pPr>
            <a:r>
              <a:rPr lang="en-GB"/>
              <a:t>No Heuristic : 25 moves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