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D24180A-1804-4F64-9B0F-D5D4D40D9397}">
  <a:tblStyle styleId="{9D24180A-1804-4F64-9B0F-D5D4D40D9397}" styleName="Table_0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22" Type="http://schemas.openxmlformats.org/officeDocument/2006/relationships/slide" Target="slides/slide1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23" Type="http://schemas.openxmlformats.org/officeDocument/2006/relationships/slide" Target="slides/slide18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24" Type="http://schemas.openxmlformats.org/officeDocument/2006/relationships/slide" Target="slides/slide19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2984999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2393175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 rot="10800000">
            <a:off x="0" y="2983958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 flipH="1" rot="10800000">
            <a:off x="0" y="4412699"/>
            <a:ext cx="9144000" cy="73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flipH="1">
            <a:off x="4526627" y="3820834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 rot="10800000">
            <a:off x="4526627" y="4411617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6676" y="76256"/>
            <a:ext cx="9134130" cy="5054792"/>
          </a:xfrm>
          <a:custGeom>
            <a:pathLst>
              <a:path extrusionOk="0" h="6739723" w="9157023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1.png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Neural Networks</a:t>
            </a:r>
          </a:p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/>
              <a:t>Bijoy Singh (120050087)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/>
              <a:t>Sai Kiran Mudulkar(120050068)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/>
              <a:t>Manik Dhar(120050006)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3600"/>
              <a:t>Visual Results of Neural Training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Now the results of these neural networks are a bit difficult to visualise from text. Hence we made a module to allow for UI output for the neurons</a:t>
            </a:r>
          </a:p>
          <a:p>
            <a:pPr>
              <a:spcBef>
                <a:spcPts val="0"/>
              </a:spcBef>
              <a:buNone/>
            </a:pPr>
            <a:r>
              <a:rPr lang="en-GB"/>
              <a:t>The outputs of the various neural networks are displayed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Visual Results of Neural Training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75" y="1389800"/>
            <a:ext cx="4253199" cy="2648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1662875" y="4213975"/>
            <a:ext cx="1415100" cy="39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FULL ADDER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075" y="1245212"/>
            <a:ext cx="4421973" cy="29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7041400" y="4213975"/>
            <a:ext cx="591299" cy="39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XOR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Visual Results of Neural Training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404675" y="4059050"/>
            <a:ext cx="1611300" cy="39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 PALINDROME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5688375" y="4059050"/>
            <a:ext cx="1611300" cy="39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4 PALINDROME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85198"/>
            <a:ext cx="3834200" cy="227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0425" y="1751524"/>
            <a:ext cx="5373574" cy="20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3600"/>
              <a:t>Grapheme To Phoneme using NN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We encoded the graphemes and phonemes using bit sequences by giving each grapheme and a phoneme a bit representation as given in the  question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For padding we used 0000...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For testing we used this bit sequence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Training Adjustment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As the neural network is large we cannot expect it to train over the entire data till convergence(which is not even known if it will happen), 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We iterate over a large cycles to let it train the data. The user can specify this using a command line argument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Neural Network Performance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2400"/>
              <a:t>The neural network performance is mixed* </a:t>
            </a:r>
            <a:r>
              <a:rPr b="1" lang="en-GB" sz="2400"/>
              <a:t>(we’ll analyse this later in this presentation and see why this answer isn’t the best measure what our system could achieve)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Measures to look at: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Word Length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Test Cases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Training Duration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Character Accuracy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Bit Accuracy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THE RESULTS</a:t>
            </a:r>
          </a:p>
        </p:txBody>
      </p:sp>
      <p:graphicFrame>
        <p:nvGraphicFramePr>
          <p:cNvPr id="144" name="Shape 144"/>
          <p:cNvGraphicFramePr/>
          <p:nvPr/>
        </p:nvGraphicFramePr>
        <p:xfrm>
          <a:off x="3675" y="11811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{9D24180A-1804-4F64-9B0F-D5D4D40D9397}</a:tableStyleId>
              </a:tblPr>
              <a:tblGrid>
                <a:gridCol w="1522775"/>
                <a:gridCol w="1522775"/>
                <a:gridCol w="1522775"/>
                <a:gridCol w="1522775"/>
                <a:gridCol w="1522775"/>
                <a:gridCol w="1522775"/>
              </a:tblGrid>
              <a:tr h="462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/>
                        <a:t>Test Case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/>
                        <a:t>Test Case 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Test Case 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/>
                        <a:t>Test Case 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b="1" lang="en-GB"/>
                        <a:t>Tes</a:t>
                      </a:r>
                    </a:p>
                  </a:txBody>
                  <a:tcPr marT="91425" marB="91425" marR="91425" marL="91425"/>
                </a:tc>
              </a:tr>
              <a:tr h="778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/>
                        <a:t>Test Case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Word Length 4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Test cases 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Word Length 4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Test cases 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Word Length 6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Test cases 100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Word Length 8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Test cases 1000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Word Length 10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Test cases 10000</a:t>
                      </a:r>
                    </a:p>
                  </a:txBody>
                  <a:tcPr marT="91425" marB="91425" marR="91425" marL="91425"/>
                </a:tc>
              </a:tr>
              <a:tr h="713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/>
                        <a:t>Training Duration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 10000 iterations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1m 45.074s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100000 iterations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/>
                        <a:t>9m40.104s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20000 iterations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/>
                        <a:t>~10 hours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20000 iterations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b="1" lang="en-GB"/>
                        <a:t>5 days 22hours!!!!!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i="1" lang="en-GB" sz="1100"/>
                        <a:t>(Yes we actually ran that on a server for 6 days just to see what happens)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1000 iterations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b="1" lang="en-GB"/>
                        <a:t>115m7.984s</a:t>
                      </a:r>
                    </a:p>
                  </a:txBody>
                  <a:tcPr marT="91425" marB="91425" marR="91425" marL="91425"/>
                </a:tc>
              </a:tr>
              <a:tr h="666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/>
                        <a:t>Accuracy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70.0%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82.5%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32.66%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54.72%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23.9986%</a:t>
                      </a:r>
                    </a:p>
                  </a:txBody>
                  <a:tcPr marT="91425" marB="91425" marR="91425" marL="91425"/>
                </a:tc>
              </a:tr>
              <a:tr h="469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GB"/>
                        <a:t>Word Efficiency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97.1428%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98.5714%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83.11%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89.6719%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73.463%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3600"/>
              <a:t>Performance Issues and Improvements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The performance on smaller data being so high indicate that the mechanism has the potential of performing well, 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However but as the amount of data becomes bigger, the amount of time to train(to the same level) increases exponentially.</a:t>
            </a:r>
          </a:p>
          <a:p>
            <a:pPr>
              <a:spcBef>
                <a:spcPts val="0"/>
              </a:spcBef>
              <a:buNone/>
            </a:pPr>
            <a:r>
              <a:rPr lang="en-GB"/>
              <a:t>Hence the increased requirement in time but reduced accuracy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3600"/>
              <a:t>How we can improve the accuracy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arenR"/>
            </a:pPr>
            <a:r>
              <a:rPr lang="en-GB"/>
              <a:t>Increase the time to train (exponential)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arenR"/>
            </a:pPr>
            <a:r>
              <a:rPr lang="en-GB"/>
              <a:t>Use more sparse numbering of the input grapheme bits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arenR"/>
            </a:pPr>
            <a:r>
              <a:rPr lang="en-GB"/>
              <a:t>Dont use padding and work with only a standard size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Lab Question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latin typeface="Arial"/>
                <a:ea typeface="Arial"/>
                <a:cs typeface="Arial"/>
                <a:sym typeface="Arial"/>
              </a:rPr>
              <a:t>1. Let M be the number of distinct graphemes. Allocate ceiling(logM) bits</a:t>
            </a:r>
            <a:br>
              <a:rPr lang="en-GB" sz="1000">
                <a:latin typeface="Arial"/>
                <a:ea typeface="Arial"/>
                <a:cs typeface="Arial"/>
                <a:sym typeface="Arial"/>
              </a:rPr>
            </a:br>
            <a:r>
              <a:rPr lang="en-GB" sz="1000">
                <a:latin typeface="Arial"/>
                <a:ea typeface="Arial"/>
                <a:cs typeface="Arial"/>
                <a:sym typeface="Arial"/>
              </a:rPr>
              <a:t>for each grapheme.</a:t>
            </a:r>
            <a:br>
              <a:rPr lang="en-GB" sz="1000">
                <a:latin typeface="Arial"/>
                <a:ea typeface="Arial"/>
                <a:cs typeface="Arial"/>
                <a:sym typeface="Arial"/>
              </a:rPr>
            </a:br>
            <a:br>
              <a:rPr lang="en-GB" sz="1000">
                <a:latin typeface="Arial"/>
                <a:ea typeface="Arial"/>
                <a:cs typeface="Arial"/>
                <a:sym typeface="Arial"/>
              </a:rPr>
            </a:br>
            <a:r>
              <a:rPr lang="en-GB" sz="1000">
                <a:latin typeface="Arial"/>
                <a:ea typeface="Arial"/>
                <a:cs typeface="Arial"/>
                <a:sym typeface="Arial"/>
              </a:rPr>
              <a:t>2. Let N be the number of distinct phonemes. Allocate ceiling(logN) bits</a:t>
            </a:r>
            <a:br>
              <a:rPr lang="en-GB" sz="1000">
                <a:latin typeface="Arial"/>
                <a:ea typeface="Arial"/>
                <a:cs typeface="Arial"/>
                <a:sym typeface="Arial"/>
              </a:rPr>
            </a:br>
            <a:r>
              <a:rPr lang="en-GB" sz="1000">
                <a:latin typeface="Arial"/>
                <a:ea typeface="Arial"/>
                <a:cs typeface="Arial"/>
                <a:sym typeface="Arial"/>
              </a:rPr>
              <a:t>for each phoneme.</a:t>
            </a:r>
            <a:br>
              <a:rPr lang="en-GB" sz="1000">
                <a:latin typeface="Arial"/>
                <a:ea typeface="Arial"/>
                <a:cs typeface="Arial"/>
                <a:sym typeface="Arial"/>
              </a:rPr>
            </a:br>
            <a:br>
              <a:rPr lang="en-GB" sz="1000">
                <a:latin typeface="Arial"/>
                <a:ea typeface="Arial"/>
                <a:cs typeface="Arial"/>
                <a:sym typeface="Arial"/>
              </a:rPr>
            </a:br>
            <a:r>
              <a:rPr lang="en-GB" sz="1000">
                <a:latin typeface="Arial"/>
                <a:ea typeface="Arial"/>
                <a:cs typeface="Arial"/>
                <a:sym typeface="Arial"/>
              </a:rPr>
              <a:t>3. Your training data has EQUAL no. of graphemes and phonemes on either</a:t>
            </a:r>
            <a:br>
              <a:rPr lang="en-GB" sz="1000">
                <a:latin typeface="Arial"/>
                <a:ea typeface="Arial"/>
                <a:cs typeface="Arial"/>
                <a:sym typeface="Arial"/>
              </a:rPr>
            </a:br>
            <a:r>
              <a:rPr lang="en-GB" sz="1000">
                <a:latin typeface="Arial"/>
                <a:ea typeface="Arial"/>
                <a:cs typeface="Arial"/>
                <a:sym typeface="Arial"/>
              </a:rPr>
              <a:t>side of each item of the parallel corpus.</a:t>
            </a:r>
            <a:br>
              <a:rPr lang="en-GB" sz="1000">
                <a:latin typeface="Arial"/>
                <a:ea typeface="Arial"/>
                <a:cs typeface="Arial"/>
                <a:sym typeface="Arial"/>
              </a:rPr>
            </a:br>
            <a:br>
              <a:rPr lang="en-GB" sz="1000">
                <a:latin typeface="Arial"/>
                <a:ea typeface="Arial"/>
                <a:cs typeface="Arial"/>
                <a:sym typeface="Arial"/>
              </a:rPr>
            </a:br>
            <a:r>
              <a:rPr lang="en-GB" sz="1000">
                <a:latin typeface="Arial"/>
                <a:ea typeface="Arial"/>
                <a:cs typeface="Arial"/>
                <a:sym typeface="Arial"/>
              </a:rPr>
              <a:t>4. If L is the length of the grapheme sequence (correspondingly phoneme</a:t>
            </a:r>
            <a:br>
              <a:rPr lang="en-GB" sz="1000">
                <a:latin typeface="Arial"/>
                <a:ea typeface="Arial"/>
                <a:cs typeface="Arial"/>
                <a:sym typeface="Arial"/>
              </a:rPr>
            </a:br>
            <a:r>
              <a:rPr lang="en-GB" sz="1000">
                <a:latin typeface="Arial"/>
                <a:ea typeface="Arial"/>
                <a:cs typeface="Arial"/>
                <a:sym typeface="Arial"/>
              </a:rPr>
              <a:t>sequence), concatenate L bit vectors to form the G-P training data; If the</a:t>
            </a:r>
            <a:br>
              <a:rPr lang="en-GB" sz="1000">
                <a:latin typeface="Arial"/>
                <a:ea typeface="Arial"/>
                <a:cs typeface="Arial"/>
                <a:sym typeface="Arial"/>
              </a:rPr>
            </a:br>
            <a:r>
              <a:rPr lang="en-GB" sz="1000">
                <a:latin typeface="Arial"/>
                <a:ea typeface="Arial"/>
                <a:cs typeface="Arial"/>
                <a:sym typeface="Arial"/>
              </a:rPr>
              <a:t>size of the parallel corpus is K, you will have K vectors, each of size ML</a:t>
            </a:r>
            <a:br>
              <a:rPr lang="en-GB" sz="1000">
                <a:latin typeface="Arial"/>
                <a:ea typeface="Arial"/>
                <a:cs typeface="Arial"/>
                <a:sym typeface="Arial"/>
              </a:rPr>
            </a:br>
            <a:r>
              <a:rPr lang="en-GB" sz="1000">
                <a:latin typeface="Arial"/>
                <a:ea typeface="Arial"/>
                <a:cs typeface="Arial"/>
                <a:sym typeface="Arial"/>
              </a:rPr>
              <a:t>on the grapheme side, and of size NL on the phoneme side.</a:t>
            </a:r>
            <a:br>
              <a:rPr lang="en-GB" sz="1000">
                <a:latin typeface="Arial"/>
                <a:ea typeface="Arial"/>
                <a:cs typeface="Arial"/>
                <a:sym typeface="Arial"/>
              </a:rPr>
            </a:br>
            <a:br>
              <a:rPr lang="en-GB" sz="1000">
                <a:latin typeface="Arial"/>
                <a:ea typeface="Arial"/>
                <a:cs typeface="Arial"/>
                <a:sym typeface="Arial"/>
              </a:rPr>
            </a:br>
            <a:r>
              <a:rPr lang="en-GB" sz="1000">
                <a:latin typeface="Arial"/>
                <a:ea typeface="Arial"/>
                <a:cs typeface="Arial"/>
                <a:sym typeface="Arial"/>
              </a:rPr>
              <a:t>5. The G-to-P feed forward n/w will have an i/p layer of size ML, and o/p</a:t>
            </a:r>
            <a:br>
              <a:rPr lang="en-GB" sz="1000">
                <a:latin typeface="Arial"/>
                <a:ea typeface="Arial"/>
                <a:cs typeface="Arial"/>
                <a:sym typeface="Arial"/>
              </a:rPr>
            </a:br>
            <a:r>
              <a:rPr lang="en-GB" sz="1000">
                <a:latin typeface="Arial"/>
                <a:ea typeface="Arial"/>
                <a:cs typeface="Arial"/>
                <a:sym typeface="Arial"/>
              </a:rPr>
              <a:t>layer of size NL; similarly for P-to-G.</a:t>
            </a:r>
            <a:br>
              <a:rPr lang="en-GB" sz="1000">
                <a:latin typeface="Arial"/>
                <a:ea typeface="Arial"/>
                <a:cs typeface="Arial"/>
                <a:sym typeface="Arial"/>
              </a:rPr>
            </a:br>
            <a:br>
              <a:rPr lang="en-GB" sz="1000">
                <a:latin typeface="Arial"/>
                <a:ea typeface="Arial"/>
                <a:cs typeface="Arial"/>
                <a:sym typeface="Arial"/>
              </a:rPr>
            </a:br>
            <a:r>
              <a:rPr lang="en-GB" sz="1000">
                <a:latin typeface="Arial"/>
                <a:ea typeface="Arial"/>
                <a:cs typeface="Arial"/>
                <a:sym typeface="Arial"/>
              </a:rPr>
              <a:t>6. You will have to find by TRIAL AND ERROR the appropriate size of the</a:t>
            </a:r>
            <a:br>
              <a:rPr lang="en-GB" sz="1000">
                <a:latin typeface="Arial"/>
                <a:ea typeface="Arial"/>
                <a:cs typeface="Arial"/>
                <a:sym typeface="Arial"/>
              </a:rPr>
            </a:br>
            <a:r>
              <a:rPr lang="en-GB" sz="1000">
                <a:latin typeface="Arial"/>
                <a:ea typeface="Arial"/>
                <a:cs typeface="Arial"/>
                <a:sym typeface="Arial"/>
              </a:rPr>
              <a:t>hidden layer. Normally one hidden layer is fine, but the number of neurons</a:t>
            </a:r>
            <a:br>
              <a:rPr lang="en-GB" sz="1000">
                <a:latin typeface="Arial"/>
                <a:ea typeface="Arial"/>
                <a:cs typeface="Arial"/>
                <a:sym typeface="Arial"/>
              </a:rPr>
            </a:br>
            <a:r>
              <a:rPr lang="en-GB" sz="1000">
                <a:latin typeface="Arial"/>
                <a:ea typeface="Arial"/>
                <a:cs typeface="Arial"/>
                <a:sym typeface="Arial"/>
              </a:rPr>
              <a:t>in it has to be determined. Start with, say, average of ML and NL.</a:t>
            </a:r>
            <a:br>
              <a:rPr lang="en-GB" sz="1000">
                <a:latin typeface="Arial"/>
                <a:ea typeface="Arial"/>
                <a:cs typeface="Arial"/>
                <a:sym typeface="Arial"/>
              </a:rPr>
            </a:br>
            <a:br>
              <a:rPr lang="en-GB" sz="1000">
                <a:latin typeface="Arial"/>
                <a:ea typeface="Arial"/>
                <a:cs typeface="Arial"/>
                <a:sym typeface="Arial"/>
              </a:rPr>
            </a:br>
            <a:r>
              <a:rPr lang="en-GB" sz="1000">
                <a:latin typeface="Arial"/>
                <a:ea typeface="Arial"/>
                <a:cs typeface="Arial"/>
                <a:sym typeface="Arial"/>
              </a:rPr>
              <a:t>7. Do the usual 5-fold cross validation. Observe accuracy. </a:t>
            </a:r>
            <a:br>
              <a:rPr lang="en-GB" sz="1000">
                <a:latin typeface="Arial"/>
                <a:ea typeface="Arial"/>
                <a:cs typeface="Arial"/>
                <a:sym typeface="Arial"/>
              </a:rPr>
            </a:b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Perceptron Model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We implemented the perceptron model in the general form.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𝛉 was a part of the weights with constant input of -1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/>
              <a:t>Both the models for deciding the value of the output were allowed(step threshold and sigmoidal threshold)</a:t>
            </a:r>
          </a:p>
          <a:p>
            <a:pPr lvl="0">
              <a:spcBef>
                <a:spcPts val="0"/>
              </a:spcBef>
              <a:buNone/>
            </a:pPr>
            <a:r>
              <a:rPr lang="en-GB" sz="2400"/>
              <a:t>Also we made the schema general enough to use directly as well in a Neural Network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Perceptron Training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Perceptron training for problems just one perceptron uses the PTA algorithm.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It takes a truth table modifies it to create appropriate classes and inverts 0 class.</a:t>
            </a:r>
          </a:p>
          <a:p>
            <a:pPr>
              <a:spcBef>
                <a:spcPts val="0"/>
              </a:spcBef>
              <a:buNone/>
            </a:pPr>
            <a:r>
              <a:rPr lang="en-GB"/>
              <a:t>It now trains using the PTA algorithm which is guaranteed to converge if the function is separable.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Perceptron Performance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A perceptron can solve the problems as one would expect: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1800"/>
              <a:t>AND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1800"/>
              <a:t>OR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1800"/>
              <a:t>MAJORITY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/>
              <a:t>but cannot to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1800"/>
              <a:t>PALINDROME (if it could it would be able to solve XOR, which we know it cannot)</a:t>
            </a:r>
          </a:p>
          <a:p>
            <a:pPr indent="-3429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1800"/>
              <a:t>XOR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Neural Networks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200150"/>
            <a:ext cx="46854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We now used our existing infrastructure of perceptrons and using the sigmoid threshold neuron model, we used the to make a  neural network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3825" y="1241049"/>
            <a:ext cx="3152975" cy="379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Neural Network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The user can specify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The number of inputs, number of neurons on each row, the number of outputs, η(for Δw</a:t>
            </a:r>
            <a:r>
              <a:rPr baseline="-25000" lang="en-GB"/>
              <a:t>ij </a:t>
            </a:r>
            <a:r>
              <a:rPr lang="en-GB"/>
              <a:t>) and the accuracy anticipated.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This way the user can control the learning rate(through η) and the final result accuracy.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Neural Network Training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We use the standard back propagation algorithm with the parameters η and accuracy(ɛ).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For the smaller boolean circuits, we have trained the network until the ɛ becomes very small(0.1) this can be modified by the user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/>
              <a:t>The algorithm stops when the training is complete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Neural Network Performance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The neural network was tested on the following circuits and it performed as expected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3 input PALINDROME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4 input PALINDROME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XOR</a:t>
            </a:r>
          </a:p>
          <a:p>
            <a:pPr>
              <a:spcBef>
                <a:spcPts val="0"/>
              </a:spcBef>
              <a:buNone/>
            </a:pPr>
            <a:r>
              <a:rPr lang="en-GB"/>
              <a:t>FULL ADDER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