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2" r:id="rId2"/>
    <p:sldMasterId id="2147483716" r:id="rId3"/>
  </p:sldMasterIdLst>
  <p:notesMasterIdLst>
    <p:notesMasterId r:id="rId34"/>
  </p:notesMasterIdLst>
  <p:handoutMasterIdLst>
    <p:handoutMasterId r:id="rId35"/>
  </p:handoutMasterIdLst>
  <p:sldIdLst>
    <p:sldId id="332" r:id="rId4"/>
    <p:sldId id="257" r:id="rId5"/>
    <p:sldId id="260" r:id="rId6"/>
    <p:sldId id="261" r:id="rId7"/>
    <p:sldId id="298" r:id="rId8"/>
    <p:sldId id="310" r:id="rId9"/>
    <p:sldId id="311" r:id="rId10"/>
    <p:sldId id="312" r:id="rId11"/>
    <p:sldId id="299" r:id="rId12"/>
    <p:sldId id="325" r:id="rId13"/>
    <p:sldId id="324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00" r:id="rId23"/>
    <p:sldId id="301" r:id="rId24"/>
    <p:sldId id="302" r:id="rId25"/>
    <p:sldId id="314" r:id="rId26"/>
    <p:sldId id="326" r:id="rId27"/>
    <p:sldId id="327" r:id="rId28"/>
    <p:sldId id="328" r:id="rId29"/>
    <p:sldId id="329" r:id="rId30"/>
    <p:sldId id="330" r:id="rId31"/>
    <p:sldId id="296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AD3"/>
    <a:srgbClr val="671D1B"/>
    <a:srgbClr val="FF0142"/>
    <a:srgbClr val="699EDC"/>
    <a:srgbClr val="0070C0"/>
    <a:srgbClr val="701050"/>
    <a:srgbClr val="3C1BB5"/>
    <a:srgbClr val="0579CD"/>
    <a:srgbClr val="477FA7"/>
    <a:srgbClr val="71A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4C6B1-E3E0-4BC5-A4D9-3E80693A94F5}" type="datetimeFigureOut">
              <a:rPr lang="en-US" smtClean="0"/>
              <a:t>19-May-15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6CA2B-355C-462C-8F24-4093EC2F6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3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287-DF8A-4FFD-A62F-D13AE40A187E}" type="datetimeFigureOut">
              <a:rPr lang="en-US" smtClean="0"/>
              <a:t>19-May-15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60C53-A216-4E3A-AA2A-5CF81492F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1677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939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86431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35634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3680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07016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67095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358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2810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21337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19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9383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>
                <a:solidFill>
                  <a:srgbClr val="363D3D"/>
                </a:solidFill>
                <a:latin typeface="Corbel"/>
              </a:rPr>
              <a:pPr/>
              <a:t>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2731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30513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21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62348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22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932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811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19157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59021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52395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5277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35370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29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879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33908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License: </a:t>
            </a:r>
            <a:r>
              <a:rPr lang="en-US" dirty="0" smtClean="0"/>
              <a:t>You are free to read, share, copy, distribute and transmit the work</a:t>
            </a:r>
            <a:r>
              <a:rPr lang="en-US" baseline="0" dirty="0" smtClean="0"/>
              <a:t> </a:t>
            </a:r>
            <a:r>
              <a:rPr lang="en-US" dirty="0" smtClean="0"/>
              <a:t>for educational purpose. But not commercial.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30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1095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4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5466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5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406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6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3802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7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0728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8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4767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>
                <a:solidFill>
                  <a:srgbClr val="363D3D"/>
                </a:solidFill>
                <a:latin typeface="Corbel"/>
              </a:rPr>
              <a:pPr/>
              <a:t>9</a:t>
            </a:fld>
            <a:endParaRPr lang="en-US">
              <a:solidFill>
                <a:srgbClr val="363D3D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356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3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19-May-15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8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31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 dirty="0"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 dirty="0"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0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48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57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19-May-15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19-May-15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5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6" y="159025"/>
            <a:ext cx="896383" cy="13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8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34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3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00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0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4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9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19-May-15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9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8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19-May-15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2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1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0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14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47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263050"/>
                </a:solidFill>
              </a:rPr>
              <a:pPr/>
              <a:t>19-May-15</a:t>
            </a:fld>
            <a:endParaRPr>
              <a:solidFill>
                <a:srgbClr val="263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>
              <a:solidFill>
                <a:srgbClr val="263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263050"/>
                </a:solidFill>
              </a:rPr>
              <a:pPr/>
              <a:t>‹#›</a:t>
            </a:fld>
            <a:endParaRPr>
              <a:solidFill>
                <a:srgbClr val="263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5E8E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8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3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kern="0">
              <a:solidFill>
                <a:prstClr val="white"/>
              </a:solidFill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</a:t>
            </a:r>
          </a:p>
          <a:p>
            <a:pPr lvl="6"/>
            <a:r>
              <a:rPr/>
              <a:t>Seventh</a:t>
            </a:r>
          </a:p>
          <a:p>
            <a:pPr lvl="7"/>
            <a:r>
              <a:rPr/>
              <a:t>Eighth</a:t>
            </a:r>
          </a:p>
          <a:p>
            <a:pPr lvl="8"/>
            <a:r>
              <a:rPr/>
              <a:t>Ninth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>
                <a:solidFill>
                  <a:srgbClr val="E5E8E8"/>
                </a:solidFill>
              </a:rPr>
              <a:pPr/>
              <a:t>19-May-15</a:t>
            </a:fld>
            <a:endParaRPr>
              <a:solidFill>
                <a:srgbClr val="E5E8E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>
              <a:solidFill>
                <a:srgbClr val="E5E8E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>
                <a:solidFill>
                  <a:srgbClr val="E5E8E8"/>
                </a:solidFill>
              </a:rPr>
              <a:pPr/>
              <a:t>‹#›</a:t>
            </a:fld>
            <a:endParaRPr>
              <a:solidFill>
                <a:srgbClr val="E5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360">
          <p15:clr>
            <a:srgbClr val="F26B43"/>
          </p15:clr>
        </p15:guide>
        <p15:guide id="4294967295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Sujit Kumar Saha | Lecturer, Dept. of CSE, VU, Rajshahi.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6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Declaration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is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memory location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 hold various values.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variables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declared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they can be used.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declare a variable, we tell the compiler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variable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being used.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declaration associates a group of variables with a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data type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declare a variable, use this general form:</a:t>
            </a:r>
          </a:p>
          <a:p>
            <a:pPr algn="just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i="1" dirty="0">
                <a:solidFill>
                  <a:srgbClr val="354A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  <a:r>
              <a:rPr lang="en-US" sz="3200" i="1" dirty="0">
                <a:solidFill>
                  <a:srgbClr val="FF01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a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 is a statement and it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end in a semicolon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(;)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14661" y="3456630"/>
            <a:ext cx="4096639" cy="46966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</a:t>
            </a: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Variables?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17034" y="5697121"/>
            <a:ext cx="4096639" cy="48633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the example…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t="18068"/>
          <a:stretch/>
        </p:blipFill>
        <p:spPr bwMode="auto">
          <a:xfrm>
            <a:off x="1337481" y="980284"/>
            <a:ext cx="7020707" cy="388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miley Face 8"/>
          <p:cNvSpPr/>
          <p:nvPr/>
        </p:nvSpPr>
        <p:spPr>
          <a:xfrm>
            <a:off x="3184525" y="4906580"/>
            <a:ext cx="4965895" cy="1693296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declare?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7481" y="4864838"/>
            <a:ext cx="9147638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 a function (local variable)</a:t>
            </a:r>
          </a:p>
          <a:p>
            <a:pPr marL="571500" lvl="1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all functions (global variable)</a:t>
            </a:r>
          </a:p>
          <a:p>
            <a:pPr marL="571500" lvl="1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function’s parameter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8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basic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constants in C.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constants,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constants,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 and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 constants.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843588" y="1831401"/>
            <a:ext cx="1560430" cy="354587"/>
          </a:xfrm>
          <a:prstGeom prst="line">
            <a:avLst/>
          </a:prstGeom>
          <a:ln w="25400">
            <a:solidFill>
              <a:srgbClr val="671D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TextBox 4"/>
          <p:cNvSpPr txBox="1"/>
          <p:nvPr/>
        </p:nvSpPr>
        <p:spPr>
          <a:xfrm>
            <a:off x="7486986" y="1599173"/>
            <a:ext cx="3079414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54AD3"/>
                </a:solidFill>
              </a:rPr>
              <a:t>Numeric type constant</a:t>
            </a:r>
            <a:endParaRPr lang="en-US" sz="2400" dirty="0">
              <a:solidFill>
                <a:srgbClr val="354AD3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14888" y="1657229"/>
            <a:ext cx="2589130" cy="159658"/>
          </a:xfrm>
          <a:prstGeom prst="line">
            <a:avLst/>
          </a:prstGeom>
          <a:ln w="25400">
            <a:solidFill>
              <a:srgbClr val="671D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integer constant is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integer-valued number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it consists of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digits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constants can be written in three different number systems: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(base 10),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(base 8)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(base  16).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 constants are shown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below: 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1	743	5280	 32767	9999 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decimal integer constants are written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incorrectly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reasons stated. 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12,245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36.0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10 20 30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123-45-6789  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0900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4525556" y="1838598"/>
            <a:ext cx="2785482" cy="457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illegal character (, ).</a:t>
            </a:r>
          </a:p>
        </p:txBody>
      </p:sp>
      <p:sp useBgFill="1">
        <p:nvSpPr>
          <p:cNvPr id="10" name="Rounded Rectangle 9"/>
          <p:cNvSpPr/>
          <p:nvPr/>
        </p:nvSpPr>
        <p:spPr>
          <a:xfrm>
            <a:off x="4525554" y="2455604"/>
            <a:ext cx="2687009" cy="457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illegal character (.).</a:t>
            </a:r>
          </a:p>
        </p:txBody>
      </p:sp>
      <p:sp useBgFill="1">
        <p:nvSpPr>
          <p:cNvPr id="11" name="Rounded Rectangle 10"/>
          <p:cNvSpPr/>
          <p:nvPr/>
        </p:nvSpPr>
        <p:spPr>
          <a:xfrm>
            <a:off x="4518918" y="3751365"/>
            <a:ext cx="2792120" cy="497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indent="4763" algn="ctr">
              <a:lnSpc>
                <a:spcPct val="150000"/>
              </a:lnSpc>
              <a:buNone/>
            </a:pPr>
            <a:r>
              <a:rPr lang="en-US" sz="2600" dirty="0">
                <a:solidFill>
                  <a:srgbClr val="C00000"/>
                </a:solidFill>
              </a:rPr>
              <a:t>illegal </a:t>
            </a:r>
            <a:r>
              <a:rPr lang="en-US" sz="2600" dirty="0" smtClean="0">
                <a:solidFill>
                  <a:srgbClr val="C00000"/>
                </a:solidFill>
              </a:rPr>
              <a:t>character (-)</a:t>
            </a:r>
            <a:endParaRPr lang="en-US" sz="2600" dirty="0">
              <a:solidFill>
                <a:srgbClr val="C00000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4518918" y="4480914"/>
            <a:ext cx="4592784" cy="457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600" dirty="0">
                <a:solidFill>
                  <a:srgbClr val="C00000"/>
                </a:solidFill>
              </a:rPr>
              <a:t>the first digit cannot be a zero. </a:t>
            </a:r>
          </a:p>
        </p:txBody>
      </p:sp>
      <p:sp useBgFill="1">
        <p:nvSpPr>
          <p:cNvPr id="13" name="Rounded Rectangle 12"/>
          <p:cNvSpPr/>
          <p:nvPr/>
        </p:nvSpPr>
        <p:spPr>
          <a:xfrm>
            <a:off x="4518919" y="3089416"/>
            <a:ext cx="4227024" cy="457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illegal character (blank space).</a:t>
            </a:r>
          </a:p>
        </p:txBody>
      </p:sp>
    </p:spTree>
    <p:extLst>
      <p:ext uri="{BB962C8B-B14F-4D97-AF65-F5344CB8AC3E}">
        <p14:creationId xmlns:p14="http://schemas.microsoft.com/office/powerpoint/2010/main" val="37275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floating-point constant is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base-10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that contains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a decimal point or an exponent (or both).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valid floating-point constants are shown below:</a:t>
            </a:r>
          </a:p>
          <a:p>
            <a:pPr marL="400050" lvl="1" indent="630238"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  		1.  		0.2  		827.602 </a:t>
            </a:r>
          </a:p>
          <a:p>
            <a:pPr marL="400050" lvl="1" indent="630238"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50000.  	0.000743  	12.3 		315.0066 </a:t>
            </a:r>
          </a:p>
          <a:p>
            <a:pPr marL="400050" lvl="1" indent="630238"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E-8 	0.006e-3  	1.6667E+8 	.12121212e12 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7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character constant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character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enclosed in apostrophes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(i.e., single quotation marks).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character constants are shown below.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	 'X'  	'3'  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last constant consists of a blank space, enclosed in apostrophes.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0" indent="-274320">
              <a:buNone/>
            </a:pPr>
            <a:r>
              <a:rPr lang="en-US" dirty="0"/>
              <a:t>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 constants  have 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values 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 are determined by the computer's particular character set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" lvl="1" indent="0">
              <a:spcBef>
                <a:spcPts val="180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are: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 smtClean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set…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0" y="2385022"/>
            <a:ext cx="9513399" cy="3072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4160" t="11855" r="32375" b="21478"/>
          <a:stretch/>
        </p:blipFill>
        <p:spPr>
          <a:xfrm>
            <a:off x="1381606" y="994572"/>
            <a:ext cx="7097031" cy="56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string constant consists of any  number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 characters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(including  none),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enclosed in (double) quotation marks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string constants are shown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below: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66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"green" 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Washington,  D.C.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20005H"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566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270-32-3456"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"$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19.95"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566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"CORRECT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 IS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( I+3)/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J“</a:t>
            </a:r>
          </a:p>
          <a:p>
            <a:pPr marL="0" indent="566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l\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nLine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2"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endParaRPr lang="en-US" alt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Constants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symbolic constant is a name that substitutes for a sequence of characters. 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characters may represent 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constant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constant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Thus, a symbolic constant allows a name to appear in place of a numeric constant, a character constant or a string.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is compiled, each occurrence of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constant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its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character sequence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Symbolic constants are usually defined at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a program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symbolic constants may then appear  later in the program in place  of  the  numeric  constants,  character  constants, etc. that  the  symbolic constants represent.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symbolic constant is defined by writing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 name  value/text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Certain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nonprinting characters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the backslash (\) and the apostrophe ( ‘ ), can be expressed in terms of escape sequences. 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escape sequence always begins with a backward slash and is followed by one or more  special  characters.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 a  line  feed (LF), which is  referred  to as  a newline in  C, can be represented as \n. 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escape sequences always represent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even though they are written in terms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or more characters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see the example…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98" y="980284"/>
            <a:ext cx="9513399" cy="563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46964"/>
            <a:ext cx="9144000" cy="102699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78674"/>
            <a:ext cx="9144000" cy="4790365"/>
          </a:xfrm>
        </p:spPr>
        <p:txBody>
          <a:bodyPr/>
          <a:lstStyle/>
          <a:p>
            <a:pPr marL="457200" lvl="0" indent="-457200" algn="l">
              <a:buClrTx/>
              <a:buAutoNum type="arabicPeriod"/>
            </a:pPr>
            <a:r>
              <a:rPr lang="en-US" alt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 Program</a:t>
            </a: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(identifier, variable, constant)</a:t>
            </a: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Data type of C Program</a:t>
            </a: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457200" lvl="0" indent="-457200" algn="l">
              <a:buClrTx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pPr lvl="0"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 lIns="0"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 C supports classes of data </a:t>
            </a: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</a:p>
          <a:p>
            <a:pPr marL="502920" lvl="1" indent="-457200">
              <a:spcBef>
                <a:spcPts val="1800"/>
              </a:spcBef>
              <a:buAutoNum type="arabicPeriod"/>
            </a:pP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(or fundamental) data types (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char, float, double, void</a:t>
            </a: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02920" lvl="1" indent="-457200">
              <a:spcBef>
                <a:spcPts val="1800"/>
              </a:spcBef>
              <a:buAutoNum type="arabicPeriod"/>
            </a:pP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types (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array, functions, structures, pointers</a:t>
            </a: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02920" lvl="1" indent="-457200">
              <a:spcBef>
                <a:spcPts val="1800"/>
              </a:spcBef>
              <a:buAutoNum type="arabicPeriod"/>
            </a:pP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data types (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</a:t>
            </a: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0179" y="4462818"/>
            <a:ext cx="5636525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are C’s Basic (primary) Data Types?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9" y="3302759"/>
            <a:ext cx="9509692" cy="33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causes the computer to carry out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action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classes of statements in C. </a:t>
            </a:r>
          </a:p>
          <a:p>
            <a:pPr marL="1481138" lvl="1" indent="-514350" algn="just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statements, </a:t>
            </a:r>
          </a:p>
          <a:p>
            <a:pPr marL="1481138" lvl="1" indent="-514350" algn="just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statements and </a:t>
            </a:r>
          </a:p>
          <a:p>
            <a:pPr marL="1481138" lvl="1" indent="-514350" algn="just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statements. </a:t>
            </a:r>
            <a:endParaRPr lang="en-US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45720" lvl="1" indent="0" algn="just">
              <a:spcBef>
                <a:spcPts val="180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 statement 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followed by a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semicolon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statements are shown below.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dirty="0" err="1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%f”, area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2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 algn="just">
              <a:lnSpc>
                <a:spcPct val="60000"/>
              </a:lnSpc>
              <a:spcBef>
                <a:spcPts val="1200"/>
              </a:spcBef>
              <a:buNone/>
            </a:pP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Value to the Variable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assign a value to a variable, put its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to the left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sign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(=).</a:t>
            </a: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you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 to give the variable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right of the equal sign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statement, so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with a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‘;’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qual 3"/>
          <p:cNvSpPr/>
          <p:nvPr/>
        </p:nvSpPr>
        <p:spPr>
          <a:xfrm>
            <a:off x="4080133" y="3697349"/>
            <a:ext cx="2264228" cy="1190171"/>
          </a:xfrm>
          <a:prstGeom prst="mathEqual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8937" y="3746500"/>
            <a:ext cx="2365829" cy="12208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variable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84956" y="3746500"/>
            <a:ext cx="2365829" cy="12208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value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68463" y="3746500"/>
            <a:ext cx="660545" cy="11705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;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77" y="996054"/>
            <a:ext cx="4263136" cy="5550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1030" b="62654"/>
          <a:stretch/>
        </p:blipFill>
        <p:spPr>
          <a:xfrm>
            <a:off x="5591013" y="988600"/>
            <a:ext cx="6374121" cy="39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lvl="1" indent="0">
              <a:spcBef>
                <a:spcPts val="180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is a combination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" lvl="1" indent="0">
              <a:spcBef>
                <a:spcPts val="1800"/>
              </a:spcBef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expressions follow the rule of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algebra: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481" y="1974855"/>
            <a:ext cx="8541236" cy="216122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019778" y="4262511"/>
            <a:ext cx="2335237" cy="23330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6;</a:t>
            </a: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a + b;</a:t>
            </a:r>
          </a:p>
          <a:p>
            <a:pPr algn="just"/>
            <a:r>
              <a:rPr lang="pt-BR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++j;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09644" y="4262511"/>
            <a:ext cx="2079476" cy="23330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 marL="0" lvl="1" indent="0"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</a:t>
            </a:r>
          </a:p>
          <a:p>
            <a:pPr marL="0" lvl="1" indent="0"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u + v</a:t>
            </a:r>
          </a:p>
          <a:p>
            <a:pPr marL="0" lvl="1" indent="0"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&lt;= y</a:t>
            </a:r>
          </a:p>
          <a:p>
            <a:pPr marL="0" lvl="1" indent="0">
              <a:buNone/>
            </a:pPr>
            <a:r>
              <a:rPr lang="es-E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++j</a:t>
            </a:r>
            <a:endParaRPr lang="en-US" sz="24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9999785" y="4816367"/>
            <a:ext cx="1702190" cy="752094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033889" y="5172500"/>
            <a:ext cx="1639865" cy="395961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 may have one or more of four types of errors:</a:t>
            </a:r>
          </a:p>
          <a:p>
            <a:pPr lvl="2">
              <a:spcAft>
                <a:spcPts val="1200"/>
              </a:spcAft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(Compiler errors or Compile-time errors)</a:t>
            </a:r>
          </a:p>
          <a:p>
            <a:pPr lvl="2">
              <a:spcAft>
                <a:spcPts val="1200"/>
              </a:spcAft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 Errors </a:t>
            </a:r>
          </a:p>
          <a:p>
            <a:pPr lvl="2">
              <a:spcAft>
                <a:spcPts val="1200"/>
              </a:spcAft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 </a:t>
            </a:r>
          </a:p>
          <a:p>
            <a:pPr lvl="2">
              <a:spcAft>
                <a:spcPts val="1200"/>
              </a:spcAft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errors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Syntax errors represent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grammar errors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 the use of the programming language.  Common examples are: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Misspelled variable and function names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Missing semicolons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Unmatched parentheses, square brackets, and curly braces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Using a variable that has not been declared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Incorrect format in selection and loop statements 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 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 errors are generated when the linker encounters what looks like a function call; but it cannot find a function with that name. </a:t>
            </a:r>
          </a:p>
          <a:p>
            <a:pPr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usually caused by misspelling a C standard function (like main) or not including the header file for a function.</a:t>
            </a: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400" dirty="0" bmk="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type of error that occurs </a:t>
            </a:r>
            <a:r>
              <a:rPr lang="en-US" altLang="ko-KR" sz="2400" dirty="0" bmk="">
                <a:solidFill>
                  <a:srgbClr val="FF0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during the execution </a:t>
            </a:r>
            <a:r>
              <a:rPr lang="en-US" altLang="ko-KR" sz="2400" dirty="0" bmk="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of a program is known as run-time error. </a:t>
            </a:r>
          </a:p>
          <a:p>
            <a:pPr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altLang="ko-KR" sz="2400" dirty="0" bmk="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Runtime errors may crash your program when you run it. Runtime errors occur when a program with no syntax errors directs the </a:t>
            </a:r>
            <a:r>
              <a:rPr lang="en-US" altLang="ko-KR" sz="2400" dirty="0" bmk="3e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computer to execute an illegal operation. </a:t>
            </a:r>
          </a:p>
          <a:p>
            <a:pPr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altLang="ko-KR" sz="2400" dirty="0" bmk="3e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Common examples are:</a:t>
            </a:r>
            <a:endParaRPr lang="en-US" altLang="ko-KR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342900"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Trying to divide by a variable that contains a value of zero </a:t>
            </a:r>
            <a:endParaRPr lang="en-US" altLang="ko-KR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342900" eaLnBrk="0" fontAlgn="base" hangingPunct="0">
              <a:spcBef>
                <a:spcPts val="12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Trying to open a file that does not exist </a:t>
            </a:r>
            <a:endParaRPr lang="en-US" altLang="ko-KR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Errors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 lnSpcReduction="10000"/>
          </a:bodyPr>
          <a:lstStyle/>
          <a:p>
            <a:pPr marL="11430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Logic errors occur when a programmer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implements the algorithm for solving a problem incorrectly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. A statement with logical error may produce unexpected and wrong results in the program. Common examples are: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Multiplying when you should be dividing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Adding when you should be subtracting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Opening and using data from the wrong file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Displaying the wrong message </a:t>
            </a:r>
          </a:p>
          <a:p>
            <a:pPr lvl="0" algn="just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114300" marR="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Logic errors are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hardest to find and fix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because: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The compiler does not detect these errors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 There is no indication of error when the program is executed. 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The program may produce correct results for some input data and wrong results for other input data.</a:t>
            </a:r>
          </a:p>
          <a:p>
            <a:pPr marL="4572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i="1" kern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kern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Answer</a:t>
            </a:r>
            <a:endParaRPr lang="en-US" sz="6000" kern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7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lvl="0" algn="ctr">
              <a:lnSpc>
                <a:spcPct val="30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980284"/>
            <a:ext cx="9509760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C tokens</a:t>
            </a:r>
            <a:endParaRPr lang="en-US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449060" y="4658509"/>
            <a:ext cx="4401820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000" dirty="0" smtClean="0"/>
              <a:t>In C program, the </a:t>
            </a:r>
            <a:r>
              <a:rPr lang="en-US" sz="2000" dirty="0"/>
              <a:t>smallest individual units are known as C tokens.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020358" y="5828816"/>
            <a:ext cx="3283162" cy="400110"/>
          </a:xfrm>
          <a:prstGeom prst="rect">
            <a:avLst/>
          </a:prstGeom>
          <a:solidFill>
            <a:srgbClr val="C00000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are Tokens?</a:t>
            </a:r>
            <a:endParaRPr lang="en-US" alt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193280" y="5834011"/>
            <a:ext cx="3283162" cy="400110"/>
          </a:xfrm>
          <a:prstGeom prst="rect">
            <a:avLst/>
          </a:prstGeom>
          <a:solidFill>
            <a:srgbClr val="C00000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are C Tokens?</a:t>
            </a:r>
            <a:endParaRPr lang="en-US" alt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341120" y="980284"/>
            <a:ext cx="5072380" cy="3139321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aren't very smart. Sure, they can do a lot of math or help you search the Internet. But, if you asked a computer to vacuum the house for you, could it do it? If you asked a computer to draw a picture of a bird for you, would it? A computer would have no idea about what you're saying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don't understand English, you have to give them instructions in special computer languages that computers can understand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49060" y="980284"/>
            <a:ext cx="4401820" cy="3139321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algn="jus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World\n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341120" y="4644450"/>
            <a:ext cx="5072380" cy="707886"/>
          </a:xfrm>
          <a:prstGeom prst="rect">
            <a:avLst/>
          </a:prstGeom>
          <a:solidFill>
            <a:srgbClr val="EAEAEA"/>
          </a:solidFill>
          <a:ln w="9525">
            <a:solidFill>
              <a:srgbClr val="4665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000" dirty="0" smtClean="0"/>
              <a:t>In a passage of text, individual words and punctuations marks are called tokens</a:t>
            </a:r>
            <a:endParaRPr lang="en-US" sz="2000" dirty="0"/>
          </a:p>
        </p:txBody>
      </p:sp>
      <p:sp>
        <p:nvSpPr>
          <p:cNvPr id="7" name="Up Arrow 6"/>
          <p:cNvSpPr/>
          <p:nvPr/>
        </p:nvSpPr>
        <p:spPr>
          <a:xfrm>
            <a:off x="2881524" y="4119604"/>
            <a:ext cx="1865630" cy="52484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Up Arrow 37"/>
          <p:cNvSpPr/>
          <p:nvPr/>
        </p:nvSpPr>
        <p:spPr>
          <a:xfrm>
            <a:off x="7717155" y="4119604"/>
            <a:ext cx="1865630" cy="524846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Smiley Face 38"/>
          <p:cNvSpPr/>
          <p:nvPr/>
        </p:nvSpPr>
        <p:spPr>
          <a:xfrm>
            <a:off x="1645920" y="5427005"/>
            <a:ext cx="4336838" cy="1156678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Look the Tokens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Smiley Face 39"/>
          <p:cNvSpPr/>
          <p:nvPr/>
        </p:nvSpPr>
        <p:spPr>
          <a:xfrm>
            <a:off x="6514042" y="5428513"/>
            <a:ext cx="4336838" cy="1156678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Look C Tokens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34" grpId="0" animBg="1"/>
      <p:bldP spid="35" grpId="0" animBg="1"/>
      <p:bldP spid="24" grpId="0" animBg="1"/>
      <p:bldP spid="7" grpId="0" animBg="1"/>
      <p:bldP spid="38" grpId="0" animBg="1"/>
      <p:bldP spid="39" grpId="0" animBg="1"/>
      <p:bldP spid="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20" y="-3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/>
          <a:lstStyle/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ANSI C </a:t>
            </a:r>
            <a:r>
              <a:rPr lang="en-US" sz="24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E. </a:t>
            </a:r>
            <a:r>
              <a:rPr lang="en-US" sz="2400" i="1" kern="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Balagurusamy</a:t>
            </a:r>
            <a:endParaRPr lang="en-US" sz="2400" i="1" kern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yourself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 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</a:t>
            </a:r>
          </a:p>
          <a:p>
            <a:pPr marL="45720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C</a:t>
            </a:r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Byron Gottfried</a:t>
            </a:r>
            <a:endParaRPr lang="en-US" sz="2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Font typeface="+mj-lt"/>
              <a:buAutoNum type="arabicPeriod"/>
            </a:pPr>
            <a:endParaRPr lang="en-US" sz="2400" i="1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400" u="sng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</a:t>
            </a:r>
          </a:p>
          <a:p>
            <a:pPr marL="457200" lvl="0" indent="-457200" fontAlgn="base">
              <a:lnSpc>
                <a:spcPct val="114000"/>
              </a:lnSpc>
              <a:spcBef>
                <a:spcPts val="0"/>
              </a:spcBef>
              <a:buClr>
                <a:srgbClr val="0579CD"/>
              </a:buClr>
              <a:buAutoNum type="arabicPeriod"/>
            </a:pPr>
            <a:r>
              <a:rPr lang="en-US" sz="2400" kern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www.programmingbasics.org</a:t>
            </a:r>
            <a:endParaRPr lang="en-US" sz="2400" kern="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Clr>
                <a:srgbClr val="0070C0"/>
              </a:buClr>
              <a:buNone/>
            </a:pPr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other slide, books and web search.</a:t>
            </a:r>
            <a:endParaRPr lang="en-US" sz="2400" kern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Tokens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93915" y="2929715"/>
            <a:ext cx="1857375" cy="1500188"/>
            <a:chOff x="4867270" y="3357562"/>
            <a:chExt cx="1857375" cy="1500188"/>
          </a:xfrm>
        </p:grpSpPr>
        <p:sp>
          <p:nvSpPr>
            <p:cNvPr id="5" name="Oval 4"/>
            <p:cNvSpPr/>
            <p:nvPr/>
          </p:nvSpPr>
          <p:spPr>
            <a:xfrm>
              <a:off x="4867270" y="3357562"/>
              <a:ext cx="1857375" cy="1500188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00CC99">
                  <a:shade val="50000"/>
                </a:srgb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44450"/>
              <a:bevelB w="9525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1007" y="3876823"/>
              <a:ext cx="1514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/>
                </a:rPr>
                <a:t>C Tokens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 rot="908083">
            <a:off x="6827490" y="3943426"/>
            <a:ext cx="1188720" cy="25177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26340" y="1167772"/>
            <a:ext cx="3289111" cy="539938"/>
          </a:xfrm>
          <a:prstGeom prst="roundRect">
            <a:avLst/>
          </a:prstGeom>
          <a:solidFill>
            <a:srgbClr val="C00000">
              <a:alpha val="99000"/>
            </a:srgbClr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Keywords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float, while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0" name="Right Arrow 9"/>
          <p:cNvSpPr/>
          <p:nvPr/>
        </p:nvSpPr>
        <p:spPr>
          <a:xfrm rot="16200000">
            <a:off x="5366005" y="2178655"/>
            <a:ext cx="986393" cy="24432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88771" y="4148706"/>
            <a:ext cx="2457451" cy="53950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Operators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+, -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8978" y="4256829"/>
            <a:ext cx="3120329" cy="52864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Strings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“ABC”, “Month”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4" name="Right Arrow 13"/>
          <p:cNvSpPr/>
          <p:nvPr/>
        </p:nvSpPr>
        <p:spPr>
          <a:xfrm rot="12295761">
            <a:off x="3847277" y="2865334"/>
            <a:ext cx="1097280" cy="25022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45660" y="5687694"/>
            <a:ext cx="4013139" cy="520923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28575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Special Symbols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{,},[,]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7" name="Right Arrow 16"/>
          <p:cNvSpPr/>
          <p:nvPr/>
        </p:nvSpPr>
        <p:spPr>
          <a:xfrm rot="19994634">
            <a:off x="6677043" y="2823689"/>
            <a:ext cx="1188720" cy="25177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8" name="Right Arrow 17"/>
          <p:cNvSpPr/>
          <p:nvPr/>
        </p:nvSpPr>
        <p:spPr>
          <a:xfrm rot="9580977">
            <a:off x="3748615" y="4115197"/>
            <a:ext cx="1097280" cy="25022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3894" y="2394789"/>
            <a:ext cx="3399363" cy="52864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11430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Identifiers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main, amount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866411" y="2300173"/>
            <a:ext cx="3257827" cy="52864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 rtlCol="0" anchor="ctr"/>
          <a:lstStyle/>
          <a:p>
            <a:pPr marL="11430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Constants 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-15.5, 100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21" name="Right Arrow 20"/>
          <p:cNvSpPr/>
          <p:nvPr/>
        </p:nvSpPr>
        <p:spPr>
          <a:xfrm rot="5400000">
            <a:off x="5271604" y="4931337"/>
            <a:ext cx="1061080" cy="24070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61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&amp;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word </a:t>
            </a: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classified as </a:t>
            </a:r>
          </a:p>
          <a:p>
            <a:pPr marL="45720" indent="0"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a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altLang="en-US" sz="2400" i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" indent="0">
              <a:buNone/>
            </a:pP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Or an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</a:p>
          <a:p>
            <a:pPr marL="45720" indent="0">
              <a:buNone/>
            </a:pP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keywords have fixed meanings and these meanings cannot be changed.</a:t>
            </a:r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849" t="14038" r="15084" b="9177"/>
          <a:stretch/>
        </p:blipFill>
        <p:spPr>
          <a:xfrm>
            <a:off x="1337480" y="3084394"/>
            <a:ext cx="9513399" cy="3534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213" t="19108" r="10708" b="46032"/>
          <a:stretch/>
        </p:blipFill>
        <p:spPr>
          <a:xfrm>
            <a:off x="1337479" y="3084394"/>
            <a:ext cx="9513399" cy="3534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72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&amp;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 lIns="0">
            <a:normAutofit/>
          </a:bodyPr>
          <a:lstStyle/>
          <a:p>
            <a:pPr marL="4572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names  that  are  given  to  various  program  elements,  such as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sz="22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endParaRPr lang="en-US" sz="22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 algn="just">
              <a:spcBef>
                <a:spcPts val="1800"/>
              </a:spcBef>
              <a:buNone/>
            </a:pP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user defined names</a:t>
            </a:r>
            <a:r>
              <a:rPr lang="en-US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Rules for identifiers given bellow: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character </a:t>
            </a: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an 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consist of only 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letters, digits or underscore</a:t>
            </a: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first 31 characters are significant.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use a keyword.</a:t>
            </a:r>
          </a:p>
          <a:p>
            <a:pPr marL="777240" lvl="2" indent="-457200" algn="just">
              <a:lnSpc>
                <a:spcPct val="50000"/>
              </a:lnSpc>
              <a:spcBef>
                <a:spcPts val="1800"/>
              </a:spcBef>
              <a:buAutoNum type="arabicPeriod"/>
            </a:pP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contain white space</a:t>
            </a:r>
            <a:r>
              <a:rPr lang="en-US" altLang="en-US" sz="22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valid identifier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 lIns="0"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66728" y="1384997"/>
            <a:ext cx="2186657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umber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5771" y="2647951"/>
            <a:ext cx="3777615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addition2value</a:t>
            </a:r>
          </a:p>
        </p:txBody>
      </p:sp>
      <p:sp>
        <p:nvSpPr>
          <p:cNvPr id="21" name="Multiply 20"/>
          <p:cNvSpPr/>
          <p:nvPr/>
        </p:nvSpPr>
        <p:spPr>
          <a:xfrm>
            <a:off x="10357707" y="1090804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226553" y="1090007"/>
            <a:ext cx="1114425" cy="9286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226552" y="2494058"/>
            <a:ext cx="1114425" cy="928688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866729" y="3824441"/>
            <a:ext cx="2186657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me123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226551" y="3669509"/>
            <a:ext cx="1114425" cy="928688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526820" y="5034587"/>
            <a:ext cx="2526565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_price1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212715" y="5005391"/>
            <a:ext cx="1114425" cy="92868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858776" y="1326365"/>
            <a:ext cx="2186657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1stBoy</a:t>
            </a:r>
          </a:p>
        </p:txBody>
      </p:sp>
      <p:sp>
        <p:nvSpPr>
          <p:cNvPr id="29" name="Multiply 28"/>
          <p:cNvSpPr/>
          <p:nvPr/>
        </p:nvSpPr>
        <p:spPr>
          <a:xfrm>
            <a:off x="10515728" y="2348066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327725" y="2464178"/>
            <a:ext cx="2716161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Good-girl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575372" y="3823402"/>
            <a:ext cx="4468514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this_is_long_name</a:t>
            </a:r>
            <a:endParaRPr lang="en-US" sz="2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10488333" y="3670115"/>
            <a:ext cx="1114425" cy="928688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7441302" y="5246557"/>
            <a:ext cx="2602584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VaReNdRa</a:t>
            </a:r>
            <a:endParaRPr lang="en-US" sz="2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10473819" y="5133089"/>
            <a:ext cx="111442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invalid?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 lIns="0"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431290" y="1317494"/>
            <a:ext cx="2186657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4th</a:t>
            </a:r>
          </a:p>
        </p:txBody>
      </p:sp>
      <p:sp>
        <p:nvSpPr>
          <p:cNvPr id="36" name="Multiply 35"/>
          <p:cNvSpPr/>
          <p:nvPr/>
        </p:nvSpPr>
        <p:spPr>
          <a:xfrm>
            <a:off x="4033874" y="2474841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431290" y="2610872"/>
            <a:ext cx="2186657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“x”</a:t>
            </a:r>
          </a:p>
        </p:txBody>
      </p:sp>
      <p:sp>
        <p:nvSpPr>
          <p:cNvPr id="38" name="Multiply 37"/>
          <p:cNvSpPr/>
          <p:nvPr/>
        </p:nvSpPr>
        <p:spPr>
          <a:xfrm>
            <a:off x="4033874" y="3650292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074052" y="3786323"/>
            <a:ext cx="2543895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Order-no</a:t>
            </a:r>
          </a:p>
        </p:txBody>
      </p:sp>
      <p:sp>
        <p:nvSpPr>
          <p:cNvPr id="40" name="Multiply 39"/>
          <p:cNvSpPr/>
          <p:nvPr/>
        </p:nvSpPr>
        <p:spPr>
          <a:xfrm>
            <a:off x="4110867" y="1252191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4033874" y="5042018"/>
            <a:ext cx="1071563" cy="842962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22510" y="5178049"/>
            <a:ext cx="3095438" cy="62090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variable</a:t>
            </a:r>
          </a:p>
        </p:txBody>
      </p:sp>
      <p:sp useBgFill="1">
        <p:nvSpPr>
          <p:cNvPr id="43" name="Rounded Rectangle 42"/>
          <p:cNvSpPr/>
          <p:nvPr/>
        </p:nvSpPr>
        <p:spPr>
          <a:xfrm>
            <a:off x="5446749" y="1261979"/>
            <a:ext cx="5679898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 must be letter</a:t>
            </a:r>
          </a:p>
        </p:txBody>
      </p:sp>
      <p:sp useBgFill="1">
        <p:nvSpPr>
          <p:cNvPr id="44" name="Rounded Rectangle 43"/>
          <p:cNvSpPr/>
          <p:nvPr/>
        </p:nvSpPr>
        <p:spPr>
          <a:xfrm>
            <a:off x="5454003" y="2499842"/>
            <a:ext cx="56726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characters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45" name="Rounded Rectangle 44"/>
          <p:cNvSpPr/>
          <p:nvPr/>
        </p:nvSpPr>
        <p:spPr>
          <a:xfrm>
            <a:off x="5446747" y="3786323"/>
            <a:ext cx="5679899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characters (-)</a:t>
            </a:r>
          </a:p>
        </p:txBody>
      </p:sp>
      <p:sp useBgFill="1">
        <p:nvSpPr>
          <p:cNvPr id="46" name="Rounded Rectangle 45"/>
          <p:cNvSpPr/>
          <p:nvPr/>
        </p:nvSpPr>
        <p:spPr>
          <a:xfrm>
            <a:off x="5454005" y="5099860"/>
            <a:ext cx="5672642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 characters (blank space)</a:t>
            </a:r>
          </a:p>
        </p:txBody>
      </p:sp>
    </p:spTree>
    <p:extLst>
      <p:ext uri="{BB962C8B-B14F-4D97-AF65-F5344CB8AC3E}">
        <p14:creationId xmlns:p14="http://schemas.microsoft.com/office/powerpoint/2010/main" val="20607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284"/>
          </a:xfrm>
          <a:solidFill>
            <a:schemeClr val="accent6">
              <a:lumMod val="50000"/>
            </a:schemeClr>
          </a:solidFill>
        </p:spPr>
        <p:txBody>
          <a:bodyPr>
            <a:normAutofit fontScale="90000"/>
          </a:bodyPr>
          <a:lstStyle/>
          <a:p>
            <a:pPr lvl="0" algn="ctr">
              <a:lnSpc>
                <a:spcPct val="300000"/>
              </a:lnSpc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(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481" y="980284"/>
            <a:ext cx="9513399" cy="56388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 consist  of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 and  digits, in any order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except that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character must be  a letter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upper-and lowercase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letters are permitted, though common usage favors the use of lowercase letters for most types of variables.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Upper- and  lowercase  letters  are not interchangeable  (i.e.,  an  uppercase  letter is not equivalent to the corresponding lowercase letter.)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 (_) can also be included, and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to be a letter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underscore is often used in the middle of an variable. 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may also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with an underscore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though this is rarely done in practice. 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same.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lvl="1" indent="0">
              <a:spcBef>
                <a:spcPts val="1800"/>
              </a:spcBef>
              <a:buNone/>
            </a:pPr>
            <a:endParaRPr lang="en-US" altLang="en-US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/>
          </a:p>
          <a:p>
            <a:pPr marL="45720" indent="0">
              <a:buNone/>
            </a:pPr>
            <a:endParaRPr lang="en-US" altLang="en-US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 rtlCol="0" anchor="ctr"/>
      <a:lstStyle>
        <a:defPPr algn="just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4_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1666</Words>
  <Application>Microsoft Office PowerPoint</Application>
  <PresentationFormat>Widescreen</PresentationFormat>
  <Paragraphs>326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Batang</vt:lpstr>
      <vt:lpstr>Arial</vt:lpstr>
      <vt:lpstr>Calibri</vt:lpstr>
      <vt:lpstr>Corbel</vt:lpstr>
      <vt:lpstr>Courier New</vt:lpstr>
      <vt:lpstr>Euphemia</vt:lpstr>
      <vt:lpstr>HY엽서L</vt:lpstr>
      <vt:lpstr>Rockwell</vt:lpstr>
      <vt:lpstr>Symbol</vt:lpstr>
      <vt:lpstr>Times New Roman</vt:lpstr>
      <vt:lpstr>Wingdings</vt:lpstr>
      <vt:lpstr>Banded Design Blue 16x9</vt:lpstr>
      <vt:lpstr>3_Banded Design Blue 16x9</vt:lpstr>
      <vt:lpstr>4_Banded Design Blue 16x9</vt:lpstr>
      <vt:lpstr>Token</vt:lpstr>
      <vt:lpstr>Outline</vt:lpstr>
      <vt:lpstr>Tokens</vt:lpstr>
      <vt:lpstr>C Tokens</vt:lpstr>
      <vt:lpstr> Keywords &amp; Identifier</vt:lpstr>
      <vt:lpstr> Keywords &amp; Identifier</vt:lpstr>
      <vt:lpstr>Check valid identifier</vt:lpstr>
      <vt:lpstr>Why invalid?</vt:lpstr>
      <vt:lpstr>Variables (Identifiers )</vt:lpstr>
      <vt:lpstr>Variables Declaration</vt:lpstr>
      <vt:lpstr>Constants</vt:lpstr>
      <vt:lpstr>Integer Constants</vt:lpstr>
      <vt:lpstr>Integer Constants</vt:lpstr>
      <vt:lpstr>Floating Point Constants</vt:lpstr>
      <vt:lpstr>Character Constants</vt:lpstr>
      <vt:lpstr>Character Constants</vt:lpstr>
      <vt:lpstr>String Constants</vt:lpstr>
      <vt:lpstr>Symbolic Constants</vt:lpstr>
      <vt:lpstr>Escape Sequences</vt:lpstr>
      <vt:lpstr>Data types</vt:lpstr>
      <vt:lpstr>Statements</vt:lpstr>
      <vt:lpstr>Assign Value to the Variable</vt:lpstr>
      <vt:lpstr>Expressions</vt:lpstr>
      <vt:lpstr>Errors</vt:lpstr>
      <vt:lpstr>Syntax Errors</vt:lpstr>
      <vt:lpstr>Linker Errors</vt:lpstr>
      <vt:lpstr>Runtime Errors</vt:lpstr>
      <vt:lpstr>Logic Errors</vt:lpstr>
      <vt:lpstr>PowerPoint Presentation</vt:lpstr>
      <vt:lpstr>References</vt:lpstr>
    </vt:vector>
  </TitlesOfParts>
  <Company>iu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Project Plan</dc:title>
  <dc:creator>USER</dc:creator>
  <cp:lastModifiedBy>USER</cp:lastModifiedBy>
  <cp:revision>562</cp:revision>
  <dcterms:created xsi:type="dcterms:W3CDTF">2015-02-08T14:48:49Z</dcterms:created>
  <dcterms:modified xsi:type="dcterms:W3CDTF">2015-05-19T07:48:09Z</dcterms:modified>
</cp:coreProperties>
</file>