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6" r:id="rId3"/>
  </p:sldMasterIdLst>
  <p:notesMasterIdLst>
    <p:notesMasterId r:id="rId32"/>
  </p:notesMasterIdLst>
  <p:sldIdLst>
    <p:sldId id="349" r:id="rId4"/>
    <p:sldId id="257" r:id="rId5"/>
    <p:sldId id="261" r:id="rId6"/>
    <p:sldId id="327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50" r:id="rId18"/>
    <p:sldId id="338" r:id="rId19"/>
    <p:sldId id="339" r:id="rId20"/>
    <p:sldId id="340" r:id="rId21"/>
    <p:sldId id="341" r:id="rId22"/>
    <p:sldId id="343" r:id="rId23"/>
    <p:sldId id="342" r:id="rId24"/>
    <p:sldId id="347" r:id="rId25"/>
    <p:sldId id="348" r:id="rId26"/>
    <p:sldId id="344" r:id="rId27"/>
    <p:sldId id="345" r:id="rId28"/>
    <p:sldId id="346" r:id="rId29"/>
    <p:sldId id="296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FFFFFF"/>
    <a:srgbClr val="0579CD"/>
    <a:srgbClr val="9B2C29"/>
    <a:srgbClr val="0070C0"/>
    <a:srgbClr val="E5E8E8"/>
    <a:srgbClr val="671D1B"/>
    <a:srgbClr val="477FA7"/>
    <a:srgbClr val="71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224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51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4773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491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6125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0792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4873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9818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8499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1898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634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0899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1224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49351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5065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9858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624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401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350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7545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2338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0298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9123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6192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96" y="180132"/>
            <a:ext cx="951041" cy="14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5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1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1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0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1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4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0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1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6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09-Jun-15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09-Jun-15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360">
          <p15:clr>
            <a:srgbClr val="F26B43"/>
          </p15:clr>
        </p15:guide>
        <p15:guide id="4294967295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7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The expression may be any valid C expression.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If the expression </a:t>
            </a:r>
            <a:r>
              <a:rPr lang="en-US" sz="2400" b="1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evaluated as true</a:t>
            </a: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, the statement will be executed.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sz="2400" b="1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does not - </a:t>
            </a: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the statement is </a:t>
            </a:r>
            <a:r>
              <a:rPr lang="en-US" sz="2400" b="1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bypassed</a:t>
            </a: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 and the line of code following the if is executed. </a:t>
            </a: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0" name="Picture 2" descr="C:\Users\Tomal\Downloads\if-Stat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29" y="2988861"/>
            <a:ext cx="2826992" cy="3507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10" y="2724790"/>
            <a:ext cx="4733925" cy="38943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431323" y="3615397"/>
            <a:ext cx="1631852" cy="8581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33495" y="5729288"/>
            <a:ext cx="1467180" cy="3993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C, an expression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if it evaluates to any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nonzero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(5,9,-4,100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it evaluate 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it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37480" y="2515264"/>
            <a:ext cx="5738568" cy="12521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if(a&lt;b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6726" y="2515264"/>
            <a:ext cx="3634154" cy="108427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line will print.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7480" y="3930690"/>
            <a:ext cx="5738568" cy="12521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if(a&gt;b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6726" y="3930690"/>
            <a:ext cx="3634154" cy="108888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1337480" y="5281480"/>
            <a:ext cx="5738568" cy="12521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if(0)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6726" y="5281480"/>
            <a:ext cx="3634154" cy="107577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37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595086" y="1067368"/>
            <a:ext cx="6480963" cy="1134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a&lt;=b);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16727" y="1095950"/>
            <a:ext cx="3634154" cy="100862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5086" y="2337654"/>
            <a:ext cx="6480963" cy="9570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16727" y="2381196"/>
            <a:ext cx="3634154" cy="91354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5086" y="3430770"/>
            <a:ext cx="6480963" cy="14125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6727" y="3514270"/>
            <a:ext cx="3634154" cy="97064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will 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5086" y="4983909"/>
            <a:ext cx="6480962" cy="14671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a=-10,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6726" y="5089168"/>
            <a:ext cx="3634154" cy="109391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will print.</a:t>
            </a:r>
          </a:p>
        </p:txBody>
      </p:sp>
      <p:sp>
        <p:nvSpPr>
          <p:cNvPr id="4" name="Oval 3"/>
          <p:cNvSpPr/>
          <p:nvPr/>
        </p:nvSpPr>
        <p:spPr>
          <a:xfrm>
            <a:off x="1387567" y="5152570"/>
            <a:ext cx="1297576" cy="4155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7566" y="3584910"/>
            <a:ext cx="1065347" cy="4079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0" grpId="0" animBg="1"/>
      <p:bldP spid="11" grpId="0" animBg="1"/>
      <p:bldP spid="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add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statement to the if.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the if statement looks like this:</a:t>
            </a:r>
          </a:p>
          <a:p>
            <a:pPr lvl="2">
              <a:buNone/>
            </a:pP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5078" y="2074460"/>
            <a:ext cx="4694830" cy="391690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15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simple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9715" y="2510974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49715" y="4158347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8798" y="3802742"/>
            <a:ext cx="624115" cy="28628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0230" y="2191657"/>
            <a:ext cx="1894113" cy="25428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81716" y="2191657"/>
            <a:ext cx="1559581" cy="725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1297" y="169895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65715" y="1931540"/>
            <a:ext cx="2575582" cy="2426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simple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9715" y="2510974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49715" y="4158347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8798" y="3802742"/>
            <a:ext cx="624115" cy="28628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0230" y="2191657"/>
            <a:ext cx="1894113" cy="25428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04343" y="2191657"/>
            <a:ext cx="1936956" cy="1966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1297" y="1698958"/>
            <a:ext cx="11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65715" y="1931540"/>
            <a:ext cx="2575582" cy="2426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if-else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9715" y="1741716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49715" y="3331600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49715" y="5138059"/>
            <a:ext cx="20320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3949" y="3045315"/>
            <a:ext cx="624115" cy="28628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3949" y="4832239"/>
            <a:ext cx="624115" cy="28628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good for choosing between two alternatives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alternatives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needed we should use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C’s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selection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 of several alternative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in program execution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1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1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4" y="981016"/>
            <a:ext cx="4104152" cy="563814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384264" y="980284"/>
            <a:ext cx="4466615" cy="128757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value is successively tested against a list of integer or character constants.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84264" y="2525108"/>
            <a:ext cx="4466615" cy="1182057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match is found, the statement sequence associated with that match is executed.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13500" y="3953250"/>
            <a:ext cx="4437379" cy="956375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sequence are not blocks, not use curly braces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53022" y="1463862"/>
            <a:ext cx="2431243" cy="44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53022" y="1463861"/>
            <a:ext cx="2431245" cy="135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53020" y="1479247"/>
            <a:ext cx="2418061" cy="2293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1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1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4" y="981016"/>
            <a:ext cx="4104152" cy="5638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980283"/>
            <a:ext cx="4970963" cy="50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514350" lvl="0" indent="-514350" algn="l">
              <a:buClrTx/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pPr marL="514350" lvl="0" indent="-514350" algn="l">
              <a:buClrTx/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 marL="514350" lvl="0" indent="-514350" algn="l">
              <a:buClrTx/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</a:p>
          <a:p>
            <a:pPr marL="514350" lvl="0" indent="-514350" algn="l">
              <a:buClrTx/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</a:p>
          <a:p>
            <a:pPr marL="514350" lvl="0" indent="-514350" algn="l">
              <a:buClrTx/>
              <a:buFont typeface="+mj-lt"/>
              <a:buAutoNum type="arabicPeriod"/>
            </a:pP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</a:p>
          <a:p>
            <a:pPr marL="514350" lvl="0" indent="-514350" algn="l">
              <a:buClrTx/>
              <a:buFont typeface="+mj-lt"/>
              <a:buAutoNum type="arabicPeriod"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switch: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7480" y="1578221"/>
            <a:ext cx="5527343" cy="504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39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test for equality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of any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work with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can’t use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others.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encounters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a C program,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jumps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corresponding label mentioned along with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3814762" cy="275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3946" y="1960568"/>
            <a:ext cx="4355579" cy="337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91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414447" cy="55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expression is written in the form 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04619" y="1037176"/>
            <a:ext cx="1108881" cy="55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?  : </a:t>
            </a:r>
            <a:endParaRPr lang="en-US" sz="28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652516" y="2154050"/>
            <a:ext cx="708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 1  ?  expression 2  :  expression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116" y="2308831"/>
            <a:ext cx="20574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2066" y="3251012"/>
            <a:ext cx="200025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357616" y="3307368"/>
            <a:ext cx="1652588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81416" y="23088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5516" y="3331976"/>
            <a:ext cx="1524000" cy="4286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510266" y="23088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301" y="4064784"/>
            <a:ext cx="4394579" cy="25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05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05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337481" y="9802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1252183" y="3626646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</a:rPr>
              <a:t>a+b</a:t>
            </a:r>
            <a:r>
              <a:rPr lang="en-US" sz="2800" dirty="0" smtClean="0">
                <a:solidFill>
                  <a:srgbClr val="000000"/>
                </a:solidFill>
              </a:rPr>
              <a:t>)&gt;=13  </a:t>
            </a:r>
            <a:r>
              <a:rPr lang="en-US" sz="2800" dirty="0">
                <a:solidFill>
                  <a:srgbClr val="000000"/>
                </a:solidFill>
              </a:rPr>
              <a:t>?  </a:t>
            </a:r>
            <a:r>
              <a:rPr lang="en-US" sz="2800" dirty="0" smtClean="0">
                <a:solidFill>
                  <a:srgbClr val="000000"/>
                </a:solidFill>
              </a:rPr>
              <a:t>a = 100  </a:t>
            </a:r>
            <a:r>
              <a:rPr lang="en-US" sz="2800" dirty="0">
                <a:solidFill>
                  <a:srgbClr val="000000"/>
                </a:solidFill>
              </a:rPr>
              <a:t>:  </a:t>
            </a:r>
            <a:r>
              <a:rPr lang="en-US" sz="2800" dirty="0" smtClean="0">
                <a:solidFill>
                  <a:srgbClr val="000000"/>
                </a:solidFill>
              </a:rPr>
              <a:t>a = 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436" y="3792223"/>
            <a:ext cx="1700331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5533" y="4706623"/>
            <a:ext cx="1915234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True or False?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4382" y="4827192"/>
            <a:ext cx="1206513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True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383" y="3792223"/>
            <a:ext cx="1206513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99556" y="3639823"/>
            <a:ext cx="2542751" cy="914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 is 100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05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05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752600" y="3873023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= (</a:t>
            </a:r>
            <a:r>
              <a:rPr lang="en-US" sz="2800" dirty="0" err="1" smtClean="0">
                <a:solidFill>
                  <a:srgbClr val="000000"/>
                </a:solidFill>
              </a:rPr>
              <a:t>a+b</a:t>
            </a:r>
            <a:r>
              <a:rPr lang="en-US" sz="2800" dirty="0" smtClean="0">
                <a:solidFill>
                  <a:srgbClr val="000000"/>
                </a:solidFill>
              </a:rPr>
              <a:t>)&lt;13  </a:t>
            </a:r>
            <a:r>
              <a:rPr lang="en-US" sz="2800" dirty="0">
                <a:solidFill>
                  <a:srgbClr val="000000"/>
                </a:solidFill>
              </a:rPr>
              <a:t>?  </a:t>
            </a:r>
            <a:r>
              <a:rPr lang="en-US" sz="2800" dirty="0" smtClean="0">
                <a:solidFill>
                  <a:srgbClr val="000000"/>
                </a:solidFill>
              </a:rPr>
              <a:t>100  </a:t>
            </a:r>
            <a:r>
              <a:rPr lang="en-US" sz="2800" dirty="0">
                <a:solidFill>
                  <a:srgbClr val="000000"/>
                </a:solidFill>
              </a:rPr>
              <a:t>:  </a:t>
            </a:r>
            <a:r>
              <a:rPr lang="en-US" sz="2800" dirty="0" smtClean="0">
                <a:solidFill>
                  <a:srgbClr val="000000"/>
                </a:solidFill>
              </a:rPr>
              <a:t>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8972" y="4038600"/>
            <a:ext cx="1405232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6847" y="5018884"/>
            <a:ext cx="1964865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True or False?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6525" y="4939823"/>
            <a:ext cx="1069076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False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6525" y="4025423"/>
            <a:ext cx="1069075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337481" y="9802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8192664" y="4025423"/>
            <a:ext cx="2542751" cy="914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1000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4" y="2387180"/>
            <a:ext cx="4777626" cy="27704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80" y="3134905"/>
            <a:ext cx="1337481" cy="39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367460" y="2387181"/>
            <a:ext cx="505833" cy="189453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70" y="5076527"/>
            <a:ext cx="1367461" cy="39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454545" y="4583385"/>
            <a:ext cx="418748" cy="1367472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49714" y="2859314"/>
            <a:ext cx="3585029" cy="321513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49714" y="3717472"/>
            <a:ext cx="3585029" cy="321513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49714" y="5172190"/>
            <a:ext cx="6516915" cy="589982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7314" y="3309257"/>
            <a:ext cx="624115" cy="28628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1373" y="4818744"/>
            <a:ext cx="1544797" cy="316638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time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4" y="2387180"/>
            <a:ext cx="4777626" cy="2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734568" y="1473958"/>
            <a:ext cx="3453794" cy="62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Sequential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625384" y="1269242"/>
            <a:ext cx="118667" cy="1087111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44051" y="3033015"/>
            <a:ext cx="3453794" cy="62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604458" y="2561070"/>
            <a:ext cx="143232" cy="1571688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713641" y="4999630"/>
            <a:ext cx="3453794" cy="62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Loop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25384" y="4708478"/>
            <a:ext cx="97740" cy="1296537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of execution in a program or function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execution flow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program is sequential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chooses alternative to execute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repeats a group of statements.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5580" y="3055199"/>
            <a:ext cx="8795300" cy="12926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9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of C’s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 statement.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 called conditional statements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 operation is governed by the outcome of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 test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evaluates to either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its simplest form, the if statement allows our program to conditionally execute a statement.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Simplest form of if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multiple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5316" y="1595121"/>
            <a:ext cx="3125810" cy="1485704"/>
          </a:xfrm>
          <a:prstGeom prst="roundRect">
            <a:avLst/>
          </a:prstGeom>
          <a:solidFill>
            <a:srgbClr val="9B2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69553" y="3571164"/>
            <a:ext cx="3688308" cy="304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1;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2;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n;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883" y="4165361"/>
            <a:ext cx="5334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9197" y="5935992"/>
            <a:ext cx="533400" cy="44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04583" y="4594425"/>
            <a:ext cx="0" cy="1313431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95630" y="1595120"/>
            <a:ext cx="3125810" cy="1485705"/>
          </a:xfrm>
          <a:prstGeom prst="roundRect">
            <a:avLst/>
          </a:prstGeom>
          <a:solidFill>
            <a:srgbClr val="9B2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expression may be any valid C expression.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expression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evaluated as true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statement will be executed.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statement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bypassed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 line of code following the if is executed. 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Tomal\Downloads\if-Stat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29" y="3003375"/>
            <a:ext cx="2826992" cy="3507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10" y="2724790"/>
            <a:ext cx="4733925" cy="38943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468914" y="4473528"/>
            <a:ext cx="2594261" cy="1855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22850" y="5078437"/>
            <a:ext cx="2013716" cy="1101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845</Words>
  <Application>Microsoft Office PowerPoint</Application>
  <PresentationFormat>Widescreen</PresentationFormat>
  <Paragraphs>244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Corbel</vt:lpstr>
      <vt:lpstr>Courier New</vt:lpstr>
      <vt:lpstr>Euphemia</vt:lpstr>
      <vt:lpstr>Rockwell</vt:lpstr>
      <vt:lpstr>Times New Roman</vt:lpstr>
      <vt:lpstr>Wingdings</vt:lpstr>
      <vt:lpstr>Banded Design Blue 16x9</vt:lpstr>
      <vt:lpstr>3_Banded Design Blue 16x9</vt:lpstr>
      <vt:lpstr>4_Banded Design Blue 16x9</vt:lpstr>
      <vt:lpstr>Control Statements</vt:lpstr>
      <vt:lpstr>Outline</vt:lpstr>
      <vt:lpstr>Control Statements</vt:lpstr>
      <vt:lpstr>Control Statements</vt:lpstr>
      <vt:lpstr>Control Statements</vt:lpstr>
      <vt:lpstr>Control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If-else Statements</vt:lpstr>
      <vt:lpstr>If-else Statements</vt:lpstr>
      <vt:lpstr>If-else Statements</vt:lpstr>
      <vt:lpstr>If-else Statements</vt:lpstr>
      <vt:lpstr>Switch Statements</vt:lpstr>
      <vt:lpstr>Switch Statements</vt:lpstr>
      <vt:lpstr>Switch Statements</vt:lpstr>
      <vt:lpstr>Switch Statements</vt:lpstr>
      <vt:lpstr>If vs Switch</vt:lpstr>
      <vt:lpstr>Goto Statement</vt:lpstr>
      <vt:lpstr>Goto Statement</vt:lpstr>
      <vt:lpstr>Conditional Operator (Statements)</vt:lpstr>
      <vt:lpstr>Conditional Operator (Statements)</vt:lpstr>
      <vt:lpstr>Conditional Operator (Statements)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590</cp:revision>
  <dcterms:created xsi:type="dcterms:W3CDTF">2015-02-08T14:48:49Z</dcterms:created>
  <dcterms:modified xsi:type="dcterms:W3CDTF">2015-06-09T07:33:36Z</dcterms:modified>
</cp:coreProperties>
</file>