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Default Extension="wav" ContentType="audio/wav"/>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 id="2147483716" r:id="rId3"/>
  </p:sldMasterIdLst>
  <p:notesMasterIdLst>
    <p:notesMasterId r:id="rId80"/>
  </p:notesMasterIdLst>
  <p:sldIdLst>
    <p:sldId id="451" r:id="rId4"/>
    <p:sldId id="257" r:id="rId5"/>
    <p:sldId id="401" r:id="rId6"/>
    <p:sldId id="407" r:id="rId7"/>
    <p:sldId id="402" r:id="rId8"/>
    <p:sldId id="403" r:id="rId9"/>
    <p:sldId id="452" r:id="rId10"/>
    <p:sldId id="455" r:id="rId11"/>
    <p:sldId id="456" r:id="rId12"/>
    <p:sldId id="457" r:id="rId13"/>
    <p:sldId id="458" r:id="rId14"/>
    <p:sldId id="459" r:id="rId15"/>
    <p:sldId id="460" r:id="rId16"/>
    <p:sldId id="461" r:id="rId17"/>
    <p:sldId id="462" r:id="rId18"/>
    <p:sldId id="463" r:id="rId19"/>
    <p:sldId id="464" r:id="rId20"/>
    <p:sldId id="465" r:id="rId21"/>
    <p:sldId id="466" r:id="rId22"/>
    <p:sldId id="467" r:id="rId23"/>
    <p:sldId id="468" r:id="rId24"/>
    <p:sldId id="469" r:id="rId25"/>
    <p:sldId id="471" r:id="rId26"/>
    <p:sldId id="470" r:id="rId27"/>
    <p:sldId id="472" r:id="rId28"/>
    <p:sldId id="473" r:id="rId29"/>
    <p:sldId id="409" r:id="rId30"/>
    <p:sldId id="410" r:id="rId31"/>
    <p:sldId id="411" r:id="rId32"/>
    <p:sldId id="412" r:id="rId33"/>
    <p:sldId id="474" r:id="rId34"/>
    <p:sldId id="413" r:id="rId35"/>
    <p:sldId id="404" r:id="rId36"/>
    <p:sldId id="405"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7" r:id="rId51"/>
    <p:sldId id="428" r:id="rId52"/>
    <p:sldId id="429" r:id="rId53"/>
    <p:sldId id="430" r:id="rId54"/>
    <p:sldId id="431" r:id="rId55"/>
    <p:sldId id="432" r:id="rId56"/>
    <p:sldId id="433" r:id="rId57"/>
    <p:sldId id="434" r:id="rId58"/>
    <p:sldId id="435" r:id="rId59"/>
    <p:sldId id="436" r:id="rId60"/>
    <p:sldId id="437" r:id="rId61"/>
    <p:sldId id="438" r:id="rId62"/>
    <p:sldId id="439" r:id="rId63"/>
    <p:sldId id="440" r:id="rId64"/>
    <p:sldId id="441" r:id="rId65"/>
    <p:sldId id="475" r:id="rId66"/>
    <p:sldId id="442" r:id="rId67"/>
    <p:sldId id="443" r:id="rId68"/>
    <p:sldId id="477" r:id="rId69"/>
    <p:sldId id="476" r:id="rId70"/>
    <p:sldId id="444" r:id="rId71"/>
    <p:sldId id="445" r:id="rId72"/>
    <p:sldId id="446" r:id="rId73"/>
    <p:sldId id="447" r:id="rId74"/>
    <p:sldId id="449" r:id="rId75"/>
    <p:sldId id="450" r:id="rId76"/>
    <p:sldId id="448" r:id="rId77"/>
    <p:sldId id="296" r:id="rId78"/>
    <p:sldId id="29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0070C0"/>
    <a:srgbClr val="0100A0"/>
    <a:srgbClr val="F73EF4"/>
    <a:srgbClr val="FF1A47"/>
    <a:srgbClr val="181818"/>
    <a:srgbClr val="0100A4"/>
    <a:srgbClr val="0909A5"/>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34" autoAdjust="0"/>
  </p:normalViewPr>
  <p:slideViewPr>
    <p:cSldViewPr snapToGrid="0" showGuides="1">
      <p:cViewPr>
        <p:scale>
          <a:sx n="70" d="100"/>
          <a:sy n="70" d="100"/>
        </p:scale>
        <p:origin x="-720"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66287-DF8A-4FFD-A62F-D13AE40A187E}" type="datetimeFigureOut">
              <a:rPr lang="en-US" smtClean="0"/>
              <a:pPr/>
              <a:t>8/10/2015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60C53-A216-4E3A-AA2A-5CF81492FE5E}" type="slidenum">
              <a:rPr lang="en-US" smtClean="0"/>
              <a:pPr/>
              <a:t>‹#›</a:t>
            </a:fld>
            <a:endParaRPr lang="en-US"/>
          </a:p>
        </p:txBody>
      </p:sp>
    </p:spTree>
    <p:extLst>
      <p:ext uri="{BB962C8B-B14F-4D97-AF65-F5344CB8AC3E}">
        <p14:creationId xmlns="" xmlns:p14="http://schemas.microsoft.com/office/powerpoint/2010/main" val="339426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a:t>
            </a:fld>
            <a:endParaRPr lang="en-US" dirty="0">
              <a:solidFill>
                <a:srgbClr val="363D3D"/>
              </a:solidFill>
              <a:latin typeface="Corbel"/>
            </a:endParaRPr>
          </a:p>
        </p:txBody>
      </p:sp>
    </p:spTree>
    <p:extLst>
      <p:ext uri="{BB962C8B-B14F-4D97-AF65-F5344CB8AC3E}">
        <p14:creationId xmlns="" xmlns:p14="http://schemas.microsoft.com/office/powerpoint/2010/main" val="199644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10</a:t>
            </a:fld>
            <a:endParaRPr lang="en-US">
              <a:solidFill>
                <a:srgbClr val="363D3D"/>
              </a:solidFill>
              <a:latin typeface="Corbel"/>
            </a:endParaRPr>
          </a:p>
        </p:txBody>
      </p:sp>
    </p:spTree>
    <p:extLst>
      <p:ext uri="{BB962C8B-B14F-4D97-AF65-F5344CB8AC3E}">
        <p14:creationId xmlns="" xmlns:p14="http://schemas.microsoft.com/office/powerpoint/2010/main" val="2013433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11</a:t>
            </a:fld>
            <a:endParaRPr lang="en-US">
              <a:solidFill>
                <a:srgbClr val="363D3D"/>
              </a:solidFill>
              <a:latin typeface="Corbel"/>
            </a:endParaRPr>
          </a:p>
        </p:txBody>
      </p:sp>
    </p:spTree>
    <p:extLst>
      <p:ext uri="{BB962C8B-B14F-4D97-AF65-F5344CB8AC3E}">
        <p14:creationId xmlns="" xmlns:p14="http://schemas.microsoft.com/office/powerpoint/2010/main" val="263132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12</a:t>
            </a:fld>
            <a:endParaRPr lang="en-US">
              <a:solidFill>
                <a:srgbClr val="363D3D"/>
              </a:solidFill>
              <a:latin typeface="Corbel"/>
            </a:endParaRPr>
          </a:p>
        </p:txBody>
      </p:sp>
    </p:spTree>
    <p:extLst>
      <p:ext uri="{BB962C8B-B14F-4D97-AF65-F5344CB8AC3E}">
        <p14:creationId xmlns="" xmlns:p14="http://schemas.microsoft.com/office/powerpoint/2010/main" val="274333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13</a:t>
            </a:fld>
            <a:endParaRPr lang="en-US">
              <a:solidFill>
                <a:srgbClr val="363D3D"/>
              </a:solidFill>
              <a:latin typeface="Corbel"/>
            </a:endParaRPr>
          </a:p>
        </p:txBody>
      </p:sp>
    </p:spTree>
    <p:extLst>
      <p:ext uri="{BB962C8B-B14F-4D97-AF65-F5344CB8AC3E}">
        <p14:creationId xmlns="" xmlns:p14="http://schemas.microsoft.com/office/powerpoint/2010/main" val="3520998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14</a:t>
            </a:fld>
            <a:endParaRPr lang="en-US">
              <a:solidFill>
                <a:srgbClr val="363D3D"/>
              </a:solidFill>
              <a:latin typeface="Corbel"/>
            </a:endParaRPr>
          </a:p>
        </p:txBody>
      </p:sp>
    </p:spTree>
    <p:extLst>
      <p:ext uri="{BB962C8B-B14F-4D97-AF65-F5344CB8AC3E}">
        <p14:creationId xmlns="" xmlns:p14="http://schemas.microsoft.com/office/powerpoint/2010/main" val="415154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15</a:t>
            </a:fld>
            <a:endParaRPr lang="en-US">
              <a:solidFill>
                <a:srgbClr val="363D3D"/>
              </a:solidFill>
              <a:latin typeface="Corbel"/>
            </a:endParaRPr>
          </a:p>
        </p:txBody>
      </p:sp>
    </p:spTree>
    <p:extLst>
      <p:ext uri="{BB962C8B-B14F-4D97-AF65-F5344CB8AC3E}">
        <p14:creationId xmlns="" xmlns:p14="http://schemas.microsoft.com/office/powerpoint/2010/main" val="130586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16</a:t>
            </a:fld>
            <a:endParaRPr lang="en-US">
              <a:solidFill>
                <a:srgbClr val="363D3D"/>
              </a:solidFill>
              <a:latin typeface="Corbel"/>
            </a:endParaRPr>
          </a:p>
        </p:txBody>
      </p:sp>
    </p:spTree>
    <p:extLst>
      <p:ext uri="{BB962C8B-B14F-4D97-AF65-F5344CB8AC3E}">
        <p14:creationId xmlns="" xmlns:p14="http://schemas.microsoft.com/office/powerpoint/2010/main" val="4044654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17</a:t>
            </a:fld>
            <a:endParaRPr lang="en-US">
              <a:solidFill>
                <a:srgbClr val="363D3D"/>
              </a:solidFill>
              <a:latin typeface="Corbel"/>
            </a:endParaRPr>
          </a:p>
        </p:txBody>
      </p:sp>
    </p:spTree>
    <p:extLst>
      <p:ext uri="{BB962C8B-B14F-4D97-AF65-F5344CB8AC3E}">
        <p14:creationId xmlns="" xmlns:p14="http://schemas.microsoft.com/office/powerpoint/2010/main" val="715514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18</a:t>
            </a:fld>
            <a:endParaRPr lang="en-US">
              <a:solidFill>
                <a:srgbClr val="363D3D"/>
              </a:solidFill>
              <a:latin typeface="Corbel"/>
            </a:endParaRPr>
          </a:p>
        </p:txBody>
      </p:sp>
    </p:spTree>
    <p:extLst>
      <p:ext uri="{BB962C8B-B14F-4D97-AF65-F5344CB8AC3E}">
        <p14:creationId xmlns="" xmlns:p14="http://schemas.microsoft.com/office/powerpoint/2010/main" val="1164384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19</a:t>
            </a:fld>
            <a:endParaRPr lang="en-US">
              <a:solidFill>
                <a:srgbClr val="363D3D"/>
              </a:solidFill>
              <a:latin typeface="Corbel"/>
            </a:endParaRPr>
          </a:p>
        </p:txBody>
      </p:sp>
    </p:spTree>
    <p:extLst>
      <p:ext uri="{BB962C8B-B14F-4D97-AF65-F5344CB8AC3E}">
        <p14:creationId xmlns="" xmlns:p14="http://schemas.microsoft.com/office/powerpoint/2010/main" val="424021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solidFill>
                  <a:srgbClr val="363D3D"/>
                </a:solidFill>
                <a:latin typeface="Corbel"/>
              </a:rPr>
              <a:pPr/>
              <a:t>2</a:t>
            </a:fld>
            <a:endParaRPr lang="en-US" dirty="0">
              <a:solidFill>
                <a:srgbClr val="363D3D"/>
              </a:solidFill>
              <a:latin typeface="Corbel"/>
            </a:endParaRPr>
          </a:p>
        </p:txBody>
      </p:sp>
    </p:spTree>
    <p:extLst>
      <p:ext uri="{BB962C8B-B14F-4D97-AF65-F5344CB8AC3E}">
        <p14:creationId xmlns="" xmlns:p14="http://schemas.microsoft.com/office/powerpoint/2010/main" val="422731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20</a:t>
            </a:fld>
            <a:endParaRPr lang="en-US">
              <a:solidFill>
                <a:srgbClr val="363D3D"/>
              </a:solidFill>
              <a:latin typeface="Corbel"/>
            </a:endParaRPr>
          </a:p>
        </p:txBody>
      </p:sp>
    </p:spTree>
    <p:extLst>
      <p:ext uri="{BB962C8B-B14F-4D97-AF65-F5344CB8AC3E}">
        <p14:creationId xmlns="" xmlns:p14="http://schemas.microsoft.com/office/powerpoint/2010/main" val="940361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21</a:t>
            </a:fld>
            <a:endParaRPr lang="en-US">
              <a:solidFill>
                <a:srgbClr val="363D3D"/>
              </a:solidFill>
              <a:latin typeface="Corbel"/>
            </a:endParaRPr>
          </a:p>
        </p:txBody>
      </p:sp>
    </p:spTree>
    <p:extLst>
      <p:ext uri="{BB962C8B-B14F-4D97-AF65-F5344CB8AC3E}">
        <p14:creationId xmlns="" xmlns:p14="http://schemas.microsoft.com/office/powerpoint/2010/main" val="2288861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22</a:t>
            </a:fld>
            <a:endParaRPr lang="en-US">
              <a:solidFill>
                <a:srgbClr val="363D3D"/>
              </a:solidFill>
              <a:latin typeface="Corbel"/>
            </a:endParaRPr>
          </a:p>
        </p:txBody>
      </p:sp>
    </p:spTree>
    <p:extLst>
      <p:ext uri="{BB962C8B-B14F-4D97-AF65-F5344CB8AC3E}">
        <p14:creationId xmlns="" xmlns:p14="http://schemas.microsoft.com/office/powerpoint/2010/main" val="4236421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23</a:t>
            </a:fld>
            <a:endParaRPr lang="en-US">
              <a:solidFill>
                <a:srgbClr val="363D3D"/>
              </a:solidFill>
              <a:latin typeface="Corbel"/>
            </a:endParaRPr>
          </a:p>
        </p:txBody>
      </p:sp>
    </p:spTree>
    <p:extLst>
      <p:ext uri="{BB962C8B-B14F-4D97-AF65-F5344CB8AC3E}">
        <p14:creationId xmlns="" xmlns:p14="http://schemas.microsoft.com/office/powerpoint/2010/main" val="2297059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24</a:t>
            </a:fld>
            <a:endParaRPr lang="en-US">
              <a:solidFill>
                <a:srgbClr val="363D3D"/>
              </a:solidFill>
              <a:latin typeface="Corbel"/>
            </a:endParaRPr>
          </a:p>
        </p:txBody>
      </p:sp>
    </p:spTree>
    <p:extLst>
      <p:ext uri="{BB962C8B-B14F-4D97-AF65-F5344CB8AC3E}">
        <p14:creationId xmlns="" xmlns:p14="http://schemas.microsoft.com/office/powerpoint/2010/main" val="2076923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25</a:t>
            </a:fld>
            <a:endParaRPr lang="en-US">
              <a:solidFill>
                <a:srgbClr val="363D3D"/>
              </a:solidFill>
              <a:latin typeface="Corbel"/>
            </a:endParaRPr>
          </a:p>
        </p:txBody>
      </p:sp>
    </p:spTree>
    <p:extLst>
      <p:ext uri="{BB962C8B-B14F-4D97-AF65-F5344CB8AC3E}">
        <p14:creationId xmlns="" xmlns:p14="http://schemas.microsoft.com/office/powerpoint/2010/main" val="1798737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26</a:t>
            </a:fld>
            <a:endParaRPr lang="en-US">
              <a:solidFill>
                <a:srgbClr val="363D3D"/>
              </a:solidFill>
              <a:latin typeface="Corbel"/>
            </a:endParaRPr>
          </a:p>
        </p:txBody>
      </p:sp>
    </p:spTree>
    <p:extLst>
      <p:ext uri="{BB962C8B-B14F-4D97-AF65-F5344CB8AC3E}">
        <p14:creationId xmlns="" xmlns:p14="http://schemas.microsoft.com/office/powerpoint/2010/main" val="452695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27</a:t>
            </a:fld>
            <a:endParaRPr lang="en-US">
              <a:solidFill>
                <a:srgbClr val="363D3D"/>
              </a:solidFill>
              <a:latin typeface="Corbel"/>
            </a:endParaRPr>
          </a:p>
        </p:txBody>
      </p:sp>
    </p:spTree>
    <p:extLst>
      <p:ext uri="{BB962C8B-B14F-4D97-AF65-F5344CB8AC3E}">
        <p14:creationId xmlns="" xmlns:p14="http://schemas.microsoft.com/office/powerpoint/2010/main" val="2382929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28</a:t>
            </a:fld>
            <a:endParaRPr lang="en-US">
              <a:solidFill>
                <a:srgbClr val="363D3D"/>
              </a:solidFill>
              <a:latin typeface="Corbel"/>
            </a:endParaRPr>
          </a:p>
        </p:txBody>
      </p:sp>
    </p:spTree>
    <p:extLst>
      <p:ext uri="{BB962C8B-B14F-4D97-AF65-F5344CB8AC3E}">
        <p14:creationId xmlns="" xmlns:p14="http://schemas.microsoft.com/office/powerpoint/2010/main" val="3821583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29</a:t>
            </a:fld>
            <a:endParaRPr lang="en-US">
              <a:solidFill>
                <a:srgbClr val="363D3D"/>
              </a:solidFill>
              <a:latin typeface="Corbel"/>
            </a:endParaRPr>
          </a:p>
        </p:txBody>
      </p:sp>
    </p:spTree>
    <p:extLst>
      <p:ext uri="{BB962C8B-B14F-4D97-AF65-F5344CB8AC3E}">
        <p14:creationId xmlns="" xmlns:p14="http://schemas.microsoft.com/office/powerpoint/2010/main" val="318487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a:t>
            </a:fld>
            <a:endParaRPr lang="en-US" dirty="0">
              <a:solidFill>
                <a:srgbClr val="363D3D"/>
              </a:solidFill>
              <a:latin typeface="Corbel"/>
            </a:endParaRPr>
          </a:p>
        </p:txBody>
      </p:sp>
    </p:spTree>
    <p:extLst>
      <p:ext uri="{BB962C8B-B14F-4D97-AF65-F5344CB8AC3E}">
        <p14:creationId xmlns="" xmlns:p14="http://schemas.microsoft.com/office/powerpoint/2010/main" val="2649475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30</a:t>
            </a:fld>
            <a:endParaRPr lang="en-US">
              <a:solidFill>
                <a:srgbClr val="363D3D"/>
              </a:solidFill>
              <a:latin typeface="Corbel"/>
            </a:endParaRPr>
          </a:p>
        </p:txBody>
      </p:sp>
    </p:spTree>
    <p:extLst>
      <p:ext uri="{BB962C8B-B14F-4D97-AF65-F5344CB8AC3E}">
        <p14:creationId xmlns="" xmlns:p14="http://schemas.microsoft.com/office/powerpoint/2010/main" val="3769440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31</a:t>
            </a:fld>
            <a:endParaRPr lang="en-US">
              <a:solidFill>
                <a:srgbClr val="363D3D"/>
              </a:solidFill>
              <a:latin typeface="Corbel"/>
            </a:endParaRPr>
          </a:p>
        </p:txBody>
      </p:sp>
    </p:spTree>
    <p:extLst>
      <p:ext uri="{BB962C8B-B14F-4D97-AF65-F5344CB8AC3E}">
        <p14:creationId xmlns="" xmlns:p14="http://schemas.microsoft.com/office/powerpoint/2010/main" val="55232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32</a:t>
            </a:fld>
            <a:endParaRPr lang="en-US">
              <a:solidFill>
                <a:srgbClr val="363D3D"/>
              </a:solidFill>
              <a:latin typeface="Corbel"/>
            </a:endParaRPr>
          </a:p>
        </p:txBody>
      </p:sp>
    </p:spTree>
    <p:extLst>
      <p:ext uri="{BB962C8B-B14F-4D97-AF65-F5344CB8AC3E}">
        <p14:creationId xmlns="" xmlns:p14="http://schemas.microsoft.com/office/powerpoint/2010/main" val="1499812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33</a:t>
            </a:fld>
            <a:endParaRPr lang="en-US">
              <a:solidFill>
                <a:srgbClr val="363D3D"/>
              </a:solidFill>
              <a:latin typeface="Corbel"/>
            </a:endParaRPr>
          </a:p>
        </p:txBody>
      </p:sp>
    </p:spTree>
    <p:extLst>
      <p:ext uri="{BB962C8B-B14F-4D97-AF65-F5344CB8AC3E}">
        <p14:creationId xmlns="" xmlns:p14="http://schemas.microsoft.com/office/powerpoint/2010/main" val="2126444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34</a:t>
            </a:fld>
            <a:endParaRPr lang="en-US">
              <a:solidFill>
                <a:srgbClr val="363D3D"/>
              </a:solidFill>
              <a:latin typeface="Corbel"/>
            </a:endParaRPr>
          </a:p>
        </p:txBody>
      </p:sp>
    </p:spTree>
    <p:extLst>
      <p:ext uri="{BB962C8B-B14F-4D97-AF65-F5344CB8AC3E}">
        <p14:creationId xmlns="" xmlns:p14="http://schemas.microsoft.com/office/powerpoint/2010/main" val="1703567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35</a:t>
            </a:fld>
            <a:endParaRPr lang="en-US">
              <a:solidFill>
                <a:srgbClr val="363D3D"/>
              </a:solidFill>
              <a:latin typeface="Corbel"/>
            </a:endParaRPr>
          </a:p>
        </p:txBody>
      </p:sp>
    </p:spTree>
    <p:extLst>
      <p:ext uri="{BB962C8B-B14F-4D97-AF65-F5344CB8AC3E}">
        <p14:creationId xmlns="" xmlns:p14="http://schemas.microsoft.com/office/powerpoint/2010/main" val="4114949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36</a:t>
            </a:fld>
            <a:endParaRPr lang="en-US">
              <a:solidFill>
                <a:srgbClr val="363D3D"/>
              </a:solidFill>
              <a:latin typeface="Corbel"/>
            </a:endParaRPr>
          </a:p>
        </p:txBody>
      </p:sp>
    </p:spTree>
    <p:extLst>
      <p:ext uri="{BB962C8B-B14F-4D97-AF65-F5344CB8AC3E}">
        <p14:creationId xmlns="" xmlns:p14="http://schemas.microsoft.com/office/powerpoint/2010/main" val="1340092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37</a:t>
            </a:fld>
            <a:endParaRPr lang="en-US">
              <a:solidFill>
                <a:srgbClr val="363D3D"/>
              </a:solidFill>
              <a:latin typeface="Corbel"/>
            </a:endParaRPr>
          </a:p>
        </p:txBody>
      </p:sp>
    </p:spTree>
    <p:extLst>
      <p:ext uri="{BB962C8B-B14F-4D97-AF65-F5344CB8AC3E}">
        <p14:creationId xmlns="" xmlns:p14="http://schemas.microsoft.com/office/powerpoint/2010/main" val="3212763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38</a:t>
            </a:fld>
            <a:endParaRPr lang="en-US">
              <a:solidFill>
                <a:srgbClr val="363D3D"/>
              </a:solidFill>
              <a:latin typeface="Corbel"/>
            </a:endParaRPr>
          </a:p>
        </p:txBody>
      </p:sp>
    </p:spTree>
    <p:extLst>
      <p:ext uri="{BB962C8B-B14F-4D97-AF65-F5344CB8AC3E}">
        <p14:creationId xmlns="" xmlns:p14="http://schemas.microsoft.com/office/powerpoint/2010/main" val="16678356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39</a:t>
            </a:fld>
            <a:endParaRPr lang="en-US">
              <a:solidFill>
                <a:srgbClr val="363D3D"/>
              </a:solidFill>
              <a:latin typeface="Corbel"/>
            </a:endParaRPr>
          </a:p>
        </p:txBody>
      </p:sp>
    </p:spTree>
    <p:extLst>
      <p:ext uri="{BB962C8B-B14F-4D97-AF65-F5344CB8AC3E}">
        <p14:creationId xmlns="" xmlns:p14="http://schemas.microsoft.com/office/powerpoint/2010/main" val="59778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a:t>
            </a:fld>
            <a:endParaRPr lang="en-US">
              <a:solidFill>
                <a:srgbClr val="363D3D"/>
              </a:solidFill>
              <a:latin typeface="Corbel"/>
            </a:endParaRPr>
          </a:p>
        </p:txBody>
      </p:sp>
    </p:spTree>
    <p:extLst>
      <p:ext uri="{BB962C8B-B14F-4D97-AF65-F5344CB8AC3E}">
        <p14:creationId xmlns="" xmlns:p14="http://schemas.microsoft.com/office/powerpoint/2010/main" val="38260182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40</a:t>
            </a:fld>
            <a:endParaRPr lang="en-US">
              <a:solidFill>
                <a:srgbClr val="363D3D"/>
              </a:solidFill>
              <a:latin typeface="Corbel"/>
            </a:endParaRPr>
          </a:p>
        </p:txBody>
      </p:sp>
    </p:spTree>
    <p:extLst>
      <p:ext uri="{BB962C8B-B14F-4D97-AF65-F5344CB8AC3E}">
        <p14:creationId xmlns="" xmlns:p14="http://schemas.microsoft.com/office/powerpoint/2010/main" val="1817228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41</a:t>
            </a:fld>
            <a:endParaRPr lang="en-US">
              <a:solidFill>
                <a:srgbClr val="363D3D"/>
              </a:solidFill>
              <a:latin typeface="Corbel"/>
            </a:endParaRPr>
          </a:p>
        </p:txBody>
      </p:sp>
    </p:spTree>
    <p:extLst>
      <p:ext uri="{BB962C8B-B14F-4D97-AF65-F5344CB8AC3E}">
        <p14:creationId xmlns="" xmlns:p14="http://schemas.microsoft.com/office/powerpoint/2010/main" val="19204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42</a:t>
            </a:fld>
            <a:endParaRPr lang="en-US">
              <a:solidFill>
                <a:srgbClr val="363D3D"/>
              </a:solidFill>
              <a:latin typeface="Corbel"/>
            </a:endParaRPr>
          </a:p>
        </p:txBody>
      </p:sp>
    </p:spTree>
    <p:extLst>
      <p:ext uri="{BB962C8B-B14F-4D97-AF65-F5344CB8AC3E}">
        <p14:creationId xmlns="" xmlns:p14="http://schemas.microsoft.com/office/powerpoint/2010/main" val="1105823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43</a:t>
            </a:fld>
            <a:endParaRPr lang="en-US">
              <a:solidFill>
                <a:srgbClr val="363D3D"/>
              </a:solidFill>
              <a:latin typeface="Corbel"/>
            </a:endParaRPr>
          </a:p>
        </p:txBody>
      </p:sp>
    </p:spTree>
    <p:extLst>
      <p:ext uri="{BB962C8B-B14F-4D97-AF65-F5344CB8AC3E}">
        <p14:creationId xmlns="" xmlns:p14="http://schemas.microsoft.com/office/powerpoint/2010/main" val="197217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44</a:t>
            </a:fld>
            <a:endParaRPr lang="en-US">
              <a:solidFill>
                <a:srgbClr val="363D3D"/>
              </a:solidFill>
              <a:latin typeface="Corbel"/>
            </a:endParaRPr>
          </a:p>
        </p:txBody>
      </p:sp>
    </p:spTree>
    <p:extLst>
      <p:ext uri="{BB962C8B-B14F-4D97-AF65-F5344CB8AC3E}">
        <p14:creationId xmlns="" xmlns:p14="http://schemas.microsoft.com/office/powerpoint/2010/main" val="38664466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45</a:t>
            </a:fld>
            <a:endParaRPr lang="en-US">
              <a:solidFill>
                <a:srgbClr val="363D3D"/>
              </a:solidFill>
              <a:latin typeface="Corbel"/>
            </a:endParaRPr>
          </a:p>
        </p:txBody>
      </p:sp>
    </p:spTree>
    <p:extLst>
      <p:ext uri="{BB962C8B-B14F-4D97-AF65-F5344CB8AC3E}">
        <p14:creationId xmlns="" xmlns:p14="http://schemas.microsoft.com/office/powerpoint/2010/main" val="695903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46</a:t>
            </a:fld>
            <a:endParaRPr lang="en-US">
              <a:solidFill>
                <a:srgbClr val="363D3D"/>
              </a:solidFill>
              <a:latin typeface="Corbel"/>
            </a:endParaRPr>
          </a:p>
        </p:txBody>
      </p:sp>
    </p:spTree>
    <p:extLst>
      <p:ext uri="{BB962C8B-B14F-4D97-AF65-F5344CB8AC3E}">
        <p14:creationId xmlns="" xmlns:p14="http://schemas.microsoft.com/office/powerpoint/2010/main" val="650412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47</a:t>
            </a:fld>
            <a:endParaRPr lang="en-US">
              <a:solidFill>
                <a:srgbClr val="363D3D"/>
              </a:solidFill>
              <a:latin typeface="Corbel"/>
            </a:endParaRPr>
          </a:p>
        </p:txBody>
      </p:sp>
    </p:spTree>
    <p:extLst>
      <p:ext uri="{BB962C8B-B14F-4D97-AF65-F5344CB8AC3E}">
        <p14:creationId xmlns="" xmlns:p14="http://schemas.microsoft.com/office/powerpoint/2010/main" val="2769294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48</a:t>
            </a:fld>
            <a:endParaRPr lang="en-US">
              <a:solidFill>
                <a:srgbClr val="363D3D"/>
              </a:solidFill>
              <a:latin typeface="Corbel"/>
            </a:endParaRPr>
          </a:p>
        </p:txBody>
      </p:sp>
    </p:spTree>
    <p:extLst>
      <p:ext uri="{BB962C8B-B14F-4D97-AF65-F5344CB8AC3E}">
        <p14:creationId xmlns="" xmlns:p14="http://schemas.microsoft.com/office/powerpoint/2010/main" val="2978213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49</a:t>
            </a:fld>
            <a:endParaRPr lang="en-US">
              <a:solidFill>
                <a:srgbClr val="363D3D"/>
              </a:solidFill>
              <a:latin typeface="Corbel"/>
            </a:endParaRPr>
          </a:p>
        </p:txBody>
      </p:sp>
    </p:spTree>
    <p:extLst>
      <p:ext uri="{BB962C8B-B14F-4D97-AF65-F5344CB8AC3E}">
        <p14:creationId xmlns="" xmlns:p14="http://schemas.microsoft.com/office/powerpoint/2010/main" val="316806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a:t>
            </a:fld>
            <a:endParaRPr lang="en-US">
              <a:solidFill>
                <a:srgbClr val="363D3D"/>
              </a:solidFill>
              <a:latin typeface="Corbel"/>
            </a:endParaRPr>
          </a:p>
        </p:txBody>
      </p:sp>
    </p:spTree>
    <p:extLst>
      <p:ext uri="{BB962C8B-B14F-4D97-AF65-F5344CB8AC3E}">
        <p14:creationId xmlns="" xmlns:p14="http://schemas.microsoft.com/office/powerpoint/2010/main" val="1207439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50</a:t>
            </a:fld>
            <a:endParaRPr lang="en-US">
              <a:solidFill>
                <a:srgbClr val="363D3D"/>
              </a:solidFill>
              <a:latin typeface="Corbel"/>
            </a:endParaRPr>
          </a:p>
        </p:txBody>
      </p:sp>
    </p:spTree>
    <p:extLst>
      <p:ext uri="{BB962C8B-B14F-4D97-AF65-F5344CB8AC3E}">
        <p14:creationId xmlns="" xmlns:p14="http://schemas.microsoft.com/office/powerpoint/2010/main" val="26557160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51</a:t>
            </a:fld>
            <a:endParaRPr lang="en-US">
              <a:solidFill>
                <a:srgbClr val="363D3D"/>
              </a:solidFill>
              <a:latin typeface="Corbel"/>
            </a:endParaRPr>
          </a:p>
        </p:txBody>
      </p:sp>
    </p:spTree>
    <p:extLst>
      <p:ext uri="{BB962C8B-B14F-4D97-AF65-F5344CB8AC3E}">
        <p14:creationId xmlns="" xmlns:p14="http://schemas.microsoft.com/office/powerpoint/2010/main" val="3408394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52</a:t>
            </a:fld>
            <a:endParaRPr lang="en-US">
              <a:solidFill>
                <a:srgbClr val="363D3D"/>
              </a:solidFill>
              <a:latin typeface="Corbel"/>
            </a:endParaRPr>
          </a:p>
        </p:txBody>
      </p:sp>
    </p:spTree>
    <p:extLst>
      <p:ext uri="{BB962C8B-B14F-4D97-AF65-F5344CB8AC3E}">
        <p14:creationId xmlns="" xmlns:p14="http://schemas.microsoft.com/office/powerpoint/2010/main" val="2336752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53</a:t>
            </a:fld>
            <a:endParaRPr lang="en-US">
              <a:solidFill>
                <a:srgbClr val="363D3D"/>
              </a:solidFill>
              <a:latin typeface="Corbel"/>
            </a:endParaRPr>
          </a:p>
        </p:txBody>
      </p:sp>
    </p:spTree>
    <p:extLst>
      <p:ext uri="{BB962C8B-B14F-4D97-AF65-F5344CB8AC3E}">
        <p14:creationId xmlns="" xmlns:p14="http://schemas.microsoft.com/office/powerpoint/2010/main" val="3782292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54</a:t>
            </a:fld>
            <a:endParaRPr lang="en-US">
              <a:solidFill>
                <a:srgbClr val="363D3D"/>
              </a:solidFill>
              <a:latin typeface="Corbel"/>
            </a:endParaRPr>
          </a:p>
        </p:txBody>
      </p:sp>
    </p:spTree>
    <p:extLst>
      <p:ext uri="{BB962C8B-B14F-4D97-AF65-F5344CB8AC3E}">
        <p14:creationId xmlns="" xmlns:p14="http://schemas.microsoft.com/office/powerpoint/2010/main" val="8458066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55</a:t>
            </a:fld>
            <a:endParaRPr lang="en-US">
              <a:solidFill>
                <a:srgbClr val="363D3D"/>
              </a:solidFill>
              <a:latin typeface="Corbel"/>
            </a:endParaRPr>
          </a:p>
        </p:txBody>
      </p:sp>
    </p:spTree>
    <p:extLst>
      <p:ext uri="{BB962C8B-B14F-4D97-AF65-F5344CB8AC3E}">
        <p14:creationId xmlns="" xmlns:p14="http://schemas.microsoft.com/office/powerpoint/2010/main" val="3291791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56</a:t>
            </a:fld>
            <a:endParaRPr lang="en-US">
              <a:solidFill>
                <a:srgbClr val="363D3D"/>
              </a:solidFill>
              <a:latin typeface="Corbel"/>
            </a:endParaRPr>
          </a:p>
        </p:txBody>
      </p:sp>
    </p:spTree>
    <p:extLst>
      <p:ext uri="{BB962C8B-B14F-4D97-AF65-F5344CB8AC3E}">
        <p14:creationId xmlns="" xmlns:p14="http://schemas.microsoft.com/office/powerpoint/2010/main" val="2602818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57</a:t>
            </a:fld>
            <a:endParaRPr lang="en-US">
              <a:solidFill>
                <a:srgbClr val="363D3D"/>
              </a:solidFill>
              <a:latin typeface="Corbel"/>
            </a:endParaRPr>
          </a:p>
        </p:txBody>
      </p:sp>
    </p:spTree>
    <p:extLst>
      <p:ext uri="{BB962C8B-B14F-4D97-AF65-F5344CB8AC3E}">
        <p14:creationId xmlns="" xmlns:p14="http://schemas.microsoft.com/office/powerpoint/2010/main" val="1916363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58</a:t>
            </a:fld>
            <a:endParaRPr lang="en-US">
              <a:solidFill>
                <a:srgbClr val="363D3D"/>
              </a:solidFill>
              <a:latin typeface="Corbel"/>
            </a:endParaRPr>
          </a:p>
        </p:txBody>
      </p:sp>
    </p:spTree>
    <p:extLst>
      <p:ext uri="{BB962C8B-B14F-4D97-AF65-F5344CB8AC3E}">
        <p14:creationId xmlns="" xmlns:p14="http://schemas.microsoft.com/office/powerpoint/2010/main" val="916190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59</a:t>
            </a:fld>
            <a:endParaRPr lang="en-US">
              <a:solidFill>
                <a:srgbClr val="363D3D"/>
              </a:solidFill>
              <a:latin typeface="Corbel"/>
            </a:endParaRPr>
          </a:p>
        </p:txBody>
      </p:sp>
    </p:spTree>
    <p:extLst>
      <p:ext uri="{BB962C8B-B14F-4D97-AF65-F5344CB8AC3E}">
        <p14:creationId xmlns="" xmlns:p14="http://schemas.microsoft.com/office/powerpoint/2010/main" val="389941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a:t>
            </a:fld>
            <a:endParaRPr lang="en-US">
              <a:solidFill>
                <a:srgbClr val="363D3D"/>
              </a:solidFill>
              <a:latin typeface="Corbel"/>
            </a:endParaRPr>
          </a:p>
        </p:txBody>
      </p:sp>
    </p:spTree>
    <p:extLst>
      <p:ext uri="{BB962C8B-B14F-4D97-AF65-F5344CB8AC3E}">
        <p14:creationId xmlns="" xmlns:p14="http://schemas.microsoft.com/office/powerpoint/2010/main" val="17294224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60</a:t>
            </a:fld>
            <a:endParaRPr lang="en-US">
              <a:solidFill>
                <a:srgbClr val="363D3D"/>
              </a:solidFill>
              <a:latin typeface="Corbel"/>
            </a:endParaRPr>
          </a:p>
        </p:txBody>
      </p:sp>
    </p:spTree>
    <p:extLst>
      <p:ext uri="{BB962C8B-B14F-4D97-AF65-F5344CB8AC3E}">
        <p14:creationId xmlns="" xmlns:p14="http://schemas.microsoft.com/office/powerpoint/2010/main" val="4297127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61</a:t>
            </a:fld>
            <a:endParaRPr lang="en-US">
              <a:solidFill>
                <a:srgbClr val="363D3D"/>
              </a:solidFill>
              <a:latin typeface="Corbel"/>
            </a:endParaRPr>
          </a:p>
        </p:txBody>
      </p:sp>
    </p:spTree>
    <p:extLst>
      <p:ext uri="{BB962C8B-B14F-4D97-AF65-F5344CB8AC3E}">
        <p14:creationId xmlns="" xmlns:p14="http://schemas.microsoft.com/office/powerpoint/2010/main" val="16907991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62</a:t>
            </a:fld>
            <a:endParaRPr lang="en-US">
              <a:solidFill>
                <a:srgbClr val="363D3D"/>
              </a:solidFill>
              <a:latin typeface="Corbel"/>
            </a:endParaRPr>
          </a:p>
        </p:txBody>
      </p:sp>
    </p:spTree>
    <p:extLst>
      <p:ext uri="{BB962C8B-B14F-4D97-AF65-F5344CB8AC3E}">
        <p14:creationId xmlns="" xmlns:p14="http://schemas.microsoft.com/office/powerpoint/2010/main" val="9144010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63</a:t>
            </a:fld>
            <a:endParaRPr lang="en-US">
              <a:solidFill>
                <a:srgbClr val="363D3D"/>
              </a:solidFill>
              <a:latin typeface="Corbel"/>
            </a:endParaRPr>
          </a:p>
        </p:txBody>
      </p:sp>
    </p:spTree>
    <p:extLst>
      <p:ext uri="{BB962C8B-B14F-4D97-AF65-F5344CB8AC3E}">
        <p14:creationId xmlns="" xmlns:p14="http://schemas.microsoft.com/office/powerpoint/2010/main" val="9144010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64</a:t>
            </a:fld>
            <a:endParaRPr lang="en-US">
              <a:solidFill>
                <a:srgbClr val="363D3D"/>
              </a:solidFill>
              <a:latin typeface="Corbel"/>
            </a:endParaRPr>
          </a:p>
        </p:txBody>
      </p:sp>
    </p:spTree>
    <p:extLst>
      <p:ext uri="{BB962C8B-B14F-4D97-AF65-F5344CB8AC3E}">
        <p14:creationId xmlns="" xmlns:p14="http://schemas.microsoft.com/office/powerpoint/2010/main" val="7482253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65</a:t>
            </a:fld>
            <a:endParaRPr lang="en-US">
              <a:solidFill>
                <a:srgbClr val="363D3D"/>
              </a:solidFill>
              <a:latin typeface="Corbel"/>
            </a:endParaRPr>
          </a:p>
        </p:txBody>
      </p:sp>
    </p:spTree>
    <p:extLst>
      <p:ext uri="{BB962C8B-B14F-4D97-AF65-F5344CB8AC3E}">
        <p14:creationId xmlns="" xmlns:p14="http://schemas.microsoft.com/office/powerpoint/2010/main" val="24834185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66</a:t>
            </a:fld>
            <a:endParaRPr lang="en-US">
              <a:solidFill>
                <a:srgbClr val="363D3D"/>
              </a:solidFill>
              <a:latin typeface="Corbel"/>
            </a:endParaRPr>
          </a:p>
        </p:txBody>
      </p:sp>
    </p:spTree>
    <p:extLst>
      <p:ext uri="{BB962C8B-B14F-4D97-AF65-F5344CB8AC3E}">
        <p14:creationId xmlns="" xmlns:p14="http://schemas.microsoft.com/office/powerpoint/2010/main" val="24834185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67</a:t>
            </a:fld>
            <a:endParaRPr lang="en-US">
              <a:solidFill>
                <a:srgbClr val="363D3D"/>
              </a:solidFill>
              <a:latin typeface="Corbel"/>
            </a:endParaRPr>
          </a:p>
        </p:txBody>
      </p:sp>
    </p:spTree>
    <p:extLst>
      <p:ext uri="{BB962C8B-B14F-4D97-AF65-F5344CB8AC3E}">
        <p14:creationId xmlns="" xmlns:p14="http://schemas.microsoft.com/office/powerpoint/2010/main" val="24834185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68</a:t>
            </a:fld>
            <a:endParaRPr lang="en-US">
              <a:solidFill>
                <a:srgbClr val="363D3D"/>
              </a:solidFill>
              <a:latin typeface="Corbel"/>
            </a:endParaRPr>
          </a:p>
        </p:txBody>
      </p:sp>
    </p:spTree>
    <p:extLst>
      <p:ext uri="{BB962C8B-B14F-4D97-AF65-F5344CB8AC3E}">
        <p14:creationId xmlns="" xmlns:p14="http://schemas.microsoft.com/office/powerpoint/2010/main" val="8483641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69</a:t>
            </a:fld>
            <a:endParaRPr lang="en-US">
              <a:solidFill>
                <a:srgbClr val="363D3D"/>
              </a:solidFill>
              <a:latin typeface="Corbel"/>
            </a:endParaRPr>
          </a:p>
        </p:txBody>
      </p:sp>
    </p:spTree>
    <p:extLst>
      <p:ext uri="{BB962C8B-B14F-4D97-AF65-F5344CB8AC3E}">
        <p14:creationId xmlns="" xmlns:p14="http://schemas.microsoft.com/office/powerpoint/2010/main" val="1367627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a:t>
            </a:fld>
            <a:endParaRPr lang="en-US">
              <a:solidFill>
                <a:srgbClr val="363D3D"/>
              </a:solidFill>
              <a:latin typeface="Corbel"/>
            </a:endParaRPr>
          </a:p>
        </p:txBody>
      </p:sp>
    </p:spTree>
    <p:extLst>
      <p:ext uri="{BB962C8B-B14F-4D97-AF65-F5344CB8AC3E}">
        <p14:creationId xmlns="" xmlns:p14="http://schemas.microsoft.com/office/powerpoint/2010/main" val="1254186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70</a:t>
            </a:fld>
            <a:endParaRPr lang="en-US">
              <a:solidFill>
                <a:srgbClr val="363D3D"/>
              </a:solidFill>
              <a:latin typeface="Corbel"/>
            </a:endParaRPr>
          </a:p>
        </p:txBody>
      </p:sp>
    </p:spTree>
    <p:extLst>
      <p:ext uri="{BB962C8B-B14F-4D97-AF65-F5344CB8AC3E}">
        <p14:creationId xmlns="" xmlns:p14="http://schemas.microsoft.com/office/powerpoint/2010/main" val="41216392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71</a:t>
            </a:fld>
            <a:endParaRPr lang="en-US">
              <a:solidFill>
                <a:srgbClr val="363D3D"/>
              </a:solidFill>
              <a:latin typeface="Corbel"/>
            </a:endParaRPr>
          </a:p>
        </p:txBody>
      </p:sp>
    </p:spTree>
    <p:extLst>
      <p:ext uri="{BB962C8B-B14F-4D97-AF65-F5344CB8AC3E}">
        <p14:creationId xmlns="" xmlns:p14="http://schemas.microsoft.com/office/powerpoint/2010/main" val="38335713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72</a:t>
            </a:fld>
            <a:endParaRPr lang="en-US">
              <a:solidFill>
                <a:srgbClr val="363D3D"/>
              </a:solidFill>
              <a:latin typeface="Corbel"/>
            </a:endParaRPr>
          </a:p>
        </p:txBody>
      </p:sp>
    </p:spTree>
    <p:extLst>
      <p:ext uri="{BB962C8B-B14F-4D97-AF65-F5344CB8AC3E}">
        <p14:creationId xmlns="" xmlns:p14="http://schemas.microsoft.com/office/powerpoint/2010/main" val="29550158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73</a:t>
            </a:fld>
            <a:endParaRPr lang="en-US">
              <a:solidFill>
                <a:srgbClr val="363D3D"/>
              </a:solidFill>
              <a:latin typeface="Corbel"/>
            </a:endParaRPr>
          </a:p>
        </p:txBody>
      </p:sp>
    </p:spTree>
    <p:extLst>
      <p:ext uri="{BB962C8B-B14F-4D97-AF65-F5344CB8AC3E}">
        <p14:creationId xmlns="" xmlns:p14="http://schemas.microsoft.com/office/powerpoint/2010/main" val="4092085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74</a:t>
            </a:fld>
            <a:endParaRPr lang="en-US">
              <a:solidFill>
                <a:srgbClr val="363D3D"/>
              </a:solidFill>
              <a:latin typeface="Corbel"/>
            </a:endParaRPr>
          </a:p>
        </p:txBody>
      </p:sp>
    </p:spTree>
    <p:extLst>
      <p:ext uri="{BB962C8B-B14F-4D97-AF65-F5344CB8AC3E}">
        <p14:creationId xmlns="" xmlns:p14="http://schemas.microsoft.com/office/powerpoint/2010/main" val="12649635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75</a:t>
            </a:fld>
            <a:endParaRPr lang="en-US">
              <a:solidFill>
                <a:srgbClr val="363D3D"/>
              </a:solidFill>
              <a:latin typeface="Corbel"/>
            </a:endParaRPr>
          </a:p>
        </p:txBody>
      </p:sp>
    </p:spTree>
    <p:extLst>
      <p:ext uri="{BB962C8B-B14F-4D97-AF65-F5344CB8AC3E}">
        <p14:creationId xmlns="" xmlns:p14="http://schemas.microsoft.com/office/powerpoint/2010/main" val="1887908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0"/>
              </a:spcAft>
              <a:buClrTx/>
              <a:buSzTx/>
              <a:buFontTx/>
              <a:buNone/>
              <a:tabLst/>
              <a:defRPr/>
            </a:pPr>
            <a:r>
              <a:rPr lang="en-US" sz="1200" b="1" dirty="0" smtClean="0">
                <a:solidFill>
                  <a:schemeClr val="bg1"/>
                </a:solidFill>
                <a:latin typeface="Rockwell" panose="02060603020205020403" pitchFamily="18" charset="0"/>
              </a:rPr>
              <a:t>License: </a:t>
            </a:r>
            <a:r>
              <a:rPr lang="en-US" dirty="0" smtClean="0"/>
              <a:t>You are free to read, share, copy, distribute and transmit the work</a:t>
            </a:r>
            <a:r>
              <a:rPr lang="en-US" baseline="0" dirty="0" smtClean="0"/>
              <a:t> </a:t>
            </a:r>
            <a:r>
              <a:rPr lang="en-US" dirty="0" smtClean="0"/>
              <a:t>for educational purpose. But not commercial.</a:t>
            </a:r>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76</a:t>
            </a:fld>
            <a:endParaRPr lang="en-US">
              <a:solidFill>
                <a:srgbClr val="363D3D"/>
              </a:solidFill>
              <a:latin typeface="Corbel"/>
            </a:endParaRPr>
          </a:p>
        </p:txBody>
      </p:sp>
    </p:spTree>
    <p:extLst>
      <p:ext uri="{BB962C8B-B14F-4D97-AF65-F5344CB8AC3E}">
        <p14:creationId xmlns="" xmlns:p14="http://schemas.microsoft.com/office/powerpoint/2010/main" val="141095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8</a:t>
            </a:fld>
            <a:endParaRPr lang="en-US">
              <a:solidFill>
                <a:srgbClr val="363D3D"/>
              </a:solidFill>
              <a:latin typeface="Corbel"/>
            </a:endParaRPr>
          </a:p>
        </p:txBody>
      </p:sp>
    </p:spTree>
    <p:extLst>
      <p:ext uri="{BB962C8B-B14F-4D97-AF65-F5344CB8AC3E}">
        <p14:creationId xmlns="" xmlns:p14="http://schemas.microsoft.com/office/powerpoint/2010/main" val="712481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a:solidFill>
                  <a:srgbClr val="363D3D"/>
                </a:solidFill>
                <a:latin typeface="Corbel"/>
              </a:rPr>
              <a:pPr/>
              <a:t>9</a:t>
            </a:fld>
            <a:endParaRPr lang="en-US">
              <a:solidFill>
                <a:srgbClr val="363D3D"/>
              </a:solidFill>
              <a:latin typeface="Corbel"/>
            </a:endParaRPr>
          </a:p>
        </p:txBody>
      </p:sp>
    </p:spTree>
    <p:extLst>
      <p:ext uri="{BB962C8B-B14F-4D97-AF65-F5344CB8AC3E}">
        <p14:creationId xmlns="" xmlns:p14="http://schemas.microsoft.com/office/powerpoint/2010/main" val="75846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a:t>Click to edit Master title style</a:t>
            </a: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a:t>Click to edit Master subtitle style</a:t>
            </a:r>
          </a:p>
        </p:txBody>
      </p:sp>
    </p:spTree>
    <p:extLst>
      <p:ext uri="{BB962C8B-B14F-4D97-AF65-F5344CB8AC3E}">
        <p14:creationId xmlns="" xmlns:p14="http://schemas.microsoft.com/office/powerpoint/2010/main" val="11663575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a:t>Click to edit Master title style</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solidFill>
                  <a:srgbClr val="263050"/>
                </a:solidFill>
              </a:rPr>
              <a:pPr/>
              <a:t>8/10/2015</a:t>
            </a:fld>
            <a:endParaRPr>
              <a:solidFill>
                <a:srgbClr val="263050"/>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263050"/>
                </a:solidFill>
              </a:rPr>
              <a:pPr/>
              <a:t>‹#›</a:t>
            </a:fld>
            <a:endParaRPr>
              <a:solidFill>
                <a:srgbClr val="263050"/>
              </a:solidFill>
            </a:endParaRPr>
          </a:p>
        </p:txBody>
      </p:sp>
    </p:spTree>
    <p:extLst>
      <p:ext uri="{BB962C8B-B14F-4D97-AF65-F5344CB8AC3E}">
        <p14:creationId xmlns="" xmlns:p14="http://schemas.microsoft.com/office/powerpoint/2010/main" val="4323046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a:t>Click to edit Master title style</a:t>
            </a: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8864808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8255423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a:t>Click to edit Master title style</a:t>
            </a: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8276198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a:t>Click to edit Master title style</a:t>
            </a: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a:t>Click to edit Master subtitle style</a:t>
            </a:r>
          </a:p>
        </p:txBody>
      </p:sp>
    </p:spTree>
    <p:extLst>
      <p:ext uri="{BB962C8B-B14F-4D97-AF65-F5344CB8AC3E}">
        <p14:creationId xmlns="" xmlns:p14="http://schemas.microsoft.com/office/powerpoint/2010/main" val="17823165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lvl6pPr>
              <a:defRPr/>
            </a:lvl6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3892410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endParaRPr kern="0">
              <a:solidFill>
                <a:prstClr val="white"/>
              </a:solidFill>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a:t>Click to edit Master title style</a:t>
            </a: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6142075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a:t>Click to edit Master title style</a:t>
            </a: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solidFill>
                <a:srgbClr val="E5E8E8"/>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698248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9DD7D43D-6574-4C7B-808D-C6C12215A4D4}" type="datetimeFigureOut">
              <a:rPr lang="en-US">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A0ECE5F2-81AA-4605-B028-6FBA391056AF}"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15215706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a:t>Click to edit Master title style</a:t>
            </a: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8" name="Footer Placeholder 7"/>
          <p:cNvSpPr>
            <a:spLocks noGrp="1"/>
          </p:cNvSpPr>
          <p:nvPr>
            <p:ph type="ftr" sz="quarter" idx="11"/>
          </p:nvPr>
        </p:nvSpPr>
        <p:spPr/>
        <p:txBody>
          <a:bodyPr/>
          <a:lstStyle/>
          <a:p>
            <a:endParaRPr>
              <a:solidFill>
                <a:srgbClr val="E5E8E8"/>
              </a:solidFill>
            </a:endParaRPr>
          </a:p>
        </p:txBody>
      </p:sp>
      <p:sp>
        <p:nvSpPr>
          <p:cNvPr id="9" name="Slide Number Placeholder 8"/>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2797677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lvl6pPr>
              <a:defRPr/>
            </a:lvl6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4431493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4" name="Footer Placeholder 3"/>
          <p:cNvSpPr>
            <a:spLocks noGrp="1"/>
          </p:cNvSpPr>
          <p:nvPr>
            <p:ph type="ftr" sz="quarter" idx="11"/>
          </p:nvPr>
        </p:nvSpPr>
        <p:spPr/>
        <p:txBody>
          <a:bodyPr/>
          <a:lstStyle/>
          <a:p>
            <a:endParaRPr>
              <a:solidFill>
                <a:srgbClr val="E5E8E8"/>
              </a:solidFill>
            </a:endParaRPr>
          </a:p>
        </p:txBody>
      </p:sp>
      <p:sp>
        <p:nvSpPr>
          <p:cNvPr id="5" name="Slide Number Placeholder 4"/>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1196063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solidFill>
                  <a:srgbClr val="263050"/>
                </a:solidFill>
              </a:rPr>
              <a:pPr/>
              <a:t>8/10/2015</a:t>
            </a:fld>
            <a:endParaRPr>
              <a:solidFill>
                <a:srgbClr val="263050"/>
              </a:solidFill>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solidFill>
                <a:srgbClr val="263050"/>
              </a:solidFill>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263050"/>
                </a:solidFill>
              </a:rPr>
              <a:pPr/>
              <a:t>‹#›</a:t>
            </a:fld>
            <a:endParaRPr>
              <a:solidFill>
                <a:srgbClr val="263050"/>
              </a:solidFill>
            </a:endParaRPr>
          </a:p>
        </p:txBody>
      </p:sp>
    </p:spTree>
    <p:extLst>
      <p:ext uri="{BB962C8B-B14F-4D97-AF65-F5344CB8AC3E}">
        <p14:creationId xmlns="" xmlns:p14="http://schemas.microsoft.com/office/powerpoint/2010/main" val="23771458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a:t>Click to edit Master title style</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3731744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a:t>Click to edit Master title style</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solidFill>
                  <a:srgbClr val="263050"/>
                </a:solidFill>
              </a:rPr>
              <a:pPr/>
              <a:t>8/10/2015</a:t>
            </a:fld>
            <a:endParaRPr>
              <a:solidFill>
                <a:srgbClr val="263050"/>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263050"/>
                </a:solidFill>
              </a:rPr>
              <a:pPr/>
              <a:t>‹#›</a:t>
            </a:fld>
            <a:endParaRPr>
              <a:solidFill>
                <a:srgbClr val="263050"/>
              </a:solidFill>
            </a:endParaRPr>
          </a:p>
        </p:txBody>
      </p:sp>
    </p:spTree>
    <p:extLst>
      <p:ext uri="{BB962C8B-B14F-4D97-AF65-F5344CB8AC3E}">
        <p14:creationId xmlns="" xmlns:p14="http://schemas.microsoft.com/office/powerpoint/2010/main" val="603337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a:t>Click to edit Master title style</a:t>
            </a: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42895606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42870639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a:t>Click to edit Master title style</a:t>
            </a: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1906105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solidFill>
            <a:schemeClr val="accent6">
              <a:lumMod val="50000"/>
            </a:schemeClr>
          </a:soli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dirty="0"/>
              <a:t>Click to edit Master title style</a:t>
            </a: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dirty="0"/>
              <a:t>Click to edit Master subtitle style</a:t>
            </a:r>
          </a:p>
        </p:txBody>
      </p:sp>
      <p:pic>
        <p:nvPicPr>
          <p:cNvPr id="5" name="Picture 4"/>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946296" y="180132"/>
            <a:ext cx="951041" cy="1444552"/>
          </a:xfrm>
          <a:prstGeom prst="rect">
            <a:avLst/>
          </a:prstGeom>
        </p:spPr>
      </p:pic>
    </p:spTree>
    <p:extLst>
      <p:ext uri="{BB962C8B-B14F-4D97-AF65-F5344CB8AC3E}">
        <p14:creationId xmlns="" xmlns:p14="http://schemas.microsoft.com/office/powerpoint/2010/main" val="7505262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lvl6pPr>
              <a:defRPr/>
            </a:lvl6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199238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endParaRPr kern="0">
              <a:solidFill>
                <a:prstClr val="white"/>
              </a:solidFill>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a:t>Click to edit Master title style</a:t>
            </a: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1531564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endParaRPr kern="0">
              <a:solidFill>
                <a:prstClr val="white"/>
              </a:solidFill>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a:t>Click to edit Master title style</a:t>
            </a: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12532303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a:t>Click to edit Master title style</a:t>
            </a: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smtClean="0">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solidFill>
                <a:srgbClr val="E5E8E8"/>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511519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9DD7D43D-6574-4C7B-808D-C6C12215A4D4}" type="datetimeFigureOut">
              <a:rPr lang="en-US" smtClean="0">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A0ECE5F2-81AA-4605-B028-6FBA391056AF}"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2528314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a:t>Click to edit Master title style</a:t>
            </a: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8" name="Footer Placeholder 7"/>
          <p:cNvSpPr>
            <a:spLocks noGrp="1"/>
          </p:cNvSpPr>
          <p:nvPr>
            <p:ph type="ftr" sz="quarter" idx="11"/>
          </p:nvPr>
        </p:nvSpPr>
        <p:spPr/>
        <p:txBody>
          <a:bodyPr/>
          <a:lstStyle/>
          <a:p>
            <a:endParaRPr>
              <a:solidFill>
                <a:srgbClr val="E5E8E8"/>
              </a:solidFill>
            </a:endParaRPr>
          </a:p>
        </p:txBody>
      </p:sp>
      <p:sp>
        <p:nvSpPr>
          <p:cNvPr id="9" name="Slide Number Placeholder 8"/>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254785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4" name="Footer Placeholder 3"/>
          <p:cNvSpPr>
            <a:spLocks noGrp="1"/>
          </p:cNvSpPr>
          <p:nvPr>
            <p:ph type="ftr" sz="quarter" idx="11"/>
          </p:nvPr>
        </p:nvSpPr>
        <p:spPr/>
        <p:txBody>
          <a:bodyPr/>
          <a:lstStyle/>
          <a:p>
            <a:endParaRPr>
              <a:solidFill>
                <a:srgbClr val="E5E8E8"/>
              </a:solidFill>
            </a:endParaRPr>
          </a:p>
        </p:txBody>
      </p:sp>
      <p:sp>
        <p:nvSpPr>
          <p:cNvPr id="5" name="Slide Number Placeholder 4"/>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12540081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smtClean="0">
                <a:solidFill>
                  <a:srgbClr val="263050"/>
                </a:solidFill>
              </a:rPr>
              <a:pPr/>
              <a:t>8/10/2015</a:t>
            </a:fld>
            <a:endParaRPr>
              <a:solidFill>
                <a:srgbClr val="263050"/>
              </a:solidFill>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solidFill>
                <a:srgbClr val="263050"/>
              </a:solidFill>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263050"/>
                </a:solidFill>
              </a:rPr>
              <a:pPr/>
              <a:t>‹#›</a:t>
            </a:fld>
            <a:endParaRPr>
              <a:solidFill>
                <a:srgbClr val="263050"/>
              </a:solidFill>
            </a:endParaRPr>
          </a:p>
        </p:txBody>
      </p:sp>
    </p:spTree>
    <p:extLst>
      <p:ext uri="{BB962C8B-B14F-4D97-AF65-F5344CB8AC3E}">
        <p14:creationId xmlns="" xmlns:p14="http://schemas.microsoft.com/office/powerpoint/2010/main" val="16694568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a:t>Click to edit Master title style</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11118799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a:t>Click to edit Master title style</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smtClean="0">
                <a:solidFill>
                  <a:srgbClr val="263050"/>
                </a:solidFill>
              </a:rPr>
              <a:pPr/>
              <a:t>8/10/2015</a:t>
            </a:fld>
            <a:endParaRPr>
              <a:solidFill>
                <a:srgbClr val="263050"/>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263050"/>
                </a:solidFill>
              </a:rPr>
              <a:pPr/>
              <a:t>‹#›</a:t>
            </a:fld>
            <a:endParaRPr>
              <a:solidFill>
                <a:srgbClr val="263050"/>
              </a:solidFill>
            </a:endParaRPr>
          </a:p>
        </p:txBody>
      </p:sp>
    </p:spTree>
    <p:extLst>
      <p:ext uri="{BB962C8B-B14F-4D97-AF65-F5344CB8AC3E}">
        <p14:creationId xmlns="" xmlns:p14="http://schemas.microsoft.com/office/powerpoint/2010/main" val="21095625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a:t>Click to edit Master title style</a:t>
            </a: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4933099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6784903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a:t>Click to edit Master title style</a:t>
            </a: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E583DDF-CA54-461A-A486-592D2374C532}" type="datetimeFigureOut">
              <a:rPr lang="en-US" smtClean="0">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p>
            <a:endParaRPr>
              <a:solidFill>
                <a:srgbClr val="E5E8E8"/>
              </a:solidFill>
            </a:endParaRPr>
          </a:p>
        </p:txBody>
      </p:sp>
      <p:sp>
        <p:nvSpPr>
          <p:cNvPr id="6" name="Slide Number Placeholder 5"/>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655305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a:t>Click to edit Master title style</a:t>
            </a: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solidFill>
                <a:srgbClr val="E5E8E8"/>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167004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9DD7D43D-6574-4C7B-808D-C6C12215A4D4}" type="datetimeFigureOut">
              <a:rPr lang="en-US">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A0ECE5F2-81AA-4605-B028-6FBA391056AF}"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4901608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a:t>Click to edit Master title style</a:t>
            </a: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8" name="Footer Placeholder 7"/>
          <p:cNvSpPr>
            <a:spLocks noGrp="1"/>
          </p:cNvSpPr>
          <p:nvPr>
            <p:ph type="ftr" sz="quarter" idx="11"/>
          </p:nvPr>
        </p:nvSpPr>
        <p:spPr/>
        <p:txBody>
          <a:bodyPr/>
          <a:lstStyle/>
          <a:p>
            <a:endParaRPr>
              <a:solidFill>
                <a:srgbClr val="E5E8E8"/>
              </a:solidFill>
            </a:endParaRPr>
          </a:p>
        </p:txBody>
      </p:sp>
      <p:sp>
        <p:nvSpPr>
          <p:cNvPr id="9" name="Slide Number Placeholder 8"/>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12523779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4" name="Footer Placeholder 3"/>
          <p:cNvSpPr>
            <a:spLocks noGrp="1"/>
          </p:cNvSpPr>
          <p:nvPr>
            <p:ph type="ftr" sz="quarter" idx="11"/>
          </p:nvPr>
        </p:nvSpPr>
        <p:spPr/>
        <p:txBody>
          <a:bodyPr/>
          <a:lstStyle/>
          <a:p>
            <a:endParaRPr>
              <a:solidFill>
                <a:srgbClr val="E5E8E8"/>
              </a:solidFill>
            </a:endParaRPr>
          </a:p>
        </p:txBody>
      </p:sp>
      <p:sp>
        <p:nvSpPr>
          <p:cNvPr id="5" name="Slide Number Placeholder 4"/>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031137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solidFill>
                  <a:srgbClr val="263050"/>
                </a:solidFill>
              </a:rPr>
              <a:pPr/>
              <a:t>8/10/2015</a:t>
            </a:fld>
            <a:endParaRPr>
              <a:solidFill>
                <a:srgbClr val="263050"/>
              </a:solidFill>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solidFill>
                <a:srgbClr val="263050"/>
              </a:solidFill>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solidFill>
                  <a:srgbClr val="263050"/>
                </a:solidFill>
              </a:rPr>
              <a:pPr/>
              <a:t>‹#›</a:t>
            </a:fld>
            <a:endParaRPr>
              <a:solidFill>
                <a:srgbClr val="263050"/>
              </a:solidFill>
            </a:endParaRPr>
          </a:p>
        </p:txBody>
      </p:sp>
    </p:spTree>
    <p:extLst>
      <p:ext uri="{BB962C8B-B14F-4D97-AF65-F5344CB8AC3E}">
        <p14:creationId xmlns="" xmlns:p14="http://schemas.microsoft.com/office/powerpoint/2010/main" val="26641865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a:t>Click to edit Master title style</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solidFill>
                  <a:srgbClr val="E5E8E8"/>
                </a:solidFill>
              </a:rPr>
              <a:pPr/>
              <a:t>8/10/2015</a:t>
            </a:fld>
            <a:endParaRPr>
              <a:solidFill>
                <a:srgbClr val="E5E8E8"/>
              </a:solidFill>
            </a:endParaRPr>
          </a:p>
        </p:txBody>
      </p:sp>
      <p:sp>
        <p:nvSpPr>
          <p:cNvPr id="6" name="Footer Placeholder 5"/>
          <p:cNvSpPr>
            <a:spLocks noGrp="1"/>
          </p:cNvSpPr>
          <p:nvPr>
            <p:ph type="ftr" sz="quarter" idx="11"/>
          </p:nvPr>
        </p:nvSpPr>
        <p:spPr/>
        <p:txBody>
          <a:bodyPr/>
          <a:lstStyle/>
          <a:p>
            <a:endParaRPr>
              <a:solidFill>
                <a:srgbClr val="E5E8E8"/>
              </a:solidFill>
            </a:endParaRPr>
          </a:p>
        </p:txBody>
      </p:sp>
      <p:sp>
        <p:nvSpPr>
          <p:cNvPr id="7" name="Slide Number Placeholder 6"/>
          <p:cNvSpPr>
            <a:spLocks noGrp="1"/>
          </p:cNvSpPr>
          <p:nvPr>
            <p:ph type="sldNum" sz="quarter" idx="12"/>
          </p:nvPr>
        </p:nvSpPr>
        <p:spPr/>
        <p:txBody>
          <a:body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32468862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endParaRPr kern="0">
              <a:solidFill>
                <a:prstClr val="white"/>
              </a:solidFill>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a:t>
            </a:r>
          </a:p>
          <a:p>
            <a:pPr lvl="6"/>
            <a:r>
              <a:rPr/>
              <a:t>Seventh</a:t>
            </a:r>
          </a:p>
          <a:p>
            <a:pPr lvl="7"/>
            <a:r>
              <a:rPr/>
              <a:t>Eighth</a:t>
            </a:r>
          </a:p>
          <a:p>
            <a:pPr lvl="8"/>
            <a:r>
              <a:rPr/>
              <a:t>Ninth</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solidFill>
                <a:srgbClr val="E5E8E8"/>
              </a:solidFill>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2409836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60">
          <p15:clr>
            <a:srgbClr val="F26B43"/>
          </p15:clr>
        </p15:guide>
        <p15:guide id="2" pos="40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endParaRPr kern="0">
              <a:solidFill>
                <a:prstClr val="white"/>
              </a:solidFill>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a:t>
            </a:r>
          </a:p>
          <a:p>
            <a:pPr lvl="6"/>
            <a:r>
              <a:rPr/>
              <a:t>Seventh</a:t>
            </a:r>
          </a:p>
          <a:p>
            <a:pPr lvl="7"/>
            <a:r>
              <a:rPr/>
              <a:t>Eighth</a:t>
            </a:r>
          </a:p>
          <a:p>
            <a:pPr lvl="8"/>
            <a:r>
              <a:rPr/>
              <a:t>Ninth</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solidFill>
                  <a:srgbClr val="E5E8E8"/>
                </a:solidFill>
              </a:rPr>
              <a:pPr/>
              <a:t>8/10/2015</a:t>
            </a:fld>
            <a:endParaRPr>
              <a:solidFill>
                <a:srgbClr val="E5E8E8"/>
              </a:solidFill>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solidFill>
                <a:srgbClr val="E5E8E8"/>
              </a:solidFill>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7606882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60">
          <p15:clr>
            <a:srgbClr val="F26B43"/>
          </p15:clr>
        </p15:guide>
        <p15:guide id="2" pos="40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algn="ctr"/>
            <a:endParaRPr kern="0">
              <a:solidFill>
                <a:prstClr val="white"/>
              </a:solidFill>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prstClr val="white"/>
              </a:solidFill>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a:t>
            </a:r>
          </a:p>
          <a:p>
            <a:pPr lvl="6"/>
            <a:r>
              <a:rPr/>
              <a:t>Seventh</a:t>
            </a:r>
          </a:p>
          <a:p>
            <a:pPr lvl="7"/>
            <a:r>
              <a:rPr/>
              <a:t>Eighth</a:t>
            </a:r>
          </a:p>
          <a:p>
            <a:pPr lvl="8"/>
            <a:r>
              <a:rPr/>
              <a:t>Ninth</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smtClean="0">
                <a:solidFill>
                  <a:srgbClr val="E5E8E8"/>
                </a:solidFill>
              </a:rPr>
              <a:pPr/>
              <a:t>8/10/2015</a:t>
            </a:fld>
            <a:endParaRPr>
              <a:solidFill>
                <a:srgbClr val="E5E8E8"/>
              </a:solidFill>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solidFill>
                <a:srgbClr val="E5E8E8"/>
              </a:solidFill>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solidFill>
                  <a:srgbClr val="E5E8E8"/>
                </a:solidFill>
              </a:rPr>
              <a:pPr/>
              <a:t>‹#›</a:t>
            </a:fld>
            <a:endParaRPr>
              <a:solidFill>
                <a:srgbClr val="E5E8E8"/>
              </a:solidFill>
            </a:endParaRPr>
          </a:p>
        </p:txBody>
      </p:sp>
    </p:spTree>
    <p:extLst>
      <p:ext uri="{BB962C8B-B14F-4D97-AF65-F5344CB8AC3E}">
        <p14:creationId xmlns="" xmlns:p14="http://schemas.microsoft.com/office/powerpoint/2010/main" val="88985917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0.jpeg"/><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jpe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6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66.xml"/><Relationship Id="rId1" Type="http://schemas.openxmlformats.org/officeDocument/2006/relationships/slideLayout" Target="../slideLayouts/slideLayout15.xml"/><Relationship Id="rId4" Type="http://schemas.openxmlformats.org/officeDocument/2006/relationships/image" Target="../media/image40.jpeg"/></Relationships>
</file>

<file path=ppt/slides/_rels/slide6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7.xml"/><Relationship Id="rId1" Type="http://schemas.openxmlformats.org/officeDocument/2006/relationships/slideLayout" Target="../slideLayouts/slideLayout15.xml"/><Relationship Id="rId4" Type="http://schemas.openxmlformats.org/officeDocument/2006/relationships/image" Target="../media/image42.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15.xml"/><Relationship Id="rId4" Type="http://schemas.openxmlformats.org/officeDocument/2006/relationships/image" Target="../media/image45.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Array String Function</a:t>
            </a:r>
            <a:endParaRPr lang="en-US" dirty="0"/>
          </a:p>
        </p:txBody>
      </p:sp>
      <p:sp>
        <p:nvSpPr>
          <p:cNvPr id="4" name="Subtitle 3"/>
          <p:cNvSpPr>
            <a:spLocks noGrp="1"/>
          </p:cNvSpPr>
          <p:nvPr>
            <p:ph type="subTitle" idx="1"/>
          </p:nvPr>
        </p:nvSpPr>
        <p:spPr/>
        <p:txBody>
          <a:bodyPr/>
          <a:lstStyle/>
          <a:p>
            <a:r>
              <a:rPr lang="en-US" smtClean="0"/>
              <a:t>Sujit Kumar Saha | Lecturer, Dept. of CSE, VU, Rajshahi.</a:t>
            </a:r>
            <a:endParaRPr lang="en-US" dirty="0"/>
          </a:p>
        </p:txBody>
      </p:sp>
    </p:spTree>
    <p:extLst>
      <p:ext uri="{BB962C8B-B14F-4D97-AF65-F5344CB8AC3E}">
        <p14:creationId xmlns="" xmlns:p14="http://schemas.microsoft.com/office/powerpoint/2010/main" val="42033379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175148"/>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0</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063677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117860"/>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330304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817958"/>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131128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218016"/>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595211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089297"/>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996090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789385"/>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489839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203731"/>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840230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103583"/>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271436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817968"/>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975924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175159"/>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584243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3" y="446964"/>
            <a:ext cx="9144000" cy="1026994"/>
          </a:xfrm>
          <a:solidFill>
            <a:schemeClr val="accent6">
              <a:lumMod val="50000"/>
            </a:schemeClr>
          </a:solidFill>
        </p:spPr>
        <p:txBody>
          <a:bodyPr>
            <a:normAutofit/>
          </a:bodyPr>
          <a:lstStyle/>
          <a:p>
            <a:pPr algn="l"/>
            <a:r>
              <a:rPr lang="en-US" sz="4800" dirty="0" smtClean="0">
                <a:latin typeface="Times New Roman" panose="02020603050405020304" pitchFamily="18" charset="0"/>
                <a:cs typeface="Times New Roman" panose="02020603050405020304" pitchFamily="18" charset="0"/>
              </a:rPr>
              <a:t>Outline</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1522413" y="1678674"/>
            <a:ext cx="9144000" cy="4790365"/>
          </a:xfrm>
        </p:spPr>
        <p:txBody>
          <a:bodyPr/>
          <a:lstStyle/>
          <a:p>
            <a:pPr marL="457200" lvl="0" indent="-457200" algn="l">
              <a:buClrTx/>
              <a:buAutoNum type="arabicPeriod"/>
            </a:pPr>
            <a:r>
              <a:rPr lang="en-US" altLang="en-US" sz="2800" dirty="0" smtClean="0">
                <a:solidFill>
                  <a:srgbClr val="000000"/>
                </a:solidFill>
                <a:latin typeface="Times New Roman" panose="02020603050405020304" pitchFamily="18" charset="0"/>
                <a:cs typeface="Times New Roman" panose="02020603050405020304" pitchFamily="18" charset="0"/>
              </a:rPr>
              <a:t>Array</a:t>
            </a:r>
          </a:p>
          <a:p>
            <a:pPr marL="457200" lvl="0" indent="-457200" algn="l">
              <a:buClrTx/>
              <a:buAutoNum type="arabicPeriod"/>
            </a:pPr>
            <a:r>
              <a:rPr lang="en-US" altLang="en-US" sz="2800" dirty="0" smtClean="0">
                <a:solidFill>
                  <a:srgbClr val="000000"/>
                </a:solidFill>
                <a:latin typeface="Times New Roman" panose="02020603050405020304" pitchFamily="18" charset="0"/>
                <a:cs typeface="Times New Roman" panose="02020603050405020304" pitchFamily="18" charset="0"/>
              </a:rPr>
              <a:t>String</a:t>
            </a:r>
          </a:p>
          <a:p>
            <a:pPr marL="457200" lvl="0" indent="-457200" algn="l">
              <a:buClrTx/>
              <a:buAutoNum type="arabicPeriod"/>
            </a:pPr>
            <a:r>
              <a:rPr lang="en-US" altLang="en-US" sz="2800" dirty="0" smtClean="0">
                <a:solidFill>
                  <a:srgbClr val="000000"/>
                </a:solidFill>
                <a:latin typeface="Times New Roman" panose="02020603050405020304" pitchFamily="18" charset="0"/>
                <a:cs typeface="Times New Roman" panose="02020603050405020304" pitchFamily="18" charset="0"/>
              </a:rPr>
              <a:t>Function</a:t>
            </a:r>
          </a:p>
        </p:txBody>
      </p:sp>
    </p:spTree>
    <p:extLst>
      <p:ext uri="{BB962C8B-B14F-4D97-AF65-F5344CB8AC3E}">
        <p14:creationId xmlns="" xmlns:p14="http://schemas.microsoft.com/office/powerpoint/2010/main" val="1595432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075016"/>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220032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817976"/>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011383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64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160885"/>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074146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64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075030"/>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5</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347702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64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918123"/>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0</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624114" y="3962147"/>
            <a:ext cx="5479672" cy="164036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270171" y="3746500"/>
            <a:ext cx="5821745" cy="2538462"/>
          </a:xfrm>
          <a:prstGeom prst="rect">
            <a:avLst/>
          </a:prstGeom>
        </p:spPr>
      </p:pic>
    </p:spTree>
    <p:extLst>
      <p:ext uri="{BB962C8B-B14F-4D97-AF65-F5344CB8AC3E}">
        <p14:creationId xmlns="" xmlns:p14="http://schemas.microsoft.com/office/powerpoint/2010/main" val="9817052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64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918123"/>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0</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624114" y="3962147"/>
            <a:ext cx="5479672" cy="164036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12282" y="3989360"/>
            <a:ext cx="5362476" cy="1541713"/>
          </a:xfrm>
          <a:prstGeom prst="rect">
            <a:avLst/>
          </a:prstGeom>
        </p:spPr>
      </p:pic>
      <p:sp>
        <p:nvSpPr>
          <p:cNvPr id="22" name="Rectangle 21"/>
          <p:cNvSpPr/>
          <p:nvPr/>
        </p:nvSpPr>
        <p:spPr>
          <a:xfrm>
            <a:off x="1204684" y="3976912"/>
            <a:ext cx="2975429" cy="420914"/>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6311192" y="3689188"/>
            <a:ext cx="5880808" cy="2338869"/>
          </a:xfrm>
          <a:prstGeom prst="rect">
            <a:avLst/>
          </a:prstGeom>
        </p:spPr>
      </p:pic>
    </p:spTree>
    <p:extLst>
      <p:ext uri="{BB962C8B-B14F-4D97-AF65-F5344CB8AC3E}">
        <p14:creationId xmlns="" xmlns:p14="http://schemas.microsoft.com/office/powerpoint/2010/main" val="621144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fltVal val="0"/>
                                          </p:val>
                                        </p:tav>
                                        <p:tav tm="100000">
                                          <p:val>
                                            <p:strVal val="#ppt_h"/>
                                          </p:val>
                                        </p:tav>
                                      </p:tavLst>
                                    </p:anim>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64</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3918123"/>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0</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624114" y="3962147"/>
            <a:ext cx="5479672" cy="164036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4917" y="4017474"/>
            <a:ext cx="5379841" cy="1541497"/>
          </a:xfrm>
          <a:prstGeom prst="rect">
            <a:avLst/>
          </a:prstGeom>
        </p:spPr>
      </p:pic>
      <p:pic>
        <p:nvPicPr>
          <p:cNvPr id="21" name="Picture 20"/>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6367636" y="3624751"/>
            <a:ext cx="5724279" cy="2195477"/>
          </a:xfrm>
          <a:prstGeom prst="rect">
            <a:avLst/>
          </a:prstGeom>
        </p:spPr>
      </p:pic>
    </p:spTree>
    <p:extLst>
      <p:ext uri="{BB962C8B-B14F-4D97-AF65-F5344CB8AC3E}">
        <p14:creationId xmlns="" xmlns:p14="http://schemas.microsoft.com/office/powerpoint/2010/main" val="39903994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(Initializing)</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23874" y="990760"/>
            <a:ext cx="4562475" cy="524668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dk1"/>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dk1"/>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dk1"/>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dk1"/>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dk1"/>
                </a:solidFill>
                <a:latin typeface="+mn-lt"/>
                <a:ea typeface="+mn-ea"/>
                <a:cs typeface="+mn-cs"/>
              </a:defRPr>
            </a:lvl9pPr>
          </a:lstStyle>
          <a:p>
            <a:pPr marL="0" indent="0" algn="ctr">
              <a:buFont typeface="Wingdings" pitchFamily="2" charset="2"/>
              <a:buNone/>
            </a:pPr>
            <a:r>
              <a:rPr lang="en-US" sz="2400" dirty="0" smtClean="0">
                <a:solidFill>
                  <a:schemeClr val="tx1"/>
                </a:solidFill>
                <a:latin typeface="Times New Roman" panose="02020603050405020304" pitchFamily="18" charset="0"/>
                <a:cs typeface="Times New Roman" panose="02020603050405020304" pitchFamily="18" charset="0"/>
              </a:rPr>
              <a:t>Variable Initialization: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5670384" y="990760"/>
            <a:ext cx="6088229" cy="524668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latin typeface="Times New Roman" panose="02020603050405020304" pitchFamily="18" charset="0"/>
                <a:cs typeface="Times New Roman" panose="02020603050405020304" pitchFamily="18" charset="0"/>
              </a:rPr>
              <a:t>Array Initialization</a:t>
            </a:r>
            <a:r>
              <a:rPr lang="en-US" sz="2400" dirty="0" smtClean="0">
                <a:solidFill>
                  <a:srgbClr val="0070C0"/>
                </a:solidFill>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85628" y="1774986"/>
            <a:ext cx="3025939" cy="776288"/>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1107909" y="3324949"/>
            <a:ext cx="3381375" cy="2138822"/>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5911044" y="1774986"/>
            <a:ext cx="5614212" cy="1033462"/>
          </a:xfrm>
          <a:prstGeom prst="rect">
            <a:avLst/>
          </a:prstGeom>
          <a:ln>
            <a:solidFill>
              <a:schemeClr val="accent1"/>
            </a:solidFill>
          </a:ln>
        </p:spPr>
      </p:pic>
      <p:pic>
        <p:nvPicPr>
          <p:cNvPr id="10" name="Picture 9"/>
          <p:cNvPicPr>
            <a:picLocks noChangeAspect="1"/>
          </p:cNvPicPr>
          <p:nvPr/>
        </p:nvPicPr>
        <p:blipFill>
          <a:blip r:embed="rId6"/>
          <a:stretch>
            <a:fillRect/>
          </a:stretch>
        </p:blipFill>
        <p:spPr>
          <a:xfrm>
            <a:off x="4844719" y="3298526"/>
            <a:ext cx="7099973" cy="1976438"/>
          </a:xfrm>
          <a:prstGeom prst="rect">
            <a:avLst/>
          </a:prstGeom>
        </p:spPr>
      </p:pic>
    </p:spTree>
    <p:extLst>
      <p:ext uri="{BB962C8B-B14F-4D97-AF65-F5344CB8AC3E}">
        <p14:creationId xmlns="" xmlns:p14="http://schemas.microsoft.com/office/powerpoint/2010/main" val="25745442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(Initializing)</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a:buFont typeface="Monotype Sorts" pitchFamily="2" charset="2"/>
              <a:buNone/>
            </a:pPr>
            <a:r>
              <a:rPr lang="en-US" b="1" dirty="0" err="1" smtClean="0">
                <a:solidFill>
                  <a:srgbClr val="0000CC"/>
                </a:solidFill>
                <a:latin typeface="Courier New" panose="02070309020205020404" pitchFamily="49" charset="0"/>
              </a:rPr>
              <a:t>int</a:t>
            </a:r>
            <a:r>
              <a:rPr lang="en-US" b="1" dirty="0" smtClean="0">
                <a:latin typeface="Courier New" panose="02070309020205020404" pitchFamily="49" charset="0"/>
              </a:rPr>
              <a:t> </a:t>
            </a:r>
            <a:r>
              <a:rPr lang="en-US" b="1" dirty="0" err="1">
                <a:latin typeface="Courier New" panose="02070309020205020404" pitchFamily="49" charset="0"/>
              </a:rPr>
              <a:t>Ar</a:t>
            </a:r>
            <a:r>
              <a:rPr lang="en-US" b="1" dirty="0">
                <a:solidFill>
                  <a:srgbClr val="FF0000"/>
                </a:solidFill>
                <a:latin typeface="Courier New" panose="02070309020205020404" pitchFamily="49" charset="0"/>
              </a:rPr>
              <a:t>[</a:t>
            </a:r>
            <a:r>
              <a:rPr lang="en-US" b="1" dirty="0">
                <a:latin typeface="Courier New" panose="02070309020205020404" pitchFamily="49" charset="0"/>
              </a:rPr>
              <a:t>10</a:t>
            </a:r>
            <a:r>
              <a:rPr lang="en-US" b="1" dirty="0">
                <a:solidFill>
                  <a:srgbClr val="FF0000"/>
                </a:solidFill>
                <a:latin typeface="Courier New" panose="02070309020205020404" pitchFamily="49" charset="0"/>
              </a:rPr>
              <a:t>]</a:t>
            </a:r>
            <a:r>
              <a:rPr lang="en-US" b="1" dirty="0">
                <a:latin typeface="Courier New" panose="02070309020205020404" pitchFamily="49" charset="0"/>
              </a:rPr>
              <a:t> = {9, 8, 7, 6, 5, 4, 3, 2, 1, 0};</a:t>
            </a:r>
          </a:p>
          <a:p>
            <a:pPr marL="45720" indent="0">
              <a:buNone/>
            </a:pPr>
            <a:endParaRPr lang="en-US" sz="2400" dirty="0" smtClean="0">
              <a:solidFill>
                <a:srgbClr val="0070C0"/>
              </a:solidFill>
              <a:latin typeface="Times New Roman" panose="02020603050405020304" pitchFamily="18" charset="0"/>
              <a:cs typeface="Times New Roman" panose="02020603050405020304" pitchFamily="18" charset="0"/>
            </a:endParaRPr>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a:p>
            <a:pPr marL="45720" indent="0">
              <a:buNone/>
            </a:pPr>
            <a:endParaRPr lang="en-US" sz="2400" dirty="0" smtClean="0">
              <a:solidFill>
                <a:srgbClr val="0070C0"/>
              </a:solidFill>
              <a:latin typeface="Times New Roman" panose="02020603050405020304" pitchFamily="18" charset="0"/>
              <a:cs typeface="Times New Roman" panose="02020603050405020304" pitchFamily="18" charset="0"/>
            </a:endParaRPr>
          </a:p>
          <a:p>
            <a:pPr marL="45720" lvl="1" indent="0">
              <a:spcBef>
                <a:spcPts val="1800"/>
              </a:spcBef>
              <a:buNone/>
            </a:pPr>
            <a:r>
              <a:rPr lang="en-US" b="1" dirty="0" err="1">
                <a:latin typeface="Courier New" panose="02070309020205020404" pitchFamily="49" charset="0"/>
              </a:rPr>
              <a:t>Ar</a:t>
            </a:r>
            <a:r>
              <a:rPr lang="en-US" b="1" dirty="0">
                <a:solidFill>
                  <a:srgbClr val="FF0000"/>
                </a:solidFill>
                <a:latin typeface="Courier New" panose="02070309020205020404" pitchFamily="49" charset="0"/>
              </a:rPr>
              <a:t>[</a:t>
            </a:r>
            <a:r>
              <a:rPr lang="en-US" b="1" dirty="0">
                <a:latin typeface="Courier New" panose="02070309020205020404" pitchFamily="49" charset="0"/>
              </a:rPr>
              <a:t>3</a:t>
            </a:r>
            <a:r>
              <a:rPr lang="en-US" b="1" dirty="0">
                <a:solidFill>
                  <a:srgbClr val="FF0000"/>
                </a:solidFill>
                <a:latin typeface="Courier New" panose="02070309020205020404" pitchFamily="49" charset="0"/>
              </a:rPr>
              <a:t>]</a:t>
            </a:r>
            <a:r>
              <a:rPr lang="en-US" b="1" dirty="0">
                <a:latin typeface="Courier New" panose="02070309020205020404" pitchFamily="49" charset="0"/>
              </a:rPr>
              <a:t> = -1;</a:t>
            </a:r>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1" name="Group 67"/>
          <p:cNvGrpSpPr>
            <a:grpSpLocks/>
          </p:cNvGrpSpPr>
          <p:nvPr/>
        </p:nvGrpSpPr>
        <p:grpSpPr bwMode="auto">
          <a:xfrm>
            <a:off x="1460312" y="1608143"/>
            <a:ext cx="7334250" cy="708025"/>
            <a:chOff x="511" y="1796"/>
            <a:chExt cx="4620" cy="446"/>
          </a:xfrm>
        </p:grpSpPr>
        <p:sp>
          <p:nvSpPr>
            <p:cNvPr id="12" name="Rectangle 4"/>
            <p:cNvSpPr>
              <a:spLocks noChangeArrowheads="1"/>
            </p:cNvSpPr>
            <p:nvPr/>
          </p:nvSpPr>
          <p:spPr bwMode="auto">
            <a:xfrm>
              <a:off x="1251"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13" name="Rectangle 5"/>
            <p:cNvSpPr>
              <a:spLocks noChangeArrowheads="1"/>
            </p:cNvSpPr>
            <p:nvPr/>
          </p:nvSpPr>
          <p:spPr bwMode="auto">
            <a:xfrm>
              <a:off x="1369" y="204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8</a:t>
              </a:r>
              <a:endParaRPr lang="en-US" sz="2000" dirty="0">
                <a:solidFill>
                  <a:srgbClr val="FFFFFF"/>
                </a:solidFill>
                <a:latin typeface="Arial" panose="020B0604020202020204" pitchFamily="34" charset="0"/>
              </a:endParaRPr>
            </a:p>
          </p:txBody>
        </p:sp>
        <p:sp>
          <p:nvSpPr>
            <p:cNvPr id="14" name="Rectangle 6"/>
            <p:cNvSpPr>
              <a:spLocks noChangeArrowheads="1"/>
            </p:cNvSpPr>
            <p:nvPr/>
          </p:nvSpPr>
          <p:spPr bwMode="auto">
            <a:xfrm>
              <a:off x="1682"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15" name="Rectangle 7"/>
            <p:cNvSpPr>
              <a:spLocks noChangeArrowheads="1"/>
            </p:cNvSpPr>
            <p:nvPr/>
          </p:nvSpPr>
          <p:spPr bwMode="auto">
            <a:xfrm>
              <a:off x="1801" y="204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7</a:t>
              </a:r>
              <a:endParaRPr lang="en-US" sz="2000" dirty="0">
                <a:solidFill>
                  <a:srgbClr val="FFFFFF"/>
                </a:solidFill>
                <a:latin typeface="Arial" panose="020B0604020202020204" pitchFamily="34" charset="0"/>
              </a:endParaRPr>
            </a:p>
          </p:txBody>
        </p:sp>
        <p:sp>
          <p:nvSpPr>
            <p:cNvPr id="16" name="Rectangle 8"/>
            <p:cNvSpPr>
              <a:spLocks noChangeArrowheads="1"/>
            </p:cNvSpPr>
            <p:nvPr/>
          </p:nvSpPr>
          <p:spPr bwMode="auto">
            <a:xfrm>
              <a:off x="2113"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17" name="Rectangle 9"/>
            <p:cNvSpPr>
              <a:spLocks noChangeArrowheads="1"/>
            </p:cNvSpPr>
            <p:nvPr/>
          </p:nvSpPr>
          <p:spPr bwMode="auto">
            <a:xfrm>
              <a:off x="2232" y="204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6</a:t>
              </a:r>
              <a:endParaRPr lang="en-US" sz="2000" dirty="0">
                <a:solidFill>
                  <a:srgbClr val="FFFFFF"/>
                </a:solidFill>
                <a:latin typeface="Arial" panose="020B0604020202020204" pitchFamily="34" charset="0"/>
              </a:endParaRPr>
            </a:p>
          </p:txBody>
        </p:sp>
        <p:sp>
          <p:nvSpPr>
            <p:cNvPr id="18" name="Rectangle 10"/>
            <p:cNvSpPr>
              <a:spLocks noChangeArrowheads="1"/>
            </p:cNvSpPr>
            <p:nvPr/>
          </p:nvSpPr>
          <p:spPr bwMode="auto">
            <a:xfrm>
              <a:off x="820"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19" name="Rectangle 11"/>
            <p:cNvSpPr>
              <a:spLocks noChangeArrowheads="1"/>
            </p:cNvSpPr>
            <p:nvPr/>
          </p:nvSpPr>
          <p:spPr bwMode="auto">
            <a:xfrm>
              <a:off x="938" y="2048"/>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0000"/>
                  </a:solidFill>
                  <a:latin typeface="Courier" pitchFamily="49" charset="0"/>
                </a:rPr>
                <a:t> </a:t>
              </a:r>
              <a:r>
                <a:rPr lang="en-US" sz="2000" b="0" dirty="0">
                  <a:solidFill>
                    <a:srgbClr val="FFFFFF"/>
                  </a:solidFill>
                  <a:latin typeface="Courier" pitchFamily="49" charset="0"/>
                </a:rPr>
                <a:t>9</a:t>
              </a:r>
              <a:endParaRPr lang="en-US" sz="2000" dirty="0">
                <a:solidFill>
                  <a:srgbClr val="FFFFFF"/>
                </a:solidFill>
                <a:latin typeface="Arial" panose="020B0604020202020204" pitchFamily="34" charset="0"/>
              </a:endParaRPr>
            </a:p>
          </p:txBody>
        </p:sp>
        <p:sp>
          <p:nvSpPr>
            <p:cNvPr id="20" name="Rectangle 12"/>
            <p:cNvSpPr>
              <a:spLocks noChangeArrowheads="1"/>
            </p:cNvSpPr>
            <p:nvPr/>
          </p:nvSpPr>
          <p:spPr bwMode="auto">
            <a:xfrm>
              <a:off x="511" y="20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1" dirty="0" err="1">
                  <a:latin typeface="Courier" pitchFamily="49" charset="0"/>
                </a:rPr>
                <a:t>Ar</a:t>
              </a:r>
              <a:endParaRPr lang="en-US" sz="2000" b="1" dirty="0">
                <a:latin typeface="Arial" panose="020B0604020202020204" pitchFamily="34" charset="0"/>
              </a:endParaRPr>
            </a:p>
          </p:txBody>
        </p:sp>
        <p:sp>
          <p:nvSpPr>
            <p:cNvPr id="21" name="Rectangle 13"/>
            <p:cNvSpPr>
              <a:spLocks noChangeArrowheads="1"/>
            </p:cNvSpPr>
            <p:nvPr/>
          </p:nvSpPr>
          <p:spPr bwMode="auto">
            <a:xfrm>
              <a:off x="2975" y="2016"/>
              <a:ext cx="432" cy="211"/>
            </a:xfrm>
            <a:prstGeom prst="rect">
              <a:avLst/>
            </a:prstGeom>
            <a:solidFill>
              <a:schemeClr val="accent3"/>
            </a:solidFill>
            <a:ln w="15875">
              <a:solidFill>
                <a:srgbClr val="800080"/>
              </a:solidFill>
              <a:miter lim="800000"/>
              <a:headEnd/>
              <a:tailEnd/>
            </a:ln>
          </p:spPr>
          <p:txBody>
            <a:bodyPr/>
            <a:lstStyle/>
            <a:p>
              <a:endParaRPr lang="en-US"/>
            </a:p>
          </p:txBody>
        </p:sp>
        <p:sp>
          <p:nvSpPr>
            <p:cNvPr id="22" name="Rectangle 14"/>
            <p:cNvSpPr>
              <a:spLocks noChangeArrowheads="1"/>
            </p:cNvSpPr>
            <p:nvPr/>
          </p:nvSpPr>
          <p:spPr bwMode="auto">
            <a:xfrm>
              <a:off x="3094" y="2048"/>
              <a:ext cx="19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smtClean="0">
                  <a:solidFill>
                    <a:srgbClr val="FFFFFF"/>
                  </a:solidFill>
                  <a:latin typeface="Courier" pitchFamily="49" charset="0"/>
                </a:rPr>
                <a:t>12</a:t>
              </a:r>
              <a:endParaRPr lang="en-US" sz="2000" dirty="0">
                <a:solidFill>
                  <a:srgbClr val="FFFFFF"/>
                </a:solidFill>
                <a:latin typeface="Arial" panose="020B0604020202020204" pitchFamily="34" charset="0"/>
              </a:endParaRPr>
            </a:p>
          </p:txBody>
        </p:sp>
        <p:sp>
          <p:nvSpPr>
            <p:cNvPr id="23" name="Rectangle 15"/>
            <p:cNvSpPr>
              <a:spLocks noChangeArrowheads="1"/>
            </p:cNvSpPr>
            <p:nvPr/>
          </p:nvSpPr>
          <p:spPr bwMode="auto">
            <a:xfrm>
              <a:off x="3407"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24" name="Rectangle 16"/>
            <p:cNvSpPr>
              <a:spLocks noChangeArrowheads="1"/>
            </p:cNvSpPr>
            <p:nvPr/>
          </p:nvSpPr>
          <p:spPr bwMode="auto">
            <a:xfrm>
              <a:off x="3525" y="204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3</a:t>
              </a:r>
              <a:endParaRPr lang="en-US" sz="2000" dirty="0">
                <a:solidFill>
                  <a:srgbClr val="FFFFFF"/>
                </a:solidFill>
                <a:latin typeface="Arial" panose="020B0604020202020204" pitchFamily="34" charset="0"/>
              </a:endParaRPr>
            </a:p>
          </p:txBody>
        </p:sp>
        <p:sp>
          <p:nvSpPr>
            <p:cNvPr id="25" name="Rectangle 17"/>
            <p:cNvSpPr>
              <a:spLocks noChangeArrowheads="1"/>
            </p:cNvSpPr>
            <p:nvPr/>
          </p:nvSpPr>
          <p:spPr bwMode="auto">
            <a:xfrm>
              <a:off x="3838"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26" name="Rectangle 18"/>
            <p:cNvSpPr>
              <a:spLocks noChangeArrowheads="1"/>
            </p:cNvSpPr>
            <p:nvPr/>
          </p:nvSpPr>
          <p:spPr bwMode="auto">
            <a:xfrm>
              <a:off x="3956" y="2048"/>
              <a:ext cx="19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smtClean="0">
                  <a:solidFill>
                    <a:srgbClr val="FFFFFF"/>
                  </a:solidFill>
                  <a:latin typeface="Courier" pitchFamily="49" charset="0"/>
                </a:rPr>
                <a:t>-2</a:t>
              </a:r>
              <a:endParaRPr lang="en-US" sz="2000" dirty="0">
                <a:solidFill>
                  <a:srgbClr val="FFFFFF"/>
                </a:solidFill>
                <a:latin typeface="Arial" panose="020B0604020202020204" pitchFamily="34" charset="0"/>
              </a:endParaRPr>
            </a:p>
          </p:txBody>
        </p:sp>
        <p:sp>
          <p:nvSpPr>
            <p:cNvPr id="27" name="Rectangle 19"/>
            <p:cNvSpPr>
              <a:spLocks noChangeArrowheads="1"/>
            </p:cNvSpPr>
            <p:nvPr/>
          </p:nvSpPr>
          <p:spPr bwMode="auto">
            <a:xfrm>
              <a:off x="2544"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28" name="Rectangle 20"/>
            <p:cNvSpPr>
              <a:spLocks noChangeArrowheads="1"/>
            </p:cNvSpPr>
            <p:nvPr/>
          </p:nvSpPr>
          <p:spPr bwMode="auto">
            <a:xfrm>
              <a:off x="2663" y="204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5</a:t>
              </a:r>
              <a:endParaRPr lang="en-US" sz="2000" dirty="0">
                <a:solidFill>
                  <a:srgbClr val="FFFFFF"/>
                </a:solidFill>
                <a:latin typeface="Arial" panose="020B0604020202020204" pitchFamily="34" charset="0"/>
              </a:endParaRPr>
            </a:p>
          </p:txBody>
        </p:sp>
        <p:sp>
          <p:nvSpPr>
            <p:cNvPr id="29" name="Rectangle 21"/>
            <p:cNvSpPr>
              <a:spLocks noChangeArrowheads="1"/>
            </p:cNvSpPr>
            <p:nvPr/>
          </p:nvSpPr>
          <p:spPr bwMode="auto">
            <a:xfrm>
              <a:off x="4269"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30" name="Rectangle 22"/>
            <p:cNvSpPr>
              <a:spLocks noChangeArrowheads="1"/>
            </p:cNvSpPr>
            <p:nvPr/>
          </p:nvSpPr>
          <p:spPr bwMode="auto">
            <a:xfrm>
              <a:off x="4388" y="204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1</a:t>
              </a:r>
              <a:endParaRPr lang="en-US" sz="2000" dirty="0">
                <a:solidFill>
                  <a:srgbClr val="FFFFFF"/>
                </a:solidFill>
                <a:latin typeface="Arial" panose="020B0604020202020204" pitchFamily="34" charset="0"/>
              </a:endParaRPr>
            </a:p>
          </p:txBody>
        </p:sp>
        <p:sp>
          <p:nvSpPr>
            <p:cNvPr id="31" name="Rectangle 23"/>
            <p:cNvSpPr>
              <a:spLocks noChangeArrowheads="1"/>
            </p:cNvSpPr>
            <p:nvPr/>
          </p:nvSpPr>
          <p:spPr bwMode="auto">
            <a:xfrm>
              <a:off x="4700" y="2016"/>
              <a:ext cx="431" cy="211"/>
            </a:xfrm>
            <a:prstGeom prst="rect">
              <a:avLst/>
            </a:prstGeom>
            <a:solidFill>
              <a:schemeClr val="accent3"/>
            </a:solidFill>
            <a:ln w="15875">
              <a:solidFill>
                <a:srgbClr val="800080"/>
              </a:solidFill>
              <a:miter lim="800000"/>
              <a:headEnd/>
              <a:tailEnd/>
            </a:ln>
          </p:spPr>
          <p:txBody>
            <a:bodyPr/>
            <a:lstStyle/>
            <a:p>
              <a:endParaRPr lang="en-US"/>
            </a:p>
          </p:txBody>
        </p:sp>
        <p:sp>
          <p:nvSpPr>
            <p:cNvPr id="32" name="Rectangle 24"/>
            <p:cNvSpPr>
              <a:spLocks noChangeArrowheads="1"/>
            </p:cNvSpPr>
            <p:nvPr/>
          </p:nvSpPr>
          <p:spPr bwMode="auto">
            <a:xfrm>
              <a:off x="4819" y="204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0</a:t>
              </a:r>
              <a:endParaRPr lang="en-US" sz="2000" dirty="0">
                <a:solidFill>
                  <a:srgbClr val="FFFFFF"/>
                </a:solidFill>
                <a:latin typeface="Arial" panose="020B0604020202020204" pitchFamily="34" charset="0"/>
              </a:endParaRPr>
            </a:p>
          </p:txBody>
        </p:sp>
        <p:sp>
          <p:nvSpPr>
            <p:cNvPr id="33" name="Rectangle 25"/>
            <p:cNvSpPr>
              <a:spLocks noChangeArrowheads="1"/>
            </p:cNvSpPr>
            <p:nvPr/>
          </p:nvSpPr>
          <p:spPr bwMode="auto">
            <a:xfrm>
              <a:off x="2620"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4</a:t>
              </a:r>
              <a:endParaRPr lang="en-US" sz="2000" dirty="0">
                <a:solidFill>
                  <a:srgbClr val="00B0F0"/>
                </a:solidFill>
                <a:latin typeface="Arial" panose="020B0604020202020204" pitchFamily="34" charset="0"/>
              </a:endParaRPr>
            </a:p>
          </p:txBody>
        </p:sp>
        <p:sp>
          <p:nvSpPr>
            <p:cNvPr id="34" name="Rectangle 26"/>
            <p:cNvSpPr>
              <a:spLocks noChangeArrowheads="1"/>
            </p:cNvSpPr>
            <p:nvPr/>
          </p:nvSpPr>
          <p:spPr bwMode="auto">
            <a:xfrm>
              <a:off x="3051"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5</a:t>
              </a:r>
              <a:endParaRPr lang="en-US" sz="2000" dirty="0">
                <a:solidFill>
                  <a:srgbClr val="00B0F0"/>
                </a:solidFill>
                <a:latin typeface="Arial" panose="020B0604020202020204" pitchFamily="34" charset="0"/>
              </a:endParaRPr>
            </a:p>
          </p:txBody>
        </p:sp>
        <p:sp>
          <p:nvSpPr>
            <p:cNvPr id="35" name="Rectangle 27"/>
            <p:cNvSpPr>
              <a:spLocks noChangeArrowheads="1"/>
            </p:cNvSpPr>
            <p:nvPr/>
          </p:nvSpPr>
          <p:spPr bwMode="auto">
            <a:xfrm>
              <a:off x="3483"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6</a:t>
              </a:r>
              <a:endParaRPr lang="en-US" sz="2000" dirty="0">
                <a:solidFill>
                  <a:srgbClr val="00B0F0"/>
                </a:solidFill>
                <a:latin typeface="Arial" panose="020B0604020202020204" pitchFamily="34" charset="0"/>
              </a:endParaRPr>
            </a:p>
          </p:txBody>
        </p:sp>
        <p:sp>
          <p:nvSpPr>
            <p:cNvPr id="36" name="Rectangle 28"/>
            <p:cNvSpPr>
              <a:spLocks noChangeArrowheads="1"/>
            </p:cNvSpPr>
            <p:nvPr/>
          </p:nvSpPr>
          <p:spPr bwMode="auto">
            <a:xfrm>
              <a:off x="2189"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3</a:t>
              </a:r>
              <a:endParaRPr lang="en-US" sz="2000" dirty="0">
                <a:solidFill>
                  <a:srgbClr val="00B0F0"/>
                </a:solidFill>
                <a:latin typeface="Arial" panose="020B0604020202020204" pitchFamily="34" charset="0"/>
              </a:endParaRPr>
            </a:p>
          </p:txBody>
        </p:sp>
        <p:sp>
          <p:nvSpPr>
            <p:cNvPr id="37" name="Rectangle 29"/>
            <p:cNvSpPr>
              <a:spLocks noChangeArrowheads="1"/>
            </p:cNvSpPr>
            <p:nvPr/>
          </p:nvSpPr>
          <p:spPr bwMode="auto">
            <a:xfrm>
              <a:off x="896"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0</a:t>
              </a:r>
              <a:endParaRPr lang="en-US" sz="2000" dirty="0">
                <a:solidFill>
                  <a:srgbClr val="00B0F0"/>
                </a:solidFill>
                <a:latin typeface="Arial" panose="020B0604020202020204" pitchFamily="34" charset="0"/>
              </a:endParaRPr>
            </a:p>
          </p:txBody>
        </p:sp>
        <p:sp>
          <p:nvSpPr>
            <p:cNvPr id="38" name="Rectangle 30"/>
            <p:cNvSpPr>
              <a:spLocks noChangeArrowheads="1"/>
            </p:cNvSpPr>
            <p:nvPr/>
          </p:nvSpPr>
          <p:spPr bwMode="auto">
            <a:xfrm>
              <a:off x="1758"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2</a:t>
              </a:r>
              <a:endParaRPr lang="en-US" sz="2000" dirty="0">
                <a:solidFill>
                  <a:srgbClr val="00B0F0"/>
                </a:solidFill>
                <a:latin typeface="Arial" panose="020B0604020202020204" pitchFamily="34" charset="0"/>
              </a:endParaRPr>
            </a:p>
          </p:txBody>
        </p:sp>
        <p:sp>
          <p:nvSpPr>
            <p:cNvPr id="39" name="Rectangle 31"/>
            <p:cNvSpPr>
              <a:spLocks noChangeArrowheads="1"/>
            </p:cNvSpPr>
            <p:nvPr/>
          </p:nvSpPr>
          <p:spPr bwMode="auto">
            <a:xfrm>
              <a:off x="4345"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8</a:t>
              </a:r>
              <a:endParaRPr lang="en-US" sz="2000" dirty="0">
                <a:solidFill>
                  <a:srgbClr val="00B0F0"/>
                </a:solidFill>
                <a:latin typeface="Arial" panose="020B0604020202020204" pitchFamily="34" charset="0"/>
              </a:endParaRPr>
            </a:p>
          </p:txBody>
        </p:sp>
        <p:sp>
          <p:nvSpPr>
            <p:cNvPr id="40" name="Rectangle 32"/>
            <p:cNvSpPr>
              <a:spLocks noChangeArrowheads="1"/>
            </p:cNvSpPr>
            <p:nvPr/>
          </p:nvSpPr>
          <p:spPr bwMode="auto">
            <a:xfrm>
              <a:off x="4759"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9</a:t>
              </a:r>
              <a:endParaRPr lang="en-US" sz="2000" dirty="0">
                <a:solidFill>
                  <a:srgbClr val="00B0F0"/>
                </a:solidFill>
                <a:latin typeface="Arial" panose="020B0604020202020204" pitchFamily="34" charset="0"/>
              </a:endParaRPr>
            </a:p>
          </p:txBody>
        </p:sp>
        <p:sp>
          <p:nvSpPr>
            <p:cNvPr id="41" name="Rectangle 33"/>
            <p:cNvSpPr>
              <a:spLocks noChangeArrowheads="1"/>
            </p:cNvSpPr>
            <p:nvPr/>
          </p:nvSpPr>
          <p:spPr bwMode="auto">
            <a:xfrm>
              <a:off x="3914" y="179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7</a:t>
              </a:r>
              <a:endParaRPr lang="en-US" sz="2000" dirty="0">
                <a:solidFill>
                  <a:srgbClr val="00B0F0"/>
                </a:solidFill>
                <a:latin typeface="Arial" panose="020B0604020202020204" pitchFamily="34" charset="0"/>
              </a:endParaRPr>
            </a:p>
          </p:txBody>
        </p:sp>
        <p:sp>
          <p:nvSpPr>
            <p:cNvPr id="42" name="Rectangle 34"/>
            <p:cNvSpPr>
              <a:spLocks noChangeArrowheads="1"/>
            </p:cNvSpPr>
            <p:nvPr/>
          </p:nvSpPr>
          <p:spPr bwMode="auto">
            <a:xfrm>
              <a:off x="1327" y="1796"/>
              <a:ext cx="19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dirty="0">
                  <a:solidFill>
                    <a:srgbClr val="00B0F0"/>
                  </a:solidFill>
                  <a:latin typeface="Courier"/>
                  <a:cs typeface="Times New Roman" panose="02020603050405020304" pitchFamily="18" charset="0"/>
                </a:rPr>
                <a:t>1</a:t>
              </a:r>
              <a:endParaRPr lang="en-US" sz="2000" dirty="0">
                <a:solidFill>
                  <a:srgbClr val="00B0F0"/>
                </a:solidFill>
                <a:latin typeface="Courier"/>
              </a:endParaRPr>
            </a:p>
          </p:txBody>
        </p:sp>
      </p:grpSp>
      <p:grpSp>
        <p:nvGrpSpPr>
          <p:cNvPr id="43" name="Group 80"/>
          <p:cNvGrpSpPr>
            <a:grpSpLocks/>
          </p:cNvGrpSpPr>
          <p:nvPr/>
        </p:nvGrpSpPr>
        <p:grpSpPr bwMode="auto">
          <a:xfrm>
            <a:off x="2819400" y="3667833"/>
            <a:ext cx="1704975" cy="1371600"/>
            <a:chOff x="1584" y="2208"/>
            <a:chExt cx="1074" cy="864"/>
          </a:xfrm>
        </p:grpSpPr>
        <p:pic>
          <p:nvPicPr>
            <p:cNvPr id="44" name="Picture 72" descr="Giftbx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84" y="2208"/>
              <a:ext cx="768" cy="864"/>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Text Box 76"/>
            <p:cNvSpPr txBox="1">
              <a:spLocks noChangeArrowheads="1"/>
            </p:cNvSpPr>
            <p:nvPr/>
          </p:nvSpPr>
          <p:spPr bwMode="auto">
            <a:xfrm>
              <a:off x="2400" y="2467"/>
              <a:ext cx="258"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3200">
                  <a:latin typeface="Arial" panose="020B0604020202020204" pitchFamily="34" charset="0"/>
                </a:rPr>
                <a:t>6</a:t>
              </a:r>
            </a:p>
          </p:txBody>
        </p:sp>
      </p:grpSp>
      <p:grpSp>
        <p:nvGrpSpPr>
          <p:cNvPr id="46" name="Group 81"/>
          <p:cNvGrpSpPr>
            <a:grpSpLocks/>
          </p:cNvGrpSpPr>
          <p:nvPr/>
        </p:nvGrpSpPr>
        <p:grpSpPr bwMode="auto">
          <a:xfrm>
            <a:off x="6324600" y="3667833"/>
            <a:ext cx="1839913" cy="1371600"/>
            <a:chOff x="3936" y="2208"/>
            <a:chExt cx="1159" cy="864"/>
          </a:xfrm>
        </p:grpSpPr>
        <p:pic>
          <p:nvPicPr>
            <p:cNvPr id="47" name="Picture 73" descr="Giftbx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36" y="2208"/>
              <a:ext cx="768" cy="864"/>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Text Box 77"/>
            <p:cNvSpPr txBox="1">
              <a:spLocks noChangeArrowheads="1"/>
            </p:cNvSpPr>
            <p:nvPr/>
          </p:nvSpPr>
          <p:spPr bwMode="auto">
            <a:xfrm>
              <a:off x="4752" y="2448"/>
              <a:ext cx="343"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3200">
                  <a:latin typeface="Arial" panose="020B0604020202020204" pitchFamily="34" charset="0"/>
                </a:rPr>
                <a:t>-1</a:t>
              </a:r>
            </a:p>
          </p:txBody>
        </p:sp>
      </p:grpSp>
      <p:sp>
        <p:nvSpPr>
          <p:cNvPr id="49" name="AutoShape 79"/>
          <p:cNvSpPr>
            <a:spLocks noChangeArrowheads="1"/>
          </p:cNvSpPr>
          <p:nvPr/>
        </p:nvSpPr>
        <p:spPr bwMode="auto">
          <a:xfrm>
            <a:off x="4648200" y="4201233"/>
            <a:ext cx="1447800" cy="381000"/>
          </a:xfrm>
          <a:prstGeom prst="notchedRightArrow">
            <a:avLst>
              <a:gd name="adj1" fmla="val 50000"/>
              <a:gd name="adj2" fmla="val 95000"/>
            </a:avLst>
          </a:prstGeom>
          <a:solidFill>
            <a:schemeClr val="accent2"/>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 name="Group 66"/>
          <p:cNvGrpSpPr>
            <a:grpSpLocks/>
          </p:cNvGrpSpPr>
          <p:nvPr/>
        </p:nvGrpSpPr>
        <p:grpSpPr bwMode="auto">
          <a:xfrm>
            <a:off x="1460313" y="5466937"/>
            <a:ext cx="7334250" cy="708025"/>
            <a:chOff x="631" y="3636"/>
            <a:chExt cx="4620" cy="446"/>
          </a:xfrm>
        </p:grpSpPr>
        <p:sp>
          <p:nvSpPr>
            <p:cNvPr id="51" name="Rectangle 35"/>
            <p:cNvSpPr>
              <a:spLocks noChangeArrowheads="1"/>
            </p:cNvSpPr>
            <p:nvPr/>
          </p:nvSpPr>
          <p:spPr bwMode="auto">
            <a:xfrm>
              <a:off x="1371"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52" name="Rectangle 36"/>
            <p:cNvSpPr>
              <a:spLocks noChangeArrowheads="1"/>
            </p:cNvSpPr>
            <p:nvPr/>
          </p:nvSpPr>
          <p:spPr bwMode="auto">
            <a:xfrm>
              <a:off x="1489" y="388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8</a:t>
              </a:r>
              <a:endParaRPr lang="en-US" sz="2000" dirty="0">
                <a:solidFill>
                  <a:srgbClr val="FFFFFF"/>
                </a:solidFill>
                <a:latin typeface="Arial" panose="020B0604020202020204" pitchFamily="34" charset="0"/>
              </a:endParaRPr>
            </a:p>
          </p:txBody>
        </p:sp>
        <p:sp>
          <p:nvSpPr>
            <p:cNvPr id="53" name="Rectangle 37"/>
            <p:cNvSpPr>
              <a:spLocks noChangeArrowheads="1"/>
            </p:cNvSpPr>
            <p:nvPr/>
          </p:nvSpPr>
          <p:spPr bwMode="auto">
            <a:xfrm>
              <a:off x="1802"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54" name="Rectangle 38"/>
            <p:cNvSpPr>
              <a:spLocks noChangeArrowheads="1"/>
            </p:cNvSpPr>
            <p:nvPr/>
          </p:nvSpPr>
          <p:spPr bwMode="auto">
            <a:xfrm>
              <a:off x="1921" y="388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7</a:t>
              </a:r>
              <a:endParaRPr lang="en-US" sz="2000" dirty="0">
                <a:solidFill>
                  <a:srgbClr val="FFFFFF"/>
                </a:solidFill>
                <a:latin typeface="Arial" panose="020B0604020202020204" pitchFamily="34" charset="0"/>
              </a:endParaRPr>
            </a:p>
          </p:txBody>
        </p:sp>
        <p:sp>
          <p:nvSpPr>
            <p:cNvPr id="55" name="Rectangle 39"/>
            <p:cNvSpPr>
              <a:spLocks noChangeArrowheads="1"/>
            </p:cNvSpPr>
            <p:nvPr/>
          </p:nvSpPr>
          <p:spPr bwMode="auto">
            <a:xfrm>
              <a:off x="2233"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56" name="Rectangle 40"/>
            <p:cNvSpPr>
              <a:spLocks noChangeArrowheads="1"/>
            </p:cNvSpPr>
            <p:nvPr/>
          </p:nvSpPr>
          <p:spPr bwMode="auto">
            <a:xfrm>
              <a:off x="2352" y="3888"/>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-1</a:t>
              </a:r>
              <a:endParaRPr lang="en-US" sz="2000" dirty="0">
                <a:solidFill>
                  <a:srgbClr val="FFFFFF"/>
                </a:solidFill>
                <a:latin typeface="Arial" panose="020B0604020202020204" pitchFamily="34" charset="0"/>
              </a:endParaRPr>
            </a:p>
          </p:txBody>
        </p:sp>
        <p:sp>
          <p:nvSpPr>
            <p:cNvPr id="57" name="Rectangle 41"/>
            <p:cNvSpPr>
              <a:spLocks noChangeArrowheads="1"/>
            </p:cNvSpPr>
            <p:nvPr/>
          </p:nvSpPr>
          <p:spPr bwMode="auto">
            <a:xfrm>
              <a:off x="940"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58" name="Rectangle 42"/>
            <p:cNvSpPr>
              <a:spLocks noChangeArrowheads="1"/>
            </p:cNvSpPr>
            <p:nvPr/>
          </p:nvSpPr>
          <p:spPr bwMode="auto">
            <a:xfrm>
              <a:off x="1058" y="3888"/>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0000"/>
                  </a:solidFill>
                  <a:latin typeface="Courier" pitchFamily="49" charset="0"/>
                </a:rPr>
                <a:t> </a:t>
              </a:r>
              <a:r>
                <a:rPr lang="en-US" sz="2000" b="0" dirty="0">
                  <a:solidFill>
                    <a:srgbClr val="FFFFFF"/>
                  </a:solidFill>
                  <a:latin typeface="Courier" pitchFamily="49" charset="0"/>
                </a:rPr>
                <a:t>9</a:t>
              </a:r>
              <a:endParaRPr lang="en-US" sz="2000" dirty="0">
                <a:solidFill>
                  <a:srgbClr val="FFFFFF"/>
                </a:solidFill>
                <a:latin typeface="Arial" panose="020B0604020202020204" pitchFamily="34" charset="0"/>
              </a:endParaRPr>
            </a:p>
          </p:txBody>
        </p:sp>
        <p:sp>
          <p:nvSpPr>
            <p:cNvPr id="59" name="Rectangle 43"/>
            <p:cNvSpPr>
              <a:spLocks noChangeArrowheads="1"/>
            </p:cNvSpPr>
            <p:nvPr/>
          </p:nvSpPr>
          <p:spPr bwMode="auto">
            <a:xfrm>
              <a:off x="631" y="387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1" dirty="0" err="1">
                  <a:latin typeface="Courier" pitchFamily="49" charset="0"/>
                </a:rPr>
                <a:t>Ar</a:t>
              </a:r>
              <a:endParaRPr lang="en-US" sz="2000" b="1" dirty="0">
                <a:latin typeface="Arial" panose="020B0604020202020204" pitchFamily="34" charset="0"/>
              </a:endParaRPr>
            </a:p>
          </p:txBody>
        </p:sp>
        <p:sp>
          <p:nvSpPr>
            <p:cNvPr id="60" name="Rectangle 44"/>
            <p:cNvSpPr>
              <a:spLocks noChangeArrowheads="1"/>
            </p:cNvSpPr>
            <p:nvPr/>
          </p:nvSpPr>
          <p:spPr bwMode="auto">
            <a:xfrm>
              <a:off x="3095" y="3856"/>
              <a:ext cx="432"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61" name="Rectangle 45"/>
            <p:cNvSpPr>
              <a:spLocks noChangeArrowheads="1"/>
            </p:cNvSpPr>
            <p:nvPr/>
          </p:nvSpPr>
          <p:spPr bwMode="auto">
            <a:xfrm>
              <a:off x="3214" y="3888"/>
              <a:ext cx="19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smtClean="0">
                  <a:solidFill>
                    <a:srgbClr val="FFFFFF"/>
                  </a:solidFill>
                  <a:latin typeface="Courier" pitchFamily="49" charset="0"/>
                </a:rPr>
                <a:t>12</a:t>
              </a:r>
              <a:endParaRPr lang="en-US" sz="2000" dirty="0">
                <a:solidFill>
                  <a:srgbClr val="FFFFFF"/>
                </a:solidFill>
                <a:latin typeface="Arial" panose="020B0604020202020204" pitchFamily="34" charset="0"/>
              </a:endParaRPr>
            </a:p>
          </p:txBody>
        </p:sp>
        <p:sp>
          <p:nvSpPr>
            <p:cNvPr id="62" name="Rectangle 46"/>
            <p:cNvSpPr>
              <a:spLocks noChangeArrowheads="1"/>
            </p:cNvSpPr>
            <p:nvPr/>
          </p:nvSpPr>
          <p:spPr bwMode="auto">
            <a:xfrm>
              <a:off x="3527"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63" name="Rectangle 47"/>
            <p:cNvSpPr>
              <a:spLocks noChangeArrowheads="1"/>
            </p:cNvSpPr>
            <p:nvPr/>
          </p:nvSpPr>
          <p:spPr bwMode="auto">
            <a:xfrm>
              <a:off x="3645" y="388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3</a:t>
              </a:r>
              <a:endParaRPr lang="en-US" sz="2000" dirty="0">
                <a:solidFill>
                  <a:srgbClr val="FFFFFF"/>
                </a:solidFill>
                <a:latin typeface="Arial" panose="020B0604020202020204" pitchFamily="34" charset="0"/>
              </a:endParaRPr>
            </a:p>
          </p:txBody>
        </p:sp>
        <p:sp>
          <p:nvSpPr>
            <p:cNvPr id="64" name="Rectangle 48"/>
            <p:cNvSpPr>
              <a:spLocks noChangeArrowheads="1"/>
            </p:cNvSpPr>
            <p:nvPr/>
          </p:nvSpPr>
          <p:spPr bwMode="auto">
            <a:xfrm>
              <a:off x="3958"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65" name="Rectangle 49"/>
            <p:cNvSpPr>
              <a:spLocks noChangeArrowheads="1"/>
            </p:cNvSpPr>
            <p:nvPr/>
          </p:nvSpPr>
          <p:spPr bwMode="auto">
            <a:xfrm>
              <a:off x="4076" y="3888"/>
              <a:ext cx="194"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smtClean="0">
                  <a:solidFill>
                    <a:srgbClr val="FFFFFF"/>
                  </a:solidFill>
                  <a:latin typeface="Courier" pitchFamily="49" charset="0"/>
                </a:rPr>
                <a:t>-2</a:t>
              </a:r>
              <a:endParaRPr lang="en-US" sz="2000" dirty="0">
                <a:solidFill>
                  <a:srgbClr val="FFFFFF"/>
                </a:solidFill>
                <a:latin typeface="Arial" panose="020B0604020202020204" pitchFamily="34" charset="0"/>
              </a:endParaRPr>
            </a:p>
          </p:txBody>
        </p:sp>
        <p:sp>
          <p:nvSpPr>
            <p:cNvPr id="66" name="Rectangle 50"/>
            <p:cNvSpPr>
              <a:spLocks noChangeArrowheads="1"/>
            </p:cNvSpPr>
            <p:nvPr/>
          </p:nvSpPr>
          <p:spPr bwMode="auto">
            <a:xfrm>
              <a:off x="2664"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67" name="Rectangle 51"/>
            <p:cNvSpPr>
              <a:spLocks noChangeArrowheads="1"/>
            </p:cNvSpPr>
            <p:nvPr/>
          </p:nvSpPr>
          <p:spPr bwMode="auto">
            <a:xfrm>
              <a:off x="2783" y="388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5</a:t>
              </a:r>
              <a:endParaRPr lang="en-US" sz="2000" dirty="0">
                <a:solidFill>
                  <a:srgbClr val="FFFFFF"/>
                </a:solidFill>
                <a:latin typeface="Arial" panose="020B0604020202020204" pitchFamily="34" charset="0"/>
              </a:endParaRPr>
            </a:p>
          </p:txBody>
        </p:sp>
        <p:sp>
          <p:nvSpPr>
            <p:cNvPr id="68" name="Rectangle 52"/>
            <p:cNvSpPr>
              <a:spLocks noChangeArrowheads="1"/>
            </p:cNvSpPr>
            <p:nvPr/>
          </p:nvSpPr>
          <p:spPr bwMode="auto">
            <a:xfrm>
              <a:off x="4389"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69" name="Rectangle 53"/>
            <p:cNvSpPr>
              <a:spLocks noChangeArrowheads="1"/>
            </p:cNvSpPr>
            <p:nvPr/>
          </p:nvSpPr>
          <p:spPr bwMode="auto">
            <a:xfrm>
              <a:off x="4508" y="388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1</a:t>
              </a:r>
              <a:endParaRPr lang="en-US" sz="2000" dirty="0">
                <a:solidFill>
                  <a:srgbClr val="FFFFFF"/>
                </a:solidFill>
                <a:latin typeface="Arial" panose="020B0604020202020204" pitchFamily="34" charset="0"/>
              </a:endParaRPr>
            </a:p>
          </p:txBody>
        </p:sp>
        <p:sp>
          <p:nvSpPr>
            <p:cNvPr id="70" name="Rectangle 54"/>
            <p:cNvSpPr>
              <a:spLocks noChangeArrowheads="1"/>
            </p:cNvSpPr>
            <p:nvPr/>
          </p:nvSpPr>
          <p:spPr bwMode="auto">
            <a:xfrm>
              <a:off x="4820" y="3856"/>
              <a:ext cx="431" cy="211"/>
            </a:xfrm>
            <a:prstGeom prst="rect">
              <a:avLst/>
            </a:prstGeom>
            <a:solidFill>
              <a:schemeClr val="accent3"/>
            </a:solidFill>
            <a:ln w="15875">
              <a:solidFill>
                <a:srgbClr val="800080"/>
              </a:solidFill>
              <a:miter lim="800000"/>
              <a:headEnd/>
              <a:tailEnd/>
            </a:ln>
          </p:spPr>
          <p:txBody>
            <a:bodyPr/>
            <a:lstStyle/>
            <a:p>
              <a:endParaRPr lang="en-US">
                <a:solidFill>
                  <a:srgbClr val="FFFFFF"/>
                </a:solidFill>
              </a:endParaRPr>
            </a:p>
          </p:txBody>
        </p:sp>
        <p:sp>
          <p:nvSpPr>
            <p:cNvPr id="71" name="Rectangle 55"/>
            <p:cNvSpPr>
              <a:spLocks noChangeArrowheads="1"/>
            </p:cNvSpPr>
            <p:nvPr/>
          </p:nvSpPr>
          <p:spPr bwMode="auto">
            <a:xfrm>
              <a:off x="4939" y="3888"/>
              <a:ext cx="9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FFFFFF"/>
                  </a:solidFill>
                  <a:latin typeface="Courier" pitchFamily="49" charset="0"/>
                </a:rPr>
                <a:t>0</a:t>
              </a:r>
              <a:endParaRPr lang="en-US" sz="2000" dirty="0">
                <a:solidFill>
                  <a:srgbClr val="FFFFFF"/>
                </a:solidFill>
                <a:latin typeface="Arial" panose="020B0604020202020204" pitchFamily="34" charset="0"/>
              </a:endParaRPr>
            </a:p>
          </p:txBody>
        </p:sp>
        <p:sp>
          <p:nvSpPr>
            <p:cNvPr id="72" name="Rectangle 56"/>
            <p:cNvSpPr>
              <a:spLocks noChangeArrowheads="1"/>
            </p:cNvSpPr>
            <p:nvPr/>
          </p:nvSpPr>
          <p:spPr bwMode="auto">
            <a:xfrm>
              <a:off x="2740"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4</a:t>
              </a:r>
              <a:endParaRPr lang="en-US" sz="2000" dirty="0">
                <a:solidFill>
                  <a:srgbClr val="00B0F0"/>
                </a:solidFill>
                <a:latin typeface="Arial" panose="020B0604020202020204" pitchFamily="34" charset="0"/>
              </a:endParaRPr>
            </a:p>
          </p:txBody>
        </p:sp>
        <p:sp>
          <p:nvSpPr>
            <p:cNvPr id="73" name="Rectangle 57"/>
            <p:cNvSpPr>
              <a:spLocks noChangeArrowheads="1"/>
            </p:cNvSpPr>
            <p:nvPr/>
          </p:nvSpPr>
          <p:spPr bwMode="auto">
            <a:xfrm>
              <a:off x="3171"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5</a:t>
              </a:r>
              <a:endParaRPr lang="en-US" sz="2000" dirty="0">
                <a:solidFill>
                  <a:srgbClr val="00B0F0"/>
                </a:solidFill>
                <a:latin typeface="Arial" panose="020B0604020202020204" pitchFamily="34" charset="0"/>
              </a:endParaRPr>
            </a:p>
          </p:txBody>
        </p:sp>
        <p:sp>
          <p:nvSpPr>
            <p:cNvPr id="74" name="Rectangle 58"/>
            <p:cNvSpPr>
              <a:spLocks noChangeArrowheads="1"/>
            </p:cNvSpPr>
            <p:nvPr/>
          </p:nvSpPr>
          <p:spPr bwMode="auto">
            <a:xfrm>
              <a:off x="3603"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6</a:t>
              </a:r>
              <a:endParaRPr lang="en-US" sz="2000" dirty="0">
                <a:solidFill>
                  <a:srgbClr val="00B0F0"/>
                </a:solidFill>
                <a:latin typeface="Arial" panose="020B0604020202020204" pitchFamily="34" charset="0"/>
              </a:endParaRPr>
            </a:p>
          </p:txBody>
        </p:sp>
        <p:sp>
          <p:nvSpPr>
            <p:cNvPr id="75" name="Rectangle 59"/>
            <p:cNvSpPr>
              <a:spLocks noChangeArrowheads="1"/>
            </p:cNvSpPr>
            <p:nvPr/>
          </p:nvSpPr>
          <p:spPr bwMode="auto">
            <a:xfrm>
              <a:off x="2309"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3</a:t>
              </a:r>
              <a:endParaRPr lang="en-US" sz="2000" dirty="0">
                <a:solidFill>
                  <a:srgbClr val="00B0F0"/>
                </a:solidFill>
                <a:latin typeface="Arial" panose="020B0604020202020204" pitchFamily="34" charset="0"/>
              </a:endParaRPr>
            </a:p>
          </p:txBody>
        </p:sp>
        <p:sp>
          <p:nvSpPr>
            <p:cNvPr id="76" name="Rectangle 60"/>
            <p:cNvSpPr>
              <a:spLocks noChangeArrowheads="1"/>
            </p:cNvSpPr>
            <p:nvPr/>
          </p:nvSpPr>
          <p:spPr bwMode="auto">
            <a:xfrm>
              <a:off x="1016"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0</a:t>
              </a:r>
              <a:endParaRPr lang="en-US" sz="2000" dirty="0">
                <a:solidFill>
                  <a:srgbClr val="00B0F0"/>
                </a:solidFill>
                <a:latin typeface="Arial" panose="020B0604020202020204" pitchFamily="34" charset="0"/>
              </a:endParaRPr>
            </a:p>
          </p:txBody>
        </p:sp>
        <p:sp>
          <p:nvSpPr>
            <p:cNvPr id="77" name="Rectangle 61"/>
            <p:cNvSpPr>
              <a:spLocks noChangeArrowheads="1"/>
            </p:cNvSpPr>
            <p:nvPr/>
          </p:nvSpPr>
          <p:spPr bwMode="auto">
            <a:xfrm>
              <a:off x="1878"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2</a:t>
              </a:r>
              <a:endParaRPr lang="en-US" sz="2000" dirty="0">
                <a:solidFill>
                  <a:srgbClr val="00B0F0"/>
                </a:solidFill>
                <a:latin typeface="Arial" panose="020B0604020202020204" pitchFamily="34" charset="0"/>
              </a:endParaRPr>
            </a:p>
          </p:txBody>
        </p:sp>
        <p:sp>
          <p:nvSpPr>
            <p:cNvPr id="78" name="Rectangle 62"/>
            <p:cNvSpPr>
              <a:spLocks noChangeArrowheads="1"/>
            </p:cNvSpPr>
            <p:nvPr/>
          </p:nvSpPr>
          <p:spPr bwMode="auto">
            <a:xfrm>
              <a:off x="4465"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8</a:t>
              </a:r>
              <a:endParaRPr lang="en-US" sz="2000" dirty="0">
                <a:solidFill>
                  <a:srgbClr val="00B0F0"/>
                </a:solidFill>
                <a:latin typeface="Arial" panose="020B0604020202020204" pitchFamily="34" charset="0"/>
              </a:endParaRPr>
            </a:p>
          </p:txBody>
        </p:sp>
        <p:sp>
          <p:nvSpPr>
            <p:cNvPr id="79" name="Rectangle 63"/>
            <p:cNvSpPr>
              <a:spLocks noChangeArrowheads="1"/>
            </p:cNvSpPr>
            <p:nvPr/>
          </p:nvSpPr>
          <p:spPr bwMode="auto">
            <a:xfrm>
              <a:off x="4879"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9</a:t>
              </a:r>
              <a:endParaRPr lang="en-US" sz="2000" dirty="0">
                <a:solidFill>
                  <a:srgbClr val="00B0F0"/>
                </a:solidFill>
                <a:latin typeface="Arial" panose="020B0604020202020204" pitchFamily="34" charset="0"/>
              </a:endParaRPr>
            </a:p>
          </p:txBody>
        </p:sp>
        <p:sp>
          <p:nvSpPr>
            <p:cNvPr id="80" name="Rectangle 64"/>
            <p:cNvSpPr>
              <a:spLocks noChangeArrowheads="1"/>
            </p:cNvSpPr>
            <p:nvPr/>
          </p:nvSpPr>
          <p:spPr bwMode="auto">
            <a:xfrm>
              <a:off x="4034"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7</a:t>
              </a:r>
              <a:endParaRPr lang="en-US" sz="2000" dirty="0">
                <a:solidFill>
                  <a:srgbClr val="00B0F0"/>
                </a:solidFill>
                <a:latin typeface="Arial" panose="020B0604020202020204" pitchFamily="34" charset="0"/>
              </a:endParaRPr>
            </a:p>
          </p:txBody>
        </p:sp>
        <p:sp>
          <p:nvSpPr>
            <p:cNvPr id="81" name="Rectangle 65"/>
            <p:cNvSpPr>
              <a:spLocks noChangeArrowheads="1"/>
            </p:cNvSpPr>
            <p:nvPr/>
          </p:nvSpPr>
          <p:spPr bwMode="auto">
            <a:xfrm>
              <a:off x="1447" y="3636"/>
              <a:ext cx="19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sz="2000" b="0" dirty="0">
                  <a:solidFill>
                    <a:srgbClr val="00FFFF"/>
                  </a:solidFill>
                  <a:latin typeface="Courier" pitchFamily="49" charset="0"/>
                </a:rPr>
                <a:t> </a:t>
              </a:r>
              <a:r>
                <a:rPr lang="en-US" sz="2000" b="0" dirty="0">
                  <a:solidFill>
                    <a:srgbClr val="00B0F0"/>
                  </a:solidFill>
                  <a:latin typeface="Courier" pitchFamily="49" charset="0"/>
                </a:rPr>
                <a:t>1</a:t>
              </a:r>
              <a:endParaRPr lang="en-US" sz="2000" dirty="0">
                <a:solidFill>
                  <a:srgbClr val="00B0F0"/>
                </a:solidFill>
                <a:latin typeface="Arial" panose="020B0604020202020204" pitchFamily="34" charset="0"/>
              </a:endParaRPr>
            </a:p>
          </p:txBody>
        </p:sp>
      </p:grpSp>
      <p:cxnSp>
        <p:nvCxnSpPr>
          <p:cNvPr id="82" name="Straight Arrow Connector 81"/>
          <p:cNvCxnSpPr/>
          <p:nvPr/>
        </p:nvCxnSpPr>
        <p:spPr>
          <a:xfrm flipV="1">
            <a:off x="2376300" y="2377439"/>
            <a:ext cx="1816100" cy="7596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049410" y="1500193"/>
            <a:ext cx="592012" cy="914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4047064" y="5450871"/>
            <a:ext cx="592012" cy="914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4406097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9" presetClass="entr" presetSubtype="0" fill="hold" nodeType="afterEffect">
                                  <p:stCondLst>
                                    <p:cond delay="100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down)">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heel(1)">
                                      <p:cBhvr>
                                        <p:cTn id="27"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 grpId="0" animBg="1"/>
      <p:bldP spid="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Array (Histogram)</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a:buFont typeface="Monotype Sorts" pitchFamily="2" charset="2"/>
              <a:buNone/>
            </a:pPr>
            <a:r>
              <a:rPr lang="en-US" b="1" dirty="0" smtClean="0">
                <a:solidFill>
                  <a:srgbClr val="0000CC"/>
                </a:solidFill>
                <a:latin typeface="Courier New" panose="02070309020205020404" pitchFamily="49" charset="0"/>
              </a:rPr>
              <a:t>array</a:t>
            </a:r>
            <a:endParaRPr lang="en-US" b="1" dirty="0">
              <a:latin typeface="Courier New" panose="02070309020205020404" pitchFamily="49" charset="0"/>
            </a:endParaRPr>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37480" y="980283"/>
            <a:ext cx="8038532" cy="5611585"/>
          </a:xfrm>
          <a:prstGeom prst="rect">
            <a:avLst/>
          </a:prstGeom>
        </p:spPr>
      </p:pic>
      <p:sp>
        <p:nvSpPr>
          <p:cNvPr id="5" name="Rectangle 4"/>
          <p:cNvSpPr/>
          <p:nvPr/>
        </p:nvSpPr>
        <p:spPr>
          <a:xfrm>
            <a:off x="3772661" y="5815897"/>
            <a:ext cx="4885899" cy="6823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Times New Roman" panose="02020603050405020304" pitchFamily="18" charset="0"/>
                <a:cs typeface="Times New Roman" panose="02020603050405020304" pitchFamily="18" charset="0"/>
              </a:rPr>
              <a:t>What will be the output?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134669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Array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45720" indent="0">
              <a:buNone/>
            </a:pPr>
            <a:r>
              <a:rPr lang="en-US" sz="2400" dirty="0">
                <a:solidFill>
                  <a:srgbClr val="000000"/>
                </a:solidFill>
                <a:latin typeface="Times New Roman" panose="02020603050405020304" pitchFamily="18" charset="0"/>
                <a:cs typeface="Times New Roman" panose="02020603050405020304" pitchFamily="18" charset="0"/>
              </a:rPr>
              <a:t>Arrays is the </a:t>
            </a:r>
            <a:r>
              <a:rPr lang="en-US" sz="2400" dirty="0">
                <a:solidFill>
                  <a:srgbClr val="FF0000"/>
                </a:solidFill>
                <a:latin typeface="Times New Roman" panose="02020603050405020304" pitchFamily="18" charset="0"/>
                <a:cs typeface="Times New Roman" panose="02020603050405020304" pitchFamily="18" charset="0"/>
              </a:rPr>
              <a:t>collection of elements </a:t>
            </a:r>
            <a:r>
              <a:rPr lang="en-US" sz="2400" dirty="0">
                <a:solidFill>
                  <a:srgbClr val="000000"/>
                </a:solidFill>
                <a:latin typeface="Times New Roman" panose="02020603050405020304" pitchFamily="18" charset="0"/>
                <a:cs typeface="Times New Roman" panose="02020603050405020304" pitchFamily="18" charset="0"/>
              </a:rPr>
              <a:t>of the </a:t>
            </a:r>
            <a:r>
              <a:rPr lang="en-US" sz="2400" dirty="0">
                <a:solidFill>
                  <a:srgbClr val="FF0000"/>
                </a:solidFill>
                <a:latin typeface="Times New Roman" panose="02020603050405020304" pitchFamily="18" charset="0"/>
                <a:cs typeface="Times New Roman" panose="02020603050405020304" pitchFamily="18" charset="0"/>
              </a:rPr>
              <a:t>same data types</a:t>
            </a:r>
            <a:r>
              <a:rPr lang="en-US" sz="2400" dirty="0">
                <a:solidFill>
                  <a:srgbClr val="000000"/>
                </a:solidFill>
                <a:latin typeface="Times New Roman" panose="02020603050405020304" pitchFamily="18" charset="0"/>
                <a:cs typeface="Times New Roman" panose="02020603050405020304" pitchFamily="18" charset="0"/>
              </a:rPr>
              <a:t>. or</a:t>
            </a:r>
          </a:p>
          <a:p>
            <a:pPr marL="45720" indent="0">
              <a:buNone/>
            </a:pPr>
            <a:r>
              <a:rPr lang="en-US" sz="2400" dirty="0">
                <a:solidFill>
                  <a:srgbClr val="000000"/>
                </a:solidFill>
                <a:latin typeface="Times New Roman" panose="02020603050405020304" pitchFamily="18" charset="0"/>
                <a:cs typeface="Times New Roman" panose="02020603050405020304" pitchFamily="18" charset="0"/>
              </a:rPr>
              <a:t>A collection of objects of the </a:t>
            </a:r>
            <a:r>
              <a:rPr lang="en-US" sz="2400" i="1" dirty="0">
                <a:solidFill>
                  <a:srgbClr val="FF0000"/>
                </a:solidFill>
                <a:latin typeface="Times New Roman" panose="02020603050405020304" pitchFamily="18" charset="0"/>
                <a:cs typeface="Times New Roman" panose="02020603050405020304" pitchFamily="18" charset="0"/>
              </a:rPr>
              <a:t>same type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stored</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contiguously in memory </a:t>
            </a:r>
            <a:r>
              <a:rPr lang="en-US" sz="2400" dirty="0">
                <a:solidFill>
                  <a:srgbClr val="000000"/>
                </a:solidFill>
                <a:latin typeface="Times New Roman" panose="02020603050405020304" pitchFamily="18" charset="0"/>
                <a:cs typeface="Times New Roman" panose="02020603050405020304" pitchFamily="18" charset="0"/>
              </a:rPr>
              <a:t>under one name</a:t>
            </a:r>
          </a:p>
          <a:p>
            <a:pPr marL="45720" indent="0">
              <a:buNone/>
            </a:pPr>
            <a:r>
              <a:rPr lang="en-US" sz="2800" u="sng" dirty="0" smtClean="0">
                <a:solidFill>
                  <a:srgbClr val="000000"/>
                </a:solidFill>
                <a:latin typeface="Times New Roman" panose="02020603050405020304" pitchFamily="18" charset="0"/>
                <a:cs typeface="Times New Roman" panose="02020603050405020304" pitchFamily="18" charset="0"/>
              </a:rPr>
              <a:t>Some Applications:</a:t>
            </a:r>
          </a:p>
          <a:p>
            <a:pPr>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Given </a:t>
            </a:r>
            <a:r>
              <a:rPr lang="en-US" sz="2400" dirty="0">
                <a:solidFill>
                  <a:srgbClr val="000000"/>
                </a:solidFill>
                <a:latin typeface="Times New Roman" panose="02020603050405020304" pitchFamily="18" charset="0"/>
                <a:cs typeface="Times New Roman" panose="02020603050405020304" pitchFamily="18" charset="0"/>
              </a:rPr>
              <a:t>a list of test scores, determine the maximum and minimum scores. </a:t>
            </a:r>
          </a:p>
          <a:p>
            <a:pPr>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Read in a list of student names and rearrange them in alphabetical order (sorting). </a:t>
            </a:r>
          </a:p>
          <a:p>
            <a:pPr>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Given the height measurements of students in a class, output the names of those students who are taller than average. </a:t>
            </a:r>
          </a:p>
          <a:p>
            <a:pPr>
              <a:buFont typeface="Wingdings" panose="05000000000000000000" pitchFamily="2" charset="2"/>
              <a:buChar char="v"/>
            </a:pPr>
            <a:endParaRPr lang="en-US"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874970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8"/>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Two Dimensional Array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a:buFont typeface="Monotype Sorts" pitchFamily="2" charset="2"/>
              <a:buNone/>
            </a:pPr>
            <a:r>
              <a:rPr lang="en-US" sz="1000" dirty="0" smtClean="0">
                <a:solidFill>
                  <a:srgbClr val="000000"/>
                </a:solidFill>
                <a:latin typeface="Times New Roman" panose="02020603050405020304" pitchFamily="18" charset="0"/>
                <a:cs typeface="Times New Roman" panose="02020603050405020304" pitchFamily="18" charset="0"/>
              </a:rPr>
              <a:t>2d array</a:t>
            </a: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413500" cy="5591966"/>
          </a:xfrm>
          <a:prstGeom prst="rect">
            <a:avLst/>
          </a:prstGeom>
        </p:spPr>
      </p:pic>
      <p:grpSp>
        <p:nvGrpSpPr>
          <p:cNvPr id="21" name="Group 20"/>
          <p:cNvGrpSpPr/>
          <p:nvPr/>
        </p:nvGrpSpPr>
        <p:grpSpPr>
          <a:xfrm>
            <a:off x="6614389" y="1560295"/>
            <a:ext cx="3807172" cy="2264230"/>
            <a:chOff x="6614389" y="1217387"/>
            <a:chExt cx="3807172" cy="2264230"/>
          </a:xfrm>
        </p:grpSpPr>
        <p:sp>
          <p:nvSpPr>
            <p:cNvPr id="6" name="Rectangle 5"/>
            <p:cNvSpPr/>
            <p:nvPr/>
          </p:nvSpPr>
          <p:spPr>
            <a:xfrm>
              <a:off x="6614389" y="1217388"/>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7" name="Rectangle 6"/>
            <p:cNvSpPr/>
            <p:nvPr/>
          </p:nvSpPr>
          <p:spPr>
            <a:xfrm>
              <a:off x="7554455" y="1217388"/>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4</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8510718" y="1217387"/>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8</a:t>
              </a:r>
              <a:endParaRPr lang="en-US" sz="4000" dirty="0">
                <a:latin typeface="Times New Roman" panose="02020603050405020304" pitchFamily="18" charset="0"/>
                <a:cs typeface="Times New Roman" panose="02020603050405020304" pitchFamily="18" charset="0"/>
              </a:endParaRPr>
            </a:p>
          </p:txBody>
        </p:sp>
        <p:sp>
          <p:nvSpPr>
            <p:cNvPr id="9" name="Rectangle 8"/>
            <p:cNvSpPr/>
            <p:nvPr/>
          </p:nvSpPr>
          <p:spPr>
            <a:xfrm>
              <a:off x="9466981" y="1217387"/>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16</a:t>
              </a:r>
              <a:endParaRPr lang="en-US" sz="4000" dirty="0">
                <a:latin typeface="Times New Roman" panose="02020603050405020304" pitchFamily="18" charset="0"/>
                <a:cs typeface="Times New Roman" panose="02020603050405020304" pitchFamily="18" charset="0"/>
              </a:endParaRPr>
            </a:p>
          </p:txBody>
        </p:sp>
        <p:sp>
          <p:nvSpPr>
            <p:cNvPr id="12" name="Rectangle 11"/>
            <p:cNvSpPr/>
            <p:nvPr/>
          </p:nvSpPr>
          <p:spPr>
            <a:xfrm>
              <a:off x="6614389" y="1972131"/>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32</a:t>
              </a:r>
              <a:endParaRPr lang="en-US" sz="4000" dirty="0">
                <a:latin typeface="Times New Roman" panose="02020603050405020304" pitchFamily="18" charset="0"/>
                <a:cs typeface="Times New Roman" panose="02020603050405020304" pitchFamily="18" charset="0"/>
              </a:endParaRPr>
            </a:p>
          </p:txBody>
        </p:sp>
        <p:sp>
          <p:nvSpPr>
            <p:cNvPr id="13" name="Rectangle 12"/>
            <p:cNvSpPr/>
            <p:nvPr/>
          </p:nvSpPr>
          <p:spPr>
            <a:xfrm>
              <a:off x="7554455" y="1972131"/>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64</a:t>
              </a:r>
              <a:endParaRPr lang="en-US" sz="4000" dirty="0">
                <a:latin typeface="Times New Roman" panose="02020603050405020304" pitchFamily="18" charset="0"/>
                <a:cs typeface="Times New Roman" panose="02020603050405020304" pitchFamily="18" charset="0"/>
              </a:endParaRPr>
            </a:p>
          </p:txBody>
        </p:sp>
        <p:sp>
          <p:nvSpPr>
            <p:cNvPr id="14" name="Rectangle 13"/>
            <p:cNvSpPr/>
            <p:nvPr/>
          </p:nvSpPr>
          <p:spPr>
            <a:xfrm>
              <a:off x="8510718" y="1972130"/>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128</a:t>
              </a:r>
              <a:endParaRPr lang="en-US" sz="4000" dirty="0">
                <a:latin typeface="Times New Roman" panose="02020603050405020304" pitchFamily="18" charset="0"/>
                <a:cs typeface="Times New Roman" panose="02020603050405020304" pitchFamily="18" charset="0"/>
              </a:endParaRPr>
            </a:p>
          </p:txBody>
        </p:sp>
        <p:sp>
          <p:nvSpPr>
            <p:cNvPr id="15" name="Rectangle 14"/>
            <p:cNvSpPr/>
            <p:nvPr/>
          </p:nvSpPr>
          <p:spPr>
            <a:xfrm>
              <a:off x="9466981" y="1972130"/>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256</a:t>
              </a:r>
              <a:endParaRPr lang="en-US" sz="4000" dirty="0">
                <a:latin typeface="Times New Roman" panose="02020603050405020304" pitchFamily="18" charset="0"/>
                <a:cs typeface="Times New Roman" panose="02020603050405020304" pitchFamily="18" charset="0"/>
              </a:endParaRPr>
            </a:p>
          </p:txBody>
        </p:sp>
        <p:sp>
          <p:nvSpPr>
            <p:cNvPr id="16" name="Rectangle 15"/>
            <p:cNvSpPr/>
            <p:nvPr/>
          </p:nvSpPr>
          <p:spPr>
            <a:xfrm>
              <a:off x="6620239" y="2726874"/>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512</a:t>
              </a:r>
              <a:endParaRPr lang="en-US" sz="4000" dirty="0">
                <a:latin typeface="Times New Roman" panose="02020603050405020304" pitchFamily="18" charset="0"/>
                <a:cs typeface="Times New Roman" panose="02020603050405020304" pitchFamily="18" charset="0"/>
              </a:endParaRPr>
            </a:p>
          </p:txBody>
        </p:sp>
        <p:sp>
          <p:nvSpPr>
            <p:cNvPr id="17" name="Rectangle 16"/>
            <p:cNvSpPr/>
            <p:nvPr/>
          </p:nvSpPr>
          <p:spPr>
            <a:xfrm>
              <a:off x="7560305" y="2726874"/>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1024</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8516568" y="272687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2048</a:t>
              </a:r>
              <a:endParaRPr lang="en-US" sz="2800" dirty="0">
                <a:latin typeface="Times New Roman" panose="02020603050405020304" pitchFamily="18" charset="0"/>
                <a:cs typeface="Times New Roman" panose="02020603050405020304" pitchFamily="18" charset="0"/>
              </a:endParaRPr>
            </a:p>
          </p:txBody>
        </p:sp>
        <p:sp>
          <p:nvSpPr>
            <p:cNvPr id="19" name="Rectangle 18"/>
            <p:cNvSpPr/>
            <p:nvPr/>
          </p:nvSpPr>
          <p:spPr>
            <a:xfrm>
              <a:off x="9472831" y="2726873"/>
              <a:ext cx="94873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4096</a:t>
              </a:r>
              <a:endParaRPr lang="en-US" sz="2800" dirty="0">
                <a:latin typeface="Times New Roman" panose="02020603050405020304" pitchFamily="18" charset="0"/>
                <a:cs typeface="Times New Roman" panose="02020603050405020304" pitchFamily="18" charset="0"/>
              </a:endParaRPr>
            </a:p>
          </p:txBody>
        </p:sp>
      </p:grpSp>
      <p:sp>
        <p:nvSpPr>
          <p:cNvPr id="22" name="TextBox 21"/>
          <p:cNvSpPr txBox="1"/>
          <p:nvPr/>
        </p:nvSpPr>
        <p:spPr>
          <a:xfrm>
            <a:off x="6538967" y="1066667"/>
            <a:ext cx="4005214"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6294617" y="1603649"/>
            <a:ext cx="353525" cy="2185214"/>
          </a:xfrm>
          <a:prstGeom prst="rect">
            <a:avLst/>
          </a:prstGeom>
          <a:noFill/>
        </p:spPr>
        <p:txBody>
          <a:bodyPr wrap="square" rtlCol="0">
            <a:spAutoFit/>
            <a:scene3d>
              <a:camera prst="orthographicFront">
                <a:rot lat="0" lon="1200000" rev="0"/>
              </a:camera>
              <a:lightRig rig="threePt" dir="t"/>
            </a:scene3d>
          </a:bodyPr>
          <a:lstStyle/>
          <a:p>
            <a:pPr>
              <a:spcBef>
                <a:spcPts val="600"/>
              </a:spcBef>
              <a:spcAft>
                <a:spcPts val="1800"/>
              </a:spcAft>
            </a:pPr>
            <a:r>
              <a:rPr lang="en-US" sz="3200" dirty="0" smtClean="0">
                <a:solidFill>
                  <a:srgbClr val="00B0F0"/>
                </a:solidFill>
                <a:latin typeface="Times New Roman" panose="02020603050405020304" pitchFamily="18" charset="0"/>
                <a:cs typeface="Times New Roman" panose="02020603050405020304" pitchFamily="18" charset="0"/>
              </a:rPr>
              <a:t>0</a:t>
            </a:r>
          </a:p>
          <a:p>
            <a:pPr>
              <a:spcBef>
                <a:spcPts val="600"/>
              </a:spcBef>
              <a:spcAft>
                <a:spcPts val="1800"/>
              </a:spcAft>
            </a:pPr>
            <a:r>
              <a:rPr lang="en-US" sz="3200" dirty="0" smtClean="0">
                <a:solidFill>
                  <a:srgbClr val="00B0F0"/>
                </a:solidFill>
                <a:latin typeface="Times New Roman" panose="02020603050405020304" pitchFamily="18" charset="0"/>
                <a:cs typeface="Times New Roman" panose="02020603050405020304" pitchFamily="18" charset="0"/>
              </a:rPr>
              <a:t>1</a:t>
            </a:r>
          </a:p>
          <a:p>
            <a:pPr>
              <a:spcBef>
                <a:spcPts val="600"/>
              </a:spcBef>
              <a:spcAft>
                <a:spcPts val="1800"/>
              </a:spcAft>
            </a:pPr>
            <a:r>
              <a:rPr lang="en-US" sz="3200" dirty="0">
                <a:solidFill>
                  <a:srgbClr val="00B0F0"/>
                </a:solidFill>
                <a:latin typeface="Times New Roman" panose="02020603050405020304" pitchFamily="18" charset="0"/>
                <a:cs typeface="Times New Roman" panose="02020603050405020304" pitchFamily="18" charset="0"/>
              </a:rPr>
              <a:t>2</a:t>
            </a:r>
          </a:p>
        </p:txBody>
      </p:sp>
      <p:sp>
        <p:nvSpPr>
          <p:cNvPr id="24" name="TextBox 23"/>
          <p:cNvSpPr txBox="1"/>
          <p:nvPr/>
        </p:nvSpPr>
        <p:spPr>
          <a:xfrm>
            <a:off x="10987455" y="1444183"/>
            <a:ext cx="733939" cy="584775"/>
          </a:xfrm>
          <a:prstGeom prst="rect">
            <a:avLst/>
          </a:prstGeom>
          <a:noFill/>
        </p:spPr>
        <p:txBody>
          <a:bodyPr wrap="squar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0</a:t>
            </a:r>
            <a:r>
              <a:rPr lang="en-US" sz="3200" dirty="0" smtClean="0">
                <a:solidFill>
                  <a:srgbClr val="C00000"/>
                </a:solidFill>
                <a:latin typeface="Times New Roman" panose="02020603050405020304" pitchFamily="18" charset="0"/>
                <a:cs typeface="Times New Roman" panose="02020603050405020304" pitchFamily="18" charset="0"/>
              </a:rPr>
              <a:t>,3</a:t>
            </a:r>
            <a:endParaRPr lang="en-US" sz="3200" dirty="0">
              <a:solidFill>
                <a:srgbClr val="C00000"/>
              </a:solidFill>
              <a:latin typeface="Times New Roman" panose="02020603050405020304" pitchFamily="18" charset="0"/>
              <a:cs typeface="Times New Roman" panose="02020603050405020304" pitchFamily="18" charset="0"/>
            </a:endParaRPr>
          </a:p>
        </p:txBody>
      </p:sp>
      <p:cxnSp>
        <p:nvCxnSpPr>
          <p:cNvPr id="26" name="Straight Arrow Connector 25"/>
          <p:cNvCxnSpPr/>
          <p:nvPr/>
        </p:nvCxnSpPr>
        <p:spPr>
          <a:xfrm flipH="1">
            <a:off x="10436077" y="1736571"/>
            <a:ext cx="580406" cy="7771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648142" y="4081252"/>
            <a:ext cx="5073252" cy="2284814"/>
          </a:xfrm>
          <a:prstGeom prst="rect">
            <a:avLst/>
          </a:prstGeom>
        </p:spPr>
      </p:pic>
      <p:sp>
        <p:nvSpPr>
          <p:cNvPr id="37" name="Rounded Rectangle 36"/>
          <p:cNvSpPr/>
          <p:nvPr/>
        </p:nvSpPr>
        <p:spPr>
          <a:xfrm>
            <a:off x="2452913" y="1335314"/>
            <a:ext cx="2046515" cy="44479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4499428" y="1780113"/>
            <a:ext cx="1669143" cy="5349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138118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1000" fill="hold"/>
                                        <p:tgtEl>
                                          <p:spTgt spid="22"/>
                                        </p:tgtEl>
                                        <p:attrNameLst>
                                          <p:attrName>ppt_w</p:attrName>
                                        </p:attrNameLst>
                                      </p:cBhvr>
                                      <p:tavLst>
                                        <p:tav tm="0">
                                          <p:val>
                                            <p:fltVal val="0"/>
                                          </p:val>
                                        </p:tav>
                                        <p:tav tm="100000">
                                          <p:val>
                                            <p:strVal val="#ppt_w"/>
                                          </p:val>
                                        </p:tav>
                                      </p:tavLst>
                                    </p:anim>
                                    <p:anim calcmode="lin" valueType="num">
                                      <p:cBhvr>
                                        <p:cTn id="13" dur="1000" fill="hold"/>
                                        <p:tgtEl>
                                          <p:spTgt spid="22"/>
                                        </p:tgtEl>
                                        <p:attrNameLst>
                                          <p:attrName>ppt_h</p:attrName>
                                        </p:attrNameLst>
                                      </p:cBhvr>
                                      <p:tavLst>
                                        <p:tav tm="0">
                                          <p:val>
                                            <p:fltVal val="0"/>
                                          </p:val>
                                        </p:tav>
                                        <p:tav tm="100000">
                                          <p:val>
                                            <p:strVal val="#ppt_h"/>
                                          </p:val>
                                        </p:tav>
                                      </p:tavLst>
                                    </p:anim>
                                    <p:anim calcmode="lin" valueType="num">
                                      <p:cBhvr>
                                        <p:cTn id="14" dur="1000" fill="hold"/>
                                        <p:tgtEl>
                                          <p:spTgt spid="22"/>
                                        </p:tgtEl>
                                        <p:attrNameLst>
                                          <p:attrName>style.rotation</p:attrName>
                                        </p:attrNameLst>
                                      </p:cBhvr>
                                      <p:tavLst>
                                        <p:tav tm="0">
                                          <p:val>
                                            <p:fltVal val="90"/>
                                          </p:val>
                                        </p:tav>
                                        <p:tav tm="100000">
                                          <p:val>
                                            <p:fltVal val="0"/>
                                          </p:val>
                                        </p:tav>
                                      </p:tavLst>
                                    </p:anim>
                                    <p:animEffect transition="in" filter="fade">
                                      <p:cBhvr>
                                        <p:cTn id="15" dur="1000"/>
                                        <p:tgtEl>
                                          <p:spTgt spid="22"/>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 calcmode="lin" valueType="num">
                                      <p:cBhvr>
                                        <p:cTn id="20" dur="1000" fill="hold"/>
                                        <p:tgtEl>
                                          <p:spTgt spid="23"/>
                                        </p:tgtEl>
                                        <p:attrNameLst>
                                          <p:attrName>style.rotation</p:attrName>
                                        </p:attrNameLst>
                                      </p:cBhvr>
                                      <p:tavLst>
                                        <p:tav tm="0">
                                          <p:val>
                                            <p:fltVal val="90"/>
                                          </p:val>
                                        </p:tav>
                                        <p:tav tm="100000">
                                          <p:val>
                                            <p:fltVal val="0"/>
                                          </p:val>
                                        </p:tav>
                                      </p:tavLst>
                                    </p:anim>
                                    <p:animEffect transition="in" filter="fade">
                                      <p:cBhvr>
                                        <p:cTn id="21" dur="10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animEffect transition="in" filter="fade">
                                      <p:cBhvr>
                                        <p:cTn id="28" dur="500"/>
                                        <p:tgtEl>
                                          <p:spTgt spid="2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barn(inVertical)">
                                      <p:cBhvr>
                                        <p:cTn id="45" dur="500"/>
                                        <p:tgtEl>
                                          <p:spTgt spid="3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arn(inVertical)">
                                      <p:cBhvr>
                                        <p:cTn id="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Two Dimensional Array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a:buFont typeface="Monotype Sorts" pitchFamily="2" charset="2"/>
              <a:buNone/>
            </a:pPr>
            <a:r>
              <a:rPr lang="en-US" sz="3600" dirty="0" smtClean="0">
                <a:solidFill>
                  <a:srgbClr val="000000"/>
                </a:solidFill>
                <a:latin typeface="Times New Roman" panose="02020603050405020304" pitchFamily="18" charset="0"/>
                <a:cs typeface="Times New Roman" panose="02020603050405020304" pitchFamily="18" charset="0"/>
              </a:rPr>
              <a:t>Please try to manipulate two dimensional array.</a:t>
            </a:r>
          </a:p>
          <a:p>
            <a:pPr>
              <a:buFont typeface="Monotype Sorts" pitchFamily="2" charset="2"/>
              <a:buNone/>
            </a:pPr>
            <a:r>
              <a:rPr lang="en-US" sz="3600" dirty="0" smtClean="0">
                <a:solidFill>
                  <a:srgbClr val="000000"/>
                </a:solidFill>
                <a:latin typeface="Times New Roman" panose="02020603050405020304" pitchFamily="18" charset="0"/>
                <a:cs typeface="Times New Roman" panose="02020603050405020304" pitchFamily="18" charset="0"/>
              </a:rPr>
              <a:t>For </a:t>
            </a:r>
            <a:r>
              <a:rPr lang="en-US" sz="3600" dirty="0" smtClean="0">
                <a:solidFill>
                  <a:srgbClr val="C00000"/>
                </a:solidFill>
                <a:latin typeface="Times New Roman" panose="02020603050405020304" pitchFamily="18" charset="0"/>
                <a:cs typeface="Times New Roman" panose="02020603050405020304" pitchFamily="18" charset="0"/>
              </a:rPr>
              <a:t>matrix addition </a:t>
            </a:r>
          </a:p>
          <a:p>
            <a:pPr>
              <a:buFont typeface="Monotype Sorts" pitchFamily="2" charset="2"/>
              <a:buNone/>
            </a:pPr>
            <a:r>
              <a:rPr lang="en-US" sz="3600" dirty="0" smtClean="0">
                <a:solidFill>
                  <a:srgbClr val="000000"/>
                </a:solidFill>
                <a:latin typeface="Times New Roman" panose="02020603050405020304" pitchFamily="18" charset="0"/>
                <a:cs typeface="Times New Roman" panose="02020603050405020304" pitchFamily="18" charset="0"/>
              </a:rPr>
              <a:t>For </a:t>
            </a:r>
            <a:r>
              <a:rPr lang="en-US" sz="3600" dirty="0" smtClean="0">
                <a:solidFill>
                  <a:srgbClr val="C00000"/>
                </a:solidFill>
                <a:latin typeface="Times New Roman" panose="02020603050405020304" pitchFamily="18" charset="0"/>
                <a:cs typeface="Times New Roman" panose="02020603050405020304" pitchFamily="18" charset="0"/>
              </a:rPr>
              <a:t>matrix subtraction</a:t>
            </a:r>
          </a:p>
          <a:p>
            <a:pPr>
              <a:buFont typeface="Monotype Sorts" pitchFamily="2" charset="2"/>
              <a:buNone/>
            </a:pPr>
            <a:r>
              <a:rPr lang="en-US" sz="3600" dirty="0" smtClean="0">
                <a:solidFill>
                  <a:srgbClr val="000000"/>
                </a:solidFill>
                <a:latin typeface="Times New Roman" panose="02020603050405020304" pitchFamily="18" charset="0"/>
                <a:cs typeface="Times New Roman" panose="02020603050405020304" pitchFamily="18" charset="0"/>
              </a:rPr>
              <a:t>Access </a:t>
            </a:r>
            <a:r>
              <a:rPr lang="en-US" sz="3600" dirty="0" smtClean="0">
                <a:solidFill>
                  <a:srgbClr val="C00000"/>
                </a:solidFill>
                <a:latin typeface="Times New Roman" panose="02020603050405020304" pitchFamily="18" charset="0"/>
                <a:cs typeface="Times New Roman" panose="02020603050405020304" pitchFamily="18" charset="0"/>
              </a:rPr>
              <a:t>diagonal values </a:t>
            </a:r>
            <a:r>
              <a:rPr lang="en-US" sz="3600" dirty="0" smtClean="0">
                <a:solidFill>
                  <a:srgbClr val="000000"/>
                </a:solidFill>
                <a:latin typeface="Times New Roman" panose="02020603050405020304" pitchFamily="18" charset="0"/>
                <a:cs typeface="Times New Roman" panose="02020603050405020304" pitchFamily="18" charset="0"/>
              </a:rPr>
              <a:t>of a matrix </a:t>
            </a:r>
            <a:r>
              <a:rPr lang="en-US" sz="3600" dirty="0" err="1" smtClean="0">
                <a:solidFill>
                  <a:srgbClr val="000000"/>
                </a:solidFill>
                <a:latin typeface="Times New Roman" panose="02020603050405020304" pitchFamily="18" charset="0"/>
                <a:cs typeface="Times New Roman" panose="02020603050405020304" pitchFamily="18" charset="0"/>
              </a:rPr>
              <a:t>etc</a:t>
            </a:r>
            <a:endParaRPr lang="en-US" sz="3600" dirty="0">
              <a:solidFill>
                <a:srgbClr val="000000"/>
              </a:solidFill>
              <a:latin typeface="Times New Roman" panose="02020603050405020304" pitchFamily="18" charset="0"/>
              <a:cs typeface="Times New Roman" panose="02020603050405020304" pitchFamily="18" charset="0"/>
            </a:endParaRPr>
          </a:p>
          <a:p>
            <a:pPr marL="45720" indent="0">
              <a:buNone/>
            </a:pPr>
            <a:endParaRPr lang="en-US" sz="3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252249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a:buFont typeface="Monotype Sorts" pitchFamily="2" charset="2"/>
              <a:buNone/>
            </a:pPr>
            <a:endParaRPr lang="en-US" sz="9600" dirty="0" smtClean="0">
              <a:solidFill>
                <a:srgbClr val="0070C0"/>
              </a:solidFill>
              <a:latin typeface="Times New Roman" panose="02020603050405020304" pitchFamily="18" charset="0"/>
              <a:cs typeface="Times New Roman" panose="02020603050405020304" pitchFamily="18" charset="0"/>
            </a:endParaRPr>
          </a:p>
          <a:p>
            <a:pPr>
              <a:buFont typeface="Monotype Sorts" pitchFamily="2" charset="2"/>
              <a:buNone/>
            </a:pPr>
            <a:r>
              <a:rPr lang="en-US" sz="9600" dirty="0" smtClean="0">
                <a:solidFill>
                  <a:srgbClr val="0070C0"/>
                </a:solidFill>
                <a:latin typeface="Times New Roman" panose="02020603050405020304" pitchFamily="18" charset="0"/>
                <a:cs typeface="Times New Roman" panose="02020603050405020304" pitchFamily="18" charset="0"/>
              </a:rPr>
              <a:t>			String</a:t>
            </a:r>
            <a:endParaRPr lang="en-US" sz="9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154193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String(character) Array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1" y="980284"/>
            <a:ext cx="9513399" cy="5638880"/>
          </a:xfrm>
        </p:spPr>
        <p:txBody>
          <a:bodyPr>
            <a:normAutofit lnSpcReduction="10000"/>
          </a:bodyPr>
          <a:lstStyle/>
          <a:p>
            <a:pPr marL="45720" indent="0">
              <a:buNone/>
            </a:pPr>
            <a:r>
              <a:rPr lang="en-US" sz="2400" dirty="0" smtClean="0">
                <a:solidFill>
                  <a:srgbClr val="000000"/>
                </a:solidFill>
                <a:latin typeface="Times New Roman" panose="02020603050405020304" pitchFamily="18" charset="0"/>
                <a:cs typeface="Times New Roman" panose="02020603050405020304" pitchFamily="18" charset="0"/>
              </a:rPr>
              <a:t>How </a:t>
            </a:r>
            <a:r>
              <a:rPr lang="en-US" sz="2400" dirty="0">
                <a:solidFill>
                  <a:srgbClr val="000000"/>
                </a:solidFill>
                <a:latin typeface="Times New Roman" panose="02020603050405020304" pitchFamily="18" charset="0"/>
                <a:cs typeface="Times New Roman" panose="02020603050405020304" pitchFamily="18" charset="0"/>
              </a:rPr>
              <a:t>to </a:t>
            </a:r>
            <a:r>
              <a:rPr lang="en-US" sz="2400" dirty="0" smtClean="0">
                <a:solidFill>
                  <a:srgbClr val="000000"/>
                </a:solidFill>
                <a:latin typeface="Times New Roman" panose="02020603050405020304" pitchFamily="18" charset="0"/>
                <a:cs typeface="Times New Roman" panose="02020603050405020304" pitchFamily="18" charset="0"/>
              </a:rPr>
              <a:t>manipulate </a:t>
            </a:r>
            <a:r>
              <a:rPr lang="en-US" sz="2400" dirty="0" smtClean="0">
                <a:solidFill>
                  <a:srgbClr val="FF0000"/>
                </a:solidFill>
                <a:latin typeface="Times New Roman" panose="02020603050405020304" pitchFamily="18" charset="0"/>
                <a:cs typeface="Times New Roman" panose="02020603050405020304" pitchFamily="18" charset="0"/>
              </a:rPr>
              <a:t>names</a:t>
            </a:r>
            <a:r>
              <a:rPr lang="en-US" sz="2400" dirty="0" smtClean="0">
                <a:solidFill>
                  <a:srgbClr val="0579CD"/>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to your software (program)?</a:t>
            </a:r>
          </a:p>
          <a:p>
            <a:pPr marL="45720" indent="0">
              <a:buNone/>
            </a:pPr>
            <a:endParaRPr lang="en-US" sz="2400" dirty="0" smtClean="0">
              <a:solidFill>
                <a:srgbClr val="0579CD"/>
              </a:solidFill>
              <a:latin typeface="Times New Roman" panose="02020603050405020304" pitchFamily="18" charset="0"/>
              <a:cs typeface="Times New Roman" panose="02020603050405020304" pitchFamily="18" charset="0"/>
            </a:endParaRPr>
          </a:p>
          <a:p>
            <a:pPr marL="45720" indent="0">
              <a:buNone/>
            </a:pPr>
            <a:endParaRPr lang="en-US" sz="2400" b="1" dirty="0" smtClean="0">
              <a:solidFill>
                <a:srgbClr val="0579CD"/>
              </a:solidFill>
              <a:latin typeface="Times New Roman" panose="02020603050405020304" pitchFamily="18" charset="0"/>
              <a:cs typeface="Times New Roman" panose="02020603050405020304" pitchFamily="18" charset="0"/>
            </a:endParaRPr>
          </a:p>
          <a:p>
            <a:pPr marL="45720" indent="0">
              <a:buNone/>
            </a:pPr>
            <a:endParaRPr lang="en-US" sz="2400" b="1" dirty="0">
              <a:solidFill>
                <a:srgbClr val="0579CD"/>
              </a:solidFill>
              <a:latin typeface="Times New Roman" panose="02020603050405020304" pitchFamily="18" charset="0"/>
              <a:cs typeface="Times New Roman" panose="02020603050405020304" pitchFamily="18" charset="0"/>
            </a:endParaRPr>
          </a:p>
          <a:p>
            <a:pPr marL="45720" indent="0">
              <a:buNone/>
            </a:pPr>
            <a:r>
              <a:rPr lang="en-US" sz="2400" dirty="0" smtClean="0">
                <a:solidFill>
                  <a:srgbClr val="000000"/>
                </a:solidFill>
                <a:latin typeface="Times New Roman" panose="02020603050405020304" pitchFamily="18" charset="0"/>
                <a:cs typeface="Times New Roman" panose="02020603050405020304" pitchFamily="18" charset="0"/>
              </a:rPr>
              <a:t>These are </a:t>
            </a:r>
            <a:r>
              <a:rPr lang="en-US" sz="2400" dirty="0" smtClean="0">
                <a:solidFill>
                  <a:srgbClr val="FF0000"/>
                </a:solidFill>
                <a:latin typeface="Times New Roman" panose="02020603050405020304" pitchFamily="18" charset="0"/>
                <a:cs typeface="Times New Roman" panose="02020603050405020304" pitchFamily="18" charset="0"/>
              </a:rPr>
              <a:t>character</a:t>
            </a:r>
            <a:r>
              <a:rPr lang="en-US" sz="2400" dirty="0" smtClean="0">
                <a:solidFill>
                  <a:srgbClr val="0579CD"/>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data. But </a:t>
            </a:r>
            <a:r>
              <a:rPr lang="en-US" sz="2400" dirty="0" smtClean="0">
                <a:solidFill>
                  <a:srgbClr val="000000"/>
                </a:solidFill>
                <a:latin typeface="Courier New" panose="02070309020205020404" pitchFamily="49" charset="0"/>
                <a:cs typeface="Courier New" panose="02070309020205020404" pitchFamily="49" charset="0"/>
              </a:rPr>
              <a:t>char</a:t>
            </a:r>
            <a:r>
              <a:rPr lang="en-US" sz="2400" dirty="0" smtClean="0">
                <a:solidFill>
                  <a:srgbClr val="000000"/>
                </a:solidFill>
                <a:latin typeface="Times New Roman" panose="02020603050405020304" pitchFamily="18" charset="0"/>
                <a:cs typeface="Times New Roman" panose="02020603050405020304" pitchFamily="18" charset="0"/>
              </a:rPr>
              <a:t> data type only store one character. </a:t>
            </a:r>
          </a:p>
          <a:p>
            <a:pPr marL="45720" indent="0">
              <a:buNone/>
            </a:pPr>
            <a:r>
              <a:rPr lang="en-US" sz="2400" dirty="0" smtClean="0">
                <a:solidFill>
                  <a:srgbClr val="000000"/>
                </a:solidFill>
                <a:latin typeface="Times New Roman" panose="02020603050405020304" pitchFamily="18" charset="0"/>
                <a:cs typeface="Times New Roman" panose="02020603050405020304" pitchFamily="18" charset="0"/>
              </a:rPr>
              <a:t>The solution is string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a:t>
            </a:r>
            <a:r>
              <a:rPr lang="en-US" sz="2400" dirty="0" smtClean="0">
                <a:solidFill>
                  <a:srgbClr val="FF0000"/>
                </a:solidFill>
                <a:latin typeface="Times New Roman" panose="02020603050405020304" pitchFamily="18" charset="0"/>
                <a:cs typeface="Times New Roman" panose="02020603050405020304" pitchFamily="18" charset="0"/>
              </a:rPr>
              <a:t>character array</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 </a:t>
            </a:r>
          </a:p>
          <a:p>
            <a:r>
              <a:rPr lang="en-US" sz="2400" dirty="0">
                <a:solidFill>
                  <a:srgbClr val="000000"/>
                </a:solidFill>
                <a:latin typeface="Times New Roman" panose="02020603050405020304" pitchFamily="18" charset="0"/>
                <a:cs typeface="Times New Roman" panose="02020603050405020304" pitchFamily="18" charset="0"/>
              </a:rPr>
              <a:t>The string is actually a one-dimensional array of characters which is terminated by a</a:t>
            </a:r>
            <a:r>
              <a:rPr lang="en-US" sz="2400" dirty="0">
                <a:solidFill>
                  <a:srgbClr val="0070C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null</a:t>
            </a:r>
            <a:r>
              <a:rPr lang="en-US" sz="2400" dirty="0">
                <a:solidFill>
                  <a:srgbClr val="000000"/>
                </a:solidFill>
                <a:latin typeface="Times New Roman" panose="02020603050405020304" pitchFamily="18" charset="0"/>
                <a:cs typeface="Times New Roman" panose="02020603050405020304" pitchFamily="18" charset="0"/>
              </a:rPr>
              <a:t> character </a:t>
            </a:r>
            <a:r>
              <a:rPr lang="en-US" sz="2400" dirty="0">
                <a:solidFill>
                  <a:schemeClr val="tx1">
                    <a:lumMod val="50000"/>
                  </a:schemeClr>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a:solidFill>
                  <a:srgbClr val="0070C0"/>
                </a:solidFill>
                <a:latin typeface="Times New Roman" panose="02020603050405020304" pitchFamily="18" charset="0"/>
                <a:cs typeface="Times New Roman" panose="02020603050405020304" pitchFamily="18" charset="0"/>
              </a:rPr>
              <a:t> </a:t>
            </a:r>
          </a:p>
          <a:p>
            <a:r>
              <a:rPr lang="en-US" sz="2400" dirty="0">
                <a:solidFill>
                  <a:srgbClr val="000000"/>
                </a:solidFill>
                <a:latin typeface="Times New Roman" panose="02020603050405020304" pitchFamily="18" charset="0"/>
                <a:cs typeface="Times New Roman" panose="02020603050405020304" pitchFamily="18" charset="0"/>
              </a:rPr>
              <a:t>To hold the null character at the end of the array, the size of the character array containing the string is one more than the number of characters in the word "Hello."</a:t>
            </a:r>
          </a:p>
          <a:p>
            <a:pPr lvl="1"/>
            <a:r>
              <a:rPr lang="en-US" sz="2400" dirty="0">
                <a:solidFill>
                  <a:srgbClr val="0909A5"/>
                </a:solidFill>
                <a:latin typeface="Times New Roman" panose="02020603050405020304" pitchFamily="18" charset="0"/>
                <a:cs typeface="Times New Roman" panose="02020603050405020304" pitchFamily="18" charset="0"/>
              </a:rPr>
              <a:t>char</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greeting</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0070C0"/>
                </a:solidFill>
                <a:latin typeface="Times New Roman" panose="02020603050405020304" pitchFamily="18" charset="0"/>
                <a:cs typeface="Times New Roman" panose="02020603050405020304" pitchFamily="18" charset="0"/>
              </a:rPr>
              <a:t>6</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0070C0"/>
                </a:solidFill>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0070C0"/>
                </a:solidFill>
                <a:latin typeface="Times New Roman" panose="02020603050405020304" pitchFamily="18" charset="0"/>
                <a:cs typeface="Times New Roman" panose="02020603050405020304" pitchFamily="18" charset="0"/>
              </a:rPr>
              <a:t>'H', 'e', 'l', 'l', 'o', '\0</a:t>
            </a:r>
            <a:r>
              <a:rPr lang="en-US" sz="2400" dirty="0" smtClean="0">
                <a:solidFill>
                  <a:srgbClr val="0070C0"/>
                </a:solidFill>
                <a:latin typeface="Times New Roman" panose="02020603050405020304" pitchFamily="18" charset="0"/>
                <a:cs typeface="Times New Roman" panose="02020603050405020304" pitchFamily="18" charset="0"/>
              </a:rPr>
              <a:t>'</a:t>
            </a:r>
            <a:r>
              <a:rPr lang="en-US" sz="2400" dirty="0" smtClean="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218915" y="1390917"/>
            <a:ext cx="2814590" cy="1753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Wingdings" panose="05000000000000000000" pitchFamily="2" charset="2"/>
              <a:buChar char="ü"/>
            </a:pPr>
            <a:r>
              <a:rPr lang="en-US" sz="2400" dirty="0">
                <a:solidFill>
                  <a:srgbClr val="00B0F0"/>
                </a:solidFill>
                <a:latin typeface="Times New Roman" panose="02020603050405020304" pitchFamily="18" charset="0"/>
                <a:cs typeface="Times New Roman" panose="02020603050405020304" pitchFamily="18" charset="0"/>
              </a:rPr>
              <a:t>Google Inc.</a:t>
            </a:r>
          </a:p>
          <a:p>
            <a:pPr marL="342900" lvl="0" indent="-342900">
              <a:buFont typeface="Wingdings" panose="05000000000000000000" pitchFamily="2" charset="2"/>
              <a:buChar char="ü"/>
            </a:pPr>
            <a:r>
              <a:rPr lang="en-US" sz="2400" dirty="0">
                <a:solidFill>
                  <a:srgbClr val="00B0F0"/>
                </a:solidFill>
                <a:latin typeface="Times New Roman" panose="02020603050405020304" pitchFamily="18" charset="0"/>
                <a:cs typeface="Times New Roman" panose="02020603050405020304" pitchFamily="18" charset="0"/>
              </a:rPr>
              <a:t>Yahoo Inc.</a:t>
            </a:r>
          </a:p>
          <a:p>
            <a:pPr marL="342900" lvl="0" indent="-342900">
              <a:buFont typeface="Wingdings" panose="05000000000000000000" pitchFamily="2" charset="2"/>
              <a:buChar char="ü"/>
            </a:pPr>
            <a:r>
              <a:rPr lang="en-US" sz="2400" dirty="0" smtClean="0">
                <a:solidFill>
                  <a:srgbClr val="00B0F0"/>
                </a:solidFill>
                <a:latin typeface="Times New Roman" panose="02020603050405020304" pitchFamily="18" charset="0"/>
                <a:cs typeface="Times New Roman" panose="02020603050405020304" pitchFamily="18" charset="0"/>
              </a:rPr>
              <a:t>Samsung</a:t>
            </a:r>
            <a:endParaRPr lang="en-US" sz="2400" dirty="0">
              <a:solidFill>
                <a:srgbClr val="00B0F0"/>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en-US" sz="2400" dirty="0">
                <a:solidFill>
                  <a:srgbClr val="00B0F0"/>
                </a:solidFill>
                <a:latin typeface="Times New Roman" panose="02020603050405020304" pitchFamily="18" charset="0"/>
                <a:cs typeface="Times New Roman" panose="02020603050405020304" pitchFamily="18" charset="0"/>
              </a:rPr>
              <a:t>Apple Inc</a:t>
            </a:r>
            <a:r>
              <a:rPr lang="en-US" sz="2400" dirty="0" smtClean="0">
                <a:solidFill>
                  <a:srgbClr val="00B0F0"/>
                </a:solidFill>
                <a:latin typeface="Times New Roman" panose="02020603050405020304" pitchFamily="18" charset="0"/>
                <a:cs typeface="Times New Roman" panose="02020603050405020304" pitchFamily="18" charset="0"/>
              </a:rPr>
              <a:t>.</a:t>
            </a:r>
            <a:endParaRPr lang="en-US" sz="2400" dirty="0">
              <a:solidFill>
                <a:srgbClr val="00B0F0"/>
              </a:solidFill>
              <a:latin typeface="Times New Roman" panose="02020603050405020304" pitchFamily="18" charset="0"/>
              <a:cs typeface="Times New Roman" panose="02020603050405020304" pitchFamily="18" charset="0"/>
            </a:endParaRPr>
          </a:p>
        </p:txBody>
      </p:sp>
      <p:sp>
        <p:nvSpPr>
          <p:cNvPr id="8" name="Rectangle 7"/>
          <p:cNvSpPr/>
          <p:nvPr/>
        </p:nvSpPr>
        <p:spPr>
          <a:xfrm>
            <a:off x="5653848" y="1349272"/>
            <a:ext cx="4576688" cy="1720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Wingdings" panose="05000000000000000000" pitchFamily="2" charset="2"/>
              <a:buChar char="ü"/>
            </a:pPr>
            <a:r>
              <a:rPr lang="en-US" sz="2400" dirty="0" smtClean="0">
                <a:solidFill>
                  <a:srgbClr val="00B0F0"/>
                </a:solidFill>
                <a:latin typeface="Times New Roman" panose="02020603050405020304" pitchFamily="18" charset="0"/>
                <a:cs typeface="Times New Roman" panose="02020603050405020304" pitchFamily="18" charset="0"/>
              </a:rPr>
              <a:t>Microsoft Corporation</a:t>
            </a:r>
          </a:p>
          <a:p>
            <a:pPr marL="388620" lvl="0" indent="-342900">
              <a:buFont typeface="Wingdings" panose="05000000000000000000" pitchFamily="2" charset="2"/>
              <a:buChar char="ü"/>
            </a:pPr>
            <a:r>
              <a:rPr lang="en-US" sz="2400" dirty="0">
                <a:solidFill>
                  <a:srgbClr val="00B0F0"/>
                </a:solidFill>
                <a:latin typeface="Times New Roman" panose="02020603050405020304" pitchFamily="18" charset="0"/>
                <a:cs typeface="Times New Roman" panose="02020603050405020304" pitchFamily="18" charset="0"/>
              </a:rPr>
              <a:t>Adobe Systems Incorporated</a:t>
            </a:r>
          </a:p>
          <a:p>
            <a:pPr marL="342900" lvl="0" indent="-342900">
              <a:buFont typeface="Wingdings" panose="05000000000000000000" pitchFamily="2" charset="2"/>
              <a:buChar char="ü"/>
            </a:pPr>
            <a:r>
              <a:rPr lang="en-US" sz="2400" dirty="0">
                <a:solidFill>
                  <a:srgbClr val="00B0F0"/>
                </a:solidFill>
                <a:latin typeface="Times New Roman" panose="02020603050405020304" pitchFamily="18" charset="0"/>
                <a:cs typeface="Times New Roman" panose="02020603050405020304" pitchFamily="18" charset="0"/>
              </a:rPr>
              <a:t>Twitter, Inc.</a:t>
            </a:r>
          </a:p>
          <a:p>
            <a:pPr marL="342900" lvl="0" indent="-342900">
              <a:buFont typeface="Wingdings" panose="05000000000000000000" pitchFamily="2" charset="2"/>
              <a:buChar char="ü"/>
            </a:pPr>
            <a:r>
              <a:rPr lang="en-US" sz="2400" dirty="0">
                <a:solidFill>
                  <a:srgbClr val="00B0F0"/>
                </a:solidFill>
                <a:latin typeface="Times New Roman" panose="02020603050405020304" pitchFamily="18" charset="0"/>
                <a:cs typeface="Times New Roman" panose="02020603050405020304" pitchFamily="18" charset="0"/>
              </a:rPr>
              <a:t>Facebook, Inc</a:t>
            </a:r>
            <a:r>
              <a:rPr lang="en-US" sz="2400" dirty="0" smtClean="0">
                <a:solidFill>
                  <a:srgbClr val="00B0F0"/>
                </a:solidFill>
                <a:latin typeface="Times New Roman" panose="02020603050405020304" pitchFamily="18" charset="0"/>
                <a:cs typeface="Times New Roman" panose="02020603050405020304" pitchFamily="18" charset="0"/>
              </a:rPr>
              <a:t>.</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504948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a:solidFill>
                  <a:schemeClr val="bg1"/>
                </a:solidFill>
                <a:latin typeface="Times New Roman" panose="02020603050405020304" pitchFamily="18" charset="0"/>
                <a:cs typeface="Times New Roman" panose="02020603050405020304" pitchFamily="18" charset="0"/>
              </a:rPr>
              <a:t>String(character) Array  </a:t>
            </a:r>
          </a:p>
        </p:txBody>
      </p:sp>
      <p:sp>
        <p:nvSpPr>
          <p:cNvPr id="3" name="Content Placeholder 2"/>
          <p:cNvSpPr>
            <a:spLocks noGrp="1"/>
          </p:cNvSpPr>
          <p:nvPr>
            <p:ph idx="1"/>
          </p:nvPr>
        </p:nvSpPr>
        <p:spPr>
          <a:xfrm>
            <a:off x="1337481" y="980284"/>
            <a:ext cx="9513399" cy="5638880"/>
          </a:xfrm>
        </p:spPr>
        <p:txBody>
          <a:bodyPr>
            <a:normAutofit/>
          </a:bodyPr>
          <a:lstStyle/>
          <a:p>
            <a:pPr marL="45720" indent="0">
              <a:buNone/>
            </a:pPr>
            <a:r>
              <a:rPr lang="en-US" sz="2400" dirty="0" smtClean="0">
                <a:solidFill>
                  <a:schemeClr val="tx1">
                    <a:lumMod val="50000"/>
                  </a:schemeClr>
                </a:solidFill>
                <a:latin typeface="Times New Roman" panose="02020603050405020304" pitchFamily="18" charset="0"/>
                <a:cs typeface="Times New Roman" panose="02020603050405020304" pitchFamily="18" charset="0"/>
              </a:rPr>
              <a:t>How to declare?</a:t>
            </a:r>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marL="45720" indent="0">
              <a:buNone/>
            </a:pPr>
            <a:r>
              <a:rPr lang="en-US" sz="2400" dirty="0" smtClean="0">
                <a:solidFill>
                  <a:srgbClr val="1B1979"/>
                </a:solidFill>
                <a:latin typeface="Courier New" panose="02070309020205020404" pitchFamily="49" charset="0"/>
                <a:cs typeface="Courier New" panose="02070309020205020404" pitchFamily="49" charset="0"/>
              </a:rPr>
              <a:t>type</a:t>
            </a:r>
            <a:r>
              <a:rPr lang="en-US" sz="2400" dirty="0" smtClean="0">
                <a:solidFill>
                  <a:srgbClr val="0070C0"/>
                </a:solidFill>
                <a:latin typeface="Courier New" panose="02070309020205020404" pitchFamily="49" charset="0"/>
                <a:cs typeface="Courier New" panose="02070309020205020404" pitchFamily="49" charset="0"/>
              </a:rPr>
              <a:t> </a:t>
            </a:r>
            <a:r>
              <a:rPr lang="en-US" sz="2400" dirty="0" smtClean="0">
                <a:solidFill>
                  <a:schemeClr val="tx1">
                    <a:lumMod val="50000"/>
                  </a:schemeClr>
                </a:solidFill>
                <a:latin typeface="Courier New" panose="02070309020205020404" pitchFamily="49" charset="0"/>
                <a:cs typeface="Courier New" panose="02070309020205020404" pitchFamily="49" charset="0"/>
              </a:rPr>
              <a:t>name_of_araay</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smtClean="0">
                <a:solidFill>
                  <a:srgbClr val="BB6CBC"/>
                </a:solidFill>
                <a:latin typeface="Courier New" panose="02070309020205020404" pitchFamily="49" charset="0"/>
                <a:cs typeface="Courier New" panose="02070309020205020404" pitchFamily="49" charset="0"/>
              </a:rPr>
              <a:t>n</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smtClean="0">
                <a:solidFill>
                  <a:srgbClr val="0070C0"/>
                </a:solidFill>
                <a:latin typeface="Courier New" panose="02070309020205020404" pitchFamily="49" charset="0"/>
                <a:cs typeface="Courier New" panose="02070309020205020404" pitchFamily="49" charset="0"/>
              </a:rPr>
              <a:t> </a:t>
            </a:r>
          </a:p>
          <a:p>
            <a:pPr marL="45720" indent="0">
              <a:buNone/>
            </a:pPr>
            <a:r>
              <a:rPr lang="en-US" sz="2400" dirty="0" smtClean="0">
                <a:solidFill>
                  <a:schemeClr val="tx1">
                    <a:lumMod val="50000"/>
                  </a:schemeClr>
                </a:solidFill>
                <a:latin typeface="Times New Roman" panose="02020603050405020304" pitchFamily="18" charset="0"/>
                <a:cs typeface="Times New Roman" panose="02020603050405020304" pitchFamily="18" charset="0"/>
              </a:rPr>
              <a:t>n is how many character needed for representing name. </a:t>
            </a:r>
          </a:p>
          <a:p>
            <a:pPr marL="45720" indent="0">
              <a:buNone/>
            </a:pPr>
            <a:r>
              <a:rPr lang="en-US" sz="2400" dirty="0" smtClean="0">
                <a:solidFill>
                  <a:srgbClr val="0070C0"/>
                </a:solidFill>
                <a:latin typeface="Times New Roman" panose="02020603050405020304" pitchFamily="18" charset="0"/>
                <a:cs typeface="Times New Roman" panose="02020603050405020304" pitchFamily="18" charset="0"/>
              </a:rPr>
              <a:t>Example: </a:t>
            </a:r>
            <a:r>
              <a:rPr lang="en-US" sz="2400" dirty="0" smtClean="0">
                <a:solidFill>
                  <a:srgbClr val="1B1979"/>
                </a:solidFill>
                <a:latin typeface="Courier New" panose="02070309020205020404" pitchFamily="49" charset="0"/>
                <a:cs typeface="Courier New" panose="02070309020205020404" pitchFamily="49" charset="0"/>
              </a:rPr>
              <a:t>char</a:t>
            </a:r>
            <a:r>
              <a:rPr lang="en-US" sz="2400" dirty="0" smtClean="0">
                <a:solidFill>
                  <a:srgbClr val="0070C0"/>
                </a:solidFill>
                <a:latin typeface="Courier New" panose="02070309020205020404" pitchFamily="49" charset="0"/>
                <a:cs typeface="Courier New" panose="02070309020205020404" pitchFamily="49" charset="0"/>
              </a:rPr>
              <a:t> </a:t>
            </a:r>
            <a:r>
              <a:rPr lang="en-US" sz="2400" dirty="0" smtClean="0">
                <a:solidFill>
                  <a:schemeClr val="tx2">
                    <a:lumMod val="50000"/>
                  </a:schemeClr>
                </a:solidFill>
                <a:latin typeface="Courier New" panose="02070309020205020404" pitchFamily="49" charset="0"/>
                <a:cs typeface="Courier New" panose="02070309020205020404" pitchFamily="49" charset="0"/>
              </a:rPr>
              <a:t>company_name</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smtClean="0">
                <a:solidFill>
                  <a:srgbClr val="C07AC1"/>
                </a:solidFill>
                <a:latin typeface="Courier New" panose="02070309020205020404" pitchFamily="49" charset="0"/>
                <a:cs typeface="Courier New" panose="02070309020205020404" pitchFamily="49" charset="0"/>
              </a:rPr>
              <a:t>100</a:t>
            </a:r>
            <a:r>
              <a:rPr lang="en-US" sz="2400" dirty="0" smtClean="0">
                <a:solidFill>
                  <a:srgbClr val="FF0000"/>
                </a:solidFill>
                <a:latin typeface="Courier New" panose="02070309020205020404" pitchFamily="49" charset="0"/>
                <a:cs typeface="Courier New" panose="02070309020205020404" pitchFamily="49" charset="0"/>
              </a:rPr>
              <a:t>];</a:t>
            </a:r>
          </a:p>
          <a:p>
            <a:pPr marL="45720" indent="0">
              <a:buNone/>
            </a:pPr>
            <a:r>
              <a:rPr lang="en-US" sz="2400" dirty="0" smtClean="0">
                <a:solidFill>
                  <a:srgbClr val="0070C0"/>
                </a:solidFill>
                <a:latin typeface="Times New Roman" panose="02020603050405020304" pitchFamily="18" charset="0"/>
                <a:cs typeface="Times New Roman" panose="02020603050405020304" pitchFamily="18" charset="0"/>
              </a:rPr>
              <a:t>How to use?</a:t>
            </a:r>
          </a:p>
          <a:p>
            <a:pPr marL="45720" indent="0">
              <a:buNone/>
            </a:pPr>
            <a:r>
              <a:rPr lang="en-US"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37481" y="3101167"/>
            <a:ext cx="6346209" cy="3517997"/>
          </a:xfrm>
          <a:prstGeom prst="rect">
            <a:avLst/>
          </a:prstGeom>
        </p:spPr>
      </p:pic>
      <p:sp>
        <p:nvSpPr>
          <p:cNvPr id="6" name="Rectangle 5"/>
          <p:cNvSpPr/>
          <p:nvPr/>
        </p:nvSpPr>
        <p:spPr>
          <a:xfrm>
            <a:off x="8429276" y="1038938"/>
            <a:ext cx="2937418" cy="38014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It’s 100 element array. </a:t>
            </a: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8429276" y="1713719"/>
            <a:ext cx="2937418" cy="15803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We can use each element same as normal char variable. </a:t>
            </a:r>
          </a:p>
          <a:p>
            <a:pPr algn="ct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004901" y="3562353"/>
            <a:ext cx="3361793" cy="25973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These variables are:</a:t>
            </a:r>
          </a:p>
          <a:p>
            <a:pPr algn="ctr"/>
            <a:endParaRPr lang="en-US" sz="2400" dirty="0" smtClean="0">
              <a:solidFill>
                <a:srgbClr val="FFFF00"/>
              </a:solidFill>
              <a:latin typeface="Times New Roman" panose="02020603050405020304" pitchFamily="18" charset="0"/>
              <a:cs typeface="Times New Roman" panose="02020603050405020304" pitchFamily="18" charset="0"/>
            </a:endParaRPr>
          </a:p>
          <a:p>
            <a:pPr algn="ctr"/>
            <a:r>
              <a:rPr lang="en-US" sz="2400" dirty="0">
                <a:solidFill>
                  <a:srgbClr val="FFFF00"/>
                </a:solidFill>
                <a:latin typeface="Courier New" panose="02070309020205020404" pitchFamily="49" charset="0"/>
                <a:cs typeface="Courier New" panose="02070309020205020404" pitchFamily="49" charset="0"/>
              </a:rPr>
              <a:t>company_name[0], </a:t>
            </a:r>
          </a:p>
          <a:p>
            <a:pPr algn="ctr"/>
            <a:r>
              <a:rPr lang="en-US" sz="2400" dirty="0" smtClean="0">
                <a:solidFill>
                  <a:srgbClr val="FFFF00"/>
                </a:solidFill>
                <a:latin typeface="Courier New" panose="02070309020205020404" pitchFamily="49" charset="0"/>
                <a:cs typeface="Courier New" panose="02070309020205020404" pitchFamily="49" charset="0"/>
              </a:rPr>
              <a:t>company_name[1],</a:t>
            </a:r>
          </a:p>
          <a:p>
            <a:pPr algn="ctr"/>
            <a:r>
              <a:rPr lang="en-US" sz="2400" dirty="0" smtClean="0">
                <a:solidFill>
                  <a:srgbClr val="FFFF00"/>
                </a:solidFill>
                <a:latin typeface="Courier New" panose="02070309020205020404" pitchFamily="49" charset="0"/>
                <a:cs typeface="Courier New" panose="02070309020205020404" pitchFamily="49" charset="0"/>
              </a:rPr>
              <a:t>company_name[2],</a:t>
            </a:r>
          </a:p>
          <a:p>
            <a:pPr algn="ctr"/>
            <a:r>
              <a:rPr lang="en-US" sz="2400" dirty="0" smtClean="0">
                <a:solidFill>
                  <a:srgbClr val="FFFF00"/>
                </a:solidFill>
                <a:latin typeface="Courier New" panose="02070309020205020404" pitchFamily="49" charset="0"/>
                <a:cs typeface="Courier New" panose="02070309020205020404" pitchFamily="49" charset="0"/>
              </a:rPr>
              <a:t>…</a:t>
            </a:r>
          </a:p>
          <a:p>
            <a:pPr algn="ctr"/>
            <a:r>
              <a:rPr lang="en-US" sz="2400" dirty="0" smtClean="0">
                <a:solidFill>
                  <a:srgbClr val="FFFF00"/>
                </a:solidFill>
                <a:latin typeface="Courier New" panose="02070309020205020404" pitchFamily="49" charset="0"/>
                <a:cs typeface="Courier New" panose="02070309020205020404" pitchFamily="49" charset="0"/>
              </a:rPr>
              <a:t>company_name[99].</a:t>
            </a:r>
            <a:endParaRPr lang="en-US" sz="2400" dirty="0">
              <a:solidFill>
                <a:srgbClr val="FFFF00"/>
              </a:solidFill>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H="1">
            <a:off x="5561628" y="1333579"/>
            <a:ext cx="2867651" cy="14729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445986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style.rotation</p:attrName>
                                        </p:attrNameLst>
                                      </p:cBhvr>
                                      <p:tavLst>
                                        <p:tav tm="0">
                                          <p:val>
                                            <p:fltVal val="90"/>
                                          </p:val>
                                        </p:tav>
                                        <p:tav tm="100000">
                                          <p:val>
                                            <p:fltVal val="0"/>
                                          </p:val>
                                        </p:tav>
                                      </p:tavLst>
                                    </p:anim>
                                    <p:animEffect transition="in" filter="fade">
                                      <p:cBhvr>
                                        <p:cTn id="59" dur="1000"/>
                                        <p:tgtEl>
                                          <p:spTgt spid="6"/>
                                        </p:tgtEl>
                                      </p:cBhvr>
                                    </p:animEffect>
                                  </p:childTnLst>
                                </p:cTn>
                              </p:par>
                              <p:par>
                                <p:cTn id="60" presetID="3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1000" fill="hold"/>
                                        <p:tgtEl>
                                          <p:spTgt spid="11"/>
                                        </p:tgtEl>
                                        <p:attrNameLst>
                                          <p:attrName>ppt_w</p:attrName>
                                        </p:attrNameLst>
                                      </p:cBhvr>
                                      <p:tavLst>
                                        <p:tav tm="0">
                                          <p:val>
                                            <p:fltVal val="0"/>
                                          </p:val>
                                        </p:tav>
                                        <p:tav tm="100000">
                                          <p:val>
                                            <p:strVal val="#ppt_w"/>
                                          </p:val>
                                        </p:tav>
                                      </p:tavLst>
                                    </p:anim>
                                    <p:anim calcmode="lin" valueType="num">
                                      <p:cBhvr>
                                        <p:cTn id="63" dur="1000" fill="hold"/>
                                        <p:tgtEl>
                                          <p:spTgt spid="11"/>
                                        </p:tgtEl>
                                        <p:attrNameLst>
                                          <p:attrName>ppt_h</p:attrName>
                                        </p:attrNameLst>
                                      </p:cBhvr>
                                      <p:tavLst>
                                        <p:tav tm="0">
                                          <p:val>
                                            <p:fltVal val="0"/>
                                          </p:val>
                                        </p:tav>
                                        <p:tav tm="100000">
                                          <p:val>
                                            <p:strVal val="#ppt_h"/>
                                          </p:val>
                                        </p:tav>
                                      </p:tavLst>
                                    </p:anim>
                                    <p:anim calcmode="lin" valueType="num">
                                      <p:cBhvr>
                                        <p:cTn id="64" dur="1000" fill="hold"/>
                                        <p:tgtEl>
                                          <p:spTgt spid="11"/>
                                        </p:tgtEl>
                                        <p:attrNameLst>
                                          <p:attrName>style.rotation</p:attrName>
                                        </p:attrNameLst>
                                      </p:cBhvr>
                                      <p:tavLst>
                                        <p:tav tm="0">
                                          <p:val>
                                            <p:fltVal val="90"/>
                                          </p:val>
                                        </p:tav>
                                        <p:tav tm="100000">
                                          <p:val>
                                            <p:fltVal val="0"/>
                                          </p:val>
                                        </p:tav>
                                      </p:tavLst>
                                    </p:anim>
                                    <p:animEffect transition="in" filter="fade">
                                      <p:cBhvr>
                                        <p:cTn id="65" dur="10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Effect transition="in" filter="fade">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a:solidFill>
                  <a:schemeClr val="bg1"/>
                </a:solidFill>
                <a:latin typeface="Times New Roman" panose="02020603050405020304" pitchFamily="18" charset="0"/>
                <a:cs typeface="Times New Roman" panose="02020603050405020304" pitchFamily="18" charset="0"/>
              </a:rPr>
              <a:t>String(character) Array  </a:t>
            </a:r>
          </a:p>
        </p:txBody>
      </p:sp>
      <p:sp>
        <p:nvSpPr>
          <p:cNvPr id="3" name="Content Placeholder 2"/>
          <p:cNvSpPr>
            <a:spLocks noGrp="1"/>
          </p:cNvSpPr>
          <p:nvPr>
            <p:ph idx="1"/>
          </p:nvPr>
        </p:nvSpPr>
        <p:spPr>
          <a:xfrm>
            <a:off x="1337481" y="980284"/>
            <a:ext cx="9513399" cy="5638880"/>
          </a:xfrm>
        </p:spPr>
        <p:txBody>
          <a:bodyPr>
            <a:normAutofit fontScale="92500" lnSpcReduction="20000"/>
          </a:bodyPr>
          <a:lstStyle/>
          <a:p>
            <a:pPr>
              <a:buFont typeface="Wingdings" panose="05000000000000000000" pitchFamily="2" charset="2"/>
              <a:buChar char="ü"/>
            </a:pPr>
            <a:r>
              <a:rPr lang="en-US" sz="2600" dirty="0">
                <a:solidFill>
                  <a:srgbClr val="000000"/>
                </a:solidFill>
                <a:latin typeface="Times New Roman" panose="02020603050405020304" pitchFamily="18" charset="0"/>
                <a:cs typeface="Times New Roman" panose="02020603050405020304" pitchFamily="18" charset="0"/>
              </a:rPr>
              <a:t>Character arrays</a:t>
            </a:r>
          </a:p>
          <a:p>
            <a:pPr lvl="1"/>
            <a:r>
              <a:rPr lang="en-US" sz="2600" dirty="0">
                <a:solidFill>
                  <a:srgbClr val="000000"/>
                </a:solidFill>
                <a:latin typeface="Times New Roman" panose="02020603050405020304" pitchFamily="18" charset="0"/>
                <a:cs typeface="Times New Roman" panose="02020603050405020304" pitchFamily="18" charset="0"/>
              </a:rPr>
              <a:t>String </a:t>
            </a:r>
            <a:r>
              <a:rPr lang="en-US" sz="2600" b="1" dirty="0">
                <a:solidFill>
                  <a:srgbClr val="000000"/>
                </a:solidFill>
                <a:latin typeface="Times New Roman" panose="02020603050405020304" pitchFamily="18" charset="0"/>
                <a:cs typeface="Times New Roman" panose="02020603050405020304" pitchFamily="18" charset="0"/>
              </a:rPr>
              <a:t>“</a:t>
            </a:r>
            <a:r>
              <a:rPr lang="en-US" sz="2600" b="1" dirty="0">
                <a:solidFill>
                  <a:srgbClr val="FF0000"/>
                </a:solidFill>
                <a:latin typeface="Times New Roman" panose="02020603050405020304" pitchFamily="18" charset="0"/>
                <a:cs typeface="Times New Roman" panose="02020603050405020304" pitchFamily="18" charset="0"/>
              </a:rPr>
              <a:t>first</a:t>
            </a:r>
            <a:r>
              <a:rPr lang="en-US" sz="2600" b="1" dirty="0">
                <a:solidFill>
                  <a:srgbClr val="000000"/>
                </a:solidFill>
                <a:latin typeface="Times New Roman" panose="02020603050405020304" pitchFamily="18" charset="0"/>
                <a:cs typeface="Times New Roman" panose="02020603050405020304" pitchFamily="18" charset="0"/>
              </a:rPr>
              <a:t>”</a:t>
            </a:r>
            <a:r>
              <a:rPr lang="en-US" sz="2600" dirty="0">
                <a:solidFill>
                  <a:srgbClr val="000000"/>
                </a:solidFill>
                <a:latin typeface="Times New Roman" panose="02020603050405020304" pitchFamily="18" charset="0"/>
                <a:cs typeface="Times New Roman" panose="02020603050405020304" pitchFamily="18" charset="0"/>
              </a:rPr>
              <a:t> is really a static array of characters</a:t>
            </a:r>
          </a:p>
          <a:p>
            <a:pPr lvl="1"/>
            <a:r>
              <a:rPr lang="en-US" sz="2600" dirty="0">
                <a:solidFill>
                  <a:srgbClr val="000000"/>
                </a:solidFill>
                <a:latin typeface="Times New Roman" panose="02020603050405020304" pitchFamily="18" charset="0"/>
                <a:cs typeface="Times New Roman" panose="02020603050405020304" pitchFamily="18" charset="0"/>
              </a:rPr>
              <a:t>Character arrays can be initialized using string literals</a:t>
            </a:r>
          </a:p>
          <a:p>
            <a:pPr lvl="3">
              <a:buNone/>
            </a:pPr>
            <a:r>
              <a:rPr lang="en-US" sz="2600" b="1" dirty="0">
                <a:solidFill>
                  <a:srgbClr val="FF0000"/>
                </a:solidFill>
                <a:latin typeface="Courier"/>
                <a:cs typeface="Times New Roman" panose="02020603050405020304" pitchFamily="18" charset="0"/>
              </a:rPr>
              <a:t>char string1[] = "first";</a:t>
            </a:r>
          </a:p>
          <a:p>
            <a:pPr lvl="2"/>
            <a:r>
              <a:rPr lang="en-US" sz="2600" dirty="0">
                <a:solidFill>
                  <a:srgbClr val="000000"/>
                </a:solidFill>
                <a:latin typeface="Times New Roman" panose="02020603050405020304" pitchFamily="18" charset="0"/>
                <a:cs typeface="Times New Roman" panose="02020603050405020304" pitchFamily="18" charset="0"/>
              </a:rPr>
              <a:t>Null character </a:t>
            </a:r>
            <a:r>
              <a:rPr lang="en-US" sz="2600" b="1" dirty="0">
                <a:solidFill>
                  <a:srgbClr val="000000"/>
                </a:solidFill>
                <a:latin typeface="Times New Roman" panose="02020603050405020304" pitchFamily="18" charset="0"/>
                <a:cs typeface="Times New Roman" panose="02020603050405020304" pitchFamily="18" charset="0"/>
              </a:rPr>
              <a:t>'\0'</a:t>
            </a:r>
            <a:r>
              <a:rPr lang="en-US" sz="2600" dirty="0">
                <a:solidFill>
                  <a:srgbClr val="000000"/>
                </a:solidFill>
                <a:latin typeface="Times New Roman" panose="02020603050405020304" pitchFamily="18" charset="0"/>
                <a:cs typeface="Times New Roman" panose="02020603050405020304" pitchFamily="18" charset="0"/>
              </a:rPr>
              <a:t> terminates strings</a:t>
            </a:r>
          </a:p>
          <a:p>
            <a:pPr lvl="2"/>
            <a:r>
              <a:rPr lang="en-US" sz="2600" b="1" dirty="0">
                <a:solidFill>
                  <a:srgbClr val="000000"/>
                </a:solidFill>
                <a:latin typeface="Times New Roman" panose="02020603050405020304" pitchFamily="18" charset="0"/>
                <a:cs typeface="Times New Roman" panose="02020603050405020304" pitchFamily="18" charset="0"/>
              </a:rPr>
              <a:t>string1</a:t>
            </a:r>
            <a:r>
              <a:rPr lang="en-US" sz="2600" dirty="0">
                <a:solidFill>
                  <a:srgbClr val="000000"/>
                </a:solidFill>
                <a:latin typeface="Times New Roman" panose="02020603050405020304" pitchFamily="18" charset="0"/>
                <a:cs typeface="Times New Roman" panose="02020603050405020304" pitchFamily="18" charset="0"/>
              </a:rPr>
              <a:t> actually has 6 elements</a:t>
            </a:r>
          </a:p>
          <a:p>
            <a:pPr lvl="3"/>
            <a:r>
              <a:rPr lang="en-US" sz="2600" dirty="0">
                <a:solidFill>
                  <a:srgbClr val="000000"/>
                </a:solidFill>
                <a:latin typeface="Times New Roman" panose="02020603050405020304" pitchFamily="18" charset="0"/>
                <a:cs typeface="Times New Roman" panose="02020603050405020304" pitchFamily="18" charset="0"/>
              </a:rPr>
              <a:t>It is equivalent to</a:t>
            </a:r>
          </a:p>
          <a:p>
            <a:pPr lvl="1">
              <a:buNone/>
            </a:pPr>
            <a:r>
              <a:rPr lang="en-US" sz="2600" b="1" dirty="0">
                <a:solidFill>
                  <a:srgbClr val="FF0000"/>
                </a:solidFill>
                <a:latin typeface="Courier"/>
                <a:cs typeface="Times New Roman" panose="02020603050405020304" pitchFamily="18" charset="0"/>
              </a:rPr>
              <a:t>char string1[] = </a:t>
            </a:r>
            <a:r>
              <a:rPr lang="en-US" sz="2600" b="1" dirty="0" smtClean="0">
                <a:solidFill>
                  <a:srgbClr val="FF0000"/>
                </a:solidFill>
                <a:latin typeface="Courier"/>
                <a:cs typeface="Times New Roman" panose="02020603050405020304" pitchFamily="18" charset="0"/>
              </a:rPr>
              <a:t>{'f</a:t>
            </a:r>
            <a:r>
              <a:rPr lang="en-US" sz="2600" b="1" dirty="0">
                <a:solidFill>
                  <a:srgbClr val="FF0000"/>
                </a:solidFill>
                <a:latin typeface="Courier"/>
                <a:cs typeface="Times New Roman" panose="02020603050405020304" pitchFamily="18" charset="0"/>
              </a:rPr>
              <a:t>', '</a:t>
            </a:r>
            <a:r>
              <a:rPr lang="en-US" sz="2600" b="1" dirty="0" err="1">
                <a:solidFill>
                  <a:srgbClr val="FF0000"/>
                </a:solidFill>
                <a:latin typeface="Courier"/>
                <a:cs typeface="Times New Roman" panose="02020603050405020304" pitchFamily="18" charset="0"/>
              </a:rPr>
              <a:t>i</a:t>
            </a:r>
            <a:r>
              <a:rPr lang="en-US" sz="2600" b="1" dirty="0">
                <a:solidFill>
                  <a:srgbClr val="FF0000"/>
                </a:solidFill>
                <a:latin typeface="Courier"/>
                <a:cs typeface="Times New Roman" panose="02020603050405020304" pitchFamily="18" charset="0"/>
              </a:rPr>
              <a:t>', 'r', 's', 't', '\0</a:t>
            </a:r>
            <a:r>
              <a:rPr lang="en-US" sz="2600" b="1" dirty="0" smtClean="0">
                <a:solidFill>
                  <a:srgbClr val="FF0000"/>
                </a:solidFill>
                <a:latin typeface="Courier"/>
                <a:cs typeface="Times New Roman" panose="02020603050405020304" pitchFamily="18" charset="0"/>
              </a:rPr>
              <a:t>'};</a:t>
            </a:r>
            <a:endParaRPr lang="en-US" sz="2600" b="1" dirty="0">
              <a:solidFill>
                <a:srgbClr val="FF0000"/>
              </a:solidFill>
              <a:latin typeface="Courier"/>
              <a:cs typeface="Times New Roman" panose="02020603050405020304" pitchFamily="18" charset="0"/>
            </a:endParaRPr>
          </a:p>
          <a:p>
            <a:pPr>
              <a:buFont typeface="Wingdings" panose="05000000000000000000" pitchFamily="2" charset="2"/>
              <a:buChar char="ü"/>
            </a:pPr>
            <a:r>
              <a:rPr lang="en-US" sz="2800" dirty="0">
                <a:solidFill>
                  <a:srgbClr val="000000"/>
                </a:solidFill>
                <a:latin typeface="Times New Roman" panose="02020603050405020304" pitchFamily="18" charset="0"/>
                <a:cs typeface="Times New Roman" panose="02020603050405020304" pitchFamily="18" charset="0"/>
              </a:rPr>
              <a:t>Can access individual characters</a:t>
            </a:r>
          </a:p>
          <a:p>
            <a:pPr lvl="2">
              <a:buNone/>
            </a:pPr>
            <a:r>
              <a:rPr lang="en-US" sz="2600" b="1" dirty="0">
                <a:solidFill>
                  <a:srgbClr val="000000"/>
                </a:solidFill>
                <a:latin typeface="Times New Roman" panose="02020603050405020304" pitchFamily="18" charset="0"/>
                <a:cs typeface="Times New Roman" panose="02020603050405020304" pitchFamily="18" charset="0"/>
              </a:rPr>
              <a:t>string1[ 3 ] is character ‘s</a:t>
            </a:r>
            <a:r>
              <a:rPr lang="en-US" sz="2600" b="1" dirty="0" smtClean="0">
                <a:solidFill>
                  <a:srgbClr val="000000"/>
                </a:solidFill>
                <a:latin typeface="Times New Roman" panose="02020603050405020304" pitchFamily="18" charset="0"/>
                <a:cs typeface="Times New Roman" panose="02020603050405020304" pitchFamily="18" charset="0"/>
              </a:rPr>
              <a:t>’</a:t>
            </a:r>
          </a:p>
          <a:p>
            <a:pPr lvl="2">
              <a:buNone/>
            </a:pPr>
            <a:endParaRPr lang="en-US" sz="2600" b="1" dirty="0">
              <a:solidFill>
                <a:schemeClr val="tx1">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a:solidFill>
                  <a:srgbClr val="000000"/>
                </a:solidFill>
                <a:latin typeface="Times New Roman" panose="02020603050405020304" pitchFamily="18" charset="0"/>
                <a:cs typeface="Times New Roman" panose="02020603050405020304" pitchFamily="18" charset="0"/>
              </a:rPr>
              <a:t>Array name is address of array, so &amp; not needed for </a:t>
            </a:r>
            <a:r>
              <a:rPr lang="en-US" sz="2800" dirty="0" err="1">
                <a:solidFill>
                  <a:srgbClr val="000000"/>
                </a:solidFill>
                <a:latin typeface="Times New Roman" panose="02020603050405020304" pitchFamily="18" charset="0"/>
                <a:cs typeface="Times New Roman" panose="02020603050405020304" pitchFamily="18" charset="0"/>
              </a:rPr>
              <a:t>scanf</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smtClean="0">
                <a:solidFill>
                  <a:srgbClr val="000000"/>
                </a:solidFill>
                <a:latin typeface="Times New Roman" panose="02020603050405020304" pitchFamily="18" charset="0"/>
                <a:cs typeface="Times New Roman" panose="02020603050405020304" pitchFamily="18" charset="0"/>
              </a:rPr>
              <a:t>()</a:t>
            </a:r>
            <a:endParaRPr lang="en-US" sz="2800" dirty="0">
              <a:solidFill>
                <a:srgbClr val="000000"/>
              </a:solidFill>
              <a:latin typeface="Times New Roman" panose="02020603050405020304" pitchFamily="18" charset="0"/>
              <a:cs typeface="Times New Roman" panose="02020603050405020304" pitchFamily="18" charset="0"/>
            </a:endParaRPr>
          </a:p>
          <a:p>
            <a:pPr lvl="3">
              <a:buNone/>
            </a:pPr>
            <a:r>
              <a:rPr lang="en-US" sz="2600" b="1" dirty="0" err="1">
                <a:solidFill>
                  <a:srgbClr val="000000"/>
                </a:solidFill>
                <a:latin typeface="Times New Roman" panose="02020603050405020304" pitchFamily="18" charset="0"/>
                <a:cs typeface="Times New Roman" panose="02020603050405020304" pitchFamily="18" charset="0"/>
              </a:rPr>
              <a:t>scanf</a:t>
            </a:r>
            <a:r>
              <a:rPr lang="en-US" sz="2600" b="1" dirty="0">
                <a:solidFill>
                  <a:srgbClr val="000000"/>
                </a:solidFill>
                <a:latin typeface="Times New Roman" panose="02020603050405020304" pitchFamily="18" charset="0"/>
                <a:cs typeface="Times New Roman" panose="02020603050405020304" pitchFamily="18" charset="0"/>
              </a:rPr>
              <a:t>( "%s", string2 );</a:t>
            </a:r>
          </a:p>
          <a:p>
            <a:pPr lvl="2"/>
            <a:r>
              <a:rPr lang="en-US" sz="2600" dirty="0">
                <a:solidFill>
                  <a:srgbClr val="000000"/>
                </a:solidFill>
                <a:latin typeface="Times New Roman" panose="02020603050405020304" pitchFamily="18" charset="0"/>
                <a:cs typeface="Times New Roman" panose="02020603050405020304" pitchFamily="18" charset="0"/>
              </a:rPr>
              <a:t>Reads characters until whitespace </a:t>
            </a:r>
            <a:r>
              <a:rPr lang="en-US" sz="2600" dirty="0" smtClean="0">
                <a:solidFill>
                  <a:srgbClr val="000000"/>
                </a:solidFill>
                <a:latin typeface="Times New Roman" panose="02020603050405020304" pitchFamily="18" charset="0"/>
                <a:cs typeface="Times New Roman" panose="02020603050405020304" pitchFamily="18" charset="0"/>
              </a:rPr>
              <a:t>encountered</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353648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p:cTn id="77"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79" dur="500"/>
                                        <p:tgtEl>
                                          <p:spTgt spid="3">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 calcmode="lin" valueType="num">
                                      <p:cBhvr>
                                        <p:cTn id="84"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86" dur="500"/>
                                        <p:tgtEl>
                                          <p:spTgt spid="3">
                                            <p:txEl>
                                              <p:pRg st="12" end="1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p:cTn id="91"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9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a:solidFill>
                  <a:schemeClr val="bg1"/>
                </a:solidFill>
                <a:latin typeface="Times New Roman" panose="02020603050405020304" pitchFamily="18" charset="0"/>
                <a:cs typeface="Times New Roman" panose="02020603050405020304" pitchFamily="18" charset="0"/>
              </a:rPr>
              <a:t>String(character) Array  </a:t>
            </a:r>
          </a:p>
        </p:txBody>
      </p:sp>
      <p:sp>
        <p:nvSpPr>
          <p:cNvPr id="3" name="Content Placeholder 2"/>
          <p:cNvSpPr>
            <a:spLocks noGrp="1"/>
          </p:cNvSpPr>
          <p:nvPr>
            <p:ph idx="1"/>
          </p:nvPr>
        </p:nvSpPr>
        <p:spPr>
          <a:xfrm>
            <a:off x="1337481" y="980284"/>
            <a:ext cx="9513399" cy="5638880"/>
          </a:xfrm>
        </p:spPr>
        <p:txBody>
          <a:bodyPr>
            <a:normAutofit/>
          </a:bodyPr>
          <a:lstStyle/>
          <a:p>
            <a:pPr>
              <a:spcAft>
                <a:spcPts val="1200"/>
              </a:spcAft>
            </a:pP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 string is defined as </a:t>
            </a:r>
            <a:r>
              <a:rPr lang="en-US" sz="2400" dirty="0">
                <a:solidFill>
                  <a:srgbClr val="FF0000"/>
                </a:solidFill>
                <a:latin typeface="Times New Roman" panose="02020603050405020304" pitchFamily="18" charset="0"/>
                <a:cs typeface="Times New Roman" panose="02020603050405020304" pitchFamily="18" charset="0"/>
              </a:rPr>
              <a:t>null terminated character array</a:t>
            </a:r>
            <a:r>
              <a:rPr lang="en-US" sz="2400" dirty="0">
                <a:latin typeface="Times New Roman" panose="02020603050405020304" pitchFamily="18" charset="0"/>
                <a:cs typeface="Times New Roman" panose="02020603050405020304" pitchFamily="18" charset="0"/>
              </a:rPr>
              <a:t>.</a:t>
            </a:r>
          </a:p>
          <a:p>
            <a:pPr>
              <a:spcAft>
                <a:spcPts val="1200"/>
              </a:spcAft>
            </a:pPr>
            <a:r>
              <a:rPr lang="en-US" sz="2400" dirty="0">
                <a:solidFill>
                  <a:srgbClr val="000000"/>
                </a:solidFill>
                <a:latin typeface="Times New Roman" panose="02020603050405020304" pitchFamily="18" charset="0"/>
                <a:cs typeface="Times New Roman" panose="02020603050405020304" pitchFamily="18" charset="0"/>
              </a:rPr>
              <a:t> A string </a:t>
            </a:r>
            <a:r>
              <a:rPr lang="en-US" sz="2400" dirty="0">
                <a:solidFill>
                  <a:srgbClr val="FF0000"/>
                </a:solidFill>
                <a:latin typeface="Times New Roman" panose="02020603050405020304" pitchFamily="18" charset="0"/>
                <a:cs typeface="Times New Roman" panose="02020603050405020304" pitchFamily="18" charset="0"/>
              </a:rPr>
              <a:t>must be terminated by a null</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 means that we need one byte extra for holding null character.</a:t>
            </a:r>
          </a:p>
          <a:p>
            <a:pPr>
              <a:spcAft>
                <a:spcPts val="1200"/>
              </a:spcAft>
            </a:pPr>
            <a:r>
              <a:rPr lang="en-US" sz="2400" dirty="0">
                <a:solidFill>
                  <a:srgbClr val="000000"/>
                </a:solidFill>
                <a:latin typeface="Times New Roman" panose="02020603050405020304" pitchFamily="18" charset="0"/>
                <a:cs typeface="Times New Roman" panose="02020603050405020304" pitchFamily="18" charset="0"/>
              </a:rPr>
              <a:t> A string constant is null-terminated by the </a:t>
            </a:r>
            <a:r>
              <a:rPr lang="en-US" sz="2400" dirty="0">
                <a:solidFill>
                  <a:srgbClr val="FF0000"/>
                </a:solidFill>
                <a:latin typeface="Times New Roman" panose="02020603050405020304" pitchFamily="18" charset="0"/>
                <a:cs typeface="Times New Roman" panose="02020603050405020304" pitchFamily="18" charset="0"/>
              </a:rPr>
              <a:t>compiler automatically</a:t>
            </a:r>
            <a:r>
              <a:rPr lang="en-US" sz="2400" dirty="0">
                <a:latin typeface="Times New Roman" panose="02020603050405020304" pitchFamily="18" charset="0"/>
                <a:cs typeface="Times New Roman" panose="02020603050405020304" pitchFamily="18" charset="0"/>
              </a:rPr>
              <a:t>.</a:t>
            </a:r>
          </a:p>
          <a:p>
            <a:pPr>
              <a:spcAft>
                <a:spcPts val="1200"/>
              </a:spcAft>
            </a:pP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Each character takes one byte in string.</a:t>
            </a:r>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7518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Read String From Keyboard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1" y="980284"/>
            <a:ext cx="9513399" cy="5638880"/>
          </a:xfrm>
        </p:spPr>
        <p:txBody>
          <a:bodyPr>
            <a:normAutofit/>
          </a:bodyPr>
          <a:lstStyle/>
          <a:p>
            <a:pPr>
              <a:spcBef>
                <a:spcPts val="1200"/>
              </a:spcBef>
              <a:spcAft>
                <a:spcPts val="120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There are several ways-</a:t>
            </a:r>
          </a:p>
          <a:p>
            <a:pPr lvl="1">
              <a:spcBef>
                <a:spcPts val="1200"/>
              </a:spcBef>
              <a:spcAft>
                <a:spcPts val="1200"/>
              </a:spcAft>
              <a:buFont typeface="Wingdings" panose="05000000000000000000" pitchFamily="2" charset="2"/>
              <a:buChar char="ü"/>
            </a:pPr>
            <a:r>
              <a:rPr lang="en-US" sz="2400" dirty="0">
                <a:solidFill>
                  <a:srgbClr val="000000"/>
                </a:solidFill>
                <a:latin typeface="Times New Roman" panose="02020603050405020304" pitchFamily="18" charset="0"/>
                <a:cs typeface="Times New Roman" panose="02020603050405020304" pitchFamily="18" charset="0"/>
              </a:rPr>
              <a:t>Using </a:t>
            </a:r>
            <a:r>
              <a:rPr lang="en-US" sz="2400" dirty="0" err="1">
                <a:solidFill>
                  <a:srgbClr val="000000"/>
                </a:solidFill>
                <a:latin typeface="Times New Roman" panose="02020603050405020304" pitchFamily="18" charset="0"/>
                <a:cs typeface="Times New Roman" panose="02020603050405020304" pitchFamily="18" charset="0"/>
              </a:rPr>
              <a:t>scanf</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function-for string C use “%s” format </a:t>
            </a:r>
            <a:r>
              <a:rPr lang="en-US" sz="2400" dirty="0" err="1" smtClean="0">
                <a:solidFill>
                  <a:srgbClr val="000000"/>
                </a:solidFill>
                <a:latin typeface="Times New Roman" panose="02020603050405020304" pitchFamily="18" charset="0"/>
                <a:cs typeface="Times New Roman" panose="02020603050405020304" pitchFamily="18" charset="0"/>
              </a:rPr>
              <a:t>specifier</a:t>
            </a:r>
            <a:endParaRPr lang="en-US" sz="2400" dirty="0">
              <a:solidFill>
                <a:srgbClr val="000000"/>
              </a:solidFill>
              <a:latin typeface="Times New Roman" panose="02020603050405020304" pitchFamily="18" charset="0"/>
              <a:cs typeface="Times New Roman" panose="02020603050405020304" pitchFamily="18" charset="0"/>
            </a:endParaRPr>
          </a:p>
          <a:p>
            <a:pPr lvl="1">
              <a:spcBef>
                <a:spcPts val="1200"/>
              </a:spcBef>
              <a:spcAft>
                <a:spcPts val="1200"/>
              </a:spcAft>
              <a:buFont typeface="Wingdings" panose="05000000000000000000" pitchFamily="2" charset="2"/>
              <a:buChar char="ü"/>
            </a:pPr>
            <a:r>
              <a:rPr lang="en-US" sz="2400" dirty="0" smtClean="0">
                <a:solidFill>
                  <a:srgbClr val="000000"/>
                </a:solidFill>
                <a:latin typeface="Times New Roman" panose="02020603050405020304" pitchFamily="18" charset="0"/>
                <a:cs typeface="Times New Roman" panose="02020603050405020304" pitchFamily="18" charset="0"/>
              </a:rPr>
              <a:t>Most </a:t>
            </a:r>
            <a:r>
              <a:rPr lang="en-US" sz="2400" dirty="0">
                <a:solidFill>
                  <a:srgbClr val="000000"/>
                </a:solidFill>
                <a:latin typeface="Times New Roman" panose="02020603050405020304" pitchFamily="18" charset="0"/>
                <a:cs typeface="Times New Roman" panose="02020603050405020304" pitchFamily="18" charset="0"/>
              </a:rPr>
              <a:t>common is: gets()</a:t>
            </a:r>
          </a:p>
          <a:p>
            <a:pPr marL="45720" indent="0">
              <a:spcAft>
                <a:spcPts val="1200"/>
              </a:spcAft>
              <a:buNone/>
            </a:pPr>
            <a:r>
              <a:rPr lang="en-US" sz="2400" b="1" dirty="0" smtClean="0">
                <a:solidFill>
                  <a:srgbClr val="000000"/>
                </a:solidFill>
                <a:latin typeface="Courier New" panose="02070309020205020404" pitchFamily="49" charset="0"/>
                <a:cs typeface="Courier New" panose="02070309020205020404" pitchFamily="49" charset="0"/>
              </a:rPr>
              <a:t>gets()</a:t>
            </a:r>
          </a:p>
          <a:p>
            <a:r>
              <a:rPr lang="en-US" sz="2400" dirty="0" smtClean="0">
                <a:solidFill>
                  <a:srgbClr val="000000"/>
                </a:solidFill>
                <a:latin typeface="Times New Roman" panose="02020603050405020304" pitchFamily="18" charset="0"/>
                <a:cs typeface="Times New Roman" panose="02020603050405020304" pitchFamily="18" charset="0"/>
              </a:rPr>
              <a:t>C’s standard library function</a:t>
            </a:r>
          </a:p>
          <a:p>
            <a:r>
              <a:rPr lang="en-US" sz="2400" dirty="0" smtClean="0">
                <a:solidFill>
                  <a:srgbClr val="000000"/>
                </a:solidFill>
                <a:latin typeface="Times New Roman" panose="02020603050405020304" pitchFamily="18" charset="0"/>
                <a:cs typeface="Times New Roman" panose="02020603050405020304" pitchFamily="18" charset="0"/>
              </a:rPr>
              <a:t> uses the </a:t>
            </a:r>
            <a:r>
              <a:rPr lang="en-US" sz="2400" dirty="0" smtClean="0">
                <a:solidFill>
                  <a:srgbClr val="000000"/>
                </a:solidFill>
                <a:latin typeface="Courier New" panose="02070309020205020404" pitchFamily="49" charset="0"/>
                <a:cs typeface="Courier New" panose="02070309020205020404" pitchFamily="49" charset="0"/>
              </a:rPr>
              <a:t>STDIO.H</a:t>
            </a:r>
            <a:r>
              <a:rPr lang="en-US" sz="2400" dirty="0" smtClean="0">
                <a:solidFill>
                  <a:srgbClr val="000000"/>
                </a:solidFill>
                <a:latin typeface="Times New Roman" panose="02020603050405020304" pitchFamily="18" charset="0"/>
                <a:cs typeface="Times New Roman" panose="02020603050405020304" pitchFamily="18" charset="0"/>
              </a:rPr>
              <a:t> header file</a:t>
            </a:r>
          </a:p>
          <a:p>
            <a:r>
              <a:rPr lang="en-US" sz="2400" dirty="0" smtClean="0">
                <a:solidFill>
                  <a:srgbClr val="000000"/>
                </a:solidFill>
                <a:latin typeface="Times New Roman" panose="02020603050405020304" pitchFamily="18" charset="0"/>
                <a:cs typeface="Times New Roman" panose="02020603050405020304" pitchFamily="18" charset="0"/>
              </a:rPr>
              <a:t> To use – call it using the name of a character array </a:t>
            </a:r>
            <a:r>
              <a:rPr lang="en-US" sz="2400" dirty="0" smtClean="0">
                <a:solidFill>
                  <a:srgbClr val="FF0000"/>
                </a:solidFill>
                <a:latin typeface="Times New Roman" panose="02020603050405020304" pitchFamily="18" charset="0"/>
                <a:cs typeface="Times New Roman" panose="02020603050405020304" pitchFamily="18" charset="0"/>
              </a:rPr>
              <a:t>without any index.   </a:t>
            </a:r>
          </a:p>
          <a:p>
            <a:pPr marL="914377" lvl="2" indent="0">
              <a:buNone/>
            </a:pPr>
            <a:endParaRPr lang="en-US" sz="2400" dirty="0" smtClean="0">
              <a:latin typeface="Times New Roman" panose="02020603050405020304" pitchFamily="18" charset="0"/>
              <a:cs typeface="Times New Roman" panose="02020603050405020304" pitchFamily="18" charset="0"/>
            </a:endParaRPr>
          </a:p>
          <a:p>
            <a:pPr marL="914377" lvl="2" indent="0">
              <a:buNone/>
            </a:pPr>
            <a:endParaRPr lang="en-US" sz="2400" dirty="0" smtClean="0">
              <a:latin typeface="Times New Roman" panose="02020603050405020304" pitchFamily="18" charset="0"/>
              <a:cs typeface="Times New Roman" panose="02020603050405020304" pitchFamily="18" charset="0"/>
            </a:endParaRPr>
          </a:p>
          <a:p>
            <a:pPr marL="45720" indent="0">
              <a:spcAft>
                <a:spcPts val="1200"/>
              </a:spcAft>
              <a:buNone/>
            </a:pP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584648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Read String From Keyboard </a:t>
            </a:r>
            <a:r>
              <a:rPr lang="en-US" sz="3600" dirty="0">
                <a:solidFill>
                  <a:schemeClr val="bg1"/>
                </a:solidFill>
                <a:latin typeface="Times New Roman" panose="02020603050405020304" pitchFamily="18" charset="0"/>
                <a:cs typeface="Times New Roman" panose="02020603050405020304" pitchFamily="18" charset="0"/>
              </a:rPr>
              <a:t>-</a:t>
            </a:r>
            <a:r>
              <a:rPr lang="en-US" sz="3600" dirty="0" smtClean="0">
                <a:solidFill>
                  <a:schemeClr val="bg1"/>
                </a:solidFill>
                <a:latin typeface="Times New Roman" panose="02020603050405020304" pitchFamily="18" charset="0"/>
                <a:cs typeface="Times New Roman" panose="02020603050405020304" pitchFamily="18" charset="0"/>
              </a:rPr>
              <a:t>gets()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1" y="980284"/>
            <a:ext cx="9513399" cy="5638880"/>
          </a:xfrm>
        </p:spPr>
        <p:txBody>
          <a:bodyPr>
            <a:normAutofit/>
          </a:bodyPr>
          <a:lstStyle/>
          <a:p>
            <a:pPr marL="914377" lvl="2" indent="0">
              <a:buNone/>
            </a:pPr>
            <a:endParaRPr lang="en-US" sz="2800" dirty="0" smtClean="0">
              <a:latin typeface="Times New Roman" panose="02020603050405020304" pitchFamily="18" charset="0"/>
              <a:cs typeface="Times New Roman" panose="02020603050405020304" pitchFamily="18" charset="0"/>
            </a:endParaRPr>
          </a:p>
          <a:p>
            <a:pPr marL="914377" lvl="2" indent="0">
              <a:buNone/>
            </a:pPr>
            <a:endParaRPr lang="en-US" sz="2800" dirty="0" smtClean="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get() function reads character until we press ENTER</a:t>
            </a:r>
          </a:p>
          <a:p>
            <a:r>
              <a:rPr lang="en-US" sz="2400" dirty="0" smtClean="0">
                <a:solidFill>
                  <a:srgbClr val="000000"/>
                </a:solidFill>
                <a:latin typeface="Times New Roman" panose="02020603050405020304" pitchFamily="18" charset="0"/>
                <a:cs typeface="Times New Roman" panose="02020603050405020304" pitchFamily="18" charset="0"/>
              </a:rPr>
              <a:t> The ENTER key (carriage return - \r) is not stored, but is replaced by a null, which terminates the string.</a:t>
            </a:r>
          </a:p>
          <a:p>
            <a:pPr marL="45720" indent="0" algn="just">
              <a:lnSpc>
                <a:spcPct val="100000"/>
              </a:lnSpc>
              <a:spcBef>
                <a:spcPts val="1200"/>
              </a:spcBef>
              <a:spcAft>
                <a:spcPts val="1200"/>
              </a:spcAft>
              <a:buNone/>
            </a:pPr>
            <a:r>
              <a:rPr lang="en-US" sz="2400" b="1" u="sng" dirty="0">
                <a:solidFill>
                  <a:srgbClr val="FF0000"/>
                </a:solidFill>
                <a:latin typeface="Times New Roman" panose="02020603050405020304" pitchFamily="18" charset="0"/>
                <a:cs typeface="Times New Roman" panose="02020603050405020304" pitchFamily="18" charset="0"/>
              </a:rPr>
              <a:t>Be aware!</a:t>
            </a:r>
            <a:endParaRPr lang="en-US" sz="2400" u="sng" dirty="0" smtClean="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pPr>
            <a:r>
              <a:rPr lang="en-US" sz="2400" dirty="0" smtClean="0">
                <a:solidFill>
                  <a:srgbClr val="000000"/>
                </a:solidFill>
                <a:latin typeface="Times New Roman" panose="02020603050405020304" pitchFamily="18" charset="0"/>
                <a:cs typeface="Times New Roman" panose="02020603050405020304" pitchFamily="18" charset="0"/>
              </a:rPr>
              <a:t>The </a:t>
            </a:r>
            <a:r>
              <a:rPr lang="en-US" sz="2400" dirty="0">
                <a:solidFill>
                  <a:srgbClr val="000000"/>
                </a:solidFill>
                <a:latin typeface="Times New Roman" panose="02020603050405020304" pitchFamily="18" charset="0"/>
                <a:cs typeface="Times New Roman" panose="02020603050405020304" pitchFamily="18" charset="0"/>
              </a:rPr>
              <a:t>get() function performs no bounds checking.</a:t>
            </a:r>
          </a:p>
          <a:p>
            <a:pPr algn="just">
              <a:lnSpc>
                <a:spcPct val="100000"/>
              </a:lnSpc>
              <a:spcBef>
                <a:spcPts val="600"/>
              </a:spcBef>
              <a:spcAft>
                <a:spcPts val="600"/>
              </a:spcAft>
            </a:pPr>
            <a:r>
              <a:rPr lang="en-US" sz="2400" dirty="0">
                <a:solidFill>
                  <a:srgbClr val="000000"/>
                </a:solidFill>
                <a:latin typeface="Times New Roman" panose="02020603050405020304" pitchFamily="18" charset="0"/>
                <a:cs typeface="Times New Roman" panose="02020603050405020304" pitchFamily="18" charset="0"/>
              </a:rPr>
              <a:t> It is possible to </a:t>
            </a:r>
            <a:r>
              <a:rPr lang="en-US" sz="2400" dirty="0">
                <a:solidFill>
                  <a:srgbClr val="FF0000"/>
                </a:solidFill>
                <a:latin typeface="Times New Roman" panose="02020603050405020304" pitchFamily="18" charset="0"/>
                <a:cs typeface="Times New Roman" panose="02020603050405020304" pitchFamily="18" charset="0"/>
              </a:rPr>
              <a:t>enter more characters </a:t>
            </a:r>
            <a:r>
              <a:rPr lang="en-US" sz="2400" dirty="0">
                <a:solidFill>
                  <a:srgbClr val="000000"/>
                </a:solidFill>
                <a:latin typeface="Times New Roman" panose="02020603050405020304" pitchFamily="18" charset="0"/>
                <a:cs typeface="Times New Roman" panose="02020603050405020304" pitchFamily="18" charset="0"/>
              </a:rPr>
              <a:t>than the array receiving them </a:t>
            </a:r>
            <a:r>
              <a:rPr lang="en-US" sz="2400" dirty="0">
                <a:solidFill>
                  <a:srgbClr val="FF0000"/>
                </a:solidFill>
                <a:latin typeface="Times New Roman" panose="02020603050405020304" pitchFamily="18" charset="0"/>
                <a:cs typeface="Times New Roman" panose="02020603050405020304" pitchFamily="18" charset="0"/>
              </a:rPr>
              <a:t>can hold </a:t>
            </a:r>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unwanted result!</a:t>
            </a:r>
          </a:p>
          <a:p>
            <a:pPr algn="just">
              <a:lnSpc>
                <a:spcPct val="100000"/>
              </a:lnSpc>
              <a:spcBef>
                <a:spcPts val="600"/>
              </a:spcBef>
              <a:spcAft>
                <a:spcPts val="60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For example, if we call gets() with an array that is 20 characters long, there is no mechanism to stop us from entering more than 20 character.</a:t>
            </a:r>
          </a:p>
          <a:p>
            <a:pPr marL="45720" indent="0">
              <a:buNone/>
            </a:pPr>
            <a:endParaRPr lang="en-US" sz="2400" dirty="0" smtClean="0">
              <a:latin typeface="Times New Roman" panose="02020603050405020304" pitchFamily="18" charset="0"/>
              <a:cs typeface="Times New Roman" panose="02020603050405020304" pitchFamily="18" charset="0"/>
            </a:endParaRPr>
          </a:p>
          <a:p>
            <a:pPr marL="45720" indent="0">
              <a:spcAft>
                <a:spcPts val="1200"/>
              </a:spcAft>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1337481" y="980285"/>
            <a:ext cx="4629150" cy="980284"/>
          </a:xfrm>
          <a:prstGeom prst="roundRect">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marL="914377" lvl="2" indent="0">
              <a:buNone/>
            </a:pPr>
            <a:r>
              <a:rPr lang="en-US" sz="2800" dirty="0"/>
              <a:t>char </a:t>
            </a:r>
            <a:r>
              <a:rPr lang="en-US" sz="2800" dirty="0" err="1"/>
              <a:t>str</a:t>
            </a:r>
            <a:r>
              <a:rPr lang="en-US" sz="2800" dirty="0"/>
              <a:t>[100];</a:t>
            </a:r>
          </a:p>
          <a:p>
            <a:pPr marL="914377" lvl="2" indent="0">
              <a:buNone/>
            </a:pPr>
            <a:r>
              <a:rPr lang="en-US" sz="2800" dirty="0"/>
              <a:t>gets(</a:t>
            </a:r>
            <a:r>
              <a:rPr lang="en-US" sz="2800" dirty="0" err="1"/>
              <a:t>str</a:t>
            </a:r>
            <a:r>
              <a:rPr lang="en-US" sz="2800" dirty="0"/>
              <a:t>);</a:t>
            </a:r>
          </a:p>
        </p:txBody>
      </p:sp>
    </p:spTree>
    <p:extLst>
      <p:ext uri="{BB962C8B-B14F-4D97-AF65-F5344CB8AC3E}">
        <p14:creationId xmlns="" xmlns:p14="http://schemas.microsoft.com/office/powerpoint/2010/main" val="23375465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Write String to Monitor-puts()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1" y="980284"/>
            <a:ext cx="9513399" cy="5638880"/>
          </a:xfrm>
        </p:spPr>
        <p:txBody>
          <a:bodyPr>
            <a:normAutofit/>
          </a:bodyPr>
          <a:lstStyle/>
          <a:p>
            <a:r>
              <a:rPr lang="en-US" sz="2400" dirty="0">
                <a:solidFill>
                  <a:srgbClr val="000000"/>
                </a:solidFill>
              </a:rPr>
              <a:t>C’s standard library function</a:t>
            </a:r>
          </a:p>
          <a:p>
            <a:r>
              <a:rPr lang="en-US" sz="2400" dirty="0">
                <a:solidFill>
                  <a:srgbClr val="000000"/>
                </a:solidFill>
              </a:rPr>
              <a:t> uses the STDIO.H header file</a:t>
            </a:r>
          </a:p>
          <a:p>
            <a:r>
              <a:rPr lang="en-US" sz="2400" dirty="0">
                <a:solidFill>
                  <a:srgbClr val="000000"/>
                </a:solidFill>
              </a:rPr>
              <a:t> To use – call it using the name of a character array </a:t>
            </a:r>
            <a:r>
              <a:rPr lang="en-US" sz="2400" dirty="0">
                <a:solidFill>
                  <a:srgbClr val="FF0000"/>
                </a:solidFill>
              </a:rPr>
              <a:t>without any index.   </a:t>
            </a:r>
          </a:p>
          <a:p>
            <a:pPr marL="45720" indent="0">
              <a:spcAft>
                <a:spcPts val="1200"/>
              </a:spcAft>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1337481" y="2632075"/>
            <a:ext cx="5076019" cy="1114425"/>
          </a:xfrm>
          <a:prstGeom prst="roundRect">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marL="914377" lvl="2" indent="0">
              <a:buNone/>
            </a:pPr>
            <a:r>
              <a:rPr lang="en-US" sz="2800" dirty="0"/>
              <a:t>char </a:t>
            </a:r>
            <a:r>
              <a:rPr lang="en-US" sz="2800" dirty="0" err="1"/>
              <a:t>str</a:t>
            </a:r>
            <a:r>
              <a:rPr lang="en-US" sz="2800" dirty="0"/>
              <a:t>[100</a:t>
            </a:r>
            <a:r>
              <a:rPr lang="en-US" sz="2800" dirty="0" smtClean="0"/>
              <a:t>] = “This is it”;</a:t>
            </a:r>
            <a:endParaRPr lang="en-US" sz="2800" dirty="0"/>
          </a:p>
          <a:p>
            <a:pPr marL="914377" lvl="2" indent="0">
              <a:buNone/>
            </a:pPr>
            <a:r>
              <a:rPr lang="en-US" sz="2800" dirty="0" smtClean="0"/>
              <a:t>puts(</a:t>
            </a:r>
            <a:r>
              <a:rPr lang="en-US" sz="2800" dirty="0" err="1" smtClean="0"/>
              <a:t>str</a:t>
            </a:r>
            <a:r>
              <a:rPr lang="en-US" sz="2800" dirty="0"/>
              <a:t>);</a:t>
            </a:r>
          </a:p>
        </p:txBody>
      </p:sp>
      <p:pic>
        <p:nvPicPr>
          <p:cNvPr id="6" name="Picture 5"/>
          <p:cNvPicPr>
            <a:picLocks noChangeAspect="1"/>
          </p:cNvPicPr>
          <p:nvPr/>
        </p:nvPicPr>
        <p:blipFill>
          <a:blip r:embed="rId3"/>
          <a:stretch>
            <a:fillRect/>
          </a:stretch>
        </p:blipFill>
        <p:spPr>
          <a:xfrm>
            <a:off x="6306722" y="1086346"/>
            <a:ext cx="5881639" cy="5096807"/>
          </a:xfrm>
          <a:prstGeom prst="rect">
            <a:avLst/>
          </a:prstGeom>
        </p:spPr>
      </p:pic>
    </p:spTree>
    <p:extLst>
      <p:ext uri="{BB962C8B-B14F-4D97-AF65-F5344CB8AC3E}">
        <p14:creationId xmlns="" xmlns:p14="http://schemas.microsoft.com/office/powerpoint/2010/main" val="23309203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Types of Array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45720" indent="0">
              <a:buNone/>
            </a:pPr>
            <a:r>
              <a:rPr lang="en-US" sz="800" dirty="0" smtClean="0"/>
              <a:t>array</a:t>
            </a:r>
            <a:endParaRPr lang="en-US" sz="800" dirty="0"/>
          </a:p>
          <a:p>
            <a:pPr marL="45720" indent="0">
              <a:buNone/>
            </a:pPr>
            <a:endParaRPr lang="en-US" sz="2400" dirty="0" smtClean="0"/>
          </a:p>
          <a:p>
            <a:pPr marL="45720" indent="0">
              <a:buNone/>
            </a:pPr>
            <a:endParaRPr lang="en-US" sz="2400" dirty="0" smtClean="0">
              <a:solidFill>
                <a:srgbClr val="0070C0"/>
              </a:solidFill>
              <a:latin typeface="Times New Roman" panose="02020603050405020304" pitchFamily="18" charset="0"/>
              <a:cs typeface="Times New Roman" panose="02020603050405020304" pitchFamily="18" charset="0"/>
            </a:endParaRPr>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73959" y="980284"/>
            <a:ext cx="4673624" cy="563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00"/>
                </a:solidFill>
                <a:latin typeface="Times New Roman" panose="02020603050405020304" pitchFamily="18" charset="0"/>
                <a:cs typeface="Times New Roman" panose="02020603050405020304" pitchFamily="18" charset="0"/>
              </a:rPr>
              <a:t>One dimensional </a:t>
            </a:r>
            <a:r>
              <a:rPr lang="en-US" sz="2400" dirty="0" smtClean="0">
                <a:solidFill>
                  <a:srgbClr val="000000"/>
                </a:solidFill>
                <a:latin typeface="Times New Roman" panose="02020603050405020304" pitchFamily="18" charset="0"/>
                <a:cs typeface="Times New Roman" panose="02020603050405020304" pitchFamily="18" charset="0"/>
              </a:rPr>
              <a:t>Array:</a:t>
            </a: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Let </a:t>
            </a:r>
            <a:r>
              <a:rPr lang="en-US" sz="2400" dirty="0">
                <a:solidFill>
                  <a:srgbClr val="000000"/>
                </a:solidFill>
                <a:latin typeface="Times New Roman" panose="02020603050405020304" pitchFamily="18" charset="0"/>
                <a:cs typeface="Times New Roman" panose="02020603050405020304" pitchFamily="18" charset="0"/>
              </a:rPr>
              <a:t>see the </a:t>
            </a:r>
            <a:r>
              <a:rPr lang="en-US" sz="2400" dirty="0" smtClean="0">
                <a:solidFill>
                  <a:srgbClr val="000000"/>
                </a:solidFill>
                <a:latin typeface="Times New Roman" panose="02020603050405020304" pitchFamily="18" charset="0"/>
                <a:cs typeface="Times New Roman" panose="02020603050405020304" pitchFamily="18" charset="0"/>
              </a:rPr>
              <a:t>addressing/indexing :</a:t>
            </a: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147583" y="980284"/>
            <a:ext cx="4743332" cy="563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00"/>
                </a:solidFill>
                <a:latin typeface="Times New Roman" panose="02020603050405020304" pitchFamily="18" charset="0"/>
                <a:cs typeface="Times New Roman" panose="02020603050405020304" pitchFamily="18" charset="0"/>
              </a:rPr>
              <a:t>Multi dimensional </a:t>
            </a:r>
            <a:r>
              <a:rPr lang="en-US" sz="2400" dirty="0" smtClean="0">
                <a:solidFill>
                  <a:srgbClr val="000000"/>
                </a:solidFill>
                <a:latin typeface="Times New Roman" panose="02020603050405020304" pitchFamily="18" charset="0"/>
                <a:cs typeface="Times New Roman" panose="02020603050405020304" pitchFamily="18" charset="0"/>
              </a:rPr>
              <a:t>Array:</a:t>
            </a: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smtClean="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r="24733" b="67014"/>
          <a:stretch/>
        </p:blipFill>
        <p:spPr>
          <a:xfrm>
            <a:off x="1473959" y="1532149"/>
            <a:ext cx="4259801" cy="910800"/>
          </a:xfrm>
          <a:prstGeom prst="rect">
            <a:avLst/>
          </a:prstGeom>
          <a:ln w="3175">
            <a:solidFill>
              <a:schemeClr val="tx1"/>
            </a:solidFill>
          </a:ln>
        </p:spPr>
      </p:pic>
      <p:pic>
        <p:nvPicPr>
          <p:cNvPr id="8" name="Picture 7"/>
          <p:cNvPicPr>
            <a:picLocks noChangeAspect="1"/>
          </p:cNvPicPr>
          <p:nvPr/>
        </p:nvPicPr>
        <p:blipFill rotWithShape="1">
          <a:blip r:embed="rId3"/>
          <a:srcRect t="28304" r="17496" b="34301"/>
          <a:stretch/>
        </p:blipFill>
        <p:spPr>
          <a:xfrm>
            <a:off x="6237501" y="1457106"/>
            <a:ext cx="4516935" cy="985843"/>
          </a:xfrm>
          <a:prstGeom prst="rect">
            <a:avLst/>
          </a:prstGeom>
          <a:ln w="3175">
            <a:solidFill>
              <a:schemeClr val="tx1"/>
            </a:solidFill>
          </a:ln>
        </p:spPr>
      </p:pic>
      <p:sp>
        <p:nvSpPr>
          <p:cNvPr id="9" name="Rectangle 8"/>
          <p:cNvSpPr/>
          <p:nvPr/>
        </p:nvSpPr>
        <p:spPr>
          <a:xfrm>
            <a:off x="1813689" y="2617153"/>
            <a:ext cx="2771960" cy="23096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These variables are:</a:t>
            </a:r>
          </a:p>
          <a:p>
            <a:pPr algn="ctr"/>
            <a:r>
              <a:rPr lang="en-US" sz="2400" dirty="0" err="1" smtClean="0">
                <a:solidFill>
                  <a:srgbClr val="FFFF00"/>
                </a:solidFill>
                <a:latin typeface="Courier New" panose="02070309020205020404" pitchFamily="49" charset="0"/>
                <a:cs typeface="Courier New" panose="02070309020205020404" pitchFamily="49" charset="0"/>
              </a:rPr>
              <a:t>my_array</a:t>
            </a:r>
            <a:r>
              <a:rPr lang="en-US" sz="2400" dirty="0" smtClean="0">
                <a:solidFill>
                  <a:srgbClr val="FFFF00"/>
                </a:solidFill>
                <a:latin typeface="Courier New" panose="02070309020205020404" pitchFamily="49" charset="0"/>
                <a:cs typeface="Courier New" panose="02070309020205020404" pitchFamily="49" charset="0"/>
              </a:rPr>
              <a:t>[0</a:t>
            </a:r>
            <a:r>
              <a:rPr lang="en-US" sz="2400" dirty="0">
                <a:solidFill>
                  <a:srgbClr val="FFFF00"/>
                </a:solidFill>
                <a:latin typeface="Courier New" panose="02070309020205020404" pitchFamily="49" charset="0"/>
                <a:cs typeface="Courier New" panose="02070309020205020404" pitchFamily="49" charset="0"/>
              </a:rPr>
              <a:t>], </a:t>
            </a:r>
          </a:p>
          <a:p>
            <a:pPr algn="ctr"/>
            <a:r>
              <a:rPr lang="en-US" sz="2400" dirty="0" err="1">
                <a:solidFill>
                  <a:srgbClr val="FFFF00"/>
                </a:solidFill>
                <a:latin typeface="Courier New" panose="02070309020205020404" pitchFamily="49" charset="0"/>
                <a:cs typeface="Courier New" panose="02070309020205020404" pitchFamily="49" charset="0"/>
              </a:rPr>
              <a:t>my_array</a:t>
            </a:r>
            <a:r>
              <a:rPr lang="en-US" sz="2400" dirty="0">
                <a:solidFill>
                  <a:srgbClr val="FFFF00"/>
                </a:solidFill>
                <a:latin typeface="Courier New" panose="02070309020205020404" pitchFamily="49" charset="0"/>
                <a:cs typeface="Courier New" panose="02070309020205020404" pitchFamily="49" charset="0"/>
              </a:rPr>
              <a:t>[1</a:t>
            </a:r>
            <a:r>
              <a:rPr lang="en-US" sz="2400" dirty="0" smtClean="0">
                <a:solidFill>
                  <a:srgbClr val="FFFF00"/>
                </a:solidFill>
                <a:latin typeface="Courier New" panose="02070309020205020404" pitchFamily="49" charset="0"/>
                <a:cs typeface="Courier New" panose="02070309020205020404" pitchFamily="49" charset="0"/>
              </a:rPr>
              <a:t>],</a:t>
            </a:r>
          </a:p>
          <a:p>
            <a:pPr algn="ctr"/>
            <a:r>
              <a:rPr lang="en-US" sz="2400" dirty="0" err="1" smtClean="0">
                <a:solidFill>
                  <a:srgbClr val="FFFF00"/>
                </a:solidFill>
                <a:latin typeface="Courier New" panose="02070309020205020404" pitchFamily="49" charset="0"/>
                <a:cs typeface="Courier New" panose="02070309020205020404" pitchFamily="49" charset="0"/>
              </a:rPr>
              <a:t>my_array</a:t>
            </a:r>
            <a:r>
              <a:rPr lang="en-US" sz="2400" dirty="0" smtClean="0">
                <a:solidFill>
                  <a:srgbClr val="FFFF00"/>
                </a:solidFill>
                <a:latin typeface="Courier New" panose="02070309020205020404" pitchFamily="49" charset="0"/>
                <a:cs typeface="Courier New" panose="02070309020205020404" pitchFamily="49" charset="0"/>
              </a:rPr>
              <a:t>[2],</a:t>
            </a:r>
          </a:p>
          <a:p>
            <a:pPr algn="ctr"/>
            <a:r>
              <a:rPr lang="en-US" sz="2400" dirty="0" smtClean="0">
                <a:solidFill>
                  <a:srgbClr val="FFFF00"/>
                </a:solidFill>
                <a:latin typeface="Courier New" panose="02070309020205020404" pitchFamily="49" charset="0"/>
                <a:cs typeface="Courier New" panose="02070309020205020404" pitchFamily="49" charset="0"/>
              </a:rPr>
              <a:t>…</a:t>
            </a:r>
          </a:p>
          <a:p>
            <a:pPr algn="ctr"/>
            <a:r>
              <a:rPr lang="en-US" sz="2400" dirty="0" err="1">
                <a:solidFill>
                  <a:srgbClr val="FFFF00"/>
                </a:solidFill>
                <a:latin typeface="Courier New" panose="02070309020205020404" pitchFamily="49" charset="0"/>
                <a:cs typeface="Courier New" panose="02070309020205020404" pitchFamily="49" charset="0"/>
              </a:rPr>
              <a:t>my_array</a:t>
            </a:r>
            <a:r>
              <a:rPr lang="en-US" sz="2400" dirty="0">
                <a:solidFill>
                  <a:srgbClr val="FFFF00"/>
                </a:solidFill>
                <a:latin typeface="Courier New" panose="02070309020205020404" pitchFamily="49" charset="0"/>
                <a:cs typeface="Courier New" panose="02070309020205020404" pitchFamily="49" charset="0"/>
              </a:rPr>
              <a:t>[99</a:t>
            </a:r>
            <a:r>
              <a:rPr lang="en-US" sz="2400" dirty="0" smtClean="0">
                <a:solidFill>
                  <a:srgbClr val="FFFF00"/>
                </a:solidFill>
                <a:latin typeface="Courier New" panose="02070309020205020404" pitchFamily="49" charset="0"/>
                <a:cs typeface="Courier New" panose="02070309020205020404" pitchFamily="49" charset="0"/>
              </a:rPr>
              <a:t>].</a:t>
            </a: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362289" y="2617729"/>
            <a:ext cx="3109257" cy="211804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These variables are:</a:t>
            </a:r>
          </a:p>
          <a:p>
            <a:pPr algn="ctr"/>
            <a:r>
              <a:rPr lang="en-US" sz="2400" dirty="0" err="1" smtClean="0">
                <a:solidFill>
                  <a:srgbClr val="FFFF00"/>
                </a:solidFill>
                <a:latin typeface="Courier New" panose="02070309020205020404" pitchFamily="49" charset="0"/>
                <a:cs typeface="Courier New" panose="02070309020205020404" pitchFamily="49" charset="0"/>
              </a:rPr>
              <a:t>my_array</a:t>
            </a:r>
            <a:r>
              <a:rPr lang="en-US" sz="2400" dirty="0" smtClean="0">
                <a:solidFill>
                  <a:srgbClr val="FFFF00"/>
                </a:solidFill>
                <a:latin typeface="Courier New" panose="02070309020205020404" pitchFamily="49" charset="0"/>
                <a:cs typeface="Courier New" panose="02070309020205020404" pitchFamily="49" charset="0"/>
              </a:rPr>
              <a:t>[0][0], </a:t>
            </a:r>
            <a:endParaRPr lang="en-US" sz="2400" dirty="0">
              <a:solidFill>
                <a:srgbClr val="FFFF00"/>
              </a:solidFill>
              <a:latin typeface="Courier New" panose="02070309020205020404" pitchFamily="49" charset="0"/>
              <a:cs typeface="Courier New" panose="02070309020205020404" pitchFamily="49" charset="0"/>
            </a:endParaRPr>
          </a:p>
          <a:p>
            <a:pPr algn="ctr"/>
            <a:r>
              <a:rPr lang="en-US" sz="2400" dirty="0" err="1" smtClean="0">
                <a:solidFill>
                  <a:srgbClr val="FFFF00"/>
                </a:solidFill>
                <a:latin typeface="Courier New" panose="02070309020205020404" pitchFamily="49" charset="0"/>
                <a:cs typeface="Courier New" panose="02070309020205020404" pitchFamily="49" charset="0"/>
              </a:rPr>
              <a:t>my_array</a:t>
            </a:r>
            <a:r>
              <a:rPr lang="en-US" sz="2400" dirty="0" smtClean="0">
                <a:solidFill>
                  <a:srgbClr val="FFFF00"/>
                </a:solidFill>
                <a:latin typeface="Courier New" panose="02070309020205020404" pitchFamily="49" charset="0"/>
                <a:cs typeface="Courier New" panose="02070309020205020404" pitchFamily="49" charset="0"/>
              </a:rPr>
              <a:t>[0][1],</a:t>
            </a:r>
          </a:p>
          <a:p>
            <a:pPr algn="ctr"/>
            <a:r>
              <a:rPr lang="en-US" sz="2400" dirty="0" err="1" smtClean="0">
                <a:solidFill>
                  <a:srgbClr val="FFFF00"/>
                </a:solidFill>
                <a:latin typeface="Courier New" panose="02070309020205020404" pitchFamily="49" charset="0"/>
                <a:cs typeface="Courier New" panose="02070309020205020404" pitchFamily="49" charset="0"/>
              </a:rPr>
              <a:t>my_array</a:t>
            </a:r>
            <a:r>
              <a:rPr lang="en-US" sz="2400" dirty="0" smtClean="0">
                <a:solidFill>
                  <a:srgbClr val="FFFF00"/>
                </a:solidFill>
                <a:latin typeface="Courier New" panose="02070309020205020404" pitchFamily="49" charset="0"/>
                <a:cs typeface="Courier New" panose="02070309020205020404" pitchFamily="49" charset="0"/>
              </a:rPr>
              <a:t>[0][2],</a:t>
            </a:r>
          </a:p>
          <a:p>
            <a:pPr algn="ctr"/>
            <a:r>
              <a:rPr lang="en-US" sz="2400" dirty="0" smtClean="0">
                <a:solidFill>
                  <a:srgbClr val="FFFF00"/>
                </a:solidFill>
                <a:latin typeface="Courier New" panose="02070309020205020404" pitchFamily="49" charset="0"/>
                <a:cs typeface="Courier New" panose="02070309020205020404" pitchFamily="49" charset="0"/>
              </a:rPr>
              <a:t>…</a:t>
            </a:r>
          </a:p>
          <a:p>
            <a:pPr algn="ctr"/>
            <a:r>
              <a:rPr lang="en-US" sz="2400" dirty="0" err="1" smtClean="0">
                <a:solidFill>
                  <a:srgbClr val="FFFF00"/>
                </a:solidFill>
                <a:latin typeface="Courier New" panose="02070309020205020404" pitchFamily="49" charset="0"/>
                <a:cs typeface="Courier New" panose="02070309020205020404" pitchFamily="49" charset="0"/>
              </a:rPr>
              <a:t>my_array</a:t>
            </a:r>
            <a:r>
              <a:rPr lang="en-US" sz="2400" dirty="0" smtClean="0">
                <a:solidFill>
                  <a:srgbClr val="FFFF00"/>
                </a:solidFill>
                <a:latin typeface="Courier New" panose="02070309020205020404" pitchFamily="49" charset="0"/>
                <a:cs typeface="Courier New" panose="02070309020205020404" pitchFamily="49" charset="0"/>
              </a:rPr>
              <a:t>[9][9].</a:t>
            </a: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7042244" y="4841624"/>
            <a:ext cx="2429302" cy="1722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00, 01, 02, … 09,</a:t>
            </a:r>
          </a:p>
          <a:p>
            <a:pPr algn="ctr"/>
            <a:r>
              <a:rPr lang="en-US" sz="2400" dirty="0" smtClean="0">
                <a:solidFill>
                  <a:srgbClr val="FFFF00"/>
                </a:solidFill>
                <a:latin typeface="Times New Roman" panose="02020603050405020304" pitchFamily="18" charset="0"/>
                <a:cs typeface="Times New Roman" panose="02020603050405020304" pitchFamily="18" charset="0"/>
              </a:rPr>
              <a:t>10, 11, 12, … 19,</a:t>
            </a:r>
          </a:p>
          <a:p>
            <a:pPr algn="ctr"/>
            <a:r>
              <a:rPr lang="en-US" sz="2400" dirty="0" smtClean="0">
                <a:solidFill>
                  <a:srgbClr val="FFFF00"/>
                </a:solidFill>
                <a:latin typeface="Times New Roman" panose="02020603050405020304" pitchFamily="18" charset="0"/>
                <a:cs typeface="Times New Roman" panose="02020603050405020304" pitchFamily="18" charset="0"/>
              </a:rPr>
              <a:t>…</a:t>
            </a:r>
          </a:p>
          <a:p>
            <a:pPr algn="ctr"/>
            <a:r>
              <a:rPr lang="en-US" sz="2400" dirty="0" smtClean="0">
                <a:solidFill>
                  <a:srgbClr val="FFFF00"/>
                </a:solidFill>
                <a:latin typeface="Times New Roman" panose="02020603050405020304" pitchFamily="18" charset="0"/>
                <a:cs typeface="Times New Roman" panose="02020603050405020304" pitchFamily="18" charset="0"/>
              </a:rPr>
              <a:t>90, 91, 92, … 99.</a:t>
            </a: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142031" y="5399298"/>
            <a:ext cx="2558222" cy="1165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0, 1, 2, … 99.</a:t>
            </a:r>
            <a:endParaRPr lang="en-US" sz="2400" dirty="0">
              <a:solidFill>
                <a:srgbClr val="FFFF00"/>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rotWithShape="1">
          <a:blip r:embed="rId3"/>
          <a:srcRect t="61569" r="5712"/>
          <a:stretch/>
        </p:blipFill>
        <p:spPr>
          <a:xfrm>
            <a:off x="6237501" y="2627070"/>
            <a:ext cx="4653414" cy="796163"/>
          </a:xfrm>
          <a:prstGeom prst="rect">
            <a:avLst/>
          </a:prstGeom>
          <a:ln w="3175">
            <a:solidFill>
              <a:schemeClr val="tx1"/>
            </a:solidFill>
          </a:ln>
        </p:spPr>
      </p:pic>
      <p:sp>
        <p:nvSpPr>
          <p:cNvPr id="7" name="Rectangle 6"/>
          <p:cNvSpPr/>
          <p:nvPr/>
        </p:nvSpPr>
        <p:spPr>
          <a:xfrm>
            <a:off x="1" y="6463716"/>
            <a:ext cx="12191999" cy="38510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C00000"/>
                </a:solidFill>
                <a:latin typeface="Times New Roman" panose="02020603050405020304" pitchFamily="18" charset="0"/>
                <a:cs typeface="Times New Roman" panose="02020603050405020304" pitchFamily="18" charset="0"/>
              </a:rPr>
              <a:t>Array indexes </a:t>
            </a:r>
            <a:r>
              <a:rPr lang="en-US" sz="3200" i="1" dirty="0">
                <a:solidFill>
                  <a:srgbClr val="C00000"/>
                </a:solidFill>
                <a:latin typeface="Times New Roman" panose="02020603050405020304" pitchFamily="18" charset="0"/>
                <a:cs typeface="Times New Roman" panose="02020603050405020304" pitchFamily="18" charset="0"/>
              </a:rPr>
              <a:t>always</a:t>
            </a:r>
            <a:r>
              <a:rPr lang="en-US" sz="3200" dirty="0">
                <a:solidFill>
                  <a:srgbClr val="C00000"/>
                </a:solidFill>
                <a:latin typeface="Times New Roman" panose="02020603050405020304" pitchFamily="18" charset="0"/>
                <a:cs typeface="Times New Roman" panose="02020603050405020304" pitchFamily="18" charset="0"/>
              </a:rPr>
              <a:t> start at zero in </a:t>
            </a:r>
            <a:r>
              <a:rPr lang="en-US" sz="3200" i="1" dirty="0" smtClean="0">
                <a:solidFill>
                  <a:srgbClr val="C00000"/>
                </a:solidFill>
                <a:latin typeface="Times New Roman" panose="02020603050405020304" pitchFamily="18" charset="0"/>
                <a:cs typeface="Times New Roman" panose="02020603050405020304" pitchFamily="18" charset="0"/>
              </a:rPr>
              <a:t>C</a:t>
            </a:r>
            <a:endParaRPr lang="en-US"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684667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ircle(in)">
                                      <p:cBhvr>
                                        <p:cTn id="40" dur="2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1000"/>
                                        <p:tgtEl>
                                          <p:spTgt spid="4">
                                            <p:txEl>
                                              <p:pRg st="11" end="11"/>
                                            </p:txEl>
                                          </p:spTgt>
                                        </p:tgtEl>
                                      </p:cBhvr>
                                    </p:animEffect>
                                    <p:anim calcmode="lin" valueType="num">
                                      <p:cBhvr>
                                        <p:cTn id="46"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fltVal val="0"/>
                                          </p:val>
                                        </p:tav>
                                        <p:tav tm="100000">
                                          <p:val>
                                            <p:strVal val="#ppt_w"/>
                                          </p:val>
                                        </p:tav>
                                      </p:tavLst>
                                    </p:anim>
                                    <p:anim calcmode="lin" valueType="num">
                                      <p:cBhvr>
                                        <p:cTn id="63" dur="1000" fill="hold"/>
                                        <p:tgtEl>
                                          <p:spTgt spid="14"/>
                                        </p:tgtEl>
                                        <p:attrNameLst>
                                          <p:attrName>ppt_h</p:attrName>
                                        </p:attrNameLst>
                                      </p:cBhvr>
                                      <p:tavLst>
                                        <p:tav tm="0">
                                          <p:val>
                                            <p:fltVal val="0"/>
                                          </p:val>
                                        </p:tav>
                                        <p:tav tm="100000">
                                          <p:val>
                                            <p:strVal val="#ppt_h"/>
                                          </p:val>
                                        </p:tav>
                                      </p:tavLst>
                                    </p:anim>
                                    <p:anim calcmode="lin" valueType="num">
                                      <p:cBhvr>
                                        <p:cTn id="64" dur="1000" fill="hold"/>
                                        <p:tgtEl>
                                          <p:spTgt spid="14"/>
                                        </p:tgtEl>
                                        <p:attrNameLst>
                                          <p:attrName>style.rotation</p:attrName>
                                        </p:attrNameLst>
                                      </p:cBhvr>
                                      <p:tavLst>
                                        <p:tav tm="0">
                                          <p:val>
                                            <p:fltVal val="90"/>
                                          </p:val>
                                        </p:tav>
                                        <p:tav tm="100000">
                                          <p:val>
                                            <p:fltVal val="0"/>
                                          </p:val>
                                        </p:tav>
                                      </p:tavLst>
                                    </p:anim>
                                    <p:animEffect transition="in" filter="fade">
                                      <p:cBhvr>
                                        <p:cTn id="65" dur="10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500" fill="hold"/>
                                        <p:tgtEl>
                                          <p:spTgt spid="7"/>
                                        </p:tgtEl>
                                        <p:attrNameLst>
                                          <p:attrName>ppt_w</p:attrName>
                                        </p:attrNameLst>
                                      </p:cBhvr>
                                      <p:tavLst>
                                        <p:tav tm="0">
                                          <p:val>
                                            <p:fltVal val="0"/>
                                          </p:val>
                                        </p:tav>
                                        <p:tav tm="100000">
                                          <p:val>
                                            <p:strVal val="#ppt_w"/>
                                          </p:val>
                                        </p:tav>
                                      </p:tavLst>
                                    </p:anim>
                                    <p:anim calcmode="lin" valueType="num">
                                      <p:cBhvr>
                                        <p:cTn id="71" dur="500" fill="hold"/>
                                        <p:tgtEl>
                                          <p:spTgt spid="7"/>
                                        </p:tgtEl>
                                        <p:attrNameLst>
                                          <p:attrName>ppt_h</p:attrName>
                                        </p:attrNameLst>
                                      </p:cBhvr>
                                      <p:tavLst>
                                        <p:tav tm="0">
                                          <p:val>
                                            <p:fltVal val="0"/>
                                          </p:val>
                                        </p:tav>
                                        <p:tav tm="100000">
                                          <p:val>
                                            <p:strVal val="#ppt_h"/>
                                          </p:val>
                                        </p:tav>
                                      </p:tavLst>
                                    </p:anim>
                                    <p:animEffect transition="in" filter="fade">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String – </a:t>
            </a:r>
            <a:r>
              <a:rPr lang="en-US" sz="3600" dirty="0" smtClean="0">
                <a:solidFill>
                  <a:schemeClr val="bg1"/>
                </a:solidFill>
                <a:latin typeface="Calibri Light" panose="020F0302020204030204" pitchFamily="34" charset="0"/>
                <a:cs typeface="Times New Roman" panose="02020603050405020304" pitchFamily="18" charset="0"/>
              </a:rPr>
              <a:t>STRING.H</a:t>
            </a:r>
            <a:endParaRPr lang="en-US" sz="3600" dirty="0">
              <a:solidFill>
                <a:schemeClr val="bg1"/>
              </a:solidFill>
              <a:latin typeface="Calibri Light" panose="020F0302020204030204" pitchFamily="34" charset="0"/>
              <a:cs typeface="Times New Roman" panose="02020603050405020304" pitchFamily="18" charset="0"/>
            </a:endParaRPr>
          </a:p>
        </p:txBody>
      </p:sp>
      <p:sp>
        <p:nvSpPr>
          <p:cNvPr id="3" name="Content Placeholder 2"/>
          <p:cNvSpPr>
            <a:spLocks noGrp="1"/>
          </p:cNvSpPr>
          <p:nvPr>
            <p:ph idx="1"/>
          </p:nvPr>
        </p:nvSpPr>
        <p:spPr>
          <a:xfrm>
            <a:off x="1337481" y="980284"/>
            <a:ext cx="9513399" cy="5638880"/>
          </a:xfrm>
        </p:spPr>
        <p:txBody>
          <a:bodyPr>
            <a:normAutofit/>
          </a:bodyPr>
          <a:lstStyle/>
          <a:p>
            <a:r>
              <a:rPr lang="en-US" sz="2400" dirty="0" smtClean="0">
                <a:solidFill>
                  <a:srgbClr val="000000"/>
                </a:solidFill>
                <a:latin typeface="Times New Roman" panose="02020603050405020304" pitchFamily="18" charset="0"/>
                <a:cs typeface="Times New Roman" panose="02020603050405020304" pitchFamily="18" charset="0"/>
              </a:rPr>
              <a:t>The </a:t>
            </a:r>
            <a:r>
              <a:rPr lang="en-US" sz="2400" dirty="0">
                <a:solidFill>
                  <a:srgbClr val="000000"/>
                </a:solidFill>
                <a:latin typeface="Times New Roman" panose="02020603050405020304" pitchFamily="18" charset="0"/>
                <a:cs typeface="Times New Roman" panose="02020603050405020304" pitchFamily="18" charset="0"/>
              </a:rPr>
              <a:t>most string related library functions are</a:t>
            </a:r>
          </a:p>
          <a:p>
            <a:pPr marL="1428715" lvl="2" indent="-514338">
              <a:lnSpc>
                <a:spcPct val="200000"/>
              </a:lnSpc>
              <a:buFont typeface="+mj-lt"/>
              <a:buAutoNum type="arabicPeriod"/>
            </a:pPr>
            <a:r>
              <a:rPr lang="en-US" sz="2400" dirty="0" err="1">
                <a:solidFill>
                  <a:srgbClr val="000000"/>
                </a:solidFill>
                <a:latin typeface="Times New Roman" panose="02020603050405020304" pitchFamily="18" charset="0"/>
                <a:cs typeface="Times New Roman" panose="02020603050405020304" pitchFamily="18" charset="0"/>
              </a:rPr>
              <a:t>strcpy</a:t>
            </a:r>
            <a:r>
              <a:rPr lang="en-US" sz="2400" dirty="0">
                <a:solidFill>
                  <a:srgbClr val="000000"/>
                </a:solidFill>
                <a:latin typeface="Times New Roman" panose="02020603050405020304" pitchFamily="18" charset="0"/>
                <a:cs typeface="Times New Roman" panose="02020603050405020304" pitchFamily="18" charset="0"/>
              </a:rPr>
              <a:t>() – for copy</a:t>
            </a:r>
          </a:p>
          <a:p>
            <a:pPr marL="1428715" lvl="2" indent="-514338">
              <a:lnSpc>
                <a:spcPct val="200000"/>
              </a:lnSpc>
              <a:buFont typeface="+mj-lt"/>
              <a:buAutoNum type="arabicPeriod"/>
            </a:pPr>
            <a:r>
              <a:rPr lang="en-US" sz="2400" dirty="0" err="1">
                <a:solidFill>
                  <a:srgbClr val="000000"/>
                </a:solidFill>
                <a:latin typeface="Times New Roman" panose="02020603050405020304" pitchFamily="18" charset="0"/>
                <a:cs typeface="Times New Roman" panose="02020603050405020304" pitchFamily="18" charset="0"/>
              </a:rPr>
              <a:t>strcat</a:t>
            </a:r>
            <a:r>
              <a:rPr lang="en-US" sz="2400" dirty="0">
                <a:solidFill>
                  <a:srgbClr val="000000"/>
                </a:solidFill>
                <a:latin typeface="Times New Roman" panose="02020603050405020304" pitchFamily="18" charset="0"/>
                <a:cs typeface="Times New Roman" panose="02020603050405020304" pitchFamily="18" charset="0"/>
              </a:rPr>
              <a:t>() – for concatenation</a:t>
            </a:r>
          </a:p>
          <a:p>
            <a:pPr marL="1428715" lvl="2" indent="-514338">
              <a:lnSpc>
                <a:spcPct val="200000"/>
              </a:lnSpc>
              <a:buFont typeface="+mj-lt"/>
              <a:buAutoNum type="arabicPeriod"/>
            </a:pPr>
            <a:r>
              <a:rPr lang="en-US" sz="2400" dirty="0" err="1">
                <a:solidFill>
                  <a:srgbClr val="000000"/>
                </a:solidFill>
                <a:latin typeface="Times New Roman" panose="02020603050405020304" pitchFamily="18" charset="0"/>
                <a:cs typeface="Times New Roman" panose="02020603050405020304" pitchFamily="18" charset="0"/>
              </a:rPr>
              <a:t>strcmp</a:t>
            </a:r>
            <a:r>
              <a:rPr lang="en-US" sz="2400" dirty="0">
                <a:solidFill>
                  <a:srgbClr val="000000"/>
                </a:solidFill>
                <a:latin typeface="Times New Roman" panose="02020603050405020304" pitchFamily="18" charset="0"/>
                <a:cs typeface="Times New Roman" panose="02020603050405020304" pitchFamily="18" charset="0"/>
              </a:rPr>
              <a:t>() – for compare two strings</a:t>
            </a:r>
          </a:p>
          <a:p>
            <a:pPr marL="1428715" lvl="2" indent="-514338">
              <a:lnSpc>
                <a:spcPct val="200000"/>
              </a:lnSpc>
              <a:buFont typeface="+mj-lt"/>
              <a:buAutoNum type="arabicPeriod"/>
            </a:pPr>
            <a:r>
              <a:rPr lang="en-US" sz="2400" dirty="0" err="1">
                <a:solidFill>
                  <a:srgbClr val="000000"/>
                </a:solidFill>
                <a:latin typeface="Times New Roman" panose="02020603050405020304" pitchFamily="18" charset="0"/>
                <a:cs typeface="Times New Roman" panose="02020603050405020304" pitchFamily="18" charset="0"/>
              </a:rPr>
              <a:t>strlen</a:t>
            </a:r>
            <a:r>
              <a:rPr lang="en-US" sz="2400" dirty="0">
                <a:solidFill>
                  <a:srgbClr val="000000"/>
                </a:solidFill>
                <a:latin typeface="Times New Roman" panose="02020603050405020304" pitchFamily="18" charset="0"/>
                <a:cs typeface="Times New Roman" panose="02020603050405020304" pitchFamily="18" charset="0"/>
              </a:rPr>
              <a:t>() – for finding length of a </a:t>
            </a:r>
            <a:r>
              <a:rPr lang="en-US" sz="2400" dirty="0" smtClean="0">
                <a:solidFill>
                  <a:srgbClr val="000000"/>
                </a:solidFill>
                <a:latin typeface="Times New Roman" panose="02020603050405020304" pitchFamily="18" charset="0"/>
                <a:cs typeface="Times New Roman" panose="02020603050405020304" pitchFamily="18" charset="0"/>
              </a:rPr>
              <a:t>string</a:t>
            </a:r>
          </a:p>
          <a:p>
            <a:pPr marL="1428715" lvl="2" indent="-514338">
              <a:lnSpc>
                <a:spcPct val="200000"/>
              </a:lnSpc>
              <a:buFont typeface="+mj-lt"/>
              <a:buAutoNum type="arabicPeriod"/>
            </a:pPr>
            <a:r>
              <a:rPr lang="en-US" sz="2400" dirty="0" err="1">
                <a:solidFill>
                  <a:srgbClr val="000000"/>
                </a:solidFill>
                <a:latin typeface="Times New Roman" panose="02020603050405020304" pitchFamily="18" charset="0"/>
                <a:cs typeface="Times New Roman" panose="02020603050405020304" pitchFamily="18" charset="0"/>
              </a:rPr>
              <a:t>s</a:t>
            </a:r>
            <a:r>
              <a:rPr lang="en-US" sz="2400" dirty="0" err="1" smtClean="0">
                <a:solidFill>
                  <a:srgbClr val="000000"/>
                </a:solidFill>
                <a:latin typeface="Times New Roman" panose="02020603050405020304" pitchFamily="18" charset="0"/>
                <a:cs typeface="Times New Roman" panose="02020603050405020304" pitchFamily="18" charset="0"/>
              </a:rPr>
              <a:t>trrev</a:t>
            </a:r>
            <a:r>
              <a:rPr lang="en-US" sz="2400" dirty="0" smtClean="0">
                <a:solidFill>
                  <a:srgbClr val="000000"/>
                </a:solidFill>
                <a:latin typeface="Times New Roman" panose="02020603050405020304" pitchFamily="18" charset="0"/>
                <a:cs typeface="Times New Roman" panose="02020603050405020304" pitchFamily="18" charset="0"/>
              </a:rPr>
              <a:t>()- reverse the string</a:t>
            </a:r>
            <a:endParaRPr lang="en-US" sz="2400" dirty="0">
              <a:solidFill>
                <a:srgbClr val="000000"/>
              </a:solidFill>
              <a:latin typeface="Times New Roman" panose="02020603050405020304" pitchFamily="18" charset="0"/>
              <a:cs typeface="Times New Roman" panose="02020603050405020304" pitchFamily="18" charset="0"/>
            </a:endParaRPr>
          </a:p>
          <a:p>
            <a:pPr marL="45720" indent="0">
              <a:spcAft>
                <a:spcPts val="1200"/>
              </a:spcAft>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7625471" y="1746913"/>
            <a:ext cx="2957513" cy="4045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a:t>strcpy</a:t>
            </a:r>
            <a:r>
              <a:rPr lang="en-US" sz="2800" dirty="0"/>
              <a:t> (to, from);</a:t>
            </a:r>
          </a:p>
        </p:txBody>
      </p:sp>
      <p:sp>
        <p:nvSpPr>
          <p:cNvPr id="8" name="Rounded Rectangle 7"/>
          <p:cNvSpPr/>
          <p:nvPr/>
        </p:nvSpPr>
        <p:spPr>
          <a:xfrm>
            <a:off x="7317974" y="2483795"/>
            <a:ext cx="3254538" cy="3700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200" dirty="0" err="1"/>
              <a:t>strcat</a:t>
            </a:r>
            <a:r>
              <a:rPr lang="en-US" sz="3200" dirty="0"/>
              <a:t> (to, from);</a:t>
            </a:r>
          </a:p>
        </p:txBody>
      </p:sp>
      <p:sp>
        <p:nvSpPr>
          <p:cNvPr id="9" name="Rounded Rectangle 8"/>
          <p:cNvSpPr/>
          <p:nvPr/>
        </p:nvSpPr>
        <p:spPr>
          <a:xfrm>
            <a:off x="7614999" y="3272990"/>
            <a:ext cx="2957513" cy="4417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err="1" smtClean="0"/>
              <a:t>strcmp</a:t>
            </a:r>
            <a:r>
              <a:rPr lang="en-US" sz="3200" dirty="0" smtClean="0"/>
              <a:t>(s1,s2);</a:t>
            </a:r>
            <a:endParaRPr lang="en-US" sz="3200" dirty="0"/>
          </a:p>
        </p:txBody>
      </p:sp>
      <p:sp>
        <p:nvSpPr>
          <p:cNvPr id="10" name="Rounded Rectangle 9"/>
          <p:cNvSpPr/>
          <p:nvPr/>
        </p:nvSpPr>
        <p:spPr>
          <a:xfrm>
            <a:off x="7614998" y="4183508"/>
            <a:ext cx="2957513" cy="424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err="1" smtClean="0"/>
              <a:t>strlen</a:t>
            </a:r>
            <a:r>
              <a:rPr lang="en-US" sz="3200" dirty="0" smtClean="0"/>
              <a:t> (</a:t>
            </a:r>
            <a:r>
              <a:rPr lang="en-US" sz="3200" dirty="0" err="1" smtClean="0"/>
              <a:t>str</a:t>
            </a:r>
            <a:r>
              <a:rPr lang="en-US" sz="3200" dirty="0" smtClean="0"/>
              <a:t>);</a:t>
            </a:r>
            <a:endParaRPr lang="en-US" sz="3200" dirty="0"/>
          </a:p>
        </p:txBody>
      </p:sp>
      <p:sp>
        <p:nvSpPr>
          <p:cNvPr id="11" name="Rounded Rectangle 10"/>
          <p:cNvSpPr/>
          <p:nvPr/>
        </p:nvSpPr>
        <p:spPr>
          <a:xfrm>
            <a:off x="7625472" y="4885899"/>
            <a:ext cx="2957513" cy="403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err="1" smtClean="0"/>
              <a:t>strrev</a:t>
            </a:r>
            <a:r>
              <a:rPr lang="en-US" sz="3200" dirty="0" smtClean="0"/>
              <a:t> (</a:t>
            </a:r>
            <a:r>
              <a:rPr lang="en-US" sz="3200" dirty="0" err="1" smtClean="0"/>
              <a:t>str</a:t>
            </a:r>
            <a:r>
              <a:rPr lang="en-US" sz="3200" dirty="0" smtClean="0"/>
              <a:t>);</a:t>
            </a:r>
            <a:endParaRPr lang="en-US" sz="3200" dirty="0"/>
          </a:p>
        </p:txBody>
      </p:sp>
    </p:spTree>
    <p:extLst>
      <p:ext uri="{BB962C8B-B14F-4D97-AF65-F5344CB8AC3E}">
        <p14:creationId xmlns="" xmlns:p14="http://schemas.microsoft.com/office/powerpoint/2010/main" val="24161810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String – </a:t>
            </a:r>
            <a:r>
              <a:rPr lang="en-US" sz="3600" dirty="0" err="1" smtClean="0">
                <a:solidFill>
                  <a:schemeClr val="bg1"/>
                </a:solidFill>
                <a:latin typeface="Calibri Light" panose="020F0302020204030204" pitchFamily="34" charset="0"/>
                <a:cs typeface="Times New Roman" panose="02020603050405020304" pitchFamily="18" charset="0"/>
              </a:rPr>
              <a:t>strcmp</a:t>
            </a:r>
            <a:r>
              <a:rPr lang="en-US" sz="3600" dirty="0" smtClean="0">
                <a:solidFill>
                  <a:schemeClr val="bg1"/>
                </a:solidFill>
                <a:latin typeface="Calibri Light" panose="020F0302020204030204" pitchFamily="34" charset="0"/>
                <a:cs typeface="Times New Roman" panose="02020603050405020304" pitchFamily="18" charset="0"/>
              </a:rPr>
              <a:t>()</a:t>
            </a:r>
            <a:endParaRPr lang="en-US" sz="3600" dirty="0">
              <a:solidFill>
                <a:schemeClr val="bg1"/>
              </a:solidFill>
              <a:latin typeface="Calibri Light" panose="020F0302020204030204" pitchFamily="34"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nSpc>
                <a:spcPct val="150000"/>
              </a:lnSpc>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It returns </a:t>
            </a:r>
            <a:r>
              <a:rPr lang="en-US" sz="2400" dirty="0">
                <a:solidFill>
                  <a:srgbClr val="FF0000"/>
                </a:solidFill>
                <a:latin typeface="Times New Roman" panose="02020603050405020304" pitchFamily="18" charset="0"/>
                <a:cs typeface="Times New Roman" panose="02020603050405020304" pitchFamily="18" charset="0"/>
              </a:rPr>
              <a:t>zero</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 if s1 and s2 same  </a:t>
            </a:r>
            <a:r>
              <a:rPr lang="en-US" sz="2400" dirty="0">
                <a:solidFill>
                  <a:srgbClr val="FF0000"/>
                </a:solidFill>
                <a:latin typeface="Times New Roman" panose="02020603050405020304" pitchFamily="18" charset="0"/>
                <a:cs typeface="Times New Roman" panose="02020603050405020304" pitchFamily="18" charset="0"/>
              </a:rPr>
              <a:t>(s1 = s2)</a:t>
            </a:r>
          </a:p>
          <a:p>
            <a:pPr>
              <a:lnSpc>
                <a:spcPct val="150000"/>
              </a:lnSpc>
              <a:spcBef>
                <a:spcPts val="1200"/>
              </a:spcBef>
              <a:spcAft>
                <a:spcPts val="1200"/>
              </a:spcAft>
            </a:pP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It returns </a:t>
            </a:r>
            <a:r>
              <a:rPr lang="en-US" sz="2400" dirty="0">
                <a:solidFill>
                  <a:srgbClr val="FF0000"/>
                </a:solidFill>
                <a:latin typeface="Times New Roman" panose="02020603050405020304" pitchFamily="18" charset="0"/>
                <a:cs typeface="Times New Roman" panose="02020603050405020304" pitchFamily="18" charset="0"/>
              </a:rPr>
              <a:t>less than zero </a:t>
            </a:r>
            <a:r>
              <a:rPr lang="en-US" sz="2400" dirty="0">
                <a:solidFill>
                  <a:srgbClr val="000000"/>
                </a:solidFill>
                <a:latin typeface="Times New Roman" panose="02020603050405020304" pitchFamily="18" charset="0"/>
                <a:cs typeface="Times New Roman" panose="02020603050405020304" pitchFamily="18" charset="0"/>
              </a:rPr>
              <a:t>– if s1 less than s2  </a:t>
            </a:r>
            <a:r>
              <a:rPr lang="en-US" sz="2400" dirty="0">
                <a:solidFill>
                  <a:srgbClr val="FF0000"/>
                </a:solidFill>
                <a:latin typeface="Times New Roman" panose="02020603050405020304" pitchFamily="18" charset="0"/>
                <a:cs typeface="Times New Roman" panose="02020603050405020304" pitchFamily="18" charset="0"/>
              </a:rPr>
              <a:t>(s1 &lt; s2)</a:t>
            </a:r>
          </a:p>
          <a:p>
            <a:pPr>
              <a:lnSpc>
                <a:spcPct val="150000"/>
              </a:lnSpc>
              <a:spcBef>
                <a:spcPts val="1200"/>
              </a:spcBef>
              <a:spcAft>
                <a:spcPts val="1200"/>
              </a:spcAft>
            </a:pP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It returns </a:t>
            </a:r>
            <a:r>
              <a:rPr lang="en-US" sz="2400" dirty="0">
                <a:solidFill>
                  <a:srgbClr val="FF0000"/>
                </a:solidFill>
                <a:latin typeface="Times New Roman" panose="02020603050405020304" pitchFamily="18" charset="0"/>
                <a:cs typeface="Times New Roman" panose="02020603050405020304" pitchFamily="18" charset="0"/>
              </a:rPr>
              <a:t>greater than zero</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 if s1 greater than s2   </a:t>
            </a:r>
            <a:r>
              <a:rPr lang="en-US" sz="2400" dirty="0">
                <a:solidFill>
                  <a:srgbClr val="FF0000"/>
                </a:solidFill>
                <a:latin typeface="Times New Roman" panose="02020603050405020304" pitchFamily="18" charset="0"/>
                <a:cs typeface="Times New Roman" panose="02020603050405020304" pitchFamily="18" charset="0"/>
              </a:rPr>
              <a:t>(s1 &gt; s2)</a:t>
            </a:r>
          </a:p>
          <a:p>
            <a:endParaRPr lang="en-US" sz="2400"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1341120" y="1193800"/>
            <a:ext cx="2957513" cy="4417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err="1" smtClean="0"/>
              <a:t>strcmp</a:t>
            </a:r>
            <a:r>
              <a:rPr lang="en-US" sz="3200" dirty="0" smtClean="0"/>
              <a:t>(s1,s2);</a:t>
            </a:r>
            <a:endParaRPr lang="en-US" sz="3200" dirty="0"/>
          </a:p>
        </p:txBody>
      </p:sp>
    </p:spTree>
    <p:extLst>
      <p:ext uri="{BB962C8B-B14F-4D97-AF65-F5344CB8AC3E}">
        <p14:creationId xmlns="" xmlns:p14="http://schemas.microsoft.com/office/powerpoint/2010/main" val="31625641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String </a:t>
            </a:r>
            <a:endParaRPr lang="en-US" sz="3600" dirty="0">
              <a:solidFill>
                <a:schemeClr val="bg1"/>
              </a:solidFill>
              <a:latin typeface="Calibri Light" panose="020F0302020204030204" pitchFamily="34"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endParaRPr lang="en-US" sz="2800" dirty="0" smtClean="0">
              <a:solidFill>
                <a:srgbClr val="FF0000"/>
              </a:solidFill>
              <a:latin typeface="Times New Roman" panose="02020603050405020304" pitchFamily="18" charset="0"/>
              <a:cs typeface="Times New Roman" panose="02020603050405020304" pitchFamily="18" charset="0"/>
            </a:endParaRPr>
          </a:p>
          <a:p>
            <a:pPr marL="45720" indent="0">
              <a:buNone/>
            </a:pPr>
            <a:endParaRPr lang="en-US" sz="2800" dirty="0">
              <a:solidFill>
                <a:srgbClr val="FF0000"/>
              </a:solidFill>
              <a:latin typeface="Times New Roman" panose="02020603050405020304" pitchFamily="18" charset="0"/>
              <a:cs typeface="Times New Roman" panose="02020603050405020304" pitchFamily="18" charset="0"/>
            </a:endParaRPr>
          </a:p>
          <a:p>
            <a:pPr marL="45720" indent="0">
              <a:buNone/>
            </a:pPr>
            <a:r>
              <a:rPr lang="en-US" sz="3600" dirty="0" smtClean="0">
                <a:solidFill>
                  <a:srgbClr val="FF0000"/>
                </a:solidFill>
                <a:latin typeface="Times New Roman" panose="02020603050405020304" pitchFamily="18" charset="0"/>
                <a:cs typeface="Times New Roman" panose="02020603050405020304" pitchFamily="18" charset="0"/>
              </a:rPr>
              <a:t>Please try to understand other string function …</a:t>
            </a:r>
            <a:endParaRPr lang="en-US" sz="3600" dirty="0">
              <a:solidFill>
                <a:srgbClr val="FF0000"/>
              </a:solidFill>
              <a:latin typeface="Times New Roman" panose="02020603050405020304" pitchFamily="18" charset="0"/>
              <a:cs typeface="Times New Roman" panose="02020603050405020304" pitchFamily="18" charset="0"/>
            </a:endParaRPr>
          </a:p>
          <a:p>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570427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endParaRPr lang="en-US" sz="3600" dirty="0">
              <a:solidFill>
                <a:schemeClr val="bg1"/>
              </a:solidFill>
              <a:latin typeface="Calibri Light" panose="020F0302020204030204" pitchFamily="34"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endParaRPr lang="en-US" sz="6000" dirty="0" smtClean="0">
              <a:solidFill>
                <a:srgbClr val="00B0F0"/>
              </a:solidFill>
              <a:latin typeface="Times New Roman" panose="02020603050405020304" pitchFamily="18" charset="0"/>
              <a:cs typeface="Times New Roman" panose="02020603050405020304" pitchFamily="18" charset="0"/>
            </a:endParaRPr>
          </a:p>
          <a:p>
            <a:pPr marL="45720" indent="0">
              <a:buNone/>
            </a:pPr>
            <a:r>
              <a:rPr lang="en-US" sz="6000" dirty="0" smtClean="0">
                <a:solidFill>
                  <a:srgbClr val="00B0F0"/>
                </a:solidFill>
                <a:latin typeface="Times New Roman" panose="02020603050405020304" pitchFamily="18" charset="0"/>
                <a:cs typeface="Times New Roman" panose="02020603050405020304" pitchFamily="18" charset="0"/>
              </a:rPr>
              <a:t>		Function</a:t>
            </a:r>
            <a:endParaRPr lang="en-US" sz="6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991842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Function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A function is a self-contained program segment that caries out some specific, well-define task.</a:t>
            </a:r>
          </a:p>
          <a:p>
            <a:pPr>
              <a:spcBef>
                <a:spcPts val="1200"/>
              </a:spcBef>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 Every C program consists of one(at least) or more functions</a:t>
            </a:r>
          </a:p>
          <a:p>
            <a:pPr>
              <a:spcBef>
                <a:spcPts val="1200"/>
              </a:spcBef>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 One of these function must be called </a:t>
            </a:r>
            <a:r>
              <a:rPr lang="en-US" sz="2400" b="1" dirty="0">
                <a:solidFill>
                  <a:srgbClr val="FF0000"/>
                </a:solidFill>
                <a:latin typeface="Times New Roman" panose="02020603050405020304" pitchFamily="18" charset="0"/>
                <a:cs typeface="Times New Roman" panose="02020603050405020304" pitchFamily="18" charset="0"/>
              </a:rPr>
              <a:t>main()</a:t>
            </a:r>
          </a:p>
          <a:p>
            <a:pPr>
              <a:spcBef>
                <a:spcPts val="1200"/>
              </a:spcBef>
              <a:spcAft>
                <a:spcPts val="1200"/>
              </a:spcAft>
              <a:buFont typeface="Wingdings" panose="05000000000000000000" pitchFamily="2" charset="2"/>
              <a:buChar char="v"/>
            </a:pP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Execution of a program always begin by carrying out the instructions in </a:t>
            </a:r>
            <a:r>
              <a:rPr lang="en-US" sz="2400" b="1" dirty="0">
                <a:solidFill>
                  <a:srgbClr val="000000"/>
                </a:solidFill>
                <a:latin typeface="Times New Roman" panose="02020603050405020304" pitchFamily="18" charset="0"/>
                <a:cs typeface="Times New Roman" panose="02020603050405020304" pitchFamily="18" charset="0"/>
              </a:rPr>
              <a:t>main</a:t>
            </a:r>
            <a:r>
              <a:rPr lang="en-US" sz="2400" b="1" dirty="0" smtClean="0">
                <a:solidFill>
                  <a:srgbClr val="000000"/>
                </a:solidFill>
                <a:latin typeface="Times New Roman" panose="02020603050405020304" pitchFamily="18" charset="0"/>
                <a:cs typeface="Times New Roman" panose="02020603050405020304" pitchFamily="18" charset="0"/>
              </a:rPr>
              <a:t>()</a:t>
            </a:r>
            <a:r>
              <a:rPr lang="en-US" sz="2400" dirty="0" smtClean="0">
                <a:solidFill>
                  <a:srgbClr val="000000"/>
                </a:solidFill>
                <a:latin typeface="Times New Roman" panose="02020603050405020304" pitchFamily="18" charset="0"/>
                <a:cs typeface="Times New Roman" panose="02020603050405020304" pitchFamily="18" charset="0"/>
              </a:rPr>
              <a:t>.</a:t>
            </a:r>
          </a:p>
          <a:p>
            <a:pPr fontAlgn="base"/>
            <a:r>
              <a:rPr lang="en-US" sz="2400" dirty="0">
                <a:solidFill>
                  <a:srgbClr val="000000"/>
                </a:solidFill>
                <a:latin typeface="Times New Roman" panose="02020603050405020304" pitchFamily="18" charset="0"/>
                <a:cs typeface="Times New Roman" panose="02020603050405020304" pitchFamily="18" charset="0"/>
              </a:rPr>
              <a:t>Basically, there are two types of functions in C on basis of whether it is defined by user or not.</a:t>
            </a:r>
          </a:p>
          <a:p>
            <a:pPr lvl="1" fontAlgn="base">
              <a:buFont typeface="Wingdings"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Library function</a:t>
            </a:r>
          </a:p>
          <a:p>
            <a:pPr lvl="1" fontAlgn="base">
              <a:buFont typeface="Wingdings"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User defined function</a:t>
            </a:r>
          </a:p>
          <a:p>
            <a:pPr marL="45720" indent="0">
              <a:spcBef>
                <a:spcPts val="1200"/>
              </a:spcBef>
              <a:spcAft>
                <a:spcPts val="1200"/>
              </a:spcAft>
              <a:buNone/>
            </a:pP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396726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 calcmode="lin" valueType="num">
                                      <p:cBhvr>
                                        <p:cTn id="40"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p:cTn id="47"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4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a:solidFill>
                  <a:schemeClr val="bg1"/>
                </a:solidFill>
                <a:latin typeface="Times New Roman" panose="02020603050405020304" pitchFamily="18" charset="0"/>
                <a:cs typeface="Times New Roman" panose="02020603050405020304" pitchFamily="18" charset="0"/>
              </a:rPr>
              <a:t>Advantages of user defined </a:t>
            </a:r>
            <a:r>
              <a:rPr lang="en-US" sz="3600" dirty="0" smtClean="0">
                <a:solidFill>
                  <a:schemeClr val="bg1"/>
                </a:solidFill>
                <a:latin typeface="Times New Roman" panose="02020603050405020304" pitchFamily="18" charset="0"/>
                <a:cs typeface="Times New Roman" panose="02020603050405020304" pitchFamily="18" charset="0"/>
              </a:rPr>
              <a:t>functions</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fontAlgn="base"/>
            <a:r>
              <a:rPr lang="en-US" sz="2400" dirty="0">
                <a:solidFill>
                  <a:srgbClr val="000000"/>
                </a:solidFill>
                <a:latin typeface="Times New Roman" panose="02020603050405020304" pitchFamily="18" charset="0"/>
                <a:cs typeface="Times New Roman" panose="02020603050405020304" pitchFamily="18" charset="0"/>
              </a:rPr>
              <a:t>User defined functions helps to decompose the </a:t>
            </a:r>
            <a:r>
              <a:rPr lang="en-US" sz="2400" dirty="0">
                <a:solidFill>
                  <a:srgbClr val="FF0000"/>
                </a:solidFill>
                <a:latin typeface="Times New Roman" panose="02020603050405020304" pitchFamily="18" charset="0"/>
                <a:cs typeface="Times New Roman" panose="02020603050405020304" pitchFamily="18" charset="0"/>
              </a:rPr>
              <a:t>large program </a:t>
            </a:r>
            <a:r>
              <a:rPr lang="en-US" sz="2400" dirty="0">
                <a:solidFill>
                  <a:srgbClr val="000000"/>
                </a:solidFill>
                <a:latin typeface="Times New Roman" panose="02020603050405020304" pitchFamily="18" charset="0"/>
                <a:cs typeface="Times New Roman" panose="02020603050405020304" pitchFamily="18" charset="0"/>
              </a:rPr>
              <a:t>into</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small segments</a:t>
            </a:r>
            <a:r>
              <a:rPr lang="en-US" sz="2400" dirty="0">
                <a:solidFill>
                  <a:srgbClr val="0070C0"/>
                </a:solidFill>
                <a:latin typeface="Times New Roman" panose="02020603050405020304" pitchFamily="18" charset="0"/>
                <a:cs typeface="Times New Roman" panose="02020603050405020304" pitchFamily="18" charset="0"/>
              </a:rPr>
              <a:t> </a:t>
            </a:r>
          </a:p>
          <a:p>
            <a:pPr lvl="1" fontAlgn="base"/>
            <a:r>
              <a:rPr lang="en-US" sz="2400" dirty="0">
                <a:solidFill>
                  <a:srgbClr val="000000"/>
                </a:solidFill>
                <a:latin typeface="Times New Roman" panose="02020603050405020304" pitchFamily="18" charset="0"/>
                <a:cs typeface="Times New Roman" panose="02020603050405020304" pitchFamily="18" charset="0"/>
              </a:rPr>
              <a:t>makes programmer easy to understand, maintain.</a:t>
            </a:r>
          </a:p>
          <a:p>
            <a:pPr fontAlgn="base"/>
            <a:r>
              <a:rPr lang="en-US" sz="2400" dirty="0">
                <a:solidFill>
                  <a:srgbClr val="000000"/>
                </a:solidFill>
                <a:latin typeface="Times New Roman" panose="02020603050405020304" pitchFamily="18" charset="0"/>
                <a:cs typeface="Times New Roman" panose="02020603050405020304" pitchFamily="18" charset="0"/>
              </a:rPr>
              <a:t>If</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repeated code</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occurs in a program. </a:t>
            </a:r>
          </a:p>
          <a:p>
            <a:pPr lvl="1" fontAlgn="base"/>
            <a:r>
              <a:rPr lang="en-US" sz="2400" dirty="0">
                <a:solidFill>
                  <a:srgbClr val="000000"/>
                </a:solidFill>
                <a:latin typeface="Times New Roman" panose="02020603050405020304" pitchFamily="18" charset="0"/>
                <a:cs typeface="Times New Roman" panose="02020603050405020304" pitchFamily="18" charset="0"/>
              </a:rPr>
              <a:t>Function can be used to include those codes and execute when needed by</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calling that function</a:t>
            </a:r>
            <a:r>
              <a:rPr lang="en-US" sz="2400" dirty="0">
                <a:solidFill>
                  <a:srgbClr val="0070C0"/>
                </a:solidFill>
                <a:latin typeface="Times New Roman" panose="02020603050405020304" pitchFamily="18" charset="0"/>
                <a:cs typeface="Times New Roman" panose="02020603050405020304" pitchFamily="18" charset="0"/>
              </a:rPr>
              <a:t>.</a:t>
            </a:r>
          </a:p>
          <a:p>
            <a:pPr fontAlgn="base"/>
            <a:r>
              <a:rPr lang="en-US" sz="2400" dirty="0">
                <a:solidFill>
                  <a:srgbClr val="000000"/>
                </a:solidFill>
                <a:latin typeface="Times New Roman" panose="02020603050405020304" pitchFamily="18" charset="0"/>
                <a:cs typeface="Times New Roman" panose="02020603050405020304" pitchFamily="18" charset="0"/>
              </a:rPr>
              <a:t>Programmer working on large project can </a:t>
            </a:r>
            <a:r>
              <a:rPr lang="en-US" sz="2400" dirty="0">
                <a:solidFill>
                  <a:srgbClr val="FF0000"/>
                </a:solidFill>
                <a:latin typeface="Times New Roman" panose="02020603050405020304" pitchFamily="18" charset="0"/>
                <a:cs typeface="Times New Roman" panose="02020603050405020304" pitchFamily="18" charset="0"/>
              </a:rPr>
              <a:t>divide the workload </a:t>
            </a:r>
            <a:r>
              <a:rPr lang="en-US" sz="2400" dirty="0">
                <a:solidFill>
                  <a:schemeClr val="tx1">
                    <a:lumMod val="50000"/>
                  </a:schemeClr>
                </a:solidFill>
                <a:latin typeface="Times New Roman" panose="02020603050405020304" pitchFamily="18" charset="0"/>
                <a:cs typeface="Times New Roman" panose="02020603050405020304" pitchFamily="18" charset="0"/>
              </a:rPr>
              <a:t>by</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making different functions.</a:t>
            </a:r>
          </a:p>
          <a:p>
            <a:pPr marL="45720" indent="0">
              <a:spcBef>
                <a:spcPts val="1200"/>
              </a:spcBef>
              <a:spcAft>
                <a:spcPts val="1200"/>
              </a:spcAft>
              <a:buNone/>
            </a:pP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995859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Working of Function</a:t>
            </a:r>
          </a:p>
        </p:txBody>
      </p:sp>
      <p:sp>
        <p:nvSpPr>
          <p:cNvPr id="4" name="Content Placeholder 3"/>
          <p:cNvSpPr>
            <a:spLocks noGrp="1"/>
          </p:cNvSpPr>
          <p:nvPr>
            <p:ph idx="1"/>
          </p:nvPr>
        </p:nvSpPr>
        <p:spPr>
          <a:xfrm>
            <a:off x="1341120" y="980284"/>
            <a:ext cx="9509760" cy="5679823"/>
          </a:xfrm>
        </p:spPr>
        <p:txBody>
          <a:bodyPr>
            <a:normAutofit/>
          </a:bodyPr>
          <a:lstStyle/>
          <a:p>
            <a:pPr marL="45720" indent="0">
              <a:spcBef>
                <a:spcPts val="1200"/>
              </a:spcBef>
              <a:spcAft>
                <a:spcPts val="1200"/>
              </a:spcAft>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3"/>
          <a:srcRect/>
          <a:stretch>
            <a:fillRect/>
          </a:stretch>
        </p:blipFill>
        <p:spPr bwMode="auto">
          <a:xfrm>
            <a:off x="1341120" y="980283"/>
            <a:ext cx="7448038" cy="5586029"/>
          </a:xfrm>
          <a:prstGeom prst="rect">
            <a:avLst/>
          </a:prstGeom>
          <a:noFill/>
          <a:ln w="9525">
            <a:noFill/>
            <a:miter lim="800000"/>
            <a:headEnd/>
            <a:tailEnd/>
          </a:ln>
          <a:effectLst/>
        </p:spPr>
      </p:pic>
    </p:spTree>
    <p:extLst>
      <p:ext uri="{BB962C8B-B14F-4D97-AF65-F5344CB8AC3E}">
        <p14:creationId xmlns="" xmlns:p14="http://schemas.microsoft.com/office/powerpoint/2010/main" val="1195394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b="1" dirty="0">
                <a:solidFill>
                  <a:schemeClr val="bg1"/>
                </a:solidFill>
                <a:latin typeface="Times New Roman" panose="02020603050405020304" pitchFamily="18" charset="0"/>
                <a:cs typeface="Times New Roman" panose="02020603050405020304" pitchFamily="18" charset="0"/>
              </a:rPr>
              <a:t>Simple example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marL="45720" indent="0">
              <a:spcBef>
                <a:spcPts val="1200"/>
              </a:spcBef>
              <a:spcAft>
                <a:spcPts val="1200"/>
              </a:spcAft>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l="21706" t="17773" r="22950" b="17383"/>
          <a:stretch/>
        </p:blipFill>
        <p:spPr>
          <a:xfrm>
            <a:off x="1433326" y="939340"/>
            <a:ext cx="9325347" cy="5679823"/>
          </a:xfrm>
          <a:prstGeom prst="rect">
            <a:avLst/>
          </a:prstGeom>
        </p:spPr>
      </p:pic>
      <p:pic>
        <p:nvPicPr>
          <p:cNvPr id="7" name="Picture 6"/>
          <p:cNvPicPr>
            <a:picLocks noChangeAspect="1"/>
          </p:cNvPicPr>
          <p:nvPr/>
        </p:nvPicPr>
        <p:blipFill rotWithShape="1">
          <a:blip r:embed="rId4"/>
          <a:srcRect r="34700" b="79101"/>
          <a:stretch/>
        </p:blipFill>
        <p:spPr>
          <a:xfrm>
            <a:off x="5194551" y="4179978"/>
            <a:ext cx="5610226" cy="1009464"/>
          </a:xfrm>
          <a:prstGeom prst="rect">
            <a:avLst/>
          </a:prstGeom>
        </p:spPr>
      </p:pic>
      <p:sp>
        <p:nvSpPr>
          <p:cNvPr id="8" name="Rectangle 7"/>
          <p:cNvSpPr/>
          <p:nvPr/>
        </p:nvSpPr>
        <p:spPr>
          <a:xfrm>
            <a:off x="4876319" y="2008570"/>
            <a:ext cx="2757487" cy="302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Function Prototype</a:t>
            </a:r>
            <a:endParaRPr lang="en-US" sz="2000" dirty="0"/>
          </a:p>
        </p:txBody>
      </p:sp>
    </p:spTree>
    <p:extLst>
      <p:ext uri="{BB962C8B-B14F-4D97-AF65-F5344CB8AC3E}">
        <p14:creationId xmlns="" xmlns:p14="http://schemas.microsoft.com/office/powerpoint/2010/main" val="29124033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 General Form</a:t>
            </a:r>
          </a:p>
        </p:txBody>
      </p:sp>
      <p:sp>
        <p:nvSpPr>
          <p:cNvPr id="4" name="Content Placeholder 3"/>
          <p:cNvSpPr>
            <a:spLocks noGrp="1"/>
          </p:cNvSpPr>
          <p:nvPr>
            <p:ph idx="1"/>
          </p:nvPr>
        </p:nvSpPr>
        <p:spPr>
          <a:xfrm>
            <a:off x="1341120" y="980284"/>
            <a:ext cx="9509760" cy="5679823"/>
          </a:xfrm>
        </p:spPr>
        <p:txBody>
          <a:bodyPr>
            <a:normAutofit/>
          </a:bodyPr>
          <a:lstStyle/>
          <a:p>
            <a:pPr marL="45720" indent="0">
              <a:spcBef>
                <a:spcPts val="1200"/>
              </a:spcBef>
              <a:spcAft>
                <a:spcPts val="1200"/>
              </a:spcAft>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29821" y="1021228"/>
            <a:ext cx="11532358" cy="234315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3200" dirty="0">
                <a:solidFill>
                  <a:srgbClr val="0100A0"/>
                </a:solidFill>
                <a:latin typeface="Courier New" panose="02070309020205020404" pitchFamily="49" charset="0"/>
                <a:cs typeface="Courier New" panose="02070309020205020404" pitchFamily="49" charset="0"/>
              </a:rPr>
              <a:t>return-type</a:t>
            </a:r>
            <a:r>
              <a:rPr lang="en-US" sz="3200" dirty="0">
                <a:solidFill>
                  <a:schemeClr val="tx1"/>
                </a:solidFill>
                <a:latin typeface="Courier New" panose="02070309020205020404" pitchFamily="49" charset="0"/>
                <a:cs typeface="Courier New" panose="02070309020205020404" pitchFamily="49" charset="0"/>
              </a:rPr>
              <a:t> </a:t>
            </a:r>
            <a:r>
              <a:rPr lang="en-US" sz="3200" dirty="0">
                <a:solidFill>
                  <a:schemeClr val="tx2"/>
                </a:solidFill>
                <a:latin typeface="Courier New" panose="02070309020205020404" pitchFamily="49" charset="0"/>
                <a:cs typeface="Courier New" panose="02070309020205020404" pitchFamily="49" charset="0"/>
              </a:rPr>
              <a:t>fun-name</a:t>
            </a:r>
            <a:r>
              <a:rPr lang="en-US" sz="3200" dirty="0">
                <a:solidFill>
                  <a:srgbClr val="FF0000"/>
                </a:solidFill>
                <a:latin typeface="Courier New" panose="02070309020205020404" pitchFamily="49" charset="0"/>
                <a:cs typeface="Courier New" panose="02070309020205020404" pitchFamily="49" charset="0"/>
              </a:rPr>
              <a:t>(</a:t>
            </a:r>
            <a:r>
              <a:rPr lang="en-US" sz="2400" dirty="0">
                <a:solidFill>
                  <a:srgbClr val="0909A5"/>
                </a:solidFill>
                <a:latin typeface="Courier New" panose="02070309020205020404" pitchFamily="49" charset="0"/>
                <a:cs typeface="Courier New" panose="02070309020205020404" pitchFamily="49" charset="0"/>
              </a:rPr>
              <a:t>type parameter1, type parameter2</a:t>
            </a:r>
            <a:r>
              <a:rPr lang="en-US" sz="3200" dirty="0">
                <a:solidFill>
                  <a:srgbClr val="FF0000"/>
                </a:solidFill>
                <a:latin typeface="Courier New" panose="02070309020205020404" pitchFamily="49" charset="0"/>
                <a:cs typeface="Courier New" panose="02070309020205020404" pitchFamily="49" charset="0"/>
              </a:rPr>
              <a:t>)</a:t>
            </a:r>
          </a:p>
          <a:p>
            <a:r>
              <a:rPr lang="en-US" sz="3200" dirty="0">
                <a:solidFill>
                  <a:srgbClr val="FF0000"/>
                </a:solidFill>
                <a:latin typeface="Courier New" panose="02070309020205020404" pitchFamily="49" charset="0"/>
                <a:cs typeface="Courier New" panose="02070309020205020404" pitchFamily="49" charset="0"/>
              </a:rPr>
              <a:t>{</a:t>
            </a:r>
          </a:p>
          <a:p>
            <a:r>
              <a:rPr lang="en-US" sz="3200" dirty="0">
                <a:solidFill>
                  <a:schemeClr val="tx1"/>
                </a:solidFill>
                <a:latin typeface="Courier New" panose="02070309020205020404" pitchFamily="49" charset="0"/>
                <a:cs typeface="Courier New" panose="02070309020205020404" pitchFamily="49" charset="0"/>
              </a:rPr>
              <a:t>	/*……function body…*/</a:t>
            </a:r>
          </a:p>
          <a:p>
            <a:r>
              <a:rPr lang="en-US" sz="3200" dirty="0">
                <a:solidFill>
                  <a:srgbClr val="FF0000"/>
                </a:solidFill>
                <a:latin typeface="Courier New" panose="02070309020205020404" pitchFamily="49" charset="0"/>
                <a:cs typeface="Courier New" panose="02070309020205020404" pitchFamily="49" charset="0"/>
              </a:rPr>
              <a:t>}</a:t>
            </a:r>
          </a:p>
        </p:txBody>
      </p:sp>
      <p:pic>
        <p:nvPicPr>
          <p:cNvPr id="10" name="Picture 9"/>
          <p:cNvPicPr>
            <a:picLocks noChangeAspect="1"/>
          </p:cNvPicPr>
          <p:nvPr/>
        </p:nvPicPr>
        <p:blipFill rotWithShape="1">
          <a:blip r:embed="rId3"/>
          <a:srcRect l="22857" t="61405" r="31075" b="17383"/>
          <a:stretch/>
        </p:blipFill>
        <p:spPr>
          <a:xfrm>
            <a:off x="5813946" y="3583390"/>
            <a:ext cx="6264323" cy="2489864"/>
          </a:xfrm>
          <a:prstGeom prst="rect">
            <a:avLst/>
          </a:prstGeom>
          <a:ln>
            <a:solidFill>
              <a:schemeClr val="tx1"/>
            </a:solidFill>
          </a:ln>
        </p:spPr>
      </p:pic>
      <p:pic>
        <p:nvPicPr>
          <p:cNvPr id="11" name="Picture 10"/>
          <p:cNvPicPr>
            <a:picLocks noChangeAspect="1"/>
          </p:cNvPicPr>
          <p:nvPr/>
        </p:nvPicPr>
        <p:blipFill>
          <a:blip r:embed="rId4"/>
          <a:stretch>
            <a:fillRect/>
          </a:stretch>
        </p:blipFill>
        <p:spPr>
          <a:xfrm>
            <a:off x="113731" y="3470789"/>
            <a:ext cx="5510782" cy="3039194"/>
          </a:xfrm>
          <a:prstGeom prst="rect">
            <a:avLst/>
          </a:prstGeom>
          <a:ln w="3175">
            <a:solidFill>
              <a:schemeClr val="tx1"/>
            </a:solidFill>
          </a:ln>
        </p:spPr>
      </p:pic>
    </p:spTree>
    <p:extLst>
      <p:ext uri="{BB962C8B-B14F-4D97-AF65-F5344CB8AC3E}">
        <p14:creationId xmlns="" xmlns:p14="http://schemas.microsoft.com/office/powerpoint/2010/main" val="27899864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 Prototype</a:t>
            </a:r>
          </a:p>
        </p:txBody>
      </p:sp>
      <p:sp>
        <p:nvSpPr>
          <p:cNvPr id="4" name="Content Placeholder 3"/>
          <p:cNvSpPr>
            <a:spLocks noGrp="1"/>
          </p:cNvSpPr>
          <p:nvPr>
            <p:ph idx="1"/>
          </p:nvPr>
        </p:nvSpPr>
        <p:spPr>
          <a:xfrm>
            <a:off x="1341120" y="980284"/>
            <a:ext cx="9509760" cy="5679823"/>
          </a:xfrm>
        </p:spPr>
        <p:txBody>
          <a:bodyPr>
            <a:normAutofit/>
          </a:bodyPr>
          <a:lstStyle/>
          <a:p>
            <a:r>
              <a:rPr lang="en-US" sz="2400" dirty="0">
                <a:solidFill>
                  <a:srgbClr val="000000"/>
                </a:solidFill>
                <a:latin typeface="Times New Roman" panose="02020603050405020304" pitchFamily="18" charset="0"/>
                <a:cs typeface="Times New Roman" panose="02020603050405020304" pitchFamily="18" charset="0"/>
              </a:rPr>
              <a:t>The function prototype declares the input and output parameters of the function. </a:t>
            </a:r>
          </a:p>
          <a:p>
            <a:r>
              <a:rPr lang="en-US" sz="2400" dirty="0">
                <a:solidFill>
                  <a:srgbClr val="000000"/>
                </a:solidFill>
                <a:latin typeface="Times New Roman" panose="02020603050405020304" pitchFamily="18" charset="0"/>
                <a:cs typeface="Times New Roman" panose="02020603050405020304" pitchFamily="18" charset="0"/>
              </a:rPr>
              <a:t>The function prototype has the following syntax: </a:t>
            </a:r>
          </a:p>
          <a:p>
            <a:pPr lvl="1">
              <a:buFont typeface="Monotype Sorts" pitchFamily="2" charset="2"/>
              <a:buNone/>
            </a:pP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909A5"/>
                </a:solidFill>
                <a:latin typeface="Times New Roman" panose="02020603050405020304" pitchFamily="18" charset="0"/>
                <a:cs typeface="Times New Roman" panose="02020603050405020304" pitchFamily="18" charset="0"/>
              </a:rPr>
              <a:t>type</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function-name</a:t>
            </a: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b="1" dirty="0" smtClean="0">
                <a:solidFill>
                  <a:srgbClr val="0909A5"/>
                </a:solidFill>
                <a:latin typeface="Times New Roman" panose="02020603050405020304" pitchFamily="18" charset="0"/>
                <a:cs typeface="Times New Roman" panose="02020603050405020304" pitchFamily="18" charset="0"/>
              </a:rPr>
              <a:t>parameter list</a:t>
            </a:r>
            <a:r>
              <a:rPr lang="en-US" sz="2400" b="1" dirty="0" smtClean="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29821" y="2886692"/>
            <a:ext cx="11532358" cy="234315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3200" dirty="0">
                <a:solidFill>
                  <a:srgbClr val="0100A0"/>
                </a:solidFill>
                <a:latin typeface="Courier New" panose="02070309020205020404" pitchFamily="49" charset="0"/>
                <a:cs typeface="Courier New" panose="02070309020205020404" pitchFamily="49" charset="0"/>
              </a:rPr>
              <a:t>return-type</a:t>
            </a:r>
            <a:r>
              <a:rPr lang="en-US" sz="3200" dirty="0">
                <a:solidFill>
                  <a:schemeClr val="tx1"/>
                </a:solidFill>
                <a:latin typeface="Courier New" panose="02070309020205020404" pitchFamily="49" charset="0"/>
                <a:cs typeface="Courier New" panose="02070309020205020404" pitchFamily="49" charset="0"/>
              </a:rPr>
              <a:t> </a:t>
            </a:r>
            <a:r>
              <a:rPr lang="en-US" sz="3200" dirty="0">
                <a:solidFill>
                  <a:schemeClr val="tx2"/>
                </a:solidFill>
                <a:latin typeface="Courier New" panose="02070309020205020404" pitchFamily="49" charset="0"/>
                <a:cs typeface="Courier New" panose="02070309020205020404" pitchFamily="49" charset="0"/>
              </a:rPr>
              <a:t>fun-name</a:t>
            </a:r>
            <a:r>
              <a:rPr lang="en-US" sz="3200" dirty="0">
                <a:solidFill>
                  <a:srgbClr val="FF0000"/>
                </a:solidFill>
                <a:latin typeface="Courier New" panose="02070309020205020404" pitchFamily="49" charset="0"/>
                <a:cs typeface="Courier New" panose="02070309020205020404" pitchFamily="49" charset="0"/>
              </a:rPr>
              <a:t>(</a:t>
            </a:r>
            <a:r>
              <a:rPr lang="en-US" sz="2400" dirty="0">
                <a:solidFill>
                  <a:srgbClr val="0909A5"/>
                </a:solidFill>
                <a:latin typeface="Courier New" panose="02070309020205020404" pitchFamily="49" charset="0"/>
                <a:cs typeface="Courier New" panose="02070309020205020404" pitchFamily="49" charset="0"/>
              </a:rPr>
              <a:t>type parameter1, type parameter2</a:t>
            </a:r>
            <a:r>
              <a:rPr lang="en-US" sz="3200" dirty="0">
                <a:solidFill>
                  <a:srgbClr val="FF0000"/>
                </a:solidFill>
                <a:latin typeface="Courier New" panose="02070309020205020404" pitchFamily="49" charset="0"/>
                <a:cs typeface="Courier New" panose="02070309020205020404" pitchFamily="49" charset="0"/>
              </a:rPr>
              <a:t>)</a:t>
            </a:r>
          </a:p>
          <a:p>
            <a:r>
              <a:rPr lang="en-US" sz="3200" dirty="0">
                <a:solidFill>
                  <a:srgbClr val="FF0000"/>
                </a:solidFill>
                <a:latin typeface="Courier New" panose="02070309020205020404" pitchFamily="49" charset="0"/>
                <a:cs typeface="Courier New" panose="02070309020205020404" pitchFamily="49" charset="0"/>
              </a:rPr>
              <a:t>{</a:t>
            </a:r>
          </a:p>
          <a:p>
            <a:r>
              <a:rPr lang="en-US" sz="3200" dirty="0">
                <a:solidFill>
                  <a:schemeClr val="tx1"/>
                </a:solidFill>
                <a:latin typeface="Courier New" panose="02070309020205020404" pitchFamily="49" charset="0"/>
                <a:cs typeface="Courier New" panose="02070309020205020404" pitchFamily="49" charset="0"/>
              </a:rPr>
              <a:t>	/*……function body…*/</a:t>
            </a:r>
          </a:p>
          <a:p>
            <a:r>
              <a:rPr lang="en-US" sz="3200" dirty="0">
                <a:solidFill>
                  <a:srgbClr val="FF0000"/>
                </a:solidFill>
                <a:latin typeface="Courier New" panose="02070309020205020404" pitchFamily="49" charset="0"/>
                <a:cs typeface="Courier New" panose="02070309020205020404" pitchFamily="49" charset="0"/>
              </a:rPr>
              <a:t>}</a:t>
            </a:r>
          </a:p>
        </p:txBody>
      </p:sp>
      <p:sp>
        <p:nvSpPr>
          <p:cNvPr id="7" name="Content Placeholder 2"/>
          <p:cNvSpPr txBox="1">
            <a:spLocks/>
          </p:cNvSpPr>
          <p:nvPr/>
        </p:nvSpPr>
        <p:spPr>
          <a:xfrm>
            <a:off x="329821" y="5657818"/>
            <a:ext cx="11532358" cy="55230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indent="0">
              <a:buNone/>
            </a:pPr>
            <a:r>
              <a:rPr lang="en-US" sz="2600" dirty="0">
                <a:solidFill>
                  <a:srgbClr val="0100A0"/>
                </a:solidFill>
                <a:latin typeface="Courier New" panose="02070309020205020404" pitchFamily="49" charset="0"/>
                <a:cs typeface="Courier New" panose="02070309020205020404" pitchFamily="49" charset="0"/>
              </a:rPr>
              <a:t>return-type</a:t>
            </a:r>
            <a:r>
              <a:rPr lang="en-US" sz="2600" dirty="0">
                <a:solidFill>
                  <a:schemeClr val="tx1"/>
                </a:solidFill>
                <a:latin typeface="Courier New" panose="02070309020205020404" pitchFamily="49" charset="0"/>
                <a:cs typeface="Courier New" panose="02070309020205020404" pitchFamily="49" charset="0"/>
              </a:rPr>
              <a:t> </a:t>
            </a:r>
            <a:r>
              <a:rPr lang="en-US" sz="2600" dirty="0">
                <a:solidFill>
                  <a:schemeClr val="tx2"/>
                </a:solidFill>
                <a:latin typeface="Courier New" panose="02070309020205020404" pitchFamily="49" charset="0"/>
                <a:cs typeface="Courier New" panose="02070309020205020404" pitchFamily="49" charset="0"/>
              </a:rPr>
              <a:t>fun-name</a:t>
            </a:r>
            <a:r>
              <a:rPr lang="en-US" sz="2600" dirty="0">
                <a:solidFill>
                  <a:srgbClr val="FF0000"/>
                </a:solidFill>
                <a:latin typeface="Courier New" panose="02070309020205020404" pitchFamily="49" charset="0"/>
                <a:cs typeface="Courier New" panose="02070309020205020404" pitchFamily="49" charset="0"/>
              </a:rPr>
              <a:t>(</a:t>
            </a:r>
            <a:r>
              <a:rPr lang="en-US" sz="2600" dirty="0">
                <a:solidFill>
                  <a:srgbClr val="0909A5"/>
                </a:solidFill>
                <a:latin typeface="Courier New" panose="02070309020205020404" pitchFamily="49" charset="0"/>
                <a:cs typeface="Courier New" panose="02070309020205020404" pitchFamily="49" charset="0"/>
              </a:rPr>
              <a:t>type parameter1, type parameter2</a:t>
            </a:r>
            <a:r>
              <a:rPr lang="en-US" sz="2600" dirty="0" smtClean="0">
                <a:solidFill>
                  <a:srgbClr val="FF0000"/>
                </a:solidFill>
                <a:latin typeface="Courier New" panose="02070309020205020404" pitchFamily="49" charset="0"/>
                <a:cs typeface="Courier New" panose="02070309020205020404" pitchFamily="49" charset="0"/>
              </a:rPr>
              <a:t>);</a:t>
            </a:r>
            <a:endParaRPr lang="en-US" sz="26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6411614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182880">
              <a:spcBef>
                <a:spcPts val="1200"/>
              </a:spcBef>
              <a:spcAft>
                <a:spcPts val="1200"/>
              </a:spcAft>
              <a:buFont typeface="Wingdings" panose="05000000000000000000" pitchFamily="2" charset="2"/>
              <a:buChar char="ü"/>
            </a:pPr>
            <a:r>
              <a:rPr lang="en-US" sz="2400" dirty="0">
                <a:solidFill>
                  <a:srgbClr val="000000"/>
                </a:solidFill>
                <a:latin typeface="Times New Roman" panose="02020603050405020304" pitchFamily="18" charset="0"/>
                <a:cs typeface="Times New Roman" panose="02020603050405020304" pitchFamily="18" charset="0"/>
              </a:rPr>
              <a:t>In C, a one dimensional array is </a:t>
            </a:r>
            <a:r>
              <a:rPr lang="en-US" sz="2400" dirty="0">
                <a:solidFill>
                  <a:srgbClr val="FF0000"/>
                </a:solidFill>
                <a:latin typeface="Times New Roman" panose="02020603050405020304" pitchFamily="18" charset="0"/>
                <a:cs typeface="Times New Roman" panose="02020603050405020304" pitchFamily="18" charset="0"/>
              </a:rPr>
              <a:t>a list of variables</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that are </a:t>
            </a:r>
            <a:r>
              <a:rPr lang="en-US" sz="2400" dirty="0">
                <a:solidFill>
                  <a:srgbClr val="FF0000"/>
                </a:solidFill>
                <a:latin typeface="Times New Roman" panose="02020603050405020304" pitchFamily="18" charset="0"/>
                <a:cs typeface="Times New Roman" panose="02020603050405020304" pitchFamily="18" charset="0"/>
              </a:rPr>
              <a:t>all of the same type </a:t>
            </a:r>
            <a:r>
              <a:rPr lang="en-US" sz="2400" dirty="0">
                <a:solidFill>
                  <a:srgbClr val="000000"/>
                </a:solidFill>
                <a:latin typeface="Times New Roman" panose="02020603050405020304" pitchFamily="18" charset="0"/>
                <a:cs typeface="Times New Roman" panose="02020603050405020304" pitchFamily="18" charset="0"/>
              </a:rPr>
              <a:t>and are </a:t>
            </a:r>
            <a:r>
              <a:rPr lang="en-US" sz="2400" dirty="0">
                <a:solidFill>
                  <a:srgbClr val="FF0000"/>
                </a:solidFill>
                <a:latin typeface="Times New Roman" panose="02020603050405020304" pitchFamily="18" charset="0"/>
                <a:cs typeface="Times New Roman" panose="02020603050405020304" pitchFamily="18" charset="0"/>
              </a:rPr>
              <a:t>accessed through a common </a:t>
            </a:r>
            <a:r>
              <a:rPr lang="en-US" sz="2400" dirty="0" smtClean="0">
                <a:solidFill>
                  <a:srgbClr val="FF0000"/>
                </a:solidFill>
                <a:latin typeface="Times New Roman" panose="02020603050405020304" pitchFamily="18" charset="0"/>
                <a:cs typeface="Times New Roman" panose="02020603050405020304" pitchFamily="18" charset="0"/>
              </a:rPr>
              <a:t>name.</a:t>
            </a:r>
          </a:p>
          <a:p>
            <a:pPr marL="182880">
              <a:spcBef>
                <a:spcPts val="0"/>
              </a:spcBef>
              <a:spcAft>
                <a:spcPts val="1200"/>
              </a:spcAft>
              <a:buFont typeface="Wingdings" panose="05000000000000000000" pitchFamily="2" charset="2"/>
              <a:buChar char="ü"/>
            </a:pPr>
            <a:r>
              <a:rPr lang="en-US" sz="2400" dirty="0" smtClean="0">
                <a:solidFill>
                  <a:srgbClr val="000000"/>
                </a:solidFill>
                <a:latin typeface="Times New Roman" panose="02020603050405020304" pitchFamily="18" charset="0"/>
                <a:cs typeface="Times New Roman" panose="02020603050405020304" pitchFamily="18" charset="0"/>
              </a:rPr>
              <a:t>An </a:t>
            </a:r>
            <a:r>
              <a:rPr lang="en-US" sz="2400" dirty="0">
                <a:solidFill>
                  <a:srgbClr val="000000"/>
                </a:solidFill>
                <a:latin typeface="Times New Roman" panose="02020603050405020304" pitchFamily="18" charset="0"/>
                <a:cs typeface="Times New Roman" panose="02020603050405020304" pitchFamily="18" charset="0"/>
              </a:rPr>
              <a:t>individual variable in the array is called an </a:t>
            </a:r>
            <a:r>
              <a:rPr lang="en-US" sz="2400" dirty="0">
                <a:solidFill>
                  <a:srgbClr val="FF0000"/>
                </a:solidFill>
                <a:latin typeface="Times New Roman" panose="02020603050405020304" pitchFamily="18" charset="0"/>
                <a:cs typeface="Times New Roman" panose="02020603050405020304" pitchFamily="18" charset="0"/>
              </a:rPr>
              <a:t>array element</a:t>
            </a:r>
            <a:r>
              <a:rPr lang="en-US" sz="2400" dirty="0">
                <a:solidFill>
                  <a:schemeClr val="tx1"/>
                </a:solidFill>
                <a:latin typeface="Times New Roman" panose="02020603050405020304" pitchFamily="18" charset="0"/>
                <a:cs typeface="Times New Roman" panose="02020603050405020304" pitchFamily="18" charset="0"/>
              </a:rPr>
              <a:t>.</a:t>
            </a:r>
          </a:p>
          <a:p>
            <a:pPr marL="182880">
              <a:spcBef>
                <a:spcPts val="0"/>
              </a:spcBef>
              <a:buFont typeface="Wingdings" panose="05000000000000000000" pitchFamily="2" charset="2"/>
              <a:buChar char="ü"/>
            </a:pPr>
            <a:r>
              <a:rPr lang="en-US" sz="2400" dirty="0">
                <a:solidFill>
                  <a:srgbClr val="000000"/>
                </a:solidFill>
                <a:latin typeface="Times New Roman" panose="02020603050405020304" pitchFamily="18" charset="0"/>
                <a:cs typeface="Times New Roman" panose="02020603050405020304" pitchFamily="18" charset="0"/>
              </a:rPr>
              <a:t>It is useful to handle groups of related data.</a:t>
            </a:r>
          </a:p>
          <a:p>
            <a:pPr marL="45720" indent="0">
              <a:buNone/>
            </a:pPr>
            <a:r>
              <a:rPr lang="en-US" sz="2400" dirty="0">
                <a:solidFill>
                  <a:srgbClr val="000000"/>
                </a:solidFill>
                <a:latin typeface="Times New Roman" panose="02020603050405020304" pitchFamily="18" charset="0"/>
                <a:cs typeface="Times New Roman" panose="02020603050405020304" pitchFamily="18" charset="0"/>
              </a:rPr>
              <a:t>General </a:t>
            </a:r>
            <a:r>
              <a:rPr lang="en-US" sz="2400" dirty="0" smtClean="0">
                <a:solidFill>
                  <a:srgbClr val="000000"/>
                </a:solidFill>
                <a:latin typeface="Times New Roman" panose="02020603050405020304" pitchFamily="18" charset="0"/>
                <a:cs typeface="Times New Roman" panose="02020603050405020304" pitchFamily="18" charset="0"/>
              </a:rPr>
              <a:t>form-</a:t>
            </a: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1428715" lvl="4"/>
            <a:endParaRPr lang="en-US" sz="2400" dirty="0" smtClean="0">
              <a:solidFill>
                <a:srgbClr val="FF0000"/>
              </a:solidFill>
              <a:latin typeface="Times New Roman" panose="02020603050405020304" pitchFamily="18" charset="0"/>
              <a:cs typeface="Times New Roman" panose="02020603050405020304" pitchFamily="18" charset="0"/>
            </a:endParaRPr>
          </a:p>
          <a:p>
            <a:pPr marL="1428715" lvl="4"/>
            <a:endParaRPr lang="en-US" sz="2400" dirty="0">
              <a:solidFill>
                <a:srgbClr val="FF0000"/>
              </a:solidFill>
              <a:latin typeface="Times New Roman" panose="02020603050405020304" pitchFamily="18" charset="0"/>
              <a:cs typeface="Times New Roman" panose="02020603050405020304" pitchFamily="18" charset="0"/>
            </a:endParaRPr>
          </a:p>
          <a:p>
            <a:pPr marL="1428715" lvl="4"/>
            <a:endParaRPr lang="en-US" sz="2400" dirty="0" smtClean="0">
              <a:solidFill>
                <a:srgbClr val="FF0000"/>
              </a:solidFill>
              <a:latin typeface="Times New Roman" panose="02020603050405020304" pitchFamily="18" charset="0"/>
              <a:cs typeface="Times New Roman" panose="02020603050405020304" pitchFamily="18" charset="0"/>
            </a:endParaRPr>
          </a:p>
          <a:p>
            <a:pPr marL="1543015" lvl="4" indent="-342900">
              <a:buFont typeface="Wingdings" panose="05000000000000000000" pitchFamily="2" charset="2"/>
              <a:buChar char="Ø"/>
            </a:pPr>
            <a:r>
              <a:rPr lang="en-US" sz="2400" dirty="0" smtClean="0">
                <a:solidFill>
                  <a:srgbClr val="FF0000"/>
                </a:solidFill>
                <a:latin typeface="Times New Roman" panose="02020603050405020304" pitchFamily="18" charset="0"/>
                <a:cs typeface="Times New Roman" panose="02020603050405020304" pitchFamily="18" charset="0"/>
              </a:rPr>
              <a:t>type</a:t>
            </a:r>
            <a:r>
              <a:rPr lang="en-US" sz="2400" dirty="0" smtClean="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is a valid C data type.</a:t>
            </a:r>
          </a:p>
          <a:p>
            <a:pPr marL="1543015" lvl="4" indent="-342900">
              <a:buFont typeface="Wingdings" panose="05000000000000000000" pitchFamily="2" charset="2"/>
              <a:buChar char="Ø"/>
            </a:pPr>
            <a:r>
              <a:rPr lang="en-US" sz="2400" dirty="0" err="1">
                <a:solidFill>
                  <a:srgbClr val="FF0000"/>
                </a:solidFill>
                <a:latin typeface="Times New Roman" panose="02020603050405020304" pitchFamily="18" charset="0"/>
                <a:cs typeface="Times New Roman" panose="02020603050405020304" pitchFamily="18" charset="0"/>
              </a:rPr>
              <a:t>var_name</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is the name of the array.</a:t>
            </a:r>
          </a:p>
          <a:p>
            <a:pPr marL="1543015" lvl="4" indent="-342900">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size</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specifies the number of elements in the array.</a:t>
            </a:r>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513286" y="2739729"/>
            <a:ext cx="3371851" cy="557212"/>
          </a:xfrm>
          <a:prstGeom prst="rect">
            <a:avLst/>
          </a:prstGeom>
          <a:gradFill flip="none" rotWithShape="1">
            <a:gsLst>
              <a:gs pos="45000">
                <a:schemeClr val="bg1"/>
              </a:gs>
              <a:gs pos="60162">
                <a:srgbClr val="CCE3B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49" lvl="2"/>
            <a:r>
              <a:rPr lang="en-US" sz="2800" dirty="0">
                <a:solidFill>
                  <a:srgbClr val="0100A4"/>
                </a:solidFill>
              </a:rPr>
              <a:t>type </a:t>
            </a:r>
            <a:r>
              <a:rPr lang="en-US" sz="2800" dirty="0">
                <a:solidFill>
                  <a:srgbClr val="181818"/>
                </a:solidFill>
              </a:rPr>
              <a:t>var_name</a:t>
            </a:r>
            <a:r>
              <a:rPr lang="en-US" sz="2800" dirty="0">
                <a:solidFill>
                  <a:srgbClr val="FF1A47"/>
                </a:solidFill>
              </a:rPr>
              <a:t>[</a:t>
            </a:r>
            <a:r>
              <a:rPr lang="en-US" sz="2800" dirty="0">
                <a:solidFill>
                  <a:srgbClr val="F73EF4"/>
                </a:solidFill>
              </a:rPr>
              <a:t>size</a:t>
            </a:r>
            <a:r>
              <a:rPr lang="en-US" sz="2800" dirty="0">
                <a:solidFill>
                  <a:srgbClr val="FF1A47"/>
                </a:solidFill>
              </a:rPr>
              <a:t>]</a:t>
            </a:r>
          </a:p>
        </p:txBody>
      </p:sp>
      <p:pic>
        <p:nvPicPr>
          <p:cNvPr id="15" name="Picture 14"/>
          <p:cNvPicPr>
            <a:picLocks noChangeAspect="1"/>
          </p:cNvPicPr>
          <p:nvPr/>
        </p:nvPicPr>
        <p:blipFill rotWithShape="1">
          <a:blip r:embed="rId3"/>
          <a:srcRect r="24733" b="72208"/>
          <a:stretch/>
        </p:blipFill>
        <p:spPr>
          <a:xfrm>
            <a:off x="3272920" y="3378012"/>
            <a:ext cx="3892143" cy="686456"/>
          </a:xfrm>
          <a:prstGeom prst="rect">
            <a:avLst/>
          </a:prstGeom>
          <a:ln w="3175">
            <a:solidFill>
              <a:schemeClr val="tx1"/>
            </a:solidFill>
          </a:ln>
        </p:spPr>
      </p:pic>
      <p:sp>
        <p:nvSpPr>
          <p:cNvPr id="16" name="Rectangle 15"/>
          <p:cNvSpPr/>
          <p:nvPr/>
        </p:nvSpPr>
        <p:spPr>
          <a:xfrm>
            <a:off x="2582702" y="4417571"/>
            <a:ext cx="1276710" cy="566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srgbClr val="000000"/>
                </a:solidFill>
              </a:rPr>
              <a:t>Type</a:t>
            </a:r>
            <a:r>
              <a:rPr lang="en-US" sz="2400" dirty="0" smtClean="0"/>
              <a:t> </a:t>
            </a:r>
            <a:endParaRPr lang="en-US" sz="2400" dirty="0"/>
          </a:p>
        </p:txBody>
      </p:sp>
      <p:sp>
        <p:nvSpPr>
          <p:cNvPr id="17" name="Rectangle 16"/>
          <p:cNvSpPr/>
          <p:nvPr/>
        </p:nvSpPr>
        <p:spPr>
          <a:xfrm>
            <a:off x="4799451" y="4399536"/>
            <a:ext cx="2017486" cy="566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srgbClr val="000000"/>
                </a:solidFill>
              </a:rPr>
              <a:t>Array name</a:t>
            </a:r>
            <a:endParaRPr lang="en-US" sz="2400" dirty="0">
              <a:solidFill>
                <a:srgbClr val="000000"/>
              </a:solidFill>
            </a:endParaRPr>
          </a:p>
        </p:txBody>
      </p:sp>
      <p:sp>
        <p:nvSpPr>
          <p:cNvPr id="18" name="Rectangle 17"/>
          <p:cNvSpPr/>
          <p:nvPr/>
        </p:nvSpPr>
        <p:spPr>
          <a:xfrm>
            <a:off x="7420306" y="4159266"/>
            <a:ext cx="2487969" cy="807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srgbClr val="000000"/>
                </a:solidFill>
              </a:rPr>
              <a:t>Size – can hold 100 elements </a:t>
            </a:r>
            <a:endParaRPr lang="en-US" sz="2400" dirty="0">
              <a:solidFill>
                <a:srgbClr val="000000"/>
              </a:solidFill>
            </a:endParaRPr>
          </a:p>
        </p:txBody>
      </p:sp>
      <p:cxnSp>
        <p:nvCxnSpPr>
          <p:cNvPr id="19" name="Straight Arrow Connector 18"/>
          <p:cNvCxnSpPr/>
          <p:nvPr/>
        </p:nvCxnSpPr>
        <p:spPr>
          <a:xfrm flipH="1">
            <a:off x="3361887" y="3810110"/>
            <a:ext cx="446131" cy="58942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02820" y="3755909"/>
            <a:ext cx="226712" cy="643627"/>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32901" y="3810110"/>
            <a:ext cx="1486424" cy="58942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459569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ircle(in)">
                                      <p:cBhvr>
                                        <p:cTn id="45" dur="2000"/>
                                        <p:tgtEl>
                                          <p:spTgt spid="20"/>
                                        </p:tgtEl>
                                      </p:cBhvr>
                                    </p:animEffect>
                                  </p:childTnLst>
                                </p:cTn>
                              </p:par>
                              <p:par>
                                <p:cTn id="46" presetID="6" presetClass="entr" presetSubtype="16"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ircle(in)">
                                      <p:cBhvr>
                                        <p:cTn id="48" dur="2000"/>
                                        <p:tgtEl>
                                          <p:spTgt spid="19"/>
                                        </p:tgtEl>
                                      </p:cBhvr>
                                    </p:animEffect>
                                  </p:childTnLst>
                                </p:cTn>
                              </p:par>
                              <p:par>
                                <p:cTn id="49" presetID="6"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in)">
                                      <p:cBhvr>
                                        <p:cTn id="51" dur="2000"/>
                                        <p:tgtEl>
                                          <p:spTgt spid="21"/>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circle(in)">
                                      <p:cBhvr>
                                        <p:cTn id="54" dur="2000"/>
                                        <p:tgtEl>
                                          <p:spTgt spid="18"/>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circle(in)">
                                      <p:cBhvr>
                                        <p:cTn id="60" dur="20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barn(inVertical)">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barn(inVertical)">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barn(inVertical)">
                                      <p:cBhvr>
                                        <p:cTn id="7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 Prototype</a:t>
            </a: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r>
              <a:rPr lang="en-US" sz="800" b="1" dirty="0" err="1" smtClean="0">
                <a:solidFill>
                  <a:srgbClr val="FF0000"/>
                </a:solidFill>
                <a:latin typeface="Times New Roman" panose="02020603050405020304" pitchFamily="18" charset="0"/>
                <a:cs typeface="Times New Roman" panose="02020603050405020304" pitchFamily="18" charset="0"/>
              </a:rPr>
              <a:t>fn</a:t>
            </a:r>
            <a:endParaRPr lang="en-US" sz="800" b="1"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l="22857" t="61405" r="31075" b="17383"/>
          <a:stretch/>
        </p:blipFill>
        <p:spPr>
          <a:xfrm>
            <a:off x="27296" y="1007580"/>
            <a:ext cx="8112834" cy="2100263"/>
          </a:xfrm>
          <a:prstGeom prst="rect">
            <a:avLst/>
          </a:prstGeom>
          <a:ln>
            <a:solidFill>
              <a:schemeClr val="tx1"/>
            </a:solidFill>
          </a:ln>
        </p:spPr>
      </p:pic>
      <p:pic>
        <p:nvPicPr>
          <p:cNvPr id="8" name="Picture 7"/>
          <p:cNvPicPr>
            <a:picLocks noChangeAspect="1"/>
          </p:cNvPicPr>
          <p:nvPr/>
        </p:nvPicPr>
        <p:blipFill rotWithShape="1">
          <a:blip r:embed="rId3"/>
          <a:srcRect l="21706" t="27603" r="55605" b="63774"/>
          <a:stretch/>
        </p:blipFill>
        <p:spPr>
          <a:xfrm>
            <a:off x="8342421" y="1480993"/>
            <a:ext cx="3343281" cy="714375"/>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27296" y="3429844"/>
            <a:ext cx="5624513" cy="3189319"/>
          </a:xfrm>
          <a:prstGeom prst="rect">
            <a:avLst/>
          </a:prstGeom>
          <a:ln w="3175">
            <a:solidFill>
              <a:schemeClr val="tx1"/>
            </a:solidFill>
          </a:ln>
        </p:spPr>
      </p:pic>
      <p:pic>
        <p:nvPicPr>
          <p:cNvPr id="11" name="Picture 10"/>
          <p:cNvPicPr>
            <a:picLocks noChangeAspect="1"/>
          </p:cNvPicPr>
          <p:nvPr/>
        </p:nvPicPr>
        <p:blipFill>
          <a:blip r:embed="rId5"/>
          <a:stretch>
            <a:fillRect/>
          </a:stretch>
        </p:blipFill>
        <p:spPr>
          <a:xfrm>
            <a:off x="5833894" y="4577827"/>
            <a:ext cx="6222262" cy="584999"/>
          </a:xfrm>
          <a:prstGeom prst="rect">
            <a:avLst/>
          </a:prstGeom>
          <a:ln>
            <a:solidFill>
              <a:schemeClr val="tx1"/>
            </a:solidFill>
          </a:ln>
        </p:spPr>
      </p:pic>
      <p:sp>
        <p:nvSpPr>
          <p:cNvPr id="5" name="Line Callout 1 4"/>
          <p:cNvSpPr/>
          <p:nvPr/>
        </p:nvSpPr>
        <p:spPr>
          <a:xfrm>
            <a:off x="6216913" y="3586144"/>
            <a:ext cx="1548453" cy="690433"/>
          </a:xfrm>
          <a:prstGeom prst="borderCallout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Function Definition</a:t>
            </a:r>
            <a:endParaRPr lang="en-US" sz="2400" dirty="0">
              <a:solidFill>
                <a:srgbClr val="FFFF00"/>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5831444" y="3067269"/>
            <a:ext cx="264556" cy="679231"/>
          </a:xfrm>
          <a:prstGeom prst="line">
            <a:avLst/>
          </a:prstGeom>
        </p:spPr>
        <p:style>
          <a:lnRef idx="1">
            <a:schemeClr val="accent1"/>
          </a:lnRef>
          <a:fillRef idx="0">
            <a:schemeClr val="accent1"/>
          </a:fillRef>
          <a:effectRef idx="0">
            <a:schemeClr val="accent1"/>
          </a:effectRef>
          <a:fontRef idx="minor">
            <a:schemeClr val="tx1"/>
          </a:fontRef>
        </p:style>
      </p:cxnSp>
      <p:sp>
        <p:nvSpPr>
          <p:cNvPr id="17" name="Line Callout 1 16"/>
          <p:cNvSpPr/>
          <p:nvPr/>
        </p:nvSpPr>
        <p:spPr>
          <a:xfrm>
            <a:off x="9719838" y="2611670"/>
            <a:ext cx="1548453" cy="1740856"/>
          </a:xfrm>
          <a:prstGeom prst="borderCallout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00"/>
                </a:solidFill>
                <a:latin typeface="Times New Roman" panose="02020603050405020304" pitchFamily="18" charset="0"/>
                <a:cs typeface="Times New Roman" panose="02020603050405020304" pitchFamily="18" charset="0"/>
              </a:rPr>
              <a:t>Function Prototype</a:t>
            </a:r>
            <a:endParaRPr lang="en-US" sz="2400" dirty="0">
              <a:solidFill>
                <a:srgbClr val="FFFF00"/>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a:off x="9302427" y="2195368"/>
            <a:ext cx="291739" cy="7755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970174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par>
                                <p:cTn id="35" presetID="3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ppt_w</p:attrName>
                                        </p:attrNameLst>
                                      </p:cBhvr>
                                      <p:tavLst>
                                        <p:tav tm="0">
                                          <p:val>
                                            <p:fltVal val="0"/>
                                          </p:val>
                                        </p:tav>
                                        <p:tav tm="100000">
                                          <p:val>
                                            <p:strVal val="#ppt_w"/>
                                          </p:val>
                                        </p:tav>
                                      </p:tavLst>
                                    </p:anim>
                                    <p:anim calcmode="lin" valueType="num">
                                      <p:cBhvr>
                                        <p:cTn id="38" dur="1000" fill="hold"/>
                                        <p:tgtEl>
                                          <p:spTgt spid="18"/>
                                        </p:tgtEl>
                                        <p:attrNameLst>
                                          <p:attrName>ppt_h</p:attrName>
                                        </p:attrNameLst>
                                      </p:cBhvr>
                                      <p:tavLst>
                                        <p:tav tm="0">
                                          <p:val>
                                            <p:fltVal val="0"/>
                                          </p:val>
                                        </p:tav>
                                        <p:tav tm="100000">
                                          <p:val>
                                            <p:strVal val="#ppt_h"/>
                                          </p:val>
                                        </p:tav>
                                      </p:tavLst>
                                    </p:anim>
                                    <p:anim calcmode="lin" valueType="num">
                                      <p:cBhvr>
                                        <p:cTn id="39" dur="1000" fill="hold"/>
                                        <p:tgtEl>
                                          <p:spTgt spid="18"/>
                                        </p:tgtEl>
                                        <p:attrNameLst>
                                          <p:attrName>style.rotation</p:attrName>
                                        </p:attrNameLst>
                                      </p:cBhvr>
                                      <p:tavLst>
                                        <p:tav tm="0">
                                          <p:val>
                                            <p:fltVal val="90"/>
                                          </p:val>
                                        </p:tav>
                                        <p:tav tm="100000">
                                          <p:val>
                                            <p:fltVal val="0"/>
                                          </p:val>
                                        </p:tav>
                                      </p:tavLst>
                                    </p:anim>
                                    <p:animEffect transition="in" filter="fade">
                                      <p:cBhvr>
                                        <p:cTn id="40" dur="10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par>
                                <p:cTn id="48" presetID="53" presetClass="entr" presetSubtype="16"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 Prototype</a:t>
            </a: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A function prototype declares a function before it is used and prior to its definition.</a:t>
            </a:r>
          </a:p>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Compiler needs to know this information in order for it to properly execute a call to function.</a:t>
            </a:r>
          </a:p>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 main() does not need prototype.</a:t>
            </a:r>
          </a:p>
        </p:txBody>
      </p:sp>
    </p:spTree>
    <p:extLst>
      <p:ext uri="{BB962C8B-B14F-4D97-AF65-F5344CB8AC3E}">
        <p14:creationId xmlns="" xmlns:p14="http://schemas.microsoft.com/office/powerpoint/2010/main" val="1919766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Argument and Parameter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A function’s argument is a value that is </a:t>
            </a:r>
            <a:r>
              <a:rPr lang="en-US" sz="2400" dirty="0">
                <a:solidFill>
                  <a:srgbClr val="FF0000"/>
                </a:solidFill>
                <a:latin typeface="Times New Roman" panose="02020603050405020304" pitchFamily="18" charset="0"/>
                <a:cs typeface="Times New Roman" panose="02020603050405020304" pitchFamily="18" charset="0"/>
              </a:rPr>
              <a:t>passed to the function </a:t>
            </a:r>
            <a:r>
              <a:rPr lang="en-US" sz="2400" dirty="0">
                <a:solidFill>
                  <a:srgbClr val="000000"/>
                </a:solidFill>
                <a:latin typeface="Times New Roman" panose="02020603050405020304" pitchFamily="18" charset="0"/>
                <a:cs typeface="Times New Roman" panose="02020603050405020304" pitchFamily="18" charset="0"/>
              </a:rPr>
              <a:t>when the </a:t>
            </a:r>
            <a:r>
              <a:rPr lang="en-US" sz="2400" dirty="0">
                <a:solidFill>
                  <a:srgbClr val="FF0000"/>
                </a:solidFill>
                <a:latin typeface="Times New Roman" panose="02020603050405020304" pitchFamily="18" charset="0"/>
                <a:cs typeface="Times New Roman" panose="02020603050405020304" pitchFamily="18" charset="0"/>
              </a:rPr>
              <a:t>function is called.</a:t>
            </a:r>
          </a:p>
          <a:p>
            <a:pPr>
              <a:spcBef>
                <a:spcPts val="1200"/>
              </a:spcBef>
              <a:spcAft>
                <a:spcPts val="1200"/>
              </a:spcAft>
              <a:buFont typeface="Wingdings" panose="05000000000000000000" pitchFamily="2" charset="2"/>
              <a:buChar char="v"/>
            </a:pP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 function can have zero to several argument</a:t>
            </a:r>
            <a:r>
              <a:rPr lang="en-US" sz="2400" dirty="0" smtClean="0">
                <a:solidFill>
                  <a:srgbClr val="000000"/>
                </a:solidFill>
                <a:latin typeface="Times New Roman" panose="02020603050405020304" pitchFamily="18" charset="0"/>
                <a:cs typeface="Times New Roman" panose="02020603050405020304" pitchFamily="18" charset="0"/>
              </a:rPr>
              <a:t>.</a:t>
            </a:r>
          </a:p>
          <a:p>
            <a:pPr>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For function to be able to take arguments, special variables to </a:t>
            </a:r>
            <a:r>
              <a:rPr lang="en-US" sz="2400" dirty="0">
                <a:solidFill>
                  <a:srgbClr val="FF0000"/>
                </a:solidFill>
                <a:latin typeface="Times New Roman" panose="02020603050405020304" pitchFamily="18" charset="0"/>
                <a:cs typeface="Times New Roman" panose="02020603050405020304" pitchFamily="18" charset="0"/>
              </a:rPr>
              <a:t>receive argument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values must be declared, called parameter of the function.</a:t>
            </a:r>
          </a:p>
          <a:p>
            <a:pPr>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 The parameters are declared between the parentheses that follow the function’s name during function definition.</a:t>
            </a:r>
          </a:p>
          <a:p>
            <a:pPr>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Functions that take</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arguments</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are called </a:t>
            </a:r>
            <a:r>
              <a:rPr lang="en-US" sz="2400" dirty="0">
                <a:solidFill>
                  <a:srgbClr val="FF0000"/>
                </a:solidFill>
                <a:latin typeface="Times New Roman" panose="02020603050405020304" pitchFamily="18" charset="0"/>
                <a:cs typeface="Times New Roman" panose="02020603050405020304" pitchFamily="18" charset="0"/>
              </a:rPr>
              <a:t>parameterized function</a:t>
            </a:r>
            <a:r>
              <a:rPr lang="en-US" sz="2400" dirty="0">
                <a:solidFill>
                  <a:srgbClr val="0070C0"/>
                </a:solidFill>
                <a:latin typeface="Times New Roman" panose="02020603050405020304" pitchFamily="18" charset="0"/>
                <a:cs typeface="Times New Roman" panose="02020603050405020304" pitchFamily="18" charset="0"/>
              </a:rPr>
              <a:t>.</a:t>
            </a:r>
          </a:p>
          <a:p>
            <a:pPr>
              <a:spcBef>
                <a:spcPts val="1200"/>
              </a:spcBef>
              <a:spcAft>
                <a:spcPts val="1200"/>
              </a:spcAft>
            </a:pP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02380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Argument and Parameter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marL="45720" indent="0">
              <a:spcBef>
                <a:spcPts val="1200"/>
              </a:spcBef>
              <a:spcAft>
                <a:spcPts val="1200"/>
              </a:spcAft>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a:p>
            <a:pPr>
              <a:spcBef>
                <a:spcPts val="1200"/>
              </a:spcBef>
              <a:spcAft>
                <a:spcPts val="1200"/>
              </a:spcAft>
            </a:pP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341120" y="1075177"/>
            <a:ext cx="5300661" cy="5489396"/>
          </a:xfrm>
          <a:prstGeom prst="rect">
            <a:avLst/>
          </a:prstGeom>
        </p:spPr>
      </p:pic>
      <p:sp>
        <p:nvSpPr>
          <p:cNvPr id="6" name="Rectangle 5"/>
          <p:cNvSpPr/>
          <p:nvPr/>
        </p:nvSpPr>
        <p:spPr>
          <a:xfrm>
            <a:off x="5570215" y="1075177"/>
            <a:ext cx="2757487" cy="310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Function Prototype</a:t>
            </a:r>
            <a:endParaRPr lang="en-US" sz="2000" dirty="0"/>
          </a:p>
        </p:txBody>
      </p:sp>
      <p:sp>
        <p:nvSpPr>
          <p:cNvPr id="7" name="Rectangle 6"/>
          <p:cNvSpPr/>
          <p:nvPr/>
        </p:nvSpPr>
        <p:spPr>
          <a:xfrm>
            <a:off x="1526856" y="1075177"/>
            <a:ext cx="3557588" cy="40035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248498" y="3269323"/>
            <a:ext cx="2321717" cy="40035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5936928" y="3313087"/>
            <a:ext cx="1889592" cy="355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Function Call</a:t>
            </a:r>
            <a:endParaRPr lang="en-US" sz="2000" dirty="0"/>
          </a:p>
        </p:txBody>
      </p:sp>
      <p:sp>
        <p:nvSpPr>
          <p:cNvPr id="10" name="Rectangle 9"/>
          <p:cNvSpPr/>
          <p:nvPr/>
        </p:nvSpPr>
        <p:spPr>
          <a:xfrm>
            <a:off x="8046716" y="3313087"/>
            <a:ext cx="1889592" cy="355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Arguments</a:t>
            </a:r>
            <a:endParaRPr lang="en-US" sz="2000" dirty="0"/>
          </a:p>
        </p:txBody>
      </p:sp>
      <p:cxnSp>
        <p:nvCxnSpPr>
          <p:cNvPr id="11" name="Straight Connector 10"/>
          <p:cNvCxnSpPr/>
          <p:nvPr/>
        </p:nvCxnSpPr>
        <p:spPr>
          <a:xfrm>
            <a:off x="3848570" y="3641276"/>
            <a:ext cx="1371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41632" y="4537054"/>
            <a:ext cx="2228850" cy="355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Parameter</a:t>
            </a:r>
            <a:endParaRPr lang="en-US" sz="2000" dirty="0"/>
          </a:p>
        </p:txBody>
      </p:sp>
      <p:cxnSp>
        <p:nvCxnSpPr>
          <p:cNvPr id="13" name="Straight Connector 12"/>
          <p:cNvCxnSpPr/>
          <p:nvPr/>
        </p:nvCxnSpPr>
        <p:spPr>
          <a:xfrm>
            <a:off x="2789074" y="4877611"/>
            <a:ext cx="1837517" cy="1482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667849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 Call</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r>
              <a:rPr lang="en-US" sz="2400" dirty="0">
                <a:solidFill>
                  <a:schemeClr val="tx1">
                    <a:lumMod val="50000"/>
                  </a:schemeClr>
                </a:solidFill>
                <a:latin typeface="Times New Roman" panose="02020603050405020304" pitchFamily="18" charset="0"/>
                <a:cs typeface="Times New Roman" panose="02020603050405020304" pitchFamily="18" charset="0"/>
              </a:rPr>
              <a:t>We can accessed a function by </a:t>
            </a:r>
            <a:r>
              <a:rPr lang="en-US" sz="2400" b="1" dirty="0">
                <a:solidFill>
                  <a:srgbClr val="FF0000"/>
                </a:solidFill>
                <a:latin typeface="Times New Roman" panose="02020603050405020304" pitchFamily="18" charset="0"/>
                <a:cs typeface="Times New Roman" panose="02020603050405020304" pitchFamily="18" charset="0"/>
              </a:rPr>
              <a:t>specifying its name</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followed by a </a:t>
            </a:r>
            <a:r>
              <a:rPr lang="en-US" sz="2400" b="1" dirty="0">
                <a:solidFill>
                  <a:srgbClr val="FF0000"/>
                </a:solidFill>
                <a:latin typeface="Times New Roman" panose="02020603050405020304" pitchFamily="18" charset="0"/>
                <a:cs typeface="Times New Roman" panose="02020603050405020304" pitchFamily="18" charset="0"/>
              </a:rPr>
              <a:t>list of arguments enclosed in parentheses </a:t>
            </a:r>
            <a:r>
              <a:rPr lang="en-US" sz="2400" dirty="0">
                <a:solidFill>
                  <a:schemeClr val="tx1">
                    <a:lumMod val="50000"/>
                  </a:schemeClr>
                </a:solidFill>
                <a:latin typeface="Times New Roman" panose="02020603050405020304" pitchFamily="18" charset="0"/>
                <a:cs typeface="Times New Roman" panose="02020603050405020304" pitchFamily="18" charset="0"/>
              </a:rPr>
              <a:t>and</a:t>
            </a:r>
            <a:r>
              <a:rPr lang="en-US" sz="2400" dirty="0">
                <a:solidFill>
                  <a:srgbClr val="0070C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separated by commas</a:t>
            </a:r>
            <a:r>
              <a:rPr lang="en-US" sz="2400" dirty="0" smtClean="0">
                <a:solidFill>
                  <a:srgbClr val="0070C0"/>
                </a:solidFill>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endParaRPr>
          </a:p>
          <a:p>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If the function call </a:t>
            </a:r>
            <a:r>
              <a:rPr lang="en-US" sz="2400" dirty="0">
                <a:solidFill>
                  <a:srgbClr val="FF0000"/>
                </a:solidFill>
                <a:latin typeface="Times New Roman" panose="02020603050405020304" pitchFamily="18" charset="0"/>
                <a:cs typeface="Times New Roman" panose="02020603050405020304" pitchFamily="18" charset="0"/>
              </a:rPr>
              <a:t>does not require any arguments</a:t>
            </a:r>
            <a:r>
              <a:rPr lang="en-US" sz="2400" dirty="0">
                <a:solidFill>
                  <a:schemeClr val="tx1">
                    <a:lumMod val="50000"/>
                  </a:schemeClr>
                </a:solidFill>
                <a:latin typeface="Times New Roman" panose="02020603050405020304" pitchFamily="18" charset="0"/>
                <a:cs typeface="Times New Roman" panose="02020603050405020304" pitchFamily="18" charset="0"/>
              </a:rPr>
              <a:t>, an </a:t>
            </a:r>
            <a:r>
              <a:rPr lang="en-US" sz="2400" dirty="0">
                <a:solidFill>
                  <a:srgbClr val="FF0000"/>
                </a:solidFill>
                <a:latin typeface="Times New Roman" panose="02020603050405020304" pitchFamily="18" charset="0"/>
                <a:cs typeface="Times New Roman" panose="02020603050405020304" pitchFamily="18" charset="0"/>
              </a:rPr>
              <a:t>empty pair of parentheses </a:t>
            </a:r>
            <a:r>
              <a:rPr lang="en-US" sz="2400" dirty="0">
                <a:solidFill>
                  <a:schemeClr val="tx1">
                    <a:lumMod val="50000"/>
                  </a:schemeClr>
                </a:solidFill>
                <a:latin typeface="Times New Roman" panose="02020603050405020304" pitchFamily="18" charset="0"/>
                <a:cs typeface="Times New Roman" panose="02020603050405020304" pitchFamily="18" charset="0"/>
              </a:rPr>
              <a:t>must follow the name of the function. </a:t>
            </a:r>
            <a:endParaRPr lang="en-US" sz="2400" dirty="0" smtClean="0">
              <a:solidFill>
                <a:schemeClr val="tx1">
                  <a:lumMod val="50000"/>
                </a:schemeClr>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A function will </a:t>
            </a:r>
            <a:r>
              <a:rPr lang="en-US" sz="2400" dirty="0">
                <a:solidFill>
                  <a:srgbClr val="FF0000"/>
                </a:solidFill>
                <a:latin typeface="Times New Roman" panose="02020603050405020304" pitchFamily="18" charset="0"/>
                <a:cs typeface="Times New Roman" panose="02020603050405020304" pitchFamily="18" charset="0"/>
              </a:rPr>
              <a:t>carry out </a:t>
            </a:r>
            <a:r>
              <a:rPr lang="en-US" sz="2400" dirty="0" smtClean="0">
                <a:solidFill>
                  <a:srgbClr val="FF0000"/>
                </a:solidFill>
                <a:latin typeface="Times New Roman" panose="02020603050405020304" pitchFamily="18" charset="0"/>
                <a:cs typeface="Times New Roman" panose="02020603050405020304" pitchFamily="18" charset="0"/>
              </a:rPr>
              <a:t>its </a:t>
            </a:r>
            <a:r>
              <a:rPr lang="en-US" sz="2400" dirty="0">
                <a:solidFill>
                  <a:srgbClr val="FF0000"/>
                </a:solidFill>
                <a:latin typeface="Times New Roman" panose="02020603050405020304" pitchFamily="18" charset="0"/>
                <a:cs typeface="Times New Roman" panose="02020603050405020304" pitchFamily="18" charset="0"/>
              </a:rPr>
              <a:t>intended action </a:t>
            </a:r>
            <a:r>
              <a:rPr lang="en-US" sz="2400" dirty="0">
                <a:solidFill>
                  <a:schemeClr val="tx1">
                    <a:lumMod val="50000"/>
                  </a:schemeClr>
                </a:solidFill>
                <a:latin typeface="Times New Roman" panose="02020603050405020304" pitchFamily="18" charset="0"/>
                <a:cs typeface="Times New Roman" panose="02020603050405020304" pitchFamily="18" charset="0"/>
              </a:rPr>
              <a:t>whenever it is </a:t>
            </a:r>
            <a:r>
              <a:rPr lang="en-US" sz="2400" dirty="0">
                <a:solidFill>
                  <a:srgbClr val="FF0000"/>
                </a:solidFill>
                <a:latin typeface="Times New Roman" panose="02020603050405020304" pitchFamily="18" charset="0"/>
                <a:cs typeface="Times New Roman" panose="02020603050405020304" pitchFamily="18" charset="0"/>
              </a:rPr>
              <a:t>accessed (called)</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from some </a:t>
            </a:r>
            <a:r>
              <a:rPr lang="en-US" sz="2400" dirty="0">
                <a:solidFill>
                  <a:srgbClr val="FF0000"/>
                </a:solidFill>
                <a:latin typeface="Times New Roman" panose="02020603050405020304" pitchFamily="18" charset="0"/>
                <a:cs typeface="Times New Roman" panose="02020603050405020304" pitchFamily="18" charset="0"/>
              </a:rPr>
              <a:t>other portion of the program</a:t>
            </a:r>
            <a:r>
              <a:rPr lang="en-US" sz="2400" dirty="0">
                <a:solidFill>
                  <a:srgbClr val="0070C0"/>
                </a:solidFill>
                <a:latin typeface="Times New Roman" panose="02020603050405020304" pitchFamily="18" charset="0"/>
                <a:cs typeface="Times New Roman" panose="02020603050405020304" pitchFamily="18" charset="0"/>
              </a:rPr>
              <a:t>.</a:t>
            </a:r>
          </a:p>
          <a:p>
            <a:pPr>
              <a:spcBef>
                <a:spcPts val="1200"/>
              </a:spcBef>
              <a:spcAft>
                <a:spcPts val="1200"/>
              </a:spcAft>
            </a:pP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Once the function has carried out its intended action (</a:t>
            </a:r>
            <a:r>
              <a:rPr lang="en-US" sz="2400" dirty="0">
                <a:solidFill>
                  <a:srgbClr val="FF0000"/>
                </a:solidFill>
                <a:latin typeface="Times New Roman" panose="02020603050405020304" pitchFamily="18" charset="0"/>
                <a:cs typeface="Times New Roman" panose="02020603050405020304" pitchFamily="18" charset="0"/>
              </a:rPr>
              <a:t>end of that function is reached), control will be returned to the point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from which the function was accessed.</a:t>
            </a:r>
          </a:p>
          <a:p>
            <a:pPr>
              <a:spcBef>
                <a:spcPts val="1200"/>
              </a:spcBef>
              <a:spcAft>
                <a:spcPts val="1200"/>
              </a:spcAft>
            </a:pP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Traditionally</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main function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is</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not called by any other function</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 but there is </a:t>
            </a:r>
            <a:r>
              <a:rPr lang="en-US" sz="2400" dirty="0" smtClean="0">
                <a:solidFill>
                  <a:srgbClr val="FF0000"/>
                </a:solidFill>
                <a:latin typeface="Times New Roman" panose="02020603050405020304" pitchFamily="18" charset="0"/>
                <a:cs typeface="Times New Roman" panose="02020603050405020304" pitchFamily="18" charset="0"/>
              </a:rPr>
              <a:t>no technical restriction</a:t>
            </a:r>
            <a:r>
              <a:rPr lang="en-US" sz="2400" dirty="0" smtClean="0">
                <a:solidFill>
                  <a:srgbClr val="0070C0"/>
                </a:solidFill>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234749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 Call</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00144" y="0"/>
            <a:ext cx="5858731" cy="6858000"/>
          </a:xfrm>
          <a:prstGeom prst="rect">
            <a:avLst/>
          </a:prstGeom>
        </p:spPr>
      </p:pic>
      <p:sp>
        <p:nvSpPr>
          <p:cNvPr id="6" name="Right Arrow 5"/>
          <p:cNvSpPr/>
          <p:nvPr/>
        </p:nvSpPr>
        <p:spPr>
          <a:xfrm>
            <a:off x="986496" y="1626857"/>
            <a:ext cx="328613" cy="300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FFFF00"/>
                </a:solidFill>
              </a:rPr>
              <a:t>1</a:t>
            </a:r>
            <a:endParaRPr lang="en-US" b="1" dirty="0">
              <a:solidFill>
                <a:srgbClr val="FFFF00"/>
              </a:solidFill>
            </a:endParaRPr>
          </a:p>
        </p:txBody>
      </p:sp>
      <p:sp>
        <p:nvSpPr>
          <p:cNvPr id="7" name="Right Arrow 6"/>
          <p:cNvSpPr/>
          <p:nvPr/>
        </p:nvSpPr>
        <p:spPr>
          <a:xfrm>
            <a:off x="1624031" y="2250744"/>
            <a:ext cx="328613" cy="300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2</a:t>
            </a:r>
            <a:endParaRPr lang="en-US" sz="1200" dirty="0">
              <a:solidFill>
                <a:schemeClr val="bg1"/>
              </a:solidFill>
            </a:endParaRPr>
          </a:p>
        </p:txBody>
      </p:sp>
      <p:sp>
        <p:nvSpPr>
          <p:cNvPr id="8" name="Right Arrow 7"/>
          <p:cNvSpPr/>
          <p:nvPr/>
        </p:nvSpPr>
        <p:spPr>
          <a:xfrm>
            <a:off x="1648483" y="3831433"/>
            <a:ext cx="328613" cy="300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9" name="Right Arrow 8"/>
          <p:cNvSpPr/>
          <p:nvPr/>
        </p:nvSpPr>
        <p:spPr>
          <a:xfrm>
            <a:off x="1624032" y="2910812"/>
            <a:ext cx="328613" cy="300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dirty="0"/>
          </a:p>
        </p:txBody>
      </p:sp>
      <p:sp>
        <p:nvSpPr>
          <p:cNvPr id="10" name="Right Arrow 9"/>
          <p:cNvSpPr/>
          <p:nvPr/>
        </p:nvSpPr>
        <p:spPr>
          <a:xfrm>
            <a:off x="1621653" y="3212770"/>
            <a:ext cx="328613" cy="300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11" name="Right Arrow 10"/>
          <p:cNvSpPr/>
          <p:nvPr/>
        </p:nvSpPr>
        <p:spPr>
          <a:xfrm>
            <a:off x="1609744" y="6038673"/>
            <a:ext cx="328613" cy="300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7</a:t>
            </a:r>
            <a:endParaRPr lang="en-US" dirty="0"/>
          </a:p>
        </p:txBody>
      </p:sp>
      <p:sp>
        <p:nvSpPr>
          <p:cNvPr id="12" name="Right Arrow 11"/>
          <p:cNvSpPr/>
          <p:nvPr/>
        </p:nvSpPr>
        <p:spPr>
          <a:xfrm>
            <a:off x="964425" y="6338711"/>
            <a:ext cx="328613" cy="300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8</a:t>
            </a:r>
            <a:endParaRPr lang="en-US" sz="1600" dirty="0"/>
          </a:p>
        </p:txBody>
      </p:sp>
      <p:sp>
        <p:nvSpPr>
          <p:cNvPr id="13" name="Curved Right Arrow 12"/>
          <p:cNvSpPr/>
          <p:nvPr/>
        </p:nvSpPr>
        <p:spPr>
          <a:xfrm>
            <a:off x="1008567" y="3914047"/>
            <a:ext cx="633411" cy="1807367"/>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Right Arrow 13"/>
          <p:cNvSpPr/>
          <p:nvPr/>
        </p:nvSpPr>
        <p:spPr>
          <a:xfrm rot="11135859">
            <a:off x="1712640" y="4174581"/>
            <a:ext cx="724199" cy="2486963"/>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ight Arrow 14"/>
          <p:cNvSpPr/>
          <p:nvPr/>
        </p:nvSpPr>
        <p:spPr>
          <a:xfrm>
            <a:off x="714393" y="4758926"/>
            <a:ext cx="626269" cy="3178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10</a:t>
            </a:r>
            <a:endParaRPr lang="en-US" sz="1050" dirty="0"/>
          </a:p>
        </p:txBody>
      </p:sp>
      <p:sp>
        <p:nvSpPr>
          <p:cNvPr id="16" name="Rounded Rectangle 15"/>
          <p:cNvSpPr/>
          <p:nvPr/>
        </p:nvSpPr>
        <p:spPr>
          <a:xfrm>
            <a:off x="6039266" y="3950427"/>
            <a:ext cx="2143125" cy="644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Finish!</a:t>
            </a:r>
            <a:endParaRPr lang="en-US" dirty="0"/>
          </a:p>
        </p:txBody>
      </p:sp>
      <p:sp>
        <p:nvSpPr>
          <p:cNvPr id="17" name="Oval Callout 16"/>
          <p:cNvSpPr/>
          <p:nvPr/>
        </p:nvSpPr>
        <p:spPr>
          <a:xfrm>
            <a:off x="-27296" y="3020734"/>
            <a:ext cx="1603793" cy="795335"/>
          </a:xfrm>
          <a:prstGeom prst="wedgeEllipseCallout">
            <a:avLst>
              <a:gd name="adj1" fmla="val 57830"/>
              <a:gd name="adj2" fmla="val 56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Call</a:t>
            </a:r>
            <a:endParaRPr lang="en-US" dirty="0"/>
          </a:p>
        </p:txBody>
      </p:sp>
      <p:sp>
        <p:nvSpPr>
          <p:cNvPr id="18" name="Rounded Rectangle 17"/>
          <p:cNvSpPr/>
          <p:nvPr/>
        </p:nvSpPr>
        <p:spPr>
          <a:xfrm>
            <a:off x="5259115" y="5308979"/>
            <a:ext cx="4385379" cy="3714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Start the called  function execution</a:t>
            </a:r>
            <a:endParaRPr lang="en-US" dirty="0"/>
          </a:p>
        </p:txBody>
      </p:sp>
      <p:sp>
        <p:nvSpPr>
          <p:cNvPr id="19" name="Rounded Rectangle 18"/>
          <p:cNvSpPr/>
          <p:nvPr/>
        </p:nvSpPr>
        <p:spPr>
          <a:xfrm>
            <a:off x="2243551" y="6436577"/>
            <a:ext cx="2131201" cy="26807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End of Function</a:t>
            </a:r>
            <a:endParaRPr lang="en-US" dirty="0"/>
          </a:p>
        </p:txBody>
      </p:sp>
    </p:spTree>
    <p:extLst>
      <p:ext uri="{BB962C8B-B14F-4D97-AF65-F5344CB8AC3E}">
        <p14:creationId xmlns="" xmlns:p14="http://schemas.microsoft.com/office/powerpoint/2010/main" val="18386035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80">
                                          <p:stCondLst>
                                            <p:cond delay="0"/>
                                          </p:stCondLst>
                                        </p:cTn>
                                        <p:tgtEl>
                                          <p:spTgt spid="17"/>
                                        </p:tgtEl>
                                      </p:cBhvr>
                                    </p:animEffect>
                                    <p:anim calcmode="lin" valueType="num">
                                      <p:cBhvr>
                                        <p:cTn id="3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8" dur="26">
                                          <p:stCondLst>
                                            <p:cond delay="650"/>
                                          </p:stCondLst>
                                        </p:cTn>
                                        <p:tgtEl>
                                          <p:spTgt spid="17"/>
                                        </p:tgtEl>
                                      </p:cBhvr>
                                      <p:to x="100000" y="60000"/>
                                    </p:animScale>
                                    <p:animScale>
                                      <p:cBhvr>
                                        <p:cTn id="39" dur="166" decel="50000">
                                          <p:stCondLst>
                                            <p:cond delay="676"/>
                                          </p:stCondLst>
                                        </p:cTn>
                                        <p:tgtEl>
                                          <p:spTgt spid="17"/>
                                        </p:tgtEl>
                                      </p:cBhvr>
                                      <p:to x="100000" y="100000"/>
                                    </p:animScale>
                                    <p:animScale>
                                      <p:cBhvr>
                                        <p:cTn id="40" dur="26">
                                          <p:stCondLst>
                                            <p:cond delay="1312"/>
                                          </p:stCondLst>
                                        </p:cTn>
                                        <p:tgtEl>
                                          <p:spTgt spid="17"/>
                                        </p:tgtEl>
                                      </p:cBhvr>
                                      <p:to x="100000" y="80000"/>
                                    </p:animScale>
                                    <p:animScale>
                                      <p:cBhvr>
                                        <p:cTn id="41" dur="166" decel="50000">
                                          <p:stCondLst>
                                            <p:cond delay="1338"/>
                                          </p:stCondLst>
                                        </p:cTn>
                                        <p:tgtEl>
                                          <p:spTgt spid="17"/>
                                        </p:tgtEl>
                                      </p:cBhvr>
                                      <p:to x="100000" y="100000"/>
                                    </p:animScale>
                                    <p:animScale>
                                      <p:cBhvr>
                                        <p:cTn id="42" dur="26">
                                          <p:stCondLst>
                                            <p:cond delay="1642"/>
                                          </p:stCondLst>
                                        </p:cTn>
                                        <p:tgtEl>
                                          <p:spTgt spid="17"/>
                                        </p:tgtEl>
                                      </p:cBhvr>
                                      <p:to x="100000" y="90000"/>
                                    </p:animScale>
                                    <p:animScale>
                                      <p:cBhvr>
                                        <p:cTn id="43" dur="166" decel="50000">
                                          <p:stCondLst>
                                            <p:cond delay="1668"/>
                                          </p:stCondLst>
                                        </p:cTn>
                                        <p:tgtEl>
                                          <p:spTgt spid="17"/>
                                        </p:tgtEl>
                                      </p:cBhvr>
                                      <p:to x="100000" y="100000"/>
                                    </p:animScale>
                                    <p:animScale>
                                      <p:cBhvr>
                                        <p:cTn id="44" dur="26">
                                          <p:stCondLst>
                                            <p:cond delay="1808"/>
                                          </p:stCondLst>
                                        </p:cTn>
                                        <p:tgtEl>
                                          <p:spTgt spid="17"/>
                                        </p:tgtEl>
                                      </p:cBhvr>
                                      <p:to x="100000" y="95000"/>
                                    </p:animScale>
                                    <p:animScale>
                                      <p:cBhvr>
                                        <p:cTn id="45" dur="166" decel="50000">
                                          <p:stCondLst>
                                            <p:cond delay="1834"/>
                                          </p:stCondLst>
                                        </p:cTn>
                                        <p:tgtEl>
                                          <p:spTgt spid="17"/>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3000" fill="hold"/>
                                        <p:tgtEl>
                                          <p:spTgt spid="13"/>
                                        </p:tgtEl>
                                        <p:attrNameLst>
                                          <p:attrName>ppt_w</p:attrName>
                                        </p:attrNameLst>
                                      </p:cBhvr>
                                      <p:tavLst>
                                        <p:tav tm="0">
                                          <p:val>
                                            <p:fltVal val="0"/>
                                          </p:val>
                                        </p:tav>
                                        <p:tav tm="100000">
                                          <p:val>
                                            <p:strVal val="#ppt_w"/>
                                          </p:val>
                                        </p:tav>
                                      </p:tavLst>
                                    </p:anim>
                                    <p:anim calcmode="lin" valueType="num">
                                      <p:cBhvr>
                                        <p:cTn id="51" dur="3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7" presetClass="entr" presetSubtype="10"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3000" fill="hold"/>
                                        <p:tgtEl>
                                          <p:spTgt spid="14"/>
                                        </p:tgtEl>
                                        <p:attrNameLst>
                                          <p:attrName>ppt_w</p:attrName>
                                        </p:attrNameLst>
                                      </p:cBhvr>
                                      <p:tavLst>
                                        <p:tav tm="0">
                                          <p:val>
                                            <p:fltVal val="0"/>
                                          </p:val>
                                        </p:tav>
                                        <p:tav tm="100000">
                                          <p:val>
                                            <p:strVal val="#ppt_w"/>
                                          </p:val>
                                        </p:tav>
                                      </p:tavLst>
                                    </p:anim>
                                    <p:anim calcmode="lin" valueType="num">
                                      <p:cBhvr>
                                        <p:cTn id="75" dur="3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 </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r>
              <a:rPr lang="en-US" sz="2400" dirty="0">
                <a:solidFill>
                  <a:srgbClr val="000000"/>
                </a:solidFill>
                <a:latin typeface="Times New Roman" panose="02020603050405020304" pitchFamily="18" charset="0"/>
                <a:cs typeface="Times New Roman" panose="02020603050405020304" pitchFamily="18" charset="0"/>
              </a:rPr>
              <a:t>There are </a:t>
            </a:r>
            <a:r>
              <a:rPr lang="en-US" sz="2400" dirty="0">
                <a:solidFill>
                  <a:srgbClr val="FF0000"/>
                </a:solidFill>
                <a:latin typeface="Times New Roman" panose="02020603050405020304" pitchFamily="18" charset="0"/>
                <a:cs typeface="Times New Roman" panose="02020603050405020304" pitchFamily="18" charset="0"/>
              </a:rPr>
              <a:t>four</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types of functions and they are:</a:t>
            </a:r>
          </a:p>
        </p:txBody>
      </p:sp>
      <p:pic>
        <p:nvPicPr>
          <p:cNvPr id="5" name="Picture 4"/>
          <p:cNvPicPr>
            <a:picLocks noChangeAspect="1"/>
          </p:cNvPicPr>
          <p:nvPr/>
        </p:nvPicPr>
        <p:blipFill rotWithShape="1">
          <a:blip r:embed="rId3"/>
          <a:srcRect r="1203"/>
          <a:stretch/>
        </p:blipFill>
        <p:spPr>
          <a:xfrm>
            <a:off x="1341120" y="1813406"/>
            <a:ext cx="9509760" cy="4369029"/>
          </a:xfrm>
          <a:prstGeom prst="rect">
            <a:avLst/>
          </a:prstGeom>
        </p:spPr>
      </p:pic>
    </p:spTree>
    <p:extLst>
      <p:ext uri="{BB962C8B-B14F-4D97-AF65-F5344CB8AC3E}">
        <p14:creationId xmlns="" xmlns:p14="http://schemas.microsoft.com/office/powerpoint/2010/main" val="15806641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Functions with no arguments and no return values</a:t>
            </a: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stretch>
            <a:fillRect/>
          </a:stretch>
        </p:blipFill>
        <p:spPr>
          <a:xfrm>
            <a:off x="1501125" y="980284"/>
            <a:ext cx="7053264" cy="5679824"/>
          </a:xfrm>
          <a:prstGeom prst="rect">
            <a:avLst/>
          </a:prstGeom>
        </p:spPr>
      </p:pic>
    </p:spTree>
    <p:extLst>
      <p:ext uri="{BB962C8B-B14F-4D97-AF65-F5344CB8AC3E}">
        <p14:creationId xmlns="" xmlns:p14="http://schemas.microsoft.com/office/powerpoint/2010/main" val="13413467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Functions </a:t>
            </a:r>
            <a:r>
              <a:rPr lang="en-US" sz="3200" dirty="0" smtClean="0">
                <a:solidFill>
                  <a:schemeClr val="bg1"/>
                </a:solidFill>
                <a:latin typeface="Times New Roman" panose="02020603050405020304" pitchFamily="18" charset="0"/>
                <a:cs typeface="Times New Roman" panose="02020603050405020304" pitchFamily="18" charset="0"/>
              </a:rPr>
              <a:t>with </a:t>
            </a:r>
            <a:r>
              <a:rPr lang="en-US" sz="3200" dirty="0">
                <a:solidFill>
                  <a:schemeClr val="bg1"/>
                </a:solidFill>
                <a:latin typeface="Times New Roman" panose="02020603050405020304" pitchFamily="18" charset="0"/>
                <a:cs typeface="Times New Roman" panose="02020603050405020304" pitchFamily="18" charset="0"/>
              </a:rPr>
              <a:t>arguments and no return values</a:t>
            </a: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07903" y="1017430"/>
            <a:ext cx="6591300" cy="5591133"/>
          </a:xfrm>
          <a:prstGeom prst="rect">
            <a:avLst/>
          </a:prstGeom>
        </p:spPr>
      </p:pic>
    </p:spTree>
    <p:extLst>
      <p:ext uri="{BB962C8B-B14F-4D97-AF65-F5344CB8AC3E}">
        <p14:creationId xmlns="" xmlns:p14="http://schemas.microsoft.com/office/powerpoint/2010/main" val="951003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Functions </a:t>
            </a:r>
            <a:r>
              <a:rPr lang="en-US" sz="3200" dirty="0" smtClean="0">
                <a:solidFill>
                  <a:schemeClr val="bg1"/>
                </a:solidFill>
                <a:latin typeface="Times New Roman" panose="02020603050405020304" pitchFamily="18" charset="0"/>
                <a:cs typeface="Times New Roman" panose="02020603050405020304" pitchFamily="18" charset="0"/>
              </a:rPr>
              <a:t>with no </a:t>
            </a:r>
            <a:r>
              <a:rPr lang="en-US" sz="3200" dirty="0">
                <a:solidFill>
                  <a:schemeClr val="bg1"/>
                </a:solidFill>
                <a:latin typeface="Times New Roman" panose="02020603050405020304" pitchFamily="18" charset="0"/>
                <a:cs typeface="Times New Roman" panose="02020603050405020304" pitchFamily="18" charset="0"/>
              </a:rPr>
              <a:t>arguments </a:t>
            </a:r>
            <a:r>
              <a:rPr lang="en-US" sz="3200" dirty="0" smtClean="0">
                <a:solidFill>
                  <a:schemeClr val="bg1"/>
                </a:solidFill>
                <a:latin typeface="Times New Roman" panose="02020603050405020304" pitchFamily="18" charset="0"/>
                <a:cs typeface="Times New Roman" panose="02020603050405020304" pitchFamily="18" charset="0"/>
              </a:rPr>
              <a:t>and </a:t>
            </a:r>
            <a:r>
              <a:rPr lang="en-US" sz="3200" dirty="0">
                <a:solidFill>
                  <a:schemeClr val="bg1"/>
                </a:solidFill>
                <a:latin typeface="Times New Roman" panose="02020603050405020304" pitchFamily="18" charset="0"/>
                <a:cs typeface="Times New Roman" panose="02020603050405020304" pitchFamily="18" charset="0"/>
              </a:rPr>
              <a:t>return values</a:t>
            </a: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772811" y="980284"/>
            <a:ext cx="6499086" cy="5679824"/>
          </a:xfrm>
          <a:prstGeom prst="rect">
            <a:avLst/>
          </a:prstGeom>
          <a:ln>
            <a:solidFill>
              <a:schemeClr val="tx1"/>
            </a:solidFill>
          </a:ln>
        </p:spPr>
      </p:pic>
    </p:spTree>
    <p:extLst>
      <p:ext uri="{BB962C8B-B14F-4D97-AF65-F5344CB8AC3E}">
        <p14:creationId xmlns="" xmlns:p14="http://schemas.microsoft.com/office/powerpoint/2010/main" val="40810615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a:solidFill>
                  <a:srgbClr val="000000"/>
                </a:solidFill>
                <a:latin typeface="Times New Roman" panose="02020603050405020304" pitchFamily="18" charset="0"/>
                <a:cs typeface="Times New Roman" panose="02020603050405020304" pitchFamily="18" charset="0"/>
              </a:rPr>
              <a:t>An array </a:t>
            </a:r>
            <a:r>
              <a:rPr lang="en-US" sz="2400" dirty="0">
                <a:solidFill>
                  <a:srgbClr val="FF0000"/>
                </a:solidFill>
                <a:latin typeface="Times New Roman" panose="02020603050405020304" pitchFamily="18" charset="0"/>
                <a:cs typeface="Times New Roman" panose="02020603050405020304" pitchFamily="18" charset="0"/>
              </a:rPr>
              <a:t>element is accessed</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by indexing the array using the </a:t>
            </a:r>
            <a:r>
              <a:rPr lang="en-US" sz="2400" dirty="0">
                <a:solidFill>
                  <a:srgbClr val="FF0000"/>
                </a:solidFill>
                <a:latin typeface="Times New Roman" panose="02020603050405020304" pitchFamily="18" charset="0"/>
                <a:cs typeface="Times New Roman" panose="02020603050405020304" pitchFamily="18" charset="0"/>
              </a:rPr>
              <a:t>number of the element</a:t>
            </a:r>
            <a:r>
              <a:rPr lang="en-US" sz="2400" dirty="0">
                <a:latin typeface="Times New Roman" panose="02020603050405020304" pitchFamily="18" charset="0"/>
                <a:cs typeface="Times New Roman" panose="02020603050405020304" pitchFamily="18" charset="0"/>
              </a:rPr>
              <a:t>.</a:t>
            </a:r>
          </a:p>
          <a:p>
            <a:pPr marL="45720" indent="0">
              <a:buNone/>
            </a:pPr>
            <a:r>
              <a:rPr lang="en-US" sz="2400" dirty="0">
                <a:solidFill>
                  <a:srgbClr val="FF0000"/>
                </a:solidFill>
                <a:latin typeface="Times New Roman" panose="02020603050405020304" pitchFamily="18" charset="0"/>
                <a:cs typeface="Times New Roman" panose="02020603050405020304" pitchFamily="18" charset="0"/>
              </a:rPr>
              <a:t>In C, all arrays begin at zero.</a:t>
            </a:r>
          </a:p>
          <a:p>
            <a:pPr marL="0" lvl="4" indent="0">
              <a:buNone/>
            </a:pP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12" name="Content Placeholder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6728" y="3988156"/>
            <a:ext cx="6310477" cy="2287548"/>
          </a:xfrm>
          <a:prstGeom prst="rect">
            <a:avLst/>
          </a:prstGeom>
        </p:spPr>
      </p:pic>
      <p:pic>
        <p:nvPicPr>
          <p:cNvPr id="13" name="Picture 12"/>
          <p:cNvPicPr>
            <a:picLocks noChangeAspect="1"/>
          </p:cNvPicPr>
          <p:nvPr/>
        </p:nvPicPr>
        <p:blipFill>
          <a:blip r:embed="rId4"/>
          <a:stretch>
            <a:fillRect/>
          </a:stretch>
        </p:blipFill>
        <p:spPr>
          <a:xfrm>
            <a:off x="1337480" y="2784142"/>
            <a:ext cx="4094329" cy="962357"/>
          </a:xfrm>
          <a:prstGeom prst="rect">
            <a:avLst/>
          </a:prstGeom>
          <a:ln w="3175">
            <a:solidFill>
              <a:schemeClr val="tx1"/>
            </a:solidFill>
          </a:ln>
        </p:spPr>
      </p:pic>
      <p:pic>
        <p:nvPicPr>
          <p:cNvPr id="4" name="Picture 3"/>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6747205" y="1569870"/>
            <a:ext cx="5344711" cy="4932530"/>
          </a:xfrm>
          <a:prstGeom prst="rect">
            <a:avLst/>
          </a:prstGeom>
        </p:spPr>
      </p:pic>
    </p:spTree>
    <p:extLst>
      <p:ext uri="{BB962C8B-B14F-4D97-AF65-F5344CB8AC3E}">
        <p14:creationId xmlns="" xmlns:p14="http://schemas.microsoft.com/office/powerpoint/2010/main" val="40906645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par>
                                <p:cTn id="18" presetID="3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Functions </a:t>
            </a:r>
            <a:r>
              <a:rPr lang="en-US" sz="3200" dirty="0" smtClean="0">
                <a:solidFill>
                  <a:schemeClr val="bg1"/>
                </a:solidFill>
                <a:latin typeface="Times New Roman" panose="02020603050405020304" pitchFamily="18" charset="0"/>
                <a:cs typeface="Times New Roman" panose="02020603050405020304" pitchFamily="18" charset="0"/>
              </a:rPr>
              <a:t>with </a:t>
            </a:r>
            <a:r>
              <a:rPr lang="en-US" sz="3200" dirty="0">
                <a:solidFill>
                  <a:schemeClr val="bg1"/>
                </a:solidFill>
                <a:latin typeface="Times New Roman" panose="02020603050405020304" pitchFamily="18" charset="0"/>
                <a:cs typeface="Times New Roman" panose="02020603050405020304" pitchFamily="18" charset="0"/>
              </a:rPr>
              <a:t>arguments </a:t>
            </a:r>
            <a:r>
              <a:rPr lang="en-US" sz="3200" dirty="0" smtClean="0">
                <a:solidFill>
                  <a:schemeClr val="bg1"/>
                </a:solidFill>
                <a:latin typeface="Times New Roman" panose="02020603050405020304" pitchFamily="18" charset="0"/>
                <a:cs typeface="Times New Roman" panose="02020603050405020304" pitchFamily="18" charset="0"/>
              </a:rPr>
              <a:t>and </a:t>
            </a:r>
            <a:r>
              <a:rPr lang="en-US" sz="3200" dirty="0">
                <a:solidFill>
                  <a:schemeClr val="bg1"/>
                </a:solidFill>
                <a:latin typeface="Times New Roman" panose="02020603050405020304" pitchFamily="18" charset="0"/>
                <a:cs typeface="Times New Roman" panose="02020603050405020304" pitchFamily="18" charset="0"/>
              </a:rPr>
              <a:t>return values</a:t>
            </a:r>
          </a:p>
        </p:txBody>
      </p:sp>
      <p:sp>
        <p:nvSpPr>
          <p:cNvPr id="4" name="Content Placeholder 3"/>
          <p:cNvSpPr>
            <a:spLocks noGrp="1"/>
          </p:cNvSpPr>
          <p:nvPr>
            <p:ph idx="1"/>
          </p:nvPr>
        </p:nvSpPr>
        <p:spPr>
          <a:xfrm>
            <a:off x="1341120" y="980284"/>
            <a:ext cx="9509760" cy="5679823"/>
          </a:xfrm>
        </p:spPr>
        <p:txBody>
          <a:bodyPr>
            <a:normAutofit/>
          </a:bodyPr>
          <a:lstStyle/>
          <a:p>
            <a:pPr marL="45720" indent="0">
              <a:buNone/>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764158" y="980284"/>
            <a:ext cx="6526213" cy="5562184"/>
          </a:xfrm>
          <a:prstGeom prst="rect">
            <a:avLst/>
          </a:prstGeom>
        </p:spPr>
      </p:pic>
    </p:spTree>
    <p:extLst>
      <p:ext uri="{BB962C8B-B14F-4D97-AF65-F5344CB8AC3E}">
        <p14:creationId xmlns="" xmlns:p14="http://schemas.microsoft.com/office/powerpoint/2010/main" val="36721282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0" algn="ctr">
              <a:lnSpc>
                <a:spcPct val="300000"/>
              </a:lnSpc>
            </a:pPr>
            <a:r>
              <a:rPr lang="en-US" sz="3200" dirty="0">
                <a:solidFill>
                  <a:schemeClr val="bg1"/>
                </a:solidFill>
                <a:latin typeface="Times New Roman" panose="02020603050405020304" pitchFamily="18" charset="0"/>
                <a:cs typeface="Times New Roman" panose="02020603050405020304" pitchFamily="18" charset="0"/>
              </a:rPr>
              <a:t>Functions </a:t>
            </a:r>
            <a:r>
              <a:rPr lang="en-US" sz="3200" dirty="0" smtClean="0">
                <a:solidFill>
                  <a:schemeClr val="bg1"/>
                </a:solidFill>
                <a:latin typeface="Times New Roman" panose="02020603050405020304" pitchFamily="18" charset="0"/>
                <a:cs typeface="Times New Roman" panose="02020603050405020304" pitchFamily="18" charset="0"/>
              </a:rPr>
              <a:t>arguments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5"/>
            <a:ext cx="9509760" cy="5625232"/>
          </a:xfrm>
        </p:spPr>
        <p:txBody>
          <a:bodyPr>
            <a:normAutofit/>
          </a:bodyPr>
          <a:lstStyle/>
          <a:p>
            <a:r>
              <a:rPr lang="en-US" sz="2800" dirty="0" smtClean="0">
                <a:solidFill>
                  <a:srgbClr val="000000"/>
                </a:solidFill>
                <a:latin typeface="Times New Roman" panose="02020603050405020304" pitchFamily="18" charset="0"/>
                <a:cs typeface="Times New Roman" panose="02020603050405020304" pitchFamily="18" charset="0"/>
              </a:rPr>
              <a:t>We </a:t>
            </a:r>
            <a:r>
              <a:rPr lang="en-US" sz="2800" dirty="0">
                <a:solidFill>
                  <a:srgbClr val="000000"/>
                </a:solidFill>
                <a:latin typeface="Times New Roman" panose="02020603050405020304" pitchFamily="18" charset="0"/>
                <a:cs typeface="Times New Roman" panose="02020603050405020304" pitchFamily="18" charset="0"/>
              </a:rPr>
              <a:t>can pass arguments to functions in two way</a:t>
            </a:r>
          </a:p>
          <a:p>
            <a:pPr lvl="2"/>
            <a:endParaRPr lang="en-US" sz="2800" dirty="0">
              <a:solidFill>
                <a:srgbClr val="000000"/>
              </a:solidFill>
              <a:latin typeface="Times New Roman" panose="02020603050405020304" pitchFamily="18" charset="0"/>
              <a:cs typeface="Times New Roman" panose="02020603050405020304" pitchFamily="18" charset="0"/>
            </a:endParaRPr>
          </a:p>
          <a:p>
            <a:pPr lvl="2"/>
            <a:r>
              <a:rPr lang="en-US" sz="2800" dirty="0">
                <a:solidFill>
                  <a:srgbClr val="000000"/>
                </a:solidFill>
                <a:latin typeface="Times New Roman" panose="02020603050405020304" pitchFamily="18" charset="0"/>
                <a:cs typeface="Times New Roman" panose="02020603050405020304" pitchFamily="18" charset="0"/>
              </a:rPr>
              <a:t> Call by value</a:t>
            </a:r>
          </a:p>
          <a:p>
            <a:pPr lvl="2"/>
            <a:r>
              <a:rPr lang="en-US" sz="2800" dirty="0">
                <a:solidFill>
                  <a:srgbClr val="000000"/>
                </a:solidFill>
                <a:latin typeface="Times New Roman" panose="02020603050405020304" pitchFamily="18" charset="0"/>
                <a:cs typeface="Times New Roman" panose="02020603050405020304" pitchFamily="18" charset="0"/>
              </a:rPr>
              <a:t> Call by reference</a:t>
            </a:r>
          </a:p>
        </p:txBody>
      </p:sp>
    </p:spTree>
    <p:extLst>
      <p:ext uri="{BB962C8B-B14F-4D97-AF65-F5344CB8AC3E}">
        <p14:creationId xmlns="" xmlns:p14="http://schemas.microsoft.com/office/powerpoint/2010/main" val="41759470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 calcmode="lin" valueType="num">
                                      <p:cBhvr>
                                        <p:cTn id="14"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Call by value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This method </a:t>
            </a:r>
            <a:r>
              <a:rPr lang="en-US" sz="2400" dirty="0">
                <a:solidFill>
                  <a:srgbClr val="FF0000"/>
                </a:solidFill>
                <a:latin typeface="Times New Roman" panose="02020603050405020304" pitchFamily="18" charset="0"/>
                <a:cs typeface="Times New Roman" panose="02020603050405020304" pitchFamily="18" charset="0"/>
              </a:rPr>
              <a:t>copies the value of an argument </a:t>
            </a:r>
            <a:r>
              <a:rPr lang="en-US" sz="2400" dirty="0">
                <a:solidFill>
                  <a:srgbClr val="000000"/>
                </a:solidFill>
                <a:latin typeface="Times New Roman" panose="02020603050405020304" pitchFamily="18" charset="0"/>
                <a:cs typeface="Times New Roman" panose="02020603050405020304" pitchFamily="18" charset="0"/>
              </a:rPr>
              <a:t>into the formal parameter of the subroutine (function).</a:t>
            </a:r>
          </a:p>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The change made to a parameter of the subroutine</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have to no effect on the argument</a:t>
            </a:r>
            <a:r>
              <a:rPr lang="en-US" sz="2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used to call it</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57890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Call by value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2400" dirty="0" smtClean="0">
                <a:solidFill>
                  <a:srgbClr val="000000"/>
                </a:solidFill>
                <a:latin typeface="Times New Roman" panose="02020603050405020304" pitchFamily="18" charset="0"/>
                <a:cs typeface="Times New Roman" panose="02020603050405020304" pitchFamily="18" charset="0"/>
              </a:rPr>
              <a:t>fn</a:t>
            </a:r>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900768" y="1020595"/>
            <a:ext cx="6673754" cy="5421147"/>
          </a:xfrm>
          <a:prstGeom prst="rect">
            <a:avLst/>
          </a:prstGeom>
        </p:spPr>
      </p:pic>
      <p:pic>
        <p:nvPicPr>
          <p:cNvPr id="6" name="Picture 5"/>
          <p:cNvPicPr>
            <a:picLocks noChangeAspect="1"/>
          </p:cNvPicPr>
          <p:nvPr/>
        </p:nvPicPr>
        <p:blipFill>
          <a:blip r:embed="rId4"/>
          <a:stretch>
            <a:fillRect/>
          </a:stretch>
        </p:blipFill>
        <p:spPr>
          <a:xfrm>
            <a:off x="6499730" y="1225783"/>
            <a:ext cx="5009882" cy="1674254"/>
          </a:xfrm>
          <a:prstGeom prst="rect">
            <a:avLst/>
          </a:prstGeom>
        </p:spPr>
      </p:pic>
    </p:spTree>
    <p:extLst>
      <p:ext uri="{BB962C8B-B14F-4D97-AF65-F5344CB8AC3E}">
        <p14:creationId xmlns="" xmlns:p14="http://schemas.microsoft.com/office/powerpoint/2010/main" val="22578900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Autofit/>
          </a:bodyPr>
          <a:lstStyle/>
          <a:p>
            <a:pPr lvl="2" algn="ctr">
              <a:lnSpc>
                <a:spcPct val="300000"/>
              </a:lnSpc>
            </a:pPr>
            <a:r>
              <a:rPr lang="en-US" sz="3200" dirty="0" smtClean="0">
                <a:solidFill>
                  <a:schemeClr val="bg1"/>
                </a:solidFill>
                <a:latin typeface="Times New Roman" panose="02020603050405020304" pitchFamily="18" charset="0"/>
                <a:cs typeface="Times New Roman" panose="02020603050405020304" pitchFamily="18" charset="0"/>
              </a:rPr>
              <a:t>Call by Reference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In this method, the address of an argument is copied into the parameter.</a:t>
            </a:r>
          </a:p>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Should use </a:t>
            </a:r>
            <a:r>
              <a:rPr lang="en-US" sz="2400" dirty="0">
                <a:solidFill>
                  <a:srgbClr val="FF0000"/>
                </a:solidFill>
                <a:latin typeface="Times New Roman" panose="02020603050405020304" pitchFamily="18" charset="0"/>
                <a:cs typeface="Times New Roman" panose="02020603050405020304" pitchFamily="18" charset="0"/>
              </a:rPr>
              <a:t>pointer</a:t>
            </a:r>
          </a:p>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Inside the subroutine, the address is used to access the actual argument.</a:t>
            </a:r>
          </a:p>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This means the </a:t>
            </a:r>
            <a:r>
              <a:rPr lang="en-US" sz="2400" b="1" dirty="0">
                <a:solidFill>
                  <a:srgbClr val="FF0000"/>
                </a:solidFill>
                <a:latin typeface="Times New Roman" panose="02020603050405020304" pitchFamily="18" charset="0"/>
                <a:cs typeface="Times New Roman" panose="02020603050405020304" pitchFamily="18" charset="0"/>
              </a:rPr>
              <a:t>change made to the parameter will affect the argument</a:t>
            </a:r>
            <a:r>
              <a:rPr lang="en-US" sz="2400" dirty="0">
                <a:solidFill>
                  <a:schemeClr val="tx1">
                    <a:lumMod val="50000"/>
                    <a:lumOff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29415116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Call by Reference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366" y="910368"/>
            <a:ext cx="6286019" cy="5662612"/>
          </a:xfrm>
          <a:prstGeom prst="rect">
            <a:avLst/>
          </a:prstGeom>
        </p:spPr>
      </p:pic>
      <p:pic>
        <p:nvPicPr>
          <p:cNvPr id="6" name="Picture 5"/>
          <p:cNvPicPr>
            <a:picLocks noChangeAspect="1"/>
          </p:cNvPicPr>
          <p:nvPr/>
        </p:nvPicPr>
        <p:blipFill>
          <a:blip r:embed="rId4"/>
          <a:stretch>
            <a:fillRect/>
          </a:stretch>
        </p:blipFill>
        <p:spPr>
          <a:xfrm>
            <a:off x="4740770" y="1187262"/>
            <a:ext cx="6610350" cy="1406779"/>
          </a:xfrm>
          <a:prstGeom prst="rect">
            <a:avLst/>
          </a:prstGeom>
        </p:spPr>
      </p:pic>
    </p:spTree>
    <p:extLst>
      <p:ext uri="{BB962C8B-B14F-4D97-AF65-F5344CB8AC3E}">
        <p14:creationId xmlns="" xmlns:p14="http://schemas.microsoft.com/office/powerpoint/2010/main" val="11699351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Call by Reference (Array Argument)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Picture 6" descr="fun2.jpg"/>
          <p:cNvPicPr>
            <a:picLocks noChangeAspect="1"/>
          </p:cNvPicPr>
          <p:nvPr/>
        </p:nvPicPr>
        <p:blipFill>
          <a:blip r:embed="rId3"/>
          <a:stretch>
            <a:fillRect/>
          </a:stretch>
        </p:blipFill>
        <p:spPr>
          <a:xfrm>
            <a:off x="701721" y="1066800"/>
            <a:ext cx="4743736" cy="5270040"/>
          </a:xfrm>
          <a:prstGeom prst="rect">
            <a:avLst/>
          </a:prstGeom>
        </p:spPr>
      </p:pic>
      <p:pic>
        <p:nvPicPr>
          <p:cNvPr id="8" name="Picture 7" descr="fun3.jpg"/>
          <p:cNvPicPr>
            <a:picLocks noChangeAspect="1"/>
          </p:cNvPicPr>
          <p:nvPr/>
        </p:nvPicPr>
        <p:blipFill>
          <a:blip r:embed="rId4"/>
          <a:stretch>
            <a:fillRect/>
          </a:stretch>
        </p:blipFill>
        <p:spPr>
          <a:xfrm>
            <a:off x="5507014" y="1054432"/>
            <a:ext cx="4878932" cy="5114356"/>
          </a:xfrm>
          <a:prstGeom prst="rect">
            <a:avLst/>
          </a:prstGeom>
        </p:spPr>
      </p:pic>
      <p:sp>
        <p:nvSpPr>
          <p:cNvPr id="9" name="Rectangle 8"/>
          <p:cNvSpPr/>
          <p:nvPr/>
        </p:nvSpPr>
        <p:spPr>
          <a:xfrm>
            <a:off x="627803" y="1132764"/>
            <a:ext cx="2770487" cy="3548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7371" y="3100348"/>
            <a:ext cx="2770487" cy="3548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8699" y="5095228"/>
            <a:ext cx="2770487" cy="3548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79579" y="1189628"/>
            <a:ext cx="2770487" cy="2979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09147" y="3116268"/>
            <a:ext cx="2770487" cy="3548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70475" y="5070204"/>
            <a:ext cx="2770487" cy="3548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699351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What will happen?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800" dirty="0" err="1" smtClean="0">
                <a:solidFill>
                  <a:srgbClr val="0070C0"/>
                </a:solidFill>
                <a:latin typeface="Times New Roman" panose="02020603050405020304" pitchFamily="18" charset="0"/>
                <a:cs typeface="Times New Roman" panose="02020603050405020304" pitchFamily="18" charset="0"/>
              </a:rPr>
              <a:t>fn</a:t>
            </a:r>
            <a:endParaRPr lang="en-US" sz="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Picture 6" descr="fun.jpg"/>
          <p:cNvPicPr>
            <a:picLocks noChangeAspect="1"/>
          </p:cNvPicPr>
          <p:nvPr/>
        </p:nvPicPr>
        <p:blipFill>
          <a:blip r:embed="rId3"/>
          <a:stretch>
            <a:fillRect/>
          </a:stretch>
        </p:blipFill>
        <p:spPr>
          <a:xfrm>
            <a:off x="218363" y="1001901"/>
            <a:ext cx="5581934" cy="5617263"/>
          </a:xfrm>
          <a:prstGeom prst="rect">
            <a:avLst/>
          </a:prstGeom>
        </p:spPr>
      </p:pic>
      <p:pic>
        <p:nvPicPr>
          <p:cNvPr id="8" name="Picture 7" descr="fun1.jpg"/>
          <p:cNvPicPr>
            <a:picLocks noChangeAspect="1"/>
          </p:cNvPicPr>
          <p:nvPr/>
        </p:nvPicPr>
        <p:blipFill>
          <a:blip r:embed="rId4"/>
          <a:stretch>
            <a:fillRect/>
          </a:stretch>
        </p:blipFill>
        <p:spPr>
          <a:xfrm>
            <a:off x="5909481" y="1026993"/>
            <a:ext cx="6214279" cy="5428398"/>
          </a:xfrm>
          <a:prstGeom prst="rect">
            <a:avLst/>
          </a:prstGeom>
        </p:spPr>
      </p:pic>
      <p:sp>
        <p:nvSpPr>
          <p:cNvPr id="9" name="Rectangle 8"/>
          <p:cNvSpPr/>
          <p:nvPr/>
        </p:nvSpPr>
        <p:spPr>
          <a:xfrm>
            <a:off x="177420" y="1405719"/>
            <a:ext cx="1951630" cy="3957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98105" y="1448937"/>
            <a:ext cx="2399733" cy="3957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00380" y="3553002"/>
            <a:ext cx="2399733" cy="3957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89001" y="5247625"/>
            <a:ext cx="2399733" cy="3957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5228" y="3550727"/>
            <a:ext cx="1951630" cy="3957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5612" y="5231703"/>
            <a:ext cx="1951630" cy="3957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699351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Local </a:t>
            </a:r>
            <a:r>
              <a:rPr lang="en-US" sz="3200" dirty="0" err="1" smtClean="0">
                <a:solidFill>
                  <a:schemeClr val="bg1"/>
                </a:solidFill>
                <a:latin typeface="Times New Roman" panose="02020603050405020304" pitchFamily="18" charset="0"/>
                <a:cs typeface="Times New Roman" panose="02020603050405020304" pitchFamily="18" charset="0"/>
              </a:rPr>
              <a:t>vs</a:t>
            </a:r>
            <a:r>
              <a:rPr lang="en-US" sz="3200" dirty="0" smtClean="0">
                <a:solidFill>
                  <a:schemeClr val="bg1"/>
                </a:solidFill>
                <a:latin typeface="Times New Roman" panose="02020603050405020304" pitchFamily="18" charset="0"/>
                <a:cs typeface="Times New Roman" panose="02020603050405020304" pitchFamily="18" charset="0"/>
              </a:rPr>
              <a:t> Global Variables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Variables that are declared </a:t>
            </a:r>
            <a:r>
              <a:rPr lang="en-US" sz="2400" dirty="0">
                <a:solidFill>
                  <a:srgbClr val="FF0000"/>
                </a:solidFill>
                <a:latin typeface="Times New Roman" panose="02020603050405020304" pitchFamily="18" charset="0"/>
                <a:cs typeface="Times New Roman" panose="02020603050405020304" pitchFamily="18" charset="0"/>
              </a:rPr>
              <a:t>inside a function or block </a:t>
            </a:r>
            <a:r>
              <a:rPr lang="en-US" sz="2400" dirty="0">
                <a:solidFill>
                  <a:srgbClr val="000000"/>
                </a:solidFill>
                <a:latin typeface="Times New Roman" panose="02020603050405020304" pitchFamily="18" charset="0"/>
                <a:cs typeface="Times New Roman" panose="02020603050405020304" pitchFamily="18" charset="0"/>
              </a:rPr>
              <a:t>are</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local variables</a:t>
            </a:r>
            <a:r>
              <a:rPr lang="en-US" sz="2400" dirty="0">
                <a:solidFill>
                  <a:srgbClr val="0070C0"/>
                </a:solidFill>
                <a:latin typeface="Times New Roman" panose="02020603050405020304" pitchFamily="18" charset="0"/>
                <a:cs typeface="Times New Roman" panose="02020603050405020304" pitchFamily="18" charset="0"/>
              </a:rPr>
              <a:t>.</a:t>
            </a:r>
          </a:p>
          <a:p>
            <a:pPr>
              <a:spcBef>
                <a:spcPts val="1200"/>
              </a:spcBef>
              <a:spcAft>
                <a:spcPts val="1200"/>
              </a:spcAft>
              <a:buFont typeface="Wingdings" panose="05000000000000000000" pitchFamily="2" charset="2"/>
              <a:buChar char="v"/>
            </a:pPr>
            <a:r>
              <a:rPr lang="en-US" sz="2400" dirty="0">
                <a:solidFill>
                  <a:srgbClr val="FF0000"/>
                </a:solidFill>
                <a:latin typeface="Times New Roman" panose="02020603050405020304" pitchFamily="18" charset="0"/>
                <a:cs typeface="Times New Roman" panose="02020603050405020304" pitchFamily="18" charset="0"/>
              </a:rPr>
              <a:t>Global variables </a:t>
            </a:r>
            <a:r>
              <a:rPr lang="en-US" sz="2400" dirty="0">
                <a:solidFill>
                  <a:srgbClr val="000000"/>
                </a:solidFill>
                <a:latin typeface="Times New Roman" panose="02020603050405020304" pitchFamily="18" charset="0"/>
                <a:cs typeface="Times New Roman" panose="02020603050405020304" pitchFamily="18" charset="0"/>
              </a:rPr>
              <a:t>are defined </a:t>
            </a:r>
            <a:r>
              <a:rPr lang="en-US" sz="2400" dirty="0">
                <a:solidFill>
                  <a:srgbClr val="FF0000"/>
                </a:solidFill>
                <a:latin typeface="Times New Roman" panose="02020603050405020304" pitchFamily="18" charset="0"/>
                <a:cs typeface="Times New Roman" panose="02020603050405020304" pitchFamily="18" charset="0"/>
              </a:rPr>
              <a:t>outside of all the </a:t>
            </a:r>
            <a:r>
              <a:rPr lang="en-US" sz="2400" dirty="0" smtClean="0">
                <a:solidFill>
                  <a:srgbClr val="FF0000"/>
                </a:solidFill>
                <a:latin typeface="Times New Roman" panose="02020603050405020304" pitchFamily="18" charset="0"/>
                <a:cs typeface="Times New Roman" panose="02020603050405020304" pitchFamily="18" charset="0"/>
              </a:rPr>
              <a:t>functions</a:t>
            </a:r>
            <a:r>
              <a:rPr lang="en-US" sz="2400" dirty="0">
                <a:solidFill>
                  <a:srgbClr val="000000"/>
                </a:solidFill>
                <a:latin typeface="Times New Roman" panose="02020603050405020304" pitchFamily="18" charset="0"/>
                <a:cs typeface="Times New Roman" panose="02020603050405020304" pitchFamily="18" charset="0"/>
              </a:rPr>
              <a:t>, usually on top of the program</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63726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Local Variables Scope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Local variables can be used only by </a:t>
            </a:r>
            <a:r>
              <a:rPr lang="en-US" sz="2400" dirty="0">
                <a:solidFill>
                  <a:srgbClr val="FF0000"/>
                </a:solidFill>
                <a:latin typeface="Times New Roman" panose="02020603050405020304" pitchFamily="18" charset="0"/>
                <a:cs typeface="Times New Roman" panose="02020603050405020304" pitchFamily="18" charset="0"/>
              </a:rPr>
              <a:t>statements that are inside that function</a:t>
            </a:r>
            <a:r>
              <a:rPr lang="en-US" sz="2400" dirty="0">
                <a:solidFill>
                  <a:srgbClr val="000000"/>
                </a:solidFill>
                <a:latin typeface="Times New Roman" panose="02020603050405020304" pitchFamily="18" charset="0"/>
                <a:cs typeface="Times New Roman" panose="02020603050405020304" pitchFamily="18" charset="0"/>
              </a:rPr>
              <a:t>, for which it is local. </a:t>
            </a:r>
          </a:p>
          <a:p>
            <a:pPr>
              <a:spcBef>
                <a:spcPts val="1200"/>
              </a:spcBef>
              <a:spcAft>
                <a:spcPts val="1200"/>
              </a:spcAft>
            </a:pPr>
            <a:r>
              <a:rPr lang="en-US" sz="2400" dirty="0">
                <a:solidFill>
                  <a:srgbClr val="000000"/>
                </a:solidFill>
                <a:latin typeface="Times New Roman" panose="02020603050405020304" pitchFamily="18" charset="0"/>
                <a:cs typeface="Times New Roman" panose="02020603050405020304" pitchFamily="18" charset="0"/>
              </a:rPr>
              <a:t>Local variables are </a:t>
            </a:r>
            <a:r>
              <a:rPr lang="en-US" sz="2400" dirty="0">
                <a:solidFill>
                  <a:srgbClr val="FF0000"/>
                </a:solidFill>
                <a:latin typeface="Times New Roman" panose="02020603050405020304" pitchFamily="18" charset="0"/>
                <a:cs typeface="Times New Roman" panose="02020603050405020304" pitchFamily="18" charset="0"/>
              </a:rPr>
              <a:t>created </a:t>
            </a:r>
            <a:r>
              <a:rPr lang="en-US" sz="2400" dirty="0">
                <a:solidFill>
                  <a:srgbClr val="000000"/>
                </a:solidFill>
                <a:latin typeface="Times New Roman" panose="02020603050405020304" pitchFamily="18" charset="0"/>
                <a:cs typeface="Times New Roman" panose="02020603050405020304" pitchFamily="18" charset="0"/>
              </a:rPr>
              <a:t>when a</a:t>
            </a:r>
            <a:r>
              <a:rPr lang="en-US" sz="2400" dirty="0">
                <a:solidFill>
                  <a:srgbClr val="FF0000"/>
                </a:solidFill>
                <a:latin typeface="Times New Roman" panose="02020603050405020304" pitchFamily="18" charset="0"/>
                <a:cs typeface="Times New Roman" panose="02020603050405020304" pitchFamily="18" charset="0"/>
              </a:rPr>
              <a:t> function is called </a:t>
            </a:r>
            <a:r>
              <a:rPr lang="en-US" sz="2400" dirty="0">
                <a:solidFill>
                  <a:srgbClr val="000000"/>
                </a:solidFill>
                <a:latin typeface="Times New Roman" panose="02020603050405020304" pitchFamily="18" charset="0"/>
                <a:cs typeface="Times New Roman" panose="02020603050405020304" pitchFamily="18" charset="0"/>
              </a:rPr>
              <a:t>and they are </a:t>
            </a:r>
            <a:r>
              <a:rPr lang="en-US" sz="2400" dirty="0">
                <a:solidFill>
                  <a:srgbClr val="FF0000"/>
                </a:solidFill>
                <a:latin typeface="Times New Roman" panose="02020603050405020304" pitchFamily="18" charset="0"/>
                <a:cs typeface="Times New Roman" panose="02020603050405020304" pitchFamily="18" charset="0"/>
              </a:rPr>
              <a:t>destroyed</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when the </a:t>
            </a:r>
            <a:r>
              <a:rPr lang="en-US" sz="2400" dirty="0">
                <a:solidFill>
                  <a:srgbClr val="FF0000"/>
                </a:solidFill>
                <a:latin typeface="Times New Roman" panose="02020603050405020304" pitchFamily="18" charset="0"/>
                <a:cs typeface="Times New Roman" panose="02020603050405020304" pitchFamily="18" charset="0"/>
              </a:rPr>
              <a:t>function is exited</a:t>
            </a:r>
            <a:r>
              <a:rPr lang="en-US" sz="2400" dirty="0">
                <a:solidFill>
                  <a:srgbClr val="0070C0"/>
                </a:solidFill>
                <a:latin typeface="Times New Roman" panose="02020603050405020304" pitchFamily="18" charset="0"/>
                <a:cs typeface="Times New Roman" panose="02020603050405020304" pitchFamily="18" charset="0"/>
              </a:rPr>
              <a:t>.</a:t>
            </a:r>
          </a:p>
          <a:p>
            <a:pPr>
              <a:spcBef>
                <a:spcPts val="1200"/>
              </a:spcBef>
              <a:spcAft>
                <a:spcPts val="120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Local variables are </a:t>
            </a:r>
            <a:r>
              <a:rPr lang="en-US" sz="2400" dirty="0">
                <a:solidFill>
                  <a:srgbClr val="FF0000"/>
                </a:solidFill>
                <a:latin typeface="Times New Roman" panose="02020603050405020304" pitchFamily="18" charset="0"/>
                <a:cs typeface="Times New Roman" panose="02020603050405020304" pitchFamily="18" charset="0"/>
              </a:rPr>
              <a:t>not known </a:t>
            </a:r>
            <a:r>
              <a:rPr lang="en-US" sz="2400" dirty="0">
                <a:solidFill>
                  <a:schemeClr val="tx1">
                    <a:lumMod val="50000"/>
                  </a:schemeClr>
                </a:solidFill>
                <a:latin typeface="Times New Roman" panose="02020603050405020304" pitchFamily="18" charset="0"/>
                <a:cs typeface="Times New Roman" panose="02020603050405020304" pitchFamily="18" charset="0"/>
              </a:rPr>
              <a:t>to functions </a:t>
            </a:r>
            <a:r>
              <a:rPr lang="en-US" sz="2400" dirty="0">
                <a:solidFill>
                  <a:srgbClr val="FF0000"/>
                </a:solidFill>
                <a:latin typeface="Times New Roman" panose="02020603050405020304" pitchFamily="18" charset="0"/>
                <a:cs typeface="Times New Roman" panose="02020603050405020304" pitchFamily="18" charset="0"/>
              </a:rPr>
              <a:t>outside</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their own</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a:t>
            </a:r>
          </a:p>
          <a:p>
            <a:pPr>
              <a:spcBef>
                <a:spcPts val="1200"/>
              </a:spcBef>
              <a:spcAft>
                <a:spcPts val="1200"/>
              </a:spcAft>
            </a:pPr>
            <a:r>
              <a:rPr lang="en-US" sz="2400" dirty="0" smtClean="0">
                <a:solidFill>
                  <a:schemeClr val="tx1">
                    <a:lumMod val="50000"/>
                  </a:schemeClr>
                </a:solidFill>
                <a:latin typeface="Times New Roman" panose="02020603050405020304" pitchFamily="18" charset="0"/>
                <a:cs typeface="Times New Roman" panose="02020603050405020304" pitchFamily="18" charset="0"/>
              </a:rPr>
              <a:t>Local variable of one function have</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no relation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to the local variable in </a:t>
            </a:r>
            <a:r>
              <a:rPr lang="en-US" sz="2400" dirty="0" smtClean="0">
                <a:solidFill>
                  <a:srgbClr val="FF0000"/>
                </a:solidFill>
                <a:latin typeface="Times New Roman" panose="02020603050405020304" pitchFamily="18" charset="0"/>
                <a:cs typeface="Times New Roman" panose="02020603050405020304" pitchFamily="18" charset="0"/>
              </a:rPr>
              <a:t>another</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function.</a:t>
            </a:r>
          </a:p>
          <a:p>
            <a:pPr>
              <a:spcBef>
                <a:spcPts val="1200"/>
              </a:spcBef>
              <a:spcAft>
                <a:spcPts val="1200"/>
              </a:spcAft>
            </a:pPr>
            <a:r>
              <a:rPr lang="en-US" sz="2400" dirty="0" smtClean="0">
                <a:solidFill>
                  <a:schemeClr val="tx1">
                    <a:lumMod val="50000"/>
                  </a:schemeClr>
                </a:solidFill>
                <a:latin typeface="Times New Roman" panose="02020603050405020304" pitchFamily="18" charset="0"/>
                <a:cs typeface="Times New Roman" panose="02020603050405020304" pitchFamily="18" charset="0"/>
              </a:rPr>
              <a:t>Several functions can have local variables with </a:t>
            </a:r>
            <a:r>
              <a:rPr lang="en-US" sz="2400" dirty="0" smtClean="0">
                <a:solidFill>
                  <a:srgbClr val="FF0000"/>
                </a:solidFill>
                <a:latin typeface="Times New Roman" panose="02020603050405020304" pitchFamily="18" charset="0"/>
                <a:cs typeface="Times New Roman" panose="02020603050405020304" pitchFamily="18" charset="0"/>
              </a:rPr>
              <a:t>same name(s)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but have </a:t>
            </a:r>
            <a:r>
              <a:rPr lang="en-US" sz="2400" dirty="0" smtClean="0">
                <a:solidFill>
                  <a:srgbClr val="FF0000"/>
                </a:solidFill>
                <a:latin typeface="Times New Roman" panose="02020603050405020304" pitchFamily="18" charset="0"/>
                <a:cs typeface="Times New Roman" panose="02020603050405020304" pitchFamily="18" charset="0"/>
              </a:rPr>
              <a:t>no relation</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with one another.</a:t>
            </a:r>
          </a:p>
          <a:p>
            <a:pPr>
              <a:spcBef>
                <a:spcPts val="1200"/>
              </a:spcBef>
              <a:spcAft>
                <a:spcPts val="1200"/>
              </a:spcAft>
            </a:pPr>
            <a:r>
              <a:rPr lang="en-US" sz="2400" dirty="0" smtClean="0">
                <a:solidFill>
                  <a:srgbClr val="FF0000"/>
                </a:solidFill>
                <a:latin typeface="Times New Roman" panose="02020603050405020304" pitchFamily="18" charset="0"/>
                <a:cs typeface="Times New Roman" panose="02020603050405020304" pitchFamily="18" charset="0"/>
              </a:rPr>
              <a:t>Formal Parameters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are also local variable to that function.</a:t>
            </a:r>
          </a:p>
        </p:txBody>
      </p:sp>
    </p:spTree>
    <p:extLst>
      <p:ext uri="{BB962C8B-B14F-4D97-AF65-F5344CB8AC3E}">
        <p14:creationId xmlns="" xmlns:p14="http://schemas.microsoft.com/office/powerpoint/2010/main" val="42268266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1689224"/>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617118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circle(in)">
                                      <p:cBhvr>
                                        <p:cTn id="21" dur="2000"/>
                                        <p:tgtEl>
                                          <p:spTgt spid="13"/>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in)">
                                      <p:cBhvr>
                                        <p:cTn id="27" dur="2000"/>
                                        <p:tgtEl>
                                          <p:spTgt spid="1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ircle(in)">
                                      <p:cBhvr>
                                        <p:cTn id="30"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animBg="1"/>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Global Variables Scope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2400" dirty="0" smtClean="0">
                <a:solidFill>
                  <a:schemeClr val="tx1">
                    <a:lumMod val="50000"/>
                  </a:schemeClr>
                </a:solidFill>
                <a:latin typeface="Times New Roman" panose="02020603050405020304" pitchFamily="18" charset="0"/>
                <a:cs typeface="Times New Roman" panose="02020603050405020304" pitchFamily="18" charset="0"/>
              </a:rPr>
              <a:t>Global </a:t>
            </a:r>
            <a:r>
              <a:rPr lang="en-US" sz="2400" dirty="0">
                <a:solidFill>
                  <a:schemeClr val="tx1">
                    <a:lumMod val="50000"/>
                  </a:schemeClr>
                </a:solidFill>
                <a:latin typeface="Times New Roman" panose="02020603050405020304" pitchFamily="18" charset="0"/>
                <a:cs typeface="Times New Roman" panose="02020603050405020304" pitchFamily="18" charset="0"/>
              </a:rPr>
              <a:t>variables are </a:t>
            </a:r>
            <a:r>
              <a:rPr lang="en-US" sz="2400" dirty="0">
                <a:solidFill>
                  <a:srgbClr val="FF0000"/>
                </a:solidFill>
                <a:latin typeface="Times New Roman" panose="02020603050405020304" pitchFamily="18" charset="0"/>
                <a:cs typeface="Times New Roman" panose="02020603050405020304" pitchFamily="18" charset="0"/>
              </a:rPr>
              <a:t>exist the entire time </a:t>
            </a:r>
            <a:r>
              <a:rPr lang="en-US" sz="2400" dirty="0">
                <a:solidFill>
                  <a:schemeClr val="tx1">
                    <a:lumMod val="50000"/>
                  </a:schemeClr>
                </a:solidFill>
                <a:latin typeface="Times New Roman" panose="02020603050405020304" pitchFamily="18" charset="0"/>
                <a:cs typeface="Times New Roman" panose="02020603050405020304" pitchFamily="18" charset="0"/>
              </a:rPr>
              <a:t>our program is executing.</a:t>
            </a:r>
          </a:p>
          <a:p>
            <a:pPr>
              <a:spcBef>
                <a:spcPts val="1200"/>
              </a:spcBef>
              <a:spcAft>
                <a:spcPts val="120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Global variables may be </a:t>
            </a:r>
            <a:r>
              <a:rPr lang="en-US" sz="2400" dirty="0">
                <a:solidFill>
                  <a:srgbClr val="FF0000"/>
                </a:solidFill>
                <a:latin typeface="Times New Roman" panose="02020603050405020304" pitchFamily="18" charset="0"/>
                <a:cs typeface="Times New Roman" panose="02020603050405020304" pitchFamily="18" charset="0"/>
              </a:rPr>
              <a:t>accessed by any function </a:t>
            </a:r>
            <a:r>
              <a:rPr lang="en-US" sz="2400" dirty="0">
                <a:solidFill>
                  <a:schemeClr val="tx1">
                    <a:lumMod val="50000"/>
                  </a:schemeClr>
                </a:solidFill>
                <a:latin typeface="Times New Roman" panose="02020603050405020304" pitchFamily="18" charset="0"/>
                <a:cs typeface="Times New Roman" panose="02020603050405020304" pitchFamily="18" charset="0"/>
              </a:rPr>
              <a:t>in our program.</a:t>
            </a:r>
          </a:p>
          <a:p>
            <a:pPr>
              <a:spcBef>
                <a:spcPts val="600"/>
              </a:spcBef>
              <a:spcAft>
                <a:spcPts val="60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Hold their value </a:t>
            </a:r>
            <a:r>
              <a:rPr lang="en-US" sz="2400" dirty="0">
                <a:solidFill>
                  <a:srgbClr val="FF0000"/>
                </a:solidFill>
                <a:latin typeface="Times New Roman" panose="02020603050405020304" pitchFamily="18" charset="0"/>
                <a:cs typeface="Times New Roman" panose="02020603050405020304" pitchFamily="18" charset="0"/>
              </a:rPr>
              <a:t>during the entire execution </a:t>
            </a:r>
            <a:r>
              <a:rPr lang="en-US" sz="2400" dirty="0">
                <a:solidFill>
                  <a:schemeClr val="tx1">
                    <a:lumMod val="50000"/>
                  </a:schemeClr>
                </a:solidFill>
                <a:latin typeface="Times New Roman" panose="02020603050405020304" pitchFamily="18" charset="0"/>
                <a:cs typeface="Times New Roman" panose="02020603050405020304" pitchFamily="18" charset="0"/>
              </a:rPr>
              <a:t>of the program.</a:t>
            </a:r>
          </a:p>
          <a:p>
            <a:pPr>
              <a:spcBef>
                <a:spcPts val="1200"/>
              </a:spcBef>
              <a:spcAft>
                <a:spcPts val="1200"/>
              </a:spcAft>
            </a:pPr>
            <a:endParaRPr lang="en-US" sz="2400" dirty="0" smtClean="0">
              <a:solidFill>
                <a:srgbClr val="0070C0"/>
              </a:solidFill>
              <a:latin typeface="Times New Roman" panose="02020603050405020304" pitchFamily="18" charset="0"/>
              <a:cs typeface="Times New Roman" panose="02020603050405020304" pitchFamily="18" charset="0"/>
            </a:endParaRPr>
          </a:p>
          <a:p>
            <a:pPr>
              <a:spcBef>
                <a:spcPts val="1200"/>
              </a:spcBef>
              <a:spcAft>
                <a:spcPts val="1200"/>
              </a:spcAft>
              <a:buFont typeface="Wingdings" panose="05000000000000000000" pitchFamily="2" charset="2"/>
              <a:buChar char="v"/>
            </a:pP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989331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Local </a:t>
            </a:r>
            <a:r>
              <a:rPr lang="en-US" sz="3200" dirty="0" err="1" smtClean="0">
                <a:solidFill>
                  <a:schemeClr val="bg1"/>
                </a:solidFill>
                <a:latin typeface="Times New Roman" panose="02020603050405020304" pitchFamily="18" charset="0"/>
                <a:cs typeface="Times New Roman" panose="02020603050405020304" pitchFamily="18" charset="0"/>
              </a:rPr>
              <a:t>vs</a:t>
            </a:r>
            <a:r>
              <a:rPr lang="en-US" sz="3200" dirty="0" smtClean="0">
                <a:solidFill>
                  <a:schemeClr val="bg1"/>
                </a:solidFill>
                <a:latin typeface="Times New Roman" panose="02020603050405020304" pitchFamily="18" charset="0"/>
                <a:cs typeface="Times New Roman" panose="02020603050405020304" pitchFamily="18" charset="0"/>
              </a:rPr>
              <a:t> Global : Initialization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pPr>
              <a:spcBef>
                <a:spcPts val="1200"/>
              </a:spcBef>
              <a:spcAft>
                <a:spcPts val="120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When a </a:t>
            </a:r>
            <a:r>
              <a:rPr lang="en-US" sz="2400" dirty="0">
                <a:solidFill>
                  <a:srgbClr val="FF0000"/>
                </a:solidFill>
                <a:latin typeface="Times New Roman" panose="02020603050405020304" pitchFamily="18" charset="0"/>
                <a:cs typeface="Times New Roman" panose="02020603050405020304" pitchFamily="18" charset="0"/>
              </a:rPr>
              <a:t>local variable </a:t>
            </a:r>
            <a:r>
              <a:rPr lang="en-US" sz="2400" dirty="0">
                <a:solidFill>
                  <a:schemeClr val="tx1">
                    <a:lumMod val="50000"/>
                  </a:schemeClr>
                </a:solidFill>
                <a:latin typeface="Times New Roman" panose="02020603050405020304" pitchFamily="18" charset="0"/>
                <a:cs typeface="Times New Roman" panose="02020603050405020304" pitchFamily="18" charset="0"/>
              </a:rPr>
              <a:t>is defined, it is </a:t>
            </a:r>
            <a:r>
              <a:rPr lang="en-US" sz="2400" dirty="0">
                <a:solidFill>
                  <a:srgbClr val="FF0000"/>
                </a:solidFill>
                <a:latin typeface="Times New Roman" panose="02020603050405020304" pitchFamily="18" charset="0"/>
                <a:cs typeface="Times New Roman" panose="02020603050405020304" pitchFamily="18" charset="0"/>
              </a:rPr>
              <a:t>not initialized</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by the system, you must initialize it yourself.</a:t>
            </a:r>
          </a:p>
          <a:p>
            <a:pPr>
              <a:spcBef>
                <a:spcPts val="1200"/>
              </a:spcBef>
              <a:spcAft>
                <a:spcPts val="1200"/>
              </a:spcAft>
            </a:pPr>
            <a:r>
              <a:rPr lang="en-US" sz="2400" dirty="0">
                <a:solidFill>
                  <a:srgbClr val="FF0000"/>
                </a:solidFill>
                <a:latin typeface="Times New Roman" panose="02020603050405020304" pitchFamily="18" charset="0"/>
                <a:cs typeface="Times New Roman" panose="02020603050405020304" pitchFamily="18" charset="0"/>
              </a:rPr>
              <a:t>Global variables </a:t>
            </a:r>
            <a:r>
              <a:rPr lang="en-US" sz="2400" dirty="0">
                <a:solidFill>
                  <a:schemeClr val="tx1">
                    <a:lumMod val="50000"/>
                  </a:schemeClr>
                </a:solidFill>
                <a:latin typeface="Times New Roman" panose="02020603050405020304" pitchFamily="18" charset="0"/>
                <a:cs typeface="Times New Roman" panose="02020603050405020304" pitchFamily="18" charset="0"/>
              </a:rPr>
              <a:t>are </a:t>
            </a:r>
            <a:r>
              <a:rPr lang="en-US" sz="2400" dirty="0">
                <a:solidFill>
                  <a:srgbClr val="FF0000"/>
                </a:solidFill>
                <a:latin typeface="Times New Roman" panose="02020603050405020304" pitchFamily="18" charset="0"/>
                <a:cs typeface="Times New Roman" panose="02020603050405020304" pitchFamily="18" charset="0"/>
              </a:rPr>
              <a:t>initialized automatically </a:t>
            </a:r>
            <a:r>
              <a:rPr lang="en-US" sz="2400" dirty="0">
                <a:solidFill>
                  <a:schemeClr val="tx1">
                    <a:lumMod val="50000"/>
                  </a:schemeClr>
                </a:solidFill>
                <a:latin typeface="Times New Roman" panose="02020603050405020304" pitchFamily="18" charset="0"/>
                <a:cs typeface="Times New Roman" panose="02020603050405020304" pitchFamily="18" charset="0"/>
              </a:rPr>
              <a:t>by the system when you define them as follows:</a:t>
            </a:r>
          </a:p>
        </p:txBody>
      </p:sp>
      <p:pic>
        <p:nvPicPr>
          <p:cNvPr id="5" name="Picture 4"/>
          <p:cNvPicPr>
            <a:picLocks noChangeAspect="1"/>
          </p:cNvPicPr>
          <p:nvPr/>
        </p:nvPicPr>
        <p:blipFill>
          <a:blip r:embed="rId3"/>
          <a:stretch>
            <a:fillRect/>
          </a:stretch>
        </p:blipFill>
        <p:spPr>
          <a:xfrm>
            <a:off x="2921492" y="2900322"/>
            <a:ext cx="5539928" cy="3590630"/>
          </a:xfrm>
          <a:prstGeom prst="rect">
            <a:avLst/>
          </a:prstGeom>
        </p:spPr>
      </p:pic>
    </p:spTree>
    <p:extLst>
      <p:ext uri="{BB962C8B-B14F-4D97-AF65-F5344CB8AC3E}">
        <p14:creationId xmlns="" xmlns:p14="http://schemas.microsoft.com/office/powerpoint/2010/main" val="3756352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Recursion Function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Recursion is a process by which a function </a:t>
            </a:r>
            <a:r>
              <a:rPr lang="en-US" sz="2400" dirty="0">
                <a:solidFill>
                  <a:srgbClr val="FF0000"/>
                </a:solidFill>
                <a:latin typeface="Times New Roman" panose="02020603050405020304" pitchFamily="18" charset="0"/>
                <a:cs typeface="Times New Roman" panose="02020603050405020304" pitchFamily="18" charset="0"/>
              </a:rPr>
              <a:t>calls itself repeatedly</a:t>
            </a:r>
            <a:r>
              <a:rPr lang="en-US" sz="2400" dirty="0">
                <a:solidFill>
                  <a:schemeClr val="tx1">
                    <a:lumMod val="50000"/>
                  </a:schemeClr>
                </a:solidFill>
                <a:latin typeface="Times New Roman" panose="02020603050405020304" pitchFamily="18" charset="0"/>
                <a:cs typeface="Times New Roman" panose="02020603050405020304" pitchFamily="18" charset="0"/>
              </a:rPr>
              <a:t>, until some specified condition has been satisfied.</a:t>
            </a:r>
          </a:p>
          <a:p>
            <a:r>
              <a:rPr lang="en-US" sz="2400" dirty="0">
                <a:solidFill>
                  <a:schemeClr val="tx1">
                    <a:lumMod val="50000"/>
                  </a:schemeClr>
                </a:solidFill>
                <a:latin typeface="Times New Roman" panose="02020603050405020304" pitchFamily="18" charset="0"/>
                <a:cs typeface="Times New Roman" panose="02020603050405020304" pitchFamily="18" charset="0"/>
              </a:rPr>
              <a:t> The process is used for repetitive computations in which each action is stated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in </a:t>
            </a:r>
            <a:r>
              <a:rPr lang="en-US" sz="2400" dirty="0">
                <a:solidFill>
                  <a:schemeClr val="tx1">
                    <a:lumMod val="50000"/>
                  </a:schemeClr>
                </a:solidFill>
                <a:latin typeface="Times New Roman" panose="02020603050405020304" pitchFamily="18" charset="0"/>
                <a:cs typeface="Times New Roman" panose="02020603050405020304" pitchFamily="18" charset="0"/>
              </a:rPr>
              <a:t>terms of a previous result</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a:t>
            </a:r>
          </a:p>
          <a:p>
            <a:r>
              <a:rPr lang="en-US" sz="2400" dirty="0">
                <a:solidFill>
                  <a:schemeClr val="tx1">
                    <a:lumMod val="50000"/>
                  </a:schemeClr>
                </a:solidFill>
                <a:latin typeface="Times New Roman" panose="02020603050405020304" pitchFamily="18" charset="0"/>
                <a:cs typeface="Times New Roman" panose="02020603050405020304" pitchFamily="18" charset="0"/>
              </a:rPr>
              <a:t>In recursion, </a:t>
            </a:r>
            <a:r>
              <a:rPr lang="en-US" sz="2400" dirty="0">
                <a:solidFill>
                  <a:srgbClr val="FF0000"/>
                </a:solidFill>
                <a:latin typeface="Times New Roman" panose="02020603050405020304" pitchFamily="18" charset="0"/>
                <a:cs typeface="Times New Roman" panose="02020603050405020304" pitchFamily="18" charset="0"/>
              </a:rPr>
              <a:t>no multiple copies </a:t>
            </a:r>
            <a:r>
              <a:rPr lang="en-US" sz="2400" dirty="0">
                <a:solidFill>
                  <a:schemeClr val="tx1">
                    <a:lumMod val="50000"/>
                  </a:schemeClr>
                </a:solidFill>
                <a:latin typeface="Times New Roman" panose="02020603050405020304" pitchFamily="18" charset="0"/>
                <a:cs typeface="Times New Roman" panose="02020603050405020304" pitchFamily="18" charset="0"/>
              </a:rPr>
              <a:t>of the recursive function will create. Only one copy exist.</a:t>
            </a:r>
          </a:p>
          <a:p>
            <a:r>
              <a:rPr lang="en-US" sz="2400" dirty="0">
                <a:solidFill>
                  <a:schemeClr val="tx1">
                    <a:lumMod val="50000"/>
                  </a:schemeClr>
                </a:solidFill>
                <a:latin typeface="Times New Roman" panose="02020603050405020304" pitchFamily="18" charset="0"/>
                <a:cs typeface="Times New Roman" panose="02020603050405020304" pitchFamily="18" charset="0"/>
              </a:rPr>
              <a:t> When a function is called,</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storage</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solidFill>
                  <a:schemeClr val="tx1">
                    <a:lumMod val="50000"/>
                  </a:schemeClr>
                </a:solidFill>
                <a:latin typeface="Times New Roman" panose="02020603050405020304" pitchFamily="18" charset="0"/>
                <a:cs typeface="Times New Roman" panose="02020603050405020304" pitchFamily="18" charset="0"/>
              </a:rPr>
              <a:t>for its parameters and local data are allocated on the stack.</a:t>
            </a:r>
          </a:p>
          <a:p>
            <a:r>
              <a:rPr lang="en-US" sz="2400" dirty="0">
                <a:solidFill>
                  <a:schemeClr val="tx1">
                    <a:lumMod val="50000"/>
                  </a:schemeClr>
                </a:solidFill>
                <a:latin typeface="Times New Roman" panose="02020603050405020304" pitchFamily="18" charset="0"/>
                <a:cs typeface="Times New Roman" panose="02020603050405020304" pitchFamily="18" charset="0"/>
              </a:rPr>
              <a:t> Thus, when a function is called recursively, the function begins executing with a </a:t>
            </a:r>
            <a:r>
              <a:rPr lang="en-US" sz="2400" dirty="0">
                <a:solidFill>
                  <a:srgbClr val="FF0000"/>
                </a:solidFill>
                <a:latin typeface="Times New Roman" panose="02020603050405020304" pitchFamily="18" charset="0"/>
                <a:cs typeface="Times New Roman" panose="02020603050405020304" pitchFamily="18" charset="0"/>
              </a:rPr>
              <a:t>new set of parameter and local variables</a:t>
            </a:r>
            <a:r>
              <a:rPr lang="en-US" sz="2400" dirty="0">
                <a:solidFill>
                  <a:schemeClr val="tx1">
                    <a:lumMod val="50000"/>
                  </a:schemeClr>
                </a:solidFill>
                <a:latin typeface="Times New Roman" panose="02020603050405020304" pitchFamily="18" charset="0"/>
                <a:cs typeface="Times New Roman" panose="02020603050405020304" pitchFamily="18" charset="0"/>
              </a:rPr>
              <a:t>, but the function </a:t>
            </a:r>
            <a:r>
              <a:rPr lang="en-US" sz="2400" dirty="0">
                <a:solidFill>
                  <a:srgbClr val="FF0000"/>
                </a:solidFill>
                <a:latin typeface="Times New Roman" panose="02020603050405020304" pitchFamily="18" charset="0"/>
                <a:cs typeface="Times New Roman" panose="02020603050405020304" pitchFamily="18" charset="0"/>
              </a:rPr>
              <a:t>code remain same</a:t>
            </a:r>
            <a:r>
              <a:rPr lang="en-US" sz="2400" dirty="0" smtClean="0">
                <a:solidFill>
                  <a:srgbClr val="0070C0"/>
                </a:solidFill>
                <a:latin typeface="Times New Roman" panose="02020603050405020304" pitchFamily="18" charset="0"/>
                <a:cs typeface="Times New Roman" panose="02020603050405020304" pitchFamily="18" charset="0"/>
              </a:rPr>
              <a:t>.</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43695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Recursion Function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a:bodyPr>
          <a:lstStyle/>
          <a:p>
            <a:r>
              <a:rPr lang="en-US" sz="2400" dirty="0" smtClean="0">
                <a:solidFill>
                  <a:schemeClr val="tx1">
                    <a:lumMod val="50000"/>
                  </a:schemeClr>
                </a:solidFill>
                <a:latin typeface="Times New Roman" panose="02020603050405020304" pitchFamily="18" charset="0"/>
                <a:cs typeface="Times New Roman" panose="02020603050405020304" pitchFamily="18" charset="0"/>
              </a:rPr>
              <a:t>In order to solve a problem recursively, two conditions </a:t>
            </a:r>
            <a:r>
              <a:rPr lang="en-US" sz="2400" dirty="0" smtClean="0">
                <a:solidFill>
                  <a:srgbClr val="FF0000"/>
                </a:solidFill>
                <a:latin typeface="Times New Roman" panose="02020603050405020304" pitchFamily="18" charset="0"/>
                <a:cs typeface="Times New Roman" panose="02020603050405020304" pitchFamily="18" charset="0"/>
              </a:rPr>
              <a:t>must be satisfied</a:t>
            </a:r>
            <a:r>
              <a:rPr lang="en-US" sz="2400" dirty="0" smtClean="0">
                <a:solidFill>
                  <a:srgbClr val="0070C0"/>
                </a:solidFill>
                <a:latin typeface="Times New Roman" panose="02020603050405020304" pitchFamily="18" charset="0"/>
                <a:cs typeface="Times New Roman" panose="02020603050405020304" pitchFamily="18" charset="0"/>
              </a:rPr>
              <a:t>.</a:t>
            </a:r>
          </a:p>
          <a:p>
            <a:pPr lvl="1"/>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the problem must be written in a </a:t>
            </a:r>
            <a:r>
              <a:rPr lang="en-US" sz="2400" dirty="0" smtClean="0">
                <a:solidFill>
                  <a:srgbClr val="FF0000"/>
                </a:solidFill>
                <a:latin typeface="Times New Roman" panose="02020603050405020304" pitchFamily="18" charset="0"/>
                <a:cs typeface="Times New Roman" panose="02020603050405020304" pitchFamily="18" charset="0"/>
              </a:rPr>
              <a:t>recursive form</a:t>
            </a:r>
          </a:p>
          <a:p>
            <a:pPr lvl="1"/>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smtClean="0">
                <a:solidFill>
                  <a:schemeClr val="tx1">
                    <a:lumMod val="50000"/>
                  </a:schemeClr>
                </a:solidFill>
                <a:latin typeface="Times New Roman" panose="02020603050405020304" pitchFamily="18" charset="0"/>
                <a:cs typeface="Times New Roman" panose="02020603050405020304" pitchFamily="18" charset="0"/>
              </a:rPr>
              <a:t>the problem include a </a:t>
            </a:r>
            <a:r>
              <a:rPr lang="en-US" sz="2400" dirty="0" smtClean="0">
                <a:solidFill>
                  <a:srgbClr val="FF0000"/>
                </a:solidFill>
                <a:latin typeface="Times New Roman" panose="02020603050405020304" pitchFamily="18" charset="0"/>
                <a:cs typeface="Times New Roman" panose="02020603050405020304" pitchFamily="18" charset="0"/>
              </a:rPr>
              <a:t>stopping condition</a:t>
            </a:r>
          </a:p>
          <a:p>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srcRect l="15886" t="16016" r="48865" b="14844"/>
          <a:stretch/>
        </p:blipFill>
        <p:spPr>
          <a:xfrm>
            <a:off x="1017430" y="2318197"/>
            <a:ext cx="5211919" cy="4260024"/>
          </a:xfrm>
          <a:prstGeom prst="rect">
            <a:avLst/>
          </a:prstGeom>
        </p:spPr>
      </p:pic>
      <p:pic>
        <p:nvPicPr>
          <p:cNvPr id="3" name="Picture 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053491" y="2318197"/>
            <a:ext cx="6029325" cy="2086378"/>
          </a:xfrm>
          <a:prstGeom prst="rect">
            <a:avLst/>
          </a:prstGeom>
        </p:spPr>
      </p:pic>
    </p:spTree>
    <p:extLst>
      <p:ext uri="{BB962C8B-B14F-4D97-AF65-F5344CB8AC3E}">
        <p14:creationId xmlns="" xmlns:p14="http://schemas.microsoft.com/office/powerpoint/2010/main" val="167127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chor="ctr">
            <a:noAutofit/>
          </a:bodyPr>
          <a:lstStyle/>
          <a:p>
            <a:pPr lvl="2" algn="ctr"/>
            <a:r>
              <a:rPr lang="en-US" sz="3200" dirty="0" smtClean="0">
                <a:solidFill>
                  <a:schemeClr val="bg1"/>
                </a:solidFill>
                <a:latin typeface="Times New Roman" panose="02020603050405020304" pitchFamily="18" charset="0"/>
                <a:cs typeface="Times New Roman" panose="02020603050405020304" pitchFamily="18" charset="0"/>
              </a:rPr>
              <a:t>Functions that return multiple values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341120" y="980284"/>
            <a:ext cx="9509760" cy="5679823"/>
          </a:xfrm>
        </p:spPr>
        <p:txBody>
          <a:bodyPr>
            <a:normAutofit fontScale="92500" lnSpcReduction="10000"/>
          </a:bodyPr>
          <a:lstStyle/>
          <a:p>
            <a:pPr marL="0" indent="0">
              <a:buNone/>
            </a:pPr>
            <a:r>
              <a:rPr lang="en-US" sz="2400" b="1" u="sng" dirty="0">
                <a:solidFill>
                  <a:schemeClr val="tx1">
                    <a:lumMod val="50000"/>
                  </a:schemeClr>
                </a:solidFill>
                <a:latin typeface="Times New Roman" panose="02020603050405020304" pitchFamily="18" charset="0"/>
                <a:cs typeface="Times New Roman" panose="02020603050405020304" pitchFamily="18" charset="0"/>
              </a:rPr>
              <a:t>Method 1 : </a:t>
            </a:r>
            <a:r>
              <a:rPr lang="en-US" sz="2400" b="1" u="sng" dirty="0">
                <a:solidFill>
                  <a:srgbClr val="FF0000"/>
                </a:solidFill>
                <a:latin typeface="Times New Roman" panose="02020603050405020304" pitchFamily="18" charset="0"/>
                <a:cs typeface="Times New Roman" panose="02020603050405020304" pitchFamily="18" charset="0"/>
              </a:rPr>
              <a:t>Using Array</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chemeClr val="tx1">
                    <a:lumMod val="50000"/>
                  </a:schemeClr>
                </a:solidFill>
                <a:latin typeface="Times New Roman" panose="02020603050405020304" pitchFamily="18" charset="0"/>
                <a:cs typeface="Times New Roman" panose="02020603050405020304" pitchFamily="18" charset="0"/>
              </a:rPr>
              <a:t>If more than two variables of same type is to be returned then we can use array .</a:t>
            </a:r>
          </a:p>
          <a:p>
            <a:r>
              <a:rPr lang="en-US" sz="2400" dirty="0">
                <a:solidFill>
                  <a:schemeClr val="tx1">
                    <a:lumMod val="50000"/>
                  </a:schemeClr>
                </a:solidFill>
                <a:latin typeface="Times New Roman" panose="02020603050405020304" pitchFamily="18" charset="0"/>
                <a:cs typeface="Times New Roman" panose="02020603050405020304" pitchFamily="18" charset="0"/>
              </a:rPr>
              <a:t>Store each and every value to be returned in an array and return base address of that array.</a:t>
            </a:r>
          </a:p>
          <a:p>
            <a:pPr marL="0" indent="0">
              <a:buNone/>
            </a:pPr>
            <a:r>
              <a:rPr lang="en-US" sz="2400" b="1" u="sng" dirty="0">
                <a:solidFill>
                  <a:schemeClr val="tx1">
                    <a:lumMod val="50000"/>
                  </a:schemeClr>
                </a:solidFill>
                <a:latin typeface="Times New Roman" panose="02020603050405020304" pitchFamily="18" charset="0"/>
                <a:cs typeface="Times New Roman" panose="02020603050405020304" pitchFamily="18" charset="0"/>
              </a:rPr>
              <a:t>Method 2 : </a:t>
            </a:r>
            <a:r>
              <a:rPr lang="en-US" sz="2400" b="1" u="sng" dirty="0">
                <a:solidFill>
                  <a:srgbClr val="FF0000"/>
                </a:solidFill>
                <a:latin typeface="Times New Roman" panose="02020603050405020304" pitchFamily="18" charset="0"/>
                <a:cs typeface="Times New Roman" panose="02020603050405020304" pitchFamily="18" charset="0"/>
              </a:rPr>
              <a:t>Using Pointer and One Return Statement</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chemeClr val="tx1">
                    <a:lumMod val="50000"/>
                  </a:schemeClr>
                </a:solidFill>
                <a:latin typeface="Times New Roman" panose="02020603050405020304" pitchFamily="18" charset="0"/>
                <a:cs typeface="Times New Roman" panose="02020603050405020304" pitchFamily="18" charset="0"/>
              </a:rPr>
              <a:t>Pointer Variable can updated directly using  Value at ['*'] Operator.</a:t>
            </a:r>
          </a:p>
          <a:p>
            <a:r>
              <a:rPr lang="en-US" sz="2400" dirty="0">
                <a:solidFill>
                  <a:schemeClr val="tx1">
                    <a:lumMod val="50000"/>
                  </a:schemeClr>
                </a:solidFill>
                <a:latin typeface="Times New Roman" panose="02020603050405020304" pitchFamily="18" charset="0"/>
                <a:cs typeface="Times New Roman" panose="02020603050405020304" pitchFamily="18" charset="0"/>
              </a:rPr>
              <a:t>Usually Function can return single value.</a:t>
            </a:r>
          </a:p>
          <a:p>
            <a:r>
              <a:rPr lang="en-US" sz="2400" dirty="0">
                <a:solidFill>
                  <a:schemeClr val="tx1">
                    <a:lumMod val="50000"/>
                  </a:schemeClr>
                </a:solidFill>
                <a:latin typeface="Times New Roman" panose="02020603050405020304" pitchFamily="18" charset="0"/>
                <a:cs typeface="Times New Roman" panose="02020603050405020304" pitchFamily="18" charset="0"/>
              </a:rPr>
              <a:t>If we need to return more than two variables then update 1 variable directly using pointer and return second variable using ‘</a:t>
            </a:r>
            <a:r>
              <a:rPr lang="en-US" sz="2400" b="1" dirty="0">
                <a:solidFill>
                  <a:schemeClr val="tx1">
                    <a:lumMod val="50000"/>
                  </a:schemeClr>
                </a:solidFill>
                <a:latin typeface="Times New Roman" panose="02020603050405020304" pitchFamily="18" charset="0"/>
                <a:cs typeface="Times New Roman" panose="02020603050405020304" pitchFamily="18" charset="0"/>
              </a:rPr>
              <a:t>return Statement</a:t>
            </a:r>
            <a:r>
              <a:rPr lang="en-US" sz="2400" dirty="0">
                <a:solidFill>
                  <a:schemeClr val="tx1">
                    <a:lumMod val="50000"/>
                  </a:schemeClr>
                </a:solidFill>
                <a:latin typeface="Times New Roman" panose="02020603050405020304" pitchFamily="18" charset="0"/>
                <a:cs typeface="Times New Roman" panose="02020603050405020304" pitchFamily="18" charset="0"/>
              </a:rPr>
              <a:t>‘. [ Call by Value + Call by Reference ]</a:t>
            </a:r>
          </a:p>
          <a:p>
            <a:pPr marL="0" indent="0">
              <a:buNone/>
            </a:pPr>
            <a:r>
              <a:rPr lang="en-US" sz="2400" b="1" u="sng" dirty="0">
                <a:solidFill>
                  <a:schemeClr val="tx1">
                    <a:lumMod val="50000"/>
                  </a:schemeClr>
                </a:solidFill>
                <a:latin typeface="Times New Roman" panose="02020603050405020304" pitchFamily="18" charset="0"/>
                <a:cs typeface="Times New Roman" panose="02020603050405020304" pitchFamily="18" charset="0"/>
              </a:rPr>
              <a:t>Method 3 : </a:t>
            </a:r>
            <a:r>
              <a:rPr lang="en-US" sz="2400" b="1" u="sng" dirty="0">
                <a:solidFill>
                  <a:srgbClr val="FF0000"/>
                </a:solidFill>
                <a:latin typeface="Times New Roman" panose="02020603050405020304" pitchFamily="18" charset="0"/>
                <a:cs typeface="Times New Roman" panose="02020603050405020304" pitchFamily="18" charset="0"/>
              </a:rPr>
              <a:t>Using Structure</a:t>
            </a:r>
            <a:r>
              <a:rPr lang="en-US" sz="2400" b="1" u="sng" dirty="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latin typeface="Times New Roman" panose="02020603050405020304" pitchFamily="18" charset="0"/>
              <a:cs typeface="Times New Roman" panose="02020603050405020304" pitchFamily="18" charset="0"/>
            </a:endParaRPr>
          </a:p>
          <a:p>
            <a:r>
              <a:rPr lang="en-US" sz="2400" dirty="0">
                <a:solidFill>
                  <a:schemeClr val="tx1">
                    <a:lumMod val="50000"/>
                  </a:schemeClr>
                </a:solidFill>
                <a:latin typeface="Times New Roman" panose="02020603050405020304" pitchFamily="18" charset="0"/>
                <a:cs typeface="Times New Roman" panose="02020603050405020304" pitchFamily="18" charset="0"/>
              </a:rPr>
              <a:t>Construct a Structure containing values to be returned and then return the base address of the structure to the calling function.</a:t>
            </a:r>
          </a:p>
          <a:p>
            <a:pPr marL="45720" indent="0">
              <a:spcBef>
                <a:spcPts val="1200"/>
              </a:spcBef>
              <a:spcAft>
                <a:spcPts val="1200"/>
              </a:spcAft>
              <a:buNone/>
            </a:pP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464139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 y="-3"/>
            <a:ext cx="12192000" cy="980284"/>
          </a:xfrm>
          <a:solidFill>
            <a:schemeClr val="accent6">
              <a:lumMod val="50000"/>
            </a:schemeClr>
          </a:solidFill>
        </p:spPr>
        <p:txBody>
          <a:bodyPr>
            <a:normAutofit fontScale="90000"/>
          </a:bodyPr>
          <a:lstStyle/>
          <a:p>
            <a:pPr lvl="0" algn="ctr">
              <a:lnSpc>
                <a:spcPct val="300000"/>
              </a:lnSpc>
            </a:pP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1" y="980284"/>
            <a:ext cx="9513399" cy="5638880"/>
          </a:xfrm>
        </p:spPr>
        <p:txBody>
          <a:bodyPr/>
          <a:lstStyle/>
          <a:p>
            <a:pPr marL="0" lvl="0" indent="0" fontAlgn="base">
              <a:lnSpc>
                <a:spcPct val="114000"/>
              </a:lnSpc>
              <a:spcBef>
                <a:spcPts val="0"/>
              </a:spcBef>
              <a:buNone/>
            </a:pPr>
            <a:endParaRPr lang="en-US" sz="2400" i="1" kern="0" dirty="0">
              <a:solidFill>
                <a:srgbClr val="0070C0"/>
              </a:solidFill>
              <a:latin typeface="Times New Roman" panose="02020603050405020304" pitchFamily="18" charset="0"/>
              <a:cs typeface="Times New Roman" panose="02020603050405020304" pitchFamily="18" charset="0"/>
            </a:endParaRPr>
          </a:p>
          <a:p>
            <a:pPr marL="0" lvl="0" indent="0" algn="ctr" fontAlgn="base">
              <a:lnSpc>
                <a:spcPct val="114000"/>
              </a:lnSpc>
              <a:spcBef>
                <a:spcPts val="0"/>
              </a:spcBef>
              <a:buNone/>
            </a:pPr>
            <a:r>
              <a:rPr lang="en-US" sz="6000" kern="0" dirty="0" smtClean="0">
                <a:solidFill>
                  <a:srgbClr val="0070C0"/>
                </a:solidFill>
                <a:latin typeface="Times New Roman" panose="02020603050405020304" pitchFamily="18" charset="0"/>
                <a:cs typeface="Times New Roman" panose="02020603050405020304" pitchFamily="18" charset="0"/>
              </a:rPr>
              <a:t>Thank You.</a:t>
            </a:r>
          </a:p>
          <a:p>
            <a:pPr marL="0" lvl="0" indent="0" fontAlgn="base">
              <a:lnSpc>
                <a:spcPct val="114000"/>
              </a:lnSpc>
              <a:spcBef>
                <a:spcPts val="0"/>
              </a:spcBef>
              <a:buNone/>
            </a:pPr>
            <a:endParaRPr lang="en-US" sz="2400" kern="0" dirty="0">
              <a:solidFill>
                <a:srgbClr val="0070C0"/>
              </a:solidFill>
              <a:latin typeface="Times New Roman" panose="02020603050405020304" pitchFamily="18" charset="0"/>
              <a:cs typeface="Times New Roman" panose="02020603050405020304" pitchFamily="18" charset="0"/>
            </a:endParaRPr>
          </a:p>
          <a:p>
            <a:pPr marL="0" lvl="0" indent="0" algn="ctr" fontAlgn="base">
              <a:lnSpc>
                <a:spcPct val="114000"/>
              </a:lnSpc>
              <a:spcBef>
                <a:spcPts val="0"/>
              </a:spcBef>
              <a:buNone/>
            </a:pPr>
            <a:r>
              <a:rPr lang="en-US" sz="6000" dirty="0">
                <a:solidFill>
                  <a:srgbClr val="0070C0"/>
                </a:solidFill>
                <a:latin typeface="Times New Roman" panose="02020603050405020304" pitchFamily="18" charset="0"/>
                <a:cs typeface="Times New Roman" panose="02020603050405020304" pitchFamily="18" charset="0"/>
              </a:rPr>
              <a:t>Questions and Answer</a:t>
            </a:r>
            <a:endParaRPr lang="en-US" sz="6000" kern="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753727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 y="-3"/>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References</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1" y="980284"/>
            <a:ext cx="9513399" cy="5638880"/>
          </a:xfrm>
        </p:spPr>
        <p:txBody>
          <a:bodyPr/>
          <a:lstStyle/>
          <a:p>
            <a:pPr marL="0" lvl="0" indent="0" fontAlgn="base">
              <a:lnSpc>
                <a:spcPct val="114000"/>
              </a:lnSpc>
              <a:spcBef>
                <a:spcPts val="0"/>
              </a:spcBef>
              <a:buClr>
                <a:srgbClr val="0070C0"/>
              </a:buClr>
              <a:buNone/>
            </a:pPr>
            <a:r>
              <a:rPr lang="en-US" sz="2400" u="sng" kern="0" dirty="0" smtClean="0">
                <a:solidFill>
                  <a:srgbClr val="0070C0"/>
                </a:solidFill>
                <a:latin typeface="Times New Roman" panose="02020603050405020304" pitchFamily="18" charset="0"/>
                <a:cs typeface="Times New Roman" panose="02020603050405020304" pitchFamily="18" charset="0"/>
              </a:rPr>
              <a:t>Books:</a:t>
            </a:r>
          </a:p>
          <a:p>
            <a:pPr marL="457200" lvl="0" indent="-457200" fontAlgn="base">
              <a:lnSpc>
                <a:spcPct val="114000"/>
              </a:lnSpc>
              <a:spcBef>
                <a:spcPts val="0"/>
              </a:spcBef>
              <a:buClr>
                <a:srgbClr val="0070C0"/>
              </a:buClr>
              <a:buFont typeface="+mj-lt"/>
              <a:buAutoNum type="arabicPeriod"/>
            </a:pPr>
            <a:r>
              <a:rPr lang="en-US" sz="2400" kern="0" dirty="0" smtClean="0">
                <a:solidFill>
                  <a:srgbClr val="0070C0"/>
                </a:solidFill>
                <a:latin typeface="Times New Roman" panose="02020603050405020304" pitchFamily="18" charset="0"/>
                <a:cs typeface="Times New Roman" panose="02020603050405020304" pitchFamily="18" charset="0"/>
              </a:rPr>
              <a:t>Programming in ANSI C </a:t>
            </a:r>
            <a:r>
              <a:rPr lang="en-US" sz="2400" i="1" kern="0" dirty="0" smtClean="0">
                <a:solidFill>
                  <a:srgbClr val="0070C0"/>
                </a:solidFill>
                <a:latin typeface="Times New Roman" panose="02020603050405020304" pitchFamily="18" charset="0"/>
                <a:cs typeface="Times New Roman" panose="02020603050405020304" pitchFamily="18" charset="0"/>
              </a:rPr>
              <a:t>By E. Balagurusamy</a:t>
            </a:r>
          </a:p>
          <a:p>
            <a:pPr marL="457200" indent="-457200" fontAlgn="base">
              <a:lnSpc>
                <a:spcPct val="114000"/>
              </a:lnSpc>
              <a:spcBef>
                <a:spcPts val="0"/>
              </a:spcBef>
              <a:buClr>
                <a:srgbClr val="0070C0"/>
              </a:buClr>
              <a:buFont typeface="+mj-lt"/>
              <a:buAutoNum type="arabicPeriod"/>
            </a:pPr>
            <a:r>
              <a:rPr lang="en-US" sz="2400" dirty="0">
                <a:solidFill>
                  <a:srgbClr val="0070C0"/>
                </a:solidFill>
                <a:latin typeface="Times New Roman" panose="02020603050405020304" pitchFamily="18" charset="0"/>
                <a:cs typeface="Times New Roman" panose="02020603050405020304" pitchFamily="18" charset="0"/>
              </a:rPr>
              <a:t>Teach yourself </a:t>
            </a:r>
            <a:r>
              <a:rPr lang="en-US" sz="2400" dirty="0" smtClean="0">
                <a:solidFill>
                  <a:srgbClr val="0070C0"/>
                </a:solidFill>
                <a:latin typeface="Times New Roman" panose="02020603050405020304" pitchFamily="18" charset="0"/>
                <a:cs typeface="Times New Roman" panose="02020603050405020304" pitchFamily="18" charset="0"/>
              </a:rPr>
              <a:t>C.  </a:t>
            </a:r>
            <a:r>
              <a:rPr lang="en-US" sz="2400" i="1" dirty="0" smtClean="0">
                <a:solidFill>
                  <a:srgbClr val="0070C0"/>
                </a:solidFill>
                <a:latin typeface="Times New Roman" panose="02020603050405020304" pitchFamily="18" charset="0"/>
                <a:cs typeface="Times New Roman" panose="02020603050405020304" pitchFamily="18" charset="0"/>
              </a:rPr>
              <a:t>By </a:t>
            </a:r>
            <a:r>
              <a:rPr lang="en-US" sz="2400" i="1" dirty="0">
                <a:solidFill>
                  <a:srgbClr val="0070C0"/>
                </a:solidFill>
                <a:latin typeface="Times New Roman" panose="02020603050405020304" pitchFamily="18" charset="0"/>
                <a:cs typeface="Times New Roman" panose="02020603050405020304" pitchFamily="18" charset="0"/>
              </a:rPr>
              <a:t>Herbert </a:t>
            </a:r>
            <a:r>
              <a:rPr lang="en-US" sz="2400" i="1" dirty="0" smtClean="0">
                <a:solidFill>
                  <a:srgbClr val="0070C0"/>
                </a:solidFill>
                <a:latin typeface="Times New Roman" panose="02020603050405020304" pitchFamily="18" charset="0"/>
                <a:cs typeface="Times New Roman" panose="02020603050405020304" pitchFamily="18" charset="0"/>
              </a:rPr>
              <a:t>Shield</a:t>
            </a:r>
          </a:p>
          <a:p>
            <a:pPr marL="457200" indent="-457200" fontAlgn="base">
              <a:lnSpc>
                <a:spcPct val="114000"/>
              </a:lnSpc>
              <a:spcBef>
                <a:spcPts val="0"/>
              </a:spcBef>
              <a:buClr>
                <a:srgbClr val="0070C0"/>
              </a:buClr>
              <a:buFont typeface="+mj-lt"/>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Programming With C</a:t>
            </a:r>
            <a:r>
              <a:rPr lang="en-US" sz="2400" i="1" dirty="0" smtClean="0">
                <a:solidFill>
                  <a:srgbClr val="0070C0"/>
                </a:solidFill>
                <a:latin typeface="Times New Roman" panose="02020603050405020304" pitchFamily="18" charset="0"/>
                <a:cs typeface="Times New Roman" panose="02020603050405020304" pitchFamily="18" charset="0"/>
              </a:rPr>
              <a:t>. By Byron Gottfried</a:t>
            </a:r>
            <a:endParaRPr lang="en-US" sz="2400" i="1" dirty="0">
              <a:solidFill>
                <a:srgbClr val="0070C0"/>
              </a:solidFill>
              <a:latin typeface="Times New Roman" panose="02020603050405020304" pitchFamily="18" charset="0"/>
              <a:cs typeface="Times New Roman" panose="02020603050405020304" pitchFamily="18" charset="0"/>
            </a:endParaRPr>
          </a:p>
          <a:p>
            <a:pPr marL="457200" lvl="0" indent="-457200" fontAlgn="base">
              <a:lnSpc>
                <a:spcPct val="114000"/>
              </a:lnSpc>
              <a:spcBef>
                <a:spcPts val="0"/>
              </a:spcBef>
              <a:buClr>
                <a:srgbClr val="0070C0"/>
              </a:buClr>
              <a:buFont typeface="+mj-lt"/>
              <a:buAutoNum type="arabicPeriod"/>
            </a:pPr>
            <a:endParaRPr lang="en-US" sz="2400" i="1" kern="0" dirty="0">
              <a:solidFill>
                <a:srgbClr val="0070C0"/>
              </a:solidFill>
              <a:latin typeface="Times New Roman" panose="02020603050405020304" pitchFamily="18" charset="0"/>
              <a:cs typeface="Times New Roman" panose="02020603050405020304" pitchFamily="18" charset="0"/>
            </a:endParaRPr>
          </a:p>
          <a:p>
            <a:pPr marL="0" lvl="0" indent="0" fontAlgn="base">
              <a:lnSpc>
                <a:spcPct val="114000"/>
              </a:lnSpc>
              <a:spcBef>
                <a:spcPts val="0"/>
              </a:spcBef>
              <a:buNone/>
            </a:pPr>
            <a:r>
              <a:rPr lang="en-US" sz="2400" u="sng" kern="0" dirty="0" smtClean="0">
                <a:solidFill>
                  <a:srgbClr val="0070C0"/>
                </a:solidFill>
                <a:latin typeface="Times New Roman" panose="02020603050405020304" pitchFamily="18" charset="0"/>
                <a:cs typeface="Times New Roman" panose="02020603050405020304" pitchFamily="18" charset="0"/>
              </a:rPr>
              <a:t>Web:</a:t>
            </a:r>
          </a:p>
          <a:p>
            <a:pPr marL="457200" lvl="0" indent="-457200" fontAlgn="base">
              <a:lnSpc>
                <a:spcPct val="114000"/>
              </a:lnSpc>
              <a:spcBef>
                <a:spcPts val="0"/>
              </a:spcBef>
              <a:buClr>
                <a:srgbClr val="0579CD"/>
              </a:buClr>
              <a:buAutoNum type="arabicPeriod"/>
            </a:pPr>
            <a:r>
              <a:rPr lang="en-US" sz="2400" kern="0" dirty="0" smtClean="0">
                <a:solidFill>
                  <a:srgbClr val="0070C0"/>
                </a:solidFill>
                <a:latin typeface="Times New Roman" panose="02020603050405020304" pitchFamily="18" charset="0"/>
                <a:cs typeface="Times New Roman" panose="02020603050405020304" pitchFamily="18" charset="0"/>
              </a:rPr>
              <a:t>www.wikbooks.org</a:t>
            </a:r>
          </a:p>
          <a:p>
            <a:pPr marL="0" lvl="0" indent="0" fontAlgn="base">
              <a:lnSpc>
                <a:spcPct val="114000"/>
              </a:lnSpc>
              <a:spcBef>
                <a:spcPts val="0"/>
              </a:spcBef>
              <a:buNone/>
            </a:pPr>
            <a:endParaRPr lang="en-US" sz="2400" kern="0" dirty="0">
              <a:solidFill>
                <a:srgbClr val="0070C0"/>
              </a:solidFill>
              <a:latin typeface="Times New Roman" panose="02020603050405020304" pitchFamily="18" charset="0"/>
              <a:cs typeface="Times New Roman" panose="02020603050405020304" pitchFamily="18" charset="0"/>
            </a:endParaRPr>
          </a:p>
          <a:p>
            <a:pPr marL="0" lvl="0" indent="0" fontAlgn="base">
              <a:lnSpc>
                <a:spcPct val="114000"/>
              </a:lnSpc>
              <a:spcBef>
                <a:spcPts val="0"/>
              </a:spcBef>
              <a:buClr>
                <a:srgbClr val="0070C0"/>
              </a:buClr>
              <a:buNone/>
            </a:pPr>
            <a:r>
              <a:rPr lang="en-US" sz="2400" kern="0" dirty="0">
                <a:solidFill>
                  <a:srgbClr val="0070C0"/>
                </a:solidFill>
                <a:latin typeface="Times New Roman" panose="02020603050405020304" pitchFamily="18" charset="0"/>
                <a:cs typeface="Times New Roman" panose="02020603050405020304" pitchFamily="18" charset="0"/>
              </a:rPr>
              <a:t>a</a:t>
            </a:r>
            <a:r>
              <a:rPr lang="en-US" sz="2400" kern="0" dirty="0" smtClean="0">
                <a:solidFill>
                  <a:srgbClr val="0070C0"/>
                </a:solidFill>
                <a:latin typeface="Times New Roman" panose="02020603050405020304" pitchFamily="18" charset="0"/>
                <a:cs typeface="Times New Roman" panose="02020603050405020304" pitchFamily="18" charset="0"/>
              </a:rPr>
              <a:t>nd other slide, books and web search.</a:t>
            </a:r>
            <a:endParaRPr lang="en-US" sz="2400" kern="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32236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089282"/>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0</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748705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0284"/>
          </a:xfrm>
          <a:solidFill>
            <a:schemeClr val="accent6">
              <a:lumMod val="50000"/>
            </a:schemeClr>
          </a:solidFill>
        </p:spPr>
        <p:txBody>
          <a:bodyPr>
            <a:normAutofit fontScale="90000"/>
          </a:bodyPr>
          <a:lstStyle/>
          <a:p>
            <a:pPr lvl="0" algn="ctr">
              <a:lnSpc>
                <a:spcPct val="300000"/>
              </a:lnSpc>
            </a:pPr>
            <a:r>
              <a:rPr lang="en-US" sz="3600" dirty="0" smtClean="0">
                <a:solidFill>
                  <a:schemeClr val="bg1"/>
                </a:solidFill>
                <a:latin typeface="Times New Roman" panose="02020603050405020304" pitchFamily="18" charset="0"/>
                <a:cs typeface="Times New Roman" panose="02020603050405020304" pitchFamily="18" charset="0"/>
              </a:rPr>
              <a:t>One Dimensional Array (Input from Keyboard)</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0" y="980284"/>
            <a:ext cx="9416956" cy="5859194"/>
          </a:xfrm>
        </p:spPr>
        <p:txBody>
          <a:bodyPr>
            <a:normAutofit/>
          </a:bodyPr>
          <a:lstStyle/>
          <a:p>
            <a:pPr marL="0" lvl="2" indent="0">
              <a:spcAft>
                <a:spcPts val="1200"/>
              </a:spcAft>
              <a:buNone/>
            </a:pPr>
            <a:r>
              <a:rPr lang="en-US" sz="2400" dirty="0" smtClean="0">
                <a:solidFill>
                  <a:srgbClr val="0070C0"/>
                </a:solidFill>
                <a:latin typeface="Times New Roman" panose="02020603050405020304" pitchFamily="18" charset="0"/>
                <a:cs typeface="Times New Roman" panose="02020603050405020304" pitchFamily="18" charset="0"/>
              </a:rPr>
              <a:t>array</a:t>
            </a:r>
            <a:endParaRPr lang="en-US" sz="2800" dirty="0"/>
          </a:p>
          <a:p>
            <a:pPr marL="4572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057305" y="1103085"/>
            <a:ext cx="4747238" cy="754744"/>
            <a:chOff x="6563821" y="1103085"/>
            <a:chExt cx="4747238" cy="754744"/>
          </a:xfrm>
        </p:grpSpPr>
        <p:sp>
          <p:nvSpPr>
            <p:cNvPr id="5" name="Rectangle 4"/>
            <p:cNvSpPr/>
            <p:nvPr/>
          </p:nvSpPr>
          <p:spPr>
            <a:xfrm>
              <a:off x="6563821"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7503887" y="1103086"/>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7" name="Rectangle 6"/>
            <p:cNvSpPr/>
            <p:nvPr/>
          </p:nvSpPr>
          <p:spPr>
            <a:xfrm>
              <a:off x="8460150"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8" name="Rectangle 7"/>
            <p:cNvSpPr/>
            <p:nvPr/>
          </p:nvSpPr>
          <p:spPr>
            <a:xfrm>
              <a:off x="9416413"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sp>
          <p:nvSpPr>
            <p:cNvPr id="9" name="Rectangle 8"/>
            <p:cNvSpPr/>
            <p:nvPr/>
          </p:nvSpPr>
          <p:spPr>
            <a:xfrm>
              <a:off x="10356479" y="1103085"/>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UK</a:t>
              </a:r>
            </a:p>
          </p:txBody>
        </p:sp>
      </p:grpSp>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980284"/>
            <a:ext cx="6074758" cy="5638230"/>
          </a:xfrm>
          <a:prstGeom prst="rect">
            <a:avLst/>
          </a:prstGeom>
        </p:spPr>
      </p:pic>
      <p:sp>
        <p:nvSpPr>
          <p:cNvPr id="13" name="Rectangle 12"/>
          <p:cNvSpPr/>
          <p:nvPr/>
        </p:nvSpPr>
        <p:spPr>
          <a:xfrm>
            <a:off x="5962521"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076441" y="2220684"/>
            <a:ext cx="469502"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v</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8173760" y="2271486"/>
            <a:ext cx="2203958"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my_array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057305" y="1783601"/>
            <a:ext cx="4747238" cy="584775"/>
          </a:xfrm>
          <a:prstGeom prst="rect">
            <a:avLst/>
          </a:prstGeom>
          <a:noFill/>
        </p:spPr>
        <p:txBody>
          <a:bodyPr wrap="square" rtlCol="0">
            <a:spAutoFit/>
          </a:bodyPr>
          <a:lstStyle/>
          <a:p>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B0F0"/>
                </a:solidFill>
                <a:latin typeface="Times New Roman" panose="02020603050405020304" pitchFamily="18" charset="0"/>
                <a:cs typeface="Times New Roman" panose="02020603050405020304" pitchFamily="18" charset="0"/>
              </a:rPr>
              <a:t>0	    1	    2        3       4</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88168" y="2803666"/>
            <a:ext cx="624114"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91830" y="1103083"/>
            <a:ext cx="954580" cy="754743"/>
          </a:xfrm>
          <a:prstGeom prst="rect">
            <a:avLst/>
          </a:prstGeom>
          <a:solidFill>
            <a:schemeClr val="accent3"/>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anose="02020603050405020304" pitchFamily="18" charset="0"/>
                <a:cs typeface="Times New Roman" panose="02020603050405020304" pitchFamily="18" charset="0"/>
              </a:rPr>
              <a:t>0</a:t>
            </a:r>
            <a:endParaRPr lang="en-US" sz="4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57284" y="2215920"/>
            <a:ext cx="469502" cy="707886"/>
          </a:xfrm>
          <a:prstGeom prst="rect">
            <a:avLst/>
          </a:prstGeom>
          <a:noFill/>
        </p:spPr>
        <p:txBody>
          <a:bodyPr wrap="square" rtlCol="0">
            <a:spAutoFit/>
          </a:bodyPr>
          <a:lstStyle/>
          <a:p>
            <a:r>
              <a:rPr lang="en-US" sz="4000" dirty="0" err="1" smtClean="0">
                <a:solidFill>
                  <a:srgbClr val="FF0000"/>
                </a:solidFill>
                <a:latin typeface="Times New Roman" panose="02020603050405020304" pitchFamily="18" charset="0"/>
                <a:cs typeface="Times New Roman" panose="02020603050405020304" pitchFamily="18" charset="0"/>
              </a:rPr>
              <a:t>i</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724102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3_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4_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2096</TotalTime>
  <Words>2734</Words>
  <Application>Microsoft Office PowerPoint</Application>
  <PresentationFormat>Custom</PresentationFormat>
  <Paragraphs>760</Paragraphs>
  <Slides>76</Slides>
  <Notes>76</Notes>
  <HiddenSlides>0</HiddenSlides>
  <MMClips>0</MMClips>
  <ScaleCrop>false</ScaleCrop>
  <HeadingPairs>
    <vt:vector size="4" baseType="variant">
      <vt:variant>
        <vt:lpstr>Theme</vt:lpstr>
      </vt:variant>
      <vt:variant>
        <vt:i4>3</vt:i4>
      </vt:variant>
      <vt:variant>
        <vt:lpstr>Slide Titles</vt:lpstr>
      </vt:variant>
      <vt:variant>
        <vt:i4>76</vt:i4>
      </vt:variant>
    </vt:vector>
  </HeadingPairs>
  <TitlesOfParts>
    <vt:vector size="79" baseType="lpstr">
      <vt:lpstr>Banded Design Blue 16x9</vt:lpstr>
      <vt:lpstr>3_Banded Design Blue 16x9</vt:lpstr>
      <vt:lpstr>4_Banded Design Blue 16x9</vt:lpstr>
      <vt:lpstr>Array String Function</vt:lpstr>
      <vt:lpstr>Outline</vt:lpstr>
      <vt:lpstr>Array </vt:lpstr>
      <vt:lpstr>Types of Array </vt:lpstr>
      <vt:lpstr>One Dimensional Array </vt:lpstr>
      <vt:lpstr>One Dimensional Array </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(Input from Keyboard)</vt:lpstr>
      <vt:lpstr>One Dimensional Array (Initializing)</vt:lpstr>
      <vt:lpstr>One Dimensional Array (Initializing)</vt:lpstr>
      <vt:lpstr>Array (Histogram)</vt:lpstr>
      <vt:lpstr>Two Dimensional Array </vt:lpstr>
      <vt:lpstr>Two Dimensional Array </vt:lpstr>
      <vt:lpstr>Slide 32</vt:lpstr>
      <vt:lpstr>String(character) Array </vt:lpstr>
      <vt:lpstr>String(character) Array  </vt:lpstr>
      <vt:lpstr>String(character) Array  </vt:lpstr>
      <vt:lpstr>String(character) Array  </vt:lpstr>
      <vt:lpstr>Read String From Keyboard  </vt:lpstr>
      <vt:lpstr>Read String From Keyboard -gets() </vt:lpstr>
      <vt:lpstr>Write String to Monitor-puts() </vt:lpstr>
      <vt:lpstr>String – STRING.H</vt:lpstr>
      <vt:lpstr>String – strcmp()</vt:lpstr>
      <vt:lpstr>String </vt:lpstr>
      <vt:lpstr>Slide 43</vt:lpstr>
      <vt:lpstr>Function</vt:lpstr>
      <vt:lpstr>Advantages of user defined functions</vt:lpstr>
      <vt:lpstr>Working of Function</vt:lpstr>
      <vt:lpstr>Simple example</vt:lpstr>
      <vt:lpstr>Function General Form</vt:lpstr>
      <vt:lpstr>Function Prototype</vt:lpstr>
      <vt:lpstr>Function Prototype</vt:lpstr>
      <vt:lpstr>Function Prototype</vt:lpstr>
      <vt:lpstr>Argument and Parameter</vt:lpstr>
      <vt:lpstr>Argument and Parameter</vt:lpstr>
      <vt:lpstr>Function Call</vt:lpstr>
      <vt:lpstr>Function Call</vt:lpstr>
      <vt:lpstr>Function Type</vt:lpstr>
      <vt:lpstr>Functions with no arguments and no return values</vt:lpstr>
      <vt:lpstr>Functions with arguments and no return values</vt:lpstr>
      <vt:lpstr>Functions with no arguments and return values</vt:lpstr>
      <vt:lpstr>Functions with arguments and return values</vt:lpstr>
      <vt:lpstr>Functions arguments</vt:lpstr>
      <vt:lpstr>Call by value</vt:lpstr>
      <vt:lpstr>Call by value</vt:lpstr>
      <vt:lpstr>Call by Reference</vt:lpstr>
      <vt:lpstr>Call by Reference</vt:lpstr>
      <vt:lpstr>Call by Reference (Array Argument)</vt:lpstr>
      <vt:lpstr>What will happen?</vt:lpstr>
      <vt:lpstr>Local vs Global Variables</vt:lpstr>
      <vt:lpstr>Local Variables Scope</vt:lpstr>
      <vt:lpstr>Global Variables Scope</vt:lpstr>
      <vt:lpstr>Local vs Global : Initialization</vt:lpstr>
      <vt:lpstr>Recursion Function</vt:lpstr>
      <vt:lpstr>Recursion Function</vt:lpstr>
      <vt:lpstr>Functions that return multiple values</vt:lpstr>
      <vt:lpstr>Slide 75</vt:lpstr>
      <vt:lpstr>References</vt:lpstr>
    </vt:vector>
  </TitlesOfParts>
  <Company>iu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USER</dc:creator>
  <cp:lastModifiedBy>User</cp:lastModifiedBy>
  <cp:revision>1474</cp:revision>
  <dcterms:created xsi:type="dcterms:W3CDTF">2015-02-08T14:48:49Z</dcterms:created>
  <dcterms:modified xsi:type="dcterms:W3CDTF">2015-08-10T14:25:09Z</dcterms:modified>
</cp:coreProperties>
</file>