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5"/>
  </p:notesMasterIdLst>
  <p:sldIdLst>
    <p:sldId id="304" r:id="rId2"/>
    <p:sldId id="380" r:id="rId3"/>
    <p:sldId id="321" r:id="rId4"/>
    <p:sldId id="329" r:id="rId5"/>
    <p:sldId id="313" r:id="rId6"/>
    <p:sldId id="324" r:id="rId7"/>
    <p:sldId id="325" r:id="rId8"/>
    <p:sldId id="335" r:id="rId9"/>
    <p:sldId id="336" r:id="rId10"/>
    <p:sldId id="337" r:id="rId11"/>
    <p:sldId id="340" r:id="rId12"/>
    <p:sldId id="338" r:id="rId13"/>
    <p:sldId id="339" r:id="rId14"/>
    <p:sldId id="341" r:id="rId15"/>
    <p:sldId id="331" r:id="rId16"/>
    <p:sldId id="332" r:id="rId17"/>
    <p:sldId id="342" r:id="rId18"/>
    <p:sldId id="333" r:id="rId19"/>
    <p:sldId id="348" r:id="rId20"/>
    <p:sldId id="349" r:id="rId21"/>
    <p:sldId id="351" r:id="rId22"/>
    <p:sldId id="352" r:id="rId23"/>
    <p:sldId id="356" r:id="rId24"/>
    <p:sldId id="353" r:id="rId25"/>
    <p:sldId id="357" r:id="rId26"/>
    <p:sldId id="354" r:id="rId27"/>
    <p:sldId id="355" r:id="rId28"/>
    <p:sldId id="334" r:id="rId29"/>
    <p:sldId id="344" r:id="rId30"/>
    <p:sldId id="343" r:id="rId31"/>
    <p:sldId id="365" r:id="rId32"/>
    <p:sldId id="345" r:id="rId33"/>
    <p:sldId id="364" r:id="rId34"/>
    <p:sldId id="359" r:id="rId35"/>
    <p:sldId id="360" r:id="rId36"/>
    <p:sldId id="361" r:id="rId37"/>
    <p:sldId id="362" r:id="rId38"/>
    <p:sldId id="366" r:id="rId39"/>
    <p:sldId id="363" r:id="rId40"/>
    <p:sldId id="367" r:id="rId41"/>
    <p:sldId id="347" r:id="rId42"/>
    <p:sldId id="368" r:id="rId43"/>
    <p:sldId id="346" r:id="rId44"/>
    <p:sldId id="369" r:id="rId45"/>
    <p:sldId id="372" r:id="rId46"/>
    <p:sldId id="370" r:id="rId47"/>
    <p:sldId id="373" r:id="rId48"/>
    <p:sldId id="374" r:id="rId49"/>
    <p:sldId id="375" r:id="rId50"/>
    <p:sldId id="376" r:id="rId51"/>
    <p:sldId id="377" r:id="rId52"/>
    <p:sldId id="378" r:id="rId53"/>
    <p:sldId id="37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708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98F68-B3D3-45EB-AA2E-28D2BD72F944}" type="datetimeFigureOut">
              <a:rPr lang="en-US" smtClean="0"/>
              <a:pPr/>
              <a:t>10/23/2015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E0B90-5F46-4E81-9680-901DE55937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73689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0E868B12-009A-4234-8574-7EF37146744F}" type="slidenum">
              <a:rPr lang="en-US"/>
              <a:pPr eaLnBrk="1" hangingPunct="1"/>
              <a:t>11</a:t>
            </a:fld>
            <a:endParaRPr lang="en-US" dirty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6755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A271FA2A-6DA0-4864-86F2-44209CB3DD1F}" type="slidenum">
              <a:rPr lang="en-US"/>
              <a:pPr eaLnBrk="1" hangingPunct="1"/>
              <a:t>17</a:t>
            </a:fld>
            <a:endParaRPr lang="en-US" dirty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8425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E0B90-5F46-4E81-9680-901DE55937C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3083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735F4F5D-A3A0-4310-83AC-9A91106479DB}" type="slidenum">
              <a:rPr lang="en-US" smtClean="0"/>
              <a:pPr eaLnBrk="1" hangingPunct="1"/>
              <a:t>42</a:t>
            </a:fld>
            <a:endParaRPr lang="en-US" dirty="0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844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0A6-EE03-4F59-B6C6-4650753C8D73}" type="datetime1">
              <a:rPr lang="en-US" smtClean="0"/>
              <a:pPr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6665-778D-4C0D-A9F6-9DA9A96D44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E6FE-6D65-44E9-8C69-1036AF3DF490}" type="datetime1">
              <a:rPr lang="en-US" smtClean="0"/>
              <a:pPr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6665-778D-4C0D-A9F6-9DA9A96D44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1DE5-3BB6-49B5-8326-4C25BF071160}" type="datetime1">
              <a:rPr lang="en-US" smtClean="0"/>
              <a:pPr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6665-778D-4C0D-A9F6-9DA9A96D44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6720-43A0-4DA8-8954-0F3CE519E725}" type="datetime1">
              <a:rPr lang="en-US" smtClean="0"/>
              <a:pPr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6665-778D-4C0D-A9F6-9DA9A96D44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4761-7B6C-4A7D-8509-AE049C58FF89}" type="datetime1">
              <a:rPr lang="en-US" smtClean="0"/>
              <a:pPr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6665-778D-4C0D-A9F6-9DA9A96D44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2DBA-7084-4890-B168-E87D469BAF54}" type="datetime1">
              <a:rPr lang="en-US" smtClean="0"/>
              <a:pPr/>
              <a:t>10/23/2015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6665-778D-4C0D-A9F6-9DA9A96D44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A0A1-62AD-4FD0-9BA8-E68F81852FFB}" type="datetime1">
              <a:rPr lang="en-US" smtClean="0"/>
              <a:pPr/>
              <a:t>10/23/2015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6665-778D-4C0D-A9F6-9DA9A96D44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BDA9-E2C3-47DB-8452-EA448CF9D469}" type="datetime1">
              <a:rPr lang="en-US" smtClean="0"/>
              <a:pPr/>
              <a:t>10/23/2015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6665-778D-4C0D-A9F6-9DA9A96D44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0E53-007F-4799-83C4-473131C705F2}" type="datetime1">
              <a:rPr lang="en-US" smtClean="0"/>
              <a:pPr/>
              <a:t>10/23/2015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6665-778D-4C0D-A9F6-9DA9A96D44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3411-EB4D-4F34-AB0F-E1294D93411A}" type="datetime1">
              <a:rPr lang="en-US" smtClean="0"/>
              <a:pPr/>
              <a:t>10/23/2015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6665-778D-4C0D-A9F6-9DA9A96D44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2E84-2515-422B-8BEF-6AB764522686}" type="datetime1">
              <a:rPr lang="en-US" smtClean="0"/>
              <a:pPr/>
              <a:t>10/23/2015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6665-778D-4C0D-A9F6-9DA9A96D44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A4070-1585-46AC-B874-0758B221D775}" type="datetime1">
              <a:rPr lang="en-US" smtClean="0"/>
              <a:pPr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B6665-778D-4C0D-A9F6-9DA9A96D44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31.emf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2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43164"/>
            <a:ext cx="9144000" cy="1806588"/>
          </a:xfr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lIns="121920" tIns="45720" rIns="121920" bIns="60960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Set Theory</a:t>
            </a:r>
            <a:endParaRPr 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57" y="1"/>
            <a:ext cx="12193057" cy="1922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41040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5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How to describe a Set?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404944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3.  Set-builder notation with interval</a:t>
            </a:r>
            <a:endParaRPr lang="en-US" i="1" kern="0" dirty="0">
              <a:solidFill>
                <a:srgbClr val="0000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068943"/>
            <a:ext cx="10653296" cy="42794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14000"/>
              </a:lnSpc>
              <a:spcBef>
                <a:spcPts val="0"/>
              </a:spcBef>
            </a:pPr>
            <a:r>
              <a:rPr lang="en-US" kern="0" dirty="0">
                <a:solidFill>
                  <a:srgbClr val="000000"/>
                </a:solidFill>
              </a:rPr>
              <a:t>the notation </a:t>
            </a:r>
            <a:r>
              <a:rPr lang="en-US" kern="0" dirty="0" smtClean="0">
                <a:solidFill>
                  <a:srgbClr val="000000"/>
                </a:solidFill>
              </a:rPr>
              <a:t>for intervals </a:t>
            </a:r>
            <a:r>
              <a:rPr lang="en-US" kern="0" dirty="0">
                <a:solidFill>
                  <a:srgbClr val="000000"/>
                </a:solidFill>
              </a:rPr>
              <a:t>of real numbers. </a:t>
            </a:r>
            <a:r>
              <a:rPr lang="en-US" kern="0" dirty="0" smtClean="0">
                <a:solidFill>
                  <a:srgbClr val="000000"/>
                </a:solidFill>
              </a:rPr>
              <a:t>When a and b are </a:t>
            </a:r>
            <a:r>
              <a:rPr lang="en-US" kern="0" dirty="0">
                <a:solidFill>
                  <a:srgbClr val="000000"/>
                </a:solidFill>
              </a:rPr>
              <a:t>real numbers </a:t>
            </a:r>
            <a:r>
              <a:rPr lang="en-US" kern="0" dirty="0" smtClean="0">
                <a:solidFill>
                  <a:srgbClr val="FF0000"/>
                </a:solidFill>
              </a:rPr>
              <a:t>with a &lt; b</a:t>
            </a:r>
            <a:r>
              <a:rPr lang="en-US" kern="0" dirty="0">
                <a:solidFill>
                  <a:srgbClr val="000000"/>
                </a:solidFill>
              </a:rPr>
              <a:t>, we write</a:t>
            </a:r>
          </a:p>
          <a:p>
            <a:pPr marL="1200150" lvl="1" fontAlgn="base">
              <a:lnSpc>
                <a:spcPct val="114000"/>
              </a:lnSpc>
              <a:spcBef>
                <a:spcPts val="0"/>
              </a:spcBef>
            </a:pPr>
            <a:r>
              <a:rPr lang="en-US" sz="2800" kern="0" dirty="0">
                <a:solidFill>
                  <a:srgbClr val="000000"/>
                </a:solidFill>
              </a:rPr>
              <a:t>[a, b</a:t>
            </a:r>
            <a:r>
              <a:rPr lang="en-US" sz="2800" kern="0" dirty="0" smtClean="0">
                <a:solidFill>
                  <a:srgbClr val="000000"/>
                </a:solidFill>
              </a:rPr>
              <a:t>] = {x | a ≤ x ≤ b</a:t>
            </a:r>
            <a:r>
              <a:rPr lang="en-US" sz="2800" kern="0" dirty="0">
                <a:solidFill>
                  <a:srgbClr val="000000"/>
                </a:solidFill>
              </a:rPr>
              <a:t>}</a:t>
            </a:r>
          </a:p>
          <a:p>
            <a:pPr marL="1200150" lvl="1" fontAlgn="base">
              <a:lnSpc>
                <a:spcPct val="114000"/>
              </a:lnSpc>
              <a:spcBef>
                <a:spcPts val="0"/>
              </a:spcBef>
            </a:pPr>
            <a:r>
              <a:rPr lang="en-US" sz="2800" kern="0" dirty="0">
                <a:solidFill>
                  <a:srgbClr val="000000"/>
                </a:solidFill>
              </a:rPr>
              <a:t>[a, b</a:t>
            </a:r>
            <a:r>
              <a:rPr lang="en-US" sz="2800" kern="0" dirty="0" smtClean="0">
                <a:solidFill>
                  <a:srgbClr val="000000"/>
                </a:solidFill>
              </a:rPr>
              <a:t>) = {x | a ≤ x &lt; b</a:t>
            </a:r>
            <a:r>
              <a:rPr lang="en-US" sz="2800" kern="0" dirty="0">
                <a:solidFill>
                  <a:srgbClr val="000000"/>
                </a:solidFill>
              </a:rPr>
              <a:t>}</a:t>
            </a:r>
          </a:p>
          <a:p>
            <a:pPr marL="1200150" lvl="1" fontAlgn="base">
              <a:lnSpc>
                <a:spcPct val="114000"/>
              </a:lnSpc>
              <a:spcBef>
                <a:spcPts val="0"/>
              </a:spcBef>
            </a:pPr>
            <a:r>
              <a:rPr lang="en-US" sz="2800" kern="0" dirty="0">
                <a:solidFill>
                  <a:srgbClr val="000000"/>
                </a:solidFill>
              </a:rPr>
              <a:t>(a, b</a:t>
            </a:r>
            <a:r>
              <a:rPr lang="en-US" sz="2800" kern="0" dirty="0" smtClean="0">
                <a:solidFill>
                  <a:srgbClr val="000000"/>
                </a:solidFill>
              </a:rPr>
              <a:t>] = {x | a &lt; x ≤ b</a:t>
            </a:r>
            <a:r>
              <a:rPr lang="en-US" sz="2800" kern="0" dirty="0">
                <a:solidFill>
                  <a:srgbClr val="000000"/>
                </a:solidFill>
              </a:rPr>
              <a:t>}</a:t>
            </a:r>
          </a:p>
          <a:p>
            <a:pPr marL="1200150" lvl="1" fontAlgn="base">
              <a:lnSpc>
                <a:spcPct val="114000"/>
              </a:lnSpc>
              <a:spcBef>
                <a:spcPts val="0"/>
              </a:spcBef>
            </a:pPr>
            <a:r>
              <a:rPr lang="en-US" sz="2800" kern="0" dirty="0">
                <a:solidFill>
                  <a:srgbClr val="000000"/>
                </a:solidFill>
              </a:rPr>
              <a:t>(a, b</a:t>
            </a:r>
            <a:r>
              <a:rPr lang="en-US" sz="2800" kern="0" dirty="0" smtClean="0">
                <a:solidFill>
                  <a:srgbClr val="000000"/>
                </a:solidFill>
              </a:rPr>
              <a:t>) = {x | a &lt; x &lt; b}</a:t>
            </a:r>
          </a:p>
          <a:p>
            <a:pPr marL="1200150" lvl="1" fontAlgn="base">
              <a:lnSpc>
                <a:spcPct val="114000"/>
              </a:lnSpc>
              <a:spcBef>
                <a:spcPts val="0"/>
              </a:spcBef>
            </a:pPr>
            <a:endParaRPr lang="en-US" kern="0" dirty="0">
              <a:solidFill>
                <a:srgbClr val="000000"/>
              </a:solidFill>
            </a:endParaRPr>
          </a:p>
          <a:p>
            <a:pPr fontAlgn="base">
              <a:lnSpc>
                <a:spcPct val="114000"/>
              </a:lnSpc>
              <a:spcBef>
                <a:spcPts val="0"/>
              </a:spcBef>
            </a:pPr>
            <a:r>
              <a:rPr lang="en-US" kern="0" dirty="0">
                <a:solidFill>
                  <a:srgbClr val="000000"/>
                </a:solidFill>
              </a:rPr>
              <a:t>Note </a:t>
            </a:r>
            <a:r>
              <a:rPr lang="en-US" kern="0" dirty="0" smtClean="0">
                <a:solidFill>
                  <a:srgbClr val="000000"/>
                </a:solidFill>
              </a:rPr>
              <a:t>that </a:t>
            </a:r>
            <a:r>
              <a:rPr lang="en-US" b="1" kern="0" dirty="0" smtClean="0">
                <a:solidFill>
                  <a:srgbClr val="FF0000"/>
                </a:solidFill>
              </a:rPr>
              <a:t>[</a:t>
            </a:r>
            <a:r>
              <a:rPr lang="en-US" b="1" kern="0" dirty="0">
                <a:solidFill>
                  <a:srgbClr val="FF0000"/>
                </a:solidFill>
              </a:rPr>
              <a:t>a, b</a:t>
            </a:r>
            <a:r>
              <a:rPr lang="en-US" b="1" kern="0" dirty="0" smtClean="0">
                <a:solidFill>
                  <a:srgbClr val="FF0000"/>
                </a:solidFill>
              </a:rPr>
              <a:t>] </a:t>
            </a:r>
            <a:r>
              <a:rPr lang="en-US" kern="0" dirty="0" smtClean="0"/>
              <a:t>is </a:t>
            </a:r>
            <a:r>
              <a:rPr lang="en-US" kern="0" dirty="0"/>
              <a:t>called </a:t>
            </a:r>
            <a:r>
              <a:rPr lang="en-US" kern="0" dirty="0" smtClean="0"/>
              <a:t>the</a:t>
            </a:r>
            <a:r>
              <a:rPr lang="en-US" kern="0" dirty="0" smtClean="0">
                <a:solidFill>
                  <a:srgbClr val="FF0000"/>
                </a:solidFill>
              </a:rPr>
              <a:t> closed interval </a:t>
            </a:r>
            <a:r>
              <a:rPr lang="en-US" kern="0" dirty="0" smtClean="0"/>
              <a:t>from a to b </a:t>
            </a:r>
            <a:r>
              <a:rPr lang="en-US" kern="0" dirty="0" smtClean="0">
                <a:solidFill>
                  <a:srgbClr val="000000"/>
                </a:solidFill>
              </a:rPr>
              <a:t>and </a:t>
            </a:r>
            <a:r>
              <a:rPr lang="en-US" b="1" kern="0" dirty="0" smtClean="0">
                <a:solidFill>
                  <a:srgbClr val="FF0000"/>
                </a:solidFill>
              </a:rPr>
              <a:t>(a</a:t>
            </a:r>
            <a:r>
              <a:rPr lang="en-US" b="1" kern="0" dirty="0">
                <a:solidFill>
                  <a:srgbClr val="FF0000"/>
                </a:solidFill>
              </a:rPr>
              <a:t>, b</a:t>
            </a:r>
            <a:r>
              <a:rPr lang="en-US" b="1" kern="0" dirty="0" smtClean="0">
                <a:solidFill>
                  <a:srgbClr val="FF0000"/>
                </a:solidFill>
              </a:rPr>
              <a:t>) </a:t>
            </a:r>
            <a:r>
              <a:rPr lang="en-US" kern="0" dirty="0" smtClean="0"/>
              <a:t>is </a:t>
            </a:r>
            <a:r>
              <a:rPr lang="en-US" kern="0" dirty="0"/>
              <a:t>called </a:t>
            </a:r>
            <a:r>
              <a:rPr lang="en-US" kern="0" dirty="0" smtClean="0"/>
              <a:t>the </a:t>
            </a:r>
            <a:r>
              <a:rPr lang="en-US" kern="0" dirty="0" smtClean="0">
                <a:solidFill>
                  <a:srgbClr val="FF0000"/>
                </a:solidFill>
              </a:rPr>
              <a:t>open interval </a:t>
            </a:r>
            <a:r>
              <a:rPr lang="en-US" kern="0" dirty="0" smtClean="0"/>
              <a:t>from a to b</a:t>
            </a:r>
            <a:r>
              <a:rPr lang="en-US" kern="0" dirty="0">
                <a:solidFill>
                  <a:srgbClr val="000000"/>
                </a:solidFill>
              </a:rPr>
              <a:t>.</a:t>
            </a:r>
          </a:p>
          <a:p>
            <a:pPr fontAlgn="base">
              <a:lnSpc>
                <a:spcPct val="114000"/>
              </a:lnSpc>
              <a:spcBef>
                <a:spcPts val="0"/>
              </a:spcBef>
            </a:pP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629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1" name="Rectangle 3"/>
          <p:cNvSpPr>
            <a:spLocks noGrp="1" noChangeArrowheads="1"/>
          </p:cNvSpPr>
          <p:nvPr>
            <p:ph idx="1"/>
          </p:nvPr>
        </p:nvSpPr>
        <p:spPr>
          <a:xfrm>
            <a:off x="500065" y="1280161"/>
            <a:ext cx="11429999" cy="5068252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b="1" dirty="0"/>
              <a:t>N</a:t>
            </a:r>
            <a:r>
              <a:rPr lang="en-US" sz="2400" dirty="0"/>
              <a:t> = {0, 1, 2, 3, …} is the set of natural numbers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b="1" dirty="0"/>
              <a:t>Z</a:t>
            </a:r>
            <a:r>
              <a:rPr lang="en-US" sz="2400" dirty="0"/>
              <a:t> =  {…, -2, -1, 0, 1, 2, …} is the set of integers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b="1" dirty="0"/>
              <a:t>Z</a:t>
            </a:r>
            <a:r>
              <a:rPr lang="en-US" sz="2400" b="1" baseline="30000" dirty="0"/>
              <a:t>+</a:t>
            </a:r>
            <a:r>
              <a:rPr lang="en-US" sz="2400" dirty="0"/>
              <a:t> =  {1, 2, 3, …} is the set of positive integers (a.k.a whole numbers)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Note that people disagree on the exact definitions of whole numbers and natural numbers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b="1" dirty="0"/>
              <a:t>Q</a:t>
            </a:r>
            <a:r>
              <a:rPr lang="en-US" sz="2400" dirty="0"/>
              <a:t> = {</a:t>
            </a:r>
            <a:r>
              <a:rPr lang="en-US" sz="2400" i="1" dirty="0"/>
              <a:t>p</a:t>
            </a:r>
            <a:r>
              <a:rPr lang="en-US" sz="2400" dirty="0"/>
              <a:t>/</a:t>
            </a:r>
            <a:r>
              <a:rPr lang="en-US" sz="2400" i="1" dirty="0"/>
              <a:t>q</a:t>
            </a:r>
            <a:r>
              <a:rPr lang="en-US" sz="2400" dirty="0"/>
              <a:t> | 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</a:t>
            </a:r>
            <a:r>
              <a:rPr lang="en-US" sz="2400" b="1" dirty="0"/>
              <a:t>Z</a:t>
            </a:r>
            <a:r>
              <a:rPr lang="en-US" sz="2400" dirty="0"/>
              <a:t>, </a:t>
            </a:r>
            <a:r>
              <a:rPr lang="en-US" sz="2400" i="1" dirty="0"/>
              <a:t>q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</a:t>
            </a:r>
            <a:r>
              <a:rPr lang="en-US" sz="2400" b="1" dirty="0"/>
              <a:t>Z</a:t>
            </a:r>
            <a:r>
              <a:rPr lang="en-US" sz="2400" dirty="0"/>
              <a:t>, </a:t>
            </a:r>
            <a:r>
              <a:rPr lang="en-US" sz="2400" i="1" dirty="0"/>
              <a:t>q</a:t>
            </a:r>
            <a:r>
              <a:rPr lang="en-US" sz="2400" dirty="0"/>
              <a:t> ≠ 0} is the set of rational numbers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Any number that can be expressed as a fraction of two integers (where the bottom one is not </a:t>
            </a:r>
            <a:r>
              <a:rPr lang="en-US" sz="2400" dirty="0" smtClean="0"/>
              <a:t>zero)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b="1" dirty="0" smtClean="0"/>
              <a:t>R</a:t>
            </a:r>
            <a:r>
              <a:rPr lang="en-US" sz="2400" dirty="0" smtClean="0"/>
              <a:t> is the set of real numbers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b="1" dirty="0" smtClean="0"/>
              <a:t>R</a:t>
            </a:r>
            <a:r>
              <a:rPr lang="en-US" sz="2400" b="1" baseline="30000" dirty="0" smtClean="0"/>
              <a:t>+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 the set of positive real numbers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b="1" dirty="0" smtClean="0"/>
              <a:t>C</a:t>
            </a:r>
            <a:r>
              <a:rPr lang="en-US" sz="2400" dirty="0" smtClean="0"/>
              <a:t> the set of complex numbers.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6665-778D-4C0D-A9F6-9DA9A96D446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5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r>
              <a:rPr lang="en-US" sz="4800" b="1" kern="0" dirty="0">
                <a:solidFill>
                  <a:schemeClr val="bg1"/>
                </a:solidFill>
                <a:latin typeface="Rockwell" panose="02060603020205020403" pitchFamily="18" charset="0"/>
              </a:rPr>
              <a:t>Often used sets</a:t>
            </a:r>
          </a:p>
        </p:txBody>
      </p:sp>
    </p:spTree>
    <p:extLst>
      <p:ext uri="{BB962C8B-B14F-4D97-AF65-F5344CB8AC3E}">
        <p14:creationId xmlns="" xmlns:p14="http://schemas.microsoft.com/office/powerpoint/2010/main" val="125384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110"/>
            <a:ext cx="10515600" cy="1035050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Specifying Sets (cont.)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0160"/>
                <a:ext cx="10820400" cy="5229228"/>
              </a:xfrm>
            </p:spPr>
            <p:txBody>
              <a:bodyPr/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smtClean="0"/>
                  <a:t>	A = {a, e,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, o, u}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dirty="0" smtClean="0"/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000" dirty="0"/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/>
                </a:r>
                <a:r>
                  <a:rPr lang="en-US" dirty="0" smtClean="0"/>
                  <a:t>B = {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 | x </a:t>
                </a:r>
                <a:r>
                  <a:rPr lang="en-US" dirty="0" smtClean="0"/>
                  <a:t>is an even integer,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 &gt; 0</a:t>
                </a:r>
                <a:r>
                  <a:rPr lang="en-US" dirty="0" smtClean="0"/>
                  <a:t>}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100" dirty="0" smtClean="0"/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sz="1600" dirty="0"/>
              </a:p>
              <a:p>
                <a:r>
                  <a:rPr lang="en-US" dirty="0" smtClean="0"/>
                  <a:t>	E = {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 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−3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+2=0</m:t>
                    </m:r>
                  </m:oMath>
                </a14:m>
                <a:r>
                  <a:rPr lang="en-US" dirty="0" smtClean="0"/>
                  <a:t>}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0160"/>
                <a:ext cx="10820400" cy="5229228"/>
              </a:xfrm>
              <a:blipFill rotWithShape="0">
                <a:blip r:embed="rId2"/>
                <a:stretch>
                  <a:fillRect l="-1296" t="-1632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6665-778D-4C0D-A9F6-9DA9A96D446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8725" y="2078844"/>
            <a:ext cx="10301288" cy="6929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A = {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| x is a letter in English, x is a vowel</a:t>
            </a:r>
            <a:r>
              <a:rPr lang="en-US" sz="2800" dirty="0" smtClean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228725" y="3917169"/>
            <a:ext cx="6800851" cy="6929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B = {2, 4, 6, …….}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228726" y="5614989"/>
            <a:ext cx="5143500" cy="7596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E</a:t>
            </a:r>
            <a:r>
              <a:rPr lang="en-US" sz="2800" dirty="0" smtClean="0"/>
              <a:t> = {1, 2}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0" y="5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r>
              <a:rPr lang="en-US" sz="4800" b="1" kern="0" dirty="0" smtClean="0">
                <a:solidFill>
                  <a:schemeClr val="bg1"/>
                </a:solidFill>
                <a:latin typeface="Rockwell" panose="02060603020205020403" pitchFamily="18" charset="0"/>
              </a:rPr>
              <a:t>Specifying Set</a:t>
            </a:r>
            <a:endParaRPr lang="en-US" sz="4800" b="1" kern="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300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110"/>
            <a:ext cx="10515600" cy="1035050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Specifying Sets (cont.)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160"/>
            <a:ext cx="10820400" cy="5229228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 = 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x: x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 Z, x is even, x &lt;15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}</a:t>
            </a:r>
            <a:endParaRPr lang="en-US" dirty="0" smtClean="0"/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 = 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x: x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 Z, x + 4 = 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}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4000" dirty="0" smtClean="0"/>
          </a:p>
          <a:p>
            <a:pPr marL="0" indent="0">
              <a:buNone/>
            </a:pPr>
            <a:endParaRPr lang="en-US" sz="1600" dirty="0"/>
          </a:p>
          <a:p>
            <a:r>
              <a:rPr lang="en-US" dirty="0" smtClean="0"/>
              <a:t>C </a:t>
            </a:r>
            <a:r>
              <a:rPr lang="en-US" dirty="0"/>
              <a:t>= 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x: x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 Z,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x</a:t>
            </a:r>
            <a:r>
              <a:rPr lang="en-US" baseline="300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+ 2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=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6665-778D-4C0D-A9F6-9DA9A96D446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8725" y="2078844"/>
            <a:ext cx="10301288" cy="67864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A = {… -8, -6, -4, -2, 0, 2, 4, …., 14}</a:t>
            </a:r>
          </a:p>
        </p:txBody>
      </p:sp>
      <p:sp>
        <p:nvSpPr>
          <p:cNvPr id="5" name="Rectangle 4"/>
          <p:cNvSpPr/>
          <p:nvPr/>
        </p:nvSpPr>
        <p:spPr>
          <a:xfrm>
            <a:off x="1228725" y="3988603"/>
            <a:ext cx="6800851" cy="583399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B = {-1}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228726" y="5460209"/>
            <a:ext cx="5143500" cy="59769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E</a:t>
            </a:r>
            <a:r>
              <a:rPr lang="en-US" sz="2800" dirty="0" smtClean="0"/>
              <a:t> = {-2, +2}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0" y="5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r>
              <a:rPr lang="en-US" sz="4800" b="1" kern="0" dirty="0" smtClean="0">
                <a:solidFill>
                  <a:schemeClr val="bg1"/>
                </a:solidFill>
                <a:latin typeface="Rockwell" panose="02060603020205020403" pitchFamily="18" charset="0"/>
              </a:rPr>
              <a:t>Specifying Set</a:t>
            </a:r>
            <a:endParaRPr lang="en-US" sz="4800" b="1" kern="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75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985963"/>
            <a:ext cx="10906124" cy="1314450"/>
          </a:xfr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fontAlgn="base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33399"/>
              </a:buClr>
              <a:buNone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Order does not matter</a:t>
            </a:r>
          </a:p>
          <a:p>
            <a:pPr lvl="1" fontAlgn="base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{1, 2, 3, 4, 5} is equivalent to {3, 5, 2, 4, 1}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6665-778D-4C0D-A9F6-9DA9A96D446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5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Set - properties</a:t>
            </a:r>
            <a:endParaRPr lang="en-US" sz="4800" b="1" kern="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38200" y="3657602"/>
            <a:ext cx="10906125" cy="17573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600"/>
              </a:spcAft>
              <a:buClr>
                <a:srgbClr val="333399"/>
              </a:buClr>
              <a:buNone/>
            </a:pPr>
            <a:r>
              <a:rPr lang="en-US" sz="2400" b="1" kern="0" dirty="0">
                <a:solidFill>
                  <a:srgbClr val="000000"/>
                </a:solidFill>
                <a:latin typeface="Verdana"/>
              </a:rPr>
              <a:t>Frequency does not matter </a:t>
            </a:r>
            <a:endParaRPr lang="en-US" sz="2400" b="1" kern="0" dirty="0" smtClean="0">
              <a:solidFill>
                <a:srgbClr val="000000"/>
              </a:solidFill>
              <a:latin typeface="Verdana"/>
            </a:endParaRPr>
          </a:p>
          <a:p>
            <a:pPr marL="0" indent="0">
              <a:spcBef>
                <a:spcPts val="1200"/>
              </a:spcBef>
              <a:spcAft>
                <a:spcPts val="600"/>
              </a:spcAft>
              <a:buClr>
                <a:srgbClr val="333399"/>
              </a:buClr>
              <a:buNone/>
            </a:pPr>
            <a:r>
              <a:rPr lang="en-US" sz="2400" b="1" kern="0" dirty="0">
                <a:solidFill>
                  <a:srgbClr val="000000"/>
                </a:solidFill>
                <a:latin typeface="Verdana"/>
              </a:rPr>
              <a:t>	</a:t>
            </a:r>
            <a:r>
              <a:rPr lang="en-US" sz="2400" b="1" kern="0" dirty="0" smtClean="0">
                <a:solidFill>
                  <a:srgbClr val="000000"/>
                </a:solidFill>
                <a:latin typeface="Verdana"/>
              </a:rPr>
              <a:t>- </a:t>
            </a:r>
            <a:r>
              <a:rPr lang="en-US" sz="2400" kern="0" dirty="0" smtClean="0">
                <a:solidFill>
                  <a:srgbClr val="000000"/>
                </a:solidFill>
                <a:latin typeface="Verdana"/>
              </a:rPr>
              <a:t>Consider the list of students in this class</a:t>
            </a:r>
          </a:p>
          <a:p>
            <a:pPr lvl="2"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kern="0" dirty="0" smtClean="0">
                <a:solidFill>
                  <a:srgbClr val="000000"/>
                </a:solidFill>
                <a:latin typeface="Verdana"/>
              </a:rPr>
              <a:t>It does not make sense to list somebody twice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kern="0" dirty="0" smtClean="0"/>
          </a:p>
          <a:p>
            <a:endParaRPr lang="en-US" kern="0" dirty="0"/>
          </a:p>
        </p:txBody>
      </p:sp>
    </p:spTree>
    <p:extLst>
      <p:ext uri="{BB962C8B-B14F-4D97-AF65-F5344CB8AC3E}">
        <p14:creationId xmlns="" xmlns:p14="http://schemas.microsoft.com/office/powerpoint/2010/main" val="253538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5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Set Terminology : The </a:t>
            </a:r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universal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537098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7"/>
            <a:ext cx="10653296" cy="9528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b="1" i="1" dirty="0">
                <a:latin typeface="Times New Roman" panose="02020603050405020304" pitchFamily="18" charset="0"/>
              </a:rPr>
              <a:t>U</a:t>
            </a:r>
            <a:r>
              <a:rPr lang="en-US" dirty="0"/>
              <a:t> is the universal set – the set of all of elements (or the “universe”) from which given any set is drawn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0101" y="3557589"/>
            <a:ext cx="10477500" cy="20313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For the set {-2, 0.4, 2}, </a:t>
            </a:r>
            <a:r>
              <a:rPr lang="en-US" sz="2400" b="1" i="1" dirty="0">
                <a:latin typeface="Times New Roman" panose="02020603050405020304" pitchFamily="18" charset="0"/>
              </a:rPr>
              <a:t>U</a:t>
            </a:r>
            <a:r>
              <a:rPr lang="en-US" sz="2400" dirty="0"/>
              <a:t> would be the real numbers</a:t>
            </a:r>
          </a:p>
          <a:p>
            <a:pPr marL="2857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For the set {0, 1, 2}, </a:t>
            </a:r>
            <a:r>
              <a:rPr lang="en-US" sz="2400" b="1" i="1" dirty="0">
                <a:latin typeface="Times New Roman" panose="02020603050405020304" pitchFamily="18" charset="0"/>
              </a:rPr>
              <a:t>U</a:t>
            </a:r>
            <a:r>
              <a:rPr lang="en-US" sz="2400" dirty="0"/>
              <a:t> could be the </a:t>
            </a:r>
            <a:r>
              <a:rPr lang="en-US" sz="2400" b="1" dirty="0"/>
              <a:t>N</a:t>
            </a:r>
            <a:r>
              <a:rPr lang="en-US" sz="2400" dirty="0"/>
              <a:t>, </a:t>
            </a:r>
            <a:r>
              <a:rPr lang="en-US" sz="2400" b="1" dirty="0"/>
              <a:t>Z</a:t>
            </a:r>
            <a:r>
              <a:rPr lang="en-US" sz="2400" dirty="0"/>
              <a:t>, </a:t>
            </a:r>
            <a:r>
              <a:rPr lang="en-US" sz="2400" b="1" dirty="0"/>
              <a:t>Q</a:t>
            </a:r>
            <a:r>
              <a:rPr lang="en-US" sz="2400" dirty="0"/>
              <a:t>, </a:t>
            </a:r>
            <a:r>
              <a:rPr lang="en-US" sz="2400" b="1" dirty="0"/>
              <a:t>R</a:t>
            </a:r>
            <a:r>
              <a:rPr lang="en-US" sz="2400" dirty="0"/>
              <a:t> depending on the context</a:t>
            </a:r>
          </a:p>
          <a:p>
            <a:pPr marL="2857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For the set of the vowels of the alphabet, </a:t>
            </a:r>
            <a:r>
              <a:rPr lang="en-US" sz="2400" b="1" i="1" dirty="0">
                <a:latin typeface="Times New Roman" panose="02020603050405020304" pitchFamily="18" charset="0"/>
              </a:rPr>
              <a:t>U</a:t>
            </a:r>
            <a:r>
              <a:rPr lang="en-US" sz="2400" dirty="0"/>
              <a:t> would be all the letters of the </a:t>
            </a:r>
            <a:r>
              <a:rPr lang="en-US" sz="2400" dirty="0" smtClean="0"/>
              <a:t>alphabet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94603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5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Set Terminology :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The </a:t>
            </a:r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Empty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537098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7"/>
            <a:ext cx="10653296" cy="8874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a set has zero elements, it is called the empty (or null)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5304" y="3237221"/>
            <a:ext cx="6624221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Written using the symbol </a:t>
            </a:r>
            <a:r>
              <a:rPr lang="en-US" sz="2400" dirty="0">
                <a:sym typeface="Symbol" panose="05050102010706020507" pitchFamily="18" charset="2"/>
              </a:rPr>
              <a:t>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Symbol" panose="05050102010706020507" pitchFamily="18" charset="2"/>
              </a:rPr>
              <a:t>Thus,  = { }             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 VERY IMPORTANT</a:t>
            </a:r>
            <a:endParaRPr lang="en-US" sz="2400" b="1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5351" y="4261687"/>
            <a:ext cx="8577275" cy="7571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ym typeface="Symbol" panose="05050102010706020507" pitchFamily="18" charset="2"/>
              </a:rPr>
              <a:t>It can be a element of other sets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panose="05050102010706020507" pitchFamily="18" charset="2"/>
              </a:rPr>
              <a:t>{ , 1, 2, 3, x } is a valid </a:t>
            </a:r>
            <a:r>
              <a:rPr lang="en-US" sz="2400" dirty="0" smtClean="0">
                <a:sym typeface="Symbol" panose="05050102010706020507" pitchFamily="18" charset="2"/>
              </a:rPr>
              <a:t>set</a:t>
            </a:r>
            <a:endParaRPr lang="en-US" sz="2400" dirty="0">
              <a:sym typeface="Symbol" panose="05050102010706020507" pitchFamily="18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5349" y="5212289"/>
            <a:ext cx="10663251" cy="108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ym typeface="Symbol" panose="05050102010706020507" pitchFamily="18" charset="2"/>
              </a:rPr>
              <a:t> </a:t>
            </a:r>
            <a:r>
              <a:rPr lang="en-US" sz="2400" dirty="0">
                <a:sym typeface="Symbol" panose="05050102010706020507" pitchFamily="18" charset="2"/>
              </a:rPr>
              <a:t>≠ {  } </a:t>
            </a:r>
            <a:endParaRPr lang="en-US" sz="2400" dirty="0" smtClean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ym typeface="Symbol" panose="05050102010706020507" pitchFamily="18" charset="2"/>
              </a:rPr>
              <a:t>      The first is a set of zero elements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ym typeface="Symbol" panose="05050102010706020507" pitchFamily="18" charset="2"/>
              </a:rPr>
              <a:t>The </a:t>
            </a:r>
            <a:r>
              <a:rPr lang="en-US" sz="2400" dirty="0">
                <a:sym typeface="Symbol" panose="05050102010706020507" pitchFamily="18" charset="2"/>
              </a:rPr>
              <a:t>second is a set of 1 </a:t>
            </a:r>
            <a:r>
              <a:rPr lang="en-US" sz="2400" dirty="0" smtClean="0">
                <a:sym typeface="Symbol" panose="05050102010706020507" pitchFamily="18" charset="2"/>
              </a:rPr>
              <a:t>element </a:t>
            </a:r>
            <a:r>
              <a:rPr lang="en-US" sz="2400" i="1" dirty="0">
                <a:sym typeface="Symbol" panose="05050102010706020507" pitchFamily="18" charset="2"/>
              </a:rPr>
              <a:t>[A set with one element is called </a:t>
            </a:r>
            <a:r>
              <a:rPr lang="en-US" sz="2400" i="1" dirty="0" smtClean="0">
                <a:sym typeface="Symbol" panose="05050102010706020507" pitchFamily="18" charset="2"/>
              </a:rPr>
              <a:t>a</a:t>
            </a:r>
            <a:r>
              <a:rPr lang="en-US" sz="2400" b="1" i="1" dirty="0" smtClean="0">
                <a:sym typeface="Symbol" panose="05050102010706020507" pitchFamily="18" charset="2"/>
              </a:rPr>
              <a:t> singleton</a:t>
            </a:r>
            <a:r>
              <a:rPr lang="en-US" sz="2400" i="1" dirty="0" smtClean="0">
                <a:sym typeface="Symbol" panose="05050102010706020507" pitchFamily="18" charset="2"/>
              </a:rPr>
              <a:t> </a:t>
            </a:r>
            <a:r>
              <a:rPr lang="en-US" sz="2400" i="1" dirty="0">
                <a:sym typeface="Symbol" panose="05050102010706020507" pitchFamily="18" charset="2"/>
              </a:rPr>
              <a:t>set</a:t>
            </a:r>
            <a:r>
              <a:rPr lang="en-US" sz="2400" i="1" dirty="0" smtClean="0">
                <a:sym typeface="Symbol" panose="05050102010706020507" pitchFamily="18" charset="2"/>
              </a:rPr>
              <a:t>]</a:t>
            </a:r>
            <a:endParaRPr lang="en-US" sz="2400" i="1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99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7" name="Rectangle 3"/>
          <p:cNvSpPr>
            <a:spLocks noGrp="1" noChangeArrowheads="1"/>
          </p:cNvSpPr>
          <p:nvPr>
            <p:ph idx="1"/>
          </p:nvPr>
        </p:nvSpPr>
        <p:spPr>
          <a:xfrm>
            <a:off x="942976" y="1585914"/>
            <a:ext cx="6575432" cy="46148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Represents sets graphically</a:t>
            </a:r>
          </a:p>
          <a:p>
            <a:pPr lvl="1" eaLnBrk="1" hangingPunct="1"/>
            <a:r>
              <a:rPr lang="en-US" dirty="0"/>
              <a:t>The box represents the universal set</a:t>
            </a:r>
          </a:p>
          <a:p>
            <a:pPr lvl="1" eaLnBrk="1" hangingPunct="1"/>
            <a:r>
              <a:rPr lang="en-US" dirty="0"/>
              <a:t>Circles represent the set(s)</a:t>
            </a:r>
          </a:p>
          <a:p>
            <a:pPr eaLnBrk="1" hangingPunct="1"/>
            <a:r>
              <a:rPr lang="en-US" sz="2800" dirty="0"/>
              <a:t>Consider set S, which is </a:t>
            </a:r>
            <a:r>
              <a:rPr lang="en-US" sz="2800" dirty="0" smtClean="0"/>
              <a:t>the </a:t>
            </a:r>
            <a:r>
              <a:rPr lang="en-US" sz="2800" dirty="0"/>
              <a:t>set </a:t>
            </a:r>
            <a:r>
              <a:rPr lang="en-US" sz="2800" dirty="0" smtClean="0"/>
              <a:t>of </a:t>
            </a:r>
            <a:r>
              <a:rPr lang="en-US" sz="2800" dirty="0"/>
              <a:t>all </a:t>
            </a:r>
            <a:r>
              <a:rPr lang="en-US" sz="2800" dirty="0" smtClean="0"/>
              <a:t>vowels </a:t>
            </a:r>
            <a:r>
              <a:rPr lang="en-US" sz="2800" dirty="0"/>
              <a:t>in </a:t>
            </a:r>
            <a:r>
              <a:rPr lang="en-US" sz="2800" dirty="0" smtClean="0"/>
              <a:t>the alphabet</a:t>
            </a:r>
            <a:endParaRPr lang="en-US" sz="2800" dirty="0"/>
          </a:p>
          <a:p>
            <a:pPr eaLnBrk="1" hangingPunct="1"/>
            <a:r>
              <a:rPr lang="en-US" sz="2800" dirty="0" smtClean="0"/>
              <a:t>The </a:t>
            </a:r>
            <a:r>
              <a:rPr lang="en-US" sz="2800" dirty="0"/>
              <a:t>individual elements </a:t>
            </a:r>
            <a:r>
              <a:rPr lang="en-US" sz="2800" dirty="0" smtClean="0"/>
              <a:t>are </a:t>
            </a:r>
            <a:r>
              <a:rPr lang="en-US" sz="2800" dirty="0"/>
              <a:t>usually not written </a:t>
            </a:r>
            <a:r>
              <a:rPr lang="en-US" sz="2800" dirty="0" smtClean="0"/>
              <a:t>in </a:t>
            </a:r>
            <a:r>
              <a:rPr lang="en-US" sz="2800" dirty="0"/>
              <a:t>a Venn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6665-778D-4C0D-A9F6-9DA9A96D446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0118726" y="3389313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893059" y="3276602"/>
            <a:ext cx="3059113" cy="2808288"/>
            <a:chOff x="3310" y="2064"/>
            <a:chExt cx="1927" cy="1769"/>
          </a:xfrm>
        </p:grpSpPr>
        <p:sp>
          <p:nvSpPr>
            <p:cNvPr id="20491" name="Text Box 6"/>
            <p:cNvSpPr txBox="1">
              <a:spLocks noChangeArrowheads="1"/>
            </p:cNvSpPr>
            <p:nvPr/>
          </p:nvSpPr>
          <p:spPr bwMode="auto">
            <a:xfrm>
              <a:off x="4272" y="288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 dirty="0"/>
                <a:t>a</a:t>
              </a:r>
            </a:p>
          </p:txBody>
        </p:sp>
        <p:sp>
          <p:nvSpPr>
            <p:cNvPr id="20492" name="Text Box 7"/>
            <p:cNvSpPr txBox="1">
              <a:spLocks noChangeArrowheads="1"/>
            </p:cNvSpPr>
            <p:nvPr/>
          </p:nvSpPr>
          <p:spPr bwMode="auto">
            <a:xfrm>
              <a:off x="4656" y="283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 dirty="0"/>
                <a:t>e</a:t>
              </a:r>
            </a:p>
          </p:txBody>
        </p:sp>
        <p:sp>
          <p:nvSpPr>
            <p:cNvPr id="20493" name="Text Box 8"/>
            <p:cNvSpPr txBox="1">
              <a:spLocks noChangeArrowheads="1"/>
            </p:cNvSpPr>
            <p:nvPr/>
          </p:nvSpPr>
          <p:spPr bwMode="auto">
            <a:xfrm>
              <a:off x="5088" y="2832"/>
              <a:ext cx="1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 dirty="0"/>
                <a:t>i</a:t>
              </a:r>
            </a:p>
          </p:txBody>
        </p:sp>
        <p:sp>
          <p:nvSpPr>
            <p:cNvPr id="20494" name="Text Box 9"/>
            <p:cNvSpPr txBox="1">
              <a:spLocks noChangeArrowheads="1"/>
            </p:cNvSpPr>
            <p:nvPr/>
          </p:nvSpPr>
          <p:spPr bwMode="auto">
            <a:xfrm>
              <a:off x="4560" y="321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 dirty="0"/>
                <a:t>o</a:t>
              </a:r>
            </a:p>
          </p:txBody>
        </p:sp>
        <p:sp>
          <p:nvSpPr>
            <p:cNvPr id="20495" name="Text Box 10"/>
            <p:cNvSpPr txBox="1">
              <a:spLocks noChangeArrowheads="1"/>
            </p:cNvSpPr>
            <p:nvPr/>
          </p:nvSpPr>
          <p:spPr bwMode="auto">
            <a:xfrm>
              <a:off x="4944" y="321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 dirty="0"/>
                <a:t>u</a:t>
              </a:r>
            </a:p>
          </p:txBody>
        </p:sp>
        <p:sp>
          <p:nvSpPr>
            <p:cNvPr id="20496" name="Text Box 11"/>
            <p:cNvSpPr txBox="1">
              <a:spLocks noChangeArrowheads="1"/>
            </p:cNvSpPr>
            <p:nvPr/>
          </p:nvSpPr>
          <p:spPr bwMode="auto">
            <a:xfrm>
              <a:off x="3310" y="208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 dirty="0"/>
                <a:t>b</a:t>
              </a:r>
            </a:p>
          </p:txBody>
        </p:sp>
        <p:sp>
          <p:nvSpPr>
            <p:cNvPr id="20497" name="Text Box 12"/>
            <p:cNvSpPr txBox="1">
              <a:spLocks noChangeArrowheads="1"/>
            </p:cNvSpPr>
            <p:nvPr/>
          </p:nvSpPr>
          <p:spPr bwMode="auto">
            <a:xfrm>
              <a:off x="3600" y="2064"/>
              <a:ext cx="1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 dirty="0"/>
                <a:t>c</a:t>
              </a:r>
            </a:p>
          </p:txBody>
        </p:sp>
        <p:sp>
          <p:nvSpPr>
            <p:cNvPr id="20498" name="Text Box 13"/>
            <p:cNvSpPr txBox="1">
              <a:spLocks noChangeArrowheads="1"/>
            </p:cNvSpPr>
            <p:nvPr/>
          </p:nvSpPr>
          <p:spPr bwMode="auto">
            <a:xfrm>
              <a:off x="3838" y="208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 dirty="0"/>
                <a:t>d</a:t>
              </a:r>
            </a:p>
          </p:txBody>
        </p:sp>
        <p:sp>
          <p:nvSpPr>
            <p:cNvPr id="20499" name="Text Box 14"/>
            <p:cNvSpPr txBox="1">
              <a:spLocks noChangeArrowheads="1"/>
            </p:cNvSpPr>
            <p:nvPr/>
          </p:nvSpPr>
          <p:spPr bwMode="auto">
            <a:xfrm>
              <a:off x="4050" y="2087"/>
              <a:ext cx="15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 dirty="0"/>
                <a:t>f</a:t>
              </a:r>
            </a:p>
          </p:txBody>
        </p:sp>
        <p:sp>
          <p:nvSpPr>
            <p:cNvPr id="20500" name="Text Box 15"/>
            <p:cNvSpPr txBox="1">
              <a:spLocks noChangeArrowheads="1"/>
            </p:cNvSpPr>
            <p:nvPr/>
          </p:nvSpPr>
          <p:spPr bwMode="auto">
            <a:xfrm>
              <a:off x="3310" y="232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 dirty="0"/>
                <a:t>g</a:t>
              </a:r>
            </a:p>
          </p:txBody>
        </p:sp>
        <p:sp>
          <p:nvSpPr>
            <p:cNvPr id="20501" name="Text Box 16"/>
            <p:cNvSpPr txBox="1">
              <a:spLocks noChangeArrowheads="1"/>
            </p:cNvSpPr>
            <p:nvPr/>
          </p:nvSpPr>
          <p:spPr bwMode="auto">
            <a:xfrm>
              <a:off x="3600" y="235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 dirty="0"/>
                <a:t>h</a:t>
              </a:r>
            </a:p>
          </p:txBody>
        </p:sp>
        <p:sp>
          <p:nvSpPr>
            <p:cNvPr id="20502" name="Text Box 17"/>
            <p:cNvSpPr txBox="1">
              <a:spLocks noChangeArrowheads="1"/>
            </p:cNvSpPr>
            <p:nvPr/>
          </p:nvSpPr>
          <p:spPr bwMode="auto">
            <a:xfrm>
              <a:off x="3888" y="2352"/>
              <a:ext cx="1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 dirty="0"/>
                <a:t>j</a:t>
              </a:r>
            </a:p>
          </p:txBody>
        </p:sp>
        <p:sp>
          <p:nvSpPr>
            <p:cNvPr id="20503" name="Text Box 18"/>
            <p:cNvSpPr txBox="1">
              <a:spLocks noChangeArrowheads="1"/>
            </p:cNvSpPr>
            <p:nvPr/>
          </p:nvSpPr>
          <p:spPr bwMode="auto">
            <a:xfrm>
              <a:off x="3312" y="2592"/>
              <a:ext cx="1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 dirty="0"/>
                <a:t>k</a:t>
              </a:r>
            </a:p>
          </p:txBody>
        </p:sp>
        <p:sp>
          <p:nvSpPr>
            <p:cNvPr id="20504" name="Text Box 19"/>
            <p:cNvSpPr txBox="1">
              <a:spLocks noChangeArrowheads="1"/>
            </p:cNvSpPr>
            <p:nvPr/>
          </p:nvSpPr>
          <p:spPr bwMode="auto">
            <a:xfrm>
              <a:off x="3600" y="2592"/>
              <a:ext cx="1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 dirty="0"/>
                <a:t>l</a:t>
              </a:r>
            </a:p>
          </p:txBody>
        </p:sp>
        <p:sp>
          <p:nvSpPr>
            <p:cNvPr id="20505" name="Text Box 20"/>
            <p:cNvSpPr txBox="1">
              <a:spLocks noChangeArrowheads="1"/>
            </p:cNvSpPr>
            <p:nvPr/>
          </p:nvSpPr>
          <p:spPr bwMode="auto">
            <a:xfrm>
              <a:off x="3818" y="2567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 dirty="0"/>
                <a:t>m</a:t>
              </a:r>
            </a:p>
          </p:txBody>
        </p:sp>
        <p:sp>
          <p:nvSpPr>
            <p:cNvPr id="20506" name="Text Box 21"/>
            <p:cNvSpPr txBox="1">
              <a:spLocks noChangeArrowheads="1"/>
            </p:cNvSpPr>
            <p:nvPr/>
          </p:nvSpPr>
          <p:spPr bwMode="auto">
            <a:xfrm>
              <a:off x="3312" y="283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 dirty="0"/>
                <a:t>n</a:t>
              </a:r>
            </a:p>
          </p:txBody>
        </p:sp>
        <p:sp>
          <p:nvSpPr>
            <p:cNvPr id="20507" name="Text Box 22"/>
            <p:cNvSpPr txBox="1">
              <a:spLocks noChangeArrowheads="1"/>
            </p:cNvSpPr>
            <p:nvPr/>
          </p:nvSpPr>
          <p:spPr bwMode="auto">
            <a:xfrm>
              <a:off x="3552" y="283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 dirty="0"/>
                <a:t>p</a:t>
              </a:r>
            </a:p>
          </p:txBody>
        </p:sp>
        <p:sp>
          <p:nvSpPr>
            <p:cNvPr id="20508" name="Text Box 23"/>
            <p:cNvSpPr txBox="1">
              <a:spLocks noChangeArrowheads="1"/>
            </p:cNvSpPr>
            <p:nvPr/>
          </p:nvSpPr>
          <p:spPr bwMode="auto">
            <a:xfrm>
              <a:off x="3840" y="283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 dirty="0"/>
                <a:t>q</a:t>
              </a:r>
            </a:p>
          </p:txBody>
        </p:sp>
        <p:sp>
          <p:nvSpPr>
            <p:cNvPr id="20509" name="Text Box 24"/>
            <p:cNvSpPr txBox="1">
              <a:spLocks noChangeArrowheads="1"/>
            </p:cNvSpPr>
            <p:nvPr/>
          </p:nvSpPr>
          <p:spPr bwMode="auto">
            <a:xfrm>
              <a:off x="3312" y="3120"/>
              <a:ext cx="1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 dirty="0"/>
                <a:t>r</a:t>
              </a:r>
            </a:p>
          </p:txBody>
        </p:sp>
        <p:sp>
          <p:nvSpPr>
            <p:cNvPr id="20510" name="Text Box 25"/>
            <p:cNvSpPr txBox="1">
              <a:spLocks noChangeArrowheads="1"/>
            </p:cNvSpPr>
            <p:nvPr/>
          </p:nvSpPr>
          <p:spPr bwMode="auto">
            <a:xfrm>
              <a:off x="3552" y="3120"/>
              <a:ext cx="1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 dirty="0"/>
                <a:t>s</a:t>
              </a:r>
            </a:p>
          </p:txBody>
        </p:sp>
        <p:sp>
          <p:nvSpPr>
            <p:cNvPr id="20511" name="Text Box 26"/>
            <p:cNvSpPr txBox="1">
              <a:spLocks noChangeArrowheads="1"/>
            </p:cNvSpPr>
            <p:nvPr/>
          </p:nvSpPr>
          <p:spPr bwMode="auto">
            <a:xfrm>
              <a:off x="3840" y="3120"/>
              <a:ext cx="15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 dirty="0"/>
                <a:t>t</a:t>
              </a:r>
            </a:p>
          </p:txBody>
        </p:sp>
        <p:sp>
          <p:nvSpPr>
            <p:cNvPr id="20512" name="Text Box 27"/>
            <p:cNvSpPr txBox="1">
              <a:spLocks noChangeArrowheads="1"/>
            </p:cNvSpPr>
            <p:nvPr/>
          </p:nvSpPr>
          <p:spPr bwMode="auto">
            <a:xfrm>
              <a:off x="3312" y="3360"/>
              <a:ext cx="1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 dirty="0"/>
                <a:t>v</a:t>
              </a:r>
            </a:p>
          </p:txBody>
        </p:sp>
        <p:sp>
          <p:nvSpPr>
            <p:cNvPr id="20513" name="Text Box 28"/>
            <p:cNvSpPr txBox="1">
              <a:spLocks noChangeArrowheads="1"/>
            </p:cNvSpPr>
            <p:nvPr/>
          </p:nvSpPr>
          <p:spPr bwMode="auto">
            <a:xfrm>
              <a:off x="3552" y="3360"/>
              <a:ext cx="2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 dirty="0"/>
                <a:t>w</a:t>
              </a:r>
            </a:p>
          </p:txBody>
        </p:sp>
        <p:sp>
          <p:nvSpPr>
            <p:cNvPr id="20514" name="Text Box 29"/>
            <p:cNvSpPr txBox="1">
              <a:spLocks noChangeArrowheads="1"/>
            </p:cNvSpPr>
            <p:nvPr/>
          </p:nvSpPr>
          <p:spPr bwMode="auto">
            <a:xfrm>
              <a:off x="3840" y="3360"/>
              <a:ext cx="1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 dirty="0"/>
                <a:t>x</a:t>
              </a:r>
            </a:p>
          </p:txBody>
        </p:sp>
        <p:sp>
          <p:nvSpPr>
            <p:cNvPr id="20515" name="Text Box 30"/>
            <p:cNvSpPr txBox="1">
              <a:spLocks noChangeArrowheads="1"/>
            </p:cNvSpPr>
            <p:nvPr/>
          </p:nvSpPr>
          <p:spPr bwMode="auto">
            <a:xfrm>
              <a:off x="3312" y="3600"/>
              <a:ext cx="1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 dirty="0"/>
                <a:t>y</a:t>
              </a:r>
            </a:p>
          </p:txBody>
        </p:sp>
        <p:sp>
          <p:nvSpPr>
            <p:cNvPr id="20516" name="Text Box 31"/>
            <p:cNvSpPr txBox="1">
              <a:spLocks noChangeArrowheads="1"/>
            </p:cNvSpPr>
            <p:nvPr/>
          </p:nvSpPr>
          <p:spPr bwMode="auto">
            <a:xfrm>
              <a:off x="3552" y="3600"/>
              <a:ext cx="1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 dirty="0"/>
                <a:t>z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820031" y="3276600"/>
            <a:ext cx="3657600" cy="2895600"/>
            <a:chOff x="3264" y="2064"/>
            <a:chExt cx="2304" cy="1824"/>
          </a:xfrm>
        </p:grpSpPr>
        <p:sp>
          <p:nvSpPr>
            <p:cNvPr id="20487" name="Rectangle 33"/>
            <p:cNvSpPr>
              <a:spLocks noChangeArrowheads="1"/>
            </p:cNvSpPr>
            <p:nvPr/>
          </p:nvSpPr>
          <p:spPr bwMode="auto">
            <a:xfrm>
              <a:off x="3264" y="2064"/>
              <a:ext cx="2304" cy="1824"/>
            </a:xfrm>
            <a:prstGeom prst="rect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endParaRPr lang="en-US" dirty="0">
                <a:latin typeface="Garamond" panose="02020404030301010803" pitchFamily="18" charset="0"/>
              </a:endParaRPr>
            </a:p>
          </p:txBody>
        </p:sp>
        <p:sp>
          <p:nvSpPr>
            <p:cNvPr id="20488" name="Text Box 34"/>
            <p:cNvSpPr txBox="1">
              <a:spLocks noChangeArrowheads="1"/>
            </p:cNvSpPr>
            <p:nvPr/>
          </p:nvSpPr>
          <p:spPr bwMode="auto">
            <a:xfrm>
              <a:off x="5280" y="2112"/>
              <a:ext cx="257" cy="291"/>
            </a:xfrm>
            <a:prstGeom prst="rect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 sz="2400" b="1" i="1" dirty="0"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20489" name="Oval 35"/>
            <p:cNvSpPr>
              <a:spLocks noChangeArrowheads="1"/>
            </p:cNvSpPr>
            <p:nvPr/>
          </p:nvSpPr>
          <p:spPr bwMode="auto">
            <a:xfrm>
              <a:off x="4128" y="2304"/>
              <a:ext cx="1344" cy="1344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  <p:sp>
          <p:nvSpPr>
            <p:cNvPr id="20490" name="Text Box 36"/>
            <p:cNvSpPr txBox="1">
              <a:spLocks noChangeArrowheads="1"/>
            </p:cNvSpPr>
            <p:nvPr/>
          </p:nvSpPr>
          <p:spPr bwMode="auto">
            <a:xfrm>
              <a:off x="4704" y="2352"/>
              <a:ext cx="246" cy="291"/>
            </a:xfrm>
            <a:prstGeom prst="rect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 sz="2400" dirty="0"/>
                <a:t>S</a:t>
              </a:r>
            </a:p>
          </p:txBody>
        </p:sp>
      </p:grpSp>
      <p:sp>
        <p:nvSpPr>
          <p:cNvPr id="38" name="Title 1"/>
          <p:cNvSpPr txBox="1">
            <a:spLocks/>
          </p:cNvSpPr>
          <p:nvPr/>
        </p:nvSpPr>
        <p:spPr bwMode="auto">
          <a:xfrm>
            <a:off x="0" y="5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Venn diagrams</a:t>
            </a:r>
            <a:endParaRPr lang="en-US" sz="4800" b="1" kern="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361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5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Set Terminology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: Subset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337067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001066"/>
            <a:ext cx="10653296" cy="1165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000000"/>
                </a:solidFill>
              </a:rPr>
              <a:t>The </a:t>
            </a:r>
            <a:r>
              <a:rPr lang="en-US" kern="0" dirty="0" smtClean="0">
                <a:solidFill>
                  <a:srgbClr val="000000"/>
                </a:solidFill>
              </a:rPr>
              <a:t>set A is a sub set of B if </a:t>
            </a:r>
            <a:r>
              <a:rPr lang="en-US" kern="0" dirty="0">
                <a:solidFill>
                  <a:srgbClr val="000000"/>
                </a:solidFill>
              </a:rPr>
              <a:t>and only if every element </a:t>
            </a:r>
            <a:r>
              <a:rPr lang="en-US" kern="0" dirty="0" smtClean="0">
                <a:solidFill>
                  <a:srgbClr val="000000"/>
                </a:solidFill>
              </a:rPr>
              <a:t>of A is </a:t>
            </a:r>
            <a:r>
              <a:rPr lang="en-US" kern="0" dirty="0">
                <a:solidFill>
                  <a:srgbClr val="000000"/>
                </a:solidFill>
              </a:rPr>
              <a:t>also an element </a:t>
            </a:r>
            <a:r>
              <a:rPr lang="en-US" kern="0" dirty="0" smtClean="0">
                <a:solidFill>
                  <a:srgbClr val="000000"/>
                </a:solidFill>
              </a:rPr>
              <a:t>of B</a:t>
            </a:r>
            <a:r>
              <a:rPr lang="en-US" kern="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5304" y="3666966"/>
            <a:ext cx="10663251" cy="4247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</a:rPr>
              <a:t>We use the notation A ⊆ B to indicate that A is a subset of the set B.</a:t>
            </a:r>
            <a:endParaRPr lang="en-US" sz="2400" i="1" dirty="0">
              <a:sym typeface="Symbol" panose="05050102010706020507" pitchFamily="18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5351" y="4574683"/>
            <a:ext cx="10673204" cy="4247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ym typeface="Symbol" panose="05050102010706020507" pitchFamily="18" charset="2"/>
              </a:rPr>
              <a:t>We see </a:t>
            </a:r>
            <a:r>
              <a:rPr lang="en-US" sz="2400" b="1" dirty="0" smtClean="0">
                <a:sym typeface="Symbol" panose="05050102010706020507" pitchFamily="18" charset="2"/>
              </a:rPr>
              <a:t>that A ⊆ B if </a:t>
            </a:r>
            <a:r>
              <a:rPr lang="en-US" sz="2400" b="1" dirty="0">
                <a:sym typeface="Symbol" panose="05050102010706020507" pitchFamily="18" charset="2"/>
              </a:rPr>
              <a:t>and only if the </a:t>
            </a:r>
            <a:r>
              <a:rPr lang="en-US" sz="2400" b="1" dirty="0" smtClean="0">
                <a:sym typeface="Symbol" panose="05050102010706020507" pitchFamily="18" charset="2"/>
              </a:rPr>
              <a:t>quantification ∀x (</a:t>
            </a:r>
            <a:r>
              <a:rPr lang="en-US" sz="2400" b="1" dirty="0">
                <a:sym typeface="Symbol" panose="05050102010706020507" pitchFamily="18" charset="2"/>
              </a:rPr>
              <a:t>x</a:t>
            </a:r>
            <a:r>
              <a:rPr lang="en-US" sz="2400" b="1" dirty="0" smtClean="0">
                <a:sym typeface="Symbol" panose="05050102010706020507" pitchFamily="18" charset="2"/>
              </a:rPr>
              <a:t>∈ A → x ∈ B) is true</a:t>
            </a:r>
            <a:endParaRPr lang="en-US" sz="2400" b="1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930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5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Set Terminology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: Subset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537098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Example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7"/>
            <a:ext cx="10653296" cy="1382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If A = {2, 4, 6} and B = {1, 2, 3, 4, 5, 6, 7}; A is a subset of </a:t>
            </a:r>
            <a:r>
              <a:rPr lang="en-US" dirty="0" smtClean="0"/>
              <a:t>B</a:t>
            </a:r>
          </a:p>
          <a:p>
            <a:pPr marL="285750" lvl="1" indent="-285750"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If A = </a:t>
            </a:r>
            <a:r>
              <a:rPr lang="en-US" dirty="0" smtClean="0"/>
              <a:t>{1, 2, 3, 4} </a:t>
            </a:r>
            <a:r>
              <a:rPr lang="en-US" dirty="0"/>
              <a:t>and B = {1, 2, 3, </a:t>
            </a:r>
            <a:r>
              <a:rPr lang="en-US" dirty="0" smtClean="0"/>
              <a:t>4}; </a:t>
            </a:r>
            <a:r>
              <a:rPr lang="en-US" dirty="0"/>
              <a:t>A is a subset of B</a:t>
            </a:r>
          </a:p>
          <a:p>
            <a:pPr marL="285750" lvl="1" indent="-285750"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5304" y="4248248"/>
            <a:ext cx="10663251" cy="15881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Every </a:t>
            </a:r>
            <a:r>
              <a:rPr lang="en-US" sz="2400" dirty="0"/>
              <a:t>nonempty set S has at least two subset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For any set S, S </a:t>
            </a:r>
            <a:r>
              <a:rPr lang="en-US" sz="2400" dirty="0">
                <a:sym typeface="Symbol" panose="05050102010706020507" pitchFamily="18" charset="2"/>
              </a:rPr>
              <a:t> S (</a:t>
            </a:r>
            <a:r>
              <a:rPr 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</a:t>
            </a:r>
            <a:r>
              <a:rPr lang="en-US" sz="2400" dirty="0">
                <a:sym typeface="Symbol" panose="05050102010706020507" pitchFamily="18" charset="2"/>
              </a:rPr>
              <a:t>S  </a:t>
            </a:r>
            <a:r>
              <a:rPr lang="en-US" sz="2400" dirty="0">
                <a:sym typeface="Symbol" panose="05050102010706020507" pitchFamily="18" charset="2"/>
              </a:rPr>
              <a:t>S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</a:t>
            </a:r>
            <a:r>
              <a:rPr lang="en-US" sz="2400" dirty="0">
                <a:sym typeface="Symbol" panose="05050102010706020507" pitchFamily="18" charset="2"/>
              </a:rPr>
              <a:t> S)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For any set S, </a:t>
            </a:r>
            <a:r>
              <a:rPr 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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 S (</a:t>
            </a:r>
            <a:r>
              <a:rPr 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</a:t>
            </a:r>
            <a:r>
              <a:rPr lang="en-US" sz="2400" dirty="0">
                <a:sym typeface="Symbol" panose="05050102010706020507" pitchFamily="18" charset="2"/>
              </a:rPr>
              <a:t>S  </a:t>
            </a:r>
            <a:r>
              <a:rPr 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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</a:t>
            </a:r>
            <a:r>
              <a:rPr lang="en-US" sz="2400" dirty="0">
                <a:sym typeface="Symbol" panose="05050102010706020507" pitchFamily="18" charset="2"/>
              </a:rPr>
              <a:t> S</a:t>
            </a:r>
            <a:r>
              <a:rPr lang="en-US" sz="2400" dirty="0" smtClean="0">
                <a:sym typeface="Symbol" panose="05050102010706020507" pitchFamily="18" charset="2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72919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5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Set Basics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337066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Examination                                                               [5]		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001063"/>
            <a:ext cx="10653296" cy="2099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1. What is Set?</a:t>
            </a:r>
          </a:p>
          <a:p>
            <a:pPr marL="0" indent="0">
              <a:buNone/>
            </a:pPr>
            <a:r>
              <a:rPr lang="en-US" dirty="0" smtClean="0"/>
              <a:t>2. State </a:t>
            </a:r>
            <a:r>
              <a:rPr lang="en-US" dirty="0"/>
              <a:t>whether the sets in each pair are </a:t>
            </a:r>
            <a:r>
              <a:rPr lang="en-US" dirty="0" smtClean="0"/>
              <a:t>equal or not.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a</a:t>
            </a:r>
            <a:r>
              <a:rPr lang="en-US" dirty="0"/>
              <a:t>)  {a, b, c, d} and {a, c, d, b}</a:t>
            </a:r>
          </a:p>
          <a:p>
            <a:pPr marL="0" indent="0">
              <a:buNone/>
            </a:pPr>
            <a:r>
              <a:rPr lang="en-US" dirty="0" smtClean="0"/>
              <a:t>	b</a:t>
            </a:r>
            <a:r>
              <a:rPr lang="en-US" dirty="0"/>
              <a:t>)  {2, 4, 6} and {</a:t>
            </a:r>
            <a:r>
              <a:rPr lang="en-US" i="1" dirty="0" smtClean="0"/>
              <a:t>x </a:t>
            </a:r>
            <a:r>
              <a:rPr lang="en-US" dirty="0" smtClean="0"/>
              <a:t>| </a:t>
            </a:r>
            <a:r>
              <a:rPr lang="en-US" i="1" dirty="0" smtClean="0"/>
              <a:t>x </a:t>
            </a:r>
            <a:r>
              <a:rPr lang="en-US" dirty="0"/>
              <a:t>is an even number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4424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5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Set Terminology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: Proper Subset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537098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</a:t>
            </a:r>
            <a:endParaRPr lang="en-US" b="1" dirty="0">
              <a:latin typeface="+mj-lt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005304" y="2201095"/>
                <a:ext cx="10653296" cy="116596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just" fontAlgn="base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kern="0" dirty="0" smtClean="0">
                    <a:solidFill>
                      <a:srgbClr val="000000"/>
                    </a:solidFill>
                  </a:rPr>
                  <a:t>When a set A is </a:t>
                </a:r>
                <a:r>
                  <a:rPr lang="en-US" kern="0" dirty="0">
                    <a:solidFill>
                      <a:srgbClr val="000000"/>
                    </a:solidFill>
                  </a:rPr>
                  <a:t>a subset of a set </a:t>
                </a:r>
                <a:r>
                  <a:rPr lang="en-US" kern="0" dirty="0" smtClean="0">
                    <a:solidFill>
                      <a:srgbClr val="000000"/>
                    </a:solidFill>
                  </a:rPr>
                  <a:t>B but that A </a:t>
                </a:r>
                <a14:m>
                  <m:oMath xmlns:m="http://schemas.openxmlformats.org/officeDocument/2006/math">
                    <m:r>
                      <a:rPr lang="en-US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kern="0" dirty="0" smtClean="0">
                    <a:solidFill>
                      <a:srgbClr val="000000"/>
                    </a:solidFill>
                  </a:rPr>
                  <a:t> B, we write A ⊂ B and </a:t>
                </a:r>
                <a:r>
                  <a:rPr lang="en-US" kern="0" dirty="0">
                    <a:solidFill>
                      <a:srgbClr val="000000"/>
                    </a:solidFill>
                  </a:rPr>
                  <a:t>say </a:t>
                </a:r>
                <a:r>
                  <a:rPr lang="en-US" kern="0" dirty="0" smtClean="0">
                    <a:solidFill>
                      <a:srgbClr val="000000"/>
                    </a:solidFill>
                  </a:rPr>
                  <a:t>that A is </a:t>
                </a:r>
                <a:r>
                  <a:rPr lang="en-US" kern="0" dirty="0">
                    <a:solidFill>
                      <a:srgbClr val="000000"/>
                    </a:solidFill>
                  </a:rPr>
                  <a:t>a proper </a:t>
                </a:r>
                <a:r>
                  <a:rPr lang="en-US" kern="0" dirty="0" smtClean="0">
                    <a:solidFill>
                      <a:srgbClr val="000000"/>
                    </a:solidFill>
                  </a:rPr>
                  <a:t>subset of B</a:t>
                </a:r>
                <a:r>
                  <a:rPr lang="en-US" kern="0" dirty="0">
                    <a:solidFill>
                      <a:srgbClr val="00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04" y="2201097"/>
                <a:ext cx="10653296" cy="1165961"/>
              </a:xfrm>
              <a:prstGeom prst="rect">
                <a:avLst/>
              </a:prstGeom>
              <a:blipFill rotWithShape="0">
                <a:blip r:embed="rId2"/>
                <a:stretch>
                  <a:fillRect l="-1201" t="-3665" r="-1087" b="-3141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005304" y="3805336"/>
            <a:ext cx="10663251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For A ⊂ B to </a:t>
            </a:r>
            <a:r>
              <a:rPr lang="en-US" sz="2400" dirty="0"/>
              <a:t>be true, it must be the case </a:t>
            </a:r>
            <a:r>
              <a:rPr lang="en-US" sz="2400" dirty="0" smtClean="0"/>
              <a:t>that A ⊆ B and </a:t>
            </a:r>
            <a:r>
              <a:rPr lang="en-US" sz="2400" dirty="0"/>
              <a:t>there must exist an </a:t>
            </a:r>
            <a:r>
              <a:rPr lang="en-US" sz="2400" dirty="0" smtClean="0"/>
              <a:t>element y of B that </a:t>
            </a:r>
            <a:r>
              <a:rPr lang="en-US" sz="2400" dirty="0"/>
              <a:t>is not an element </a:t>
            </a:r>
            <a:r>
              <a:rPr lang="en-US" sz="2400" dirty="0" smtClean="0"/>
              <a:t>of A</a:t>
            </a:r>
            <a:r>
              <a:rPr lang="en-US" sz="2400" dirty="0"/>
              <a:t>. </a:t>
            </a:r>
            <a:endParaRPr lang="en-US" sz="2400" dirty="0" smtClean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005304" y="4964934"/>
                <a:ext cx="10663250" cy="106182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b="1" dirty="0" smtClean="0"/>
                  <a:t>That </a:t>
                </a:r>
                <a:r>
                  <a:rPr lang="en-US" sz="2400" b="1" dirty="0"/>
                  <a:t>is</a:t>
                </a:r>
                <a:r>
                  <a:rPr lang="en-US" sz="2400" b="1" dirty="0" smtClean="0"/>
                  <a:t>, A is </a:t>
                </a:r>
                <a:r>
                  <a:rPr lang="en-US" sz="2400" b="1" dirty="0"/>
                  <a:t>a </a:t>
                </a:r>
                <a:r>
                  <a:rPr lang="en-US" sz="2400" b="1" dirty="0" smtClean="0"/>
                  <a:t>proper subset of B if </a:t>
                </a:r>
                <a:r>
                  <a:rPr lang="en-US" sz="2400" b="1" dirty="0"/>
                  <a:t>and only </a:t>
                </a:r>
                <a:r>
                  <a:rPr lang="en-US" sz="2400" b="1" dirty="0" smtClean="0"/>
                  <a:t>if</a:t>
                </a:r>
              </a:p>
              <a:p>
                <a:pPr marL="0"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b="1" dirty="0"/>
                  <a:t/>
                </a:r>
                <a:r>
                  <a:rPr lang="en-US" sz="2400" b="1" dirty="0" smtClean="0"/>
                  <a:t>∀x (x ∈ A → x ∈ B) ∧ ∃y (y ∈ B ∧ y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2400" b="1" dirty="0" smtClean="0"/>
                  <a:t>A) is true</a:t>
                </a:r>
                <a:endParaRPr lang="en-US" sz="2400" b="1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04" y="4964936"/>
                <a:ext cx="10663251" cy="1061829"/>
              </a:xfrm>
              <a:prstGeom prst="rect">
                <a:avLst/>
              </a:prstGeom>
              <a:blipFill rotWithShape="0">
                <a:blip r:embed="rId3"/>
                <a:stretch>
                  <a:fillRect l="-857" t="-3955" b="-1129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72110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5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Set Terminology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: Proper Subset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537098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Example</a:t>
            </a:r>
            <a:endParaRPr lang="en-US" b="1" dirty="0">
              <a:latin typeface="+mj-lt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005303" y="2201095"/>
                <a:ext cx="10910471" cy="218772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lvl="1" indent="-285750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dirty="0" smtClean="0"/>
                  <a:t>If A = {2, 4, 6} and B = {1, 2, 3, 4, 5, 6, 7}; A is a subset of B and also proper subset</a:t>
                </a:r>
              </a:p>
              <a:p>
                <a:pPr marL="0" lvl="1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/>
                </a:r>
                <a:r>
                  <a:rPr lang="en-US" i="1" dirty="0" smtClean="0"/>
                  <a:t>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i="1" dirty="0" smtClean="0"/>
                  <a:t> B and 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 smtClean="0"/>
                  <a:t>B both are true.</a:t>
                </a:r>
              </a:p>
              <a:p>
                <a:pPr marL="285750" lvl="1" indent="-285750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dirty="0"/>
                  <a:t>If A = </a:t>
                </a:r>
                <a:r>
                  <a:rPr lang="en-US" dirty="0" smtClean="0"/>
                  <a:t>{1, 2, 3, 4} </a:t>
                </a:r>
                <a:r>
                  <a:rPr lang="en-US" dirty="0"/>
                  <a:t>and B = {1, 2, 3, </a:t>
                </a:r>
                <a:r>
                  <a:rPr lang="en-US" dirty="0" smtClean="0"/>
                  <a:t>4}; </a:t>
                </a:r>
                <a:r>
                  <a:rPr lang="en-US" dirty="0"/>
                  <a:t>A </a:t>
                </a:r>
                <a:r>
                  <a:rPr lang="en-US" dirty="0" smtClean="0"/>
                  <a:t>is not a proper </a:t>
                </a:r>
                <a:r>
                  <a:rPr lang="en-US" dirty="0"/>
                  <a:t>subset of </a:t>
                </a:r>
                <a:r>
                  <a:rPr lang="en-US" dirty="0" smtClean="0"/>
                  <a:t>B but subset.</a:t>
                </a:r>
              </a:p>
              <a:p>
                <a:pPr marL="0" lvl="1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/>
                </a:r>
                <a:r>
                  <a:rPr lang="en-US" i="1" dirty="0" smtClean="0"/>
                  <a:t>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 </m:t>
                    </m:r>
                  </m:oMath>
                </a14:m>
                <a:r>
                  <a:rPr lang="en-US" i="1" dirty="0"/>
                  <a:t>B </a:t>
                </a:r>
                <a:r>
                  <a:rPr lang="en-US" i="1" dirty="0" smtClean="0"/>
                  <a:t>but </a:t>
                </a:r>
                <a:r>
                  <a:rPr lang="en-US" i="1" dirty="0"/>
                  <a:t>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⊄</m:t>
                    </m:r>
                  </m:oMath>
                </a14:m>
                <a:r>
                  <a:rPr lang="en-US" i="1" dirty="0" smtClean="0"/>
                  <a:t> B.</a:t>
                </a:r>
                <a:endParaRPr lang="en-US" i="1" dirty="0"/>
              </a:p>
              <a:p>
                <a:pPr marL="0" lvl="1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en-US" dirty="0"/>
              </a:p>
              <a:p>
                <a:pPr marL="285750" lvl="1" indent="-285750">
                  <a:spcBef>
                    <a:spcPts val="1200"/>
                  </a:spcBef>
                  <a:spcAft>
                    <a:spcPts val="600"/>
                  </a:spcAft>
                </a:pPr>
                <a:endParaRPr lang="en-US" dirty="0"/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05" y="2201097"/>
                <a:ext cx="10910471" cy="2187723"/>
              </a:xfrm>
              <a:prstGeom prst="rect">
                <a:avLst/>
              </a:prstGeom>
              <a:blipFill rotWithShape="0">
                <a:blip r:embed="rId2"/>
                <a:stretch>
                  <a:fillRect l="-782" t="-3900" b="-2228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86586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5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Set Terminology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: Set Equality 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537098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7"/>
            <a:ext cx="10653296" cy="1165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000000"/>
                </a:solidFill>
              </a:rPr>
              <a:t>Two sets </a:t>
            </a:r>
            <a:r>
              <a:rPr lang="en-US" kern="0" dirty="0" smtClean="0">
                <a:solidFill>
                  <a:srgbClr val="000000"/>
                </a:solidFill>
              </a:rPr>
              <a:t>are equal </a:t>
            </a:r>
            <a:r>
              <a:rPr lang="en-US" kern="0" dirty="0" smtClean="0">
                <a:solidFill>
                  <a:srgbClr val="FF0000"/>
                </a:solidFill>
              </a:rPr>
              <a:t>if </a:t>
            </a:r>
            <a:r>
              <a:rPr lang="en-US" kern="0" dirty="0">
                <a:solidFill>
                  <a:srgbClr val="FF0000"/>
                </a:solidFill>
              </a:rPr>
              <a:t>and only if</a:t>
            </a:r>
            <a:r>
              <a:rPr lang="en-US" kern="0" dirty="0">
                <a:solidFill>
                  <a:srgbClr val="000000"/>
                </a:solidFill>
              </a:rPr>
              <a:t> they have the same elements. We </a:t>
            </a:r>
            <a:r>
              <a:rPr lang="en-US" kern="0" dirty="0" smtClean="0">
                <a:solidFill>
                  <a:srgbClr val="000000"/>
                </a:solidFill>
              </a:rPr>
              <a:t>write A = B if A and B are equal </a:t>
            </a:r>
            <a:r>
              <a:rPr lang="en-US" kern="0" dirty="0">
                <a:solidFill>
                  <a:srgbClr val="000000"/>
                </a:solidFill>
              </a:rPr>
              <a:t>sets.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5396" y="4176805"/>
            <a:ext cx="10663251" cy="7571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ym typeface="Symbol" panose="05050102010706020507" pitchFamily="18" charset="2"/>
              </a:rPr>
              <a:t>Therefore, </a:t>
            </a:r>
            <a:r>
              <a:rPr lang="en-US" sz="2400" b="1" dirty="0" smtClean="0">
                <a:sym typeface="Symbol" panose="05050102010706020507" pitchFamily="18" charset="2"/>
              </a:rPr>
              <a:t>if A and B are sets, then A and B are </a:t>
            </a:r>
            <a:r>
              <a:rPr lang="en-US" sz="2400" b="1" dirty="0">
                <a:sym typeface="Symbol" panose="05050102010706020507" pitchFamily="18" charset="2"/>
              </a:rPr>
              <a:t>equal if and only </a:t>
            </a:r>
            <a:r>
              <a:rPr lang="en-US" sz="2400" b="1" dirty="0" smtClean="0">
                <a:sym typeface="Symbol" panose="05050102010706020507" pitchFamily="18" charset="2"/>
              </a:rPr>
              <a:t>if 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anose="05050102010706020507" pitchFamily="18" charset="2"/>
              </a:rPr>
              <a:t>	</a:t>
            </a:r>
            <a:r>
              <a:rPr lang="en-US" sz="2400" b="1" dirty="0" smtClean="0">
                <a:sym typeface="Symbol" panose="05050102010706020507" pitchFamily="18" charset="2"/>
              </a:rPr>
              <a:t>∀x (x ∈ A ↔ x ∈ B)</a:t>
            </a:r>
            <a:endParaRPr lang="en-US" sz="2400" b="1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569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5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Set Terminology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: Set Equality 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379933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Example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043930"/>
            <a:ext cx="10653296" cy="2342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kern="0" dirty="0" smtClean="0">
                <a:solidFill>
                  <a:srgbClr val="000000"/>
                </a:solidFill>
              </a:rPr>
              <a:t>Let two sets A = {1, 2, 3} and B = {3, 2, 1} </a:t>
            </a:r>
          </a:p>
          <a:p>
            <a:pPr marL="0" indent="0" algn="just" fontAlgn="base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kern="0" dirty="0">
                <a:solidFill>
                  <a:srgbClr val="000000"/>
                </a:solidFill>
              </a:rPr>
              <a:t>	</a:t>
            </a:r>
            <a:r>
              <a:rPr lang="en-US" kern="0" dirty="0" smtClean="0">
                <a:solidFill>
                  <a:srgbClr val="000000"/>
                </a:solidFill>
              </a:rPr>
              <a:t>	then A = B </a:t>
            </a:r>
            <a:r>
              <a:rPr lang="en-US" kern="0" dirty="0" smtClean="0">
                <a:solidFill>
                  <a:srgbClr val="FF0000"/>
                </a:solidFill>
              </a:rPr>
              <a:t>(true or false?) </a:t>
            </a:r>
          </a:p>
          <a:p>
            <a:pPr algn="just" fontAlgn="base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kern="0" dirty="0">
                <a:solidFill>
                  <a:srgbClr val="000000"/>
                </a:solidFill>
              </a:rPr>
              <a:t>Let two sets A = {1, 2, 3} and B = {</a:t>
            </a:r>
            <a:r>
              <a:rPr lang="en-US" kern="0" dirty="0" smtClean="0">
                <a:solidFill>
                  <a:srgbClr val="000000"/>
                </a:solidFill>
              </a:rPr>
              <a:t>3, 3, 2, 1, 2, </a:t>
            </a:r>
            <a:r>
              <a:rPr lang="en-US" kern="0" dirty="0">
                <a:solidFill>
                  <a:srgbClr val="000000"/>
                </a:solidFill>
              </a:rPr>
              <a:t>1} </a:t>
            </a:r>
            <a:endParaRPr lang="en-US" kern="0" dirty="0" smtClean="0">
              <a:solidFill>
                <a:srgbClr val="000000"/>
              </a:solidFill>
            </a:endParaRPr>
          </a:p>
          <a:p>
            <a:pPr marL="0" indent="0" algn="just" fontAlgn="base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kern="0" dirty="0">
                <a:solidFill>
                  <a:srgbClr val="000000"/>
                </a:solidFill>
              </a:rPr>
              <a:t>	</a:t>
            </a:r>
            <a:r>
              <a:rPr lang="en-US" kern="0" dirty="0" smtClean="0">
                <a:solidFill>
                  <a:srgbClr val="000000"/>
                </a:solidFill>
              </a:rPr>
              <a:t>	then </a:t>
            </a:r>
            <a:r>
              <a:rPr lang="en-US" kern="0" dirty="0">
                <a:solidFill>
                  <a:srgbClr val="000000"/>
                </a:solidFill>
              </a:rPr>
              <a:t>A = B </a:t>
            </a:r>
            <a:r>
              <a:rPr lang="en-US" kern="0" dirty="0">
                <a:solidFill>
                  <a:srgbClr val="FF0000"/>
                </a:solidFill>
              </a:rPr>
              <a:t>(true or false?) </a:t>
            </a:r>
          </a:p>
          <a:p>
            <a:pPr algn="just" fontAlgn="base">
              <a:lnSpc>
                <a:spcPct val="114000"/>
              </a:lnSpc>
              <a:spcBef>
                <a:spcPts val="0"/>
              </a:spcBef>
            </a:pPr>
            <a:endParaRPr lang="en-US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14000"/>
              </a:lnSpc>
              <a:spcBef>
                <a:spcPts val="0"/>
              </a:spcBef>
            </a:pP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5349" y="4562473"/>
            <a:ext cx="10663251" cy="9848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A = {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x: x is an odd positive integer less than 10</a:t>
            </a:r>
            <a:r>
              <a:rPr lang="en-US" sz="2400" dirty="0"/>
              <a:t>}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B = {1, 3, 5, 7, 9</a:t>
            </a: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081337" y="5661317"/>
            <a:ext cx="5143500" cy="706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A = B ?</a:t>
            </a:r>
          </a:p>
        </p:txBody>
      </p:sp>
    </p:spTree>
    <p:extLst>
      <p:ext uri="{BB962C8B-B14F-4D97-AF65-F5344CB8AC3E}">
        <p14:creationId xmlns="" xmlns:p14="http://schemas.microsoft.com/office/powerpoint/2010/main" val="14811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5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Set Terminology :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Set Cardinality 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537098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7"/>
            <a:ext cx="10653296" cy="16973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rgbClr val="000000"/>
                </a:solidFill>
              </a:rPr>
              <a:t>Let S be </a:t>
            </a:r>
            <a:r>
              <a:rPr lang="en-US" kern="0" dirty="0">
                <a:solidFill>
                  <a:srgbClr val="000000"/>
                </a:solidFill>
              </a:rPr>
              <a:t>a set. If there are </a:t>
            </a:r>
            <a:r>
              <a:rPr lang="en-US" kern="0" dirty="0" smtClean="0">
                <a:solidFill>
                  <a:srgbClr val="000000"/>
                </a:solidFill>
              </a:rPr>
              <a:t>exactly </a:t>
            </a:r>
            <a:r>
              <a:rPr lang="en-US" kern="0" dirty="0" smtClean="0">
                <a:solidFill>
                  <a:srgbClr val="FF0000"/>
                </a:solidFill>
              </a:rPr>
              <a:t>n distinct </a:t>
            </a:r>
            <a:r>
              <a:rPr lang="en-US" kern="0" dirty="0">
                <a:solidFill>
                  <a:srgbClr val="FF0000"/>
                </a:solidFill>
              </a:rPr>
              <a:t>elements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smtClean="0">
                <a:solidFill>
                  <a:srgbClr val="000000"/>
                </a:solidFill>
              </a:rPr>
              <a:t>in S where n is </a:t>
            </a:r>
            <a:r>
              <a:rPr lang="en-US" kern="0" dirty="0">
                <a:solidFill>
                  <a:srgbClr val="000000"/>
                </a:solidFill>
              </a:rPr>
              <a:t>a nonnegative </a:t>
            </a:r>
            <a:r>
              <a:rPr lang="en-US" kern="0" dirty="0" smtClean="0">
                <a:solidFill>
                  <a:srgbClr val="000000"/>
                </a:solidFill>
              </a:rPr>
              <a:t>integer, we </a:t>
            </a:r>
            <a:r>
              <a:rPr lang="en-US" kern="0" dirty="0">
                <a:solidFill>
                  <a:srgbClr val="000000"/>
                </a:solidFill>
              </a:rPr>
              <a:t>say </a:t>
            </a:r>
            <a:r>
              <a:rPr lang="en-US" kern="0" dirty="0" smtClean="0">
                <a:solidFill>
                  <a:srgbClr val="000000"/>
                </a:solidFill>
              </a:rPr>
              <a:t>that S is </a:t>
            </a:r>
            <a:r>
              <a:rPr lang="en-US" kern="0" dirty="0">
                <a:solidFill>
                  <a:srgbClr val="000000"/>
                </a:solidFill>
              </a:rPr>
              <a:t>a finite </a:t>
            </a:r>
            <a:r>
              <a:rPr lang="en-US" kern="0" dirty="0" smtClean="0">
                <a:solidFill>
                  <a:srgbClr val="000000"/>
                </a:solidFill>
              </a:rPr>
              <a:t>set and that n is the cardinality of S</a:t>
            </a:r>
            <a:r>
              <a:rPr lang="en-US" kern="0" dirty="0">
                <a:solidFill>
                  <a:srgbClr val="000000"/>
                </a:solidFill>
              </a:rPr>
              <a:t>. The cardinality </a:t>
            </a:r>
            <a:r>
              <a:rPr lang="en-US" kern="0" dirty="0" smtClean="0">
                <a:solidFill>
                  <a:srgbClr val="000000"/>
                </a:solidFill>
              </a:rPr>
              <a:t>of S is denoted by |S</a:t>
            </a:r>
            <a:r>
              <a:rPr lang="en-US" kern="0" dirty="0">
                <a:solidFill>
                  <a:srgbClr val="000000"/>
                </a:solidFill>
              </a:rPr>
              <a:t>|.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5396" y="4492233"/>
            <a:ext cx="10663251" cy="7571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400" i="1" dirty="0">
                <a:sym typeface="Symbol" panose="05050102010706020507" pitchFamily="18" charset="2"/>
              </a:rPr>
              <a:t>The </a:t>
            </a:r>
            <a:r>
              <a:rPr lang="en-US" sz="2400" i="1" dirty="0" smtClean="0">
                <a:sym typeface="Symbol" panose="05050102010706020507" pitchFamily="18" charset="2"/>
              </a:rPr>
              <a:t>term cardinality comes </a:t>
            </a:r>
            <a:r>
              <a:rPr lang="en-US" sz="2400" i="1" dirty="0">
                <a:sym typeface="Symbol" panose="05050102010706020507" pitchFamily="18" charset="2"/>
              </a:rPr>
              <a:t>from the common usage of the </a:t>
            </a:r>
            <a:r>
              <a:rPr lang="en-US" sz="2400" i="1" dirty="0" smtClean="0">
                <a:sym typeface="Symbol" panose="05050102010706020507" pitchFamily="18" charset="2"/>
              </a:rPr>
              <a:t>term </a:t>
            </a:r>
            <a:r>
              <a:rPr lang="en-US" sz="2400" b="1" i="1" dirty="0" smtClean="0">
                <a:sym typeface="Symbol" panose="05050102010706020507" pitchFamily="18" charset="2"/>
              </a:rPr>
              <a:t>cardinal number </a:t>
            </a:r>
            <a:r>
              <a:rPr lang="en-US" sz="2400" i="1" dirty="0" smtClean="0">
                <a:sym typeface="Symbol" panose="05050102010706020507" pitchFamily="18" charset="2"/>
              </a:rPr>
              <a:t>as</a:t>
            </a:r>
            <a:endParaRPr lang="en-US" sz="2400" i="1" dirty="0">
              <a:sym typeface="Symbol" panose="05050102010706020507" pitchFamily="18" charset="2"/>
            </a:endParaRPr>
          </a:p>
          <a:p>
            <a:pPr algn="just">
              <a:lnSpc>
                <a:spcPct val="90000"/>
              </a:lnSpc>
            </a:pPr>
            <a:r>
              <a:rPr lang="en-US" sz="2400" i="1" dirty="0">
                <a:sym typeface="Symbol" panose="05050102010706020507" pitchFamily="18" charset="2"/>
              </a:rPr>
              <a:t>the size of a finite set.</a:t>
            </a:r>
          </a:p>
        </p:txBody>
      </p:sp>
    </p:spTree>
    <p:extLst>
      <p:ext uri="{BB962C8B-B14F-4D97-AF65-F5344CB8AC3E}">
        <p14:creationId xmlns="" xmlns:p14="http://schemas.microsoft.com/office/powerpoint/2010/main" val="245237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5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Set Terminology :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Set Cardinality 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537098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Example</a:t>
            </a:r>
            <a:endParaRPr lang="en-US" b="1" dirty="0">
              <a:latin typeface="+mj-lt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005304" y="2201095"/>
                <a:ext cx="10653296" cy="404730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 fontAlgn="base">
                  <a:lnSpc>
                    <a:spcPct val="200000"/>
                  </a:lnSpc>
                  <a:spcBef>
                    <a:spcPts val="0"/>
                  </a:spcBef>
                </a:pPr>
                <a:r>
                  <a:rPr lang="en-US" sz="2400" kern="0" dirty="0" smtClean="0">
                    <a:solidFill>
                      <a:srgbClr val="000000"/>
                    </a:solidFill>
                  </a:rPr>
                  <a:t>Let A be </a:t>
                </a:r>
                <a:r>
                  <a:rPr lang="en-US" sz="2400" kern="0" dirty="0">
                    <a:solidFill>
                      <a:srgbClr val="000000"/>
                    </a:solidFill>
                  </a:rPr>
                  <a:t>the set of odd positive integers less than 10. </a:t>
                </a:r>
                <a:r>
                  <a:rPr lang="en-US" sz="2400" kern="0" dirty="0" smtClean="0">
                    <a:solidFill>
                      <a:srgbClr val="000000"/>
                    </a:solidFill>
                  </a:rPr>
                  <a:t>Then |</a:t>
                </a:r>
                <a:r>
                  <a:rPr lang="en-US" sz="2400" kern="0" dirty="0">
                    <a:solidFill>
                      <a:srgbClr val="000000"/>
                    </a:solidFill>
                  </a:rPr>
                  <a:t>A</a:t>
                </a:r>
                <a:r>
                  <a:rPr lang="en-US" sz="2400" kern="0" dirty="0" smtClean="0">
                    <a:solidFill>
                      <a:srgbClr val="000000"/>
                    </a:solidFill>
                  </a:rPr>
                  <a:t>| =</a:t>
                </a:r>
              </a:p>
              <a:p>
                <a:pPr algn="just" fontAlgn="base">
                  <a:lnSpc>
                    <a:spcPct val="200000"/>
                  </a:lnSpc>
                  <a:spcBef>
                    <a:spcPts val="0"/>
                  </a:spcBef>
                </a:pPr>
                <a:r>
                  <a:rPr lang="en-US" sz="2400" kern="0" dirty="0" smtClean="0">
                    <a:solidFill>
                      <a:srgbClr val="000000"/>
                    </a:solidFill>
                  </a:rPr>
                  <a:t>Let S be </a:t>
                </a:r>
                <a:r>
                  <a:rPr lang="en-US" sz="2400" kern="0" dirty="0">
                    <a:solidFill>
                      <a:srgbClr val="000000"/>
                    </a:solidFill>
                  </a:rPr>
                  <a:t>the set of letters in the English alphabet. </a:t>
                </a:r>
                <a:r>
                  <a:rPr lang="en-US" sz="2400" kern="0" dirty="0" smtClean="0">
                    <a:solidFill>
                      <a:srgbClr val="000000"/>
                    </a:solidFill>
                  </a:rPr>
                  <a:t>Then |</a:t>
                </a:r>
                <a:r>
                  <a:rPr lang="en-US" sz="2400" kern="0" dirty="0">
                    <a:solidFill>
                      <a:srgbClr val="000000"/>
                    </a:solidFill>
                  </a:rPr>
                  <a:t>S</a:t>
                </a:r>
                <a:r>
                  <a:rPr lang="en-US" sz="2400" kern="0" dirty="0" smtClean="0">
                    <a:solidFill>
                      <a:srgbClr val="000000"/>
                    </a:solidFill>
                  </a:rPr>
                  <a:t>| = </a:t>
                </a:r>
              </a:p>
              <a:p>
                <a:pPr marL="228600" lvl="1" algn="just" fontAlgn="base">
                  <a:lnSpc>
                    <a:spcPct val="200000"/>
                  </a:lnSpc>
                  <a:spcBef>
                    <a:spcPts val="0"/>
                  </a:spcBef>
                </a:pPr>
                <a:r>
                  <a:rPr lang="en-US" dirty="0"/>
                  <a:t>Let R = {1, 2, 3, 4, 5}.  Then |R| = </a:t>
                </a:r>
                <a:endParaRPr lang="en-US" dirty="0" smtClean="0"/>
              </a:p>
              <a:p>
                <a:pPr marL="228600" lvl="1" algn="just" fontAlgn="base">
                  <a:lnSpc>
                    <a:spcPct val="200000"/>
                  </a:lnSpc>
                  <a:spcBef>
                    <a:spcPts val="0"/>
                  </a:spcBef>
                </a:pPr>
                <a:r>
                  <a:rPr lang="en-US" dirty="0"/>
                  <a:t>|</a:t>
                </a:r>
                <a:r>
                  <a:rPr lang="en-US" dirty="0">
                    <a:sym typeface="Symbol" panose="05050102010706020507" pitchFamily="18" charset="2"/>
                  </a:rPr>
                  <a:t>| = </a:t>
                </a:r>
                <a:endParaRPr lang="en-US" dirty="0" smtClean="0">
                  <a:sym typeface="Symbol" panose="05050102010706020507" pitchFamily="18" charset="2"/>
                </a:endParaRPr>
              </a:p>
              <a:p>
                <a:pPr marL="228600" lvl="1" algn="just" fontAlgn="base">
                  <a:lnSpc>
                    <a:spcPct val="2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|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|</m:t>
                    </m:r>
                  </m:oMath>
                </a14:m>
                <a:r>
                  <a:rPr lang="en-US" dirty="0" smtClean="0">
                    <a:sym typeface="Symbol" panose="05050102010706020507" pitchFamily="18" charset="2"/>
                  </a:rPr>
                  <a:t> = </a:t>
                </a:r>
                <a:endParaRPr lang="en-US" dirty="0">
                  <a:sym typeface="Symbol" panose="05050102010706020507" pitchFamily="18" charset="2"/>
                </a:endParaRPr>
              </a:p>
              <a:p>
                <a:pPr marL="228600" lvl="1" algn="just" fontAlgn="base">
                  <a:lnSpc>
                    <a:spcPct val="114000"/>
                  </a:lnSpc>
                  <a:spcBef>
                    <a:spcPts val="0"/>
                  </a:spcBef>
                </a:pPr>
                <a:endParaRPr lang="en-US" dirty="0"/>
              </a:p>
              <a:p>
                <a:pPr algn="just" fontAlgn="base">
                  <a:lnSpc>
                    <a:spcPct val="114000"/>
                  </a:lnSpc>
                  <a:spcBef>
                    <a:spcPts val="0"/>
                  </a:spcBef>
                </a:pPr>
                <a:endParaRPr lang="en-US" kern="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04" y="2201097"/>
                <a:ext cx="10653296" cy="4047305"/>
              </a:xfrm>
              <a:prstGeom prst="rect">
                <a:avLst/>
              </a:prstGeom>
              <a:blipFill rotWithShape="0">
                <a:blip r:embed="rId2"/>
                <a:stretch>
                  <a:fillRect l="-801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9293226" y="2432480"/>
            <a:ext cx="714375" cy="4964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kern="0" dirty="0">
                <a:solidFill>
                  <a:srgbClr val="000000"/>
                </a:solidFill>
              </a:rPr>
              <a:t>5.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2144714" y="4613705"/>
            <a:ext cx="714375" cy="4964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kern="0" dirty="0">
                <a:solidFill>
                  <a:srgbClr val="000000"/>
                </a:solidFill>
              </a:rPr>
              <a:t>0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5617578" y="3976518"/>
            <a:ext cx="714375" cy="4964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kern="0" dirty="0">
                <a:solidFill>
                  <a:srgbClr val="000000"/>
                </a:solidFill>
              </a:rPr>
              <a:t>5.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8728075" y="3190297"/>
            <a:ext cx="714375" cy="4964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kern="0" dirty="0" smtClean="0">
                <a:solidFill>
                  <a:srgbClr val="000000"/>
                </a:solidFill>
              </a:rPr>
              <a:t>26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2382838" y="5357202"/>
            <a:ext cx="714375" cy="4964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kern="0" dirty="0" smtClean="0">
                <a:solidFill>
                  <a:srgbClr val="000000"/>
                </a:solidFill>
              </a:rPr>
              <a:t>1</a:t>
            </a:r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396590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5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Set Terminology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: Finite Set and Infinite Set 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365644"/>
            <a:ext cx="10653296" cy="50311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 : Finite Set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1986777"/>
            <a:ext cx="10653296" cy="999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000000"/>
                </a:solidFill>
              </a:rPr>
              <a:t>Let S be a set. If there are exactly </a:t>
            </a:r>
            <a:r>
              <a:rPr lang="en-US" kern="0" dirty="0">
                <a:solidFill>
                  <a:srgbClr val="FF0000"/>
                </a:solidFill>
              </a:rPr>
              <a:t>n distinct elements</a:t>
            </a:r>
            <a:r>
              <a:rPr lang="en-US" kern="0" dirty="0">
                <a:solidFill>
                  <a:srgbClr val="000000"/>
                </a:solidFill>
              </a:rPr>
              <a:t> in S where n is a nonnegative integer, we say that S is a finite set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5396" y="3206539"/>
            <a:ext cx="10663251" cy="4247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 = {1, 2, 3, 4, 5</a:t>
            </a:r>
            <a:r>
              <a:rPr lang="en-US" sz="2400" dirty="0" smtClean="0"/>
              <a:t>} finite set</a:t>
            </a:r>
            <a:endParaRPr lang="en-US" sz="2400" i="1" dirty="0">
              <a:sym typeface="Symbol" panose="05050102010706020507" pitchFamily="18" charset="2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85396" y="3883686"/>
            <a:ext cx="10653296" cy="50311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sz="4000" b="1" dirty="0"/>
              <a:t>Definition : </a:t>
            </a:r>
            <a:r>
              <a:rPr lang="en-US" sz="4000" b="1" dirty="0" smtClean="0"/>
              <a:t>Infinite </a:t>
            </a:r>
            <a:r>
              <a:rPr lang="en-US" sz="4000" b="1" dirty="0"/>
              <a:t>Set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95351" y="4504819"/>
            <a:ext cx="10653296" cy="7529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000000"/>
                </a:solidFill>
              </a:rPr>
              <a:t>A set is said to </a:t>
            </a:r>
            <a:r>
              <a:rPr lang="en-US" kern="0" dirty="0" smtClean="0">
                <a:solidFill>
                  <a:srgbClr val="000000"/>
                </a:solidFill>
              </a:rPr>
              <a:t>be infinite if </a:t>
            </a:r>
            <a:r>
              <a:rPr lang="en-US" kern="0" dirty="0">
                <a:solidFill>
                  <a:srgbClr val="000000"/>
                </a:solidFill>
              </a:rPr>
              <a:t>it is not finite.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5441" y="5454574"/>
            <a:ext cx="10663251" cy="4247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ym typeface="Symbol" panose="05050102010706020507" pitchFamily="18" charset="2"/>
              </a:rPr>
              <a:t>The set of positive integers is infinite.</a:t>
            </a:r>
          </a:p>
        </p:txBody>
      </p:sp>
    </p:spTree>
    <p:extLst>
      <p:ext uri="{BB962C8B-B14F-4D97-AF65-F5344CB8AC3E}">
        <p14:creationId xmlns="" xmlns:p14="http://schemas.microsoft.com/office/powerpoint/2010/main" val="314616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5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Set Terminology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: Power Set 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537098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7"/>
            <a:ext cx="10653296" cy="1165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000000"/>
                </a:solidFill>
              </a:rPr>
              <a:t>Given a </a:t>
            </a:r>
            <a:r>
              <a:rPr lang="en-US" kern="0" dirty="0" smtClean="0">
                <a:solidFill>
                  <a:srgbClr val="000000"/>
                </a:solidFill>
              </a:rPr>
              <a:t>set S, </a:t>
            </a:r>
            <a:r>
              <a:rPr lang="en-US" kern="0" dirty="0">
                <a:solidFill>
                  <a:srgbClr val="000000"/>
                </a:solidFill>
              </a:rPr>
              <a:t>the power </a:t>
            </a:r>
            <a:r>
              <a:rPr lang="en-US" kern="0" dirty="0" smtClean="0">
                <a:solidFill>
                  <a:srgbClr val="000000"/>
                </a:solidFill>
              </a:rPr>
              <a:t>set of S is </a:t>
            </a:r>
            <a:r>
              <a:rPr lang="en-US" kern="0" dirty="0">
                <a:solidFill>
                  <a:srgbClr val="000000"/>
                </a:solidFill>
              </a:rPr>
              <a:t>the set of all subsets of the </a:t>
            </a:r>
            <a:r>
              <a:rPr lang="en-US" kern="0" dirty="0" smtClean="0">
                <a:solidFill>
                  <a:srgbClr val="000000"/>
                </a:solidFill>
              </a:rPr>
              <a:t>set S</a:t>
            </a:r>
            <a:r>
              <a:rPr lang="en-US" kern="0" dirty="0">
                <a:solidFill>
                  <a:srgbClr val="000000"/>
                </a:solidFill>
              </a:rPr>
              <a:t>. The power set of </a:t>
            </a:r>
            <a:r>
              <a:rPr lang="en-US" kern="0" dirty="0" smtClean="0">
                <a:solidFill>
                  <a:srgbClr val="000000"/>
                </a:solidFill>
              </a:rPr>
              <a:t>S is denoted by P(S</a:t>
            </a:r>
            <a:r>
              <a:rPr lang="en-US" kern="0" dirty="0">
                <a:solidFill>
                  <a:srgbClr val="000000"/>
                </a:solidFill>
              </a:rPr>
              <a:t>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5396" y="3847685"/>
            <a:ext cx="10663251" cy="19082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sym typeface="Symbol" panose="05050102010706020507" pitchFamily="18" charset="2"/>
              </a:rPr>
              <a:t>What is the power set of the </a:t>
            </a:r>
            <a:r>
              <a:rPr lang="en-US" sz="2400" i="1" dirty="0" smtClean="0">
                <a:sym typeface="Symbol" panose="05050102010706020507" pitchFamily="18" charset="2"/>
              </a:rPr>
              <a:t>set {</a:t>
            </a:r>
            <a:r>
              <a:rPr lang="en-US" sz="2400" i="1" dirty="0">
                <a:sym typeface="Symbol" panose="05050102010706020507" pitchFamily="18" charset="2"/>
              </a:rPr>
              <a:t>0,1,2</a:t>
            </a:r>
            <a:r>
              <a:rPr lang="en-US" sz="2400" i="1" dirty="0" smtClean="0">
                <a:sym typeface="Symbol" panose="05050102010706020507" pitchFamily="18" charset="2"/>
              </a:rPr>
              <a:t>}?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sym typeface="Symbol" panose="05050102010706020507" pitchFamily="18" charset="2"/>
              </a:rPr>
              <a:t>What is the power set of the empty set? </a:t>
            </a:r>
            <a:endParaRPr lang="en-US" sz="2400" i="1" dirty="0" smtClean="0">
              <a:sym typeface="Symbol" panose="05050102010706020507" pitchFamily="18" charset="2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dirty="0" smtClean="0">
                <a:sym typeface="Symbol" panose="05050102010706020507" pitchFamily="18" charset="2"/>
              </a:rPr>
              <a:t>What </a:t>
            </a:r>
            <a:r>
              <a:rPr lang="en-US" sz="2400" i="1" dirty="0">
                <a:sym typeface="Symbol" panose="05050102010706020507" pitchFamily="18" charset="2"/>
              </a:rPr>
              <a:t>is the power set of the set{∅}?</a:t>
            </a:r>
          </a:p>
        </p:txBody>
      </p:sp>
    </p:spTree>
    <p:extLst>
      <p:ext uri="{BB962C8B-B14F-4D97-AF65-F5344CB8AC3E}">
        <p14:creationId xmlns="" xmlns:p14="http://schemas.microsoft.com/office/powerpoint/2010/main" val="123406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5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Set Terminology : Cartesian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Product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537098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7"/>
            <a:ext cx="10653296" cy="9528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dirty="0"/>
              <a:t>Let A and B be sets. The Cartesian product of A and B, denoted by A x B, is the set of all ordered pairs (a, b) where a </a:t>
            </a:r>
            <a:r>
              <a:rPr lang="en-US" dirty="0">
                <a:sym typeface="Symbol" panose="05050102010706020507" pitchFamily="18" charset="2"/>
              </a:rPr>
              <a:t> A and b B.</a:t>
            </a:r>
            <a:endParaRPr lang="en-US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1005304" y="3479185"/>
            <a:ext cx="10663251" cy="4247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b="1" dirty="0" smtClean="0">
                <a:sym typeface="Symbol" panose="05050102010706020507" pitchFamily="18" charset="2"/>
              </a:rPr>
              <a:t>Hence A×B = {(</a:t>
            </a:r>
            <a:r>
              <a:rPr lang="pt-BR" sz="2400" b="1" dirty="0">
                <a:sym typeface="Symbol" panose="05050102010706020507" pitchFamily="18" charset="2"/>
              </a:rPr>
              <a:t>a, b</a:t>
            </a:r>
            <a:r>
              <a:rPr lang="pt-BR" sz="2400" b="1" dirty="0" smtClean="0">
                <a:sym typeface="Symbol" panose="05050102010706020507" pitchFamily="18" charset="2"/>
              </a:rPr>
              <a:t>) | a ∈ A ∧ b ∈ B</a:t>
            </a:r>
            <a:r>
              <a:rPr lang="pt-BR" sz="2400" b="1" dirty="0">
                <a:sym typeface="Symbol" panose="05050102010706020507" pitchFamily="18" charset="2"/>
              </a:rPr>
              <a:t>}.</a:t>
            </a:r>
            <a:endParaRPr lang="en-US" sz="2400" b="1" dirty="0">
              <a:sym typeface="Symbol" panose="05050102010706020507" pitchFamily="18" charset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90625" y="4356372"/>
            <a:ext cx="8324851" cy="15081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ym typeface="Symbol" panose="05050102010706020507" pitchFamily="18" charset="2"/>
              </a:rPr>
              <a:t>Let, A </a:t>
            </a:r>
            <a:r>
              <a:rPr lang="en-US" sz="2400" dirty="0">
                <a:sym typeface="Symbol" panose="05050102010706020507" pitchFamily="18" charset="2"/>
              </a:rPr>
              <a:t>= {1, 2} and b = {a, b, c}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ym typeface="Symbol" panose="05050102010706020507" pitchFamily="18" charset="2"/>
              </a:rPr>
              <a:t>A x B = {(1, a), (1, b), (1, c), (2, a), (2, b), (2, c</a:t>
            </a:r>
            <a:r>
              <a:rPr lang="en-US" sz="2400" dirty="0" smtClean="0">
                <a:sym typeface="Symbol" panose="05050102010706020507" pitchFamily="18" charset="2"/>
              </a:rPr>
              <a:t>)}</a:t>
            </a:r>
            <a:endParaRPr lang="en-US" sz="2400" dirty="0">
              <a:sym typeface="Symbol" panose="05050102010706020507" pitchFamily="18" charset="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ym typeface="Symbol" panose="05050102010706020507" pitchFamily="18" charset="2"/>
              </a:rPr>
              <a:t>B x A = ?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4328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5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Set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308493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Operations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1972492"/>
            <a:ext cx="10653296" cy="22708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Union (</a:t>
            </a:r>
            <a:r>
              <a:rPr lang="en-US" dirty="0">
                <a:sym typeface="Symbol" panose="05050102010706020507" pitchFamily="18" charset="2"/>
              </a:rPr>
              <a:t>)</a:t>
            </a:r>
            <a:endParaRPr lang="en-US" dirty="0"/>
          </a:p>
          <a:p>
            <a:pPr lvl="1"/>
            <a:r>
              <a:rPr lang="en-US" dirty="0"/>
              <a:t>Intersection (</a:t>
            </a:r>
            <a:r>
              <a:rPr lang="en-US" dirty="0">
                <a:sym typeface="Symbol" panose="05050102010706020507" pitchFamily="18" charset="2"/>
              </a:rPr>
              <a:t>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Difference (</a:t>
            </a:r>
            <a:r>
              <a:rPr lang="en-US" dirty="0">
                <a:latin typeface="Symbol" panose="05050102010706020507" pitchFamily="18" charset="2"/>
              </a:rPr>
              <a:t>-)</a:t>
            </a:r>
            <a:endParaRPr lang="en-US" dirty="0"/>
          </a:p>
          <a:p>
            <a:pPr lvl="1"/>
            <a:r>
              <a:rPr lang="en-US" dirty="0"/>
              <a:t>Complement</a:t>
            </a:r>
            <a:r>
              <a:rPr lang="en-US" dirty="0">
                <a:sym typeface="Symbol" panose="05050102010706020507" pitchFamily="18" charset="2"/>
              </a:rPr>
              <a:t> (</a:t>
            </a:r>
            <a:r>
              <a:rPr 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“—”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Symmetric Difference ()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85396" y="4314052"/>
                <a:ext cx="10663250" cy="211609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 smtClean="0"/>
                  <a:t>Operation into tow sets A and B give </a:t>
                </a:r>
                <a:r>
                  <a:rPr lang="en-US" sz="2400" dirty="0"/>
                  <a:t>us new sets  </a:t>
                </a:r>
                <a:endParaRPr lang="en-US" sz="2400" dirty="0" smtClean="0"/>
              </a:p>
              <a:p>
                <a:pPr marL="19431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sz="2400" i="1" dirty="0" smtClean="0"/>
                  <a:t>A</a:t>
                </a:r>
                <a:r>
                  <a:rPr lang="en-US" sz="2400" dirty="0">
                    <a:sym typeface="Symbol" panose="05050102010706020507" pitchFamily="18" charset="2"/>
                  </a:rPr>
                  <a:t></a:t>
                </a:r>
                <a:r>
                  <a:rPr lang="en-US" sz="2400" i="1" dirty="0">
                    <a:sym typeface="Symbol" panose="05050102010706020507" pitchFamily="18" charset="2"/>
                  </a:rPr>
                  <a:t>B</a:t>
                </a:r>
                <a:r>
                  <a:rPr lang="en-US" sz="2400" dirty="0">
                    <a:sym typeface="Symbol" panose="05050102010706020507" pitchFamily="18" charset="2"/>
                  </a:rPr>
                  <a:t>, </a:t>
                </a:r>
                <a:endParaRPr lang="en-US" sz="2400" dirty="0" smtClean="0">
                  <a:sym typeface="Symbol" panose="05050102010706020507" pitchFamily="18" charset="2"/>
                </a:endParaRPr>
              </a:p>
              <a:p>
                <a:pPr marL="19431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sz="2400" i="1" dirty="0" smtClean="0"/>
                  <a:t>A</a:t>
                </a:r>
                <a:r>
                  <a:rPr lang="en-US" sz="2400" dirty="0">
                    <a:sym typeface="Symbol" panose="05050102010706020507" pitchFamily="18" charset="2"/>
                  </a:rPr>
                  <a:t></a:t>
                </a:r>
                <a:r>
                  <a:rPr lang="en-US" sz="2400" i="1" dirty="0">
                    <a:sym typeface="Symbol" panose="05050102010706020507" pitchFamily="18" charset="2"/>
                  </a:rPr>
                  <a:t>B</a:t>
                </a:r>
                <a:r>
                  <a:rPr lang="en-US" sz="2400" dirty="0">
                    <a:sym typeface="Symbol" panose="05050102010706020507" pitchFamily="18" charset="2"/>
                  </a:rPr>
                  <a:t>, </a:t>
                </a:r>
                <a:endParaRPr lang="en-US" sz="2400" dirty="0" smtClean="0">
                  <a:sym typeface="Symbol" panose="05050102010706020507" pitchFamily="18" charset="2"/>
                </a:endParaRPr>
              </a:p>
              <a:p>
                <a:pPr marL="19431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sz="2400" i="1" dirty="0" smtClean="0"/>
                  <a:t>A</a:t>
                </a:r>
                <a:r>
                  <a:rPr lang="en-US" sz="2400" dirty="0" smtClean="0">
                    <a:sym typeface="Symbol" panose="05050102010706020507" pitchFamily="18" charset="2"/>
                  </a:rPr>
                  <a:t>-</a:t>
                </a:r>
                <a:r>
                  <a:rPr lang="en-US" sz="2400" i="1" dirty="0" smtClean="0">
                    <a:sym typeface="Symbol" panose="05050102010706020507" pitchFamily="18" charset="2"/>
                  </a:rPr>
                  <a:t>B</a:t>
                </a:r>
                <a:r>
                  <a:rPr lang="en-US" sz="2400" dirty="0">
                    <a:sym typeface="Symbol" panose="05050102010706020507" pitchFamily="18" charset="2"/>
                  </a:rPr>
                  <a:t>, </a:t>
                </a:r>
                <a:endParaRPr lang="en-US" sz="2400" dirty="0" smtClean="0">
                  <a:sym typeface="Symbol" panose="05050102010706020507" pitchFamily="18" charset="2"/>
                </a:endParaRPr>
              </a:p>
              <a:p>
                <a:pPr marL="19431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sz="2400" i="1" dirty="0" smtClean="0"/>
                  <a:t>A</a:t>
                </a:r>
                <a:r>
                  <a:rPr lang="en-US" sz="2400" dirty="0">
                    <a:sym typeface="Symbol" panose="05050102010706020507" pitchFamily="18" charset="2"/>
                  </a:rPr>
                  <a:t></a:t>
                </a:r>
                <a:r>
                  <a:rPr lang="en-US" sz="2400" i="1" dirty="0">
                    <a:sym typeface="Symbol" panose="05050102010706020507" pitchFamily="18" charset="2"/>
                  </a:rPr>
                  <a:t>B</a:t>
                </a:r>
                <a:r>
                  <a:rPr lang="en-US" sz="2400" dirty="0">
                    <a:sym typeface="Symbol" panose="05050102010706020507" pitchFamily="18" charset="2"/>
                  </a:rPr>
                  <a:t>, </a:t>
                </a:r>
                <a:r>
                  <a:rPr lang="en-US" sz="2400" dirty="0" smtClean="0">
                    <a:sym typeface="Symbol" panose="05050102010706020507" pitchFamily="18" charset="2"/>
                  </a:rPr>
                  <a:t>and</a:t>
                </a:r>
                <a:endParaRPr lang="en-US" sz="2400" i="1" dirty="0">
                  <a:sym typeface="Symbol" panose="05050102010706020507" pitchFamily="18" charset="2"/>
                </a:endParaRPr>
              </a:p>
              <a:p>
                <a:pPr marL="19431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𝐴</m:t>
                        </m:r>
                      </m:e>
                    </m:acc>
                  </m:oMath>
                </a14:m>
                <a:endParaRPr lang="en-US" sz="2400" dirty="0"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96" y="4314052"/>
                <a:ext cx="10663251" cy="2116092"/>
              </a:xfrm>
              <a:prstGeom prst="rect">
                <a:avLst/>
              </a:prstGeom>
              <a:blipFill rotWithShape="0">
                <a:blip r:embed="rId2"/>
                <a:stretch>
                  <a:fillRect l="-857" t="-3725" b="-3438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5686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5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Set Basics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337066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		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001065"/>
            <a:ext cx="10653296" cy="9953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rgbClr val="000000"/>
                </a:solidFill>
              </a:rPr>
              <a:t>A set is an </a:t>
            </a:r>
            <a:r>
              <a:rPr lang="en-US" kern="0" dirty="0" smtClean="0">
                <a:solidFill>
                  <a:srgbClr val="FF0000"/>
                </a:solidFill>
              </a:rPr>
              <a:t>unordered</a:t>
            </a:r>
            <a:r>
              <a:rPr lang="en-US" kern="0" dirty="0" smtClean="0">
                <a:solidFill>
                  <a:srgbClr val="000000"/>
                </a:solidFill>
              </a:rPr>
              <a:t> collection of </a:t>
            </a:r>
            <a:r>
              <a:rPr lang="en-US" kern="0" dirty="0" smtClean="0">
                <a:solidFill>
                  <a:srgbClr val="FF0000"/>
                </a:solidFill>
              </a:rPr>
              <a:t>objects</a:t>
            </a:r>
            <a:r>
              <a:rPr lang="en-US" kern="0" dirty="0" smtClean="0">
                <a:solidFill>
                  <a:srgbClr val="000000"/>
                </a:solidFill>
              </a:rPr>
              <a:t>, called </a:t>
            </a:r>
            <a:r>
              <a:rPr lang="en-US" kern="0" dirty="0" smtClean="0">
                <a:solidFill>
                  <a:schemeClr val="accent2">
                    <a:lumMod val="50000"/>
                  </a:schemeClr>
                </a:solidFill>
              </a:rPr>
              <a:t>elements or members</a:t>
            </a:r>
            <a:r>
              <a:rPr lang="en-US" kern="0" dirty="0" smtClean="0">
                <a:solidFill>
                  <a:srgbClr val="000000"/>
                </a:solidFill>
              </a:rPr>
              <a:t> of the set. A set is said to contain its elements.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85396" y="3019981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Example		</a:t>
            </a:r>
            <a:endParaRPr lang="en-US" b="1" dirty="0">
              <a:latin typeface="+mj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995351" y="3683978"/>
            <a:ext cx="10653296" cy="26644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Font typeface="Webdings" panose="05030102010509060703" pitchFamily="18" charset="2"/>
              <a:buChar char="4"/>
            </a:pPr>
            <a:r>
              <a:rPr lang="en-US" kern="0" dirty="0">
                <a:solidFill>
                  <a:srgbClr val="000000"/>
                </a:solidFill>
                <a:latin typeface="Verdana"/>
              </a:rPr>
              <a:t>People in a class: </a:t>
            </a:r>
            <a:r>
              <a:rPr lang="en-US" kern="0" dirty="0" smtClean="0">
                <a:solidFill>
                  <a:srgbClr val="000000"/>
                </a:solidFill>
                <a:latin typeface="Verdana"/>
              </a:rPr>
              <a:t>{Trisha, Tanvir, Tonmoy, Keya}</a:t>
            </a:r>
            <a:endParaRPr lang="en-US" kern="0" dirty="0">
              <a:solidFill>
                <a:srgbClr val="000000"/>
              </a:solidFill>
              <a:latin typeface="Verdana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Font typeface="Webdings" panose="05030102010509060703" pitchFamily="18" charset="2"/>
              <a:buChar char="4"/>
            </a:pPr>
            <a:r>
              <a:rPr lang="en-US" kern="0" dirty="0">
                <a:solidFill>
                  <a:srgbClr val="000000"/>
                </a:solidFill>
                <a:latin typeface="Verdana"/>
              </a:rPr>
              <a:t>Districts in the BD : {Rajshahi, Dhaka, Nator, … }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Font typeface="Webdings" panose="05030102010509060703" pitchFamily="18" charset="2"/>
              <a:buChar char="4"/>
            </a:pPr>
            <a:r>
              <a:rPr lang="en-US" kern="0" dirty="0">
                <a:solidFill>
                  <a:srgbClr val="000000"/>
                </a:solidFill>
                <a:latin typeface="Verdana"/>
              </a:rPr>
              <a:t>Sets can contain non-related elements: {3, a, Potato}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Font typeface="Webdings" panose="05030102010509060703" pitchFamily="18" charset="2"/>
              <a:buChar char="4"/>
            </a:pPr>
            <a:r>
              <a:rPr lang="en-US" kern="0" dirty="0">
                <a:solidFill>
                  <a:srgbClr val="000000"/>
                </a:solidFill>
                <a:latin typeface="Verdana"/>
              </a:rPr>
              <a:t>All positive numbers less than or equal to 5: {1, 2, 3, 4, 5}</a:t>
            </a:r>
          </a:p>
        </p:txBody>
      </p:sp>
    </p:spTree>
    <p:extLst>
      <p:ext uri="{BB962C8B-B14F-4D97-AF65-F5344CB8AC3E}">
        <p14:creationId xmlns="" xmlns:p14="http://schemas.microsoft.com/office/powerpoint/2010/main" val="18915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5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Set Operation : Union 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0" y="1965728"/>
            <a:ext cx="10763263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629725"/>
            <a:ext cx="10753309" cy="1085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rgbClr val="000000"/>
                </a:solidFill>
              </a:rPr>
              <a:t>Let A and B be </a:t>
            </a:r>
            <a:r>
              <a:rPr lang="en-US" kern="0" dirty="0">
                <a:solidFill>
                  <a:srgbClr val="000000"/>
                </a:solidFill>
              </a:rPr>
              <a:t>sets. </a:t>
            </a:r>
            <a:r>
              <a:rPr lang="en-US" kern="0" dirty="0" smtClean="0">
                <a:solidFill>
                  <a:srgbClr val="000000"/>
                </a:solidFill>
              </a:rPr>
              <a:t>The union of </a:t>
            </a:r>
            <a:r>
              <a:rPr lang="en-US" kern="0" dirty="0">
                <a:solidFill>
                  <a:srgbClr val="000000"/>
                </a:solidFill>
              </a:rPr>
              <a:t>the </a:t>
            </a:r>
            <a:r>
              <a:rPr lang="en-US" kern="0" dirty="0" smtClean="0">
                <a:solidFill>
                  <a:srgbClr val="000000"/>
                </a:solidFill>
              </a:rPr>
              <a:t>sets A and B</a:t>
            </a:r>
            <a:r>
              <a:rPr lang="en-US" kern="0" dirty="0">
                <a:solidFill>
                  <a:srgbClr val="000000"/>
                </a:solidFill>
              </a:rPr>
              <a:t>, denoted </a:t>
            </a:r>
            <a:r>
              <a:rPr lang="en-US" kern="0" dirty="0" smtClean="0">
                <a:solidFill>
                  <a:srgbClr val="000000"/>
                </a:solidFill>
              </a:rPr>
              <a:t>by A ∪ B</a:t>
            </a:r>
            <a:r>
              <a:rPr lang="en-US" kern="0" dirty="0">
                <a:solidFill>
                  <a:srgbClr val="000000"/>
                </a:solidFill>
              </a:rPr>
              <a:t>, is the set that </a:t>
            </a:r>
            <a:r>
              <a:rPr lang="en-US" kern="0" dirty="0" smtClean="0">
                <a:solidFill>
                  <a:srgbClr val="000000"/>
                </a:solidFill>
              </a:rPr>
              <a:t>contains those </a:t>
            </a:r>
            <a:r>
              <a:rPr lang="en-US" kern="0" dirty="0">
                <a:solidFill>
                  <a:srgbClr val="000000"/>
                </a:solidFill>
              </a:rPr>
              <a:t>elements that are either </a:t>
            </a:r>
            <a:r>
              <a:rPr lang="en-US" kern="0" dirty="0" smtClean="0">
                <a:solidFill>
                  <a:srgbClr val="000000"/>
                </a:solidFill>
              </a:rPr>
              <a:t>in A or in B</a:t>
            </a:r>
            <a:r>
              <a:rPr lang="en-US" kern="0" dirty="0">
                <a:solidFill>
                  <a:srgbClr val="000000"/>
                </a:solidFill>
              </a:rPr>
              <a:t>, or </a:t>
            </a:r>
            <a:r>
              <a:rPr lang="en-US" kern="0" dirty="0">
                <a:solidFill>
                  <a:srgbClr val="FF0000"/>
                </a:solidFill>
              </a:rPr>
              <a:t>in both.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95350" y="3997614"/>
                <a:ext cx="10663250" cy="42473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>
                  <a:lnSpc>
                    <a:spcPct val="90000"/>
                  </a:lnSpc>
                </a:pPr>
                <a:r>
                  <a:rPr lang="en-US" sz="2400" dirty="0"/>
                  <a:t>A U B = { </a:t>
                </a:r>
                <a:r>
                  <a:rPr lang="en-US" sz="2400" i="1" dirty="0"/>
                  <a:t>x</a:t>
                </a:r>
                <a:r>
                  <a:rPr lang="en-US" sz="2400" dirty="0"/>
                  <a:t> | </a:t>
                </a:r>
                <a:r>
                  <a:rPr lang="en-US" sz="2400" i="1" dirty="0"/>
                  <a:t>x</a:t>
                </a:r>
                <a:r>
                  <a:rPr lang="en-US" sz="2400" dirty="0"/>
                  <a:t/>
                </a:r>
                <a:r>
                  <a:rPr lang="en-US" sz="2400" dirty="0">
                    <a:sym typeface="Symbol" pitchFamily="18" charset="2"/>
                  </a:rPr>
                  <a:t> A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∨</m:t>
                    </m:r>
                  </m:oMath>
                </a14:m>
                <a:r>
                  <a:rPr lang="en-US" sz="2400" dirty="0" smtClean="0">
                    <a:sym typeface="Symbol" pitchFamily="18" charset="2"/>
                  </a:rPr>
                  <a:t/>
                </a:r>
                <a:r>
                  <a:rPr lang="en-US" sz="2400" i="1" dirty="0"/>
                  <a:t>x</a:t>
                </a:r>
                <a:r>
                  <a:rPr lang="en-US" sz="2400" dirty="0"/>
                  <a:t/>
                </a:r>
                <a:r>
                  <a:rPr lang="en-US" sz="2400" dirty="0">
                    <a:sym typeface="Symbol" pitchFamily="18" charset="2"/>
                  </a:rPr>
                  <a:t> B }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349" y="3997614"/>
                <a:ext cx="10663251" cy="424732"/>
              </a:xfrm>
              <a:prstGeom prst="rect">
                <a:avLst/>
              </a:prstGeom>
              <a:blipFill rotWithShape="0">
                <a:blip r:embed="rId2"/>
                <a:stretch>
                  <a:fillRect t="-19718" b="-3098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76262" y="5159629"/>
            <a:ext cx="4536957" cy="4247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A = {1, 2, 5, 7}, B = {3, 4, 5, 6}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7813" y="5159629"/>
            <a:ext cx="1575096" cy="4247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>
              <a:lnSpc>
                <a:spcPct val="90000"/>
              </a:lnSpc>
            </a:pPr>
            <a:r>
              <a:rPr lang="en-US" sz="2400" dirty="0"/>
              <a:t>A U B = 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77505" y="5178642"/>
            <a:ext cx="4438235" cy="4247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>
              <a:lnSpc>
                <a:spcPct val="90000"/>
              </a:lnSpc>
            </a:pPr>
            <a:r>
              <a:rPr lang="en-US" sz="2400" dirty="0" smtClean="0"/>
              <a:t>{ </a:t>
            </a:r>
            <a:r>
              <a:rPr lang="en-US" sz="2400" i="1" dirty="0" smtClean="0"/>
              <a:t>1, 2, 3, 4, 5, 6, 7</a:t>
            </a:r>
            <a:r>
              <a:rPr lang="en-US" sz="2400" dirty="0" smtClean="0">
                <a:sym typeface="Symbol" pitchFamily="18" charset="2"/>
              </a:rPr>
              <a:t>}</a:t>
            </a:r>
            <a:endParaRPr lang="en-US" sz="24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809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5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Set Operation </a:t>
            </a:r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: Intersection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0" y="1965728"/>
            <a:ext cx="10763263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629725"/>
            <a:ext cx="10753309" cy="1085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rgbClr val="000000"/>
                </a:solidFill>
              </a:rPr>
              <a:t>Let A and B be </a:t>
            </a:r>
            <a:r>
              <a:rPr lang="en-US" kern="0" dirty="0">
                <a:solidFill>
                  <a:srgbClr val="000000"/>
                </a:solidFill>
              </a:rPr>
              <a:t>sets. </a:t>
            </a:r>
            <a:r>
              <a:rPr lang="en-US" kern="0" dirty="0" smtClean="0">
                <a:solidFill>
                  <a:srgbClr val="000000"/>
                </a:solidFill>
              </a:rPr>
              <a:t>The intersection </a:t>
            </a:r>
            <a:r>
              <a:rPr lang="en-US" kern="0" dirty="0">
                <a:solidFill>
                  <a:srgbClr val="000000"/>
                </a:solidFill>
              </a:rPr>
              <a:t>of the </a:t>
            </a:r>
            <a:r>
              <a:rPr lang="en-US" kern="0" dirty="0" smtClean="0">
                <a:solidFill>
                  <a:srgbClr val="000000"/>
                </a:solidFill>
              </a:rPr>
              <a:t>sets A and B</a:t>
            </a:r>
            <a:r>
              <a:rPr lang="en-US" kern="0" dirty="0">
                <a:solidFill>
                  <a:srgbClr val="000000"/>
                </a:solidFill>
              </a:rPr>
              <a:t>, denoted by A∩B, is the </a:t>
            </a:r>
            <a:r>
              <a:rPr lang="en-US" kern="0" dirty="0" smtClean="0">
                <a:solidFill>
                  <a:srgbClr val="000000"/>
                </a:solidFill>
              </a:rPr>
              <a:t>set containing </a:t>
            </a:r>
            <a:r>
              <a:rPr lang="en-US" kern="0" dirty="0">
                <a:solidFill>
                  <a:srgbClr val="000000"/>
                </a:solidFill>
              </a:rPr>
              <a:t>those elements in </a:t>
            </a:r>
            <a:r>
              <a:rPr lang="en-US" kern="0" dirty="0" smtClean="0">
                <a:solidFill>
                  <a:srgbClr val="000000"/>
                </a:solidFill>
              </a:rPr>
              <a:t>both A and B</a:t>
            </a:r>
            <a:r>
              <a:rPr lang="en-US" kern="0" dirty="0">
                <a:solidFill>
                  <a:srgbClr val="000000"/>
                </a:solidFill>
              </a:rPr>
              <a:t>.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95350" y="3997614"/>
                <a:ext cx="10663250" cy="42473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>
                  <a:lnSpc>
                    <a:spcPct val="90000"/>
                  </a:lnSpc>
                </a:pPr>
                <a:r>
                  <a:rPr lang="en-US" sz="2400" dirty="0"/>
                  <a:t>A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400" dirty="0" smtClean="0"/>
                  <a:t/>
                </a:r>
                <a:r>
                  <a:rPr lang="en-US" sz="2400" dirty="0"/>
                  <a:t>B = { </a:t>
                </a:r>
                <a:r>
                  <a:rPr lang="en-US" sz="2400" i="1" dirty="0"/>
                  <a:t>x</a:t>
                </a:r>
                <a:r>
                  <a:rPr lang="en-US" sz="2400" dirty="0"/>
                  <a:t> | </a:t>
                </a:r>
                <a:r>
                  <a:rPr lang="en-US" sz="2400" i="1" dirty="0"/>
                  <a:t>x</a:t>
                </a:r>
                <a:r>
                  <a:rPr lang="en-US" sz="2400" dirty="0"/>
                  <a:t/>
                </a:r>
                <a:r>
                  <a:rPr lang="en-US" sz="2400" dirty="0">
                    <a:sym typeface="Symbol" pitchFamily="18" charset="2"/>
                  </a:rPr>
                  <a:t> A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∧</m:t>
                    </m:r>
                  </m:oMath>
                </a14:m>
                <a:r>
                  <a:rPr lang="en-US" sz="2400" dirty="0" smtClean="0">
                    <a:sym typeface="Symbol" pitchFamily="18" charset="2"/>
                  </a:rPr>
                  <a:t/>
                </a:r>
                <a:r>
                  <a:rPr lang="en-US" sz="2400" i="1" dirty="0"/>
                  <a:t>x</a:t>
                </a:r>
                <a:r>
                  <a:rPr lang="en-US" sz="2400" dirty="0"/>
                  <a:t/>
                </a:r>
                <a:r>
                  <a:rPr lang="en-US" sz="2400" dirty="0">
                    <a:sym typeface="Symbol" pitchFamily="18" charset="2"/>
                  </a:rPr>
                  <a:t> B }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349" y="3997614"/>
                <a:ext cx="10663251" cy="424732"/>
              </a:xfrm>
              <a:prstGeom prst="rect">
                <a:avLst/>
              </a:prstGeom>
              <a:blipFill rotWithShape="0">
                <a:blip r:embed="rId2"/>
                <a:stretch>
                  <a:fillRect t="-19718" b="-3098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42925" y="5159629"/>
            <a:ext cx="4571571" cy="4247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A = {1, 2, 5, 7}, B = {3, 4, 5, 6}</a:t>
            </a:r>
            <a:endParaRPr lang="en-US" sz="2400" dirty="0">
              <a:sym typeface="Symbol" pitchFamily="18" charset="2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259091" y="5159629"/>
                <a:ext cx="1673818" cy="424732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>
                  <a:lnSpc>
                    <a:spcPct val="90000"/>
                  </a:lnSpc>
                </a:pPr>
                <a:r>
                  <a:rPr lang="en-US" sz="2400" dirty="0"/>
                  <a:t>A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400" dirty="0" smtClean="0"/>
                  <a:t/>
                </a:r>
                <a:r>
                  <a:rPr lang="en-US" sz="2400" dirty="0"/>
                  <a:t>B = </a:t>
                </a:r>
                <a:endParaRPr lang="en-US" sz="2400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091" y="5159629"/>
                <a:ext cx="1673819" cy="424732"/>
              </a:xfrm>
              <a:prstGeom prst="rect">
                <a:avLst/>
              </a:prstGeom>
              <a:blipFill rotWithShape="0">
                <a:blip r:embed="rId3"/>
                <a:stretch>
                  <a:fillRect t="-16216" r="-1439" b="-27027"/>
                </a:stretch>
              </a:blipFill>
              <a:ln/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077505" y="5178642"/>
            <a:ext cx="4438235" cy="4247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>
              <a:lnSpc>
                <a:spcPct val="90000"/>
              </a:lnSpc>
            </a:pPr>
            <a:r>
              <a:rPr lang="en-US" sz="2400" dirty="0" smtClean="0"/>
              <a:t>{ </a:t>
            </a:r>
            <a:r>
              <a:rPr lang="en-US" sz="2400" i="1" dirty="0" smtClean="0"/>
              <a:t>5 </a:t>
            </a:r>
            <a:r>
              <a:rPr lang="en-US" sz="2400" dirty="0" smtClean="0">
                <a:sym typeface="Symbol" pitchFamily="18" charset="2"/>
              </a:rPr>
              <a:t>}</a:t>
            </a:r>
            <a:endParaRPr lang="en-US" sz="24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614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5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Union and Intersection in VD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5" y="1728787"/>
            <a:ext cx="10196515" cy="41673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9578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5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Set Operation : Union and Intersection 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56834" y="1481141"/>
            <a:ext cx="10763263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Examples</a:t>
            </a:r>
            <a:endParaRPr lang="en-US" b="1" dirty="0">
              <a:latin typeface="+mj-lt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66788" y="2145138"/>
            <a:ext cx="10753309" cy="351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dirty="0"/>
              <a:t>A = {1, 2, 3, 4}, B = {3, 4, 5, 6, 7}, C = {2, 3, 5, 7}</a:t>
            </a: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kern="0" dirty="0" smtClean="0">
              <a:solidFill>
                <a:srgbClr val="000000"/>
              </a:solidFill>
            </a:endParaRPr>
          </a:p>
          <a:p>
            <a:r>
              <a:rPr lang="en-US" sz="2400" dirty="0"/>
              <a:t>A U B = ?</a:t>
            </a:r>
          </a:p>
          <a:p>
            <a:r>
              <a:rPr lang="en-US" sz="2400" dirty="0"/>
              <a:t>A U C = ?</a:t>
            </a:r>
          </a:p>
          <a:p>
            <a:r>
              <a:rPr lang="en-US" sz="2400" dirty="0"/>
              <a:t>A </a:t>
            </a:r>
            <a:r>
              <a:rPr lang="en-US" sz="2400" dirty="0">
                <a:ea typeface="ヒラギノ角ゴ Pro W3" pitchFamily="-65" charset="-128"/>
              </a:rPr>
              <a:t>∩ B = ?</a:t>
            </a:r>
          </a:p>
          <a:p>
            <a:r>
              <a:rPr lang="en-US" sz="2400" dirty="0">
                <a:ea typeface="ヒラギノ角ゴ Pro W3" pitchFamily="-65" charset="-128"/>
              </a:rPr>
              <a:t>B ∩ C = ?</a:t>
            </a:r>
            <a:endParaRPr lang="en-US" sz="2400" dirty="0"/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endParaRPr lang="en-US" sz="24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794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5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Disjoint Sets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537098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5"/>
            <a:ext cx="10653296" cy="10246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Two sets are </a:t>
            </a:r>
            <a:r>
              <a:rPr lang="en-US" dirty="0" smtClean="0"/>
              <a:t>called disjoint if </a:t>
            </a:r>
            <a:r>
              <a:rPr lang="en-US" dirty="0"/>
              <a:t>their intersection is the empty set. </a:t>
            </a:r>
            <a:endParaRPr lang="en-US" dirty="0" smtClean="0"/>
          </a:p>
          <a:p>
            <a:pPr marL="0" indent="0">
              <a:buNone/>
            </a:pPr>
            <a:r>
              <a:rPr lang="en-US" sz="3200" dirty="0" smtClean="0"/>
              <a:t>i.e</a:t>
            </a:r>
            <a:r>
              <a:rPr lang="en-US" sz="3200" dirty="0"/>
              <a:t>.  </a:t>
            </a:r>
            <a:r>
              <a:rPr lang="en-US" sz="3200" i="1" dirty="0"/>
              <a:t>A </a:t>
            </a:r>
            <a:r>
              <a:rPr lang="en-US" sz="3200" dirty="0" smtClean="0">
                <a:sym typeface="Symbol" panose="05050102010706020507" pitchFamily="18" charset="2"/>
              </a:rPr>
              <a:t> </a:t>
            </a:r>
            <a:r>
              <a:rPr lang="en-US" sz="3200" i="1" dirty="0" smtClean="0"/>
              <a:t>B </a:t>
            </a:r>
            <a:r>
              <a:rPr lang="en-US" sz="3200" i="1" dirty="0"/>
              <a:t>= </a:t>
            </a:r>
            <a:r>
              <a:rPr lang="en-US" sz="3200" dirty="0">
                <a:sym typeface="Symbol" panose="05050102010706020507" pitchFamily="18" charset="2"/>
              </a:rPr>
              <a:t></a:t>
            </a:r>
            <a:r>
              <a:rPr lang="en-US" sz="2400" dirty="0">
                <a:sym typeface="Symbol" panose="05050102010706020507" pitchFamily="18" charset="2"/>
              </a:rPr>
              <a:t> .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985397" y="3826607"/>
            <a:ext cx="5901179" cy="4247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vl="1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ym typeface="Symbol" pitchFamily="18" charset="2"/>
              </a:rPr>
              <a:t>{a, b} and {3, 4} are disjoint</a:t>
            </a:r>
          </a:p>
        </p:txBody>
      </p:sp>
      <p:pic>
        <p:nvPicPr>
          <p:cNvPr id="10" name="Picture 1036" descr="Dijoint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357" y="3697591"/>
            <a:ext cx="4354643" cy="27987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037"/>
          <p:cNvSpPr txBox="1">
            <a:spLocks noChangeArrowheads="1"/>
          </p:cNvSpPr>
          <p:nvPr/>
        </p:nvSpPr>
        <p:spPr bwMode="auto">
          <a:xfrm>
            <a:off x="8608376" y="4610815"/>
            <a:ext cx="2584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" name="Text Box 1038"/>
          <p:cNvSpPr txBox="1">
            <a:spLocks noChangeArrowheads="1"/>
          </p:cNvSpPr>
          <p:nvPr/>
        </p:nvSpPr>
        <p:spPr bwMode="auto">
          <a:xfrm>
            <a:off x="10668315" y="4613944"/>
            <a:ext cx="2584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3" name="Text Box 1039"/>
          <p:cNvSpPr txBox="1">
            <a:spLocks noChangeArrowheads="1"/>
          </p:cNvSpPr>
          <p:nvPr/>
        </p:nvSpPr>
        <p:spPr bwMode="auto">
          <a:xfrm>
            <a:off x="11277601" y="3747467"/>
            <a:ext cx="2860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</a:rPr>
              <a:t>U</a:t>
            </a:r>
          </a:p>
        </p:txBody>
      </p:sp>
    </p:spTree>
    <p:extLst>
      <p:ext uri="{BB962C8B-B14F-4D97-AF65-F5344CB8AC3E}">
        <p14:creationId xmlns="" xmlns:p14="http://schemas.microsoft.com/office/powerpoint/2010/main" val="54885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5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Disjoint Union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" name="Picture 1030" descr="Dijoint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40" y="3089289"/>
            <a:ext cx="5978529" cy="37814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033"/>
          <p:cNvSpPr txBox="1">
            <a:spLocks noChangeArrowheads="1"/>
          </p:cNvSpPr>
          <p:nvPr/>
        </p:nvSpPr>
        <p:spPr bwMode="auto">
          <a:xfrm>
            <a:off x="7453314" y="3089289"/>
            <a:ext cx="4812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</a:rPr>
              <a:t>U</a:t>
            </a:r>
          </a:p>
        </p:txBody>
      </p:sp>
      <p:graphicFrame>
        <p:nvGraphicFramePr>
          <p:cNvPr id="12" name="Object 103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87457188"/>
              </p:ext>
            </p:extLst>
          </p:nvPr>
        </p:nvGraphicFramePr>
        <p:xfrm>
          <a:off x="4629155" y="3228986"/>
          <a:ext cx="1193800" cy="784225"/>
        </p:xfrm>
        <a:graphic>
          <a:graphicData uri="http://schemas.openxmlformats.org/presentationml/2006/ole">
            <p:oleObj spid="_x0000_s1066" name="Equation" r:id="rId4" imgW="406048" imgH="266469" progId="Equation.3">
              <p:embed/>
            </p:oleObj>
          </a:graphicData>
        </a:graphic>
      </p:graphicFrame>
      <p:sp>
        <p:nvSpPr>
          <p:cNvPr id="13" name="Text Box 1031"/>
          <p:cNvSpPr txBox="1">
            <a:spLocks noChangeArrowheads="1"/>
          </p:cNvSpPr>
          <p:nvPr/>
        </p:nvSpPr>
        <p:spPr bwMode="auto">
          <a:xfrm>
            <a:off x="3562355" y="4295785"/>
            <a:ext cx="4347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4" name="Text Box 1032"/>
          <p:cNvSpPr txBox="1">
            <a:spLocks noChangeArrowheads="1"/>
          </p:cNvSpPr>
          <p:nvPr/>
        </p:nvSpPr>
        <p:spPr bwMode="auto">
          <a:xfrm>
            <a:off x="6381755" y="4295785"/>
            <a:ext cx="4347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5" name="Line 1035"/>
          <p:cNvSpPr>
            <a:spLocks noChangeShapeType="1"/>
          </p:cNvSpPr>
          <p:nvPr/>
        </p:nvSpPr>
        <p:spPr bwMode="auto">
          <a:xfrm flipH="1">
            <a:off x="4248155" y="4067184"/>
            <a:ext cx="841375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 dirty="0"/>
          </a:p>
        </p:txBody>
      </p:sp>
      <p:sp>
        <p:nvSpPr>
          <p:cNvPr id="16" name="Line 1036"/>
          <p:cNvSpPr>
            <a:spLocks noChangeShapeType="1"/>
          </p:cNvSpPr>
          <p:nvPr/>
        </p:nvSpPr>
        <p:spPr bwMode="auto">
          <a:xfrm>
            <a:off x="5391155" y="4067184"/>
            <a:ext cx="8382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995351" y="1351359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</a:t>
            </a:r>
            <a:endParaRPr lang="en-US" b="1" dirty="0">
              <a:latin typeface="+mj-lt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005304" y="2015358"/>
            <a:ext cx="10653296" cy="9528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 </a:t>
            </a:r>
            <a:r>
              <a:rPr lang="en-US" dirty="0"/>
              <a:t>are disjoint, the </a:t>
            </a:r>
            <a:r>
              <a:rPr lang="en-US" b="1" i="1" dirty="0"/>
              <a:t>disjoint union</a:t>
            </a:r>
            <a:r>
              <a:rPr lang="en-US" i="1" dirty="0"/>
              <a:t> </a:t>
            </a:r>
            <a:r>
              <a:rPr lang="en-US" dirty="0"/>
              <a:t>operation</a:t>
            </a:r>
            <a:r>
              <a:rPr lang="en-US" b="1" i="1" dirty="0"/>
              <a:t> </a:t>
            </a:r>
            <a:r>
              <a:rPr lang="en-US" dirty="0"/>
              <a:t>is well defined.  The circle above the union symbol indicates disjointedness.</a:t>
            </a:r>
            <a:endParaRPr lang="en-US" i="1" dirty="0"/>
          </a:p>
        </p:txBody>
      </p:sp>
    </p:spTree>
    <p:extLst>
      <p:ext uri="{BB962C8B-B14F-4D97-AF65-F5344CB8AC3E}">
        <p14:creationId xmlns="" xmlns:p14="http://schemas.microsoft.com/office/powerpoint/2010/main" val="162960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5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Set Operation : principle</a:t>
            </a:r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/>
            </a:r>
            <a:b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of inclusion–exclusion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77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5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Set </a:t>
            </a:r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Operation :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Difference 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537098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7"/>
            <a:ext cx="10653296" cy="16973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rgbClr val="000000"/>
                </a:solidFill>
              </a:rPr>
              <a:t>Let A and B be </a:t>
            </a:r>
            <a:r>
              <a:rPr lang="en-US" kern="0" dirty="0">
                <a:solidFill>
                  <a:srgbClr val="000000"/>
                </a:solidFill>
              </a:rPr>
              <a:t>sets. </a:t>
            </a:r>
            <a:r>
              <a:rPr lang="en-US" kern="0" dirty="0" smtClean="0">
                <a:solidFill>
                  <a:srgbClr val="000000"/>
                </a:solidFill>
              </a:rPr>
              <a:t>The difference of A and B, denoted by A</a:t>
            </a:r>
            <a:r>
              <a:rPr lang="en-US" kern="0" dirty="0">
                <a:solidFill>
                  <a:srgbClr val="000000"/>
                </a:solidFill>
              </a:rPr>
              <a:t>−B</a:t>
            </a:r>
            <a:r>
              <a:rPr lang="en-US" kern="0" dirty="0" smtClean="0">
                <a:solidFill>
                  <a:srgbClr val="000000"/>
                </a:solidFill>
              </a:rPr>
              <a:t>, is </a:t>
            </a:r>
            <a:r>
              <a:rPr lang="en-US" kern="0" dirty="0">
                <a:solidFill>
                  <a:srgbClr val="000000"/>
                </a:solidFill>
              </a:rPr>
              <a:t>the set containing </a:t>
            </a:r>
            <a:r>
              <a:rPr lang="en-US" kern="0" dirty="0" smtClean="0">
                <a:solidFill>
                  <a:srgbClr val="000000"/>
                </a:solidFill>
              </a:rPr>
              <a:t>those elements </a:t>
            </a:r>
            <a:r>
              <a:rPr lang="en-US" kern="0" dirty="0">
                <a:solidFill>
                  <a:srgbClr val="000000"/>
                </a:solidFill>
              </a:rPr>
              <a:t>that are </a:t>
            </a:r>
            <a:r>
              <a:rPr lang="en-US" kern="0" dirty="0" smtClean="0">
                <a:solidFill>
                  <a:srgbClr val="000000"/>
                </a:solidFill>
              </a:rPr>
              <a:t>in A but </a:t>
            </a:r>
            <a:r>
              <a:rPr lang="en-US" kern="0" dirty="0">
                <a:solidFill>
                  <a:srgbClr val="000000"/>
                </a:solidFill>
              </a:rPr>
              <a:t>not </a:t>
            </a:r>
            <a:r>
              <a:rPr lang="en-US" kern="0" dirty="0" smtClean="0">
                <a:solidFill>
                  <a:srgbClr val="000000"/>
                </a:solidFill>
              </a:rPr>
              <a:t>in B</a:t>
            </a:r>
            <a:r>
              <a:rPr lang="en-US" kern="0" dirty="0">
                <a:solidFill>
                  <a:srgbClr val="000000"/>
                </a:solidFill>
              </a:rPr>
              <a:t>. The </a:t>
            </a:r>
            <a:r>
              <a:rPr lang="en-US" kern="0" dirty="0" smtClean="0">
                <a:solidFill>
                  <a:srgbClr val="000000"/>
                </a:solidFill>
              </a:rPr>
              <a:t>difference of A and B is </a:t>
            </a:r>
            <a:r>
              <a:rPr lang="en-US" kern="0" dirty="0">
                <a:solidFill>
                  <a:srgbClr val="000000"/>
                </a:solidFill>
              </a:rPr>
              <a:t>also called </a:t>
            </a:r>
            <a:r>
              <a:rPr lang="en-US" kern="0" dirty="0" smtClean="0">
                <a:solidFill>
                  <a:srgbClr val="000000"/>
                </a:solidFill>
              </a:rPr>
              <a:t>the complement of </a:t>
            </a:r>
            <a:r>
              <a:rPr lang="en-US" kern="0" dirty="0">
                <a:solidFill>
                  <a:srgbClr val="000000"/>
                </a:solidFill>
              </a:rPr>
              <a:t>B with respect to A.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85396" y="4129767"/>
                <a:ext cx="10663250" cy="42473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b="1" dirty="0" smtClean="0">
                    <a:sym typeface="Symbol" panose="05050102010706020507" pitchFamily="18" charset="2"/>
                  </a:rPr>
                  <a:t>A − B = { x | x ∈ A ∧ x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∉</m:t>
                    </m:r>
                  </m:oMath>
                </a14:m>
                <a:r>
                  <a:rPr lang="en-US" sz="2400" b="1" dirty="0" smtClean="0">
                    <a:sym typeface="Symbol" panose="05050102010706020507" pitchFamily="18" charset="2"/>
                  </a:rPr>
                  <a:t> B</a:t>
                </a:r>
                <a:r>
                  <a:rPr lang="en-US" sz="2400" b="1" dirty="0">
                    <a:sym typeface="Symbol" panose="05050102010706020507" pitchFamily="18" charset="2"/>
                  </a:rPr>
                  <a:t>}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96" y="4129767"/>
                <a:ext cx="10663251" cy="424732"/>
              </a:xfrm>
              <a:prstGeom prst="rect">
                <a:avLst/>
              </a:prstGeom>
              <a:blipFill rotWithShape="0">
                <a:blip r:embed="rId2"/>
                <a:stretch>
                  <a:fillRect l="-857" t="-19444" b="-29167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85396" y="4905763"/>
            <a:ext cx="10663251" cy="9343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</a:rPr>
              <a:t>The difference of A and B is also called the complement of B with respect to A</a:t>
            </a:r>
            <a:r>
              <a:rPr lang="en-US" sz="2400" kern="0" dirty="0" smtClean="0">
                <a:solidFill>
                  <a:srgbClr val="000000"/>
                </a:solidFill>
              </a:rPr>
              <a:t>.</a:t>
            </a:r>
          </a:p>
          <a:p>
            <a:pPr marL="342900" lvl="0" indent="-342900" fontAlgn="base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</a:rPr>
              <a:t>The difference of </a:t>
            </a:r>
            <a:r>
              <a:rPr lang="en-US" sz="2400" kern="0" dirty="0" smtClean="0">
                <a:solidFill>
                  <a:srgbClr val="000000"/>
                </a:solidFill>
              </a:rPr>
              <a:t>sets A and B is </a:t>
            </a:r>
            <a:r>
              <a:rPr lang="en-US" sz="2400" kern="0" dirty="0">
                <a:solidFill>
                  <a:srgbClr val="000000"/>
                </a:solidFill>
              </a:rPr>
              <a:t>sometimes denoted </a:t>
            </a:r>
            <a:r>
              <a:rPr lang="en-US" sz="2400" kern="0" dirty="0" smtClean="0">
                <a:solidFill>
                  <a:srgbClr val="000000"/>
                </a:solidFill>
              </a:rPr>
              <a:t>by A \ B</a:t>
            </a:r>
            <a:r>
              <a:rPr lang="en-US" sz="2400" kern="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0327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5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Set </a:t>
            </a:r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Operation :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Difference 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537098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Example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7"/>
            <a:ext cx="10653296" cy="25423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14000"/>
              </a:lnSpc>
              <a:spcBef>
                <a:spcPts val="0"/>
              </a:spcBef>
            </a:pPr>
            <a:r>
              <a:rPr lang="en-US" kern="0" dirty="0">
                <a:solidFill>
                  <a:srgbClr val="000000"/>
                </a:solidFill>
              </a:rPr>
              <a:t>Let A = {1</a:t>
            </a:r>
            <a:r>
              <a:rPr lang="en-US" kern="0" dirty="0" smtClean="0">
                <a:solidFill>
                  <a:srgbClr val="000000"/>
                </a:solidFill>
              </a:rPr>
              <a:t>, 3, 5</a:t>
            </a:r>
            <a:r>
              <a:rPr lang="en-US" kern="0" dirty="0">
                <a:solidFill>
                  <a:srgbClr val="000000"/>
                </a:solidFill>
              </a:rPr>
              <a:t>}, B = {1</a:t>
            </a:r>
            <a:r>
              <a:rPr lang="en-US" kern="0" dirty="0" smtClean="0">
                <a:solidFill>
                  <a:srgbClr val="000000"/>
                </a:solidFill>
              </a:rPr>
              <a:t>, 2, 3}</a:t>
            </a:r>
          </a:p>
          <a:p>
            <a:pPr mar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rgbClr val="000000"/>
                </a:solidFill>
              </a:rPr>
              <a:t>	A </a:t>
            </a:r>
            <a:r>
              <a:rPr lang="en-US" kern="0" dirty="0">
                <a:solidFill>
                  <a:srgbClr val="000000"/>
                </a:solidFill>
              </a:rPr>
              <a:t>– B = {5} </a:t>
            </a:r>
            <a:endParaRPr lang="en-US" kern="0" dirty="0" smtClean="0">
              <a:solidFill>
                <a:srgbClr val="000000"/>
              </a:solidFill>
            </a:endParaRPr>
          </a:p>
          <a:p>
            <a:pPr fontAlgn="base">
              <a:lnSpc>
                <a:spcPct val="114000"/>
              </a:lnSpc>
              <a:spcBef>
                <a:spcPts val="0"/>
              </a:spcBef>
            </a:pPr>
            <a:r>
              <a:rPr lang="en-US" kern="0" dirty="0">
                <a:solidFill>
                  <a:srgbClr val="000000"/>
                </a:solidFill>
              </a:rPr>
              <a:t>Let A = {1</a:t>
            </a:r>
            <a:r>
              <a:rPr lang="en-US" kern="0" dirty="0" smtClean="0">
                <a:solidFill>
                  <a:srgbClr val="000000"/>
                </a:solidFill>
              </a:rPr>
              <a:t>, 3, 5, 6}, </a:t>
            </a:r>
            <a:r>
              <a:rPr lang="en-US" kern="0" dirty="0">
                <a:solidFill>
                  <a:srgbClr val="000000"/>
                </a:solidFill>
              </a:rPr>
              <a:t>B = {1</a:t>
            </a:r>
            <a:r>
              <a:rPr lang="en-US" kern="0" dirty="0" smtClean="0">
                <a:solidFill>
                  <a:srgbClr val="000000"/>
                </a:solidFill>
              </a:rPr>
              <a:t>, 2, 3,9,10}</a:t>
            </a:r>
            <a:endParaRPr lang="en-US" kern="0" dirty="0">
              <a:solidFill>
                <a:srgbClr val="000000"/>
              </a:solidFill>
            </a:endParaRPr>
          </a:p>
          <a:p>
            <a:pPr mar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000000"/>
                </a:solidFill>
              </a:rPr>
              <a:t>	A – B = {</a:t>
            </a:r>
            <a:r>
              <a:rPr lang="en-US" kern="0" dirty="0" smtClean="0">
                <a:solidFill>
                  <a:srgbClr val="000000"/>
                </a:solidFill>
              </a:rPr>
              <a:t>5, 6} </a:t>
            </a:r>
            <a:endParaRPr lang="en-US" kern="0" dirty="0">
              <a:solidFill>
                <a:srgbClr val="000000"/>
              </a:solidFill>
            </a:endParaRPr>
          </a:p>
          <a:p>
            <a:pPr mar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kern="0" dirty="0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113" y="2490790"/>
            <a:ext cx="3961620" cy="36052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605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5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Set Operation : Complement 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537098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</a:t>
            </a:r>
            <a:endParaRPr lang="en-US" b="1" dirty="0">
              <a:latin typeface="+mj-lt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005304" y="2201095"/>
                <a:ext cx="10653296" cy="169733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fontAlgn="base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kern="0" dirty="0" smtClean="0">
                    <a:solidFill>
                      <a:srgbClr val="000000"/>
                    </a:solidFill>
                  </a:rPr>
                  <a:t>Let U be </a:t>
                </a:r>
                <a:r>
                  <a:rPr lang="en-US" kern="0" dirty="0">
                    <a:solidFill>
                      <a:srgbClr val="000000"/>
                    </a:solidFill>
                  </a:rPr>
                  <a:t>the universal set. </a:t>
                </a:r>
                <a:r>
                  <a:rPr lang="en-US" kern="0" dirty="0" smtClean="0">
                    <a:solidFill>
                      <a:srgbClr val="000000"/>
                    </a:solidFill>
                  </a:rPr>
                  <a:t>The complement of </a:t>
                </a:r>
                <a:r>
                  <a:rPr lang="en-US" kern="0" dirty="0">
                    <a:solidFill>
                      <a:srgbClr val="000000"/>
                    </a:solidFill>
                  </a:rPr>
                  <a:t>the </a:t>
                </a:r>
                <a:r>
                  <a:rPr lang="en-US" kern="0" dirty="0" smtClean="0">
                    <a:solidFill>
                      <a:srgbClr val="000000"/>
                    </a:solidFill>
                  </a:rPr>
                  <a:t>set A, denoted 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kern="0" dirty="0" smtClean="0">
                    <a:solidFill>
                      <a:srgbClr val="000000"/>
                    </a:solidFill>
                  </a:rPr>
                  <a:t>, is </a:t>
                </a:r>
                <a:r>
                  <a:rPr lang="en-US" kern="0" dirty="0">
                    <a:solidFill>
                      <a:srgbClr val="000000"/>
                    </a:solidFill>
                  </a:rPr>
                  <a:t>the </a:t>
                </a:r>
                <a:r>
                  <a:rPr lang="en-US" kern="0" dirty="0" smtClean="0">
                    <a:solidFill>
                      <a:srgbClr val="000000"/>
                    </a:solidFill>
                  </a:rPr>
                  <a:t>complement of A with </a:t>
                </a:r>
                <a:r>
                  <a:rPr lang="en-US" kern="0" dirty="0">
                    <a:solidFill>
                      <a:srgbClr val="000000"/>
                    </a:solidFill>
                  </a:rPr>
                  <a:t>respect </a:t>
                </a:r>
                <a:r>
                  <a:rPr lang="en-US" kern="0" dirty="0" smtClean="0">
                    <a:solidFill>
                      <a:srgbClr val="000000"/>
                    </a:solidFill>
                  </a:rPr>
                  <a:t>to U</a:t>
                </a:r>
                <a:r>
                  <a:rPr lang="en-US" kern="0" dirty="0">
                    <a:solidFill>
                      <a:srgbClr val="000000"/>
                    </a:solidFill>
                  </a:rPr>
                  <a:t>. Therefore, the complement of the </a:t>
                </a:r>
                <a:r>
                  <a:rPr lang="en-US" kern="0" dirty="0" smtClean="0">
                    <a:solidFill>
                      <a:srgbClr val="000000"/>
                    </a:solidFill>
                  </a:rPr>
                  <a:t>set A is U</a:t>
                </a:r>
                <a:r>
                  <a:rPr lang="en-US" kern="0" dirty="0">
                    <a:solidFill>
                      <a:srgbClr val="000000"/>
                    </a:solidFill>
                  </a:rPr>
                  <a:t>−A.</a:t>
                </a:r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04" y="2201097"/>
                <a:ext cx="10653296" cy="1697335"/>
              </a:xfrm>
              <a:prstGeom prst="rect">
                <a:avLst/>
              </a:prstGeom>
              <a:blipFill rotWithShape="0">
                <a:blip r:embed="rId2"/>
                <a:stretch>
                  <a:fillRect l="-1201" t="-2151" r="-1487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005304" y="4150843"/>
                <a:ext cx="3086542" cy="42473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b="1" dirty="0" smtClean="0">
                    <a:sym typeface="Symbol" panose="05050102010706020507" pitchFamily="18" charset="2"/>
                  </a:rPr>
                  <a:t>A = {x ∈ U | x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∉</m:t>
                    </m:r>
                  </m:oMath>
                </a14:m>
                <a:r>
                  <a:rPr lang="en-US" sz="2400" b="1" dirty="0" smtClean="0">
                    <a:sym typeface="Symbol" panose="05050102010706020507" pitchFamily="18" charset="2"/>
                  </a:rPr>
                  <a:t> A</a:t>
                </a:r>
                <a:r>
                  <a:rPr lang="en-US" sz="2400" b="1" dirty="0">
                    <a:sym typeface="Symbol" panose="05050102010706020507" pitchFamily="18" charset="2"/>
                  </a:rPr>
                  <a:t>}.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05" y="4150843"/>
                <a:ext cx="3086543" cy="424732"/>
              </a:xfrm>
              <a:prstGeom prst="rect">
                <a:avLst/>
              </a:prstGeom>
              <a:blipFill rotWithShape="0">
                <a:blip r:embed="rId3"/>
                <a:stretch>
                  <a:fillRect l="-2953" t="-19444" b="-29167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714" y="3236569"/>
            <a:ext cx="3661933" cy="31679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9755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5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Set Basics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337066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		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001063"/>
            <a:ext cx="10653296" cy="1271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rgbClr val="000000"/>
                </a:solidFill>
              </a:rPr>
              <a:t>A set is </a:t>
            </a:r>
            <a:r>
              <a:rPr lang="en-US" kern="0" dirty="0">
                <a:solidFill>
                  <a:srgbClr val="000000"/>
                </a:solidFill>
              </a:rPr>
              <a:t>an </a:t>
            </a:r>
            <a:r>
              <a:rPr lang="en-US" kern="0" dirty="0">
                <a:solidFill>
                  <a:srgbClr val="FF0000"/>
                </a:solidFill>
              </a:rPr>
              <a:t>unordered</a:t>
            </a:r>
            <a:r>
              <a:rPr lang="en-US" kern="0" dirty="0">
                <a:solidFill>
                  <a:srgbClr val="000000"/>
                </a:solidFill>
              </a:rPr>
              <a:t> collection of </a:t>
            </a:r>
            <a:r>
              <a:rPr lang="en-US" kern="0" dirty="0">
                <a:solidFill>
                  <a:srgbClr val="FF0000"/>
                </a:solidFill>
              </a:rPr>
              <a:t>objects</a:t>
            </a:r>
            <a:r>
              <a:rPr lang="en-US" kern="0" dirty="0">
                <a:solidFill>
                  <a:srgbClr val="000000"/>
                </a:solidFill>
              </a:rPr>
              <a:t>, called </a:t>
            </a:r>
            <a:r>
              <a:rPr lang="en-US" kern="0" dirty="0" smtClean="0">
                <a:solidFill>
                  <a:schemeClr val="accent2">
                    <a:lumMod val="50000"/>
                  </a:schemeClr>
                </a:solidFill>
              </a:rPr>
              <a:t>elements or members</a:t>
            </a:r>
            <a:r>
              <a:rPr lang="en-US" kern="0" dirty="0" smtClean="0">
                <a:solidFill>
                  <a:srgbClr val="000000"/>
                </a:solidFill>
              </a:rPr>
              <a:t> of </a:t>
            </a:r>
            <a:r>
              <a:rPr lang="en-US" kern="0" dirty="0">
                <a:solidFill>
                  <a:srgbClr val="000000"/>
                </a:solidFill>
              </a:rPr>
              <a:t>the set. A set </a:t>
            </a:r>
            <a:r>
              <a:rPr lang="en-US" kern="0" dirty="0" smtClean="0">
                <a:solidFill>
                  <a:srgbClr val="000000"/>
                </a:solidFill>
              </a:rPr>
              <a:t>is said to contain its </a:t>
            </a:r>
            <a:r>
              <a:rPr lang="en-US" kern="0" dirty="0">
                <a:solidFill>
                  <a:srgbClr val="000000"/>
                </a:solidFill>
              </a:rPr>
              <a:t>elements.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00100" y="3557587"/>
                <a:ext cx="11158538" cy="9079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We write </a:t>
                </a:r>
                <a:r>
                  <a:rPr lang="en-US" sz="2400" b="1" i="1" dirty="0" smtClean="0"/>
                  <a:t>a ∈ A</a:t>
                </a:r>
                <a:r>
                  <a:rPr lang="en-US" sz="2400" i="1" dirty="0" smtClean="0"/>
                  <a:t/>
                </a:r>
                <a:r>
                  <a:rPr lang="en-US" sz="2400" dirty="0" smtClean="0"/>
                  <a:t>to </a:t>
                </a:r>
                <a:r>
                  <a:rPr lang="en-US" sz="2400" dirty="0"/>
                  <a:t>denote </a:t>
                </a:r>
                <a:r>
                  <a:rPr lang="en-US" sz="2400" dirty="0" smtClean="0"/>
                  <a:t>that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a is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an element of the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set A</a:t>
                </a:r>
                <a:r>
                  <a:rPr lang="en-US" sz="2400" dirty="0"/>
                  <a:t>. </a:t>
                </a:r>
                <a:r>
                  <a:rPr lang="en-US" sz="2400" dirty="0" smtClean="0"/>
                  <a:t> 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 smtClean="0"/>
                  <a:t> = belongs to)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The notation </a:t>
                </a:r>
                <a:r>
                  <a:rPr lang="en-US" sz="2400" b="1" dirty="0" smtClean="0"/>
                  <a:t>a ∈ A</a:t>
                </a:r>
                <a:r>
                  <a:rPr lang="en-US" sz="2400" dirty="0" smtClean="0"/>
                  <a:t> denotes that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a is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not an element of the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set A. </a:t>
                </a:r>
                <a:r>
                  <a:rPr lang="en-US" sz="2400" dirty="0" smtClean="0"/>
                  <a:t>(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not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belongs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3557589"/>
                <a:ext cx="11158539" cy="907941"/>
              </a:xfrm>
              <a:prstGeom prst="rect">
                <a:avLst/>
              </a:prstGeom>
              <a:blipFill rotWithShape="0">
                <a:blip r:embed="rId2"/>
                <a:stretch>
                  <a:fillRect l="-655" t="-5298" b="-13907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005304" y="5062264"/>
            <a:ext cx="10348925" cy="9079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It is common for </a:t>
            </a:r>
            <a:r>
              <a:rPr lang="en-US" sz="2400" b="1" dirty="0" smtClean="0"/>
              <a:t>SETS</a:t>
            </a:r>
            <a:r>
              <a:rPr lang="en-US" sz="2400" dirty="0" smtClean="0"/>
              <a:t> </a:t>
            </a:r>
            <a:r>
              <a:rPr lang="en-US" sz="2400" dirty="0"/>
              <a:t>to be denoted using </a:t>
            </a:r>
            <a:r>
              <a:rPr lang="en-US" sz="2400" dirty="0">
                <a:solidFill>
                  <a:srgbClr val="FF0000"/>
                </a:solidFill>
              </a:rPr>
              <a:t>uppercase letters. 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Lowercase </a:t>
            </a:r>
            <a:r>
              <a:rPr lang="en-US" sz="2400" dirty="0">
                <a:solidFill>
                  <a:srgbClr val="FF0000"/>
                </a:solidFill>
              </a:rPr>
              <a:t>letters</a:t>
            </a:r>
            <a:r>
              <a:rPr lang="en-US" sz="2400" dirty="0"/>
              <a:t> are </a:t>
            </a:r>
            <a:r>
              <a:rPr lang="en-US" sz="2400" dirty="0" smtClean="0"/>
              <a:t>usually used </a:t>
            </a:r>
            <a:r>
              <a:rPr lang="en-US" sz="2400" dirty="0"/>
              <a:t>to denote </a:t>
            </a:r>
            <a:r>
              <a:rPr lang="en-US" sz="2400" b="1" dirty="0"/>
              <a:t>elements of sets.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3071809" y="4114803"/>
            <a:ext cx="228600" cy="271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037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5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Set </a:t>
            </a:r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Operation :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Symmetric Difference 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89713" y="1537098"/>
            <a:ext cx="10663251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</a:t>
            </a:r>
            <a:endParaRPr lang="en-US" b="1" dirty="0">
              <a:latin typeface="+mj-lt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899668" y="2201095"/>
                <a:ext cx="10663250" cy="16993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just" fontAlgn="base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kern="0" dirty="0" smtClean="0">
                    <a:solidFill>
                      <a:srgbClr val="000000"/>
                    </a:solidFill>
                  </a:rPr>
                  <a:t>Let A and B be </a:t>
                </a:r>
                <a:r>
                  <a:rPr lang="en-US" kern="0" dirty="0">
                    <a:solidFill>
                      <a:srgbClr val="000000"/>
                    </a:solidFill>
                  </a:rPr>
                  <a:t>sets. </a:t>
                </a:r>
                <a:r>
                  <a:rPr lang="en-US" kern="0" dirty="0" smtClean="0">
                    <a:solidFill>
                      <a:srgbClr val="000000"/>
                    </a:solidFill>
                  </a:rPr>
                  <a:t>The symmetric difference of A and B, denoted by   A</a:t>
                </a:r>
                <a14:m>
                  <m:oMath xmlns:m="http://schemas.openxmlformats.org/officeDocument/2006/math">
                    <m:r>
                      <a:rPr lang="en-US" b="0" i="0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kern="0" dirty="0" smtClean="0">
                    <a:solidFill>
                      <a:srgbClr val="000000"/>
                    </a:solidFill>
                  </a:rPr>
                  <a:t> B, is </a:t>
                </a:r>
                <a:r>
                  <a:rPr lang="en-US" kern="0" dirty="0">
                    <a:solidFill>
                      <a:srgbClr val="000000"/>
                    </a:solidFill>
                  </a:rPr>
                  <a:t>the set containing </a:t>
                </a:r>
                <a:r>
                  <a:rPr lang="en-US" kern="0" dirty="0" smtClean="0">
                    <a:solidFill>
                      <a:srgbClr val="000000"/>
                    </a:solidFill>
                  </a:rPr>
                  <a:t>those elements </a:t>
                </a:r>
                <a:r>
                  <a:rPr lang="en-US" kern="0" dirty="0">
                    <a:solidFill>
                      <a:srgbClr val="000000"/>
                    </a:solidFill>
                  </a:rPr>
                  <a:t>that </a:t>
                </a:r>
                <a:r>
                  <a:rPr lang="en-US" kern="0" dirty="0" smtClean="0">
                    <a:solidFill>
                      <a:srgbClr val="000000"/>
                    </a:solidFill>
                  </a:rPr>
                  <a:t>are either in A </a:t>
                </a:r>
                <a:r>
                  <a:rPr lang="en-US" kern="0" smtClean="0">
                    <a:solidFill>
                      <a:srgbClr val="000000"/>
                    </a:solidFill>
                  </a:rPr>
                  <a:t>or </a:t>
                </a:r>
                <a:r>
                  <a:rPr lang="en-US" kern="0" smtClean="0">
                    <a:solidFill>
                      <a:srgbClr val="000000"/>
                    </a:solidFill>
                  </a:rPr>
                  <a:t>in </a:t>
                </a:r>
                <a:r>
                  <a:rPr lang="en-US" kern="0" dirty="0" smtClean="0">
                    <a:solidFill>
                      <a:srgbClr val="000000"/>
                    </a:solidFill>
                  </a:rPr>
                  <a:t>B, but not in both. </a:t>
                </a:r>
                <a:endParaRPr lang="en-US" kern="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68" y="2201097"/>
                <a:ext cx="10663251" cy="1699393"/>
              </a:xfrm>
              <a:prstGeom prst="rect">
                <a:avLst/>
              </a:prstGeom>
              <a:blipFill rotWithShape="0">
                <a:blip r:embed="rId2"/>
                <a:stretch>
                  <a:fillRect l="-1201" t="-2151" r="-1144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99668" y="4201202"/>
                <a:ext cx="5988966" cy="42473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b="1" dirty="0" smtClean="0">
                    <a:sym typeface="Symbol" panose="05050102010706020507" pitchFamily="18" charset="2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4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400" b="1" dirty="0" smtClean="0">
                    <a:sym typeface="Symbol" panose="05050102010706020507" pitchFamily="18" charset="2"/>
                  </a:rPr>
                  <a:t> B = { x | x ∈ A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∨</m:t>
                    </m:r>
                  </m:oMath>
                </a14:m>
                <a:r>
                  <a:rPr lang="en-US" sz="2400" b="1" dirty="0" smtClean="0">
                    <a:sym typeface="Symbol" panose="05050102010706020507" pitchFamily="18" charset="2"/>
                  </a:rPr>
                  <a:t> x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∈</m:t>
                    </m:r>
                  </m:oMath>
                </a14:m>
                <a:r>
                  <a:rPr lang="en-US" sz="2400" b="1" dirty="0" smtClean="0">
                    <a:sym typeface="Symbol" panose="05050102010706020507" pitchFamily="18" charset="2"/>
                  </a:rPr>
                  <a:t> B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∧</m:t>
                    </m:r>
                  </m:oMath>
                </a14:m>
                <a:r>
                  <a:rPr lang="en-US" sz="2400" b="1" dirty="0" smtClean="0">
                    <a:sym typeface="Symbol" panose="05050102010706020507" pitchFamily="18" charset="2"/>
                  </a:rPr>
                  <a:t> x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∉</m:t>
                    </m:r>
                  </m:oMath>
                </a14:m>
                <a:r>
                  <a:rPr lang="en-US" sz="2400" b="1" dirty="0" smtClean="0">
                    <a:sym typeface="Symbol" panose="05050102010706020507" pitchFamily="18" charset="2"/>
                  </a:rPr>
                  <a:t> (A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∩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𝑩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2400" b="1" dirty="0" smtClean="0">
                    <a:sym typeface="Symbol" panose="05050102010706020507" pitchFamily="18" charset="2"/>
                  </a:rPr>
                  <a:t>}</a:t>
                </a:r>
                <a:endParaRPr lang="en-US" sz="2400" b="1" dirty="0"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69" y="4201202"/>
                <a:ext cx="5988967" cy="424732"/>
              </a:xfrm>
              <a:prstGeom prst="rect">
                <a:avLst/>
              </a:prstGeom>
              <a:blipFill rotWithShape="0">
                <a:blip r:embed="rId3"/>
                <a:stretch>
                  <a:fillRect l="-1524" t="-19444" b="-29167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SymmetricDiffer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367" y="3457904"/>
            <a:ext cx="4957572" cy="29797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8252299" y="4495554"/>
            <a:ext cx="3300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0379264" y="4495554"/>
            <a:ext cx="3300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1370367" y="3584841"/>
            <a:ext cx="3651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9053958" y="3435300"/>
            <a:ext cx="10803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</a:rPr>
              <a:t>A</a:t>
            </a:r>
            <a:r>
              <a:rPr 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</a:t>
            </a:r>
            <a:r>
              <a:rPr lang="en-US" sz="3200" i="1" dirty="0">
                <a:latin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="" xmlns:p14="http://schemas.microsoft.com/office/powerpoint/2010/main" val="130880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  <p:bldP spid="12" grpId="0"/>
      <p:bldP spid="13" grpId="0"/>
      <p:bldP spid="14" grpId="0"/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5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How to Prove a Set </a:t>
            </a:r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identities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537098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Five Methods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4"/>
            <a:ext cx="10653296" cy="31519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r>
              <a:rPr lang="en-US" dirty="0"/>
              <a:t>Use the basic set identities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Use membership tables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Prove each set is a subset of each other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Use set builder notation and logical </a:t>
            </a:r>
            <a:r>
              <a:rPr lang="en-US" dirty="0" smtClean="0"/>
              <a:t>equivalences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Use Venn Diagram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0182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563" name="Group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55981297"/>
              </p:ext>
            </p:extLst>
          </p:nvPr>
        </p:nvGraphicFramePr>
        <p:xfrm>
          <a:off x="485775" y="1804992"/>
          <a:ext cx="11344277" cy="418698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986088"/>
                <a:gridCol w="2287919"/>
                <a:gridCol w="3727119"/>
                <a:gridCol w="2343151"/>
              </a:tblGrid>
              <a:tr h="7641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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= 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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 = 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723" marB="45723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Identity Law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723" marB="45723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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 = 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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=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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723" marB="45723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Domination law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723" marB="45723" anchor="ctr" horzOverflow="overflow">
                    <a:solidFill>
                      <a:schemeClr val="accent5"/>
                    </a:solidFill>
                  </a:tcPr>
                </a:tc>
              </a:tr>
              <a:tr h="7641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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 = 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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 = 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723" marB="45723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Idempotent Law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723" marB="45723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(A</a:t>
                      </a:r>
                      <a:r>
                        <a:rPr kumimoji="0" lang="en-US" sz="20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r>
                        <a:rPr kumimoji="0" lang="en-US" sz="20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= 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723" marB="45723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Complement Law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723" marB="45723" anchor="ctr" horzOverflow="overflow">
                    <a:solidFill>
                      <a:schemeClr val="accent5"/>
                    </a:solidFill>
                  </a:tcPr>
                </a:tc>
              </a:tr>
              <a:tr h="8500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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 = B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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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 = B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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723" marB="45723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Commutative Law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723" marB="45723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(A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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B)</a:t>
                      </a:r>
                      <a:r>
                        <a:rPr kumimoji="0" lang="en-US" sz="20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= A</a:t>
                      </a:r>
                      <a:r>
                        <a:rPr kumimoji="0" lang="en-US" sz="20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c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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r>
                        <a:rPr kumimoji="0" lang="en-US" sz="20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20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(A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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B)</a:t>
                      </a:r>
                      <a:r>
                        <a:rPr kumimoji="0" lang="en-US" sz="20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= A</a:t>
                      </a:r>
                      <a:r>
                        <a:rPr kumimoji="0" lang="en-US" sz="20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c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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r>
                        <a:rPr kumimoji="0" lang="en-US" sz="20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723" marB="45723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 Morgan’s Law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723" marB="45723" anchor="ctr" horzOverflow="overflow">
                    <a:solidFill>
                      <a:schemeClr val="accent5"/>
                    </a:solidFill>
                  </a:tcPr>
                </a:tc>
              </a:tr>
              <a:tr h="960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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(B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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C) = (A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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B)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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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(B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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C) = (A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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B)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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723" marB="45723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Associative Law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723" marB="45723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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(B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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C) = (A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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B)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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(A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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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(B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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C) = (A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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B)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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(A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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723" marB="45723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Distributive Law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723" marB="45723" anchor="ctr" horzOverflow="overflow">
                    <a:solidFill>
                      <a:schemeClr val="accent5"/>
                    </a:solidFill>
                  </a:tcPr>
                </a:tc>
              </a:tr>
              <a:tr h="8484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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(A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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B) = 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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(A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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B) = 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723" marB="45723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Absorption Law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723" marB="45723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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A</a:t>
                      </a:r>
                      <a:r>
                        <a:rPr kumimoji="0" lang="en-US" sz="20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= 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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A</a:t>
                      </a:r>
                      <a:r>
                        <a:rPr kumimoji="0" lang="en-US" sz="20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=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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723" marB="45723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Complement Law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723" marB="45723" anchor="ctr" horzOverflow="overflow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 bwMode="auto">
          <a:xfrm>
            <a:off x="0" y="5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r>
              <a:rPr lang="en-US" sz="4800" b="1" kern="0" dirty="0" smtClean="0">
                <a:solidFill>
                  <a:schemeClr val="bg1"/>
                </a:solidFill>
                <a:latin typeface="Rockwell" panose="02060603020205020403" pitchFamily="18" charset="0"/>
              </a:rPr>
              <a:t>Set identities</a:t>
            </a:r>
            <a:endParaRPr lang="en-US" sz="4800" b="1" kern="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947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5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Set identities: </a:t>
            </a:r>
            <a:r>
              <a:rPr lang="en-US" sz="4000" b="1" dirty="0" smtClean="0">
                <a:solidFill>
                  <a:schemeClr val="bg1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(</a:t>
            </a:r>
            <a:r>
              <a:rPr lang="en-US" sz="4000" b="1" i="1" dirty="0">
                <a:solidFill>
                  <a:schemeClr val="bg1"/>
                </a:solidFill>
                <a:latin typeface="Rockwell" panose="02060603020205020403" pitchFamily="18" charset="0"/>
              </a:rPr>
              <a:t>A </a:t>
            </a:r>
            <a:r>
              <a:rPr lang="en-US" sz="4000" b="1" dirty="0">
                <a:solidFill>
                  <a:schemeClr val="bg1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 </a:t>
            </a:r>
            <a:r>
              <a:rPr lang="en-US" sz="4000" b="1" i="1" dirty="0">
                <a:solidFill>
                  <a:schemeClr val="bg1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B </a:t>
            </a:r>
            <a:r>
              <a:rPr lang="en-US" sz="4000" b="1" dirty="0">
                <a:solidFill>
                  <a:schemeClr val="bg1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)  </a:t>
            </a:r>
            <a:r>
              <a:rPr lang="en-US" sz="4000" b="1" i="1" dirty="0">
                <a:solidFill>
                  <a:schemeClr val="bg1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C </a:t>
            </a:r>
            <a:r>
              <a:rPr lang="en-US" sz="4000" b="1" dirty="0">
                <a:solidFill>
                  <a:schemeClr val="bg1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= </a:t>
            </a:r>
            <a:r>
              <a:rPr lang="en-US" sz="4000" b="1" i="1" dirty="0">
                <a:solidFill>
                  <a:schemeClr val="bg1"/>
                </a:solidFill>
                <a:latin typeface="Rockwell" panose="02060603020205020403" pitchFamily="18" charset="0"/>
              </a:rPr>
              <a:t>A </a:t>
            </a:r>
            <a:r>
              <a:rPr lang="en-US" sz="4000" b="1" dirty="0">
                <a:solidFill>
                  <a:schemeClr val="bg1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 (</a:t>
            </a:r>
            <a:r>
              <a:rPr lang="en-US" sz="4000" b="1" i="1" dirty="0">
                <a:solidFill>
                  <a:schemeClr val="bg1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B </a:t>
            </a:r>
            <a:r>
              <a:rPr lang="en-US" sz="4000" b="1" dirty="0">
                <a:solidFill>
                  <a:schemeClr val="bg1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 </a:t>
            </a:r>
            <a:r>
              <a:rPr lang="en-US" sz="4000" b="1" i="1" dirty="0">
                <a:solidFill>
                  <a:schemeClr val="bg1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C </a:t>
            </a:r>
            <a:r>
              <a:rPr lang="en-US" sz="4000" b="1" dirty="0">
                <a:solidFill>
                  <a:schemeClr val="bg1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)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537098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en-US" dirty="0" smtClean="0">
                <a:sym typeface="Symbol" panose="05050102010706020507" pitchFamily="18" charset="2"/>
              </a:rPr>
              <a:t>Using set definition and set builder notation</a:t>
            </a:r>
            <a:endParaRPr lang="en-US" dirty="0">
              <a:sym typeface="Symbol" panose="05050102010706020507" pitchFamily="18" charset="2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28852"/>
            <a:ext cx="10653296" cy="3376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None/>
            </a:pPr>
            <a:endParaRPr lang="en-US" sz="800" i="1" dirty="0" smtClean="0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i="1" dirty="0" smtClean="0">
                <a:sym typeface="Symbol" panose="05050102010706020507" pitchFamily="18" charset="2"/>
              </a:rPr>
              <a:t>Proof </a:t>
            </a:r>
            <a:r>
              <a:rPr lang="en-US" dirty="0">
                <a:sym typeface="Symbol" panose="05050102010706020507" pitchFamily="18" charset="2"/>
              </a:rPr>
              <a:t>: (</a:t>
            </a:r>
            <a:r>
              <a:rPr lang="en-US" i="1" dirty="0"/>
              <a:t>A</a:t>
            </a:r>
            <a:r>
              <a:rPr lang="en-US" dirty="0">
                <a:sym typeface="Symbol" panose="05050102010706020507" pitchFamily="18" charset="2"/>
              </a:rPr>
              <a:t></a:t>
            </a:r>
            <a:r>
              <a:rPr lang="en-US" i="1" dirty="0">
                <a:sym typeface="Symbol" panose="05050102010706020507" pitchFamily="18" charset="2"/>
              </a:rPr>
              <a:t>B </a:t>
            </a:r>
            <a:r>
              <a:rPr lang="en-US" dirty="0">
                <a:sym typeface="Symbol" panose="05050102010706020507" pitchFamily="18" charset="2"/>
              </a:rPr>
              <a:t>)</a:t>
            </a:r>
            <a:r>
              <a:rPr lang="en-US" i="1" dirty="0">
                <a:sym typeface="Symbol" panose="05050102010706020507" pitchFamily="18" charset="2"/>
              </a:rPr>
              <a:t>C  </a:t>
            </a:r>
            <a:r>
              <a:rPr lang="en-US" dirty="0">
                <a:sym typeface="Symbol" panose="05050102010706020507" pitchFamily="18" charset="2"/>
              </a:rPr>
              <a:t>= {</a:t>
            </a:r>
            <a:r>
              <a:rPr lang="en-US" i="1" dirty="0"/>
              <a:t>x </a:t>
            </a:r>
            <a:r>
              <a:rPr lang="en-US" dirty="0"/>
              <a:t>|</a:t>
            </a:r>
            <a:r>
              <a:rPr lang="en-US" i="1" dirty="0"/>
              <a:t> x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A</a:t>
            </a:r>
            <a:r>
              <a:rPr 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</a:t>
            </a:r>
            <a:r>
              <a:rPr lang="en-US" i="1" dirty="0">
                <a:sym typeface="Symbol" panose="05050102010706020507" pitchFamily="18" charset="2"/>
              </a:rPr>
              <a:t>B </a:t>
            </a:r>
            <a:r>
              <a:rPr 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 </a:t>
            </a:r>
            <a:r>
              <a:rPr lang="en-US" i="1" dirty="0"/>
              <a:t>x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C </a:t>
            </a:r>
            <a:r>
              <a:rPr lang="en-US" dirty="0"/>
              <a:t>}</a:t>
            </a:r>
            <a:r>
              <a:rPr 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dirty="0">
                <a:sym typeface="Symbol" panose="05050102010706020507" pitchFamily="18" charset="2"/>
              </a:rPr>
              <a:t>(by def.)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ym typeface="Symbol" panose="05050102010706020507" pitchFamily="18" charset="2"/>
              </a:rPr>
              <a:t>		= {</a:t>
            </a:r>
            <a:r>
              <a:rPr lang="en-US" i="1" dirty="0"/>
              <a:t>x </a:t>
            </a:r>
            <a:r>
              <a:rPr lang="en-US" dirty="0"/>
              <a:t>|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x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A</a:t>
            </a:r>
            <a:r>
              <a:rPr 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dirty="0">
                <a:sym typeface="Symbol" panose="05050102010706020507" pitchFamily="18" charset="2"/>
              </a:rPr>
              <a:t> </a:t>
            </a:r>
            <a:r>
              <a:rPr lang="en-US" i="1" dirty="0">
                <a:latin typeface="Times New Roman" panose="02020603050405020304" pitchFamily="18" charset="0"/>
              </a:rPr>
              <a:t> </a:t>
            </a:r>
            <a:r>
              <a:rPr lang="en-US" i="1" dirty="0"/>
              <a:t>x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B </a:t>
            </a:r>
            <a:r>
              <a:rPr lang="en-US" dirty="0">
                <a:sym typeface="Symbol" panose="05050102010706020507" pitchFamily="18" charset="2"/>
              </a:rPr>
              <a:t>)  </a:t>
            </a:r>
            <a:r>
              <a:rPr lang="en-US" i="1" dirty="0"/>
              <a:t>x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C </a:t>
            </a:r>
            <a:r>
              <a:rPr lang="en-US" dirty="0">
                <a:sym typeface="Symbol" panose="05050102010706020507" pitchFamily="18" charset="2"/>
              </a:rPr>
              <a:t>}              </a:t>
            </a:r>
            <a:r>
              <a:rPr lang="en-US" dirty="0" smtClean="0">
                <a:sym typeface="Symbol" panose="05050102010706020507" pitchFamily="18" charset="2"/>
              </a:rPr>
              <a:t>    (</a:t>
            </a:r>
            <a:r>
              <a:rPr lang="en-US" dirty="0">
                <a:sym typeface="Symbol" panose="05050102010706020507" pitchFamily="18" charset="2"/>
              </a:rPr>
              <a:t>by def.)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ym typeface="Symbol" panose="05050102010706020507" pitchFamily="18" charset="2"/>
              </a:rPr>
              <a:t>		= {</a:t>
            </a:r>
            <a:r>
              <a:rPr lang="en-US" i="1" dirty="0"/>
              <a:t>x </a:t>
            </a:r>
            <a:r>
              <a:rPr lang="en-US" dirty="0"/>
              <a:t>|</a:t>
            </a:r>
            <a:r>
              <a:rPr lang="en-US" i="1" dirty="0"/>
              <a:t> x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A</a:t>
            </a:r>
            <a:r>
              <a:rPr 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dirty="0">
                <a:sym typeface="Symbol" panose="05050102010706020507" pitchFamily="18" charset="2"/>
              </a:rPr>
              <a:t> </a:t>
            </a:r>
            <a:r>
              <a:rPr lang="en-US" dirty="0"/>
              <a:t>(</a:t>
            </a:r>
            <a:r>
              <a:rPr lang="en-US" i="1" dirty="0">
                <a:latin typeface="Times New Roman" panose="02020603050405020304" pitchFamily="18" charset="0"/>
              </a:rPr>
              <a:t> </a:t>
            </a:r>
            <a:r>
              <a:rPr lang="en-US" i="1" dirty="0"/>
              <a:t>x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B </a:t>
            </a:r>
            <a:r>
              <a:rPr lang="en-US" dirty="0">
                <a:sym typeface="Symbol" panose="05050102010706020507" pitchFamily="18" charset="2"/>
              </a:rPr>
              <a:t> </a:t>
            </a:r>
            <a:r>
              <a:rPr lang="en-US" i="1" dirty="0"/>
              <a:t>x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C </a:t>
            </a:r>
            <a:r>
              <a:rPr lang="en-US" dirty="0">
                <a:sym typeface="Symbol" panose="05050102010706020507" pitchFamily="18" charset="2"/>
              </a:rPr>
              <a:t>) }    </a:t>
            </a:r>
            <a:r>
              <a:rPr lang="en-US" dirty="0" smtClean="0">
                <a:sym typeface="Symbol" panose="05050102010706020507" pitchFamily="18" charset="2"/>
              </a:rPr>
              <a:t>              </a:t>
            </a:r>
            <a:r>
              <a:rPr lang="en-US" dirty="0">
                <a:sym typeface="Symbol" panose="05050102010706020507" pitchFamily="18" charset="2"/>
              </a:rPr>
              <a:t>(logical assoc.)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ym typeface="Symbol" panose="05050102010706020507" pitchFamily="18" charset="2"/>
              </a:rPr>
              <a:t>		= {</a:t>
            </a:r>
            <a:r>
              <a:rPr lang="en-US" i="1" dirty="0"/>
              <a:t>x </a:t>
            </a:r>
            <a:r>
              <a:rPr lang="en-US" dirty="0"/>
              <a:t>|</a:t>
            </a:r>
            <a:r>
              <a:rPr lang="en-US" i="1" dirty="0"/>
              <a:t> x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A</a:t>
            </a:r>
            <a:r>
              <a:rPr 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dirty="0">
                <a:sym typeface="Symbol" panose="05050102010706020507" pitchFamily="18" charset="2"/>
              </a:rPr>
              <a:t> (</a:t>
            </a:r>
            <a:r>
              <a:rPr lang="en-US" i="1" dirty="0"/>
              <a:t>x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B </a:t>
            </a:r>
            <a:r>
              <a:rPr lang="en-US" dirty="0">
                <a:sym typeface="Symbol" panose="05050102010706020507" pitchFamily="18" charset="2"/>
              </a:rPr>
              <a:t></a:t>
            </a:r>
            <a:r>
              <a:rPr lang="en-US" i="1" dirty="0">
                <a:sym typeface="Symbol" panose="05050102010706020507" pitchFamily="18" charset="2"/>
              </a:rPr>
              <a:t> C </a:t>
            </a:r>
            <a:r>
              <a:rPr lang="en-US" dirty="0">
                <a:sym typeface="Symbol" panose="05050102010706020507" pitchFamily="18" charset="2"/>
              </a:rPr>
              <a:t>) } 	    	   </a:t>
            </a:r>
            <a:r>
              <a:rPr lang="en-US" dirty="0" smtClean="0">
                <a:sym typeface="Symbol" panose="05050102010706020507" pitchFamily="18" charset="2"/>
              </a:rPr>
              <a:t>        </a:t>
            </a:r>
            <a:r>
              <a:rPr lang="en-US" dirty="0">
                <a:sym typeface="Symbol" panose="05050102010706020507" pitchFamily="18" charset="2"/>
              </a:rPr>
              <a:t>(by def.)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ym typeface="Symbol" panose="05050102010706020507" pitchFamily="18" charset="2"/>
              </a:rPr>
              <a:t>		= </a:t>
            </a:r>
            <a:r>
              <a:rPr lang="en-US" i="1" dirty="0"/>
              <a:t>A</a:t>
            </a:r>
            <a:r>
              <a:rPr lang="en-US" dirty="0">
                <a:sym typeface="Symbol" panose="05050102010706020507" pitchFamily="18" charset="2"/>
              </a:rPr>
              <a:t>(</a:t>
            </a:r>
            <a:r>
              <a:rPr lang="en-US" i="1" dirty="0">
                <a:sym typeface="Symbol" panose="05050102010706020507" pitchFamily="18" charset="2"/>
              </a:rPr>
              <a:t>B </a:t>
            </a:r>
            <a:r>
              <a:rPr lang="en-US" dirty="0">
                <a:sym typeface="Symbol" panose="05050102010706020507" pitchFamily="18" charset="2"/>
              </a:rPr>
              <a:t></a:t>
            </a:r>
            <a:r>
              <a:rPr lang="en-US" i="1" dirty="0">
                <a:sym typeface="Symbol" panose="05050102010706020507" pitchFamily="18" charset="2"/>
              </a:rPr>
              <a:t>C </a:t>
            </a:r>
            <a:r>
              <a:rPr lang="en-US" dirty="0">
                <a:sym typeface="Symbol" panose="05050102010706020507" pitchFamily="18" charset="2"/>
              </a:rPr>
              <a:t>) 			             </a:t>
            </a:r>
            <a:r>
              <a:rPr lang="en-US" dirty="0" smtClean="0">
                <a:sym typeface="Symbol" panose="05050102010706020507" pitchFamily="18" charset="2"/>
              </a:rPr>
              <a:t>        </a:t>
            </a:r>
            <a:r>
              <a:rPr lang="en-US" dirty="0">
                <a:sym typeface="Symbol" panose="05050102010706020507" pitchFamily="18" charset="2"/>
              </a:rPr>
              <a:t>(by def.)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</a:t>
            </a:r>
            <a:endParaRPr lang="en-US" b="1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647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3"/>
                <a:ext cx="12192000" cy="1228725"/>
              </a:xfrm>
              <a:solidFill>
                <a:schemeClr val="accent1">
                  <a:lumMod val="50000"/>
                </a:schemeClr>
              </a:solidFill>
            </p:spPr>
            <p:txBody>
              <a:bodyPr>
                <a:normAutofit/>
              </a:bodyPr>
              <a:lstStyle/>
              <a:p>
                <a:r>
                  <a:rPr lang="en-US" sz="4800" b="1" dirty="0" smtClean="0">
                    <a:solidFill>
                      <a:schemeClr val="bg1"/>
                    </a:solidFill>
                    <a:latin typeface="Rockwell" panose="02060603020205020403" pitchFamily="18" charset="0"/>
                  </a:rPr>
                  <a:t>Set identities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sz="4800" b="1" dirty="0" smtClean="0">
                    <a:solidFill>
                      <a:schemeClr val="bg1"/>
                    </a:solidFill>
                    <a:latin typeface="Rockwell" panose="02060603020205020403" pitchFamily="18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4800" b="1" dirty="0" smtClean="0">
                    <a:solidFill>
                      <a:schemeClr val="bg1"/>
                    </a:solidFill>
                    <a:latin typeface="Rockwell" panose="02060603020205020403" pitchFamily="18" charset="0"/>
                  </a:rPr>
                  <a:t>∪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endParaRPr lang="en-US" sz="4800" b="1" dirty="0">
                  <a:solidFill>
                    <a:schemeClr val="bg1"/>
                  </a:solidFill>
                  <a:latin typeface="Rockwell" panose="02060603020205020403" pitchFamily="18" charset="0"/>
                </a:endParaRPr>
              </a:p>
            </p:txBody>
          </p:sp>
        </mc:Choice>
        <mc:Fallback>
          <p:sp>
            <p:nvSpPr>
              <p:cNvPr id="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5"/>
                <a:ext cx="12192000" cy="1228725"/>
              </a:xfrm>
              <a:blipFill rotWithShape="0">
                <a:blip r:embed="rId2"/>
                <a:stretch>
                  <a:fillRect b="-9406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537098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>
                <a:sym typeface="Symbol" panose="05050102010706020507" pitchFamily="18" charset="2"/>
              </a:rPr>
              <a:t>Use set builder notation and logical equivalences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51" y="2294353"/>
            <a:ext cx="10429875" cy="3771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8912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5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Set identities : </a:t>
            </a:r>
            <a:r>
              <a:rPr lang="en-US" b="1" dirty="0" smtClean="0">
                <a:solidFill>
                  <a:schemeClr val="bg1"/>
                </a:solidFill>
                <a:latin typeface="+mn-lt"/>
              </a:rPr>
              <a:t>A ∩ (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B∪C</a:t>
            </a:r>
            <a:r>
              <a:rPr lang="en-US" b="1" dirty="0" smtClean="0">
                <a:solidFill>
                  <a:schemeClr val="bg1"/>
                </a:solidFill>
                <a:latin typeface="+mn-lt"/>
              </a:rPr>
              <a:t>) = (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A∩B</a:t>
            </a:r>
            <a:r>
              <a:rPr lang="en-US" b="1" dirty="0" smtClean="0">
                <a:solidFill>
                  <a:schemeClr val="bg1"/>
                </a:solidFill>
                <a:latin typeface="+mn-lt"/>
              </a:rPr>
              <a:t>) ∪ (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A∩C)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537098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>
                <a:sym typeface="Symbol" panose="05050102010706020507" pitchFamily="18" charset="2"/>
              </a:rPr>
              <a:t>Use a membership table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05304" y="2201094"/>
            <a:ext cx="10653296" cy="31519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4575"/>
            <a:ext cx="10820400" cy="42979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9194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3"/>
                <a:ext cx="12192000" cy="1228725"/>
              </a:xfrm>
              <a:solidFill>
                <a:schemeClr val="accent1">
                  <a:lumMod val="50000"/>
                </a:schemeClr>
              </a:solidFill>
            </p:spPr>
            <p:txBody>
              <a:bodyPr>
                <a:normAutofit/>
              </a:bodyPr>
              <a:lstStyle/>
              <a:p>
                <a:r>
                  <a:rPr lang="en-US" sz="4800" b="1" dirty="0" smtClean="0">
                    <a:solidFill>
                      <a:schemeClr val="bg1"/>
                    </a:solidFill>
                    <a:latin typeface="Rockwell" panose="02060603020205020403" pitchFamily="18" charset="0"/>
                  </a:rPr>
                  <a:t>Set identities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4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lang="en-US" sz="4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en-US" sz="4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4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</m:d>
                      </m:e>
                    </m:acc>
                  </m:oMath>
                </a14:m>
                <a:r>
                  <a:rPr lang="en-US" sz="4800" b="1" dirty="0" smtClean="0">
                    <a:solidFill>
                      <a:schemeClr val="bg1"/>
                    </a:solidFill>
                    <a:latin typeface="Rockwell" panose="02060603020205020403" pitchFamily="18" charset="0"/>
                  </a:rPr>
                  <a:t> =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acc>
                  </m:oMath>
                </a14:m>
                <a:r>
                  <a:rPr lang="en-US" sz="4800" b="1" dirty="0" smtClean="0">
                    <a:solidFill>
                      <a:schemeClr val="bg1"/>
                    </a:solidFill>
                    <a:latin typeface="Rockwell" panose="02060603020205020403" pitchFamily="18" charset="0"/>
                  </a:rPr>
                  <a:t>∪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sz="4800" b="1" dirty="0" smtClean="0">
                    <a:solidFill>
                      <a:schemeClr val="bg1"/>
                    </a:solidFill>
                    <a:latin typeface="Rockwell" panose="02060603020205020403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4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4800" b="1" dirty="0" smtClean="0">
                    <a:solidFill>
                      <a:schemeClr val="bg1"/>
                    </a:solidFill>
                    <a:latin typeface="Rockwell" panose="02060603020205020403" pitchFamily="18" charset="0"/>
                  </a:rPr>
                  <a:t/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endParaRPr lang="en-US" sz="4800" b="1" dirty="0">
                  <a:solidFill>
                    <a:schemeClr val="bg1"/>
                  </a:solidFill>
                  <a:latin typeface="Rockwell" panose="02060603020205020403" pitchFamily="18" charset="0"/>
                </a:endParaRPr>
              </a:p>
            </p:txBody>
          </p:sp>
        </mc:Choice>
        <mc:Fallback>
          <p:sp>
            <p:nvSpPr>
              <p:cNvPr id="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5"/>
                <a:ext cx="12192000" cy="1228725"/>
              </a:xfrm>
              <a:blipFill rotWithShape="0">
                <a:blip r:embed="rId2"/>
                <a:stretch>
                  <a:fillRect b="-11386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537098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>
                <a:sym typeface="Symbol" panose="05050102010706020507" pitchFamily="18" charset="2"/>
              </a:rPr>
              <a:t>Use set </a:t>
            </a:r>
            <a:r>
              <a:rPr lang="en-US" dirty="0" smtClean="0">
                <a:sym typeface="Symbol" panose="05050102010706020507" pitchFamily="18" charset="2"/>
              </a:rPr>
              <a:t>identity law</a:t>
            </a:r>
            <a:endParaRPr lang="en-US" dirty="0">
              <a:sym typeface="Symbol" panose="05050102010706020507" pitchFamily="18" charset="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05304" y="2201094"/>
            <a:ext cx="10653296" cy="31519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51" y="2228916"/>
            <a:ext cx="10634675" cy="28574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8655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dirty="0"/>
              <a:t>It</a:t>
            </a:r>
            <a:r>
              <a:rPr lang="en-US" dirty="0">
                <a:latin typeface="Times New Roman" panose="02020603050405020304" pitchFamily="18" charset="0"/>
              </a:rPr>
              <a:t>’</a:t>
            </a:r>
            <a:r>
              <a:rPr lang="en-US" dirty="0"/>
              <a:t>s often simpler to understand an identity by drawing a Venn Diagram.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For example DeMorgan</a:t>
            </a:r>
            <a:r>
              <a:rPr lang="en-US" dirty="0">
                <a:latin typeface="Times New Roman" panose="02020603050405020304" pitchFamily="18" charset="0"/>
              </a:rPr>
              <a:t>’</a:t>
            </a:r>
            <a:r>
              <a:rPr lang="en-US" dirty="0"/>
              <a:t>s first law</a:t>
            </a:r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	</a:t>
            </a: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can </a:t>
            </a:r>
            <a:r>
              <a:rPr lang="en-US" dirty="0"/>
              <a:t>be visualized as follows.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3D7B-1D02-4D0D-BA0A-B6C50FBDD40F}" type="slidenum">
              <a:rPr lang="en-US"/>
              <a:pPr/>
              <a:t>47</a:t>
            </a:fld>
            <a:endParaRPr lang="en-US" dirty="0"/>
          </a:p>
        </p:txBody>
      </p:sp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4495802" y="3505200"/>
          <a:ext cx="3121025" cy="685800"/>
        </p:xfrm>
        <a:graphic>
          <a:graphicData uri="http://schemas.openxmlformats.org/presentationml/2006/ole">
            <p:oleObj spid="_x0000_s2081" name="Equation" r:id="rId3" imgW="914290" imgH="190573" progId="Equation.3">
              <p:embed/>
            </p:oleObj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auto">
          <a:xfrm>
            <a:off x="0" y="5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r>
              <a:rPr lang="en-US" sz="4800" b="1" kern="0" dirty="0">
                <a:solidFill>
                  <a:schemeClr val="bg1"/>
                </a:solidFill>
                <a:latin typeface="Rockwell" panose="02060603020205020403" pitchFamily="18" charset="0"/>
              </a:rPr>
              <a:t>Set Identities via Venn</a:t>
            </a:r>
            <a:endParaRPr lang="en-US" sz="4800" b="1" kern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940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3F10-77D3-45D5-956B-F8B6B0399047}" type="slidenum">
              <a:rPr lang="en-US"/>
              <a:pPr/>
              <a:t>48</a:t>
            </a:fld>
            <a:endParaRPr lang="en-US" dirty="0"/>
          </a:p>
        </p:txBody>
      </p:sp>
      <p:pic>
        <p:nvPicPr>
          <p:cNvPr id="171011" name="Picture 3" descr="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524003"/>
            <a:ext cx="2743200" cy="17637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12" name="Picture 4" descr="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524003"/>
            <a:ext cx="2743200" cy="17637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2055813" y="2297668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6705600" y="2221468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0" y="5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r>
              <a:rPr lang="en-US" sz="4800" b="1" kern="0" dirty="0">
                <a:solidFill>
                  <a:schemeClr val="bg1"/>
                </a:solidFill>
                <a:latin typeface="Rockwell" panose="02060603020205020403" pitchFamily="18" charset="0"/>
              </a:rPr>
              <a:t>Visual DeMorgan</a:t>
            </a:r>
            <a:endParaRPr lang="en-US" sz="4800" b="1" kern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337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263D7-9552-49B5-BB90-E7D1E271B065}" type="slidenum">
              <a:rPr lang="en-US"/>
              <a:pPr/>
              <a:t>49</a:t>
            </a:fld>
            <a:endParaRPr lang="en-US" dirty="0"/>
          </a:p>
        </p:txBody>
      </p:sp>
      <p:pic>
        <p:nvPicPr>
          <p:cNvPr id="222211" name="Picture 3" descr="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524003"/>
            <a:ext cx="2743200" cy="17637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212" name="Picture 4" descr="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524003"/>
            <a:ext cx="2743200" cy="17637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2055813" y="2297668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6705600" y="2221468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22215" name="Text Box 7"/>
          <p:cNvSpPr txBox="1">
            <a:spLocks noChangeArrowheads="1"/>
          </p:cNvSpPr>
          <p:nvPr/>
        </p:nvSpPr>
        <p:spPr bwMode="auto">
          <a:xfrm>
            <a:off x="3657602" y="3635514"/>
            <a:ext cx="117371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</a:rPr>
              <a:t>A</a:t>
            </a:r>
            <a:r>
              <a:rPr lang="en-US" sz="4000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sz="40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400" i="1" dirty="0">
                <a:sym typeface="Symbol" panose="05050102010706020507" pitchFamily="18" charset="2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:</a:t>
            </a:r>
          </a:p>
        </p:txBody>
      </p:sp>
      <p:pic>
        <p:nvPicPr>
          <p:cNvPr id="222216" name="Picture 8" descr="Un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200400"/>
            <a:ext cx="2808288" cy="1804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 bwMode="auto">
          <a:xfrm>
            <a:off x="0" y="5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r>
              <a:rPr lang="en-US" sz="4800" b="1" kern="0" dirty="0">
                <a:solidFill>
                  <a:schemeClr val="bg1"/>
                </a:solidFill>
                <a:latin typeface="Rockwell" panose="02060603020205020403" pitchFamily="18" charset="0"/>
              </a:rPr>
              <a:t>Visual DeMorgan</a:t>
            </a:r>
            <a:endParaRPr lang="en-US" sz="4800" b="1" kern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638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5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Set and Elements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537098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Let, A = { 1, a, e, u, i, o, 2, 3}</a:t>
            </a:r>
            <a:endParaRPr lang="en-US" b="1" dirty="0">
              <a:latin typeface="+mj-lt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005304" y="2201095"/>
                <a:ext cx="10653296" cy="257093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114000"/>
                  </a:lnSpc>
                  <a:spcBef>
                    <a:spcPts val="0"/>
                  </a:spcBef>
                </a:pPr>
                <a:r>
                  <a:rPr lang="en-US" kern="0" dirty="0" smtClean="0">
                    <a:solidFill>
                      <a:srgbClr val="000000"/>
                    </a:solidFill>
                  </a:rPr>
                  <a:t>Name of the Set? </a:t>
                </a:r>
              </a:p>
              <a:p>
                <a:pPr fontAlgn="base">
                  <a:lnSpc>
                    <a:spcPct val="114000"/>
                  </a:lnSpc>
                  <a:spcBef>
                    <a:spcPts val="0"/>
                  </a:spcBef>
                </a:pPr>
                <a:r>
                  <a:rPr lang="en-US" kern="0" dirty="0" smtClean="0">
                    <a:solidFill>
                      <a:srgbClr val="00000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kern="0" dirty="0" smtClean="0">
                    <a:solidFill>
                      <a:srgbClr val="000000"/>
                    </a:solidFill>
                  </a:rPr>
                  <a:t> (true or false)</a:t>
                </a:r>
              </a:p>
              <a:p>
                <a:pPr fontAlgn="base">
                  <a:lnSpc>
                    <a:spcPct val="114000"/>
                  </a:lnSpc>
                  <a:spcBef>
                    <a:spcPts val="0"/>
                  </a:spcBef>
                </a:pPr>
                <a:r>
                  <a:rPr lang="en-US" kern="0" dirty="0" smtClean="0">
                    <a:solidFill>
                      <a:srgbClr val="000000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US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kern="0" dirty="0" smtClean="0">
                    <a:solidFill>
                      <a:srgbClr val="000000"/>
                    </a:solidFill>
                  </a:rPr>
                  <a:t> A (true or false)</a:t>
                </a:r>
                <a:endParaRPr lang="en-US" kern="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04" y="2201095"/>
                <a:ext cx="10653296" cy="2570930"/>
              </a:xfrm>
              <a:prstGeom prst="rect">
                <a:avLst/>
              </a:prstGeom>
              <a:blipFill rotWithShape="0">
                <a:blip r:embed="rId2"/>
                <a:stretch>
                  <a:fillRect l="-1030" t="-1422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09344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L5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51A5-8969-442C-8162-6E2493777451}" type="slidenum">
              <a:rPr lang="en-US"/>
              <a:pPr/>
              <a:t>50</a:t>
            </a:fld>
            <a:endParaRPr lang="en-US" dirty="0"/>
          </a:p>
        </p:txBody>
      </p:sp>
      <p:pic>
        <p:nvPicPr>
          <p:cNvPr id="169989" name="Picture 5" descr="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524003"/>
            <a:ext cx="2743200" cy="17637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990" name="Picture 6" descr="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524003"/>
            <a:ext cx="2743200" cy="17637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2055813" y="2297668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169992" name="Text Box 8"/>
          <p:cNvSpPr txBox="1">
            <a:spLocks noChangeArrowheads="1"/>
          </p:cNvSpPr>
          <p:nvPr/>
        </p:nvSpPr>
        <p:spPr bwMode="auto">
          <a:xfrm>
            <a:off x="6705600" y="2221468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0" y="5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r>
              <a:rPr lang="en-US" sz="4800" b="1" kern="0" dirty="0">
                <a:solidFill>
                  <a:schemeClr val="bg1"/>
                </a:solidFill>
                <a:latin typeface="Rockwell" panose="02060603020205020403" pitchFamily="18" charset="0"/>
              </a:rPr>
              <a:t>Visual DeMorgan</a:t>
            </a:r>
            <a:endParaRPr lang="en-US" sz="4800" b="1" kern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231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856DE-2A00-4C79-A368-1A87DA4A49AC}" type="slidenum">
              <a:rPr lang="en-US"/>
              <a:pPr/>
              <a:t>51</a:t>
            </a:fld>
            <a:endParaRPr lang="en-US" dirty="0"/>
          </a:p>
        </p:txBody>
      </p:sp>
      <p:pic>
        <p:nvPicPr>
          <p:cNvPr id="225283" name="Picture 3" descr="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524003"/>
            <a:ext cx="2743200" cy="17637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284" name="Picture 4" descr="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524003"/>
            <a:ext cx="2743200" cy="17637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2055813" y="2297668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25286" name="Text Box 6"/>
          <p:cNvSpPr txBox="1">
            <a:spLocks noChangeArrowheads="1"/>
          </p:cNvSpPr>
          <p:nvPr/>
        </p:nvSpPr>
        <p:spPr bwMode="auto">
          <a:xfrm>
            <a:off x="6705600" y="2221468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</a:rPr>
              <a:t>:</a:t>
            </a:r>
          </a:p>
        </p:txBody>
      </p:sp>
      <p:pic>
        <p:nvPicPr>
          <p:cNvPr id="225287" name="Picture 7" descr="AComplem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200403"/>
            <a:ext cx="2743200" cy="1762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288" name="Text Box 8"/>
          <p:cNvSpPr txBox="1">
            <a:spLocks noChangeArrowheads="1"/>
          </p:cNvSpPr>
          <p:nvPr/>
        </p:nvSpPr>
        <p:spPr bwMode="auto">
          <a:xfrm>
            <a:off x="1752602" y="3897868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</a:t>
            </a:r>
            <a:r>
              <a:rPr lang="en-US" i="1" dirty="0">
                <a:latin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25289" name="Text Box 9"/>
          <p:cNvSpPr txBox="1">
            <a:spLocks noChangeArrowheads="1"/>
          </p:cNvSpPr>
          <p:nvPr/>
        </p:nvSpPr>
        <p:spPr bwMode="auto">
          <a:xfrm>
            <a:off x="6354766" y="3897868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</a:t>
            </a:r>
            <a:r>
              <a:rPr lang="en-US" i="1" dirty="0">
                <a:latin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</a:rPr>
              <a:t>:</a:t>
            </a:r>
          </a:p>
        </p:txBody>
      </p:sp>
      <p:pic>
        <p:nvPicPr>
          <p:cNvPr id="225290" name="Picture 10" descr="BComplem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200403"/>
            <a:ext cx="2732088" cy="17557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 bwMode="auto">
          <a:xfrm>
            <a:off x="0" y="5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r>
              <a:rPr lang="en-US" sz="4800" b="1" kern="0" dirty="0">
                <a:solidFill>
                  <a:schemeClr val="bg1"/>
                </a:solidFill>
                <a:latin typeface="Rockwell" panose="02060603020205020403" pitchFamily="18" charset="0"/>
              </a:rPr>
              <a:t>Visual DeMorgan</a:t>
            </a:r>
            <a:endParaRPr lang="en-US" sz="4800" b="1" kern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571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4038-DFA1-410B-B668-E391BB6E275D}" type="slidenum">
              <a:rPr lang="en-US"/>
              <a:pPr/>
              <a:t>52</a:t>
            </a:fld>
            <a:endParaRPr lang="en-US" dirty="0"/>
          </a:p>
        </p:txBody>
      </p:sp>
      <p:pic>
        <p:nvPicPr>
          <p:cNvPr id="226307" name="Picture 3" descr="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524003"/>
            <a:ext cx="2743200" cy="17637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308" name="Picture 4" descr="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524003"/>
            <a:ext cx="2743200" cy="17637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2055813" y="2297668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6705600" y="2221468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</a:rPr>
              <a:t>:</a:t>
            </a:r>
          </a:p>
        </p:txBody>
      </p:sp>
      <p:pic>
        <p:nvPicPr>
          <p:cNvPr id="226311" name="Picture 7" descr="AComplem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200403"/>
            <a:ext cx="2743200" cy="1762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6312" name="Text Box 8"/>
          <p:cNvSpPr txBox="1">
            <a:spLocks noChangeArrowheads="1"/>
          </p:cNvSpPr>
          <p:nvPr/>
        </p:nvSpPr>
        <p:spPr bwMode="auto">
          <a:xfrm>
            <a:off x="1752602" y="3897868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</a:t>
            </a:r>
            <a:r>
              <a:rPr lang="en-US" i="1" dirty="0">
                <a:latin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26313" name="Text Box 9"/>
          <p:cNvSpPr txBox="1">
            <a:spLocks noChangeArrowheads="1"/>
          </p:cNvSpPr>
          <p:nvPr/>
        </p:nvSpPr>
        <p:spPr bwMode="auto">
          <a:xfrm>
            <a:off x="6354766" y="3897868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</a:t>
            </a:r>
            <a:r>
              <a:rPr lang="en-US" i="1" dirty="0">
                <a:latin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</a:rPr>
              <a:t>:</a:t>
            </a:r>
          </a:p>
        </p:txBody>
      </p:sp>
      <p:pic>
        <p:nvPicPr>
          <p:cNvPr id="226314" name="Picture 10" descr="BComplemen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200403"/>
            <a:ext cx="2732088" cy="17557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315" name="Picture 11" descr="UnionComplemen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953003"/>
            <a:ext cx="2743200" cy="17637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6316" name="Object 12"/>
          <p:cNvGraphicFramePr>
            <a:graphicFrameLocks noChangeAspect="1"/>
          </p:cNvGraphicFramePr>
          <p:nvPr/>
        </p:nvGraphicFramePr>
        <p:xfrm>
          <a:off x="3048000" y="5410203"/>
          <a:ext cx="1665288" cy="766763"/>
        </p:xfrm>
        <a:graphic>
          <a:graphicData uri="http://schemas.openxmlformats.org/presentationml/2006/ole">
            <p:oleObj spid="_x0000_s3105" name="Equation" r:id="rId8" imgW="469696" imgH="215806" progId="Equation.3">
              <p:embed/>
            </p:oleObj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 bwMode="auto">
          <a:xfrm>
            <a:off x="0" y="5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r>
              <a:rPr lang="en-US" sz="4800" b="1" kern="0" dirty="0">
                <a:solidFill>
                  <a:schemeClr val="bg1"/>
                </a:solidFill>
                <a:latin typeface="Rockwell" panose="02060603020205020403" pitchFamily="18" charset="0"/>
              </a:rPr>
              <a:t>Visual DeMorgan</a:t>
            </a:r>
            <a:endParaRPr lang="en-US" sz="4800" b="1" kern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528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			  		 </a:t>
            </a:r>
            <a:r>
              <a:rPr lang="en-US" sz="8800" dirty="0"/>
              <a:t>=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L5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F89F-E596-4D6F-81CB-C8B6CB35777D}" type="slidenum">
              <a:rPr lang="en-US"/>
              <a:pPr/>
              <a:t>53</a:t>
            </a:fld>
            <a:endParaRPr lang="en-US" dirty="0"/>
          </a:p>
        </p:txBody>
      </p:sp>
      <p:pic>
        <p:nvPicPr>
          <p:cNvPr id="227332" name="Picture 4" descr="UnionCompl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560888"/>
            <a:ext cx="2743200" cy="17637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7333" name="Object 5"/>
          <p:cNvGraphicFramePr>
            <a:graphicFrameLocks noChangeAspect="1"/>
          </p:cNvGraphicFramePr>
          <p:nvPr/>
        </p:nvGraphicFramePr>
        <p:xfrm>
          <a:off x="3063876" y="5040313"/>
          <a:ext cx="1889125" cy="722312"/>
        </p:xfrm>
        <a:graphic>
          <a:graphicData uri="http://schemas.openxmlformats.org/presentationml/2006/ole">
            <p:oleObj spid="_x0000_s4160" name="Equation" r:id="rId4" imgW="533169" imgH="203112" progId="Equation.3">
              <p:embed/>
            </p:oleObj>
          </a:graphicData>
        </a:graphic>
      </p:graphicFrame>
      <p:pic>
        <p:nvPicPr>
          <p:cNvPr id="227334" name="Picture 6" descr="UnionCompl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28800"/>
            <a:ext cx="2819400" cy="18113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7335" name="Object 7"/>
          <p:cNvGraphicFramePr>
            <a:graphicFrameLocks noChangeAspect="1"/>
          </p:cNvGraphicFramePr>
          <p:nvPr/>
        </p:nvGraphicFramePr>
        <p:xfrm>
          <a:off x="2971801" y="2235203"/>
          <a:ext cx="2022475" cy="773113"/>
        </p:xfrm>
        <a:graphic>
          <a:graphicData uri="http://schemas.openxmlformats.org/presentationml/2006/ole">
            <p:oleObj spid="_x0000_s4161" name="Equation" r:id="rId5" imgW="533169" imgH="203112" progId="Equation.3">
              <p:embed/>
            </p:oleObj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 bwMode="auto">
          <a:xfrm>
            <a:off x="0" y="5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r>
              <a:rPr lang="en-US" sz="4800" b="1" kern="0" dirty="0">
                <a:solidFill>
                  <a:schemeClr val="bg1"/>
                </a:solidFill>
                <a:latin typeface="Rockwell" panose="02060603020205020403" pitchFamily="18" charset="0"/>
              </a:rPr>
              <a:t>Visual DeMorgan</a:t>
            </a:r>
            <a:endParaRPr lang="en-US" sz="4800" b="1" kern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7744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5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How to describe a Set?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537098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Three popular methods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7"/>
            <a:ext cx="10653296" cy="40473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 fontAlgn="base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kern="0" dirty="0" smtClean="0">
                <a:solidFill>
                  <a:srgbClr val="000000"/>
                </a:solidFill>
              </a:rPr>
              <a:t>Word description </a:t>
            </a:r>
            <a:endParaRPr lang="en-US" i="1" kern="0" dirty="0" smtClean="0">
              <a:solidFill>
                <a:srgbClr val="000000"/>
              </a:solidFill>
            </a:endParaRP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i="1" kern="0" dirty="0">
                <a:solidFill>
                  <a:srgbClr val="000000"/>
                </a:solidFill>
              </a:rPr>
              <a:t>	</a:t>
            </a:r>
            <a:r>
              <a:rPr lang="en-US" i="1" kern="0" dirty="0" smtClean="0">
                <a:solidFill>
                  <a:srgbClr val="000000"/>
                </a:solidFill>
              </a:rPr>
              <a:t>Set of even counting numbers less than 10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2.   The </a:t>
            </a:r>
            <a:r>
              <a:rPr lang="en-US" dirty="0"/>
              <a:t>listing method / </a:t>
            </a:r>
            <a:r>
              <a:rPr lang="en-US" dirty="0" smtClean="0"/>
              <a:t>Roster method 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i="1" dirty="0"/>
              <a:t>	</a:t>
            </a:r>
            <a:r>
              <a:rPr lang="en-US" i="1" dirty="0" smtClean="0"/>
              <a:t>{</a:t>
            </a:r>
            <a:r>
              <a:rPr lang="en-US" i="1" dirty="0"/>
              <a:t>2, 4, 6, </a:t>
            </a:r>
            <a:r>
              <a:rPr lang="en-US" i="1" dirty="0" smtClean="0"/>
              <a:t>8}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i="1" dirty="0" smtClean="0"/>
              <a:t>3.   </a:t>
            </a:r>
            <a:r>
              <a:rPr lang="en-US" dirty="0" smtClean="0"/>
              <a:t>Set-builder notation 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i="1" dirty="0"/>
              <a:t>	</a:t>
            </a:r>
            <a:r>
              <a:rPr lang="en-US" i="1" dirty="0" smtClean="0"/>
              <a:t>{x | x </a:t>
            </a:r>
            <a:r>
              <a:rPr lang="en-US" i="1" dirty="0"/>
              <a:t>is an even counting number less than 10</a:t>
            </a:r>
            <a:r>
              <a:rPr lang="en-US" i="1" dirty="0" smtClean="0"/>
              <a:t>}</a:t>
            </a:r>
            <a:endParaRPr lang="en-US" i="1" dirty="0"/>
          </a:p>
          <a:p>
            <a:pPr marL="514350" lvl="0" indent="-514350" fontAlgn="base">
              <a:lnSpc>
                <a:spcPct val="114000"/>
              </a:lnSpc>
              <a:spcBef>
                <a:spcPts val="0"/>
              </a:spcBef>
              <a:buFont typeface="+mj-lt"/>
              <a:buAutoNum type="arabicPeriod"/>
            </a:pP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452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5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How to describe a Set?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537098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 fontAlgn="base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kern="0" dirty="0">
                <a:solidFill>
                  <a:srgbClr val="000000"/>
                </a:solidFill>
              </a:rPr>
              <a:t>Word description </a:t>
            </a:r>
            <a:endParaRPr lang="en-US" i="1" kern="0" dirty="0">
              <a:solidFill>
                <a:srgbClr val="0000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7"/>
            <a:ext cx="10653296" cy="9528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14000"/>
              </a:lnSpc>
              <a:spcBef>
                <a:spcPts val="0"/>
              </a:spcBef>
            </a:pPr>
            <a:r>
              <a:rPr lang="en-US" kern="0" dirty="0" smtClean="0">
                <a:solidFill>
                  <a:srgbClr val="000000"/>
                </a:solidFill>
              </a:rPr>
              <a:t>Make a word description of the set. </a:t>
            </a: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086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5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How to describe a Set?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537098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rgbClr val="000000"/>
                </a:solidFill>
              </a:rPr>
              <a:t>2. Roster Method</a:t>
            </a:r>
            <a:endParaRPr lang="en-US" kern="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005304" y="2201095"/>
                <a:ext cx="10653296" cy="38949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114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kern="0" dirty="0">
                    <a:solidFill>
                      <a:srgbClr val="000000"/>
                    </a:solidFill>
                  </a:rPr>
                  <a:t>R</a:t>
                </a:r>
                <a:r>
                  <a:rPr lang="en-US" kern="0" dirty="0" smtClean="0">
                    <a:solidFill>
                      <a:srgbClr val="000000"/>
                    </a:solidFill>
                  </a:rPr>
                  <a:t>epresented </a:t>
                </a:r>
                <a:r>
                  <a:rPr lang="en-US" kern="0" dirty="0">
                    <a:solidFill>
                      <a:srgbClr val="000000"/>
                    </a:solidFill>
                  </a:rPr>
                  <a:t>by </a:t>
                </a:r>
                <a:r>
                  <a:rPr lang="en-US" kern="0" dirty="0" smtClean="0">
                    <a:solidFill>
                      <a:srgbClr val="000000"/>
                    </a:solidFill>
                  </a:rPr>
                  <a:t>listing </a:t>
                </a:r>
                <a:r>
                  <a:rPr lang="en-US" kern="0" dirty="0">
                    <a:solidFill>
                      <a:srgbClr val="000000"/>
                    </a:solidFill>
                  </a:rPr>
                  <a:t>its elements between </a:t>
                </a:r>
                <a:r>
                  <a:rPr lang="en-US" kern="0" dirty="0" smtClean="0">
                    <a:solidFill>
                      <a:srgbClr val="000000"/>
                    </a:solidFill>
                  </a:rPr>
                  <a:t>braces {}</a:t>
                </a:r>
              </a:p>
              <a:p>
                <a:pPr fontAlgn="base">
                  <a:lnSpc>
                    <a:spcPct val="114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kern="0" dirty="0" smtClean="0">
                    <a:solidFill>
                      <a:srgbClr val="000000"/>
                    </a:solidFill>
                  </a:rPr>
                  <a:t>Example : </a:t>
                </a:r>
                <a14:m>
                  <m:oMath xmlns:m="http://schemas.openxmlformats.org/officeDocument/2006/math">
                    <m:r>
                      <a:rPr lang="en-US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={ 1, 2, 3, 4}</m:t>
                    </m:r>
                  </m:oMath>
                </a14:m>
                <a:r>
                  <a:rPr lang="en-US" kern="0" dirty="0" smtClean="0">
                    <a:solidFill>
                      <a:srgbClr val="000000"/>
                    </a:solidFill>
                  </a:rPr>
                  <a:t/>
                </a:r>
              </a:p>
              <a:p>
                <a:pPr fontAlgn="base">
                  <a:lnSpc>
                    <a:spcPct val="114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kern="0" dirty="0" smtClean="0">
                    <a:solidFill>
                      <a:srgbClr val="000000"/>
                    </a:solidFill>
                  </a:rPr>
                  <a:t>Sometime use ellipses (...) rather than listing all elements.</a:t>
                </a:r>
              </a:p>
              <a:p>
                <a:pPr fontAlgn="base">
                  <a:lnSpc>
                    <a:spcPct val="114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kern="0" dirty="0">
                    <a:solidFill>
                      <a:srgbClr val="000000"/>
                    </a:solidFill>
                  </a:rPr>
                  <a:t>The set of positive integers less than 100 can be </a:t>
                </a:r>
                <a:r>
                  <a:rPr lang="en-US" kern="0" dirty="0" smtClean="0">
                    <a:solidFill>
                      <a:srgbClr val="000000"/>
                    </a:solidFill>
                  </a:rPr>
                  <a:t>denoted by </a:t>
                </a:r>
                <a:r>
                  <a:rPr lang="en-US" i="1" kern="0" dirty="0" smtClean="0">
                    <a:solidFill>
                      <a:srgbClr val="000000"/>
                    </a:solidFill>
                  </a:rPr>
                  <a:t>{1,2,3</a:t>
                </a:r>
                <a:r>
                  <a:rPr lang="en-US" i="1" kern="0" dirty="0">
                    <a:solidFill>
                      <a:srgbClr val="000000"/>
                    </a:solidFill>
                  </a:rPr>
                  <a:t>,...,99</a:t>
                </a:r>
                <a:r>
                  <a:rPr lang="en-US" i="1" kern="0" dirty="0" smtClean="0">
                    <a:solidFill>
                      <a:srgbClr val="000000"/>
                    </a:solidFill>
                  </a:rPr>
                  <a:t>}.</a:t>
                </a:r>
              </a:p>
              <a:p>
                <a:pPr fontAlgn="base">
                  <a:lnSpc>
                    <a:spcPct val="114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endParaRPr lang="en-US" i="1" kern="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04" y="2201095"/>
                <a:ext cx="10653296" cy="3894904"/>
              </a:xfrm>
              <a:prstGeom prst="rect">
                <a:avLst/>
              </a:prstGeom>
              <a:blipFill rotWithShape="0">
                <a:blip r:embed="rId2"/>
                <a:stretch>
                  <a:fillRect l="-1030" t="-939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418241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5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How to describe a Set?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28638" y="1337066"/>
            <a:ext cx="11472863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3.  Set-builder </a:t>
            </a:r>
            <a:r>
              <a:rPr lang="en-US" dirty="0"/>
              <a:t>notation</a:t>
            </a:r>
            <a:endParaRPr lang="en-US" i="1" kern="0" dirty="0">
              <a:solidFill>
                <a:srgbClr val="0000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28638" y="2001062"/>
            <a:ext cx="11472863" cy="4299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kern="0" dirty="0">
                <a:solidFill>
                  <a:srgbClr val="000000"/>
                </a:solidFill>
              </a:rPr>
              <a:t>characterize </a:t>
            </a:r>
            <a:r>
              <a:rPr lang="en-US" sz="2400" kern="0" dirty="0" smtClean="0">
                <a:solidFill>
                  <a:srgbClr val="000000"/>
                </a:solidFill>
              </a:rPr>
              <a:t>all elements </a:t>
            </a:r>
            <a:r>
              <a:rPr lang="en-US" sz="2400" kern="0" dirty="0">
                <a:solidFill>
                  <a:srgbClr val="000000"/>
                </a:solidFill>
              </a:rPr>
              <a:t>in the set by </a:t>
            </a:r>
            <a:r>
              <a:rPr lang="en-US" sz="2400" kern="0" dirty="0">
                <a:solidFill>
                  <a:srgbClr val="FF0000"/>
                </a:solidFill>
              </a:rPr>
              <a:t>stating the property</a:t>
            </a:r>
            <a:r>
              <a:rPr lang="en-US" sz="2400" kern="0" dirty="0">
                <a:solidFill>
                  <a:srgbClr val="000000"/>
                </a:solidFill>
              </a:rPr>
              <a:t> or </a:t>
            </a:r>
            <a:r>
              <a:rPr lang="en-US" sz="2400" kern="0" dirty="0">
                <a:solidFill>
                  <a:srgbClr val="FF0000"/>
                </a:solidFill>
              </a:rPr>
              <a:t>properties</a:t>
            </a:r>
            <a:r>
              <a:rPr lang="en-US" sz="2400" kern="0" dirty="0">
                <a:solidFill>
                  <a:srgbClr val="000000"/>
                </a:solidFill>
              </a:rPr>
              <a:t> they must have to be members</a:t>
            </a:r>
            <a:r>
              <a:rPr lang="en-US" sz="2400" kern="0" dirty="0" smtClean="0">
                <a:solidFill>
                  <a:srgbClr val="000000"/>
                </a:solidFill>
              </a:rPr>
              <a:t>.</a:t>
            </a:r>
          </a:p>
          <a:p>
            <a:pPr fontAlgn="base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kern="0" dirty="0">
                <a:solidFill>
                  <a:srgbClr val="000000"/>
                </a:solidFill>
              </a:rPr>
              <a:t>the </a:t>
            </a:r>
            <a:r>
              <a:rPr lang="en-US" sz="2400" kern="0" dirty="0" smtClean="0">
                <a:solidFill>
                  <a:srgbClr val="000000"/>
                </a:solidFill>
              </a:rPr>
              <a:t>set O of </a:t>
            </a:r>
            <a:r>
              <a:rPr lang="en-US" sz="2400" kern="0" dirty="0">
                <a:solidFill>
                  <a:srgbClr val="000000"/>
                </a:solidFill>
              </a:rPr>
              <a:t>all odd positive integers less than 10 can be written as</a:t>
            </a:r>
          </a:p>
          <a:p>
            <a:pPr marL="0" indent="0" fontAlgn="base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kern="0" dirty="0" smtClean="0">
                <a:solidFill>
                  <a:srgbClr val="000000"/>
                </a:solidFill>
              </a:rPr>
              <a:t>	</a:t>
            </a:r>
            <a:r>
              <a:rPr lang="en-US" sz="2400" i="1" kern="0" dirty="0" smtClean="0">
                <a:solidFill>
                  <a:srgbClr val="000000"/>
                </a:solidFill>
              </a:rPr>
              <a:t>O = { x | x is </a:t>
            </a:r>
            <a:r>
              <a:rPr lang="en-US" sz="2400" i="1" kern="0" dirty="0">
                <a:solidFill>
                  <a:srgbClr val="000000"/>
                </a:solidFill>
              </a:rPr>
              <a:t>an odd positive integer less than </a:t>
            </a:r>
            <a:r>
              <a:rPr lang="en-US" sz="2400" i="1" kern="0" dirty="0" smtClean="0">
                <a:solidFill>
                  <a:srgbClr val="000000"/>
                </a:solidFill>
              </a:rPr>
              <a:t>10 }</a:t>
            </a:r>
          </a:p>
          <a:p>
            <a:pPr marL="0" indent="0" fontAlgn="base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kern="0" dirty="0">
                <a:solidFill>
                  <a:srgbClr val="000000"/>
                </a:solidFill>
              </a:rPr>
              <a:t>	</a:t>
            </a:r>
            <a:r>
              <a:rPr lang="en-US" sz="2400" i="1" kern="0" dirty="0" smtClean="0">
                <a:solidFill>
                  <a:srgbClr val="000000"/>
                </a:solidFill>
              </a:rPr>
              <a:t>O = { x ∈ Z</a:t>
            </a:r>
            <a:r>
              <a:rPr lang="en-US" sz="2400" i="1" kern="0" baseline="30000" dirty="0" smtClean="0">
                <a:solidFill>
                  <a:srgbClr val="000000"/>
                </a:solidFill>
              </a:rPr>
              <a:t>+</a:t>
            </a:r>
            <a:r>
              <a:rPr lang="en-US" sz="2400" i="1" kern="0" dirty="0" smtClean="0">
                <a:solidFill>
                  <a:srgbClr val="000000"/>
                </a:solidFill>
              </a:rPr>
              <a:t> | x is </a:t>
            </a:r>
            <a:r>
              <a:rPr lang="en-US" sz="2400" i="1" kern="0" dirty="0">
                <a:solidFill>
                  <a:srgbClr val="000000"/>
                </a:solidFill>
              </a:rPr>
              <a:t>odd and </a:t>
            </a:r>
            <a:r>
              <a:rPr lang="en-US" sz="2400" i="1" kern="0" dirty="0" smtClean="0">
                <a:solidFill>
                  <a:srgbClr val="000000"/>
                </a:solidFill>
              </a:rPr>
              <a:t>x &lt; 10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en-US" sz="2000" i="1" kern="0" dirty="0" smtClean="0">
              <a:solidFill>
                <a:srgbClr val="00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 smtClean="0"/>
              <a:t>Example</a:t>
            </a:r>
            <a:r>
              <a:rPr lang="en-US" sz="2400" b="1" dirty="0"/>
              <a:t>:</a:t>
            </a:r>
            <a:r>
              <a:rPr lang="en-US" sz="2400" dirty="0"/>
              <a:t> B = {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| x </a:t>
            </a:r>
            <a:r>
              <a:rPr lang="en-US" sz="2400" dirty="0"/>
              <a:t>is an even integer,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r>
              <a:rPr lang="en-US" sz="2400" dirty="0"/>
              <a:t>}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Read as- “B is the set of x </a:t>
            </a:r>
            <a:r>
              <a:rPr lang="en-US" b="1" dirty="0"/>
              <a:t>such that </a:t>
            </a:r>
            <a:r>
              <a:rPr lang="en-US" dirty="0"/>
              <a:t>x is an even integer </a:t>
            </a:r>
            <a:r>
              <a:rPr lang="en-US" b="1" dirty="0"/>
              <a:t>and</a:t>
            </a:r>
            <a:r>
              <a:rPr lang="en-US" dirty="0"/>
              <a:t> x is greater than </a:t>
            </a:r>
            <a:r>
              <a:rPr lang="en-US" dirty="0" smtClean="0"/>
              <a:t>0”</a:t>
            </a:r>
            <a:endParaRPr lang="en-US" dirty="0"/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solidFill>
                  <a:srgbClr val="FF0000"/>
                </a:solidFill>
              </a:rPr>
              <a:t>“</a:t>
            </a:r>
            <a:r>
              <a:rPr lang="en-US" b="1" dirty="0" smtClean="0">
                <a:solidFill>
                  <a:srgbClr val="FF0000"/>
                </a:solidFill>
              </a:rPr>
              <a:t>|”</a:t>
            </a:r>
            <a:r>
              <a:rPr lang="en-US" dirty="0" smtClean="0"/>
              <a:t> </a:t>
            </a:r>
            <a:r>
              <a:rPr lang="en-US" dirty="0"/>
              <a:t>is read as </a:t>
            </a:r>
            <a:r>
              <a:rPr lang="en-US" b="1" dirty="0">
                <a:solidFill>
                  <a:srgbClr val="FF0000"/>
                </a:solidFill>
              </a:rPr>
              <a:t>“such that” </a:t>
            </a:r>
            <a:r>
              <a:rPr lang="en-US" dirty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“</a:t>
            </a:r>
            <a:r>
              <a:rPr lang="en-US" b="1" dirty="0" smtClean="0">
                <a:solidFill>
                  <a:srgbClr val="FF0000"/>
                </a:solidFill>
              </a:rPr>
              <a:t>,”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b="1" dirty="0">
                <a:solidFill>
                  <a:srgbClr val="FF0000"/>
                </a:solidFill>
              </a:rPr>
              <a:t>“and”</a:t>
            </a:r>
            <a:r>
              <a:rPr lang="en-US" b="1" dirty="0"/>
              <a:t>.</a:t>
            </a:r>
          </a:p>
          <a:p>
            <a:pPr mar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i="1" kern="0" dirty="0" smtClean="0">
              <a:solidFill>
                <a:srgbClr val="000000"/>
              </a:solidFill>
            </a:endParaRPr>
          </a:p>
          <a:p>
            <a:pPr fontAlgn="base">
              <a:lnSpc>
                <a:spcPct val="114000"/>
              </a:lnSpc>
              <a:spcBef>
                <a:spcPts val="0"/>
              </a:spcBef>
            </a:pPr>
            <a:endParaRPr lang="en-US" kern="0" dirty="0">
              <a:solidFill>
                <a:srgbClr val="000000"/>
              </a:solidFill>
            </a:endParaRPr>
          </a:p>
          <a:p>
            <a:pPr fontAlgn="base">
              <a:lnSpc>
                <a:spcPct val="114000"/>
              </a:lnSpc>
              <a:spcBef>
                <a:spcPts val="0"/>
              </a:spcBef>
            </a:pP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166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2190</TotalTime>
  <Words>2548</Words>
  <Application>Microsoft Office PowerPoint</Application>
  <PresentationFormat>Custom</PresentationFormat>
  <Paragraphs>416</Paragraphs>
  <Slides>53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Office Theme</vt:lpstr>
      <vt:lpstr>Equation</vt:lpstr>
      <vt:lpstr>Set Theory</vt:lpstr>
      <vt:lpstr>Set Basics</vt:lpstr>
      <vt:lpstr>Set Basics</vt:lpstr>
      <vt:lpstr>Set Basics</vt:lpstr>
      <vt:lpstr>Set and Elements</vt:lpstr>
      <vt:lpstr>How to describe a Set?</vt:lpstr>
      <vt:lpstr>How to describe a Set?</vt:lpstr>
      <vt:lpstr>How to describe a Set?</vt:lpstr>
      <vt:lpstr>How to describe a Set?</vt:lpstr>
      <vt:lpstr>How to describe a Set?</vt:lpstr>
      <vt:lpstr>Slide 11</vt:lpstr>
      <vt:lpstr>Specifying Sets (cont.)</vt:lpstr>
      <vt:lpstr>Specifying Sets (cont.)</vt:lpstr>
      <vt:lpstr>Slide 14</vt:lpstr>
      <vt:lpstr>Set Terminology : The universal set</vt:lpstr>
      <vt:lpstr>Set Terminology : The Empty Set</vt:lpstr>
      <vt:lpstr>Slide 17</vt:lpstr>
      <vt:lpstr>Set Terminology : Subset</vt:lpstr>
      <vt:lpstr>Set Terminology : Subset</vt:lpstr>
      <vt:lpstr>Set Terminology : Proper Subset</vt:lpstr>
      <vt:lpstr>Set Terminology : Proper Subset</vt:lpstr>
      <vt:lpstr>Set Terminology : Set Equality </vt:lpstr>
      <vt:lpstr>Set Terminology : Set Equality </vt:lpstr>
      <vt:lpstr>Set Terminology : Set Cardinality </vt:lpstr>
      <vt:lpstr>Set Terminology : Set Cardinality </vt:lpstr>
      <vt:lpstr>Set Terminology : Finite Set and Infinite Set </vt:lpstr>
      <vt:lpstr>Set Terminology : Power Set </vt:lpstr>
      <vt:lpstr>Set Terminology : Cartesian Product</vt:lpstr>
      <vt:lpstr>Set Operation</vt:lpstr>
      <vt:lpstr>Set Operation : Union </vt:lpstr>
      <vt:lpstr>Set Operation : Intersection </vt:lpstr>
      <vt:lpstr>Union and Intersection in VD</vt:lpstr>
      <vt:lpstr>Set Operation : Union and Intersection </vt:lpstr>
      <vt:lpstr>Disjoint Sets</vt:lpstr>
      <vt:lpstr>Disjoint Union</vt:lpstr>
      <vt:lpstr>Set Operation : principle of inclusion–exclusion</vt:lpstr>
      <vt:lpstr>Set Operation : Difference </vt:lpstr>
      <vt:lpstr>Set Operation : Difference </vt:lpstr>
      <vt:lpstr>Set Operation : Complement </vt:lpstr>
      <vt:lpstr>Set Operation : Symmetric Difference </vt:lpstr>
      <vt:lpstr>How to Prove a Set identities</vt:lpstr>
      <vt:lpstr>Slide 42</vt:lpstr>
      <vt:lpstr>Set identities: (A  B )  C = A  (B  C )  </vt:lpstr>
      <vt:lpstr> </vt:lpstr>
      <vt:lpstr>Set identities : A ∩ (B∪C) = (A∩B) ∪ (A∩C)</vt:lpstr>
      <vt:lpstr> </vt:lpstr>
      <vt:lpstr>Slide 47</vt:lpstr>
      <vt:lpstr>Slide 48</vt:lpstr>
      <vt:lpstr>Slide 49</vt:lpstr>
      <vt:lpstr>Slide 50</vt:lpstr>
      <vt:lpstr>Slide 51</vt:lpstr>
      <vt:lpstr>Slide 52</vt:lpstr>
      <vt:lpstr>Slide 53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Discrete Mathematics?</dc:title>
  <dc:creator>T-T</dc:creator>
  <cp:lastModifiedBy>User</cp:lastModifiedBy>
  <cp:revision>160</cp:revision>
  <dcterms:created xsi:type="dcterms:W3CDTF">2014-01-14T15:12:08Z</dcterms:created>
  <dcterms:modified xsi:type="dcterms:W3CDTF">2015-10-23T05:13:18Z</dcterms:modified>
</cp:coreProperties>
</file>