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87" r:id="rId2"/>
    <p:sldId id="288" r:id="rId3"/>
    <p:sldId id="289" r:id="rId4"/>
    <p:sldId id="259" r:id="rId5"/>
    <p:sldId id="260" r:id="rId6"/>
    <p:sldId id="261" r:id="rId7"/>
    <p:sldId id="257" r:id="rId8"/>
    <p:sldId id="290" r:id="rId9"/>
    <p:sldId id="291" r:id="rId10"/>
    <p:sldId id="268" r:id="rId11"/>
    <p:sldId id="269" r:id="rId12"/>
    <p:sldId id="264" r:id="rId13"/>
    <p:sldId id="297" r:id="rId14"/>
    <p:sldId id="270" r:id="rId15"/>
    <p:sldId id="271" r:id="rId16"/>
    <p:sldId id="278" r:id="rId17"/>
    <p:sldId id="272" r:id="rId18"/>
    <p:sldId id="292" r:id="rId19"/>
    <p:sldId id="298" r:id="rId20"/>
    <p:sldId id="274" r:id="rId21"/>
    <p:sldId id="275" r:id="rId22"/>
    <p:sldId id="295" r:id="rId23"/>
    <p:sldId id="276" r:id="rId24"/>
    <p:sldId id="277" r:id="rId25"/>
    <p:sldId id="280" r:id="rId26"/>
    <p:sldId id="293" r:id="rId27"/>
    <p:sldId id="281" r:id="rId28"/>
    <p:sldId id="282" r:id="rId29"/>
    <p:sldId id="299" r:id="rId30"/>
    <p:sldId id="300" r:id="rId31"/>
    <p:sldId id="301" r:id="rId32"/>
    <p:sldId id="3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1039" autoAdjust="0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144D-E4DB-48EA-BF67-C5ECF2C21F02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EF98-7029-4112-B632-B7FA32CC20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22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7E12B3F-4EEF-4054-93DF-69D3D9B8BEAE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37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4D8664F-13E2-452A-AB40-DC8C9965E1AF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35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A7EB303-47CA-4A7E-9925-2CC063ABF2FA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33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BE7202C-DF2F-43F5-A350-D748834BF9CC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11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24DE7BF-65F0-4560-A536-8FF45EE84440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73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A655F8F-B4A6-4F56-881A-310B443ACBA6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34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0F32C0C-0810-4BA0-B09B-39D5EE0D777C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74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63D4FCD-4118-4192-957F-0DA02FA5BA0D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01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B6D5CCE-03EC-45A7-9F97-D9F431DE9A95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333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0548D67-2E6A-461D-8F22-98C0065BA843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72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451F23F-E132-43FE-9A03-C4930037AEDF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35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C6BE824F-73EC-492F-A943-97EE82CBECF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04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797A5D0-99B3-4A81-8C9D-CF5B43DAE039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92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3091577-886F-4D4F-AC23-EE6F3753DA07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58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B787348-A36E-4C1B-AD48-8CA85274393E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3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A76D33B-C5F3-4AD0-8E6C-BFD2F8DA7359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27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1B247A0-6580-48A7-A8D4-0983B9C5488E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2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9B09FD8-264C-4342-8D8C-657039F1B5A3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4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5995-F6B7-405D-9291-0E587B0D6E33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BAB6-C294-4B2B-BBC2-DA497AE0F1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3486"/>
            <a:ext cx="9144000" cy="1770742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Function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04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One-to-one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49812" y="3462340"/>
            <a:ext cx="2432050" cy="2576513"/>
            <a:chOff x="736" y="2064"/>
            <a:chExt cx="1532" cy="1623"/>
          </a:xfrm>
        </p:grpSpPr>
        <p:sp>
          <p:nvSpPr>
            <p:cNvPr id="44056" name="Oval 4"/>
            <p:cNvSpPr>
              <a:spLocks noChangeArrowheads="1"/>
            </p:cNvSpPr>
            <p:nvPr/>
          </p:nvSpPr>
          <p:spPr bwMode="auto"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57" name="Oval 5"/>
            <p:cNvSpPr>
              <a:spLocks noChangeArrowheads="1"/>
            </p:cNvSpPr>
            <p:nvPr/>
          </p:nvSpPr>
          <p:spPr bwMode="auto"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58" name="Oval 6"/>
            <p:cNvSpPr>
              <a:spLocks noChangeArrowheads="1"/>
            </p:cNvSpPr>
            <p:nvPr/>
          </p:nvSpPr>
          <p:spPr bwMode="auto"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44068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69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70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71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72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4061" name="Line 14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62" name="Line 15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4065" name="Line 18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66" name="Line 19"/>
            <p:cNvSpPr>
              <a:spLocks noChangeShapeType="1"/>
            </p:cNvSpPr>
            <p:nvPr/>
          </p:nvSpPr>
          <p:spPr bwMode="auto">
            <a:xfrm>
              <a:off x="1292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67" name="Text Box 20"/>
            <p:cNvSpPr txBox="1">
              <a:spLocks noChangeArrowheads="1"/>
            </p:cNvSpPr>
            <p:nvPr/>
          </p:nvSpPr>
          <p:spPr bwMode="auto">
            <a:xfrm>
              <a:off x="736" y="3456"/>
              <a:ext cx="1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one-to-one function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301162" y="3462339"/>
            <a:ext cx="2216150" cy="2851150"/>
            <a:chOff x="3540" y="2064"/>
            <a:chExt cx="1396" cy="1796"/>
          </a:xfrm>
        </p:grpSpPr>
        <p:sp>
          <p:nvSpPr>
            <p:cNvPr id="44039" name="Oval 22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40" name="Oval 23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41" name="Oval 24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4042" name="Oval 25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grpSp>
          <p:nvGrpSpPr>
            <p:cNvPr id="44043" name="Group 26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44051" name="Oval 27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52" name="Oval 28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53" name="Oval 29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54" name="Oval 30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4055" name="Oval 3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4044" name="Line 32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45" name="Line 33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46" name="Text Box 34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4047" name="Text Box 35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4048" name="Line 36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49" name="Line 37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50" name="Text Box 38"/>
            <p:cNvSpPr txBox="1">
              <a:spLocks noChangeArrowheads="1"/>
            </p:cNvSpPr>
            <p:nvPr/>
          </p:nvSpPr>
          <p:spPr bwMode="auto">
            <a:xfrm>
              <a:off x="3540" y="3456"/>
              <a:ext cx="12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function that is </a:t>
              </a:r>
            </a:p>
            <a:p>
              <a:pPr algn="ctr" eaLnBrk="1" hangingPunct="1"/>
              <a:r>
                <a:rPr lang="en-US" dirty="0"/>
                <a:t>not one-to-one</a:t>
              </a:r>
            </a:p>
          </p:txBody>
        </p:sp>
      </p:grpSp>
      <p:sp>
        <p:nvSpPr>
          <p:cNvPr id="1239080" name="Oval 40"/>
          <p:cNvSpPr>
            <a:spLocks noChangeArrowheads="1"/>
          </p:cNvSpPr>
          <p:nvPr/>
        </p:nvSpPr>
        <p:spPr bwMode="auto">
          <a:xfrm>
            <a:off x="10920412" y="3919539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76728" y="2143942"/>
            <a:ext cx="10653296" cy="999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function is one-to-one if elements in the co-domain has a unique pre-image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440360" y="3867590"/>
                <a:ext cx="4317584" cy="158074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 function is not one-to-one, if and only if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 f(x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f(y) whenever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y</a:t>
                </a:r>
              </a:p>
            </p:txBody>
          </p:sp>
        </mc:Choice>
        <mc:Fallback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0" y="3867590"/>
                <a:ext cx="4317584" cy="1580744"/>
              </a:xfrm>
              <a:prstGeom prst="rect">
                <a:avLst/>
              </a:prstGeom>
              <a:blipFill rotWithShape="0">
                <a:blip r:embed="rId3"/>
                <a:stretch>
                  <a:fillRect l="-2378" t="-4887"/>
                </a:stretch>
              </a:blipFill>
              <a:ln w="38100"/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712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0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More on one-to-one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idx="1"/>
          </p:nvPr>
        </p:nvSpPr>
        <p:spPr>
          <a:xfrm>
            <a:off x="377825" y="1920081"/>
            <a:ext cx="7248525" cy="4351338"/>
          </a:xfrm>
        </p:spPr>
        <p:txBody>
          <a:bodyPr/>
          <a:lstStyle/>
          <a:p>
            <a:pPr eaLnBrk="1" hangingPunct="1"/>
            <a:r>
              <a:rPr lang="en-US" dirty="0" smtClean="0"/>
              <a:t>Injective is synonymous with one-to-one</a:t>
            </a:r>
          </a:p>
          <a:p>
            <a:pPr lvl="1" eaLnBrk="1" hangingPunct="1"/>
            <a:r>
              <a:rPr lang="en-US" dirty="0" smtClean="0"/>
              <a:t>“A function is injective”</a:t>
            </a:r>
          </a:p>
          <a:p>
            <a:pPr eaLnBrk="1" hangingPunct="1"/>
            <a:r>
              <a:rPr lang="en-US" dirty="0" smtClean="0"/>
              <a:t>A function is an injection if it is one-to-one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Note that there can be un-used elements </a:t>
            </a:r>
            <a:br>
              <a:rPr lang="en-US" b="1" dirty="0" smtClean="0"/>
            </a:br>
            <a:r>
              <a:rPr lang="en-US" b="1" dirty="0" smtClean="0"/>
              <a:t>in the co-domain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0" y="3124201"/>
            <a:ext cx="2432050" cy="2576513"/>
            <a:chOff x="3360" y="2256"/>
            <a:chExt cx="1532" cy="1623"/>
          </a:xfrm>
        </p:grpSpPr>
        <p:sp>
          <p:nvSpPr>
            <p:cNvPr id="45062" name="Oval 5"/>
            <p:cNvSpPr>
              <a:spLocks noChangeArrowheads="1"/>
            </p:cNvSpPr>
            <p:nvPr/>
          </p:nvSpPr>
          <p:spPr bwMode="auto"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5063" name="Oval 6"/>
            <p:cNvSpPr>
              <a:spLocks noChangeArrowheads="1"/>
            </p:cNvSpPr>
            <p:nvPr/>
          </p:nvSpPr>
          <p:spPr bwMode="auto"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5064" name="Oval 7"/>
            <p:cNvSpPr>
              <a:spLocks noChangeArrowheads="1"/>
            </p:cNvSpPr>
            <p:nvPr/>
          </p:nvSpPr>
          <p:spPr bwMode="auto"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45074" name="Oval 10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5075" name="Oval 1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5076" name="Oval 12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5077" name="Oval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5078" name="Oval 1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5067" name="Line 15"/>
            <p:cNvSpPr>
              <a:spLocks noChangeShapeType="1"/>
            </p:cNvSpPr>
            <p:nvPr/>
          </p:nvSpPr>
          <p:spPr bwMode="auto">
            <a:xfrm>
              <a:off x="3868" y="2448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68" name="Line 16"/>
            <p:cNvSpPr>
              <a:spLocks noChangeShapeType="1"/>
            </p:cNvSpPr>
            <p:nvPr/>
          </p:nvSpPr>
          <p:spPr bwMode="auto">
            <a:xfrm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69" name="Text Box 17"/>
            <p:cNvSpPr txBox="1">
              <a:spLocks noChangeArrowheads="1"/>
            </p:cNvSpPr>
            <p:nvPr/>
          </p:nvSpPr>
          <p:spPr bwMode="auto">
            <a:xfrm>
              <a:off x="4696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5070" name="Text Box 18"/>
            <p:cNvSpPr txBox="1">
              <a:spLocks noChangeArrowheads="1"/>
            </p:cNvSpPr>
            <p:nvPr/>
          </p:nvSpPr>
          <p:spPr bwMode="auto">
            <a:xfrm>
              <a:off x="3600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5071" name="Line 19"/>
            <p:cNvSpPr>
              <a:spLocks noChangeShapeType="1"/>
            </p:cNvSpPr>
            <p:nvPr/>
          </p:nvSpPr>
          <p:spPr bwMode="auto">
            <a:xfrm flipV="1"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2" name="Line 20"/>
            <p:cNvSpPr>
              <a:spLocks noChangeShapeType="1"/>
            </p:cNvSpPr>
            <p:nvPr/>
          </p:nvSpPr>
          <p:spPr bwMode="auto">
            <a:xfrm>
              <a:off x="3916" y="292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3" name="Text Box 21"/>
            <p:cNvSpPr txBox="1">
              <a:spLocks noChangeArrowheads="1"/>
            </p:cNvSpPr>
            <p:nvPr/>
          </p:nvSpPr>
          <p:spPr bwMode="auto">
            <a:xfrm>
              <a:off x="3360" y="3648"/>
              <a:ext cx="1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one-to-one function</a:t>
              </a:r>
            </a:p>
          </p:txBody>
        </p:sp>
      </p:grpSp>
      <p:sp>
        <p:nvSpPr>
          <p:cNvPr id="1241110" name="Oval 22"/>
          <p:cNvSpPr>
            <a:spLocks noChangeArrowheads="1"/>
          </p:cNvSpPr>
          <p:nvPr/>
        </p:nvSpPr>
        <p:spPr bwMode="auto">
          <a:xfrm>
            <a:off x="8610600" y="3962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1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/>
              <a:t>More on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143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Determine whether the function </a:t>
            </a:r>
            <a:r>
              <a:rPr lang="en-US" b="1" i="1" dirty="0" smtClean="0">
                <a:solidFill>
                  <a:srgbClr val="0070C0"/>
                </a:solidFill>
              </a:rPr>
              <a:t>f </a:t>
            </a:r>
            <a:r>
              <a:rPr lang="en-US" b="1" dirty="0" smtClean="0">
                <a:solidFill>
                  <a:srgbClr val="0070C0"/>
                </a:solidFill>
              </a:rPr>
              <a:t>form {a, b, c, d} to {1, 2, 3, 4, 5} with </a:t>
            </a:r>
            <a:r>
              <a:rPr lang="en-US" b="1" i="1" dirty="0" smtClean="0">
                <a:solidFill>
                  <a:srgbClr val="0070C0"/>
                </a:solidFill>
              </a:rPr>
              <a:t>f(a)= 4, f(b)= 5, f(c)= 1, f(d)= 3 </a:t>
            </a:r>
            <a:r>
              <a:rPr lang="en-US" b="1" dirty="0" smtClean="0">
                <a:solidFill>
                  <a:srgbClr val="0070C0"/>
                </a:solidFill>
              </a:rPr>
              <a:t>is one-to-one or not.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Determine whether the function </a:t>
            </a:r>
            <a:r>
              <a:rPr lang="en-US" b="1" i="1" dirty="0" smtClean="0">
                <a:solidFill>
                  <a:srgbClr val="0070C0"/>
                </a:solidFill>
              </a:rPr>
              <a:t>f(x) = x</a:t>
            </a:r>
            <a:r>
              <a:rPr lang="en-US" b="1" i="1" baseline="30000" dirty="0" smtClean="0">
                <a:solidFill>
                  <a:srgbClr val="0070C0"/>
                </a:solidFill>
              </a:rPr>
              <a:t>2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from the set of integers to the set of integers is one-to-one?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Determine </a:t>
            </a:r>
            <a:r>
              <a:rPr lang="en-US" b="1" dirty="0">
                <a:solidFill>
                  <a:srgbClr val="0070C0"/>
                </a:solidFill>
              </a:rPr>
              <a:t>whether the function </a:t>
            </a:r>
            <a:r>
              <a:rPr lang="en-US" b="1" i="1" dirty="0">
                <a:solidFill>
                  <a:srgbClr val="0070C0"/>
                </a:solidFill>
              </a:rPr>
              <a:t>f(x) = </a:t>
            </a:r>
            <a:r>
              <a:rPr lang="en-US" b="1" i="1" dirty="0" smtClean="0">
                <a:solidFill>
                  <a:srgbClr val="0070C0"/>
                </a:solidFill>
              </a:rPr>
              <a:t>x+1 </a:t>
            </a:r>
            <a:r>
              <a:rPr lang="en-US" b="1" dirty="0">
                <a:solidFill>
                  <a:srgbClr val="0070C0"/>
                </a:solidFill>
              </a:rPr>
              <a:t>from the set of integers to the set of integers is one-to-one?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0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function is onto if each element in the co-domain is an image of some </a:t>
            </a:r>
            <a:r>
              <a:rPr lang="en-US" dirty="0" smtClean="0"/>
              <a:t>pre-image(s).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3454419"/>
            <a:ext cx="2044700" cy="2851150"/>
            <a:chOff x="3648" y="2064"/>
            <a:chExt cx="1288" cy="1796"/>
          </a:xfrm>
        </p:grpSpPr>
        <p:sp>
          <p:nvSpPr>
            <p:cNvPr id="46105" name="Oval 4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106" name="Oval 5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107" name="Oval 6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108" name="Oval 7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grpSp>
          <p:nvGrpSpPr>
            <p:cNvPr id="46109" name="Group 8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46117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18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19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20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21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6110" name="Line 14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Text Box 16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6113" name="Text Box 17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6114" name="Line 18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Line 19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Text Box 20"/>
            <p:cNvSpPr txBox="1">
              <a:spLocks noChangeArrowheads="1"/>
            </p:cNvSpPr>
            <p:nvPr/>
          </p:nvSpPr>
          <p:spPr bwMode="auto">
            <a:xfrm>
              <a:off x="3696" y="3456"/>
              <a:ext cx="11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function that is not onto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048000" y="3454420"/>
            <a:ext cx="2076450" cy="2576513"/>
            <a:chOff x="960" y="2064"/>
            <a:chExt cx="1308" cy="1623"/>
          </a:xfrm>
        </p:grpSpPr>
        <p:sp>
          <p:nvSpPr>
            <p:cNvPr id="46087" name="Oval 2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088" name="Oval 2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089" name="Oval 2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090" name="Oval 2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6091" name="Line 2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Line 2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Text Box 29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6094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46095" name="Line 3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Line 3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Text Box 33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An onto function</a:t>
              </a:r>
            </a:p>
          </p:txBody>
        </p:sp>
        <p:grpSp>
          <p:nvGrpSpPr>
            <p:cNvPr id="46098" name="Group 3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46100" name="Oval 3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01" name="Oval 3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02" name="Oval 3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03" name="Oval 3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6104" name="Oval 3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6099" name="Line 4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43177" name="Oval 41"/>
          <p:cNvSpPr>
            <a:spLocks noChangeArrowheads="1"/>
          </p:cNvSpPr>
          <p:nvPr/>
        </p:nvSpPr>
        <p:spPr bwMode="auto">
          <a:xfrm>
            <a:off x="8686800" y="4292619"/>
            <a:ext cx="457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976728" y="2143942"/>
            <a:ext cx="10653296" cy="97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function is onto if each element in the co-domain is an image of some pre-image</a:t>
            </a:r>
          </a:p>
        </p:txBody>
      </p:sp>
    </p:spTree>
    <p:extLst>
      <p:ext uri="{BB962C8B-B14F-4D97-AF65-F5344CB8AC3E}">
        <p14:creationId xmlns:p14="http://schemas.microsoft.com/office/powerpoint/2010/main" xmlns="" val="11899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77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3875" y="3207543"/>
            <a:ext cx="2076450" cy="2576513"/>
            <a:chOff x="960" y="2064"/>
            <a:chExt cx="1308" cy="1623"/>
          </a:xfrm>
        </p:grpSpPr>
        <p:sp>
          <p:nvSpPr>
            <p:cNvPr id="47110" name="Oval 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7111" name="Oval 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7112" name="Oval 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7113" name="Oval 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7114" name="Line 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Line 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Text Box 9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 dirty="0"/>
            </a:p>
          </p:txBody>
        </p:sp>
        <p:sp>
          <p:nvSpPr>
            <p:cNvPr id="47117" name="Text Box 10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47118" name="Line 1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Line 1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Text Box 13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An onto function</a:t>
              </a:r>
            </a:p>
          </p:txBody>
        </p:sp>
        <p:grpSp>
          <p:nvGrpSpPr>
            <p:cNvPr id="47121" name="Group 1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47123" name="Oval 1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7124" name="Oval 1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7125" name="Oval 1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7126" name="Oval 1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7127" name="Oval 1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7122" name="Line 2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0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More on onto</a:t>
            </a:r>
          </a:p>
        </p:txBody>
      </p:sp>
      <p:sp>
        <p:nvSpPr>
          <p:cNvPr id="1245206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Surjective is synonymous with onto</a:t>
            </a:r>
          </a:p>
          <a:p>
            <a:pPr lvl="1" eaLnBrk="1" hangingPunct="1"/>
            <a:r>
              <a:rPr lang="en-US" dirty="0" smtClean="0"/>
              <a:t>“A function is surjective”</a:t>
            </a:r>
          </a:p>
          <a:p>
            <a:pPr eaLnBrk="1" hangingPunct="1"/>
            <a:r>
              <a:rPr lang="en-US" dirty="0" smtClean="0"/>
              <a:t>A function is an surjection if it is onto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Note that there can be multiply used </a:t>
            </a:r>
            <a:br>
              <a:rPr lang="en-US" b="1" dirty="0" smtClean="0"/>
            </a:br>
            <a:r>
              <a:rPr lang="en-US" b="1" dirty="0" smtClean="0"/>
              <a:t>elements in the co-domain</a:t>
            </a:r>
          </a:p>
        </p:txBody>
      </p:sp>
      <p:sp>
        <p:nvSpPr>
          <p:cNvPr id="1245207" name="Oval 23"/>
          <p:cNvSpPr>
            <a:spLocks noChangeArrowheads="1"/>
          </p:cNvSpPr>
          <p:nvPr/>
        </p:nvSpPr>
        <p:spPr bwMode="auto">
          <a:xfrm>
            <a:off x="9534525" y="3683793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4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2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/>
              <a:t>More </a:t>
            </a:r>
            <a:r>
              <a:rPr lang="en-US" b="1" dirty="0" smtClean="0"/>
              <a:t>onto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143500"/>
          </a:xfrm>
        </p:spPr>
        <p:txBody>
          <a:bodyPr/>
          <a:lstStyle/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Determine whether the function </a:t>
            </a:r>
            <a:r>
              <a:rPr lang="en-US" b="1" i="1" dirty="0" smtClean="0">
                <a:solidFill>
                  <a:srgbClr val="0070C0"/>
                </a:solidFill>
              </a:rPr>
              <a:t>f </a:t>
            </a:r>
            <a:r>
              <a:rPr lang="en-US" b="1" dirty="0" smtClean="0">
                <a:solidFill>
                  <a:srgbClr val="0070C0"/>
                </a:solidFill>
              </a:rPr>
              <a:t>form {a, b, c, d} to {1, 2, 3} with </a:t>
            </a:r>
            <a:r>
              <a:rPr lang="en-US" b="1" i="1" dirty="0" smtClean="0">
                <a:solidFill>
                  <a:srgbClr val="0070C0"/>
                </a:solidFill>
              </a:rPr>
              <a:t>f(a)= 3, f(b)= 2, f(c)= 1, f(d)= 3 </a:t>
            </a:r>
            <a:r>
              <a:rPr lang="en-US" b="1" dirty="0" smtClean="0">
                <a:solidFill>
                  <a:srgbClr val="0070C0"/>
                </a:solidFill>
              </a:rPr>
              <a:t>is onto or not.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Determine whether the function </a:t>
            </a:r>
            <a:r>
              <a:rPr lang="en-US" b="1" i="1" dirty="0" smtClean="0">
                <a:solidFill>
                  <a:srgbClr val="0070C0"/>
                </a:solidFill>
              </a:rPr>
              <a:t>f(x) = x</a:t>
            </a:r>
            <a:r>
              <a:rPr lang="en-US" b="1" i="1" baseline="30000" dirty="0" smtClean="0">
                <a:solidFill>
                  <a:srgbClr val="0070C0"/>
                </a:solidFill>
              </a:rPr>
              <a:t>2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from the set of integers to the set of integers is </a:t>
            </a:r>
            <a:r>
              <a:rPr lang="en-US" b="1" dirty="0">
                <a:solidFill>
                  <a:srgbClr val="0070C0"/>
                </a:solidFill>
              </a:rPr>
              <a:t>onto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Determine whether the function </a:t>
            </a:r>
            <a:r>
              <a:rPr lang="en-US" b="1" i="1" dirty="0">
                <a:solidFill>
                  <a:srgbClr val="0070C0"/>
                </a:solidFill>
              </a:rPr>
              <a:t>f(x) = </a:t>
            </a:r>
            <a:r>
              <a:rPr lang="en-US" b="1" i="1" dirty="0" smtClean="0">
                <a:solidFill>
                  <a:srgbClr val="0070C0"/>
                </a:solidFill>
              </a:rPr>
              <a:t>x+1 </a:t>
            </a:r>
            <a:r>
              <a:rPr lang="en-US" b="1" dirty="0">
                <a:solidFill>
                  <a:srgbClr val="0070C0"/>
                </a:solidFill>
              </a:rPr>
              <a:t>from the set of integers to the set of integers is onto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9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306286" y="1395415"/>
            <a:ext cx="9568543" cy="98583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Are the following functions onto, one-to-one, both, or neither?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133595"/>
            <a:ext cx="2044700" cy="1628775"/>
            <a:chOff x="864" y="1776"/>
            <a:chExt cx="1288" cy="1026"/>
          </a:xfrm>
        </p:grpSpPr>
        <p:grpSp>
          <p:nvGrpSpPr>
            <p:cNvPr id="48203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48213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14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15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16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8204" name="Text Box 10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48205" name="Text Box 11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</p:txBody>
        </p:sp>
        <p:sp>
          <p:nvSpPr>
            <p:cNvPr id="48206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07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08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209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48210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11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12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52600" y="4419595"/>
            <a:ext cx="2044700" cy="1628775"/>
            <a:chOff x="1680" y="1872"/>
            <a:chExt cx="1288" cy="1026"/>
          </a:xfrm>
        </p:grpSpPr>
        <p:sp>
          <p:nvSpPr>
            <p:cNvPr id="48189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8190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8191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8192" name="Text Box 23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48193" name="Text Box 24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48194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5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6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7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98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48199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00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01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202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105400" y="2209795"/>
            <a:ext cx="1987550" cy="1628775"/>
            <a:chOff x="3216" y="1920"/>
            <a:chExt cx="1252" cy="1026"/>
          </a:xfrm>
        </p:grpSpPr>
        <p:sp>
          <p:nvSpPr>
            <p:cNvPr id="48173" name="Text Box 35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48174" name="Text Box 36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48175" name="Line 3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76" name="Line 3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77" name="Line 3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78" name="Line 4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79" name="Group 4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48185" name="Oval 4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6" name="Oval 4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7" name="Oval 4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8" name="Oval 4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8180" name="Group 4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48181" name="Oval 4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2" name="Oval 4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3" name="Oval 4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84" name="Oval 5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5181600" y="4419595"/>
            <a:ext cx="1987550" cy="1628775"/>
            <a:chOff x="3840" y="1920"/>
            <a:chExt cx="1252" cy="1026"/>
          </a:xfrm>
        </p:grpSpPr>
        <p:sp>
          <p:nvSpPr>
            <p:cNvPr id="48157" name="Text Box 52"/>
            <p:cNvSpPr txBox="1">
              <a:spLocks noChangeArrowheads="1"/>
            </p:cNvSpPr>
            <p:nvPr/>
          </p:nvSpPr>
          <p:spPr bwMode="auto">
            <a:xfrm>
              <a:off x="489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48158" name="Text Box 53"/>
            <p:cNvSpPr txBox="1">
              <a:spLocks noChangeArrowheads="1"/>
            </p:cNvSpPr>
            <p:nvPr/>
          </p:nvSpPr>
          <p:spPr bwMode="auto">
            <a:xfrm>
              <a:off x="3840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48159" name="Line 54"/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0" name="Line 55"/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1" name="Line 56"/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2" name="Line 57"/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63" name="Group 58"/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48169" name="Oval 59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70" name="Oval 60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71" name="Oval 61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72" name="Oval 62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8164" name="Group 63"/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48165" name="Oval 64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66" name="Oval 65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67" name="Oval 66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68" name="Oval 67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8153400" y="2362195"/>
            <a:ext cx="2044700" cy="1628775"/>
            <a:chOff x="2256" y="3024"/>
            <a:chExt cx="1288" cy="1026"/>
          </a:xfrm>
        </p:grpSpPr>
        <p:grpSp>
          <p:nvGrpSpPr>
            <p:cNvPr id="48142" name="Group 69"/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48153" name="Oval 7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54" name="Oval 7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55" name="Oval 7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56" name="Oval 7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8143" name="Text Box 74"/>
            <p:cNvSpPr txBox="1">
              <a:spLocks noChangeArrowheads="1"/>
            </p:cNvSpPr>
            <p:nvPr/>
          </p:nvSpPr>
          <p:spPr bwMode="auto">
            <a:xfrm>
              <a:off x="3348" y="3024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48144" name="Text Box 75"/>
            <p:cNvSpPr txBox="1">
              <a:spLocks noChangeArrowheads="1"/>
            </p:cNvSpPr>
            <p:nvPr/>
          </p:nvSpPr>
          <p:spPr bwMode="auto">
            <a:xfrm>
              <a:off x="2256" y="3024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</p:txBody>
        </p:sp>
        <p:sp>
          <p:nvSpPr>
            <p:cNvPr id="48145" name="Line 76"/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46" name="Line 77"/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47" name="Line 78"/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48" name="Group 79"/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48150" name="Oval 80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51" name="Oval 81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8152" name="Oval 82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8149" name="Line 83"/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47316" name="Text Box 84"/>
          <p:cNvSpPr txBox="1">
            <a:spLocks noChangeArrowheads="1"/>
          </p:cNvSpPr>
          <p:nvPr/>
        </p:nvSpPr>
        <p:spPr bwMode="auto">
          <a:xfrm>
            <a:off x="1905000" y="3809995"/>
            <a:ext cx="173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1-to-1, not onto</a:t>
            </a:r>
          </a:p>
        </p:txBody>
      </p:sp>
      <p:sp>
        <p:nvSpPr>
          <p:cNvPr id="1247317" name="Text Box 85"/>
          <p:cNvSpPr txBox="1">
            <a:spLocks noChangeArrowheads="1"/>
          </p:cNvSpPr>
          <p:nvPr/>
        </p:nvSpPr>
        <p:spPr bwMode="auto">
          <a:xfrm>
            <a:off x="1905000" y="6019795"/>
            <a:ext cx="178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Onto, not 1-to-1</a:t>
            </a:r>
          </a:p>
        </p:txBody>
      </p:sp>
      <p:sp>
        <p:nvSpPr>
          <p:cNvPr id="1247318" name="Text Box 86"/>
          <p:cNvSpPr txBox="1">
            <a:spLocks noChangeArrowheads="1"/>
          </p:cNvSpPr>
          <p:nvPr/>
        </p:nvSpPr>
        <p:spPr bwMode="auto">
          <a:xfrm>
            <a:off x="4953000" y="3886195"/>
            <a:ext cx="226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Both 1-to-1 and onto</a:t>
            </a:r>
          </a:p>
        </p:txBody>
      </p:sp>
      <p:sp>
        <p:nvSpPr>
          <p:cNvPr id="1247319" name="Text Box 87"/>
          <p:cNvSpPr txBox="1">
            <a:spLocks noChangeArrowheads="1"/>
          </p:cNvSpPr>
          <p:nvPr/>
        </p:nvSpPr>
        <p:spPr bwMode="auto">
          <a:xfrm>
            <a:off x="8223250" y="3886195"/>
            <a:ext cx="212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Not a valid function</a:t>
            </a:r>
          </a:p>
        </p:txBody>
      </p:sp>
      <p:sp>
        <p:nvSpPr>
          <p:cNvPr id="1247320" name="Text Box 88"/>
          <p:cNvSpPr txBox="1">
            <a:spLocks noChangeArrowheads="1"/>
          </p:cNvSpPr>
          <p:nvPr/>
        </p:nvSpPr>
        <p:spPr bwMode="auto">
          <a:xfrm>
            <a:off x="4978400" y="6019795"/>
            <a:ext cx="2484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Neither 1-to-1 nor onto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Onto vs. one-to-one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3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316" grpId="0"/>
      <p:bldP spid="1247317" grpId="0"/>
      <p:bldP spid="1247318" grpId="0"/>
      <p:bldP spid="1247319" grpId="0"/>
      <p:bldP spid="12473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Bijections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999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function </a:t>
            </a:r>
            <a:r>
              <a:rPr lang="en-US" dirty="0"/>
              <a:t>that </a:t>
            </a:r>
            <a:r>
              <a:rPr lang="en-US" dirty="0" smtClean="0"/>
              <a:t>is both </a:t>
            </a:r>
            <a:r>
              <a:rPr lang="en-US" dirty="0"/>
              <a:t>one-to-one and </a:t>
            </a:r>
            <a:r>
              <a:rPr lang="en-US" dirty="0" smtClean="0"/>
              <a:t>onto Such </a:t>
            </a:r>
            <a:r>
              <a:rPr lang="en-US" dirty="0"/>
              <a:t>a function is a one-to-one correspondence, or a </a:t>
            </a:r>
            <a:r>
              <a:rPr lang="en-US" dirty="0" smtClean="0"/>
              <a:t>bijection.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6728" y="4135835"/>
            <a:ext cx="7767222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Symbol" panose="05050102010706020507" pitchFamily="18" charset="2"/>
              </a:rPr>
              <a:t>We only can find the inverse of a function if it is a bijection function.</a:t>
            </a:r>
            <a:endParaRPr lang="en-US" sz="2400" dirty="0">
              <a:sym typeface="Symbol" panose="05050102010706020507" pitchFamily="18" charset="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632520" y="3681863"/>
            <a:ext cx="1987550" cy="1628775"/>
            <a:chOff x="3216" y="1920"/>
            <a:chExt cx="1252" cy="102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597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f </a:t>
            </a:r>
            <a:r>
              <a:rPr lang="en-US" dirty="0" smtClean="0"/>
              <a:t>be the function from </a:t>
            </a:r>
            <a:r>
              <a:rPr lang="en-US" i="1" dirty="0" smtClean="0"/>
              <a:t>{a,b,c,d} </a:t>
            </a:r>
            <a:r>
              <a:rPr lang="en-US" dirty="0" smtClean="0"/>
              <a:t>to </a:t>
            </a:r>
            <a:r>
              <a:rPr lang="en-US" i="1" dirty="0" smtClean="0"/>
              <a:t>{1,2,3,4} </a:t>
            </a:r>
            <a:r>
              <a:rPr lang="en-US" dirty="0" smtClean="0"/>
              <a:t>with </a:t>
            </a:r>
            <a:r>
              <a:rPr lang="en-US" i="1" dirty="0" smtClean="0"/>
              <a:t>f(a)=4, f(b)=</a:t>
            </a:r>
            <a:r>
              <a:rPr lang="en-US" i="1" dirty="0"/>
              <a:t>2</a:t>
            </a:r>
            <a:r>
              <a:rPr lang="en-US" i="1" dirty="0" smtClean="0"/>
              <a:t>, f(c)=1 and f(d)=3. </a:t>
            </a:r>
            <a:r>
              <a:rPr lang="en-US" dirty="0" smtClean="0"/>
              <a:t>Is </a:t>
            </a:r>
            <a:r>
              <a:rPr lang="en-US" i="1" dirty="0" smtClean="0"/>
              <a:t>f </a:t>
            </a:r>
            <a:r>
              <a:rPr lang="en-US" dirty="0" smtClean="0"/>
              <a:t>bijection?</a:t>
            </a:r>
            <a:endParaRPr lang="en-US" i="1" dirty="0" smtClean="0"/>
          </a:p>
          <a:p>
            <a:pPr eaLnBrk="1" hangingPunct="1"/>
            <a:endParaRPr lang="en-US" i="1" dirty="0" smtClean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Bijections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1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Let A and B be sets. A  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f </a:t>
            </a:r>
            <a:r>
              <a:rPr lang="en-US" dirty="0"/>
              <a:t>from A to B is an assignment of exactly one element of B to each element of 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350" y="4261687"/>
            <a:ext cx="1062472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write </a:t>
            </a:r>
            <a:r>
              <a:rPr lang="en-US" sz="2400" i="1" dirty="0"/>
              <a:t>f(a) = b </a:t>
            </a:r>
            <a:r>
              <a:rPr lang="en-US" sz="2400" dirty="0"/>
              <a:t>if </a:t>
            </a:r>
            <a:r>
              <a:rPr lang="en-US" sz="2400" i="1" dirty="0">
                <a:solidFill>
                  <a:srgbClr val="FF0000"/>
                </a:solidFill>
              </a:rPr>
              <a:t>b</a:t>
            </a:r>
            <a:r>
              <a:rPr lang="en-US" sz="2400" i="1" dirty="0"/>
              <a:t>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unique element of B </a:t>
            </a:r>
            <a:r>
              <a:rPr lang="en-US" sz="2400" dirty="0">
                <a:solidFill>
                  <a:srgbClr val="002060"/>
                </a:solidFill>
              </a:rPr>
              <a:t>assigned</a:t>
            </a:r>
            <a:r>
              <a:rPr lang="en-US" sz="2400" dirty="0"/>
              <a:t> by the </a:t>
            </a:r>
            <a:r>
              <a:rPr lang="en-US" sz="2400" b="1" dirty="0">
                <a:solidFill>
                  <a:srgbClr val="FF0000"/>
                </a:solidFill>
              </a:rPr>
              <a:t>function </a:t>
            </a:r>
            <a:r>
              <a:rPr lang="en-US" sz="2400" b="1" i="1" dirty="0">
                <a:solidFill>
                  <a:srgbClr val="FF0000"/>
                </a:solidFill>
              </a:rPr>
              <a:t> f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the element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of 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728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1" name="Rectangle 3"/>
          <p:cNvSpPr>
            <a:spLocks noGrp="1" noChangeArrowheads="1"/>
          </p:cNvSpPr>
          <p:nvPr>
            <p:ph idx="1"/>
          </p:nvPr>
        </p:nvSpPr>
        <p:spPr>
          <a:xfrm>
            <a:off x="976728" y="3108753"/>
            <a:ext cx="10515600" cy="319482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f(x) = 1*x</a:t>
            </a:r>
          </a:p>
          <a:p>
            <a:pPr eaLnBrk="1" hangingPunct="1"/>
            <a:r>
              <a:rPr lang="en-US" dirty="0" smtClean="0"/>
              <a:t>f(x) = x + 0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domain and the co-domain must be the same set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Identity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6728" y="2143942"/>
            <a:ext cx="10653296" cy="727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function such that the image and the pre-image are ALWAYS equal</a:t>
            </a:r>
          </a:p>
        </p:txBody>
      </p:sp>
    </p:spTree>
    <p:extLst>
      <p:ext uri="{BB962C8B-B14F-4D97-AF65-F5344CB8AC3E}">
        <p14:creationId xmlns:p14="http://schemas.microsoft.com/office/powerpoint/2010/main" xmlns="" val="2518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Inverse functions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667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6858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624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1534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1253383" name="Freeform 7"/>
          <p:cNvSpPr>
            <a:spLocks/>
          </p:cNvSpPr>
          <p:nvPr/>
        </p:nvSpPr>
        <p:spPr bwMode="auto">
          <a:xfrm>
            <a:off x="5181600" y="2578100"/>
            <a:ext cx="2133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84" name="Text Box 8"/>
          <p:cNvSpPr txBox="1">
            <a:spLocks noChangeArrowheads="1"/>
          </p:cNvSpPr>
          <p:nvPr/>
        </p:nvSpPr>
        <p:spPr bwMode="auto">
          <a:xfrm>
            <a:off x="5895975" y="2170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53385" name="Oval 9"/>
          <p:cNvSpPr>
            <a:spLocks noChangeArrowheads="1"/>
          </p:cNvSpPr>
          <p:nvPr/>
        </p:nvSpPr>
        <p:spPr bwMode="auto">
          <a:xfrm>
            <a:off x="396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86" name="Oval 10"/>
          <p:cNvSpPr>
            <a:spLocks noChangeArrowheads="1"/>
          </p:cNvSpPr>
          <p:nvPr/>
        </p:nvSpPr>
        <p:spPr bwMode="auto">
          <a:xfrm>
            <a:off x="8153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87" name="Text Box 11"/>
          <p:cNvSpPr txBox="1">
            <a:spLocks noChangeArrowheads="1"/>
          </p:cNvSpPr>
          <p:nvPr/>
        </p:nvSpPr>
        <p:spPr bwMode="auto">
          <a:xfrm>
            <a:off x="3733800" y="4343401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4.3</a:t>
            </a:r>
          </a:p>
        </p:txBody>
      </p:sp>
      <p:sp>
        <p:nvSpPr>
          <p:cNvPr id="1253388" name="Text Box 12"/>
          <p:cNvSpPr txBox="1">
            <a:spLocks noChangeArrowheads="1"/>
          </p:cNvSpPr>
          <p:nvPr/>
        </p:nvSpPr>
        <p:spPr bwMode="auto">
          <a:xfrm>
            <a:off x="7978775" y="43037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8.6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216525" y="1676401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Let f(x) = 2*x</a:t>
            </a:r>
            <a:endParaRPr lang="en-US" b="1" dirty="0"/>
          </a:p>
        </p:txBody>
      </p:sp>
      <p:sp>
        <p:nvSpPr>
          <p:cNvPr id="1253390" name="Freeform 14"/>
          <p:cNvSpPr>
            <a:spLocks/>
          </p:cNvSpPr>
          <p:nvPr/>
        </p:nvSpPr>
        <p:spPr bwMode="auto">
          <a:xfrm>
            <a:off x="4114800" y="3886200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91" name="Freeform 15"/>
          <p:cNvSpPr>
            <a:spLocks/>
          </p:cNvSpPr>
          <p:nvPr/>
        </p:nvSpPr>
        <p:spPr bwMode="auto">
          <a:xfrm rot="10632437">
            <a:off x="5181600" y="2971800"/>
            <a:ext cx="2057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92" name="Text Box 16"/>
          <p:cNvSpPr txBox="1">
            <a:spLocks noChangeArrowheads="1"/>
          </p:cNvSpPr>
          <p:nvPr/>
        </p:nvSpPr>
        <p:spPr bwMode="auto">
          <a:xfrm>
            <a:off x="6027739" y="3352801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53393" name="Text Box 17"/>
          <p:cNvSpPr txBox="1">
            <a:spLocks noChangeArrowheads="1"/>
          </p:cNvSpPr>
          <p:nvPr/>
        </p:nvSpPr>
        <p:spPr bwMode="auto">
          <a:xfrm>
            <a:off x="5791200" y="3962401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f(4.3)</a:t>
            </a:r>
          </a:p>
        </p:txBody>
      </p:sp>
      <p:sp>
        <p:nvSpPr>
          <p:cNvPr id="1253394" name="Freeform 18"/>
          <p:cNvSpPr>
            <a:spLocks/>
          </p:cNvSpPr>
          <p:nvPr/>
        </p:nvSpPr>
        <p:spPr bwMode="auto">
          <a:xfrm rot="10660331">
            <a:off x="4114800" y="4267200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53395" name="Text Box 19"/>
          <p:cNvSpPr txBox="1">
            <a:spLocks noChangeArrowheads="1"/>
          </p:cNvSpPr>
          <p:nvPr/>
        </p:nvSpPr>
        <p:spPr bwMode="auto">
          <a:xfrm>
            <a:off x="5799139" y="4648201"/>
            <a:ext cx="852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(8.6)</a:t>
            </a:r>
          </a:p>
        </p:txBody>
      </p:sp>
      <p:sp>
        <p:nvSpPr>
          <p:cNvPr id="1253396" name="Text Box 20"/>
          <p:cNvSpPr txBox="1">
            <a:spLocks noChangeArrowheads="1"/>
          </p:cNvSpPr>
          <p:nvPr/>
        </p:nvSpPr>
        <p:spPr bwMode="auto">
          <a:xfrm>
            <a:off x="5253039" y="5791201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Then f</a:t>
            </a:r>
            <a:r>
              <a:rPr lang="en-US" baseline="30000" dirty="0"/>
              <a:t>-1</a:t>
            </a:r>
            <a:r>
              <a:rPr lang="en-US" dirty="0"/>
              <a:t>(x) = x/2</a:t>
            </a:r>
            <a:endParaRPr lang="en-US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8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3" grpId="0" animBg="1"/>
      <p:bldP spid="1253384" grpId="0"/>
      <p:bldP spid="1253385" grpId="0" animBg="1"/>
      <p:bldP spid="1253386" grpId="0" animBg="1"/>
      <p:bldP spid="1253387" grpId="0"/>
      <p:bldP spid="1253388" grpId="0"/>
      <p:bldP spid="1253390" grpId="0" animBg="1"/>
      <p:bldP spid="1253391" grpId="0" animBg="1"/>
      <p:bldP spid="1253392" grpId="0"/>
      <p:bldP spid="1253393" grpId="0"/>
      <p:bldP spid="1253394" grpId="0" animBg="1"/>
      <p:bldP spid="1253395" grpId="0"/>
      <p:bldP spid="12533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865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dirty="0"/>
              <a:t>Let </a:t>
            </a:r>
            <a:r>
              <a:rPr lang="en-US" i="1" dirty="0"/>
              <a:t>f </a:t>
            </a:r>
            <a:r>
              <a:rPr lang="en-US" dirty="0"/>
              <a:t>be a </a:t>
            </a:r>
            <a:r>
              <a:rPr lang="en-US" b="1" dirty="0"/>
              <a:t>one-to-one correspondence</a:t>
            </a:r>
            <a:r>
              <a:rPr lang="en-US" dirty="0"/>
              <a:t> from the set A to the set B. The inverse function of </a:t>
            </a:r>
            <a:r>
              <a:rPr lang="en-US" i="1" dirty="0"/>
              <a:t>f </a:t>
            </a:r>
            <a:r>
              <a:rPr lang="en-US" dirty="0"/>
              <a:t>is the function that assigns to an element b belonging to B the unique element a in A such that </a:t>
            </a:r>
            <a:r>
              <a:rPr lang="en-US" i="1" dirty="0"/>
              <a:t>f(a) = b.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728" y="4847475"/>
            <a:ext cx="8577275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inverse function of </a:t>
            </a:r>
            <a:r>
              <a:rPr lang="en-US" sz="2400" i="1" dirty="0"/>
              <a:t>f </a:t>
            </a:r>
            <a:r>
              <a:rPr lang="en-US" sz="2400" dirty="0"/>
              <a:t>is denoted </a:t>
            </a:r>
            <a:r>
              <a:rPr lang="en-US" sz="2400" i="1" dirty="0"/>
              <a:t>f</a:t>
            </a:r>
            <a:r>
              <a:rPr lang="en-US" sz="2400" i="1" baseline="30000" dirty="0"/>
              <a:t>-1</a:t>
            </a:r>
            <a:r>
              <a:rPr lang="en-US" sz="2400" i="1" dirty="0"/>
              <a:t> 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Hence, </a:t>
            </a:r>
            <a:r>
              <a:rPr lang="en-US" sz="2400" i="1" dirty="0"/>
              <a:t>f</a:t>
            </a:r>
            <a:r>
              <a:rPr lang="en-US" sz="2400" i="1" baseline="30000" dirty="0"/>
              <a:t>-1</a:t>
            </a:r>
            <a:r>
              <a:rPr lang="en-US" sz="2400" i="1" dirty="0"/>
              <a:t> (b) = a when f(a) =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586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187"/>
            <a:ext cx="10515600" cy="854076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More on inverse functions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17626"/>
            <a:ext cx="8686800" cy="5094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Can we define the inverse of the following functions?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inverse function can ONLY be done defined on a bijection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676401"/>
            <a:ext cx="2044700" cy="1628775"/>
            <a:chOff x="864" y="1776"/>
            <a:chExt cx="1288" cy="1026"/>
          </a:xfrm>
        </p:grpSpPr>
        <p:grpSp>
          <p:nvGrpSpPr>
            <p:cNvPr id="52246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52256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57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58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59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52247" name="Text Box 10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</p:txBody>
        </p:sp>
        <p:sp>
          <p:nvSpPr>
            <p:cNvPr id="52248" name="Text Box 11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</p:txBody>
        </p:sp>
        <p:sp>
          <p:nvSpPr>
            <p:cNvPr id="52249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0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1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2252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52253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54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55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162800" y="1676401"/>
            <a:ext cx="2044700" cy="1628775"/>
            <a:chOff x="1680" y="1872"/>
            <a:chExt cx="1288" cy="1026"/>
          </a:xfrm>
        </p:grpSpPr>
        <p:sp>
          <p:nvSpPr>
            <p:cNvPr id="52232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52233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52234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52235" name="Text Box 23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52236" name="Text Box 24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52237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8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9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40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2241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52242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43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44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52245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</p:grpSp>
      <p:sp>
        <p:nvSpPr>
          <p:cNvPr id="1255458" name="Text Box 34"/>
          <p:cNvSpPr txBox="1">
            <a:spLocks noChangeArrowheads="1"/>
          </p:cNvSpPr>
          <p:nvPr/>
        </p:nvSpPr>
        <p:spPr bwMode="auto">
          <a:xfrm>
            <a:off x="2590801" y="342900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What is f</a:t>
            </a:r>
            <a:r>
              <a:rPr lang="en-US" baseline="30000" dirty="0"/>
              <a:t>-1</a:t>
            </a:r>
            <a:r>
              <a:rPr lang="en-US" dirty="0"/>
              <a:t>(2)?</a:t>
            </a:r>
          </a:p>
          <a:p>
            <a:pPr algn="ctr" eaLnBrk="1" hangingPunct="1"/>
            <a:r>
              <a:rPr lang="en-US" dirty="0"/>
              <a:t>Not onto!</a:t>
            </a:r>
          </a:p>
        </p:txBody>
      </p:sp>
      <p:sp>
        <p:nvSpPr>
          <p:cNvPr id="1255459" name="Text Box 35"/>
          <p:cNvSpPr txBox="1">
            <a:spLocks noChangeArrowheads="1"/>
          </p:cNvSpPr>
          <p:nvPr/>
        </p:nvSpPr>
        <p:spPr bwMode="auto">
          <a:xfrm>
            <a:off x="7391401" y="342900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What is f</a:t>
            </a:r>
            <a:r>
              <a:rPr lang="en-US" baseline="30000" dirty="0"/>
              <a:t>-1</a:t>
            </a:r>
            <a:r>
              <a:rPr lang="en-US" dirty="0"/>
              <a:t>(2)?</a:t>
            </a:r>
          </a:p>
          <a:p>
            <a:pPr algn="ctr" eaLnBrk="1" hangingPunct="1"/>
            <a:r>
              <a:rPr lang="en-US" dirty="0"/>
              <a:t>Not 1-to-1!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58" grpId="0"/>
      <p:bldP spid="12554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Few 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728788" y="1825625"/>
            <a:ext cx="9625012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f: </a:t>
            </a:r>
            <a:r>
              <a:rPr lang="en-US" b="1" dirty="0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/>
              <a:t>Z</a:t>
            </a:r>
            <a:endParaRPr lang="en-US" dirty="0" smtClean="0"/>
          </a:p>
          <a:p>
            <a:pPr lvl="1" eaLnBrk="1" hangingPunct="1"/>
            <a:r>
              <a:rPr lang="en-US" dirty="0" smtClean="0"/>
              <a:t>f(x) = x</a:t>
            </a:r>
          </a:p>
          <a:p>
            <a:pPr lvl="1" eaLnBrk="1" hangingPunct="1"/>
            <a:r>
              <a:rPr lang="en-US" dirty="0" smtClean="0"/>
              <a:t>f(x) = 2x</a:t>
            </a:r>
          </a:p>
          <a:p>
            <a:pPr lvl="1" eaLnBrk="1" hangingPunct="1"/>
            <a:r>
              <a:rPr lang="en-US" dirty="0" smtClean="0"/>
              <a:t>f(x) = x+1</a:t>
            </a:r>
          </a:p>
          <a:p>
            <a:pPr eaLnBrk="1" hangingPunct="1"/>
            <a:r>
              <a:rPr lang="en-US" dirty="0" smtClean="0"/>
              <a:t>f: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endParaRPr lang="en-US" dirty="0" smtClean="0"/>
          </a:p>
          <a:p>
            <a:pPr lvl="1" eaLnBrk="1" hangingPunct="1"/>
            <a:r>
              <a:rPr lang="en-US" dirty="0" smtClean="0"/>
              <a:t>f(x) = 2x</a:t>
            </a:r>
          </a:p>
          <a:p>
            <a:pPr lvl="1" eaLnBrk="1" hangingPunct="1"/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 eaLnBrk="1" hangingPunct="1"/>
            <a:r>
              <a:rPr lang="en-US" dirty="0" smtClean="0"/>
              <a:t>f(x) = x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eaLnBrk="1" hangingPunct="1"/>
            <a:r>
              <a:rPr lang="en-US" dirty="0" smtClean="0"/>
              <a:t>f: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dirty="0" smtClean="0"/>
              <a:t> {0}</a:t>
            </a:r>
          </a:p>
          <a:p>
            <a:pPr lvl="1" eaLnBrk="1" hangingPunct="1"/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Few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8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1300"/>
            <a:ext cx="10515600" cy="914402"/>
          </a:xfrm>
        </p:spPr>
        <p:txBody>
          <a:bodyPr/>
          <a:lstStyle/>
          <a:p>
            <a:pPr algn="ctr" eaLnBrk="1" hangingPunct="1"/>
            <a:endParaRPr lang="en-US" b="1" dirty="0" smtClean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752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8077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29" name="Freeform 5"/>
          <p:cNvSpPr>
            <a:spLocks/>
          </p:cNvSpPr>
          <p:nvPr/>
        </p:nvSpPr>
        <p:spPr bwMode="auto">
          <a:xfrm>
            <a:off x="39624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0" name="Text Box 6"/>
          <p:cNvSpPr txBox="1">
            <a:spLocks noChangeArrowheads="1"/>
          </p:cNvSpPr>
          <p:nvPr/>
        </p:nvSpPr>
        <p:spPr bwMode="auto">
          <a:xfrm>
            <a:off x="4311650" y="2667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2" name="Freeform 8"/>
          <p:cNvSpPr>
            <a:spLocks/>
          </p:cNvSpPr>
          <p:nvPr/>
        </p:nvSpPr>
        <p:spPr bwMode="auto">
          <a:xfrm>
            <a:off x="2895600" y="37338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953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4" name="Freeform 10"/>
          <p:cNvSpPr>
            <a:spLocks/>
          </p:cNvSpPr>
          <p:nvPr/>
        </p:nvSpPr>
        <p:spPr bwMode="auto">
          <a:xfrm>
            <a:off x="71628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5" name="Text Box 11"/>
          <p:cNvSpPr txBox="1">
            <a:spLocks noChangeArrowheads="1"/>
          </p:cNvSpPr>
          <p:nvPr/>
        </p:nvSpPr>
        <p:spPr bwMode="auto">
          <a:xfrm>
            <a:off x="7543800" y="26670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1036" name="Oval 12"/>
          <p:cNvSpPr>
            <a:spLocks noChangeArrowheads="1"/>
          </p:cNvSpPr>
          <p:nvPr/>
        </p:nvSpPr>
        <p:spPr bwMode="auto">
          <a:xfrm>
            <a:off x="9296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7" name="Freeform 13"/>
          <p:cNvSpPr>
            <a:spLocks/>
          </p:cNvSpPr>
          <p:nvPr/>
        </p:nvSpPr>
        <p:spPr bwMode="auto">
          <a:xfrm>
            <a:off x="6172200" y="38100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8" name="Freeform 14"/>
          <p:cNvSpPr>
            <a:spLocks/>
          </p:cNvSpPr>
          <p:nvPr/>
        </p:nvSpPr>
        <p:spPr bwMode="auto">
          <a:xfrm>
            <a:off x="3276600" y="2133600"/>
            <a:ext cx="5638800" cy="5461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39" name="Text Box 15"/>
          <p:cNvSpPr txBox="1">
            <a:spLocks noChangeArrowheads="1"/>
          </p:cNvSpPr>
          <p:nvPr/>
        </p:nvSpPr>
        <p:spPr bwMode="auto">
          <a:xfrm>
            <a:off x="5514433" y="17526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 ○ g</a:t>
            </a:r>
          </a:p>
        </p:txBody>
      </p:sp>
      <p:sp>
        <p:nvSpPr>
          <p:cNvPr id="1281040" name="Freeform 16"/>
          <p:cNvSpPr>
            <a:spLocks/>
          </p:cNvSpPr>
          <p:nvPr/>
        </p:nvSpPr>
        <p:spPr bwMode="auto">
          <a:xfrm>
            <a:off x="2895600" y="4114800"/>
            <a:ext cx="6400800" cy="1143000"/>
          </a:xfrm>
          <a:custGeom>
            <a:avLst/>
            <a:gdLst>
              <a:gd name="T0" fmla="*/ 0 w 4032"/>
              <a:gd name="T1" fmla="*/ 0 h 400"/>
              <a:gd name="T2" fmla="*/ 2147483647 w 4032"/>
              <a:gd name="T3" fmla="*/ 2147483647 h 400"/>
              <a:gd name="T4" fmla="*/ 2147483647 w 4032"/>
              <a:gd name="T5" fmla="*/ 2147483647 h 400"/>
              <a:gd name="T6" fmla="*/ 0 60000 65536"/>
              <a:gd name="T7" fmla="*/ 0 60000 65536"/>
              <a:gd name="T8" fmla="*/ 0 60000 65536"/>
              <a:gd name="T9" fmla="*/ 0 w 4032"/>
              <a:gd name="T10" fmla="*/ 0 h 400"/>
              <a:gd name="T11" fmla="*/ 4032 w 403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41" name="Oval 17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1042" name="Text Box 18"/>
          <p:cNvSpPr txBox="1">
            <a:spLocks noChangeArrowheads="1"/>
          </p:cNvSpPr>
          <p:nvPr/>
        </p:nvSpPr>
        <p:spPr bwMode="auto">
          <a:xfrm>
            <a:off x="4127500" y="3352801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g(a)</a:t>
            </a:r>
          </a:p>
        </p:txBody>
      </p:sp>
      <p:sp>
        <p:nvSpPr>
          <p:cNvPr id="1281043" name="Text Box 19"/>
          <p:cNvSpPr txBox="1">
            <a:spLocks noChangeArrowheads="1"/>
          </p:cNvSpPr>
          <p:nvPr/>
        </p:nvSpPr>
        <p:spPr bwMode="auto">
          <a:xfrm>
            <a:off x="7423150" y="34290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f(b)</a:t>
            </a:r>
          </a:p>
        </p:txBody>
      </p:sp>
      <p:sp>
        <p:nvSpPr>
          <p:cNvPr id="1281044" name="Text Box 20"/>
          <p:cNvSpPr txBox="1">
            <a:spLocks noChangeArrowheads="1"/>
          </p:cNvSpPr>
          <p:nvPr/>
        </p:nvSpPr>
        <p:spPr bwMode="auto">
          <a:xfrm>
            <a:off x="5588524" y="5257800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(f ○ g)(a)</a:t>
            </a:r>
          </a:p>
        </p:txBody>
      </p:sp>
      <p:sp>
        <p:nvSpPr>
          <p:cNvPr id="1281045" name="Text Box 21"/>
          <p:cNvSpPr txBox="1">
            <a:spLocks noChangeArrowheads="1"/>
          </p:cNvSpPr>
          <p:nvPr/>
        </p:nvSpPr>
        <p:spPr bwMode="auto">
          <a:xfrm>
            <a:off x="5597525" y="4267201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b = g(a)</a:t>
            </a:r>
          </a:p>
        </p:txBody>
      </p:sp>
      <p:sp>
        <p:nvSpPr>
          <p:cNvPr id="1281046" name="Text Box 22"/>
          <p:cNvSpPr txBox="1">
            <a:spLocks noChangeArrowheads="1"/>
          </p:cNvSpPr>
          <p:nvPr/>
        </p:nvSpPr>
        <p:spPr bwMode="auto">
          <a:xfrm>
            <a:off x="9417050" y="40386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f(g(a))</a:t>
            </a:r>
          </a:p>
        </p:txBody>
      </p:sp>
      <p:sp>
        <p:nvSpPr>
          <p:cNvPr id="1281047" name="Text Box 23"/>
          <p:cNvSpPr txBox="1">
            <a:spLocks noChangeArrowheads="1"/>
          </p:cNvSpPr>
          <p:nvPr/>
        </p:nvSpPr>
        <p:spPr bwMode="auto">
          <a:xfrm>
            <a:off x="2514600" y="39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27432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A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8674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B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89916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C</a:t>
            </a:r>
          </a:p>
        </p:txBody>
      </p:sp>
      <p:sp>
        <p:nvSpPr>
          <p:cNvPr id="1281051" name="Text Box 27"/>
          <p:cNvSpPr txBox="1">
            <a:spLocks noChangeArrowheads="1"/>
          </p:cNvSpPr>
          <p:nvPr/>
        </p:nvSpPr>
        <p:spPr bwMode="auto">
          <a:xfrm>
            <a:off x="4311650" y="1266222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0000FF"/>
                </a:solidFill>
              </a:rPr>
              <a:t>(f ○ g)(x) = f(g(x))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9" grpId="0" animBg="1"/>
      <p:bldP spid="1281030" grpId="0"/>
      <p:bldP spid="1281031" grpId="0" animBg="1"/>
      <p:bldP spid="1281032" grpId="0" animBg="1"/>
      <p:bldP spid="1281034" grpId="0" animBg="1"/>
      <p:bldP spid="1281035" grpId="0"/>
      <p:bldP spid="1281036" grpId="0" animBg="1"/>
      <p:bldP spid="1281037" grpId="0" animBg="1"/>
      <p:bldP spid="1281038" grpId="0" animBg="1"/>
      <p:bldP spid="1281039" grpId="0"/>
      <p:bldP spid="1281040" grpId="0" animBg="1"/>
      <p:bldP spid="1281041" grpId="0" animBg="1"/>
      <p:bldP spid="1281042" grpId="0"/>
      <p:bldP spid="1281043" grpId="0"/>
      <p:bldP spid="1281044" grpId="0"/>
      <p:bldP spid="1281045" grpId="0"/>
      <p:bldP spid="1281046" grpId="0"/>
      <p:bldP spid="1281047" grpId="0"/>
      <p:bldP spid="12810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2828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a function from the set A to the set B and let </a:t>
            </a:r>
            <a:r>
              <a:rPr lang="en-US" i="1" dirty="0"/>
              <a:t>f </a:t>
            </a:r>
            <a:r>
              <a:rPr lang="en-US" dirty="0"/>
              <a:t>be a function from the set B to the set C. The composition of the functions </a:t>
            </a:r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g, </a:t>
            </a:r>
            <a:r>
              <a:rPr lang="en-US" dirty="0"/>
              <a:t>denoted </a:t>
            </a:r>
            <a:r>
              <a:rPr lang="en-US" i="1" dirty="0"/>
              <a:t>f o g </a:t>
            </a:r>
            <a:r>
              <a:rPr lang="en-US" dirty="0"/>
              <a:t>is defined by</a:t>
            </a:r>
          </a:p>
          <a:p>
            <a:pPr marL="0" indent="0">
              <a:lnSpc>
                <a:spcPct val="135000"/>
              </a:lnSpc>
              <a:spcAft>
                <a:spcPts val="600"/>
              </a:spcAft>
              <a:buNone/>
            </a:pPr>
            <a:r>
              <a:rPr lang="en-US" dirty="0"/>
              <a:t>		(</a:t>
            </a:r>
            <a:r>
              <a:rPr lang="en-US" i="1" dirty="0"/>
              <a:t>f o g)(a) = f(g(a))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6774" y="5191667"/>
            <a:ext cx="10663250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400" dirty="0"/>
              <a:t>Note that the composition </a:t>
            </a:r>
            <a:r>
              <a:rPr lang="en-US" sz="2400" i="1" dirty="0"/>
              <a:t>f o g</a:t>
            </a:r>
            <a:r>
              <a:rPr lang="en-US" sz="2400" dirty="0"/>
              <a:t> can not be defined unless the range of </a:t>
            </a:r>
            <a:r>
              <a:rPr lang="en-US" sz="2400" i="1" dirty="0"/>
              <a:t>g </a:t>
            </a:r>
            <a:r>
              <a:rPr lang="en-US" sz="2400" dirty="0"/>
              <a:t>is a subset of the domain of </a:t>
            </a:r>
            <a:r>
              <a:rPr lang="en-US" sz="2400" i="1" dirty="0"/>
              <a:t>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2599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2387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Compositions of functions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752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8077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77" name="Freeform 5"/>
          <p:cNvSpPr>
            <a:spLocks/>
          </p:cNvSpPr>
          <p:nvPr/>
        </p:nvSpPr>
        <p:spPr bwMode="auto">
          <a:xfrm>
            <a:off x="39624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78" name="Text Box 6"/>
          <p:cNvSpPr txBox="1">
            <a:spLocks noChangeArrowheads="1"/>
          </p:cNvSpPr>
          <p:nvPr/>
        </p:nvSpPr>
        <p:spPr bwMode="auto">
          <a:xfrm>
            <a:off x="4311650" y="2667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3079" name="Oval 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0" name="Freeform 8"/>
          <p:cNvSpPr>
            <a:spLocks/>
          </p:cNvSpPr>
          <p:nvPr/>
        </p:nvSpPr>
        <p:spPr bwMode="auto">
          <a:xfrm>
            <a:off x="2895600" y="37338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953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2" name="Freeform 10"/>
          <p:cNvSpPr>
            <a:spLocks/>
          </p:cNvSpPr>
          <p:nvPr/>
        </p:nvSpPr>
        <p:spPr bwMode="auto">
          <a:xfrm>
            <a:off x="71628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3" name="Text Box 11"/>
          <p:cNvSpPr txBox="1">
            <a:spLocks noChangeArrowheads="1"/>
          </p:cNvSpPr>
          <p:nvPr/>
        </p:nvSpPr>
        <p:spPr bwMode="auto">
          <a:xfrm>
            <a:off x="7543800" y="26670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3084" name="Oval 12"/>
          <p:cNvSpPr>
            <a:spLocks noChangeArrowheads="1"/>
          </p:cNvSpPr>
          <p:nvPr/>
        </p:nvSpPr>
        <p:spPr bwMode="auto">
          <a:xfrm>
            <a:off x="9296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5" name="Freeform 13"/>
          <p:cNvSpPr>
            <a:spLocks/>
          </p:cNvSpPr>
          <p:nvPr/>
        </p:nvSpPr>
        <p:spPr bwMode="auto">
          <a:xfrm>
            <a:off x="6172200" y="38100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6" name="Freeform 14"/>
          <p:cNvSpPr>
            <a:spLocks/>
          </p:cNvSpPr>
          <p:nvPr/>
        </p:nvSpPr>
        <p:spPr bwMode="auto">
          <a:xfrm>
            <a:off x="3276600" y="2133600"/>
            <a:ext cx="5638800" cy="5461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7" name="Text Box 15"/>
          <p:cNvSpPr txBox="1">
            <a:spLocks noChangeArrowheads="1"/>
          </p:cNvSpPr>
          <p:nvPr/>
        </p:nvSpPr>
        <p:spPr bwMode="auto">
          <a:xfrm>
            <a:off x="5514433" y="17526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 ○ g</a:t>
            </a:r>
          </a:p>
        </p:txBody>
      </p:sp>
      <p:sp>
        <p:nvSpPr>
          <p:cNvPr id="1283088" name="Freeform 16"/>
          <p:cNvSpPr>
            <a:spLocks/>
          </p:cNvSpPr>
          <p:nvPr/>
        </p:nvSpPr>
        <p:spPr bwMode="auto">
          <a:xfrm>
            <a:off x="2895600" y="4114800"/>
            <a:ext cx="6400800" cy="1143000"/>
          </a:xfrm>
          <a:custGeom>
            <a:avLst/>
            <a:gdLst>
              <a:gd name="T0" fmla="*/ 0 w 4032"/>
              <a:gd name="T1" fmla="*/ 0 h 400"/>
              <a:gd name="T2" fmla="*/ 2147483647 w 4032"/>
              <a:gd name="T3" fmla="*/ 2147483647 h 400"/>
              <a:gd name="T4" fmla="*/ 2147483647 w 4032"/>
              <a:gd name="T5" fmla="*/ 2147483647 h 400"/>
              <a:gd name="T6" fmla="*/ 0 60000 65536"/>
              <a:gd name="T7" fmla="*/ 0 60000 65536"/>
              <a:gd name="T8" fmla="*/ 0 60000 65536"/>
              <a:gd name="T9" fmla="*/ 0 w 4032"/>
              <a:gd name="T10" fmla="*/ 0 h 400"/>
              <a:gd name="T11" fmla="*/ 4032 w 403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89" name="Oval 17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3090" name="Text Box 18"/>
          <p:cNvSpPr txBox="1">
            <a:spLocks noChangeArrowheads="1"/>
          </p:cNvSpPr>
          <p:nvPr/>
        </p:nvSpPr>
        <p:spPr bwMode="auto">
          <a:xfrm>
            <a:off x="4127500" y="3352801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g(1)</a:t>
            </a:r>
          </a:p>
        </p:txBody>
      </p:sp>
      <p:sp>
        <p:nvSpPr>
          <p:cNvPr id="1283091" name="Text Box 19"/>
          <p:cNvSpPr txBox="1">
            <a:spLocks noChangeArrowheads="1"/>
          </p:cNvSpPr>
          <p:nvPr/>
        </p:nvSpPr>
        <p:spPr bwMode="auto">
          <a:xfrm>
            <a:off x="7423150" y="34290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f(5)</a:t>
            </a:r>
          </a:p>
        </p:txBody>
      </p:sp>
      <p:sp>
        <p:nvSpPr>
          <p:cNvPr id="1283092" name="Text Box 20"/>
          <p:cNvSpPr txBox="1">
            <a:spLocks noChangeArrowheads="1"/>
          </p:cNvSpPr>
          <p:nvPr/>
        </p:nvSpPr>
        <p:spPr bwMode="auto">
          <a:xfrm>
            <a:off x="5588524" y="5257800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(f ○ g)(1)</a:t>
            </a:r>
          </a:p>
        </p:txBody>
      </p:sp>
      <p:sp>
        <p:nvSpPr>
          <p:cNvPr id="1283093" name="Text Box 21"/>
          <p:cNvSpPr txBox="1">
            <a:spLocks noChangeArrowheads="1"/>
          </p:cNvSpPr>
          <p:nvPr/>
        </p:nvSpPr>
        <p:spPr bwMode="auto">
          <a:xfrm>
            <a:off x="5661025" y="4267201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g(1)=5</a:t>
            </a:r>
          </a:p>
        </p:txBody>
      </p:sp>
      <p:sp>
        <p:nvSpPr>
          <p:cNvPr id="1283094" name="Text Box 22"/>
          <p:cNvSpPr txBox="1">
            <a:spLocks noChangeArrowheads="1"/>
          </p:cNvSpPr>
          <p:nvPr/>
        </p:nvSpPr>
        <p:spPr bwMode="auto">
          <a:xfrm>
            <a:off x="9144000" y="3733801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f(g(1))=13</a:t>
            </a:r>
          </a:p>
        </p:txBody>
      </p:sp>
      <p:sp>
        <p:nvSpPr>
          <p:cNvPr id="1283095" name="Text Box 23"/>
          <p:cNvSpPr txBox="1">
            <a:spLocks noChangeArrowheads="1"/>
          </p:cNvSpPr>
          <p:nvPr/>
        </p:nvSpPr>
        <p:spPr bwMode="auto">
          <a:xfrm>
            <a:off x="2514600" y="39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27432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8674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89916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3021013" y="1527175"/>
            <a:ext cx="589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 dirty="0"/>
              <a:t>Let f(x) = 2x+3		Let g(x) = 3x+2</a:t>
            </a:r>
          </a:p>
        </p:txBody>
      </p:sp>
      <p:sp>
        <p:nvSpPr>
          <p:cNvPr id="1283100" name="Rectangle 28"/>
          <p:cNvSpPr>
            <a:spLocks noChangeArrowheads="1"/>
          </p:cNvSpPr>
          <p:nvPr/>
        </p:nvSpPr>
        <p:spPr bwMode="auto">
          <a:xfrm>
            <a:off x="2263776" y="5946775"/>
            <a:ext cx="374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 dirty="0"/>
              <a:t>f(g(x)) = 2(3x+2)+3 = 6x+7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9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7" grpId="0" animBg="1"/>
      <p:bldP spid="1283078" grpId="0"/>
      <p:bldP spid="1283079" grpId="0" animBg="1"/>
      <p:bldP spid="1283080" grpId="0" animBg="1"/>
      <p:bldP spid="1283082" grpId="0" animBg="1"/>
      <p:bldP spid="1283083" grpId="0"/>
      <p:bldP spid="1283084" grpId="0" animBg="1"/>
      <p:bldP spid="1283085" grpId="0" animBg="1"/>
      <p:bldP spid="1283086" grpId="0" animBg="1"/>
      <p:bldP spid="1283087" grpId="0"/>
      <p:bldP spid="1283088" grpId="0" animBg="1"/>
      <p:bldP spid="1283089" grpId="0" animBg="1"/>
      <p:bldP spid="1283090" grpId="0"/>
      <p:bldP spid="1283091" grpId="0"/>
      <p:bldP spid="1283092" grpId="0"/>
      <p:bldP spid="1283093" grpId="0"/>
      <p:bldP spid="1283094" grpId="0"/>
      <p:bldP spid="1283095" grpId="0"/>
      <p:bldP spid="1283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6800"/>
          </a:xfrm>
        </p:spPr>
        <p:txBody>
          <a:bodyPr/>
          <a:lstStyle/>
          <a:p>
            <a:pPr eaLnBrk="1" hangingPunct="1"/>
            <a:r>
              <a:rPr lang="en-US" b="1" dirty="0" smtClean="0"/>
              <a:t>Compositions of functions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431925"/>
            <a:ext cx="8375650" cy="4483100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65" charset="2"/>
              <a:buNone/>
            </a:pPr>
            <a:r>
              <a:rPr lang="en-US" dirty="0"/>
              <a:t>Does f(g(x)) = g(f(x))?</a:t>
            </a:r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/>
              <a:t>Let f(x) = 2x+3			Let g(x) = 3x+2</a:t>
            </a:r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/>
              <a:t>f(g(x)) = 2(3x+2)+3 = 6x+7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/>
              <a:t>g(f(x)) = 3(2x+3)+2 = 6x+11</a:t>
            </a:r>
          </a:p>
          <a:p>
            <a:pPr eaLnBrk="1" hangingPunct="1"/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/>
              <a:t>Function </a:t>
            </a:r>
            <a:r>
              <a:rPr lang="en-US" dirty="0"/>
              <a:t>composition is not commutative!</a:t>
            </a:r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4738688" y="3356769"/>
            <a:ext cx="1219199" cy="11866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85125" name="Text Box 5"/>
          <p:cNvSpPr txBox="1">
            <a:spLocks noChangeArrowheads="1"/>
          </p:cNvSpPr>
          <p:nvPr/>
        </p:nvSpPr>
        <p:spPr bwMode="auto">
          <a:xfrm>
            <a:off x="6060820" y="3704759"/>
            <a:ext cx="1946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F0000"/>
                </a:solidFill>
              </a:rPr>
              <a:t>Not equal!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/>
      <p:bldP spid="12851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V="1">
            <a:off x="6934200" y="2493963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7239000" y="2514600"/>
            <a:ext cx="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4864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54864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58293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8293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1722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61722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5151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65151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54864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54864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58293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58293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61722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61722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65151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65151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54864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54864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58293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58293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61722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61722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65151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6" name="Oval 28"/>
          <p:cNvSpPr>
            <a:spLocks noChangeArrowheads="1"/>
          </p:cNvSpPr>
          <p:nvPr/>
        </p:nvSpPr>
        <p:spPr bwMode="auto">
          <a:xfrm>
            <a:off x="65151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7" name="Oval 29"/>
          <p:cNvSpPr>
            <a:spLocks noChangeArrowheads="1"/>
          </p:cNvSpPr>
          <p:nvPr/>
        </p:nvSpPr>
        <p:spPr bwMode="auto">
          <a:xfrm>
            <a:off x="54864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54864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58293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58293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61722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61722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65151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151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44577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44577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7" name="Oval 39"/>
          <p:cNvSpPr>
            <a:spLocks noChangeArrowheads="1"/>
          </p:cNvSpPr>
          <p:nvPr/>
        </p:nvSpPr>
        <p:spPr bwMode="auto">
          <a:xfrm>
            <a:off x="48006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48006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09" name="Oval 41"/>
          <p:cNvSpPr>
            <a:spLocks noChangeArrowheads="1"/>
          </p:cNvSpPr>
          <p:nvPr/>
        </p:nvSpPr>
        <p:spPr bwMode="auto">
          <a:xfrm>
            <a:off x="51435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0" name="Oval 42"/>
          <p:cNvSpPr>
            <a:spLocks noChangeArrowheads="1"/>
          </p:cNvSpPr>
          <p:nvPr/>
        </p:nvSpPr>
        <p:spPr bwMode="auto">
          <a:xfrm>
            <a:off x="51435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1" name="Oval 43"/>
          <p:cNvSpPr>
            <a:spLocks noChangeArrowheads="1"/>
          </p:cNvSpPr>
          <p:nvPr/>
        </p:nvSpPr>
        <p:spPr bwMode="auto">
          <a:xfrm>
            <a:off x="44577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2" name="Oval 44"/>
          <p:cNvSpPr>
            <a:spLocks noChangeArrowheads="1"/>
          </p:cNvSpPr>
          <p:nvPr/>
        </p:nvSpPr>
        <p:spPr bwMode="auto">
          <a:xfrm>
            <a:off x="44577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auto">
          <a:xfrm>
            <a:off x="48006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48006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5" name="Oval 47"/>
          <p:cNvSpPr>
            <a:spLocks noChangeArrowheads="1"/>
          </p:cNvSpPr>
          <p:nvPr/>
        </p:nvSpPr>
        <p:spPr bwMode="auto">
          <a:xfrm>
            <a:off x="51435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6" name="Oval 48"/>
          <p:cNvSpPr>
            <a:spLocks noChangeArrowheads="1"/>
          </p:cNvSpPr>
          <p:nvPr/>
        </p:nvSpPr>
        <p:spPr bwMode="auto">
          <a:xfrm>
            <a:off x="51435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7" name="Oval 49"/>
          <p:cNvSpPr>
            <a:spLocks noChangeArrowheads="1"/>
          </p:cNvSpPr>
          <p:nvPr/>
        </p:nvSpPr>
        <p:spPr bwMode="auto">
          <a:xfrm>
            <a:off x="44577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8" name="Oval 50"/>
          <p:cNvSpPr>
            <a:spLocks noChangeArrowheads="1"/>
          </p:cNvSpPr>
          <p:nvPr/>
        </p:nvSpPr>
        <p:spPr bwMode="auto">
          <a:xfrm>
            <a:off x="44577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19" name="Oval 51"/>
          <p:cNvSpPr>
            <a:spLocks noChangeArrowheads="1"/>
          </p:cNvSpPr>
          <p:nvPr/>
        </p:nvSpPr>
        <p:spPr bwMode="auto">
          <a:xfrm>
            <a:off x="48006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0" name="Oval 52"/>
          <p:cNvSpPr>
            <a:spLocks noChangeArrowheads="1"/>
          </p:cNvSpPr>
          <p:nvPr/>
        </p:nvSpPr>
        <p:spPr bwMode="auto">
          <a:xfrm>
            <a:off x="48006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1" name="Oval 53"/>
          <p:cNvSpPr>
            <a:spLocks noChangeArrowheads="1"/>
          </p:cNvSpPr>
          <p:nvPr/>
        </p:nvSpPr>
        <p:spPr bwMode="auto">
          <a:xfrm>
            <a:off x="51435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2" name="Oval 54"/>
          <p:cNvSpPr>
            <a:spLocks noChangeArrowheads="1"/>
          </p:cNvSpPr>
          <p:nvPr/>
        </p:nvSpPr>
        <p:spPr bwMode="auto">
          <a:xfrm>
            <a:off x="51435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44577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4" name="Oval 56"/>
          <p:cNvSpPr>
            <a:spLocks noChangeArrowheads="1"/>
          </p:cNvSpPr>
          <p:nvPr/>
        </p:nvSpPr>
        <p:spPr bwMode="auto">
          <a:xfrm>
            <a:off x="44577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5" name="Oval 57"/>
          <p:cNvSpPr>
            <a:spLocks noChangeArrowheads="1"/>
          </p:cNvSpPr>
          <p:nvPr/>
        </p:nvSpPr>
        <p:spPr bwMode="auto">
          <a:xfrm>
            <a:off x="48006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6" name="Oval 58"/>
          <p:cNvSpPr>
            <a:spLocks noChangeArrowheads="1"/>
          </p:cNvSpPr>
          <p:nvPr/>
        </p:nvSpPr>
        <p:spPr bwMode="auto">
          <a:xfrm>
            <a:off x="48006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7" name="Oval 59"/>
          <p:cNvSpPr>
            <a:spLocks noChangeArrowheads="1"/>
          </p:cNvSpPr>
          <p:nvPr/>
        </p:nvSpPr>
        <p:spPr bwMode="auto">
          <a:xfrm>
            <a:off x="51435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8" name="Oval 60"/>
          <p:cNvSpPr>
            <a:spLocks noChangeArrowheads="1"/>
          </p:cNvSpPr>
          <p:nvPr/>
        </p:nvSpPr>
        <p:spPr bwMode="auto">
          <a:xfrm>
            <a:off x="51435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29" name="Oval 61"/>
          <p:cNvSpPr>
            <a:spLocks noChangeArrowheads="1"/>
          </p:cNvSpPr>
          <p:nvPr/>
        </p:nvSpPr>
        <p:spPr bwMode="auto">
          <a:xfrm>
            <a:off x="82280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0" name="Oval 62"/>
          <p:cNvSpPr>
            <a:spLocks noChangeArrowheads="1"/>
          </p:cNvSpPr>
          <p:nvPr/>
        </p:nvSpPr>
        <p:spPr bwMode="auto">
          <a:xfrm>
            <a:off x="82280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1" name="Oval 63"/>
          <p:cNvSpPr>
            <a:spLocks noChangeArrowheads="1"/>
          </p:cNvSpPr>
          <p:nvPr/>
        </p:nvSpPr>
        <p:spPr bwMode="auto">
          <a:xfrm>
            <a:off x="85709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2" name="Oval 64"/>
          <p:cNvSpPr>
            <a:spLocks noChangeArrowheads="1"/>
          </p:cNvSpPr>
          <p:nvPr/>
        </p:nvSpPr>
        <p:spPr bwMode="auto">
          <a:xfrm>
            <a:off x="85709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3" name="Oval 65"/>
          <p:cNvSpPr>
            <a:spLocks noChangeArrowheads="1"/>
          </p:cNvSpPr>
          <p:nvPr/>
        </p:nvSpPr>
        <p:spPr bwMode="auto">
          <a:xfrm>
            <a:off x="89138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4" name="Oval 66"/>
          <p:cNvSpPr>
            <a:spLocks noChangeArrowheads="1"/>
          </p:cNvSpPr>
          <p:nvPr/>
        </p:nvSpPr>
        <p:spPr bwMode="auto">
          <a:xfrm>
            <a:off x="89138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5" name="Oval 67"/>
          <p:cNvSpPr>
            <a:spLocks noChangeArrowheads="1"/>
          </p:cNvSpPr>
          <p:nvPr/>
        </p:nvSpPr>
        <p:spPr bwMode="auto">
          <a:xfrm>
            <a:off x="92567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6" name="Oval 68"/>
          <p:cNvSpPr>
            <a:spLocks noChangeArrowheads="1"/>
          </p:cNvSpPr>
          <p:nvPr/>
        </p:nvSpPr>
        <p:spPr bwMode="auto">
          <a:xfrm>
            <a:off x="92567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7" name="Oval 69"/>
          <p:cNvSpPr>
            <a:spLocks noChangeArrowheads="1"/>
          </p:cNvSpPr>
          <p:nvPr/>
        </p:nvSpPr>
        <p:spPr bwMode="auto">
          <a:xfrm>
            <a:off x="82280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8" name="Oval 70"/>
          <p:cNvSpPr>
            <a:spLocks noChangeArrowheads="1"/>
          </p:cNvSpPr>
          <p:nvPr/>
        </p:nvSpPr>
        <p:spPr bwMode="auto">
          <a:xfrm>
            <a:off x="82280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39" name="Oval 71"/>
          <p:cNvSpPr>
            <a:spLocks noChangeArrowheads="1"/>
          </p:cNvSpPr>
          <p:nvPr/>
        </p:nvSpPr>
        <p:spPr bwMode="auto">
          <a:xfrm>
            <a:off x="85709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85709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1" name="Oval 73"/>
          <p:cNvSpPr>
            <a:spLocks noChangeArrowheads="1"/>
          </p:cNvSpPr>
          <p:nvPr/>
        </p:nvSpPr>
        <p:spPr bwMode="auto">
          <a:xfrm>
            <a:off x="89138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2" name="Oval 74"/>
          <p:cNvSpPr>
            <a:spLocks noChangeArrowheads="1"/>
          </p:cNvSpPr>
          <p:nvPr/>
        </p:nvSpPr>
        <p:spPr bwMode="auto">
          <a:xfrm>
            <a:off x="89138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3" name="Oval 75"/>
          <p:cNvSpPr>
            <a:spLocks noChangeArrowheads="1"/>
          </p:cNvSpPr>
          <p:nvPr/>
        </p:nvSpPr>
        <p:spPr bwMode="auto">
          <a:xfrm>
            <a:off x="92567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4" name="Oval 76"/>
          <p:cNvSpPr>
            <a:spLocks noChangeArrowheads="1"/>
          </p:cNvSpPr>
          <p:nvPr/>
        </p:nvSpPr>
        <p:spPr bwMode="auto">
          <a:xfrm>
            <a:off x="92567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5" name="Oval 77"/>
          <p:cNvSpPr>
            <a:spLocks noChangeArrowheads="1"/>
          </p:cNvSpPr>
          <p:nvPr/>
        </p:nvSpPr>
        <p:spPr bwMode="auto">
          <a:xfrm>
            <a:off x="82280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6" name="Oval 78"/>
          <p:cNvSpPr>
            <a:spLocks noChangeArrowheads="1"/>
          </p:cNvSpPr>
          <p:nvPr/>
        </p:nvSpPr>
        <p:spPr bwMode="auto">
          <a:xfrm>
            <a:off x="82280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7" name="Oval 79"/>
          <p:cNvSpPr>
            <a:spLocks noChangeArrowheads="1"/>
          </p:cNvSpPr>
          <p:nvPr/>
        </p:nvSpPr>
        <p:spPr bwMode="auto">
          <a:xfrm>
            <a:off x="85709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8" name="Oval 80"/>
          <p:cNvSpPr>
            <a:spLocks noChangeArrowheads="1"/>
          </p:cNvSpPr>
          <p:nvPr/>
        </p:nvSpPr>
        <p:spPr bwMode="auto">
          <a:xfrm>
            <a:off x="85709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49" name="Oval 81"/>
          <p:cNvSpPr>
            <a:spLocks noChangeArrowheads="1"/>
          </p:cNvSpPr>
          <p:nvPr/>
        </p:nvSpPr>
        <p:spPr bwMode="auto">
          <a:xfrm>
            <a:off x="89138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0" name="Oval 82"/>
          <p:cNvSpPr>
            <a:spLocks noChangeArrowheads="1"/>
          </p:cNvSpPr>
          <p:nvPr/>
        </p:nvSpPr>
        <p:spPr bwMode="auto">
          <a:xfrm>
            <a:off x="89138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1" name="Oval 83"/>
          <p:cNvSpPr>
            <a:spLocks noChangeArrowheads="1"/>
          </p:cNvSpPr>
          <p:nvPr/>
        </p:nvSpPr>
        <p:spPr bwMode="auto">
          <a:xfrm>
            <a:off x="92567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2" name="Oval 84"/>
          <p:cNvSpPr>
            <a:spLocks noChangeArrowheads="1"/>
          </p:cNvSpPr>
          <p:nvPr/>
        </p:nvSpPr>
        <p:spPr bwMode="auto">
          <a:xfrm>
            <a:off x="92567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3" name="Oval 85"/>
          <p:cNvSpPr>
            <a:spLocks noChangeArrowheads="1"/>
          </p:cNvSpPr>
          <p:nvPr/>
        </p:nvSpPr>
        <p:spPr bwMode="auto">
          <a:xfrm>
            <a:off x="82280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4" name="Oval 86"/>
          <p:cNvSpPr>
            <a:spLocks noChangeArrowheads="1"/>
          </p:cNvSpPr>
          <p:nvPr/>
        </p:nvSpPr>
        <p:spPr bwMode="auto">
          <a:xfrm>
            <a:off x="82280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5" name="Oval 87"/>
          <p:cNvSpPr>
            <a:spLocks noChangeArrowheads="1"/>
          </p:cNvSpPr>
          <p:nvPr/>
        </p:nvSpPr>
        <p:spPr bwMode="auto">
          <a:xfrm>
            <a:off x="85709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6" name="Oval 88"/>
          <p:cNvSpPr>
            <a:spLocks noChangeArrowheads="1"/>
          </p:cNvSpPr>
          <p:nvPr/>
        </p:nvSpPr>
        <p:spPr bwMode="auto">
          <a:xfrm>
            <a:off x="85709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7" name="Oval 89"/>
          <p:cNvSpPr>
            <a:spLocks noChangeArrowheads="1"/>
          </p:cNvSpPr>
          <p:nvPr/>
        </p:nvSpPr>
        <p:spPr bwMode="auto">
          <a:xfrm>
            <a:off x="89138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8" name="Oval 90"/>
          <p:cNvSpPr>
            <a:spLocks noChangeArrowheads="1"/>
          </p:cNvSpPr>
          <p:nvPr/>
        </p:nvSpPr>
        <p:spPr bwMode="auto">
          <a:xfrm>
            <a:off x="89138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59" name="Oval 91"/>
          <p:cNvSpPr>
            <a:spLocks noChangeArrowheads="1"/>
          </p:cNvSpPr>
          <p:nvPr/>
        </p:nvSpPr>
        <p:spPr bwMode="auto">
          <a:xfrm>
            <a:off x="92567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0" name="Oval 92"/>
          <p:cNvSpPr>
            <a:spLocks noChangeArrowheads="1"/>
          </p:cNvSpPr>
          <p:nvPr/>
        </p:nvSpPr>
        <p:spPr bwMode="auto">
          <a:xfrm>
            <a:off x="92567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1" name="Oval 93"/>
          <p:cNvSpPr>
            <a:spLocks noChangeArrowheads="1"/>
          </p:cNvSpPr>
          <p:nvPr/>
        </p:nvSpPr>
        <p:spPr bwMode="auto">
          <a:xfrm>
            <a:off x="6858000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2" name="Oval 94"/>
          <p:cNvSpPr>
            <a:spLocks noChangeArrowheads="1"/>
          </p:cNvSpPr>
          <p:nvPr/>
        </p:nvSpPr>
        <p:spPr bwMode="auto">
          <a:xfrm>
            <a:off x="6858000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3" name="Oval 95"/>
          <p:cNvSpPr>
            <a:spLocks noChangeArrowheads="1"/>
          </p:cNvSpPr>
          <p:nvPr/>
        </p:nvSpPr>
        <p:spPr bwMode="auto">
          <a:xfrm>
            <a:off x="71993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4" name="Oval 96"/>
          <p:cNvSpPr>
            <a:spLocks noChangeArrowheads="1"/>
          </p:cNvSpPr>
          <p:nvPr/>
        </p:nvSpPr>
        <p:spPr bwMode="auto">
          <a:xfrm>
            <a:off x="71993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5" name="Oval 97"/>
          <p:cNvSpPr>
            <a:spLocks noChangeArrowheads="1"/>
          </p:cNvSpPr>
          <p:nvPr/>
        </p:nvSpPr>
        <p:spPr bwMode="auto">
          <a:xfrm>
            <a:off x="75422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6" name="Oval 98"/>
          <p:cNvSpPr>
            <a:spLocks noChangeArrowheads="1"/>
          </p:cNvSpPr>
          <p:nvPr/>
        </p:nvSpPr>
        <p:spPr bwMode="auto">
          <a:xfrm>
            <a:off x="75422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7" name="Oval 99"/>
          <p:cNvSpPr>
            <a:spLocks noChangeArrowheads="1"/>
          </p:cNvSpPr>
          <p:nvPr/>
        </p:nvSpPr>
        <p:spPr bwMode="auto">
          <a:xfrm>
            <a:off x="7885113" y="2098675"/>
            <a:ext cx="114300" cy="11588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8" name="Oval 100"/>
          <p:cNvSpPr>
            <a:spLocks noChangeArrowheads="1"/>
          </p:cNvSpPr>
          <p:nvPr/>
        </p:nvSpPr>
        <p:spPr bwMode="auto">
          <a:xfrm>
            <a:off x="7885113" y="17557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69" name="Oval 101"/>
          <p:cNvSpPr>
            <a:spLocks noChangeArrowheads="1"/>
          </p:cNvSpPr>
          <p:nvPr/>
        </p:nvSpPr>
        <p:spPr bwMode="auto">
          <a:xfrm>
            <a:off x="6858000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0" name="Oval 102"/>
          <p:cNvSpPr>
            <a:spLocks noChangeArrowheads="1"/>
          </p:cNvSpPr>
          <p:nvPr/>
        </p:nvSpPr>
        <p:spPr bwMode="auto">
          <a:xfrm>
            <a:off x="6858000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1" name="Oval 103"/>
          <p:cNvSpPr>
            <a:spLocks noChangeArrowheads="1"/>
          </p:cNvSpPr>
          <p:nvPr/>
        </p:nvSpPr>
        <p:spPr bwMode="auto">
          <a:xfrm>
            <a:off x="71993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2" name="Oval 104"/>
          <p:cNvSpPr>
            <a:spLocks noChangeArrowheads="1"/>
          </p:cNvSpPr>
          <p:nvPr/>
        </p:nvSpPr>
        <p:spPr bwMode="auto">
          <a:xfrm>
            <a:off x="71993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3" name="Oval 105"/>
          <p:cNvSpPr>
            <a:spLocks noChangeArrowheads="1"/>
          </p:cNvSpPr>
          <p:nvPr/>
        </p:nvSpPr>
        <p:spPr bwMode="auto">
          <a:xfrm>
            <a:off x="75422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4" name="Oval 106"/>
          <p:cNvSpPr>
            <a:spLocks noChangeArrowheads="1"/>
          </p:cNvSpPr>
          <p:nvPr/>
        </p:nvSpPr>
        <p:spPr bwMode="auto">
          <a:xfrm>
            <a:off x="75422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5" name="Oval 107"/>
          <p:cNvSpPr>
            <a:spLocks noChangeArrowheads="1"/>
          </p:cNvSpPr>
          <p:nvPr/>
        </p:nvSpPr>
        <p:spPr bwMode="auto">
          <a:xfrm>
            <a:off x="7885113" y="14128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6" name="Oval 108"/>
          <p:cNvSpPr>
            <a:spLocks noChangeArrowheads="1"/>
          </p:cNvSpPr>
          <p:nvPr/>
        </p:nvSpPr>
        <p:spPr bwMode="auto">
          <a:xfrm>
            <a:off x="7885113" y="1069975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7" name="Oval 109"/>
          <p:cNvSpPr>
            <a:spLocks noChangeArrowheads="1"/>
          </p:cNvSpPr>
          <p:nvPr/>
        </p:nvSpPr>
        <p:spPr bwMode="auto">
          <a:xfrm>
            <a:off x="6858000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8" name="Oval 110"/>
          <p:cNvSpPr>
            <a:spLocks noChangeArrowheads="1"/>
          </p:cNvSpPr>
          <p:nvPr/>
        </p:nvSpPr>
        <p:spPr bwMode="auto">
          <a:xfrm>
            <a:off x="6858000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79" name="Oval 111"/>
          <p:cNvSpPr>
            <a:spLocks noChangeArrowheads="1"/>
          </p:cNvSpPr>
          <p:nvPr/>
        </p:nvSpPr>
        <p:spPr bwMode="auto">
          <a:xfrm>
            <a:off x="71993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0" name="Oval 112"/>
          <p:cNvSpPr>
            <a:spLocks noChangeArrowheads="1"/>
          </p:cNvSpPr>
          <p:nvPr/>
        </p:nvSpPr>
        <p:spPr bwMode="auto">
          <a:xfrm>
            <a:off x="71993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1" name="Oval 113"/>
          <p:cNvSpPr>
            <a:spLocks noChangeArrowheads="1"/>
          </p:cNvSpPr>
          <p:nvPr/>
        </p:nvSpPr>
        <p:spPr bwMode="auto">
          <a:xfrm>
            <a:off x="75422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2" name="Oval 114"/>
          <p:cNvSpPr>
            <a:spLocks noChangeArrowheads="1"/>
          </p:cNvSpPr>
          <p:nvPr/>
        </p:nvSpPr>
        <p:spPr bwMode="auto">
          <a:xfrm>
            <a:off x="75422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3" name="Oval 115"/>
          <p:cNvSpPr>
            <a:spLocks noChangeArrowheads="1"/>
          </p:cNvSpPr>
          <p:nvPr/>
        </p:nvSpPr>
        <p:spPr bwMode="auto">
          <a:xfrm>
            <a:off x="7885113" y="34718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4" name="Oval 116"/>
          <p:cNvSpPr>
            <a:spLocks noChangeArrowheads="1"/>
          </p:cNvSpPr>
          <p:nvPr/>
        </p:nvSpPr>
        <p:spPr bwMode="auto">
          <a:xfrm>
            <a:off x="7885113" y="31289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5" name="Oval 117"/>
          <p:cNvSpPr>
            <a:spLocks noChangeArrowheads="1"/>
          </p:cNvSpPr>
          <p:nvPr/>
        </p:nvSpPr>
        <p:spPr bwMode="auto">
          <a:xfrm>
            <a:off x="6858000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6" name="Oval 118"/>
          <p:cNvSpPr>
            <a:spLocks noChangeArrowheads="1"/>
          </p:cNvSpPr>
          <p:nvPr/>
        </p:nvSpPr>
        <p:spPr bwMode="auto">
          <a:xfrm>
            <a:off x="6858000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7" name="Oval 119"/>
          <p:cNvSpPr>
            <a:spLocks noChangeArrowheads="1"/>
          </p:cNvSpPr>
          <p:nvPr/>
        </p:nvSpPr>
        <p:spPr bwMode="auto">
          <a:xfrm>
            <a:off x="71993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8" name="Oval 120"/>
          <p:cNvSpPr>
            <a:spLocks noChangeArrowheads="1"/>
          </p:cNvSpPr>
          <p:nvPr/>
        </p:nvSpPr>
        <p:spPr bwMode="auto">
          <a:xfrm>
            <a:off x="71993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89" name="Oval 121"/>
          <p:cNvSpPr>
            <a:spLocks noChangeArrowheads="1"/>
          </p:cNvSpPr>
          <p:nvPr/>
        </p:nvSpPr>
        <p:spPr bwMode="auto">
          <a:xfrm>
            <a:off x="75422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0" name="Oval 122"/>
          <p:cNvSpPr>
            <a:spLocks noChangeArrowheads="1"/>
          </p:cNvSpPr>
          <p:nvPr/>
        </p:nvSpPr>
        <p:spPr bwMode="auto">
          <a:xfrm>
            <a:off x="75422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1" name="Oval 123"/>
          <p:cNvSpPr>
            <a:spLocks noChangeArrowheads="1"/>
          </p:cNvSpPr>
          <p:nvPr/>
        </p:nvSpPr>
        <p:spPr bwMode="auto">
          <a:xfrm>
            <a:off x="7885113" y="27860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2" name="Oval 124"/>
          <p:cNvSpPr>
            <a:spLocks noChangeArrowheads="1"/>
          </p:cNvSpPr>
          <p:nvPr/>
        </p:nvSpPr>
        <p:spPr bwMode="auto">
          <a:xfrm>
            <a:off x="7885113" y="24431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3" name="Oval 125"/>
          <p:cNvSpPr>
            <a:spLocks noChangeArrowheads="1"/>
          </p:cNvSpPr>
          <p:nvPr/>
        </p:nvSpPr>
        <p:spPr bwMode="auto">
          <a:xfrm>
            <a:off x="54864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4" name="Oval 126"/>
          <p:cNvSpPr>
            <a:spLocks noChangeArrowheads="1"/>
          </p:cNvSpPr>
          <p:nvPr/>
        </p:nvSpPr>
        <p:spPr bwMode="auto">
          <a:xfrm>
            <a:off x="54864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5" name="Oval 127"/>
          <p:cNvSpPr>
            <a:spLocks noChangeArrowheads="1"/>
          </p:cNvSpPr>
          <p:nvPr/>
        </p:nvSpPr>
        <p:spPr bwMode="auto">
          <a:xfrm>
            <a:off x="58293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6" name="Oval 128"/>
          <p:cNvSpPr>
            <a:spLocks noChangeArrowheads="1"/>
          </p:cNvSpPr>
          <p:nvPr/>
        </p:nvSpPr>
        <p:spPr bwMode="auto">
          <a:xfrm>
            <a:off x="58293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7" name="Oval 129"/>
          <p:cNvSpPr>
            <a:spLocks noChangeArrowheads="1"/>
          </p:cNvSpPr>
          <p:nvPr/>
        </p:nvSpPr>
        <p:spPr bwMode="auto">
          <a:xfrm>
            <a:off x="61722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8" name="Oval 130"/>
          <p:cNvSpPr>
            <a:spLocks noChangeArrowheads="1"/>
          </p:cNvSpPr>
          <p:nvPr/>
        </p:nvSpPr>
        <p:spPr bwMode="auto">
          <a:xfrm>
            <a:off x="61722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499" name="Oval 131"/>
          <p:cNvSpPr>
            <a:spLocks noChangeArrowheads="1"/>
          </p:cNvSpPr>
          <p:nvPr/>
        </p:nvSpPr>
        <p:spPr bwMode="auto">
          <a:xfrm>
            <a:off x="65151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0" name="Oval 132"/>
          <p:cNvSpPr>
            <a:spLocks noChangeArrowheads="1"/>
          </p:cNvSpPr>
          <p:nvPr/>
        </p:nvSpPr>
        <p:spPr bwMode="auto">
          <a:xfrm>
            <a:off x="65151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1" name="Oval 133"/>
          <p:cNvSpPr>
            <a:spLocks noChangeArrowheads="1"/>
          </p:cNvSpPr>
          <p:nvPr/>
        </p:nvSpPr>
        <p:spPr bwMode="auto">
          <a:xfrm>
            <a:off x="54864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2" name="Oval 134"/>
          <p:cNvSpPr>
            <a:spLocks noChangeArrowheads="1"/>
          </p:cNvSpPr>
          <p:nvPr/>
        </p:nvSpPr>
        <p:spPr bwMode="auto">
          <a:xfrm>
            <a:off x="54864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3" name="Oval 135"/>
          <p:cNvSpPr>
            <a:spLocks noChangeArrowheads="1"/>
          </p:cNvSpPr>
          <p:nvPr/>
        </p:nvSpPr>
        <p:spPr bwMode="auto">
          <a:xfrm>
            <a:off x="58293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4" name="Oval 136"/>
          <p:cNvSpPr>
            <a:spLocks noChangeArrowheads="1"/>
          </p:cNvSpPr>
          <p:nvPr/>
        </p:nvSpPr>
        <p:spPr bwMode="auto">
          <a:xfrm>
            <a:off x="58293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5" name="Oval 137"/>
          <p:cNvSpPr>
            <a:spLocks noChangeArrowheads="1"/>
          </p:cNvSpPr>
          <p:nvPr/>
        </p:nvSpPr>
        <p:spPr bwMode="auto">
          <a:xfrm>
            <a:off x="61722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6" name="Oval 138"/>
          <p:cNvSpPr>
            <a:spLocks noChangeArrowheads="1"/>
          </p:cNvSpPr>
          <p:nvPr/>
        </p:nvSpPr>
        <p:spPr bwMode="auto">
          <a:xfrm>
            <a:off x="61722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7" name="Oval 139"/>
          <p:cNvSpPr>
            <a:spLocks noChangeArrowheads="1"/>
          </p:cNvSpPr>
          <p:nvPr/>
        </p:nvSpPr>
        <p:spPr bwMode="auto">
          <a:xfrm>
            <a:off x="65151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8" name="Oval 140"/>
          <p:cNvSpPr>
            <a:spLocks noChangeArrowheads="1"/>
          </p:cNvSpPr>
          <p:nvPr/>
        </p:nvSpPr>
        <p:spPr bwMode="auto">
          <a:xfrm>
            <a:off x="65151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09" name="Oval 141"/>
          <p:cNvSpPr>
            <a:spLocks noChangeArrowheads="1"/>
          </p:cNvSpPr>
          <p:nvPr/>
        </p:nvSpPr>
        <p:spPr bwMode="auto">
          <a:xfrm>
            <a:off x="54864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0" name="Oval 142"/>
          <p:cNvSpPr>
            <a:spLocks noChangeArrowheads="1"/>
          </p:cNvSpPr>
          <p:nvPr/>
        </p:nvSpPr>
        <p:spPr bwMode="auto">
          <a:xfrm>
            <a:off x="58293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1" name="Oval 143"/>
          <p:cNvSpPr>
            <a:spLocks noChangeArrowheads="1"/>
          </p:cNvSpPr>
          <p:nvPr/>
        </p:nvSpPr>
        <p:spPr bwMode="auto">
          <a:xfrm>
            <a:off x="61722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2" name="Oval 144"/>
          <p:cNvSpPr>
            <a:spLocks noChangeArrowheads="1"/>
          </p:cNvSpPr>
          <p:nvPr/>
        </p:nvSpPr>
        <p:spPr bwMode="auto">
          <a:xfrm>
            <a:off x="65151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3" name="Oval 145"/>
          <p:cNvSpPr>
            <a:spLocks noChangeArrowheads="1"/>
          </p:cNvSpPr>
          <p:nvPr/>
        </p:nvSpPr>
        <p:spPr bwMode="auto">
          <a:xfrm>
            <a:off x="54864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4" name="Oval 146"/>
          <p:cNvSpPr>
            <a:spLocks noChangeArrowheads="1"/>
          </p:cNvSpPr>
          <p:nvPr/>
        </p:nvSpPr>
        <p:spPr bwMode="auto">
          <a:xfrm>
            <a:off x="54864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5" name="Oval 147"/>
          <p:cNvSpPr>
            <a:spLocks noChangeArrowheads="1"/>
          </p:cNvSpPr>
          <p:nvPr/>
        </p:nvSpPr>
        <p:spPr bwMode="auto">
          <a:xfrm>
            <a:off x="58293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6" name="Oval 148"/>
          <p:cNvSpPr>
            <a:spLocks noChangeArrowheads="1"/>
          </p:cNvSpPr>
          <p:nvPr/>
        </p:nvSpPr>
        <p:spPr bwMode="auto">
          <a:xfrm>
            <a:off x="58293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7" name="Oval 149"/>
          <p:cNvSpPr>
            <a:spLocks noChangeArrowheads="1"/>
          </p:cNvSpPr>
          <p:nvPr/>
        </p:nvSpPr>
        <p:spPr bwMode="auto">
          <a:xfrm>
            <a:off x="61722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8" name="Oval 150"/>
          <p:cNvSpPr>
            <a:spLocks noChangeArrowheads="1"/>
          </p:cNvSpPr>
          <p:nvPr/>
        </p:nvSpPr>
        <p:spPr bwMode="auto">
          <a:xfrm>
            <a:off x="61722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19" name="Oval 151"/>
          <p:cNvSpPr>
            <a:spLocks noChangeArrowheads="1"/>
          </p:cNvSpPr>
          <p:nvPr/>
        </p:nvSpPr>
        <p:spPr bwMode="auto">
          <a:xfrm>
            <a:off x="65151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0" name="Oval 152"/>
          <p:cNvSpPr>
            <a:spLocks noChangeArrowheads="1"/>
          </p:cNvSpPr>
          <p:nvPr/>
        </p:nvSpPr>
        <p:spPr bwMode="auto">
          <a:xfrm>
            <a:off x="65151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1" name="Oval 153"/>
          <p:cNvSpPr>
            <a:spLocks noChangeArrowheads="1"/>
          </p:cNvSpPr>
          <p:nvPr/>
        </p:nvSpPr>
        <p:spPr bwMode="auto">
          <a:xfrm>
            <a:off x="44577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2" name="Oval 154"/>
          <p:cNvSpPr>
            <a:spLocks noChangeArrowheads="1"/>
          </p:cNvSpPr>
          <p:nvPr/>
        </p:nvSpPr>
        <p:spPr bwMode="auto">
          <a:xfrm>
            <a:off x="44577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3" name="Oval 155"/>
          <p:cNvSpPr>
            <a:spLocks noChangeArrowheads="1"/>
          </p:cNvSpPr>
          <p:nvPr/>
        </p:nvSpPr>
        <p:spPr bwMode="auto">
          <a:xfrm>
            <a:off x="48006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4" name="Oval 156"/>
          <p:cNvSpPr>
            <a:spLocks noChangeArrowheads="1"/>
          </p:cNvSpPr>
          <p:nvPr/>
        </p:nvSpPr>
        <p:spPr bwMode="auto">
          <a:xfrm>
            <a:off x="48006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5" name="Oval 157"/>
          <p:cNvSpPr>
            <a:spLocks noChangeArrowheads="1"/>
          </p:cNvSpPr>
          <p:nvPr/>
        </p:nvSpPr>
        <p:spPr bwMode="auto">
          <a:xfrm>
            <a:off x="51435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6" name="Oval 158"/>
          <p:cNvSpPr>
            <a:spLocks noChangeArrowheads="1"/>
          </p:cNvSpPr>
          <p:nvPr/>
        </p:nvSpPr>
        <p:spPr bwMode="auto">
          <a:xfrm>
            <a:off x="51435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7" name="Oval 159"/>
          <p:cNvSpPr>
            <a:spLocks noChangeArrowheads="1"/>
          </p:cNvSpPr>
          <p:nvPr/>
        </p:nvSpPr>
        <p:spPr bwMode="auto">
          <a:xfrm>
            <a:off x="44577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8" name="Oval 160"/>
          <p:cNvSpPr>
            <a:spLocks noChangeArrowheads="1"/>
          </p:cNvSpPr>
          <p:nvPr/>
        </p:nvSpPr>
        <p:spPr bwMode="auto">
          <a:xfrm>
            <a:off x="44577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29" name="Oval 161"/>
          <p:cNvSpPr>
            <a:spLocks noChangeArrowheads="1"/>
          </p:cNvSpPr>
          <p:nvPr/>
        </p:nvSpPr>
        <p:spPr bwMode="auto">
          <a:xfrm>
            <a:off x="48006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0" name="Oval 162"/>
          <p:cNvSpPr>
            <a:spLocks noChangeArrowheads="1"/>
          </p:cNvSpPr>
          <p:nvPr/>
        </p:nvSpPr>
        <p:spPr bwMode="auto">
          <a:xfrm>
            <a:off x="48006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1" name="Oval 163"/>
          <p:cNvSpPr>
            <a:spLocks noChangeArrowheads="1"/>
          </p:cNvSpPr>
          <p:nvPr/>
        </p:nvSpPr>
        <p:spPr bwMode="auto">
          <a:xfrm>
            <a:off x="51435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2" name="Oval 164"/>
          <p:cNvSpPr>
            <a:spLocks noChangeArrowheads="1"/>
          </p:cNvSpPr>
          <p:nvPr/>
        </p:nvSpPr>
        <p:spPr bwMode="auto">
          <a:xfrm>
            <a:off x="51435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3" name="Oval 165"/>
          <p:cNvSpPr>
            <a:spLocks noChangeArrowheads="1"/>
          </p:cNvSpPr>
          <p:nvPr/>
        </p:nvSpPr>
        <p:spPr bwMode="auto">
          <a:xfrm>
            <a:off x="44577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4" name="Oval 166"/>
          <p:cNvSpPr>
            <a:spLocks noChangeArrowheads="1"/>
          </p:cNvSpPr>
          <p:nvPr/>
        </p:nvSpPr>
        <p:spPr bwMode="auto">
          <a:xfrm>
            <a:off x="48006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5" name="Oval 167"/>
          <p:cNvSpPr>
            <a:spLocks noChangeArrowheads="1"/>
          </p:cNvSpPr>
          <p:nvPr/>
        </p:nvSpPr>
        <p:spPr bwMode="auto">
          <a:xfrm>
            <a:off x="51435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6" name="Oval 168"/>
          <p:cNvSpPr>
            <a:spLocks noChangeArrowheads="1"/>
          </p:cNvSpPr>
          <p:nvPr/>
        </p:nvSpPr>
        <p:spPr bwMode="auto">
          <a:xfrm>
            <a:off x="44577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7" name="Oval 169"/>
          <p:cNvSpPr>
            <a:spLocks noChangeArrowheads="1"/>
          </p:cNvSpPr>
          <p:nvPr/>
        </p:nvSpPr>
        <p:spPr bwMode="auto">
          <a:xfrm>
            <a:off x="44577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8" name="Oval 170"/>
          <p:cNvSpPr>
            <a:spLocks noChangeArrowheads="1"/>
          </p:cNvSpPr>
          <p:nvPr/>
        </p:nvSpPr>
        <p:spPr bwMode="auto">
          <a:xfrm>
            <a:off x="48006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39" name="Oval 171"/>
          <p:cNvSpPr>
            <a:spLocks noChangeArrowheads="1"/>
          </p:cNvSpPr>
          <p:nvPr/>
        </p:nvSpPr>
        <p:spPr bwMode="auto">
          <a:xfrm>
            <a:off x="48006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0" name="Oval 172"/>
          <p:cNvSpPr>
            <a:spLocks noChangeArrowheads="1"/>
          </p:cNvSpPr>
          <p:nvPr/>
        </p:nvSpPr>
        <p:spPr bwMode="auto">
          <a:xfrm>
            <a:off x="51435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1" name="Oval 173"/>
          <p:cNvSpPr>
            <a:spLocks noChangeArrowheads="1"/>
          </p:cNvSpPr>
          <p:nvPr/>
        </p:nvSpPr>
        <p:spPr bwMode="auto">
          <a:xfrm>
            <a:off x="51435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2" name="Oval 174"/>
          <p:cNvSpPr>
            <a:spLocks noChangeArrowheads="1"/>
          </p:cNvSpPr>
          <p:nvPr/>
        </p:nvSpPr>
        <p:spPr bwMode="auto">
          <a:xfrm>
            <a:off x="82280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3" name="Oval 175"/>
          <p:cNvSpPr>
            <a:spLocks noChangeArrowheads="1"/>
          </p:cNvSpPr>
          <p:nvPr/>
        </p:nvSpPr>
        <p:spPr bwMode="auto">
          <a:xfrm>
            <a:off x="82280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4" name="Oval 176"/>
          <p:cNvSpPr>
            <a:spLocks noChangeArrowheads="1"/>
          </p:cNvSpPr>
          <p:nvPr/>
        </p:nvSpPr>
        <p:spPr bwMode="auto">
          <a:xfrm>
            <a:off x="85709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5" name="Oval 177"/>
          <p:cNvSpPr>
            <a:spLocks noChangeArrowheads="1"/>
          </p:cNvSpPr>
          <p:nvPr/>
        </p:nvSpPr>
        <p:spPr bwMode="auto">
          <a:xfrm>
            <a:off x="85709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6" name="Oval 178"/>
          <p:cNvSpPr>
            <a:spLocks noChangeArrowheads="1"/>
          </p:cNvSpPr>
          <p:nvPr/>
        </p:nvSpPr>
        <p:spPr bwMode="auto">
          <a:xfrm>
            <a:off x="89138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7" name="Oval 179"/>
          <p:cNvSpPr>
            <a:spLocks noChangeArrowheads="1"/>
          </p:cNvSpPr>
          <p:nvPr/>
        </p:nvSpPr>
        <p:spPr bwMode="auto">
          <a:xfrm>
            <a:off x="89138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8" name="Oval 180"/>
          <p:cNvSpPr>
            <a:spLocks noChangeArrowheads="1"/>
          </p:cNvSpPr>
          <p:nvPr/>
        </p:nvSpPr>
        <p:spPr bwMode="auto">
          <a:xfrm>
            <a:off x="92567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49" name="Oval 181"/>
          <p:cNvSpPr>
            <a:spLocks noChangeArrowheads="1"/>
          </p:cNvSpPr>
          <p:nvPr/>
        </p:nvSpPr>
        <p:spPr bwMode="auto">
          <a:xfrm>
            <a:off x="92567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0" name="Oval 182"/>
          <p:cNvSpPr>
            <a:spLocks noChangeArrowheads="1"/>
          </p:cNvSpPr>
          <p:nvPr/>
        </p:nvSpPr>
        <p:spPr bwMode="auto">
          <a:xfrm>
            <a:off x="82280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1" name="Oval 183"/>
          <p:cNvSpPr>
            <a:spLocks noChangeArrowheads="1"/>
          </p:cNvSpPr>
          <p:nvPr/>
        </p:nvSpPr>
        <p:spPr bwMode="auto">
          <a:xfrm>
            <a:off x="82280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2" name="Oval 184"/>
          <p:cNvSpPr>
            <a:spLocks noChangeArrowheads="1"/>
          </p:cNvSpPr>
          <p:nvPr/>
        </p:nvSpPr>
        <p:spPr bwMode="auto">
          <a:xfrm>
            <a:off x="85709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3" name="Oval 185"/>
          <p:cNvSpPr>
            <a:spLocks noChangeArrowheads="1"/>
          </p:cNvSpPr>
          <p:nvPr/>
        </p:nvSpPr>
        <p:spPr bwMode="auto">
          <a:xfrm>
            <a:off x="85709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4" name="Oval 186"/>
          <p:cNvSpPr>
            <a:spLocks noChangeArrowheads="1"/>
          </p:cNvSpPr>
          <p:nvPr/>
        </p:nvSpPr>
        <p:spPr bwMode="auto">
          <a:xfrm>
            <a:off x="89138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5" name="Oval 187"/>
          <p:cNvSpPr>
            <a:spLocks noChangeArrowheads="1"/>
          </p:cNvSpPr>
          <p:nvPr/>
        </p:nvSpPr>
        <p:spPr bwMode="auto">
          <a:xfrm>
            <a:off x="89138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6" name="Oval 188"/>
          <p:cNvSpPr>
            <a:spLocks noChangeArrowheads="1"/>
          </p:cNvSpPr>
          <p:nvPr/>
        </p:nvSpPr>
        <p:spPr bwMode="auto">
          <a:xfrm>
            <a:off x="92567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7" name="Oval 189"/>
          <p:cNvSpPr>
            <a:spLocks noChangeArrowheads="1"/>
          </p:cNvSpPr>
          <p:nvPr/>
        </p:nvSpPr>
        <p:spPr bwMode="auto">
          <a:xfrm>
            <a:off x="92567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8" name="Oval 190"/>
          <p:cNvSpPr>
            <a:spLocks noChangeArrowheads="1"/>
          </p:cNvSpPr>
          <p:nvPr/>
        </p:nvSpPr>
        <p:spPr bwMode="auto">
          <a:xfrm>
            <a:off x="82280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59" name="Oval 191"/>
          <p:cNvSpPr>
            <a:spLocks noChangeArrowheads="1"/>
          </p:cNvSpPr>
          <p:nvPr/>
        </p:nvSpPr>
        <p:spPr bwMode="auto">
          <a:xfrm>
            <a:off x="85709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0" name="Oval 192"/>
          <p:cNvSpPr>
            <a:spLocks noChangeArrowheads="1"/>
          </p:cNvSpPr>
          <p:nvPr/>
        </p:nvSpPr>
        <p:spPr bwMode="auto">
          <a:xfrm>
            <a:off x="89138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1" name="Oval 193"/>
          <p:cNvSpPr>
            <a:spLocks noChangeArrowheads="1"/>
          </p:cNvSpPr>
          <p:nvPr/>
        </p:nvSpPr>
        <p:spPr bwMode="auto">
          <a:xfrm>
            <a:off x="92567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2" name="Oval 194"/>
          <p:cNvSpPr>
            <a:spLocks noChangeArrowheads="1"/>
          </p:cNvSpPr>
          <p:nvPr/>
        </p:nvSpPr>
        <p:spPr bwMode="auto">
          <a:xfrm>
            <a:off x="82280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3" name="Oval 195"/>
          <p:cNvSpPr>
            <a:spLocks noChangeArrowheads="1"/>
          </p:cNvSpPr>
          <p:nvPr/>
        </p:nvSpPr>
        <p:spPr bwMode="auto">
          <a:xfrm>
            <a:off x="82280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4" name="Oval 196"/>
          <p:cNvSpPr>
            <a:spLocks noChangeArrowheads="1"/>
          </p:cNvSpPr>
          <p:nvPr/>
        </p:nvSpPr>
        <p:spPr bwMode="auto">
          <a:xfrm>
            <a:off x="85709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5" name="Oval 197"/>
          <p:cNvSpPr>
            <a:spLocks noChangeArrowheads="1"/>
          </p:cNvSpPr>
          <p:nvPr/>
        </p:nvSpPr>
        <p:spPr bwMode="auto">
          <a:xfrm>
            <a:off x="85709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6" name="Oval 198"/>
          <p:cNvSpPr>
            <a:spLocks noChangeArrowheads="1"/>
          </p:cNvSpPr>
          <p:nvPr/>
        </p:nvSpPr>
        <p:spPr bwMode="auto">
          <a:xfrm>
            <a:off x="89138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7" name="Oval 199"/>
          <p:cNvSpPr>
            <a:spLocks noChangeArrowheads="1"/>
          </p:cNvSpPr>
          <p:nvPr/>
        </p:nvSpPr>
        <p:spPr bwMode="auto">
          <a:xfrm>
            <a:off x="89138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8" name="Oval 200"/>
          <p:cNvSpPr>
            <a:spLocks noChangeArrowheads="1"/>
          </p:cNvSpPr>
          <p:nvPr/>
        </p:nvSpPr>
        <p:spPr bwMode="auto">
          <a:xfrm>
            <a:off x="92567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69" name="Oval 201"/>
          <p:cNvSpPr>
            <a:spLocks noChangeArrowheads="1"/>
          </p:cNvSpPr>
          <p:nvPr/>
        </p:nvSpPr>
        <p:spPr bwMode="auto">
          <a:xfrm>
            <a:off x="92567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0" name="Oval 202"/>
          <p:cNvSpPr>
            <a:spLocks noChangeArrowheads="1"/>
          </p:cNvSpPr>
          <p:nvPr/>
        </p:nvSpPr>
        <p:spPr bwMode="auto">
          <a:xfrm>
            <a:off x="6858000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1" name="Oval 203"/>
          <p:cNvSpPr>
            <a:spLocks noChangeArrowheads="1"/>
          </p:cNvSpPr>
          <p:nvPr/>
        </p:nvSpPr>
        <p:spPr bwMode="auto">
          <a:xfrm>
            <a:off x="6858000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2" name="Oval 204"/>
          <p:cNvSpPr>
            <a:spLocks noChangeArrowheads="1"/>
          </p:cNvSpPr>
          <p:nvPr/>
        </p:nvSpPr>
        <p:spPr bwMode="auto">
          <a:xfrm>
            <a:off x="71993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3" name="Oval 205"/>
          <p:cNvSpPr>
            <a:spLocks noChangeArrowheads="1"/>
          </p:cNvSpPr>
          <p:nvPr/>
        </p:nvSpPr>
        <p:spPr bwMode="auto">
          <a:xfrm>
            <a:off x="71993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4" name="Oval 206"/>
          <p:cNvSpPr>
            <a:spLocks noChangeArrowheads="1"/>
          </p:cNvSpPr>
          <p:nvPr/>
        </p:nvSpPr>
        <p:spPr bwMode="auto">
          <a:xfrm>
            <a:off x="75422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5" name="Oval 207"/>
          <p:cNvSpPr>
            <a:spLocks noChangeArrowheads="1"/>
          </p:cNvSpPr>
          <p:nvPr/>
        </p:nvSpPr>
        <p:spPr bwMode="auto">
          <a:xfrm>
            <a:off x="75422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6" name="Oval 208"/>
          <p:cNvSpPr>
            <a:spLocks noChangeArrowheads="1"/>
          </p:cNvSpPr>
          <p:nvPr/>
        </p:nvSpPr>
        <p:spPr bwMode="auto">
          <a:xfrm>
            <a:off x="7885113" y="4843464"/>
            <a:ext cx="114300" cy="1158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7" name="Oval 209"/>
          <p:cNvSpPr>
            <a:spLocks noChangeArrowheads="1"/>
          </p:cNvSpPr>
          <p:nvPr/>
        </p:nvSpPr>
        <p:spPr bwMode="auto">
          <a:xfrm>
            <a:off x="7885113" y="45005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8" name="Oval 210"/>
          <p:cNvSpPr>
            <a:spLocks noChangeArrowheads="1"/>
          </p:cNvSpPr>
          <p:nvPr/>
        </p:nvSpPr>
        <p:spPr bwMode="auto">
          <a:xfrm>
            <a:off x="6858000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79" name="Oval 211"/>
          <p:cNvSpPr>
            <a:spLocks noChangeArrowheads="1"/>
          </p:cNvSpPr>
          <p:nvPr/>
        </p:nvSpPr>
        <p:spPr bwMode="auto">
          <a:xfrm>
            <a:off x="6858000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0" name="Oval 212"/>
          <p:cNvSpPr>
            <a:spLocks noChangeArrowheads="1"/>
          </p:cNvSpPr>
          <p:nvPr/>
        </p:nvSpPr>
        <p:spPr bwMode="auto">
          <a:xfrm>
            <a:off x="71993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1" name="Oval 213"/>
          <p:cNvSpPr>
            <a:spLocks noChangeArrowheads="1"/>
          </p:cNvSpPr>
          <p:nvPr/>
        </p:nvSpPr>
        <p:spPr bwMode="auto">
          <a:xfrm>
            <a:off x="71993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2" name="Oval 214"/>
          <p:cNvSpPr>
            <a:spLocks noChangeArrowheads="1"/>
          </p:cNvSpPr>
          <p:nvPr/>
        </p:nvSpPr>
        <p:spPr bwMode="auto">
          <a:xfrm>
            <a:off x="75422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3" name="Oval 215"/>
          <p:cNvSpPr>
            <a:spLocks noChangeArrowheads="1"/>
          </p:cNvSpPr>
          <p:nvPr/>
        </p:nvSpPr>
        <p:spPr bwMode="auto">
          <a:xfrm>
            <a:off x="75422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4" name="Oval 216"/>
          <p:cNvSpPr>
            <a:spLocks noChangeArrowheads="1"/>
          </p:cNvSpPr>
          <p:nvPr/>
        </p:nvSpPr>
        <p:spPr bwMode="auto">
          <a:xfrm>
            <a:off x="7885113" y="41576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5" name="Oval 217"/>
          <p:cNvSpPr>
            <a:spLocks noChangeArrowheads="1"/>
          </p:cNvSpPr>
          <p:nvPr/>
        </p:nvSpPr>
        <p:spPr bwMode="auto">
          <a:xfrm>
            <a:off x="7885113" y="3814763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6" name="Oval 218"/>
          <p:cNvSpPr>
            <a:spLocks noChangeArrowheads="1"/>
          </p:cNvSpPr>
          <p:nvPr/>
        </p:nvSpPr>
        <p:spPr bwMode="auto">
          <a:xfrm>
            <a:off x="6858000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7" name="Oval 219"/>
          <p:cNvSpPr>
            <a:spLocks noChangeArrowheads="1"/>
          </p:cNvSpPr>
          <p:nvPr/>
        </p:nvSpPr>
        <p:spPr bwMode="auto">
          <a:xfrm>
            <a:off x="71993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8" name="Oval 220"/>
          <p:cNvSpPr>
            <a:spLocks noChangeArrowheads="1"/>
          </p:cNvSpPr>
          <p:nvPr/>
        </p:nvSpPr>
        <p:spPr bwMode="auto">
          <a:xfrm>
            <a:off x="75422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89" name="Oval 221"/>
          <p:cNvSpPr>
            <a:spLocks noChangeArrowheads="1"/>
          </p:cNvSpPr>
          <p:nvPr/>
        </p:nvSpPr>
        <p:spPr bwMode="auto">
          <a:xfrm>
            <a:off x="7885113" y="58737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0" name="Oval 222"/>
          <p:cNvSpPr>
            <a:spLocks noChangeArrowheads="1"/>
          </p:cNvSpPr>
          <p:nvPr/>
        </p:nvSpPr>
        <p:spPr bwMode="auto">
          <a:xfrm>
            <a:off x="6858000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1" name="Oval 223"/>
          <p:cNvSpPr>
            <a:spLocks noChangeArrowheads="1"/>
          </p:cNvSpPr>
          <p:nvPr/>
        </p:nvSpPr>
        <p:spPr bwMode="auto">
          <a:xfrm>
            <a:off x="6858000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2" name="Oval 224"/>
          <p:cNvSpPr>
            <a:spLocks noChangeArrowheads="1"/>
          </p:cNvSpPr>
          <p:nvPr/>
        </p:nvSpPr>
        <p:spPr bwMode="auto">
          <a:xfrm>
            <a:off x="71993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3" name="Oval 225"/>
          <p:cNvSpPr>
            <a:spLocks noChangeArrowheads="1"/>
          </p:cNvSpPr>
          <p:nvPr/>
        </p:nvSpPr>
        <p:spPr bwMode="auto">
          <a:xfrm>
            <a:off x="71993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4" name="Oval 226"/>
          <p:cNvSpPr>
            <a:spLocks noChangeArrowheads="1"/>
          </p:cNvSpPr>
          <p:nvPr/>
        </p:nvSpPr>
        <p:spPr bwMode="auto">
          <a:xfrm>
            <a:off x="75422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5" name="Oval 227"/>
          <p:cNvSpPr>
            <a:spLocks noChangeArrowheads="1"/>
          </p:cNvSpPr>
          <p:nvPr/>
        </p:nvSpPr>
        <p:spPr bwMode="auto">
          <a:xfrm>
            <a:off x="75422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6" name="Oval 228"/>
          <p:cNvSpPr>
            <a:spLocks noChangeArrowheads="1"/>
          </p:cNvSpPr>
          <p:nvPr/>
        </p:nvSpPr>
        <p:spPr bwMode="auto">
          <a:xfrm>
            <a:off x="7885113" y="55308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7" name="Oval 229"/>
          <p:cNvSpPr>
            <a:spLocks noChangeArrowheads="1"/>
          </p:cNvSpPr>
          <p:nvPr/>
        </p:nvSpPr>
        <p:spPr bwMode="auto">
          <a:xfrm>
            <a:off x="7885113" y="5187950"/>
            <a:ext cx="114300" cy="1143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8" name="Line 230"/>
          <p:cNvSpPr>
            <a:spLocks noChangeShapeType="1"/>
          </p:cNvSpPr>
          <p:nvPr/>
        </p:nvSpPr>
        <p:spPr bwMode="auto">
          <a:xfrm>
            <a:off x="4114801" y="3532188"/>
            <a:ext cx="5713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599" name="Line 231"/>
          <p:cNvSpPr>
            <a:spLocks noChangeShapeType="1"/>
          </p:cNvSpPr>
          <p:nvPr/>
        </p:nvSpPr>
        <p:spPr bwMode="auto">
          <a:xfrm flipV="1">
            <a:off x="6915150" y="727076"/>
            <a:ext cx="0" cy="560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0" name="Text Box 232"/>
          <p:cNvSpPr txBox="1">
            <a:spLocks noChangeArrowheads="1"/>
          </p:cNvSpPr>
          <p:nvPr/>
        </p:nvSpPr>
        <p:spPr bwMode="auto">
          <a:xfrm>
            <a:off x="1905000" y="1657351"/>
            <a:ext cx="230383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sz="2800" dirty="0"/>
              <a:t>Let f(x)=2x+1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Plot (x, f(x))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This is a plot</a:t>
            </a:r>
          </a:p>
          <a:p>
            <a:pPr eaLnBrk="1" hangingPunct="1"/>
            <a:r>
              <a:rPr lang="en-US" sz="2800" dirty="0"/>
              <a:t>of f(x)</a:t>
            </a:r>
          </a:p>
        </p:txBody>
      </p:sp>
      <p:sp>
        <p:nvSpPr>
          <p:cNvPr id="1287401" name="Oval 233"/>
          <p:cNvSpPr>
            <a:spLocks noChangeArrowheads="1"/>
          </p:cNvSpPr>
          <p:nvPr/>
        </p:nvSpPr>
        <p:spPr bwMode="auto">
          <a:xfrm>
            <a:off x="7202488" y="24447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2" name="Oval 234"/>
          <p:cNvSpPr>
            <a:spLocks noChangeArrowheads="1"/>
          </p:cNvSpPr>
          <p:nvPr/>
        </p:nvSpPr>
        <p:spPr bwMode="auto">
          <a:xfrm>
            <a:off x="7543800" y="1751013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3" name="Oval 235"/>
          <p:cNvSpPr>
            <a:spLocks noChangeArrowheads="1"/>
          </p:cNvSpPr>
          <p:nvPr/>
        </p:nvSpPr>
        <p:spPr bwMode="auto">
          <a:xfrm>
            <a:off x="7888288" y="1065213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4" name="Oval 236"/>
          <p:cNvSpPr>
            <a:spLocks noChangeArrowheads="1"/>
          </p:cNvSpPr>
          <p:nvPr/>
        </p:nvSpPr>
        <p:spPr bwMode="auto">
          <a:xfrm>
            <a:off x="6854825" y="31305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5" name="Oval 237"/>
          <p:cNvSpPr>
            <a:spLocks noChangeArrowheads="1"/>
          </p:cNvSpPr>
          <p:nvPr/>
        </p:nvSpPr>
        <p:spPr bwMode="auto">
          <a:xfrm>
            <a:off x="6516688" y="38163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6" name="Oval 238"/>
          <p:cNvSpPr>
            <a:spLocks noChangeArrowheads="1"/>
          </p:cNvSpPr>
          <p:nvPr/>
        </p:nvSpPr>
        <p:spPr bwMode="auto">
          <a:xfrm>
            <a:off x="6170613" y="45021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7" name="Oval 239"/>
          <p:cNvSpPr>
            <a:spLocks noChangeArrowheads="1"/>
          </p:cNvSpPr>
          <p:nvPr/>
        </p:nvSpPr>
        <p:spPr bwMode="auto">
          <a:xfrm>
            <a:off x="5830888" y="51879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8" name="Oval 240"/>
          <p:cNvSpPr>
            <a:spLocks noChangeArrowheads="1"/>
          </p:cNvSpPr>
          <p:nvPr/>
        </p:nvSpPr>
        <p:spPr bwMode="auto">
          <a:xfrm>
            <a:off x="5486400" y="587375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09" name="Line 241"/>
          <p:cNvSpPr>
            <a:spLocks noChangeShapeType="1"/>
          </p:cNvSpPr>
          <p:nvPr/>
        </p:nvSpPr>
        <p:spPr bwMode="auto">
          <a:xfrm flipH="1">
            <a:off x="7315200" y="712788"/>
            <a:ext cx="1752600" cy="2743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10" name="Line 242"/>
          <p:cNvSpPr>
            <a:spLocks noChangeShapeType="1"/>
          </p:cNvSpPr>
          <p:nvPr/>
        </p:nvSpPr>
        <p:spPr bwMode="auto">
          <a:xfrm flipH="1">
            <a:off x="6934200" y="331788"/>
            <a:ext cx="2057400" cy="213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11" name="Text Box 243"/>
          <p:cNvSpPr txBox="1">
            <a:spLocks noChangeArrowheads="1"/>
          </p:cNvSpPr>
          <p:nvPr/>
        </p:nvSpPr>
        <p:spPr bwMode="auto">
          <a:xfrm>
            <a:off x="9051926" y="533401"/>
            <a:ext cx="549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Garamond" pitchFamily="-65" charset="0"/>
              </a:rPr>
              <a:t>x=1</a:t>
            </a:r>
          </a:p>
        </p:txBody>
      </p:sp>
      <p:sp>
        <p:nvSpPr>
          <p:cNvPr id="1287412" name="Text Box 244"/>
          <p:cNvSpPr txBox="1">
            <a:spLocks noChangeArrowheads="1"/>
          </p:cNvSpPr>
          <p:nvPr/>
        </p:nvSpPr>
        <p:spPr bwMode="auto">
          <a:xfrm>
            <a:off x="8975725" y="152401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Garamond" pitchFamily="-65" charset="0"/>
              </a:rPr>
              <a:t>f(x)=3</a:t>
            </a:r>
          </a:p>
        </p:txBody>
      </p:sp>
      <p:sp>
        <p:nvSpPr>
          <p:cNvPr id="1287413" name="Line 245"/>
          <p:cNvSpPr>
            <a:spLocks noChangeShapeType="1"/>
          </p:cNvSpPr>
          <p:nvPr/>
        </p:nvSpPr>
        <p:spPr bwMode="auto">
          <a:xfrm flipH="1">
            <a:off x="7620000" y="2693988"/>
            <a:ext cx="19812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14" name="Line 246"/>
          <p:cNvSpPr>
            <a:spLocks noChangeShapeType="1"/>
          </p:cNvSpPr>
          <p:nvPr/>
        </p:nvSpPr>
        <p:spPr bwMode="auto">
          <a:xfrm flipH="1" flipV="1">
            <a:off x="6934200" y="1855788"/>
            <a:ext cx="2667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7415" name="Text Box 247"/>
          <p:cNvSpPr txBox="1">
            <a:spLocks noChangeArrowheads="1"/>
          </p:cNvSpPr>
          <p:nvPr/>
        </p:nvSpPr>
        <p:spPr bwMode="auto">
          <a:xfrm>
            <a:off x="9677401" y="2465388"/>
            <a:ext cx="549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Garamond" pitchFamily="-65" charset="0"/>
              </a:rPr>
              <a:t>x=2</a:t>
            </a:r>
          </a:p>
        </p:txBody>
      </p:sp>
      <p:sp>
        <p:nvSpPr>
          <p:cNvPr id="1287416" name="Text Box 248"/>
          <p:cNvSpPr txBox="1">
            <a:spLocks noChangeArrowheads="1"/>
          </p:cNvSpPr>
          <p:nvPr/>
        </p:nvSpPr>
        <p:spPr bwMode="auto">
          <a:xfrm>
            <a:off x="9601200" y="20843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Garamond" pitchFamily="-65" charset="0"/>
              </a:rPr>
              <a:t>f(x)=5</a:t>
            </a:r>
          </a:p>
        </p:txBody>
      </p:sp>
      <p:sp>
        <p:nvSpPr>
          <p:cNvPr id="1287417" name="Line 249"/>
          <p:cNvSpPr>
            <a:spLocks noChangeShapeType="1"/>
          </p:cNvSpPr>
          <p:nvPr/>
        </p:nvSpPr>
        <p:spPr bwMode="auto">
          <a:xfrm flipV="1">
            <a:off x="5257800" y="560388"/>
            <a:ext cx="2971800" cy="594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58618" name="AutoShape 250"/>
          <p:cNvCxnSpPr>
            <a:cxnSpLocks noChangeShapeType="1"/>
            <a:stCxn id="1287417" idx="1"/>
            <a:endCxn id="1287417" idx="1"/>
          </p:cNvCxnSpPr>
          <p:nvPr/>
        </p:nvCxnSpPr>
        <p:spPr bwMode="auto">
          <a:xfrm>
            <a:off x="8228013" y="5476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619" name="AutoShape 251"/>
          <p:cNvCxnSpPr>
            <a:cxnSpLocks noChangeShapeType="1"/>
            <a:stCxn id="1287417" idx="1"/>
            <a:endCxn id="1287417" idx="1"/>
          </p:cNvCxnSpPr>
          <p:nvPr/>
        </p:nvCxnSpPr>
        <p:spPr bwMode="auto">
          <a:xfrm>
            <a:off x="8228013" y="5476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2" name="Title 1"/>
          <p:cNvSpPr txBox="1">
            <a:spLocks/>
          </p:cNvSpPr>
          <p:nvPr/>
        </p:nvSpPr>
        <p:spPr>
          <a:xfrm>
            <a:off x="8732" y="-1585"/>
            <a:ext cx="5848349" cy="901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Graphs of functions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5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401" grpId="0" animBg="1"/>
      <p:bldP spid="1287402" grpId="0" animBg="1"/>
      <p:bldP spid="1287403" grpId="0" animBg="1"/>
      <p:bldP spid="1287404" grpId="0" animBg="1"/>
      <p:bldP spid="1287405" grpId="0" animBg="1"/>
      <p:bldP spid="1287406" grpId="0" animBg="1"/>
      <p:bldP spid="1287407" grpId="0" animBg="1"/>
      <p:bldP spid="1287408" grpId="0" animBg="1"/>
      <p:bldP spid="1287409" grpId="0" animBg="1"/>
      <p:bldP spid="1287409" grpId="1" animBg="1"/>
      <p:bldP spid="1287410" grpId="0" animBg="1"/>
      <p:bldP spid="1287410" grpId="1" animBg="1"/>
      <p:bldP spid="1287411" grpId="0"/>
      <p:bldP spid="1287411" grpId="1"/>
      <p:bldP spid="1287412" grpId="0"/>
      <p:bldP spid="1287412" grpId="1"/>
      <p:bldP spid="1287413" grpId="0" animBg="1"/>
      <p:bldP spid="1287413" grpId="1" animBg="1"/>
      <p:bldP spid="1287414" grpId="0" animBg="1"/>
      <p:bldP spid="1287414" grpId="1" animBg="1"/>
      <p:bldP spid="1287415" grpId="0"/>
      <p:bldP spid="1287415" grpId="1"/>
      <p:bldP spid="1287416" grpId="0"/>
      <p:bldP spid="1287416" grpId="1"/>
      <p:bldP spid="12874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114426" y="2064277"/>
                <a:ext cx="10487025" cy="25083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</a:t>
                </a:r>
                <a:r>
                  <a:rPr lang="en-US" sz="2800" i="1" dirty="0"/>
                  <a:t>f </a:t>
                </a:r>
                <a:r>
                  <a:rPr lang="en-US" sz="2800" dirty="0"/>
                  <a:t>is a function from A to B, we write </a:t>
                </a:r>
                <a:r>
                  <a:rPr lang="en-US" sz="2800" i="1" dirty="0"/>
                  <a:t>f : </a:t>
                </a: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 smtClean="0"/>
                  <a:t/>
                </a:r>
                <a:r>
                  <a:rPr lang="en-US" sz="2800" dirty="0"/>
                  <a:t>B.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Set A is called 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2800" dirty="0"/>
                  <a:t> of the function.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Set B is called 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codomain</a:t>
                </a:r>
                <a:r>
                  <a:rPr lang="en-US" sz="2800" dirty="0"/>
                  <a:t> of the function.</a:t>
                </a:r>
              </a:p>
              <a:p>
                <a:pPr marL="457200" indent="-45720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</a:t>
                </a:r>
                <a:r>
                  <a:rPr lang="en-US" sz="2800" i="1" dirty="0"/>
                  <a:t> f(a) = b, </a:t>
                </a:r>
                <a:r>
                  <a:rPr lang="en-US" sz="2800" dirty="0"/>
                  <a:t>then </a:t>
                </a:r>
                <a:r>
                  <a:rPr lang="en-US" sz="2800" i="1" dirty="0"/>
                  <a:t>b</a:t>
                </a:r>
                <a:r>
                  <a:rPr lang="en-US" sz="2800" dirty="0"/>
                  <a:t> is the image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a</a:t>
                </a:r>
                <a:r>
                  <a:rPr lang="en-US" sz="2800" dirty="0"/>
                  <a:t> is the pre-image of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6" y="2064277"/>
                <a:ext cx="10487025" cy="2508379"/>
              </a:xfrm>
              <a:prstGeom prst="rect">
                <a:avLst/>
              </a:prstGeom>
              <a:blipFill rotWithShape="0">
                <a:blip r:embed="rId2"/>
                <a:stretch>
                  <a:fillRect l="-987" t="-2179" b="-581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152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2502" y="1342508"/>
            <a:ext cx="2153733" cy="206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635" y="1338266"/>
            <a:ext cx="2465003" cy="207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635" y="3857108"/>
            <a:ext cx="2362200" cy="22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8835" y="3857108"/>
            <a:ext cx="2122520" cy="220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1" y="2637908"/>
            <a:ext cx="135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one-to- one</a:t>
            </a:r>
          </a:p>
          <a:p>
            <a:r>
              <a:rPr lang="en-US" sz="1400" dirty="0"/>
              <a:t>Not onto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31356" y="4948148"/>
            <a:ext cx="135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one-to- one</a:t>
            </a:r>
          </a:p>
          <a:p>
            <a:r>
              <a:rPr lang="en-US" sz="1400" dirty="0" smtClean="0"/>
              <a:t>But </a:t>
            </a:r>
            <a:r>
              <a:rPr lang="en-US" sz="1400" dirty="0"/>
              <a:t>onto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1356" y="2634931"/>
            <a:ext cx="104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one-to- one</a:t>
            </a:r>
          </a:p>
          <a:p>
            <a:r>
              <a:rPr lang="en-US" sz="1400" dirty="0"/>
              <a:t>Nor onto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1" y="4686538"/>
            <a:ext cx="143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Both one-to- one</a:t>
            </a:r>
          </a:p>
          <a:p>
            <a:r>
              <a:rPr lang="en-US" sz="1400" dirty="0"/>
              <a:t>and onto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32" y="-1585"/>
            <a:ext cx="12183268" cy="901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Graphs of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Floor: </a:t>
            </a:r>
            <a:r>
              <a:rPr lang="en-US" dirty="0" smtClean="0">
                <a:sym typeface="Symbol" pitchFamily="18" charset="2"/>
              </a:rPr>
              <a:t>x means </a:t>
            </a:r>
            <a:r>
              <a:rPr lang="en-US" dirty="0" smtClean="0"/>
              <a:t>take the greatest integer less than or equal to the number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Ceiling: </a:t>
            </a:r>
            <a:r>
              <a:rPr lang="en-US" dirty="0" smtClean="0">
                <a:sym typeface="Symbol" pitchFamily="18" charset="2"/>
              </a:rPr>
              <a:t>x means </a:t>
            </a:r>
            <a:r>
              <a:rPr lang="en-US" dirty="0" smtClean="0"/>
              <a:t>take the lowest integer </a:t>
            </a:r>
            <a:br>
              <a:rPr lang="en-US" dirty="0" smtClean="0"/>
            </a:br>
            <a:r>
              <a:rPr lang="en-US" dirty="0" smtClean="0"/>
              <a:t>greater than or equal to the number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round(x)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</a:t>
            </a:r>
            <a:r>
              <a:rPr lang="en-US" dirty="0" smtClean="0"/>
              <a:t> x+0.5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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Useful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4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44116" y="1738312"/>
            <a:ext cx="2812868" cy="34868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Find these values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1.1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1.1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-0.1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-0.1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4049483" y="2304370"/>
            <a:ext cx="3135085" cy="333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400" dirty="0">
              <a:latin typeface="Verdana" pitchFamily="-65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 pitchFamily="-65" charset="0"/>
                <a:sym typeface="Symbol" pitchFamily="18" charset="2"/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 pitchFamily="-65" charset="0"/>
                <a:sym typeface="Symbol" pitchFamily="18" charset="2"/>
              </a:rPr>
              <a:t>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 pitchFamily="-65" charset="0"/>
                <a:sym typeface="Symbol" pitchFamily="18" charset="2"/>
              </a:rPr>
              <a:t>-1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 pitchFamily="-65" charset="0"/>
                <a:sym typeface="Symbol" pitchFamily="18" charset="2"/>
              </a:rPr>
              <a:t>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Floor, Ceiling Examples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Definition of a function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 : </a:t>
            </a:r>
            <a:r>
              <a:rPr lang="en-US" dirty="0" smtClean="0"/>
              <a:t>R       Z</a:t>
            </a:r>
          </a:p>
          <a:p>
            <a:pPr algn="ctr" eaLnBrk="1" hangingPunct="1"/>
            <a:endParaRPr lang="en-US" b="1" dirty="0" smtClean="0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667001" y="2986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1" y="2986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62400" y="2605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R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153400" y="2605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 dirty="0"/>
              <a:t>Z</a:t>
            </a:r>
          </a:p>
        </p:txBody>
      </p:sp>
      <p:sp>
        <p:nvSpPr>
          <p:cNvPr id="1230856" name="Freeform 8"/>
          <p:cNvSpPr>
            <a:spLocks/>
          </p:cNvSpPr>
          <p:nvPr/>
        </p:nvSpPr>
        <p:spPr bwMode="auto">
          <a:xfrm>
            <a:off x="5029200" y="2973388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0857" name="Text Box 9"/>
          <p:cNvSpPr txBox="1">
            <a:spLocks noChangeArrowheads="1"/>
          </p:cNvSpPr>
          <p:nvPr/>
        </p:nvSpPr>
        <p:spPr bwMode="auto">
          <a:xfrm>
            <a:off x="5886450" y="2971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30858" name="Line 10"/>
          <p:cNvSpPr>
            <a:spLocks noChangeShapeType="1"/>
          </p:cNvSpPr>
          <p:nvPr/>
        </p:nvSpPr>
        <p:spPr bwMode="auto">
          <a:xfrm>
            <a:off x="4191000" y="5119688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59" name="Oval 11"/>
          <p:cNvSpPr>
            <a:spLocks noChangeArrowheads="1"/>
          </p:cNvSpPr>
          <p:nvPr/>
        </p:nvSpPr>
        <p:spPr bwMode="auto">
          <a:xfrm>
            <a:off x="4038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0860" name="Oval 12"/>
          <p:cNvSpPr>
            <a:spLocks noChangeArrowheads="1"/>
          </p:cNvSpPr>
          <p:nvPr/>
        </p:nvSpPr>
        <p:spPr bwMode="auto">
          <a:xfrm>
            <a:off x="8229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3810000" y="51958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4.3</a:t>
            </a:r>
          </a:p>
        </p:txBody>
      </p:sp>
      <p:sp>
        <p:nvSpPr>
          <p:cNvPr id="1230862" name="Text Box 14"/>
          <p:cNvSpPr txBox="1">
            <a:spLocks noChangeArrowheads="1"/>
          </p:cNvSpPr>
          <p:nvPr/>
        </p:nvSpPr>
        <p:spPr bwMode="auto">
          <a:xfrm>
            <a:off x="8150225" y="5156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4</a:t>
            </a:r>
          </a:p>
        </p:txBody>
      </p:sp>
      <p:sp>
        <p:nvSpPr>
          <p:cNvPr id="1230863" name="Line 15"/>
          <p:cNvSpPr>
            <a:spLocks noChangeShapeType="1"/>
          </p:cNvSpPr>
          <p:nvPr/>
        </p:nvSpPr>
        <p:spPr bwMode="auto">
          <a:xfrm>
            <a:off x="2667000" y="3062288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64" name="Text Box 16"/>
          <p:cNvSpPr txBox="1">
            <a:spLocks noChangeArrowheads="1"/>
          </p:cNvSpPr>
          <p:nvPr/>
        </p:nvSpPr>
        <p:spPr bwMode="auto">
          <a:xfrm>
            <a:off x="1876425" y="27178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230865" name="Text Box 17"/>
          <p:cNvSpPr txBox="1">
            <a:spLocks noChangeArrowheads="1"/>
          </p:cNvSpPr>
          <p:nvPr/>
        </p:nvSpPr>
        <p:spPr bwMode="auto">
          <a:xfrm>
            <a:off x="9067800" y="26812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230866" name="Line 18"/>
          <p:cNvSpPr>
            <a:spLocks noChangeShapeType="1"/>
          </p:cNvSpPr>
          <p:nvPr/>
        </p:nvSpPr>
        <p:spPr bwMode="auto">
          <a:xfrm flipH="1">
            <a:off x="9372600" y="3062288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67" name="Line 19"/>
          <p:cNvSpPr>
            <a:spLocks noChangeShapeType="1"/>
          </p:cNvSpPr>
          <p:nvPr/>
        </p:nvSpPr>
        <p:spPr bwMode="auto">
          <a:xfrm flipV="1">
            <a:off x="2438400" y="51196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68" name="Text Box 20"/>
          <p:cNvSpPr txBox="1">
            <a:spLocks noChangeArrowheads="1"/>
          </p:cNvSpPr>
          <p:nvPr/>
        </p:nvSpPr>
        <p:spPr bwMode="auto">
          <a:xfrm>
            <a:off x="1828800" y="611028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FF"/>
                </a:solidFill>
              </a:rPr>
              <a:t>Pre-image of 4</a:t>
            </a:r>
          </a:p>
        </p:txBody>
      </p:sp>
      <p:sp>
        <p:nvSpPr>
          <p:cNvPr id="1230869" name="Line 21"/>
          <p:cNvSpPr>
            <a:spLocks noChangeShapeType="1"/>
          </p:cNvSpPr>
          <p:nvPr/>
        </p:nvSpPr>
        <p:spPr bwMode="auto">
          <a:xfrm flipV="1">
            <a:off x="6629400" y="51958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70" name="Text Box 22"/>
          <p:cNvSpPr txBox="1">
            <a:spLocks noChangeArrowheads="1"/>
          </p:cNvSpPr>
          <p:nvPr/>
        </p:nvSpPr>
        <p:spPr bwMode="auto">
          <a:xfrm>
            <a:off x="6134100" y="6186488"/>
            <a:ext cx="1455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FF"/>
                </a:solidFill>
              </a:rPr>
              <a:t>Image of 4.3</a:t>
            </a:r>
          </a:p>
        </p:txBody>
      </p:sp>
      <p:sp>
        <p:nvSpPr>
          <p:cNvPr id="1230871" name="Text Box 23"/>
          <p:cNvSpPr txBox="1">
            <a:spLocks noChangeArrowheads="1"/>
          </p:cNvSpPr>
          <p:nvPr/>
        </p:nvSpPr>
        <p:spPr bwMode="auto">
          <a:xfrm>
            <a:off x="5073650" y="22860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00FF"/>
                </a:solidFill>
              </a:rPr>
              <a:t>f maps </a:t>
            </a:r>
            <a:r>
              <a:rPr lang="en-US" sz="2400" b="1" dirty="0">
                <a:solidFill>
                  <a:srgbClr val="0000FF"/>
                </a:solidFill>
              </a:rPr>
              <a:t>R</a:t>
            </a:r>
            <a:r>
              <a:rPr lang="en-US" sz="2400" dirty="0">
                <a:solidFill>
                  <a:srgbClr val="0000FF"/>
                </a:solidFill>
              </a:rPr>
              <a:t> to </a:t>
            </a:r>
            <a:r>
              <a:rPr lang="en-US" sz="2400" b="1" dirty="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1230872" name="Text Box 24"/>
          <p:cNvSpPr txBox="1">
            <a:spLocks noChangeArrowheads="1"/>
          </p:cNvSpPr>
          <p:nvPr/>
        </p:nvSpPr>
        <p:spPr bwMode="auto">
          <a:xfrm>
            <a:off x="5703888" y="46672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FF0000"/>
                </a:solidFill>
              </a:rPr>
              <a:t>f(4.3)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1236" y="1528762"/>
            <a:ext cx="400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0" y="0"/>
            <a:ext cx="12192000" cy="1048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553199"/>
            <a:ext cx="12192000" cy="3048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1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6" grpId="0" animBg="1"/>
      <p:bldP spid="1230857" grpId="0"/>
      <p:bldP spid="1230858" grpId="0" animBg="1"/>
      <p:bldP spid="1230859" grpId="0" animBg="1"/>
      <p:bldP spid="1230860" grpId="0" animBg="1"/>
      <p:bldP spid="1230861" grpId="0"/>
      <p:bldP spid="1230862" grpId="0"/>
      <p:bldP spid="1230863" grpId="0" animBg="1"/>
      <p:bldP spid="1230864" grpId="0"/>
      <p:bldP spid="1230865" grpId="0"/>
      <p:bldP spid="1230866" grpId="0" animBg="1"/>
      <p:bldP spid="1230867" grpId="0" animBg="1"/>
      <p:bldP spid="1230868" grpId="0"/>
      <p:bldP spid="1230869" grpId="0" animBg="1"/>
      <p:bldP spid="1230870" grpId="0"/>
      <p:bldP spid="1230871" grpId="0"/>
      <p:bldP spid="12308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2514601"/>
            <a:ext cx="2636838" cy="2576513"/>
            <a:chOff x="2896" y="1632"/>
            <a:chExt cx="1661" cy="1623"/>
          </a:xfrm>
        </p:grpSpPr>
        <p:grpSp>
          <p:nvGrpSpPr>
            <p:cNvPr id="40993" name="Group 4"/>
            <p:cNvGrpSpPr>
              <a:grpSpLocks/>
            </p:cNvGrpSpPr>
            <p:nvPr/>
          </p:nvGrpSpPr>
          <p:grpSpPr bwMode="auto"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41008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09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10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11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12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0994" name="Group 10"/>
            <p:cNvGrpSpPr>
              <a:grpSpLocks/>
            </p:cNvGrpSpPr>
            <p:nvPr/>
          </p:nvGrpSpPr>
          <p:grpSpPr bwMode="auto"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41003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04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05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06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1007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0995" name="Line 16"/>
            <p:cNvSpPr>
              <a:spLocks noChangeShapeType="1"/>
            </p:cNvSpPr>
            <p:nvPr/>
          </p:nvSpPr>
          <p:spPr bwMode="auto">
            <a:xfrm>
              <a:off x="3504" y="1824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96" name="Line 17"/>
            <p:cNvSpPr>
              <a:spLocks noChangeShapeType="1"/>
            </p:cNvSpPr>
            <p:nvPr/>
          </p:nvSpPr>
          <p:spPr bwMode="auto">
            <a:xfrm>
              <a:off x="3552" y="206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97" name="Text Box 18"/>
            <p:cNvSpPr txBox="1">
              <a:spLocks noChangeArrowheads="1"/>
            </p:cNvSpPr>
            <p:nvPr/>
          </p:nvSpPr>
          <p:spPr bwMode="auto">
            <a:xfrm>
              <a:off x="4332" y="1632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0998" name="Text Box 19"/>
            <p:cNvSpPr txBox="1">
              <a:spLocks noChangeArrowheads="1"/>
            </p:cNvSpPr>
            <p:nvPr/>
          </p:nvSpPr>
          <p:spPr bwMode="auto">
            <a:xfrm>
              <a:off x="2896" y="1632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“a”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“bb“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“cccc”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“dd”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“e”</a:t>
              </a:r>
            </a:p>
          </p:txBody>
        </p:sp>
        <p:sp>
          <p:nvSpPr>
            <p:cNvPr id="40999" name="Line 20"/>
            <p:cNvSpPr>
              <a:spLocks noChangeShapeType="1"/>
            </p:cNvSpPr>
            <p:nvPr/>
          </p:nvSpPr>
          <p:spPr bwMode="auto">
            <a:xfrm flipV="1">
              <a:off x="3552" y="206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00" name="Line 21"/>
            <p:cNvSpPr>
              <a:spLocks noChangeShapeType="1"/>
            </p:cNvSpPr>
            <p:nvPr/>
          </p:nvSpPr>
          <p:spPr bwMode="auto">
            <a:xfrm>
              <a:off x="3552" y="2304"/>
              <a:ext cx="672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01" name="Line 22"/>
            <p:cNvSpPr>
              <a:spLocks noChangeShapeType="1"/>
            </p:cNvSpPr>
            <p:nvPr/>
          </p:nvSpPr>
          <p:spPr bwMode="auto">
            <a:xfrm flipV="1">
              <a:off x="3552" y="1824"/>
              <a:ext cx="624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2976" y="3024"/>
              <a:ext cx="1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string length function</a:t>
              </a:r>
            </a:p>
          </p:txBody>
        </p:sp>
      </p:grpSp>
      <p:grpSp>
        <p:nvGrpSpPr>
          <p:cNvPr id="40964" name="Group 24"/>
          <p:cNvGrpSpPr>
            <a:grpSpLocks/>
          </p:cNvGrpSpPr>
          <p:nvPr/>
        </p:nvGrpSpPr>
        <p:grpSpPr bwMode="auto">
          <a:xfrm>
            <a:off x="2492375" y="2514601"/>
            <a:ext cx="2657475" cy="2576513"/>
            <a:chOff x="370" y="1680"/>
            <a:chExt cx="1674" cy="1623"/>
          </a:xfrm>
        </p:grpSpPr>
        <p:grpSp>
          <p:nvGrpSpPr>
            <p:cNvPr id="40973" name="Group 25"/>
            <p:cNvGrpSpPr>
              <a:grpSpLocks/>
            </p:cNvGrpSpPr>
            <p:nvPr/>
          </p:nvGrpSpPr>
          <p:grpSpPr bwMode="auto"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40988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89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90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91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92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0974" name="Group 31"/>
            <p:cNvGrpSpPr>
              <a:grpSpLocks/>
            </p:cNvGrpSpPr>
            <p:nvPr/>
          </p:nvGrpSpPr>
          <p:grpSpPr bwMode="auto"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40983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84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85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86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0987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0975" name="Line 37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6" name="Line 38"/>
            <p:cNvSpPr>
              <a:spLocks noChangeShapeType="1"/>
            </p:cNvSpPr>
            <p:nvPr/>
          </p:nvSpPr>
          <p:spPr bwMode="auto">
            <a:xfrm>
              <a:off x="1056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7" name="Text Box 39"/>
            <p:cNvSpPr txBox="1">
              <a:spLocks noChangeArrowheads="1"/>
            </p:cNvSpPr>
            <p:nvPr/>
          </p:nvSpPr>
          <p:spPr bwMode="auto">
            <a:xfrm>
              <a:off x="1824" y="1680"/>
              <a:ext cx="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D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F</a:t>
              </a:r>
            </a:p>
          </p:txBody>
        </p:sp>
        <p:sp>
          <p:nvSpPr>
            <p:cNvPr id="40978" name="Text Box 40"/>
            <p:cNvSpPr txBox="1">
              <a:spLocks noChangeArrowheads="1"/>
            </p:cNvSpPr>
            <p:nvPr/>
          </p:nvSpPr>
          <p:spPr bwMode="auto">
            <a:xfrm>
              <a:off x="370" y="1680"/>
              <a:ext cx="561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 smtClean="0"/>
                <a:t>Antora</a:t>
              </a:r>
              <a:endParaRPr lang="en-US" dirty="0"/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 smtClean="0"/>
                <a:t>x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 smtClean="0"/>
                <a:t>Asad</a:t>
              </a:r>
              <a:endParaRPr lang="en-US" dirty="0"/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 smtClean="0"/>
                <a:t>y</a:t>
              </a:r>
              <a:endParaRPr lang="en-US" dirty="0"/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0979" name="Line 41"/>
            <p:cNvSpPr>
              <a:spLocks noChangeShapeType="1"/>
            </p:cNvSpPr>
            <p:nvPr/>
          </p:nvSpPr>
          <p:spPr bwMode="auto">
            <a:xfrm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Line 42"/>
            <p:cNvSpPr>
              <a:spLocks noChangeShapeType="1"/>
            </p:cNvSpPr>
            <p:nvPr/>
          </p:nvSpPr>
          <p:spPr bwMode="auto">
            <a:xfrm flipV="1">
              <a:off x="1056" y="187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1" name="Line 43"/>
            <p:cNvSpPr>
              <a:spLocks noChangeShapeType="1"/>
            </p:cNvSpPr>
            <p:nvPr/>
          </p:nvSpPr>
          <p:spPr bwMode="auto">
            <a:xfrm flipV="1"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2" name="Text Box 44"/>
            <p:cNvSpPr txBox="1">
              <a:spLocks noChangeArrowheads="1"/>
            </p:cNvSpPr>
            <p:nvPr/>
          </p:nvSpPr>
          <p:spPr bwMode="auto">
            <a:xfrm>
              <a:off x="480" y="3072"/>
              <a:ext cx="1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 class grade function</a:t>
              </a:r>
            </a:p>
          </p:txBody>
        </p:sp>
      </p:grpSp>
      <p:sp>
        <p:nvSpPr>
          <p:cNvPr id="1232941" name="Rectangle 45"/>
          <p:cNvSpPr>
            <a:spLocks noChangeArrowheads="1"/>
          </p:cNvSpPr>
          <p:nvPr/>
        </p:nvSpPr>
        <p:spPr bwMode="auto">
          <a:xfrm>
            <a:off x="2438400" y="2514600"/>
            <a:ext cx="9144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2942" name="Text Box 46"/>
          <p:cNvSpPr txBox="1">
            <a:spLocks noChangeArrowheads="1"/>
          </p:cNvSpPr>
          <p:nvPr/>
        </p:nvSpPr>
        <p:spPr bwMode="auto">
          <a:xfrm>
            <a:off x="2438400" y="20574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232943" name="Rectangle 47"/>
          <p:cNvSpPr>
            <a:spLocks noChangeArrowheads="1"/>
          </p:cNvSpPr>
          <p:nvPr/>
        </p:nvSpPr>
        <p:spPr bwMode="auto">
          <a:xfrm>
            <a:off x="4800600" y="2514600"/>
            <a:ext cx="3810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2944" name="Text Box 48"/>
          <p:cNvSpPr txBox="1">
            <a:spLocks noChangeArrowheads="1"/>
          </p:cNvSpPr>
          <p:nvPr/>
        </p:nvSpPr>
        <p:spPr bwMode="auto">
          <a:xfrm>
            <a:off x="4343400" y="20574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Co-domain</a:t>
            </a:r>
          </a:p>
        </p:txBody>
      </p:sp>
      <p:sp>
        <p:nvSpPr>
          <p:cNvPr id="1232945" name="Line 49"/>
          <p:cNvSpPr>
            <a:spLocks noChangeShapeType="1"/>
          </p:cNvSpPr>
          <p:nvPr/>
        </p:nvSpPr>
        <p:spPr bwMode="auto">
          <a:xfrm>
            <a:off x="77724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2946" name="Line 50"/>
          <p:cNvSpPr>
            <a:spLocks noChangeShapeType="1"/>
          </p:cNvSpPr>
          <p:nvPr/>
        </p:nvSpPr>
        <p:spPr bwMode="auto">
          <a:xfrm>
            <a:off x="89916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2947" name="Text Box 51"/>
          <p:cNvSpPr txBox="1">
            <a:spLocks noChangeArrowheads="1"/>
          </p:cNvSpPr>
          <p:nvPr/>
        </p:nvSpPr>
        <p:spPr bwMode="auto">
          <a:xfrm>
            <a:off x="6705600" y="17526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 pre-image</a:t>
            </a:r>
          </a:p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of 1</a:t>
            </a:r>
          </a:p>
        </p:txBody>
      </p:sp>
      <p:sp>
        <p:nvSpPr>
          <p:cNvPr id="1232948" name="Text Box 52"/>
          <p:cNvSpPr txBox="1">
            <a:spLocks noChangeArrowheads="1"/>
          </p:cNvSpPr>
          <p:nvPr/>
        </p:nvSpPr>
        <p:spPr bwMode="auto">
          <a:xfrm>
            <a:off x="8686800" y="1676400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The image</a:t>
            </a:r>
          </a:p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of “a”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1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41" grpId="0" animBg="1"/>
      <p:bldP spid="1232942" grpId="0"/>
      <p:bldP spid="1232943" grpId="0" animBg="1"/>
      <p:bldP spid="1232943" grpId="1" animBg="1"/>
      <p:bldP spid="1232944" grpId="0"/>
      <p:bldP spid="1232944" grpId="1"/>
      <p:bldP spid="1232945" grpId="0" animBg="1"/>
      <p:bldP spid="1232946" grpId="0" animBg="1"/>
      <p:bldP spid="1232947" grpId="0"/>
      <p:bldP spid="12329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Even more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2514600"/>
            <a:ext cx="2590800" cy="2012950"/>
            <a:chOff x="3360" y="1584"/>
            <a:chExt cx="1632" cy="1268"/>
          </a:xfrm>
        </p:grpSpPr>
        <p:grpSp>
          <p:nvGrpSpPr>
            <p:cNvPr id="42014" name="Group 4"/>
            <p:cNvGrpSpPr>
              <a:grpSpLocks/>
            </p:cNvGrpSpPr>
            <p:nvPr/>
          </p:nvGrpSpPr>
          <p:grpSpPr bwMode="auto"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42028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29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30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31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32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2015" name="Group 10"/>
            <p:cNvGrpSpPr>
              <a:grpSpLocks/>
            </p:cNvGrpSpPr>
            <p:nvPr/>
          </p:nvGrpSpPr>
          <p:grpSpPr bwMode="auto"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42023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24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25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26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27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2016" name="Line 16"/>
            <p:cNvSpPr>
              <a:spLocks noChangeShapeType="1"/>
            </p:cNvSpPr>
            <p:nvPr/>
          </p:nvSpPr>
          <p:spPr bwMode="auto">
            <a:xfrm>
              <a:off x="396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17" name="Line 17"/>
            <p:cNvSpPr>
              <a:spLocks noChangeShapeType="1"/>
            </p:cNvSpPr>
            <p:nvPr/>
          </p:nvSpPr>
          <p:spPr bwMode="auto">
            <a:xfrm>
              <a:off x="4016" y="201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18" name="Text Box 18"/>
            <p:cNvSpPr txBox="1">
              <a:spLocks noChangeArrowheads="1"/>
            </p:cNvSpPr>
            <p:nvPr/>
          </p:nvSpPr>
          <p:spPr bwMode="auto">
            <a:xfrm>
              <a:off x="479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2019" name="Text Box 19"/>
            <p:cNvSpPr txBox="1">
              <a:spLocks noChangeArrowheads="1"/>
            </p:cNvSpPr>
            <p:nvPr/>
          </p:nvSpPr>
          <p:spPr bwMode="auto">
            <a:xfrm>
              <a:off x="3360" y="1584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“a”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“bb“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“cccc”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“dd”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“e”</a:t>
              </a:r>
            </a:p>
          </p:txBody>
        </p:sp>
        <p:sp>
          <p:nvSpPr>
            <p:cNvPr id="42020" name="Line 20"/>
            <p:cNvSpPr>
              <a:spLocks noChangeShapeType="1"/>
            </p:cNvSpPr>
            <p:nvPr/>
          </p:nvSpPr>
          <p:spPr bwMode="auto">
            <a:xfrm flipV="1">
              <a:off x="401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21" name="Line 21"/>
            <p:cNvSpPr>
              <a:spLocks noChangeShapeType="1"/>
            </p:cNvSpPr>
            <p:nvPr/>
          </p:nvSpPr>
          <p:spPr bwMode="auto">
            <a:xfrm flipV="1">
              <a:off x="4016" y="1776"/>
              <a:ext cx="6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22" name="Line 22"/>
            <p:cNvSpPr>
              <a:spLocks noChangeShapeType="1"/>
            </p:cNvSpPr>
            <p:nvPr/>
          </p:nvSpPr>
          <p:spPr bwMode="auto">
            <a:xfrm>
              <a:off x="4032" y="249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34967" name="Text Box 23"/>
          <p:cNvSpPr txBox="1">
            <a:spLocks noChangeArrowheads="1"/>
          </p:cNvSpPr>
          <p:nvPr/>
        </p:nvSpPr>
        <p:spPr bwMode="auto">
          <a:xfrm>
            <a:off x="6908800" y="4724400"/>
            <a:ext cx="26622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/>
              <a:t>Not a valid function!</a:t>
            </a:r>
          </a:p>
          <a:p>
            <a:pPr algn="ctr" eaLnBrk="1" hangingPunct="1"/>
            <a:r>
              <a:rPr lang="en-US" dirty="0"/>
              <a:t>Also not a valid function!</a:t>
            </a:r>
          </a:p>
          <a:p>
            <a:pPr algn="ctr" eaLnBrk="1" hangingPunct="1"/>
            <a:endParaRPr lang="en-US" dirty="0"/>
          </a:p>
        </p:txBody>
      </p:sp>
      <p:grpSp>
        <p:nvGrpSpPr>
          <p:cNvPr id="41989" name="Group 24"/>
          <p:cNvGrpSpPr>
            <a:grpSpLocks/>
          </p:cNvGrpSpPr>
          <p:nvPr/>
        </p:nvGrpSpPr>
        <p:grpSpPr bwMode="auto">
          <a:xfrm>
            <a:off x="2781300" y="2514601"/>
            <a:ext cx="2349500" cy="2576513"/>
            <a:chOff x="792" y="1584"/>
            <a:chExt cx="1480" cy="1623"/>
          </a:xfrm>
        </p:grpSpPr>
        <p:grpSp>
          <p:nvGrpSpPr>
            <p:cNvPr id="41994" name="Group 25"/>
            <p:cNvGrpSpPr>
              <a:grpSpLocks/>
            </p:cNvGrpSpPr>
            <p:nvPr/>
          </p:nvGrpSpPr>
          <p:grpSpPr bwMode="auto"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42009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10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11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12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13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grpSp>
          <p:nvGrpSpPr>
            <p:cNvPr id="41995" name="Group 31"/>
            <p:cNvGrpSpPr>
              <a:grpSpLocks/>
            </p:cNvGrpSpPr>
            <p:nvPr/>
          </p:nvGrpSpPr>
          <p:grpSpPr bwMode="auto"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42004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05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06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07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42008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41996" name="Line 37"/>
            <p:cNvSpPr>
              <a:spLocks noChangeShapeType="1"/>
            </p:cNvSpPr>
            <p:nvPr/>
          </p:nvSpPr>
          <p:spPr bwMode="auto">
            <a:xfrm>
              <a:off x="124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7" name="Line 38"/>
            <p:cNvSpPr>
              <a:spLocks noChangeShapeType="1"/>
            </p:cNvSpPr>
            <p:nvPr/>
          </p:nvSpPr>
          <p:spPr bwMode="auto">
            <a:xfrm>
              <a:off x="1296" y="201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8" name="Text Box 39"/>
            <p:cNvSpPr txBox="1">
              <a:spLocks noChangeArrowheads="1"/>
            </p:cNvSpPr>
            <p:nvPr/>
          </p:nvSpPr>
          <p:spPr bwMode="auto">
            <a:xfrm>
              <a:off x="207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5</a:t>
              </a:r>
            </a:p>
          </p:txBody>
        </p:sp>
        <p:sp>
          <p:nvSpPr>
            <p:cNvPr id="41999" name="Text Box 40"/>
            <p:cNvSpPr txBox="1">
              <a:spLocks noChangeArrowheads="1"/>
            </p:cNvSpPr>
            <p:nvPr/>
          </p:nvSpPr>
          <p:spPr bwMode="auto">
            <a:xfrm>
              <a:off x="792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42000" name="Line 41"/>
            <p:cNvSpPr>
              <a:spLocks noChangeShapeType="1"/>
            </p:cNvSpPr>
            <p:nvPr/>
          </p:nvSpPr>
          <p:spPr bwMode="auto">
            <a:xfrm flipV="1">
              <a:off x="129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01" name="Line 42"/>
            <p:cNvSpPr>
              <a:spLocks noChangeShapeType="1"/>
            </p:cNvSpPr>
            <p:nvPr/>
          </p:nvSpPr>
          <p:spPr bwMode="auto">
            <a:xfrm flipV="1">
              <a:off x="1296" y="177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02" name="Line 43"/>
            <p:cNvSpPr>
              <a:spLocks noChangeShapeType="1"/>
            </p:cNvSpPr>
            <p:nvPr/>
          </p:nvSpPr>
          <p:spPr bwMode="auto">
            <a:xfrm flipV="1">
              <a:off x="1296" y="225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03" name="Text Box 44"/>
            <p:cNvSpPr txBox="1">
              <a:spLocks noChangeArrowheads="1"/>
            </p:cNvSpPr>
            <p:nvPr/>
          </p:nvSpPr>
          <p:spPr bwMode="auto">
            <a:xfrm>
              <a:off x="896" y="2976"/>
              <a:ext cx="1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Some function…</a:t>
              </a:r>
            </a:p>
          </p:txBody>
        </p:sp>
      </p:grpSp>
      <p:sp>
        <p:nvSpPr>
          <p:cNvPr id="1234989" name="Rectangle 45"/>
          <p:cNvSpPr>
            <a:spLocks noChangeArrowheads="1"/>
          </p:cNvSpPr>
          <p:nvPr/>
        </p:nvSpPr>
        <p:spPr bwMode="auto">
          <a:xfrm>
            <a:off x="4806950" y="2563587"/>
            <a:ext cx="3810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4990" name="Text Box 46"/>
          <p:cNvSpPr txBox="1">
            <a:spLocks noChangeArrowheads="1"/>
          </p:cNvSpPr>
          <p:nvPr/>
        </p:nvSpPr>
        <p:spPr bwMode="auto">
          <a:xfrm>
            <a:off x="4572000" y="205740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234991" name="Oval 47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234992" name="Oval 48"/>
          <p:cNvSpPr>
            <a:spLocks noChangeArrowheads="1"/>
          </p:cNvSpPr>
          <p:nvPr/>
        </p:nvSpPr>
        <p:spPr bwMode="auto">
          <a:xfrm>
            <a:off x="7620000" y="41148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2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89" grpId="0" animBg="1"/>
      <p:bldP spid="1234990" grpId="0"/>
      <p:bldP spid="1234991" grpId="0" animBg="1"/>
      <p:bldP spid="12349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Function and Formula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5143500"/>
              </a:xfrm>
            </p:spPr>
            <p:txBody>
              <a:bodyPr/>
              <a:lstStyle/>
              <a:p>
                <a:r>
                  <a:rPr lang="en-US" i="1" dirty="0" smtClean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0&lt;x&lt;2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r>
                  <a:rPr lang="en-US" i="1" dirty="0" smtClean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-3,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0&lt;x&lt;3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5143500"/>
              </a:xfrm>
              <a:blipFill rotWithShape="0"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Function: Domain, Codomain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3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Function arithmetic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2513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be function from A to B. Then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+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are also functions from A to </a:t>
            </a:r>
            <a:r>
              <a:rPr lang="en-US" dirty="0" smtClean="0"/>
              <a:t>B </a:t>
            </a:r>
            <a:r>
              <a:rPr lang="en-US" dirty="0"/>
              <a:t>defined by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i="1" dirty="0"/>
              <a:t>(f</a:t>
            </a:r>
            <a:r>
              <a:rPr lang="en-US" sz="2800" i="1" baseline="-25000" dirty="0"/>
              <a:t>1</a:t>
            </a:r>
            <a:r>
              <a:rPr lang="en-US" sz="2800" i="1" dirty="0"/>
              <a:t> + f</a:t>
            </a:r>
            <a:r>
              <a:rPr lang="en-US" sz="2800" i="1" baseline="-25000" dirty="0"/>
              <a:t>2</a:t>
            </a:r>
            <a:r>
              <a:rPr lang="en-US" sz="2800" i="1" dirty="0"/>
              <a:t>)(x)  = f</a:t>
            </a:r>
            <a:r>
              <a:rPr lang="en-US" sz="2800" i="1" baseline="-25000" dirty="0"/>
              <a:t>1</a:t>
            </a:r>
            <a:r>
              <a:rPr lang="en-US" sz="2800" i="1" dirty="0"/>
              <a:t>(x) + f</a:t>
            </a:r>
            <a:r>
              <a:rPr lang="en-US" sz="2800" i="1" baseline="-25000" dirty="0"/>
              <a:t>2</a:t>
            </a:r>
            <a:r>
              <a:rPr lang="en-US" sz="2800" i="1" dirty="0"/>
              <a:t>(x)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i="1" dirty="0"/>
              <a:t>(f</a:t>
            </a:r>
            <a:r>
              <a:rPr lang="en-US" sz="2800" i="1" baseline="-25000" dirty="0"/>
              <a:t>1</a:t>
            </a:r>
            <a:r>
              <a:rPr lang="en-US" sz="2800" i="1" dirty="0"/>
              <a:t> f</a:t>
            </a:r>
            <a:r>
              <a:rPr lang="en-US" sz="2800" i="1" baseline="-25000" dirty="0"/>
              <a:t>2</a:t>
            </a:r>
            <a:r>
              <a:rPr lang="en-US" sz="2800" i="1" dirty="0"/>
              <a:t>)(x)  = f</a:t>
            </a:r>
            <a:r>
              <a:rPr lang="en-US" sz="2800" i="1" baseline="-25000" dirty="0"/>
              <a:t>1</a:t>
            </a:r>
            <a:r>
              <a:rPr lang="en-US" sz="2800" i="1" dirty="0"/>
              <a:t>(x) f</a:t>
            </a:r>
            <a:r>
              <a:rPr lang="en-US" sz="2800" i="1" baseline="-25000" dirty="0"/>
              <a:t>2</a:t>
            </a:r>
            <a:r>
              <a:rPr lang="en-US" sz="2800" i="1" dirty="0"/>
              <a:t>(x)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976728" y="5572937"/>
                <a:ext cx="1050608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If </a:t>
                </a:r>
                <a:r>
                  <a:rPr lang="en-US" sz="2400" i="1" dirty="0"/>
                  <a:t>f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/>
                  <a:t> and  f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(x) = x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What are the functions </a:t>
                </a:r>
                <a:r>
                  <a:rPr lang="en-US" sz="2400" i="1" dirty="0"/>
                  <a:t>(f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 + f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)(x) and (f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 f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)(x) ?</a:t>
                </a:r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8" y="5572937"/>
                <a:ext cx="1050608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811" t="-8974" b="-2692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744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Function : Loss vs NO Loss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651" y="2061412"/>
            <a:ext cx="4376750" cy="867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Symbol" panose="05050102010706020507" pitchFamily="18" charset="2"/>
              </a:rPr>
              <a:t>f(x) = x</a:t>
            </a:r>
            <a:r>
              <a:rPr lang="en-US" sz="2800" baseline="30000" dirty="0" smtClean="0">
                <a:sym typeface="Symbol" panose="05050102010706020507" pitchFamily="18" charset="2"/>
              </a:rPr>
              <a:t>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Symbol" panose="05050102010706020507" pitchFamily="18" charset="2"/>
              </a:rPr>
              <a:t>f grading system </a:t>
            </a:r>
            <a:endParaRPr lang="en-US" sz="2800" dirty="0"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650" y="4056899"/>
            <a:ext cx="4376752" cy="4801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Symbol" panose="05050102010706020507" pitchFamily="18" charset="2"/>
              </a:rPr>
              <a:t>f(x) = 0.1x</a:t>
            </a:r>
            <a:endParaRPr lang="en-US" sz="2800" baseline="300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2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1350</Words>
  <Application>Microsoft Office PowerPoint</Application>
  <PresentationFormat>Custom</PresentationFormat>
  <Paragraphs>422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Function</vt:lpstr>
      <vt:lpstr>Function</vt:lpstr>
      <vt:lpstr>Function</vt:lpstr>
      <vt:lpstr>Definition of a function</vt:lpstr>
      <vt:lpstr>More functions</vt:lpstr>
      <vt:lpstr>Even more functions</vt:lpstr>
      <vt:lpstr>Function and Formula</vt:lpstr>
      <vt:lpstr>Function arithmetic</vt:lpstr>
      <vt:lpstr>Function : Loss vs NO Loss</vt:lpstr>
      <vt:lpstr>One-to-one functions</vt:lpstr>
      <vt:lpstr>More on one-to-one</vt:lpstr>
      <vt:lpstr>More on one-to-one</vt:lpstr>
      <vt:lpstr>Onto functions</vt:lpstr>
      <vt:lpstr>Onto functions</vt:lpstr>
      <vt:lpstr>More on onto</vt:lpstr>
      <vt:lpstr>More onto</vt:lpstr>
      <vt:lpstr>Slide 17</vt:lpstr>
      <vt:lpstr>Bijections</vt:lpstr>
      <vt:lpstr>Slide 19</vt:lpstr>
      <vt:lpstr>Slide 20</vt:lpstr>
      <vt:lpstr>Inverse functions</vt:lpstr>
      <vt:lpstr>Inverse functions</vt:lpstr>
      <vt:lpstr>More on inverse functions</vt:lpstr>
      <vt:lpstr>Few Examples</vt:lpstr>
      <vt:lpstr>Slide 25</vt:lpstr>
      <vt:lpstr>Compositions of functions</vt:lpstr>
      <vt:lpstr>Compositions of functions</vt:lpstr>
      <vt:lpstr>Compositions of functions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T-T</dc:creator>
  <cp:lastModifiedBy>User</cp:lastModifiedBy>
  <cp:revision>89</cp:revision>
  <dcterms:created xsi:type="dcterms:W3CDTF">2014-01-21T18:47:42Z</dcterms:created>
  <dcterms:modified xsi:type="dcterms:W3CDTF">2015-10-22T08:43:20Z</dcterms:modified>
</cp:coreProperties>
</file>