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Default Extension="WAV" ContentType="audio/x-wav"/>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2" r:id="rId4"/>
    <p:sldId id="263" r:id="rId5"/>
    <p:sldId id="258" r:id="rId6"/>
    <p:sldId id="265" r:id="rId7"/>
    <p:sldId id="282" r:id="rId8"/>
    <p:sldId id="283" r:id="rId9"/>
    <p:sldId id="267" r:id="rId10"/>
    <p:sldId id="266" r:id="rId11"/>
    <p:sldId id="284" r:id="rId12"/>
    <p:sldId id="285" r:id="rId13"/>
    <p:sldId id="286" r:id="rId14"/>
    <p:sldId id="287" r:id="rId15"/>
    <p:sldId id="288" r:id="rId16"/>
    <p:sldId id="289" r:id="rId17"/>
    <p:sldId id="290"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0" d="100"/>
          <a:sy n="70" d="100"/>
        </p:scale>
        <p:origin x="-720" y="-5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4478A-B076-4916-8F81-F84280F53E4B}" type="datetimeFigureOut">
              <a:rPr lang="en-US" smtClean="0"/>
              <a:pPr/>
              <a:t>10/23/2015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9FF1FF-01FC-4CF9-8FF2-2DC6A0E74000}" type="slidenum">
              <a:rPr lang="en-US" smtClean="0"/>
              <a:pPr/>
              <a:t>‹#›</a:t>
            </a:fld>
            <a:endParaRPr lang="en-US" dirty="0"/>
          </a:p>
        </p:txBody>
      </p:sp>
    </p:spTree>
    <p:extLst>
      <p:ext uri="{BB962C8B-B14F-4D97-AF65-F5344CB8AC3E}">
        <p14:creationId xmlns:p14="http://schemas.microsoft.com/office/powerpoint/2010/main" xmlns="" val="2158663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C1175E0-6D0F-4295-B2BA-AA3447F3F309}" type="slidenum">
              <a:rPr lang="en-GB"/>
              <a:pPr eaLnBrk="1" hangingPunct="1"/>
              <a:t>3</a:t>
            </a:fld>
            <a:endParaRPr lang="en-GB" dirty="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US" dirty="0" smtClean="0"/>
          </a:p>
        </p:txBody>
      </p:sp>
    </p:spTree>
    <p:extLst>
      <p:ext uri="{BB962C8B-B14F-4D97-AF65-F5344CB8AC3E}">
        <p14:creationId xmlns:p14="http://schemas.microsoft.com/office/powerpoint/2010/main" xmlns="" val="3060585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DA91A9A-2231-45B5-B383-DE7B477707AA}" type="slidenum">
              <a:rPr lang="en-GB"/>
              <a:pPr eaLnBrk="1" hangingPunct="1"/>
              <a:t>4</a:t>
            </a:fld>
            <a:endParaRPr lang="en-GB" dirty="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dirty="0" smtClean="0"/>
          </a:p>
        </p:txBody>
      </p:sp>
    </p:spTree>
    <p:extLst>
      <p:ext uri="{BB962C8B-B14F-4D97-AF65-F5344CB8AC3E}">
        <p14:creationId xmlns:p14="http://schemas.microsoft.com/office/powerpoint/2010/main" xmlns="" val="1599259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3053E79-81E2-4D33-AE2A-2E473392AF44}" type="slidenum">
              <a:rPr lang="en-GB"/>
              <a:pPr eaLnBrk="1" hangingPunct="1"/>
              <a:t>6</a:t>
            </a:fld>
            <a:endParaRPr lang="en-GB" dirty="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dirty="0" smtClean="0"/>
          </a:p>
        </p:txBody>
      </p:sp>
    </p:spTree>
    <p:extLst>
      <p:ext uri="{BB962C8B-B14F-4D97-AF65-F5344CB8AC3E}">
        <p14:creationId xmlns:p14="http://schemas.microsoft.com/office/powerpoint/2010/main" xmlns="" val="3166349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AB70BB2-8E3C-4899-BEBC-F5E2B6C25C36}" type="slidenum">
              <a:rPr lang="en-GB"/>
              <a:pPr eaLnBrk="1" hangingPunct="1"/>
              <a:t>9</a:t>
            </a:fld>
            <a:endParaRPr lang="en-GB" dirty="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dirty="0" smtClean="0"/>
          </a:p>
        </p:txBody>
      </p:sp>
    </p:spTree>
    <p:extLst>
      <p:ext uri="{BB962C8B-B14F-4D97-AF65-F5344CB8AC3E}">
        <p14:creationId xmlns:p14="http://schemas.microsoft.com/office/powerpoint/2010/main" xmlns="" val="3045087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5B03939-9811-4BF7-974C-F6D6712B1D52}" type="slidenum">
              <a:rPr lang="en-GB"/>
              <a:pPr eaLnBrk="1" hangingPunct="1"/>
              <a:t>10</a:t>
            </a:fld>
            <a:endParaRPr lang="en-GB" dirty="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dirty="0" smtClean="0"/>
          </a:p>
        </p:txBody>
      </p:sp>
    </p:spTree>
    <p:extLst>
      <p:ext uri="{BB962C8B-B14F-4D97-AF65-F5344CB8AC3E}">
        <p14:creationId xmlns:p14="http://schemas.microsoft.com/office/powerpoint/2010/main" xmlns="" val="3580220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EE47F-438F-4BAA-959A-FF57A61962D2}" type="datetimeFigureOut">
              <a:rPr lang="en-US" smtClean="0"/>
              <a:pPr/>
              <a:t>10/23/2015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2FD0A0-CF50-46B1-8477-E2C29A7DF03E}" type="slidenum">
              <a:rPr lang="en-US" smtClean="0"/>
              <a:pPr/>
              <a:t>‹#›</a:t>
            </a:fld>
            <a:endParaRPr lang="en-US" dirty="0"/>
          </a:p>
        </p:txBody>
      </p:sp>
    </p:spTree>
    <p:extLst>
      <p:ext uri="{BB962C8B-B14F-4D97-AF65-F5344CB8AC3E}">
        <p14:creationId xmlns:p14="http://schemas.microsoft.com/office/powerpoint/2010/main" xmlns="" val="361874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EE47F-438F-4BAA-959A-FF57A61962D2}" type="datetimeFigureOut">
              <a:rPr lang="en-US" smtClean="0"/>
              <a:pPr/>
              <a:t>10/23/2015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2FD0A0-CF50-46B1-8477-E2C29A7DF03E}" type="slidenum">
              <a:rPr lang="en-US" smtClean="0"/>
              <a:pPr/>
              <a:t>‹#›</a:t>
            </a:fld>
            <a:endParaRPr lang="en-US" dirty="0"/>
          </a:p>
        </p:txBody>
      </p:sp>
    </p:spTree>
    <p:extLst>
      <p:ext uri="{BB962C8B-B14F-4D97-AF65-F5344CB8AC3E}">
        <p14:creationId xmlns:p14="http://schemas.microsoft.com/office/powerpoint/2010/main" xmlns="" val="2278732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EE47F-438F-4BAA-959A-FF57A61962D2}" type="datetimeFigureOut">
              <a:rPr lang="en-US" smtClean="0"/>
              <a:pPr/>
              <a:t>10/23/2015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2FD0A0-CF50-46B1-8477-E2C29A7DF03E}" type="slidenum">
              <a:rPr lang="en-US" smtClean="0"/>
              <a:pPr/>
              <a:t>‹#›</a:t>
            </a:fld>
            <a:endParaRPr lang="en-US" dirty="0"/>
          </a:p>
        </p:txBody>
      </p:sp>
    </p:spTree>
    <p:extLst>
      <p:ext uri="{BB962C8B-B14F-4D97-AF65-F5344CB8AC3E}">
        <p14:creationId xmlns:p14="http://schemas.microsoft.com/office/powerpoint/2010/main" xmlns="" val="98779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EE47F-438F-4BAA-959A-FF57A61962D2}" type="datetimeFigureOut">
              <a:rPr lang="en-US" smtClean="0"/>
              <a:pPr/>
              <a:t>10/23/2015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2FD0A0-CF50-46B1-8477-E2C29A7DF03E}" type="slidenum">
              <a:rPr lang="en-US" smtClean="0"/>
              <a:pPr/>
              <a:t>‹#›</a:t>
            </a:fld>
            <a:endParaRPr lang="en-US" dirty="0"/>
          </a:p>
        </p:txBody>
      </p:sp>
    </p:spTree>
    <p:extLst>
      <p:ext uri="{BB962C8B-B14F-4D97-AF65-F5344CB8AC3E}">
        <p14:creationId xmlns:p14="http://schemas.microsoft.com/office/powerpoint/2010/main" xmlns="" val="3261152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9EE47F-438F-4BAA-959A-FF57A61962D2}" type="datetimeFigureOut">
              <a:rPr lang="en-US" smtClean="0"/>
              <a:pPr/>
              <a:t>10/23/2015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2FD0A0-CF50-46B1-8477-E2C29A7DF03E}" type="slidenum">
              <a:rPr lang="en-US" smtClean="0"/>
              <a:pPr/>
              <a:t>‹#›</a:t>
            </a:fld>
            <a:endParaRPr lang="en-US" dirty="0"/>
          </a:p>
        </p:txBody>
      </p:sp>
    </p:spTree>
    <p:extLst>
      <p:ext uri="{BB962C8B-B14F-4D97-AF65-F5344CB8AC3E}">
        <p14:creationId xmlns:p14="http://schemas.microsoft.com/office/powerpoint/2010/main" xmlns="" val="3286849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9EE47F-438F-4BAA-959A-FF57A61962D2}" type="datetimeFigureOut">
              <a:rPr lang="en-US" smtClean="0"/>
              <a:pPr/>
              <a:t>10/23/2015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2FD0A0-CF50-46B1-8477-E2C29A7DF03E}" type="slidenum">
              <a:rPr lang="en-US" smtClean="0"/>
              <a:pPr/>
              <a:t>‹#›</a:t>
            </a:fld>
            <a:endParaRPr lang="en-US" dirty="0"/>
          </a:p>
        </p:txBody>
      </p:sp>
    </p:spTree>
    <p:extLst>
      <p:ext uri="{BB962C8B-B14F-4D97-AF65-F5344CB8AC3E}">
        <p14:creationId xmlns:p14="http://schemas.microsoft.com/office/powerpoint/2010/main" xmlns="" val="3481794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9EE47F-438F-4BAA-959A-FF57A61962D2}" type="datetimeFigureOut">
              <a:rPr lang="en-US" smtClean="0"/>
              <a:pPr/>
              <a:t>10/23/2015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2FD0A0-CF50-46B1-8477-E2C29A7DF03E}" type="slidenum">
              <a:rPr lang="en-US" smtClean="0"/>
              <a:pPr/>
              <a:t>‹#›</a:t>
            </a:fld>
            <a:endParaRPr lang="en-US" dirty="0"/>
          </a:p>
        </p:txBody>
      </p:sp>
    </p:spTree>
    <p:extLst>
      <p:ext uri="{BB962C8B-B14F-4D97-AF65-F5344CB8AC3E}">
        <p14:creationId xmlns:p14="http://schemas.microsoft.com/office/powerpoint/2010/main" xmlns="" val="3378153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9EE47F-438F-4BAA-959A-FF57A61962D2}" type="datetimeFigureOut">
              <a:rPr lang="en-US" smtClean="0"/>
              <a:pPr/>
              <a:t>10/23/2015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2FD0A0-CF50-46B1-8477-E2C29A7DF03E}" type="slidenum">
              <a:rPr lang="en-US" smtClean="0"/>
              <a:pPr/>
              <a:t>‹#›</a:t>
            </a:fld>
            <a:endParaRPr lang="en-US" dirty="0"/>
          </a:p>
        </p:txBody>
      </p:sp>
    </p:spTree>
    <p:extLst>
      <p:ext uri="{BB962C8B-B14F-4D97-AF65-F5344CB8AC3E}">
        <p14:creationId xmlns:p14="http://schemas.microsoft.com/office/powerpoint/2010/main" xmlns="" val="1371145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EE47F-438F-4BAA-959A-FF57A61962D2}" type="datetimeFigureOut">
              <a:rPr lang="en-US" smtClean="0"/>
              <a:pPr/>
              <a:t>10/23/2015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2FD0A0-CF50-46B1-8477-E2C29A7DF03E}" type="slidenum">
              <a:rPr lang="en-US" smtClean="0"/>
              <a:pPr/>
              <a:t>‹#›</a:t>
            </a:fld>
            <a:endParaRPr lang="en-US" dirty="0"/>
          </a:p>
        </p:txBody>
      </p:sp>
    </p:spTree>
    <p:extLst>
      <p:ext uri="{BB962C8B-B14F-4D97-AF65-F5344CB8AC3E}">
        <p14:creationId xmlns:p14="http://schemas.microsoft.com/office/powerpoint/2010/main" xmlns="" val="3965076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EE47F-438F-4BAA-959A-FF57A61962D2}" type="datetimeFigureOut">
              <a:rPr lang="en-US" smtClean="0"/>
              <a:pPr/>
              <a:t>10/23/2015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2FD0A0-CF50-46B1-8477-E2C29A7DF03E}" type="slidenum">
              <a:rPr lang="en-US" smtClean="0"/>
              <a:pPr/>
              <a:t>‹#›</a:t>
            </a:fld>
            <a:endParaRPr lang="en-US" dirty="0"/>
          </a:p>
        </p:txBody>
      </p:sp>
    </p:spTree>
    <p:extLst>
      <p:ext uri="{BB962C8B-B14F-4D97-AF65-F5344CB8AC3E}">
        <p14:creationId xmlns:p14="http://schemas.microsoft.com/office/powerpoint/2010/main" xmlns="" val="761879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EE47F-438F-4BAA-959A-FF57A61962D2}" type="datetimeFigureOut">
              <a:rPr lang="en-US" smtClean="0"/>
              <a:pPr/>
              <a:t>10/23/2015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2FD0A0-CF50-46B1-8477-E2C29A7DF03E}" type="slidenum">
              <a:rPr lang="en-US" smtClean="0"/>
              <a:pPr/>
              <a:t>‹#›</a:t>
            </a:fld>
            <a:endParaRPr lang="en-US" dirty="0"/>
          </a:p>
        </p:txBody>
      </p:sp>
    </p:spTree>
    <p:extLst>
      <p:ext uri="{BB962C8B-B14F-4D97-AF65-F5344CB8AC3E}">
        <p14:creationId xmlns:p14="http://schemas.microsoft.com/office/powerpoint/2010/main" xmlns="" val="161027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EE47F-438F-4BAA-959A-FF57A61962D2}" type="datetimeFigureOut">
              <a:rPr lang="en-US" smtClean="0"/>
              <a:pPr/>
              <a:t>10/23/2015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2FD0A0-CF50-46B1-8477-E2C29A7DF03E}" type="slidenum">
              <a:rPr lang="en-US" smtClean="0"/>
              <a:pPr/>
              <a:t>‹#›</a:t>
            </a:fld>
            <a:endParaRPr lang="en-US" dirty="0"/>
          </a:p>
        </p:txBody>
      </p:sp>
    </p:spTree>
    <p:extLst>
      <p:ext uri="{BB962C8B-B14F-4D97-AF65-F5344CB8AC3E}">
        <p14:creationId xmlns:p14="http://schemas.microsoft.com/office/powerpoint/2010/main" xmlns="" val="2916670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microsoft.com/office/2007/relationships/media" Target="../media/media4.WAV"/><Relationship Id="rId2" Type="http://schemas.openxmlformats.org/officeDocument/2006/relationships/slideLayout" Target="../slideLayouts/slideLayout1.xml"/><Relationship Id="rId1" Type="http://schemas.openxmlformats.org/officeDocument/2006/relationships/video" Target="NULL" TargetMode="Externa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1.xml"/><Relationship Id="rId1" Type="http://schemas.openxmlformats.org/officeDocument/2006/relationships/video" Target="NULL" TargetMode="External"/><Relationship Id="rId6" Type="http://schemas.openxmlformats.org/officeDocument/2006/relationships/image" Target="../media/image15.png"/><Relationship Id="rId5" Type="http://schemas.microsoft.com/office/2007/relationships/media" Target="../media/media5.WAV"/><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slideLayout" Target="../slideLayouts/slideLayout1.xml"/><Relationship Id="rId1" Type="http://schemas.openxmlformats.org/officeDocument/2006/relationships/video" Target="NULL" TargetMode="External"/><Relationship Id="rId6" Type="http://schemas.openxmlformats.org/officeDocument/2006/relationships/image" Target="../media/image21.jpeg"/><Relationship Id="rId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19.png"/><Relationship Id="rId9" Type="http://schemas.microsoft.com/office/2007/relationships/media" Target="../media/media6.WAV"/></Relationships>
</file>

<file path=ppt/slides/_rels/slide17.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slideLayout" Target="../slideLayouts/slideLayout1.xml"/><Relationship Id="rId1" Type="http://schemas.openxmlformats.org/officeDocument/2006/relationships/video" Target="NULL" TargetMode="External"/><Relationship Id="rId6" Type="http://schemas.openxmlformats.org/officeDocument/2006/relationships/image" Target="../media/image27.jpeg"/><Relationship Id="rId5" Type="http://schemas.openxmlformats.org/officeDocument/2006/relationships/image" Target="../media/image26.jpeg"/><Relationship Id="rId10" Type="http://schemas.openxmlformats.org/officeDocument/2006/relationships/image" Target="../media/image15.png"/><Relationship Id="rId4" Type="http://schemas.openxmlformats.org/officeDocument/2006/relationships/image" Target="../media/image25.jpeg"/><Relationship Id="rId9" Type="http://schemas.microsoft.com/office/2007/relationships/media" Target="../media/media7.WAV"/></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43164"/>
            <a:ext cx="9144000" cy="1806588"/>
          </a:xfrm>
          <a:solidFill>
            <a:schemeClr val="accent1">
              <a:lumMod val="50000"/>
            </a:schemeClr>
          </a:solidFill>
          <a:ln>
            <a:solidFill>
              <a:schemeClr val="accent1"/>
            </a:solidFill>
          </a:ln>
        </p:spPr>
        <p:txBody>
          <a:bodyPr vert="horz" lIns="121920" tIns="45720" rIns="121920" bIns="60960" rtlCol="0" anchor="ctr" anchorCtr="0">
            <a:noAutofit/>
          </a:bodyPr>
          <a:lstStyle/>
          <a:p>
            <a:pPr>
              <a:lnSpc>
                <a:spcPct val="150000"/>
              </a:lnSpc>
            </a:pPr>
            <a:r>
              <a:rPr lang="en-US" sz="8000" b="1" dirty="0" smtClean="0">
                <a:solidFill>
                  <a:schemeClr val="bg1"/>
                </a:solidFill>
                <a:effectLst>
                  <a:outerShdw blurRad="38100" dist="38100" dir="2700000" algn="tl">
                    <a:srgbClr val="000000">
                      <a:alpha val="43137"/>
                    </a:srgbClr>
                  </a:outerShdw>
                </a:effectLst>
                <a:latin typeface="Rockwell" panose="02060603020205020403" pitchFamily="18" charset="0"/>
              </a:rPr>
              <a:t>Sequences</a:t>
            </a:r>
            <a:endParaRPr lang="en-US" sz="8000" b="1" dirty="0">
              <a:solidFill>
                <a:schemeClr val="bg1"/>
              </a:solidFill>
              <a:effectLst>
                <a:outerShdw blurRad="38100" dist="38100" dir="2700000" algn="tl">
                  <a:srgbClr val="000000">
                    <a:alpha val="43137"/>
                  </a:srgbClr>
                </a:outerShdw>
              </a:effectLst>
              <a:latin typeface="Rockwell" panose="02060603020205020403" pitchFamily="18" charset="0"/>
            </a:endParaRPr>
          </a:p>
        </p:txBody>
      </p:sp>
      <p:sp>
        <p:nvSpPr>
          <p:cNvPr id="4" name="Rectangle 3"/>
          <p:cNvSpPr/>
          <p:nvPr/>
        </p:nvSpPr>
        <p:spPr>
          <a:xfrm>
            <a:off x="0" y="6500813"/>
            <a:ext cx="12192000" cy="35718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5" name="Picture 4"/>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xmlns="">
                  <a14:imgLayer r:embed="rId3">
                    <a14:imgEffect>
                      <a14:saturation sat="0"/>
                    </a14:imgEffect>
                  </a14:imgLayer>
                </a14:imgProps>
              </a:ext>
            </a:extLst>
          </a:blip>
          <a:stretch>
            <a:fillRect/>
          </a:stretch>
        </p:blipFill>
        <p:spPr>
          <a:xfrm>
            <a:off x="-1057" y="0"/>
            <a:ext cx="12193057" cy="1922475"/>
          </a:xfrm>
          <a:prstGeom prst="rect">
            <a:avLst/>
          </a:prstGeom>
          <a:ln>
            <a:solidFill>
              <a:schemeClr val="accent1"/>
            </a:solidFill>
          </a:ln>
        </p:spPr>
      </p:pic>
      <p:sp>
        <p:nvSpPr>
          <p:cNvPr id="7" name="Slide Number Placeholder 6"/>
          <p:cNvSpPr>
            <a:spLocks noGrp="1"/>
          </p:cNvSpPr>
          <p:nvPr>
            <p:ph type="sldNum" sz="quarter" idx="12"/>
          </p:nvPr>
        </p:nvSpPr>
        <p:spPr/>
        <p:txBody>
          <a:bodyPr/>
          <a:lstStyle/>
          <a:p>
            <a:fld id="{769106B5-6058-41AF-9CC7-A36880636D59}" type="slidenum">
              <a:rPr lang="en-US" smtClean="0"/>
              <a:pPr/>
              <a:t>1</a:t>
            </a:fld>
            <a:endParaRPr lang="en-US" dirty="0"/>
          </a:p>
        </p:txBody>
      </p:sp>
    </p:spTree>
    <p:extLst>
      <p:ext uri="{BB962C8B-B14F-4D97-AF65-F5344CB8AC3E}">
        <p14:creationId xmlns:p14="http://schemas.microsoft.com/office/powerpoint/2010/main" xmlns="" val="3818458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1703388" y="1236671"/>
            <a:ext cx="8713788" cy="175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400" dirty="0">
                <a:latin typeface="Comic Sans MS" pitchFamily="66" charset="0"/>
              </a:rPr>
              <a:t>This is a really famous number sequence which was discovered by an Italian mathematician a long time ago.</a:t>
            </a:r>
          </a:p>
          <a:p>
            <a:pPr eaLnBrk="1" hangingPunct="1">
              <a:spcBef>
                <a:spcPct val="50000"/>
              </a:spcBef>
            </a:pPr>
            <a:r>
              <a:rPr lang="en-GB" sz="2400" dirty="0">
                <a:latin typeface="Comic Sans MS" pitchFamily="66" charset="0"/>
              </a:rPr>
              <a:t>It is called the Fibonacci sequence and can be seen in many natural things like pine cones and sunflowers!!!</a:t>
            </a:r>
          </a:p>
        </p:txBody>
      </p:sp>
      <p:sp>
        <p:nvSpPr>
          <p:cNvPr id="7171" name="Text Box 5"/>
          <p:cNvSpPr txBox="1">
            <a:spLocks noChangeArrowheads="1"/>
          </p:cNvSpPr>
          <p:nvPr/>
        </p:nvSpPr>
        <p:spPr bwMode="auto">
          <a:xfrm>
            <a:off x="1703389" y="3122622"/>
            <a:ext cx="83534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400" dirty="0">
                <a:latin typeface="Comic Sans MS" pitchFamily="66" charset="0"/>
              </a:rPr>
              <a:t>1	1	2	3	5	8	13	21   etc…</a:t>
            </a:r>
          </a:p>
        </p:txBody>
      </p:sp>
      <p:sp>
        <p:nvSpPr>
          <p:cNvPr id="7172" name="Text Box 6"/>
          <p:cNvSpPr txBox="1">
            <a:spLocks noChangeArrowheads="1"/>
          </p:cNvSpPr>
          <p:nvPr/>
        </p:nvSpPr>
        <p:spPr bwMode="auto">
          <a:xfrm>
            <a:off x="1703388" y="3686182"/>
            <a:ext cx="8640762"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400" dirty="0">
                <a:latin typeface="Comic Sans MS" pitchFamily="66" charset="0"/>
              </a:rPr>
              <a:t>Can you see how it is made?  What will the next number be?</a:t>
            </a:r>
          </a:p>
        </p:txBody>
      </p:sp>
      <p:sp>
        <p:nvSpPr>
          <p:cNvPr id="12296" name="Oval 8"/>
          <p:cNvSpPr>
            <a:spLocks noChangeArrowheads="1"/>
          </p:cNvSpPr>
          <p:nvPr/>
        </p:nvSpPr>
        <p:spPr bwMode="auto">
          <a:xfrm>
            <a:off x="3071814" y="4262444"/>
            <a:ext cx="1150937"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34!</a:t>
            </a:r>
          </a:p>
        </p:txBody>
      </p:sp>
      <p:sp>
        <p:nvSpPr>
          <p:cNvPr id="7174" name="AutoShape 9"/>
          <p:cNvSpPr>
            <a:spLocks noChangeArrowheads="1"/>
          </p:cNvSpPr>
          <p:nvPr/>
        </p:nvSpPr>
        <p:spPr bwMode="auto">
          <a:xfrm>
            <a:off x="7535863" y="4221163"/>
            <a:ext cx="2627312" cy="1871662"/>
          </a:xfrm>
          <a:prstGeom prst="wedgeEllipseCallout">
            <a:avLst>
              <a:gd name="adj1" fmla="val -30907"/>
              <a:gd name="adj2" fmla="val 70019"/>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en-GB" sz="2000" dirty="0">
                <a:latin typeface="Comic Sans MS" pitchFamily="66" charset="0"/>
              </a:rPr>
              <a:t>See if you can find out something about Fibonacci!</a:t>
            </a:r>
          </a:p>
        </p:txBody>
      </p:sp>
      <p:pic>
        <p:nvPicPr>
          <p:cNvPr id="7175" name="Picture 11" descr="sunflower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880101" y="4694243"/>
            <a:ext cx="904875" cy="1352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6" name="Picture 13" descr="pine_cones_lodgepole"/>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279650" y="5373689"/>
            <a:ext cx="12192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p:cNvSpPr txBox="1">
            <a:spLocks/>
          </p:cNvSpPr>
          <p:nvPr/>
        </p:nvSpPr>
        <p:spPr>
          <a:xfrm>
            <a:off x="0" y="3"/>
            <a:ext cx="12192000" cy="1033469"/>
          </a:xfrm>
          <a:prstGeom prst="rect">
            <a:avLst/>
          </a:prstGeom>
          <a:solidFill>
            <a:schemeClr val="accent1">
              <a:lumMod val="5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solidFill>
                  <a:schemeClr val="bg1"/>
                </a:solidFill>
                <a:latin typeface="Rockwell" panose="02060603020205020403" pitchFamily="18" charset="0"/>
              </a:rPr>
              <a:t>Fibonacci’s Series </a:t>
            </a:r>
            <a:endParaRPr lang="en-US" sz="4800" b="1" dirty="0">
              <a:solidFill>
                <a:schemeClr val="bg1"/>
              </a:solidFill>
              <a:latin typeface="Rockwell" panose="02060603020205020403" pitchFamily="18" charset="0"/>
            </a:endParaRPr>
          </a:p>
        </p:txBody>
      </p:sp>
      <p:sp>
        <p:nvSpPr>
          <p:cNvPr id="10" name="Rectangle 9"/>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xmlns="" val="41573168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6"/>
                                        </p:tgtEl>
                                        <p:attrNameLst>
                                          <p:attrName>style.visibility</p:attrName>
                                        </p:attrNameLst>
                                      </p:cBhvr>
                                      <p:to>
                                        <p:strVal val="visible"/>
                                      </p:to>
                                    </p:set>
                                    <p:anim calcmode="lin" valueType="num">
                                      <p:cBhvr additive="base">
                                        <p:cTn id="7" dur="500" fill="hold"/>
                                        <p:tgtEl>
                                          <p:spTgt spid="12296"/>
                                        </p:tgtEl>
                                        <p:attrNameLst>
                                          <p:attrName>ppt_x</p:attrName>
                                        </p:attrNameLst>
                                      </p:cBhvr>
                                      <p:tavLst>
                                        <p:tav tm="0">
                                          <p:val>
                                            <p:strVal val="#ppt_x"/>
                                          </p:val>
                                        </p:tav>
                                        <p:tav tm="100000">
                                          <p:val>
                                            <p:strVal val="#ppt_x"/>
                                          </p:val>
                                        </p:tav>
                                      </p:tavLst>
                                    </p:anim>
                                    <p:anim calcmode="lin" valueType="num">
                                      <p:cBhvr additive="base">
                                        <p:cTn id="8" dur="500" fill="hold"/>
                                        <p:tgtEl>
                                          <p:spTgt spid="122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524000" y="3962400"/>
            <a:ext cx="8686800" cy="2667000"/>
          </a:xfrm>
        </p:spPr>
        <p:txBody>
          <a:bodyPr/>
          <a:lstStyle/>
          <a:p>
            <a:pPr algn="l" eaLnBrk="1" hangingPunct="1"/>
            <a:r>
              <a:rPr lang="en-US" sz="1800" dirty="0"/>
              <a:t>~ Born in Pisa, Italy in 1175 AD</a:t>
            </a:r>
          </a:p>
          <a:p>
            <a:pPr algn="l" eaLnBrk="1" hangingPunct="1"/>
            <a:r>
              <a:rPr lang="en-US" dirty="0"/>
              <a:t>~ </a:t>
            </a:r>
            <a:r>
              <a:rPr lang="en-US" sz="1800" dirty="0"/>
              <a:t>Full name was Leonardo Pisano</a:t>
            </a:r>
          </a:p>
          <a:p>
            <a:pPr algn="l" eaLnBrk="1" hangingPunct="1"/>
            <a:r>
              <a:rPr lang="en-US" sz="1800" dirty="0"/>
              <a:t>~ Grew up with a North African education under the Moors</a:t>
            </a:r>
          </a:p>
          <a:p>
            <a:pPr algn="l" eaLnBrk="1" hangingPunct="1"/>
            <a:r>
              <a:rPr lang="en-US" sz="1800" dirty="0"/>
              <a:t>~ Traveled extensively around the Mediterranean coast</a:t>
            </a:r>
          </a:p>
          <a:p>
            <a:pPr algn="l" eaLnBrk="1" hangingPunct="1"/>
            <a:r>
              <a:rPr lang="en-US" sz="1800" dirty="0"/>
              <a:t>~ Met with many merchants and learned their systems of arithmetic</a:t>
            </a:r>
          </a:p>
          <a:p>
            <a:pPr algn="l" eaLnBrk="1" hangingPunct="1"/>
            <a:r>
              <a:rPr lang="en-US" sz="1800" dirty="0"/>
              <a:t>~ Realized the advantages of the Hindu-Arabic system</a:t>
            </a:r>
          </a:p>
          <a:p>
            <a:pPr algn="l" eaLnBrk="1" hangingPunct="1"/>
            <a:endParaRPr lang="en-US" sz="2000" dirty="0"/>
          </a:p>
        </p:txBody>
      </p:sp>
      <p:pic>
        <p:nvPicPr>
          <p:cNvPr id="3076" name="Picture 4" descr="C:\My Documents\Nicole\Pictures\Italy.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05001" y="1143000"/>
            <a:ext cx="2333625"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Picture 5" descr="C:\My Documents\Nicole\Pictures\Fibonacci.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781800" y="1295400"/>
            <a:ext cx="2819400"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1"/>
          <p:cNvSpPr txBox="1">
            <a:spLocks/>
          </p:cNvSpPr>
          <p:nvPr/>
        </p:nvSpPr>
        <p:spPr>
          <a:xfrm>
            <a:off x="0" y="0"/>
            <a:ext cx="12192000" cy="1033469"/>
          </a:xfrm>
          <a:prstGeom prst="rect">
            <a:avLst/>
          </a:prstGeom>
          <a:solidFill>
            <a:schemeClr val="accent1">
              <a:lumMod val="5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bg1"/>
                </a:solidFill>
                <a:latin typeface="Rockwell" panose="02060603020205020403" pitchFamily="18" charset="0"/>
              </a:rPr>
              <a:t>Who Was Fibonacci?</a:t>
            </a:r>
          </a:p>
        </p:txBody>
      </p:sp>
      <p:sp>
        <p:nvSpPr>
          <p:cNvPr id="8" name="Rectangle 7"/>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xmlns="" val="1944665495"/>
      </p:ext>
    </p:extLst>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subTitle" idx="1"/>
          </p:nvPr>
        </p:nvSpPr>
        <p:spPr>
          <a:xfrm>
            <a:off x="1524000" y="3733800"/>
            <a:ext cx="8839200" cy="2895600"/>
          </a:xfrm>
        </p:spPr>
        <p:txBody>
          <a:bodyPr/>
          <a:lstStyle/>
          <a:p>
            <a:pPr algn="l" eaLnBrk="1" hangingPunct="1"/>
            <a:r>
              <a:rPr lang="en-US" sz="1800" dirty="0"/>
              <a:t>Problem:</a:t>
            </a:r>
          </a:p>
          <a:p>
            <a:pPr algn="l" eaLnBrk="1" hangingPunct="1"/>
            <a:r>
              <a:rPr lang="en-US" sz="1800" dirty="0"/>
              <a:t>Suppose a newly-born pair of rabbits (one male, one female) are put in a field.  Rabbits are able to mate at the age of one month so that at the end of its second month, a female can produce another pair of rabbits.  Suppose that the rabbits never die and that the female always produces one new pair (one male, one female) every month from the second month on.  How many pairs will there be in one year</a:t>
            </a:r>
            <a:r>
              <a:rPr lang="en-US" dirty="0"/>
              <a:t>?</a:t>
            </a:r>
          </a:p>
        </p:txBody>
      </p:sp>
      <p:pic>
        <p:nvPicPr>
          <p:cNvPr id="7172" name="Picture 4" descr="C:\My Documents\Nicole\Pictures\Real Rabbits.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86200" y="898530"/>
            <a:ext cx="4419600" cy="297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1"/>
          <p:cNvSpPr txBox="1">
            <a:spLocks/>
          </p:cNvSpPr>
          <p:nvPr/>
        </p:nvSpPr>
        <p:spPr>
          <a:xfrm>
            <a:off x="0" y="0"/>
            <a:ext cx="12192000" cy="1033469"/>
          </a:xfrm>
          <a:prstGeom prst="rect">
            <a:avLst/>
          </a:prstGeom>
          <a:solidFill>
            <a:schemeClr val="accent1">
              <a:lumMod val="5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bg1"/>
                </a:solidFill>
                <a:latin typeface="Rockwell" panose="02060603020205020403" pitchFamily="18" charset="0"/>
              </a:rPr>
              <a:t>Fibonacci’s Rabbits</a:t>
            </a:r>
          </a:p>
        </p:txBody>
      </p:sp>
      <p:sp>
        <p:nvSpPr>
          <p:cNvPr id="8" name="Rectangle 7"/>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xmlns="" val="526699938"/>
      </p:ext>
    </p:extLst>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subTitle" idx="1"/>
          </p:nvPr>
        </p:nvSpPr>
        <p:spPr>
          <a:xfrm>
            <a:off x="1524000" y="2057400"/>
            <a:ext cx="5410200" cy="2514600"/>
          </a:xfrm>
        </p:spPr>
        <p:txBody>
          <a:bodyPr/>
          <a:lstStyle/>
          <a:p>
            <a:pPr algn="l" eaLnBrk="1" hangingPunct="1"/>
            <a:r>
              <a:rPr lang="en-US" sz="2000" dirty="0"/>
              <a:t>~ End of the first month = 1 pair</a:t>
            </a:r>
          </a:p>
          <a:p>
            <a:pPr algn="l" eaLnBrk="1" hangingPunct="1"/>
            <a:r>
              <a:rPr lang="en-US" sz="2000" dirty="0"/>
              <a:t>~ End of the second month = 2 pair</a:t>
            </a:r>
          </a:p>
          <a:p>
            <a:pPr algn="l" eaLnBrk="1" hangingPunct="1"/>
            <a:r>
              <a:rPr lang="en-US" sz="2000" dirty="0"/>
              <a:t>~ End of the third month = 3 pair</a:t>
            </a:r>
          </a:p>
          <a:p>
            <a:pPr algn="l" eaLnBrk="1" hangingPunct="1"/>
            <a:r>
              <a:rPr lang="en-US" sz="2000" dirty="0"/>
              <a:t>~ End of the fourth month = 5 pair</a:t>
            </a:r>
          </a:p>
          <a:p>
            <a:pPr algn="l" eaLnBrk="1" hangingPunct="1"/>
            <a:r>
              <a:rPr lang="en-US" sz="2000" dirty="0"/>
              <a:t>~ 5 pairs of rabbits produced in one year</a:t>
            </a:r>
          </a:p>
          <a:p>
            <a:pPr algn="l" eaLnBrk="1" hangingPunct="1"/>
            <a:r>
              <a:rPr lang="en-US" dirty="0"/>
              <a:t> </a:t>
            </a:r>
          </a:p>
        </p:txBody>
      </p:sp>
      <p:sp>
        <p:nvSpPr>
          <p:cNvPr id="8196" name="Text Box 4"/>
          <p:cNvSpPr txBox="1">
            <a:spLocks noChangeArrowheads="1"/>
          </p:cNvSpPr>
          <p:nvPr/>
        </p:nvSpPr>
        <p:spPr bwMode="auto">
          <a:xfrm>
            <a:off x="1755183" y="4827722"/>
            <a:ext cx="3886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dirty="0"/>
              <a:t>1, 1, 2, 3, 5, 8, 13, 21, 34, …</a:t>
            </a:r>
          </a:p>
        </p:txBody>
      </p:sp>
      <p:pic>
        <p:nvPicPr>
          <p:cNvPr id="8197" name="Picture 5" descr="C:\My Documents\Nicole\Pictures\Rabbit Diagram.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91200" y="1524001"/>
            <a:ext cx="4648200" cy="4416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1"/>
          <p:cNvSpPr txBox="1">
            <a:spLocks/>
          </p:cNvSpPr>
          <p:nvPr/>
        </p:nvSpPr>
        <p:spPr>
          <a:xfrm>
            <a:off x="0" y="-24468"/>
            <a:ext cx="12192000" cy="1268276"/>
          </a:xfrm>
          <a:prstGeom prst="rect">
            <a:avLst/>
          </a:prstGeom>
          <a:solidFill>
            <a:schemeClr val="accent1">
              <a:lumMod val="5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200"/>
              </a:spcBef>
            </a:pPr>
            <a:endParaRPr lang="en-US" sz="1000" b="1" dirty="0" smtClean="0">
              <a:solidFill>
                <a:schemeClr val="bg1"/>
              </a:solidFill>
              <a:latin typeface="Rockwell" panose="02060603020205020403" pitchFamily="18" charset="0"/>
            </a:endParaRPr>
          </a:p>
          <a:p>
            <a:pPr algn="ctr">
              <a:spcBef>
                <a:spcPts val="1200"/>
              </a:spcBef>
            </a:pPr>
            <a:r>
              <a:rPr lang="en-US" sz="4800" b="1" dirty="0" smtClean="0">
                <a:solidFill>
                  <a:schemeClr val="bg1"/>
                </a:solidFill>
                <a:latin typeface="Rockwell" panose="02060603020205020403" pitchFamily="18" charset="0"/>
              </a:rPr>
              <a:t>Fibonacci’s </a:t>
            </a:r>
            <a:r>
              <a:rPr lang="en-US" sz="4800" b="1" dirty="0">
                <a:solidFill>
                  <a:schemeClr val="bg1"/>
                </a:solidFill>
                <a:latin typeface="Rockwell" panose="02060603020205020403" pitchFamily="18" charset="0"/>
              </a:rPr>
              <a:t>Rabbits Continued</a:t>
            </a:r>
          </a:p>
        </p:txBody>
      </p:sp>
      <p:sp>
        <p:nvSpPr>
          <p:cNvPr id="8" name="Rectangle 7"/>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xmlns="" val="4170398758"/>
      </p:ext>
    </p:extLst>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subTitle" idx="1"/>
          </p:nvPr>
        </p:nvSpPr>
        <p:spPr>
          <a:xfrm>
            <a:off x="1524000" y="1600200"/>
            <a:ext cx="7010400" cy="533400"/>
          </a:xfrm>
        </p:spPr>
        <p:txBody>
          <a:bodyPr/>
          <a:lstStyle/>
          <a:p>
            <a:pPr algn="l" eaLnBrk="1" hangingPunct="1"/>
            <a:r>
              <a:rPr lang="en-US" dirty="0"/>
              <a:t>~ Fibonacci spiral found in both snail and sea shells</a:t>
            </a:r>
          </a:p>
        </p:txBody>
      </p:sp>
      <p:pic>
        <p:nvPicPr>
          <p:cNvPr id="13316" name="Picture 4" descr="C:\My Documents\Nicole\Pictures\Sea Shell.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229601" y="1257298"/>
            <a:ext cx="2011363" cy="2674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17" name="Picture 5" descr="C:\My Documents\Nicole\Pictures\Snail Shell.gif"/>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553200" y="4152898"/>
            <a:ext cx="2667000" cy="238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18" name="Picture 6" descr="C:\My Documents\Nicole\Pictures\Spiral Squares.gif"/>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524001" y="2019298"/>
            <a:ext cx="2595563" cy="297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19" name="Picture 7" descr="C:\My Documents\Nicole\Pictures\Spiral Line.gif"/>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114800" y="2933698"/>
            <a:ext cx="2082800"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44" name="Reco1018.WAV">
            <a:hlinkClick r:id="" action="ppaction://media"/>
          </p:cNvPr>
          <p:cNvPicPr>
            <a:picLocks noChangeAspect="1" noChangeArrowheads="1"/>
          </p:cNvPicPr>
          <p:nvPr>
            <a:videoFile r:link="rId1"/>
            <p:extLst>
              <p:ext uri="{DAA4B4D4-6D71-4841-9C94-3DE7FCFB9230}">
                <p14:media xmlns:p14="http://schemas.microsoft.com/office/powerpoint/2010/main" xmlns="" r:embed="rId7"/>
              </p:ext>
            </p:extLst>
          </p:nvPr>
        </p:nvPicPr>
        <p:blipFill>
          <a:blip r:embed="rId8">
            <a:extLst>
              <a:ext uri="{28A0092B-C50C-407E-A947-70E740481C1C}">
                <a14:useLocalDpi xmlns:a14="http://schemas.microsoft.com/office/drawing/2010/main" xmlns="" val="0"/>
              </a:ext>
            </a:extLst>
          </a:blip>
          <a:srcRect/>
          <a:stretch>
            <a:fillRect/>
          </a:stretch>
        </p:blipFill>
        <p:spPr bwMode="auto">
          <a:xfrm>
            <a:off x="10134600" y="2286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p:cNvSpPr txBox="1">
            <a:spLocks/>
          </p:cNvSpPr>
          <p:nvPr/>
        </p:nvSpPr>
        <p:spPr>
          <a:xfrm>
            <a:off x="0" y="3"/>
            <a:ext cx="12192000" cy="1033469"/>
          </a:xfrm>
          <a:prstGeom prst="rect">
            <a:avLst/>
          </a:prstGeom>
          <a:solidFill>
            <a:schemeClr val="accent1">
              <a:lumMod val="5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bg1"/>
                </a:solidFill>
                <a:latin typeface="Rockwell" panose="02060603020205020403" pitchFamily="18" charset="0"/>
              </a:rPr>
              <a:t>The Fibonacci Numbers in Nature</a:t>
            </a:r>
          </a:p>
        </p:txBody>
      </p:sp>
      <p:sp>
        <p:nvSpPr>
          <p:cNvPr id="10" name="Rectangle 9"/>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xmlns="" val="4234576820"/>
      </p:ext>
    </p:extLst>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24555" fill="hold"/>
                                        <p:tgtEl>
                                          <p:spTgt spid="1434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endCondLst>
                    <p:cond evt="onStopAudio" delay="0">
                      <p:tgtEl>
                        <p:sldTgt/>
                      </p:tgtEl>
                    </p:cond>
                  </p:endCondLst>
                </p:cTn>
                <p:tgtEl>
                  <p:spTgt spid="14344"/>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subTitle" idx="1"/>
          </p:nvPr>
        </p:nvSpPr>
        <p:spPr>
          <a:xfrm>
            <a:off x="1828800" y="1600200"/>
            <a:ext cx="8839200" cy="609600"/>
          </a:xfrm>
        </p:spPr>
        <p:txBody>
          <a:bodyPr/>
          <a:lstStyle/>
          <a:p>
            <a:pPr algn="l" eaLnBrk="1" hangingPunct="1"/>
            <a:r>
              <a:rPr lang="en-US" dirty="0"/>
              <a:t>~  Sneezewort (</a:t>
            </a:r>
            <a:r>
              <a:rPr lang="en-US" dirty="0" err="1"/>
              <a:t>Achillea</a:t>
            </a:r>
            <a:r>
              <a:rPr lang="en-US" dirty="0"/>
              <a:t> </a:t>
            </a:r>
            <a:r>
              <a:rPr lang="en-US" dirty="0" err="1"/>
              <a:t>ptarmica</a:t>
            </a:r>
            <a:r>
              <a:rPr lang="en-US" dirty="0"/>
              <a:t>) shows the Fibonacci numbers</a:t>
            </a:r>
          </a:p>
          <a:p>
            <a:pPr algn="l" eaLnBrk="1" hangingPunct="1"/>
            <a:endParaRPr lang="en-US" dirty="0"/>
          </a:p>
        </p:txBody>
      </p:sp>
      <p:pic>
        <p:nvPicPr>
          <p:cNvPr id="14340" name="Picture 4" descr="C:\My Documents\Nicole\Pictures\Sneezewort.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010526" y="2362200"/>
            <a:ext cx="2200275" cy="3505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41" name="Picture 5" descr="C:\My Documents\Nicole\Pictures\Branching Tree.gif"/>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990725" y="2514601"/>
            <a:ext cx="5334000" cy="3529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6" name="Reco1018.WAV">
            <a:hlinkClick r:id="" action="ppaction://media"/>
          </p:cNvPr>
          <p:cNvPicPr>
            <a:picLocks noChangeAspect="1" noChangeArrowheads="1"/>
          </p:cNvPicPr>
          <p:nvPr>
            <a:videoFile r:link="rId1"/>
            <p:extLst>
              <p:ext uri="{DAA4B4D4-6D71-4841-9C94-3DE7FCFB9230}">
                <p14:media xmlns:p14="http://schemas.microsoft.com/office/powerpoint/2010/main" xmlns="" r:embed="rId5"/>
              </p:ext>
            </p:extLst>
          </p:nvPr>
        </p:nvPicPr>
        <p:blipFill>
          <a:blip r:embed="rId6">
            <a:extLst>
              <a:ext uri="{28A0092B-C50C-407E-A947-70E740481C1C}">
                <a14:useLocalDpi xmlns:a14="http://schemas.microsoft.com/office/drawing/2010/main" xmlns="" val="0"/>
              </a:ext>
            </a:extLst>
          </a:blip>
          <a:srcRect/>
          <a:stretch>
            <a:fillRect/>
          </a:stretch>
        </p:blipFill>
        <p:spPr bwMode="auto">
          <a:xfrm>
            <a:off x="10134600" y="1524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1"/>
          <p:cNvSpPr txBox="1">
            <a:spLocks/>
          </p:cNvSpPr>
          <p:nvPr/>
        </p:nvSpPr>
        <p:spPr>
          <a:xfrm>
            <a:off x="0" y="3"/>
            <a:ext cx="12192000" cy="1033469"/>
          </a:xfrm>
          <a:prstGeom prst="rect">
            <a:avLst/>
          </a:prstGeom>
          <a:solidFill>
            <a:schemeClr val="accent1">
              <a:lumMod val="5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bg1"/>
                </a:solidFill>
                <a:latin typeface="Rockwell" panose="02060603020205020403" pitchFamily="18" charset="0"/>
              </a:rPr>
              <a:t>The Fibonacci Numbers in Nature</a:t>
            </a:r>
          </a:p>
        </p:txBody>
      </p:sp>
      <p:sp>
        <p:nvSpPr>
          <p:cNvPr id="8" name="Rectangle 7"/>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xmlns="" val="3892331685"/>
      </p:ext>
    </p:extLst>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22000" fill="hold"/>
                                        <p:tgtEl>
                                          <p:spTgt spid="1536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endCondLst>
                    <p:cond evt="onStopAudio" delay="0">
                      <p:tgtEl>
                        <p:sldTgt/>
                      </p:tgtEl>
                    </p:cond>
                  </p:endCondLst>
                </p:cTn>
                <p:tgtEl>
                  <p:spTgt spid="15366"/>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subTitle" idx="1"/>
          </p:nvPr>
        </p:nvSpPr>
        <p:spPr>
          <a:xfrm>
            <a:off x="2362200" y="1524000"/>
            <a:ext cx="6172200" cy="533400"/>
          </a:xfrm>
        </p:spPr>
        <p:txBody>
          <a:bodyPr/>
          <a:lstStyle/>
          <a:p>
            <a:pPr algn="l" eaLnBrk="1" hangingPunct="1"/>
            <a:r>
              <a:rPr lang="en-US" dirty="0"/>
              <a:t>~ Pinecones clearly show the Fibonacci spiral</a:t>
            </a:r>
          </a:p>
        </p:txBody>
      </p:sp>
      <p:pic>
        <p:nvPicPr>
          <p:cNvPr id="16388" name="Picture 4" descr="C:\My Documents\Nicole\Pictures\Pinecone 1 Plain.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55375" y="2514601"/>
            <a:ext cx="1633330" cy="15993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389" name="Picture 5" descr="C:\My Documents\Nicole\Pictures\Pinecone 1 Yellow.gif"/>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029201" y="2514600"/>
            <a:ext cx="1598129" cy="15641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390" name="Picture 6" descr="C:\My Documents\Nicole\Pictures\Pinecone 1 Green.gif"/>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317755" y="2458280"/>
            <a:ext cx="1577009" cy="15429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391" name="Picture 7" descr="C:\My Documents\Nicole\Pictures\Pinecone 2 Plain.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096179" y="4648201"/>
            <a:ext cx="1351722" cy="1304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392" name="Picture 8" descr="C:\My Documents\Nicole\Pictures\Pinecone 2 Yellow.gif"/>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334001" y="4648200"/>
            <a:ext cx="1408043" cy="1357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393" name="Picture 9" descr="C:\My Documents\Nicole\Pictures\Pinecone 2 Green.gif"/>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7599363" y="4648201"/>
            <a:ext cx="1295400" cy="12496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8" name="Reco1018.WAV">
            <a:hlinkClick r:id="" action="ppaction://media"/>
          </p:cNvPr>
          <p:cNvPicPr>
            <a:picLocks noChangeAspect="1" noChangeArrowheads="1"/>
          </p:cNvPicPr>
          <p:nvPr>
            <a:videoFile r:link="rId1"/>
            <p:extLst>
              <p:ext uri="{DAA4B4D4-6D71-4841-9C94-3DE7FCFB9230}">
                <p14:media xmlns:p14="http://schemas.microsoft.com/office/powerpoint/2010/main" xmlns="" r:embed="rId9"/>
              </p:ext>
            </p:extLst>
          </p:nvPr>
        </p:nvPicPr>
        <p:blipFill>
          <a:blip r:embed="rId10">
            <a:extLst>
              <a:ext uri="{28A0092B-C50C-407E-A947-70E740481C1C}">
                <a14:useLocalDpi xmlns:a14="http://schemas.microsoft.com/office/drawing/2010/main" xmlns="" val="0"/>
              </a:ext>
            </a:extLst>
          </a:blip>
          <a:srcRect/>
          <a:stretch>
            <a:fillRect/>
          </a:stretch>
        </p:blipFill>
        <p:spPr bwMode="auto">
          <a:xfrm>
            <a:off x="10210800" y="2286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txBox="1">
            <a:spLocks/>
          </p:cNvSpPr>
          <p:nvPr/>
        </p:nvSpPr>
        <p:spPr>
          <a:xfrm>
            <a:off x="0" y="3"/>
            <a:ext cx="12192000" cy="1033469"/>
          </a:xfrm>
          <a:prstGeom prst="rect">
            <a:avLst/>
          </a:prstGeom>
          <a:solidFill>
            <a:schemeClr val="accent1">
              <a:lumMod val="5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bg1"/>
                </a:solidFill>
                <a:latin typeface="Rockwell" panose="02060603020205020403" pitchFamily="18" charset="0"/>
              </a:rPr>
              <a:t>The Fibonacci Numbers in Nature</a:t>
            </a:r>
          </a:p>
        </p:txBody>
      </p:sp>
      <p:sp>
        <p:nvSpPr>
          <p:cNvPr id="13" name="Rectangle 12"/>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xmlns="" val="377483145"/>
      </p:ext>
    </p:extLst>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23452" fill="hold"/>
                                        <p:tgtEl>
                                          <p:spTgt spid="1741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endCondLst>
                    <p:cond evt="onStopAudio" delay="0">
                      <p:tgtEl>
                        <p:sldTgt/>
                      </p:tgtEl>
                    </p:cond>
                  </p:endCondLst>
                </p:cTn>
                <p:tgtEl>
                  <p:spTgt spid="17418"/>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subTitle" idx="1"/>
          </p:nvPr>
        </p:nvSpPr>
        <p:spPr>
          <a:xfrm>
            <a:off x="1524000" y="3429000"/>
            <a:ext cx="3733800" cy="457200"/>
          </a:xfrm>
        </p:spPr>
        <p:txBody>
          <a:bodyPr/>
          <a:lstStyle/>
          <a:p>
            <a:pPr algn="l" eaLnBrk="1" hangingPunct="1"/>
            <a:r>
              <a:rPr lang="en-US" dirty="0"/>
              <a:t> </a:t>
            </a:r>
            <a:r>
              <a:rPr lang="en-US" sz="2000" dirty="0"/>
              <a:t>Lilies and irises = 3 petals</a:t>
            </a:r>
            <a:endParaRPr lang="en-US" dirty="0"/>
          </a:p>
        </p:txBody>
      </p:sp>
      <p:pic>
        <p:nvPicPr>
          <p:cNvPr id="17412" name="Picture 4" descr="C:\My Documents\Nicole\Pictures\Iris.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52600" y="1371600"/>
            <a:ext cx="1265238"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3" name="Picture 5" descr="C:\My Documents\Nicole\Pictures\Lily.gif"/>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505200" y="1981201"/>
            <a:ext cx="1752600" cy="1236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4" name="Picture 6" descr="C:\My Documents\Nicole\Pictures\Buttercup.jp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248400" y="1752600"/>
            <a:ext cx="1828800" cy="1792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5" name="Picture 7" descr="C:\My Documents\Nicole\Pictures\Corn Marigold.jp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2286000" y="3962401"/>
            <a:ext cx="1524000" cy="1483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6" name="Picture 8" descr="C:\My Documents\Nicole\Pictures\Black-Eyed Susan.jpg"/>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6858001" y="4267200"/>
            <a:ext cx="1228725"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7" name="Picture 9" descr="C:\My Documents\Nicole\Pictures\Wild Rose.jpg"/>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8686801" y="1524000"/>
            <a:ext cx="1331913" cy="198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18" name="Text Box 10"/>
          <p:cNvSpPr txBox="1">
            <a:spLocks noChangeArrowheads="1"/>
          </p:cNvSpPr>
          <p:nvPr/>
        </p:nvSpPr>
        <p:spPr bwMode="auto">
          <a:xfrm>
            <a:off x="5791200" y="5867400"/>
            <a:ext cx="426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dirty="0"/>
              <a:t>Black-eyed Susan’s = 21 petals</a:t>
            </a:r>
          </a:p>
        </p:txBody>
      </p:sp>
      <p:sp>
        <p:nvSpPr>
          <p:cNvPr id="17419" name="Text Box 11"/>
          <p:cNvSpPr txBox="1">
            <a:spLocks noChangeArrowheads="1"/>
          </p:cNvSpPr>
          <p:nvPr/>
        </p:nvSpPr>
        <p:spPr bwMode="auto">
          <a:xfrm>
            <a:off x="1752600" y="5638800"/>
            <a:ext cx="3505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dirty="0"/>
              <a:t>Corn marigolds = 13 petals</a:t>
            </a:r>
          </a:p>
        </p:txBody>
      </p:sp>
      <p:sp>
        <p:nvSpPr>
          <p:cNvPr id="17420" name="Text Box 12"/>
          <p:cNvSpPr txBox="1">
            <a:spLocks noChangeArrowheads="1"/>
          </p:cNvSpPr>
          <p:nvPr/>
        </p:nvSpPr>
        <p:spPr bwMode="auto">
          <a:xfrm>
            <a:off x="5486400" y="3657600"/>
            <a:ext cx="5181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Buttercups and wild roses = 5 petals</a:t>
            </a:r>
          </a:p>
        </p:txBody>
      </p:sp>
      <p:pic>
        <p:nvPicPr>
          <p:cNvPr id="18445" name="Reco1034.WAV">
            <a:hlinkClick r:id="" action="ppaction://media"/>
          </p:cNvPr>
          <p:cNvPicPr>
            <a:picLocks noChangeAspect="1" noChangeArrowheads="1"/>
          </p:cNvPicPr>
          <p:nvPr>
            <a:videoFile r:link="rId1"/>
            <p:extLst>
              <p:ext uri="{DAA4B4D4-6D71-4841-9C94-3DE7FCFB9230}">
                <p14:media xmlns:p14="http://schemas.microsoft.com/office/powerpoint/2010/main" xmlns="" r:embed="rId9"/>
              </p:ext>
            </p:extLst>
          </p:nvPr>
        </p:nvPicPr>
        <p:blipFill>
          <a:blip r:embed="rId10">
            <a:extLst>
              <a:ext uri="{28A0092B-C50C-407E-A947-70E740481C1C}">
                <a14:useLocalDpi xmlns:a14="http://schemas.microsoft.com/office/drawing/2010/main" xmlns="" val="0"/>
              </a:ext>
            </a:extLst>
          </a:blip>
          <a:srcRect/>
          <a:stretch>
            <a:fillRect/>
          </a:stretch>
        </p:blipFill>
        <p:spPr bwMode="auto">
          <a:xfrm>
            <a:off x="10134600" y="1524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itle 1"/>
          <p:cNvSpPr txBox="1">
            <a:spLocks/>
          </p:cNvSpPr>
          <p:nvPr/>
        </p:nvSpPr>
        <p:spPr>
          <a:xfrm>
            <a:off x="0" y="3"/>
            <a:ext cx="12192000" cy="1033469"/>
          </a:xfrm>
          <a:prstGeom prst="rect">
            <a:avLst/>
          </a:prstGeom>
          <a:solidFill>
            <a:schemeClr val="accent1">
              <a:lumMod val="5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bg1"/>
                </a:solidFill>
                <a:latin typeface="Rockwell" panose="02060603020205020403" pitchFamily="18" charset="0"/>
              </a:rPr>
              <a:t>The Fibonacci Numbers in Nature</a:t>
            </a:r>
          </a:p>
        </p:txBody>
      </p:sp>
      <p:sp>
        <p:nvSpPr>
          <p:cNvPr id="15" name="Rectangle 14"/>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xmlns="" val="2671557914"/>
      </p:ext>
    </p:extLst>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6660" fill="hold"/>
                                        <p:tgtEl>
                                          <p:spTgt spid="1844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endCondLst>
                    <p:cond evt="onStopAudio" delay="0">
                      <p:tgtEl>
                        <p:sldTgt/>
                      </p:tgtEl>
                    </p:cond>
                  </p:endCondLst>
                </p:cTn>
                <p:tgtEl>
                  <p:spTgt spid="18445"/>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b="1" dirty="0" smtClean="0">
                <a:solidFill>
                  <a:schemeClr val="bg1"/>
                </a:solidFill>
                <a:latin typeface="Rockwell" panose="02060603020205020403" pitchFamily="18" charset="0"/>
              </a:rPr>
              <a:t>Summation of Sequences</a:t>
            </a:r>
            <a:endParaRPr lang="en-US"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2" name="Picture 1"/>
          <p:cNvPicPr>
            <a:picLocks noChangeAspect="1"/>
          </p:cNvPicPr>
          <p:nvPr/>
        </p:nvPicPr>
        <p:blipFill>
          <a:blip r:embed="rId2"/>
          <a:stretch>
            <a:fillRect/>
          </a:stretch>
        </p:blipFill>
        <p:spPr>
          <a:xfrm>
            <a:off x="232012" y="1201003"/>
            <a:ext cx="11737075" cy="5322626"/>
          </a:xfrm>
          <a:prstGeom prst="rect">
            <a:avLst/>
          </a:prstGeom>
        </p:spPr>
      </p:pic>
    </p:spTree>
    <p:extLst>
      <p:ext uri="{BB962C8B-B14F-4D97-AF65-F5344CB8AC3E}">
        <p14:creationId xmlns:p14="http://schemas.microsoft.com/office/powerpoint/2010/main" xmlns="" val="34047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pPr algn="ctr"/>
            <a:r>
              <a:rPr lang="en-US" sz="4800" b="1" dirty="0" smtClean="0">
                <a:solidFill>
                  <a:schemeClr val="bg1"/>
                </a:solidFill>
                <a:latin typeface="Rockwell" panose="02060603020205020403" pitchFamily="18" charset="0"/>
              </a:rPr>
              <a:t>Sequences</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8" name="Content Placeholder 2"/>
          <p:cNvSpPr txBox="1">
            <a:spLocks/>
          </p:cNvSpPr>
          <p:nvPr/>
        </p:nvSpPr>
        <p:spPr>
          <a:xfrm>
            <a:off x="342900" y="1479537"/>
            <a:ext cx="11506200" cy="587012"/>
          </a:xfrm>
          <a:prstGeom prst="rect">
            <a:avLst/>
          </a:prstGeom>
          <a:solidFill>
            <a:schemeClr val="accent5">
              <a:lumMod val="60000"/>
              <a:lumOff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en-US" b="1" dirty="0" smtClean="0">
                <a:latin typeface="+mj-lt"/>
              </a:rPr>
              <a:t>Definition		</a:t>
            </a:r>
            <a:endParaRPr lang="en-US" b="1" dirty="0">
              <a:latin typeface="+mj-lt"/>
            </a:endParaRPr>
          </a:p>
        </p:txBody>
      </p:sp>
      <p:sp>
        <p:nvSpPr>
          <p:cNvPr id="9" name="Content Placeholder 2"/>
          <p:cNvSpPr txBox="1">
            <a:spLocks/>
          </p:cNvSpPr>
          <p:nvPr/>
        </p:nvSpPr>
        <p:spPr>
          <a:xfrm>
            <a:off x="976728" y="2143942"/>
            <a:ext cx="10653296" cy="1271970"/>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endParaRPr lang="en-US" dirty="0"/>
          </a:p>
        </p:txBody>
      </p:sp>
      <p:pic>
        <p:nvPicPr>
          <p:cNvPr id="4" name="Picture 3"/>
          <p:cNvPicPr>
            <a:picLocks noChangeAspect="1"/>
          </p:cNvPicPr>
          <p:nvPr/>
        </p:nvPicPr>
        <p:blipFill>
          <a:blip r:embed="rId2"/>
          <a:stretch>
            <a:fillRect/>
          </a:stretch>
        </p:blipFill>
        <p:spPr>
          <a:xfrm>
            <a:off x="342900" y="2143942"/>
            <a:ext cx="11506200" cy="1571625"/>
          </a:xfrm>
          <a:prstGeom prst="rect">
            <a:avLst/>
          </a:prstGeom>
        </p:spPr>
      </p:pic>
      <p:sp>
        <p:nvSpPr>
          <p:cNvPr id="10" name="TextBox 9"/>
          <p:cNvSpPr txBox="1"/>
          <p:nvPr/>
        </p:nvSpPr>
        <p:spPr>
          <a:xfrm>
            <a:off x="995350" y="4261687"/>
            <a:ext cx="10624720" cy="1661993"/>
          </a:xfrm>
          <a:prstGeom prst="rect">
            <a:avLst/>
          </a:prstGeom>
          <a:solidFill>
            <a:schemeClr val="accent5">
              <a:lumMod val="40000"/>
              <a:lumOff val="60000"/>
            </a:schemeClr>
          </a:solidFill>
          <a:ln>
            <a:solidFill>
              <a:schemeClr val="accent1">
                <a:lumMod val="75000"/>
              </a:schemeClr>
            </a:solidFill>
          </a:ln>
        </p:spPr>
        <p:txBody>
          <a:bodyPr wrap="square" rtlCol="0">
            <a:spAutoFit/>
          </a:bodyPr>
          <a:lstStyle/>
          <a:p>
            <a:pPr marL="457200" indent="-457200" algn="just">
              <a:spcBef>
                <a:spcPts val="600"/>
              </a:spcBef>
              <a:spcAft>
                <a:spcPts val="1200"/>
              </a:spcAft>
              <a:buFont typeface="+mj-lt"/>
              <a:buAutoNum type="arabicPeriod"/>
            </a:pPr>
            <a:r>
              <a:rPr lang="en-US" sz="2400" dirty="0" smtClean="0"/>
              <a:t>Arithmetic Sequences</a:t>
            </a:r>
          </a:p>
          <a:p>
            <a:pPr marL="457200" indent="-457200" algn="just">
              <a:spcBef>
                <a:spcPts val="600"/>
              </a:spcBef>
              <a:spcAft>
                <a:spcPts val="1200"/>
              </a:spcAft>
              <a:buFont typeface="+mj-lt"/>
              <a:buAutoNum type="arabicPeriod"/>
            </a:pPr>
            <a:r>
              <a:rPr lang="en-US" sz="2400" dirty="0" smtClean="0"/>
              <a:t>Geometric Sequences</a:t>
            </a:r>
          </a:p>
          <a:p>
            <a:pPr marL="457200" indent="-457200" algn="just">
              <a:spcBef>
                <a:spcPts val="600"/>
              </a:spcBef>
              <a:spcAft>
                <a:spcPts val="1200"/>
              </a:spcAft>
              <a:buFont typeface="+mj-lt"/>
              <a:buAutoNum type="arabicPeriod"/>
            </a:pPr>
            <a:r>
              <a:rPr lang="en-US" sz="2400" dirty="0" smtClean="0"/>
              <a:t>Recurrence Relations Sequences </a:t>
            </a:r>
            <a:endParaRPr lang="en-US" sz="2400" dirty="0"/>
          </a:p>
        </p:txBody>
      </p:sp>
    </p:spTree>
    <p:extLst>
      <p:ext uri="{BB962C8B-B14F-4D97-AF65-F5344CB8AC3E}">
        <p14:creationId xmlns:p14="http://schemas.microsoft.com/office/powerpoint/2010/main" xmlns="" val="180048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7"/>
          <p:cNvSpPr txBox="1">
            <a:spLocks noChangeArrowheads="1"/>
          </p:cNvSpPr>
          <p:nvPr/>
        </p:nvSpPr>
        <p:spPr bwMode="auto">
          <a:xfrm>
            <a:off x="2424114" y="1844676"/>
            <a:ext cx="7704137"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sz="2000" dirty="0">
                <a:latin typeface="Comic Sans MS" pitchFamily="66" charset="0"/>
              </a:rPr>
              <a:t>We all know this sequence of numbers!  What is the rule?</a:t>
            </a:r>
          </a:p>
        </p:txBody>
      </p:sp>
      <p:sp>
        <p:nvSpPr>
          <p:cNvPr id="3076" name="Text Box 9"/>
          <p:cNvSpPr txBox="1">
            <a:spLocks noChangeArrowheads="1"/>
          </p:cNvSpPr>
          <p:nvPr/>
        </p:nvSpPr>
        <p:spPr bwMode="auto">
          <a:xfrm>
            <a:off x="2135188" y="2565400"/>
            <a:ext cx="7848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400" dirty="0">
                <a:latin typeface="Comic Sans MS" pitchFamily="66" charset="0"/>
              </a:rPr>
              <a:t>1	2	3	4	5	6	7	8	9</a:t>
            </a:r>
          </a:p>
        </p:txBody>
      </p:sp>
      <p:sp>
        <p:nvSpPr>
          <p:cNvPr id="3077" name="Text Box 10"/>
          <p:cNvSpPr txBox="1">
            <a:spLocks noChangeArrowheads="1"/>
          </p:cNvSpPr>
          <p:nvPr/>
        </p:nvSpPr>
        <p:spPr bwMode="auto">
          <a:xfrm>
            <a:off x="2063750" y="3357563"/>
            <a:ext cx="80645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sz="2400" dirty="0"/>
              <a:t>Of course its add one!</a:t>
            </a:r>
          </a:p>
        </p:txBody>
      </p:sp>
      <p:sp>
        <p:nvSpPr>
          <p:cNvPr id="3078" name="Text Box 11"/>
          <p:cNvSpPr txBox="1">
            <a:spLocks noChangeArrowheads="1"/>
          </p:cNvSpPr>
          <p:nvPr/>
        </p:nvSpPr>
        <p:spPr bwMode="auto">
          <a:xfrm>
            <a:off x="1919289" y="4508501"/>
            <a:ext cx="8353425"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sz="2000" dirty="0">
                <a:latin typeface="Comic Sans MS" pitchFamily="66" charset="0"/>
              </a:rPr>
              <a:t>In today's lesson we are going to be looking at lots of different sequences!</a:t>
            </a:r>
          </a:p>
        </p:txBody>
      </p:sp>
      <p:sp>
        <p:nvSpPr>
          <p:cNvPr id="7" name="Title 1"/>
          <p:cNvSpPr txBox="1">
            <a:spLocks/>
          </p:cNvSpPr>
          <p:nvPr/>
        </p:nvSpPr>
        <p:spPr>
          <a:xfrm>
            <a:off x="0" y="3"/>
            <a:ext cx="12192000" cy="1228725"/>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solidFill>
                  <a:schemeClr val="bg1"/>
                </a:solidFill>
                <a:latin typeface="Rockwell" panose="02060603020205020403" pitchFamily="18" charset="0"/>
              </a:rPr>
              <a:t>Sequences</a:t>
            </a:r>
            <a:endParaRPr lang="en-US" sz="4800" b="1" dirty="0">
              <a:solidFill>
                <a:schemeClr val="bg1"/>
              </a:solidFill>
              <a:latin typeface="Rockwell" panose="02060603020205020403" pitchFamily="18" charset="0"/>
            </a:endParaRPr>
          </a:p>
        </p:txBody>
      </p:sp>
      <p:sp>
        <p:nvSpPr>
          <p:cNvPr id="8" name="Rectangle 7"/>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xmlns="" val="53686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Effect transition="in" filter="wipe(down)">
                                      <p:cBhvr>
                                        <p:cTn id="7" dur="500"/>
                                        <p:tgtEl>
                                          <p:spTgt spid="307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2201069" y="1107381"/>
            <a:ext cx="7200900"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sz="2400" dirty="0">
                <a:latin typeface="Comic Sans MS" pitchFamily="66" charset="0"/>
              </a:rPr>
              <a:t>Look at these number sequences carefully can you guess the next 2 numbers?</a:t>
            </a:r>
          </a:p>
          <a:p>
            <a:pPr algn="ctr" eaLnBrk="1" hangingPunct="1">
              <a:spcBef>
                <a:spcPct val="50000"/>
              </a:spcBef>
            </a:pPr>
            <a:r>
              <a:rPr lang="en-GB" sz="2400" dirty="0">
                <a:latin typeface="Comic Sans MS" pitchFamily="66" charset="0"/>
              </a:rPr>
              <a:t>What about guess the rule?</a:t>
            </a:r>
          </a:p>
        </p:txBody>
      </p:sp>
      <p:sp>
        <p:nvSpPr>
          <p:cNvPr id="4099" name="Oval 5"/>
          <p:cNvSpPr>
            <a:spLocks noChangeArrowheads="1"/>
          </p:cNvSpPr>
          <p:nvPr/>
        </p:nvSpPr>
        <p:spPr bwMode="auto">
          <a:xfrm>
            <a:off x="1919289" y="2852739"/>
            <a:ext cx="1150937"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30</a:t>
            </a:r>
          </a:p>
        </p:txBody>
      </p:sp>
      <p:sp>
        <p:nvSpPr>
          <p:cNvPr id="4100" name="Oval 6"/>
          <p:cNvSpPr>
            <a:spLocks noChangeArrowheads="1"/>
          </p:cNvSpPr>
          <p:nvPr/>
        </p:nvSpPr>
        <p:spPr bwMode="auto">
          <a:xfrm>
            <a:off x="3216275" y="2852739"/>
            <a:ext cx="1150938"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40</a:t>
            </a:r>
          </a:p>
        </p:txBody>
      </p:sp>
      <p:sp>
        <p:nvSpPr>
          <p:cNvPr id="4101" name="Oval 7"/>
          <p:cNvSpPr>
            <a:spLocks noChangeArrowheads="1"/>
          </p:cNvSpPr>
          <p:nvPr/>
        </p:nvSpPr>
        <p:spPr bwMode="auto">
          <a:xfrm>
            <a:off x="4511675" y="2924176"/>
            <a:ext cx="1150938"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50</a:t>
            </a:r>
          </a:p>
        </p:txBody>
      </p:sp>
      <p:sp>
        <p:nvSpPr>
          <p:cNvPr id="4102" name="Oval 8"/>
          <p:cNvSpPr>
            <a:spLocks noChangeArrowheads="1"/>
          </p:cNvSpPr>
          <p:nvPr/>
        </p:nvSpPr>
        <p:spPr bwMode="auto">
          <a:xfrm>
            <a:off x="5808664" y="2924176"/>
            <a:ext cx="1150937"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60</a:t>
            </a:r>
          </a:p>
        </p:txBody>
      </p:sp>
      <p:sp>
        <p:nvSpPr>
          <p:cNvPr id="7177" name="Oval 9"/>
          <p:cNvSpPr>
            <a:spLocks noChangeArrowheads="1"/>
          </p:cNvSpPr>
          <p:nvPr/>
        </p:nvSpPr>
        <p:spPr bwMode="auto">
          <a:xfrm>
            <a:off x="7104064" y="2924176"/>
            <a:ext cx="1150937"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70</a:t>
            </a:r>
          </a:p>
        </p:txBody>
      </p:sp>
      <p:sp>
        <p:nvSpPr>
          <p:cNvPr id="7178" name="Oval 10"/>
          <p:cNvSpPr>
            <a:spLocks noChangeArrowheads="1"/>
          </p:cNvSpPr>
          <p:nvPr/>
        </p:nvSpPr>
        <p:spPr bwMode="auto">
          <a:xfrm>
            <a:off x="8472489" y="2924176"/>
            <a:ext cx="1150937"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80</a:t>
            </a:r>
          </a:p>
        </p:txBody>
      </p:sp>
      <p:sp>
        <p:nvSpPr>
          <p:cNvPr id="4105" name="Oval 11"/>
          <p:cNvSpPr>
            <a:spLocks noChangeArrowheads="1"/>
          </p:cNvSpPr>
          <p:nvPr/>
        </p:nvSpPr>
        <p:spPr bwMode="auto">
          <a:xfrm>
            <a:off x="1919289" y="4005264"/>
            <a:ext cx="1150937"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17</a:t>
            </a:r>
          </a:p>
        </p:txBody>
      </p:sp>
      <p:sp>
        <p:nvSpPr>
          <p:cNvPr id="4106" name="Oval 12"/>
          <p:cNvSpPr>
            <a:spLocks noChangeArrowheads="1"/>
          </p:cNvSpPr>
          <p:nvPr/>
        </p:nvSpPr>
        <p:spPr bwMode="auto">
          <a:xfrm>
            <a:off x="3216275" y="4005264"/>
            <a:ext cx="1150938"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20</a:t>
            </a:r>
          </a:p>
        </p:txBody>
      </p:sp>
      <p:sp>
        <p:nvSpPr>
          <p:cNvPr id="7181" name="Oval 13"/>
          <p:cNvSpPr>
            <a:spLocks noChangeArrowheads="1"/>
          </p:cNvSpPr>
          <p:nvPr/>
        </p:nvSpPr>
        <p:spPr bwMode="auto">
          <a:xfrm>
            <a:off x="7175500" y="4005264"/>
            <a:ext cx="1150938"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29</a:t>
            </a:r>
          </a:p>
        </p:txBody>
      </p:sp>
      <p:sp>
        <p:nvSpPr>
          <p:cNvPr id="4108" name="Oval 14"/>
          <p:cNvSpPr>
            <a:spLocks noChangeArrowheads="1"/>
          </p:cNvSpPr>
          <p:nvPr/>
        </p:nvSpPr>
        <p:spPr bwMode="auto">
          <a:xfrm>
            <a:off x="5880100" y="4005264"/>
            <a:ext cx="1150938"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26</a:t>
            </a:r>
          </a:p>
        </p:txBody>
      </p:sp>
      <p:sp>
        <p:nvSpPr>
          <p:cNvPr id="4109" name="Oval 15"/>
          <p:cNvSpPr>
            <a:spLocks noChangeArrowheads="1"/>
          </p:cNvSpPr>
          <p:nvPr/>
        </p:nvSpPr>
        <p:spPr bwMode="auto">
          <a:xfrm>
            <a:off x="4511675" y="4005264"/>
            <a:ext cx="1150938"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23</a:t>
            </a:r>
          </a:p>
        </p:txBody>
      </p:sp>
      <p:sp>
        <p:nvSpPr>
          <p:cNvPr id="7184" name="Oval 16"/>
          <p:cNvSpPr>
            <a:spLocks noChangeArrowheads="1"/>
          </p:cNvSpPr>
          <p:nvPr/>
        </p:nvSpPr>
        <p:spPr bwMode="auto">
          <a:xfrm>
            <a:off x="8543925" y="4076701"/>
            <a:ext cx="1150938"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32</a:t>
            </a:r>
          </a:p>
        </p:txBody>
      </p:sp>
      <p:sp>
        <p:nvSpPr>
          <p:cNvPr id="4111" name="Text Box 17"/>
          <p:cNvSpPr txBox="1">
            <a:spLocks noChangeArrowheads="1"/>
          </p:cNvSpPr>
          <p:nvPr/>
        </p:nvSpPr>
        <p:spPr bwMode="auto">
          <a:xfrm>
            <a:off x="1524000" y="3644901"/>
            <a:ext cx="9144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dirty="0"/>
              <a:t>---------------------------------------------------------------------------------------------------------------------</a:t>
            </a:r>
          </a:p>
        </p:txBody>
      </p:sp>
      <p:sp>
        <p:nvSpPr>
          <p:cNvPr id="4112" name="Text Box 18"/>
          <p:cNvSpPr txBox="1">
            <a:spLocks noChangeArrowheads="1"/>
          </p:cNvSpPr>
          <p:nvPr/>
        </p:nvSpPr>
        <p:spPr bwMode="auto">
          <a:xfrm>
            <a:off x="1524000" y="5013326"/>
            <a:ext cx="9144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dirty="0"/>
              <a:t>---------------------------------------------------------------------------------------------------------------------</a:t>
            </a:r>
          </a:p>
        </p:txBody>
      </p:sp>
      <p:sp>
        <p:nvSpPr>
          <p:cNvPr id="4113" name="Oval 19"/>
          <p:cNvSpPr>
            <a:spLocks noChangeArrowheads="1"/>
          </p:cNvSpPr>
          <p:nvPr/>
        </p:nvSpPr>
        <p:spPr bwMode="auto">
          <a:xfrm>
            <a:off x="1703389" y="5445126"/>
            <a:ext cx="1150937"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48</a:t>
            </a:r>
          </a:p>
        </p:txBody>
      </p:sp>
      <p:sp>
        <p:nvSpPr>
          <p:cNvPr id="4114" name="Oval 20"/>
          <p:cNvSpPr>
            <a:spLocks noChangeArrowheads="1"/>
          </p:cNvSpPr>
          <p:nvPr/>
        </p:nvSpPr>
        <p:spPr bwMode="auto">
          <a:xfrm>
            <a:off x="3071814" y="5516564"/>
            <a:ext cx="1150937"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41</a:t>
            </a:r>
          </a:p>
        </p:txBody>
      </p:sp>
      <p:sp>
        <p:nvSpPr>
          <p:cNvPr id="4115" name="Oval 21"/>
          <p:cNvSpPr>
            <a:spLocks noChangeArrowheads="1"/>
          </p:cNvSpPr>
          <p:nvPr/>
        </p:nvSpPr>
        <p:spPr bwMode="auto">
          <a:xfrm>
            <a:off x="4440239" y="5516564"/>
            <a:ext cx="1150937"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34</a:t>
            </a:r>
          </a:p>
        </p:txBody>
      </p:sp>
      <p:sp>
        <p:nvSpPr>
          <p:cNvPr id="4116" name="Oval 22"/>
          <p:cNvSpPr>
            <a:spLocks noChangeArrowheads="1"/>
          </p:cNvSpPr>
          <p:nvPr/>
        </p:nvSpPr>
        <p:spPr bwMode="auto">
          <a:xfrm>
            <a:off x="5735639" y="5516564"/>
            <a:ext cx="1150937"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27</a:t>
            </a:r>
          </a:p>
        </p:txBody>
      </p:sp>
      <p:sp>
        <p:nvSpPr>
          <p:cNvPr id="7191" name="Oval 23"/>
          <p:cNvSpPr>
            <a:spLocks noChangeArrowheads="1"/>
          </p:cNvSpPr>
          <p:nvPr/>
        </p:nvSpPr>
        <p:spPr bwMode="auto">
          <a:xfrm>
            <a:off x="7104064" y="5516564"/>
            <a:ext cx="1150937"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20</a:t>
            </a:r>
          </a:p>
        </p:txBody>
      </p:sp>
      <p:sp>
        <p:nvSpPr>
          <p:cNvPr id="7192" name="Oval 24"/>
          <p:cNvSpPr>
            <a:spLocks noChangeArrowheads="1"/>
          </p:cNvSpPr>
          <p:nvPr/>
        </p:nvSpPr>
        <p:spPr bwMode="auto">
          <a:xfrm>
            <a:off x="8472489" y="5516564"/>
            <a:ext cx="1150937"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13</a:t>
            </a:r>
          </a:p>
        </p:txBody>
      </p:sp>
      <p:sp>
        <p:nvSpPr>
          <p:cNvPr id="7193" name="AutoShape 25"/>
          <p:cNvSpPr>
            <a:spLocks noChangeArrowheads="1"/>
          </p:cNvSpPr>
          <p:nvPr/>
        </p:nvSpPr>
        <p:spPr bwMode="auto">
          <a:xfrm>
            <a:off x="9480550" y="1773238"/>
            <a:ext cx="863600" cy="1657350"/>
          </a:xfrm>
          <a:prstGeom prst="irregularSeal1">
            <a:avLst/>
          </a:prstGeom>
          <a:solidFill>
            <a:srgbClr val="FF0000">
              <a:alpha val="27843"/>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dirty="0"/>
              <a:t>+10</a:t>
            </a:r>
          </a:p>
        </p:txBody>
      </p:sp>
      <p:sp>
        <p:nvSpPr>
          <p:cNvPr id="7194" name="AutoShape 26"/>
          <p:cNvSpPr>
            <a:spLocks noChangeArrowheads="1"/>
          </p:cNvSpPr>
          <p:nvPr/>
        </p:nvSpPr>
        <p:spPr bwMode="auto">
          <a:xfrm>
            <a:off x="9625013" y="3429000"/>
            <a:ext cx="863600" cy="1657350"/>
          </a:xfrm>
          <a:prstGeom prst="irregularSeal1">
            <a:avLst/>
          </a:prstGeom>
          <a:solidFill>
            <a:srgbClr val="FF0000">
              <a:alpha val="27843"/>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dirty="0"/>
              <a:t>+3</a:t>
            </a:r>
          </a:p>
        </p:txBody>
      </p:sp>
      <p:sp>
        <p:nvSpPr>
          <p:cNvPr id="7195" name="AutoShape 27"/>
          <p:cNvSpPr>
            <a:spLocks noChangeArrowheads="1"/>
          </p:cNvSpPr>
          <p:nvPr/>
        </p:nvSpPr>
        <p:spPr bwMode="auto">
          <a:xfrm>
            <a:off x="9625013" y="5013325"/>
            <a:ext cx="863600" cy="1657350"/>
          </a:xfrm>
          <a:prstGeom prst="irregularSeal1">
            <a:avLst/>
          </a:prstGeom>
          <a:solidFill>
            <a:srgbClr val="FF0000">
              <a:alpha val="27843"/>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dirty="0"/>
              <a:t>-7</a:t>
            </a:r>
          </a:p>
        </p:txBody>
      </p:sp>
      <p:sp>
        <p:nvSpPr>
          <p:cNvPr id="26" name="Title 1"/>
          <p:cNvSpPr txBox="1">
            <a:spLocks/>
          </p:cNvSpPr>
          <p:nvPr/>
        </p:nvSpPr>
        <p:spPr>
          <a:xfrm>
            <a:off x="0" y="3"/>
            <a:ext cx="12192000" cy="1035941"/>
          </a:xfrm>
          <a:prstGeom prst="rect">
            <a:avLst/>
          </a:prstGeom>
          <a:solidFill>
            <a:schemeClr val="accent1">
              <a:lumMod val="5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smtClean="0">
                <a:solidFill>
                  <a:schemeClr val="bg1"/>
                </a:solidFill>
                <a:latin typeface="Rockwell" panose="02060603020205020403" pitchFamily="18" charset="0"/>
              </a:rPr>
              <a:t>Sequences</a:t>
            </a:r>
            <a:endParaRPr lang="en-US" sz="6000" b="1" dirty="0">
              <a:solidFill>
                <a:schemeClr val="bg1"/>
              </a:solidFill>
              <a:latin typeface="Rockwell" panose="02060603020205020403" pitchFamily="18" charset="0"/>
            </a:endParaRPr>
          </a:p>
        </p:txBody>
      </p:sp>
      <p:sp>
        <p:nvSpPr>
          <p:cNvPr id="27" name="Rectangle 26"/>
          <p:cNvSpPr/>
          <p:nvPr/>
        </p:nvSpPr>
        <p:spPr>
          <a:xfrm>
            <a:off x="0" y="6500813"/>
            <a:ext cx="12192000" cy="22428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xmlns="" val="649873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7"/>
                                        </p:tgtEl>
                                        <p:attrNameLst>
                                          <p:attrName>style.visibility</p:attrName>
                                        </p:attrNameLst>
                                      </p:cBhvr>
                                      <p:to>
                                        <p:strVal val="visible"/>
                                      </p:to>
                                    </p:set>
                                    <p:anim calcmode="lin" valueType="num">
                                      <p:cBhvr additive="base">
                                        <p:cTn id="7" dur="500" fill="hold"/>
                                        <p:tgtEl>
                                          <p:spTgt spid="7177"/>
                                        </p:tgtEl>
                                        <p:attrNameLst>
                                          <p:attrName>ppt_x</p:attrName>
                                        </p:attrNameLst>
                                      </p:cBhvr>
                                      <p:tavLst>
                                        <p:tav tm="0">
                                          <p:val>
                                            <p:strVal val="#ppt_x"/>
                                          </p:val>
                                        </p:tav>
                                        <p:tav tm="100000">
                                          <p:val>
                                            <p:strVal val="#ppt_x"/>
                                          </p:val>
                                        </p:tav>
                                      </p:tavLst>
                                    </p:anim>
                                    <p:anim calcmode="lin" valueType="num">
                                      <p:cBhvr additive="base">
                                        <p:cTn id="8" dur="500" fill="hold"/>
                                        <p:tgtEl>
                                          <p:spTgt spid="717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8"/>
                                        </p:tgtEl>
                                        <p:attrNameLst>
                                          <p:attrName>style.visibility</p:attrName>
                                        </p:attrNameLst>
                                      </p:cBhvr>
                                      <p:to>
                                        <p:strVal val="visible"/>
                                      </p:to>
                                    </p:set>
                                    <p:anim calcmode="lin" valueType="num">
                                      <p:cBhvr additive="base">
                                        <p:cTn id="13" dur="500" fill="hold"/>
                                        <p:tgtEl>
                                          <p:spTgt spid="7178"/>
                                        </p:tgtEl>
                                        <p:attrNameLst>
                                          <p:attrName>ppt_x</p:attrName>
                                        </p:attrNameLst>
                                      </p:cBhvr>
                                      <p:tavLst>
                                        <p:tav tm="0">
                                          <p:val>
                                            <p:strVal val="#ppt_x"/>
                                          </p:val>
                                        </p:tav>
                                        <p:tav tm="100000">
                                          <p:val>
                                            <p:strVal val="#ppt_x"/>
                                          </p:val>
                                        </p:tav>
                                      </p:tavLst>
                                    </p:anim>
                                    <p:anim calcmode="lin" valueType="num">
                                      <p:cBhvr additive="base">
                                        <p:cTn id="14" dur="500" fill="hold"/>
                                        <p:tgtEl>
                                          <p:spTgt spid="717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7193"/>
                                        </p:tgtEl>
                                        <p:attrNameLst>
                                          <p:attrName>style.visibility</p:attrName>
                                        </p:attrNameLst>
                                      </p:cBhvr>
                                      <p:to>
                                        <p:strVal val="visible"/>
                                      </p:to>
                                    </p:set>
                                    <p:animEffect transition="in" filter="checkerboard(across)">
                                      <p:cBhvr>
                                        <p:cTn id="19" dur="500"/>
                                        <p:tgtEl>
                                          <p:spTgt spid="719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181"/>
                                        </p:tgtEl>
                                        <p:attrNameLst>
                                          <p:attrName>style.visibility</p:attrName>
                                        </p:attrNameLst>
                                      </p:cBhvr>
                                      <p:to>
                                        <p:strVal val="visible"/>
                                      </p:to>
                                    </p:set>
                                    <p:anim calcmode="lin" valueType="num">
                                      <p:cBhvr additive="base">
                                        <p:cTn id="24" dur="500" fill="hold"/>
                                        <p:tgtEl>
                                          <p:spTgt spid="7181"/>
                                        </p:tgtEl>
                                        <p:attrNameLst>
                                          <p:attrName>ppt_x</p:attrName>
                                        </p:attrNameLst>
                                      </p:cBhvr>
                                      <p:tavLst>
                                        <p:tav tm="0">
                                          <p:val>
                                            <p:strVal val="#ppt_x"/>
                                          </p:val>
                                        </p:tav>
                                        <p:tav tm="100000">
                                          <p:val>
                                            <p:strVal val="#ppt_x"/>
                                          </p:val>
                                        </p:tav>
                                      </p:tavLst>
                                    </p:anim>
                                    <p:anim calcmode="lin" valueType="num">
                                      <p:cBhvr additive="base">
                                        <p:cTn id="25" dur="500" fill="hold"/>
                                        <p:tgtEl>
                                          <p:spTgt spid="7181"/>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184"/>
                                        </p:tgtEl>
                                        <p:attrNameLst>
                                          <p:attrName>style.visibility</p:attrName>
                                        </p:attrNameLst>
                                      </p:cBhvr>
                                      <p:to>
                                        <p:strVal val="visible"/>
                                      </p:to>
                                    </p:set>
                                    <p:anim calcmode="lin" valueType="num">
                                      <p:cBhvr additive="base">
                                        <p:cTn id="30" dur="500" fill="hold"/>
                                        <p:tgtEl>
                                          <p:spTgt spid="7184"/>
                                        </p:tgtEl>
                                        <p:attrNameLst>
                                          <p:attrName>ppt_x</p:attrName>
                                        </p:attrNameLst>
                                      </p:cBhvr>
                                      <p:tavLst>
                                        <p:tav tm="0">
                                          <p:val>
                                            <p:strVal val="#ppt_x"/>
                                          </p:val>
                                        </p:tav>
                                        <p:tav tm="100000">
                                          <p:val>
                                            <p:strVal val="#ppt_x"/>
                                          </p:val>
                                        </p:tav>
                                      </p:tavLst>
                                    </p:anim>
                                    <p:anim calcmode="lin" valueType="num">
                                      <p:cBhvr additive="base">
                                        <p:cTn id="31" dur="500" fill="hold"/>
                                        <p:tgtEl>
                                          <p:spTgt spid="7184"/>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7194"/>
                                        </p:tgtEl>
                                        <p:attrNameLst>
                                          <p:attrName>style.visibility</p:attrName>
                                        </p:attrNameLst>
                                      </p:cBhvr>
                                      <p:to>
                                        <p:strVal val="visible"/>
                                      </p:to>
                                    </p:set>
                                    <p:animEffect transition="in" filter="checkerboard(across)">
                                      <p:cBhvr>
                                        <p:cTn id="36" dur="500"/>
                                        <p:tgtEl>
                                          <p:spTgt spid="719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191"/>
                                        </p:tgtEl>
                                        <p:attrNameLst>
                                          <p:attrName>style.visibility</p:attrName>
                                        </p:attrNameLst>
                                      </p:cBhvr>
                                      <p:to>
                                        <p:strVal val="visible"/>
                                      </p:to>
                                    </p:set>
                                    <p:anim calcmode="lin" valueType="num">
                                      <p:cBhvr additive="base">
                                        <p:cTn id="41" dur="500" fill="hold"/>
                                        <p:tgtEl>
                                          <p:spTgt spid="7191"/>
                                        </p:tgtEl>
                                        <p:attrNameLst>
                                          <p:attrName>ppt_x</p:attrName>
                                        </p:attrNameLst>
                                      </p:cBhvr>
                                      <p:tavLst>
                                        <p:tav tm="0">
                                          <p:val>
                                            <p:strVal val="#ppt_x"/>
                                          </p:val>
                                        </p:tav>
                                        <p:tav tm="100000">
                                          <p:val>
                                            <p:strVal val="#ppt_x"/>
                                          </p:val>
                                        </p:tav>
                                      </p:tavLst>
                                    </p:anim>
                                    <p:anim calcmode="lin" valueType="num">
                                      <p:cBhvr additive="base">
                                        <p:cTn id="42" dur="500" fill="hold"/>
                                        <p:tgtEl>
                                          <p:spTgt spid="7191"/>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192"/>
                                        </p:tgtEl>
                                        <p:attrNameLst>
                                          <p:attrName>style.visibility</p:attrName>
                                        </p:attrNameLst>
                                      </p:cBhvr>
                                      <p:to>
                                        <p:strVal val="visible"/>
                                      </p:to>
                                    </p:set>
                                    <p:anim calcmode="lin" valueType="num">
                                      <p:cBhvr additive="base">
                                        <p:cTn id="47" dur="500" fill="hold"/>
                                        <p:tgtEl>
                                          <p:spTgt spid="7192"/>
                                        </p:tgtEl>
                                        <p:attrNameLst>
                                          <p:attrName>ppt_x</p:attrName>
                                        </p:attrNameLst>
                                      </p:cBhvr>
                                      <p:tavLst>
                                        <p:tav tm="0">
                                          <p:val>
                                            <p:strVal val="#ppt_x"/>
                                          </p:val>
                                        </p:tav>
                                        <p:tav tm="100000">
                                          <p:val>
                                            <p:strVal val="#ppt_x"/>
                                          </p:val>
                                        </p:tav>
                                      </p:tavLst>
                                    </p:anim>
                                    <p:anim calcmode="lin" valueType="num">
                                      <p:cBhvr additive="base">
                                        <p:cTn id="48" dur="500" fill="hold"/>
                                        <p:tgtEl>
                                          <p:spTgt spid="7192"/>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7195"/>
                                        </p:tgtEl>
                                        <p:attrNameLst>
                                          <p:attrName>style.visibility</p:attrName>
                                        </p:attrNameLst>
                                      </p:cBhvr>
                                      <p:to>
                                        <p:strVal val="visible"/>
                                      </p:to>
                                    </p:set>
                                    <p:animEffect transition="in" filter="checkerboard(across)">
                                      <p:cBhvr>
                                        <p:cTn id="53" dur="500"/>
                                        <p:tgtEl>
                                          <p:spTgt spid="7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animBg="1"/>
      <p:bldP spid="7178" grpId="0" animBg="1"/>
      <p:bldP spid="7181" grpId="0" animBg="1"/>
      <p:bldP spid="7184" grpId="0" animBg="1"/>
      <p:bldP spid="7191" grpId="0" animBg="1"/>
      <p:bldP spid="7192" grpId="0" animBg="1"/>
      <p:bldP spid="7193" grpId="0" animBg="1"/>
      <p:bldP spid="7194" grpId="0" animBg="1"/>
      <p:bldP spid="719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pPr algn="ctr"/>
            <a:r>
              <a:rPr lang="en-US" sz="4800" b="1" dirty="0">
                <a:solidFill>
                  <a:schemeClr val="bg1"/>
                </a:solidFill>
                <a:latin typeface="Rockwell" panose="02060603020205020403" pitchFamily="18" charset="0"/>
              </a:rPr>
              <a:t>Arithmetic Sequences</a:t>
            </a: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mc:AlternateContent xmlns:mc="http://schemas.openxmlformats.org/markup-compatibility/2006">
        <mc:Choice xmlns:a14="http://schemas.microsoft.com/office/drawing/2010/main" xmlns="" Requires="a14">
          <p:sp>
            <p:nvSpPr>
              <p:cNvPr id="9" name="Content Placeholder 2"/>
              <p:cNvSpPr txBox="1">
                <a:spLocks/>
              </p:cNvSpPr>
              <p:nvPr/>
            </p:nvSpPr>
            <p:spPr>
              <a:xfrm>
                <a:off x="933866" y="1915341"/>
                <a:ext cx="10653296" cy="4056834"/>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pPr>
                <a:r>
                  <a:rPr lang="en-US" dirty="0" smtClean="0"/>
                  <a:t>A = First term</a:t>
                </a:r>
              </a:p>
              <a:p>
                <a:pPr>
                  <a:lnSpc>
                    <a:spcPct val="100000"/>
                  </a:lnSpc>
                  <a:spcAft>
                    <a:spcPts val="600"/>
                  </a:spcAft>
                </a:pPr>
                <a:r>
                  <a:rPr lang="en-US" dirty="0" smtClean="0"/>
                  <a:t>D = Common difference</a:t>
                </a:r>
              </a:p>
              <a:p>
                <a:pPr>
                  <a:lnSpc>
                    <a:spcPct val="100000"/>
                  </a:lnSpc>
                  <a:spcAft>
                    <a:spcPts val="600"/>
                  </a:spcAft>
                </a:pPr>
                <a:endParaRPr lang="en-US" dirty="0"/>
              </a:p>
              <a:p>
                <a:pPr>
                  <a:lnSpc>
                    <a:spcPct val="100000"/>
                  </a:lnSpc>
                  <a:spcAft>
                    <a:spcPts val="600"/>
                  </a:spcAft>
                </a:pPr>
                <a:r>
                  <a:rPr lang="en-US" dirty="0" smtClean="0"/>
                  <a:t>Series : A,  A+D, A+2D, A+3D, ………</a:t>
                </a:r>
              </a:p>
              <a:p>
                <a:pPr>
                  <a:lnSpc>
                    <a:spcPct val="100000"/>
                  </a:lnSpc>
                  <a:spcAft>
                    <a:spcPts val="600"/>
                  </a:spcAft>
                </a:pPr>
                <a:r>
                  <a:rPr lang="en-US" dirty="0" smtClean="0"/>
                  <a:t>T</a:t>
                </a:r>
                <a:r>
                  <a:rPr lang="en-US" baseline="-25000" dirty="0" smtClean="0"/>
                  <a:t>N</a:t>
                </a:r>
                <a:r>
                  <a:rPr lang="en-US" dirty="0" smtClean="0"/>
                  <a:t> (nth Term) : A + (N – 1)D</a:t>
                </a:r>
              </a:p>
              <a:p>
                <a:pPr>
                  <a:lnSpc>
                    <a:spcPct val="100000"/>
                  </a:lnSpc>
                  <a:spcAft>
                    <a:spcPts val="600"/>
                  </a:spcAft>
                </a:pPr>
                <a:r>
                  <a:rPr lang="en-US" dirty="0" smtClean="0"/>
                  <a:t>S</a:t>
                </a:r>
                <a:r>
                  <a:rPr lang="en-US" baseline="-25000" dirty="0" smtClean="0"/>
                  <a:t>N</a:t>
                </a:r>
                <a:r>
                  <a:rPr lang="en-US" dirty="0" smtClean="0"/>
                  <a:t> (Sum up to nth term)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2</m:t>
                        </m:r>
                      </m:den>
                    </m:f>
                    <m:r>
                      <a:rPr lang="en-US" b="0" i="1" smtClean="0">
                        <a:latin typeface="Cambria Math" panose="02040503050406030204" pitchFamily="18" charset="0"/>
                      </a:rPr>
                      <m:t> {2</m:t>
                    </m:r>
                    <m:r>
                      <a:rPr lang="en-US" b="0" i="1" smtClean="0">
                        <a:latin typeface="Cambria Math" panose="02040503050406030204" pitchFamily="18" charset="0"/>
                      </a:rPr>
                      <m:t>𝐴</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−1</m:t>
                        </m:r>
                      </m:e>
                    </m:d>
                    <m:r>
                      <a:rPr lang="en-US" b="0" i="1" smtClean="0">
                        <a:latin typeface="Cambria Math" panose="02040503050406030204" pitchFamily="18" charset="0"/>
                      </a:rPr>
                      <m:t>𝐷</m:t>
                    </m:r>
                    <m:r>
                      <a:rPr lang="en-US" b="0" i="1" smtClean="0">
                        <a:latin typeface="Cambria Math" panose="02040503050406030204" pitchFamily="18" charset="0"/>
                      </a:rPr>
                      <m:t>}</m:t>
                    </m:r>
                  </m:oMath>
                </a14:m>
                <a:r>
                  <a:rPr lang="en-US" dirty="0" smtClean="0"/>
                  <a:t/>
                </a:r>
                <a:endParaRPr lang="en-US" dirty="0"/>
              </a:p>
            </p:txBody>
          </p:sp>
        </mc:Choice>
        <mc:Fallback>
          <p:sp>
            <p:nvSpPr>
              <p:cNvPr id="9" name="Content Placeholder 2"/>
              <p:cNvSpPr txBox="1">
                <a:spLocks noRot="1" noChangeAspect="1" noMove="1" noResize="1" noEditPoints="1" noAdjustHandles="1" noChangeArrowheads="1" noChangeShapeType="1" noTextEdit="1"/>
              </p:cNvSpPr>
              <p:nvPr/>
            </p:nvSpPr>
            <p:spPr>
              <a:xfrm>
                <a:off x="933866" y="1915341"/>
                <a:ext cx="10653296" cy="4056834"/>
              </a:xfrm>
              <a:prstGeom prst="rect">
                <a:avLst/>
              </a:prstGeom>
              <a:blipFill rotWithShape="0">
                <a:blip r:embed="rId2"/>
                <a:stretch>
                  <a:fillRect l="-1030" t="-1351"/>
                </a:stretch>
              </a:blipFill>
            </p:spPr>
            <p:txBody>
              <a:bodyPr/>
              <a:lstStyle/>
              <a:p>
                <a:r>
                  <a:rPr lang="en-US" dirty="0">
                    <a:noFill/>
                  </a:rPr>
                  <a:t> </a:t>
                </a:r>
              </a:p>
            </p:txBody>
          </p:sp>
        </mc:Fallback>
      </mc:AlternateContent>
    </p:spTree>
    <p:extLst>
      <p:ext uri="{BB962C8B-B14F-4D97-AF65-F5344CB8AC3E}">
        <p14:creationId xmlns:p14="http://schemas.microsoft.com/office/powerpoint/2010/main" xmlns="" val="383875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2026444" y="1420877"/>
            <a:ext cx="82804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400" dirty="0">
                <a:latin typeface="Comic Sans MS" pitchFamily="66" charset="0"/>
              </a:rPr>
              <a:t>Now try these sequences – think carefully and guess the last number!</a:t>
            </a:r>
          </a:p>
        </p:txBody>
      </p:sp>
      <p:sp>
        <p:nvSpPr>
          <p:cNvPr id="6147" name="Oval 5"/>
          <p:cNvSpPr>
            <a:spLocks noChangeArrowheads="1"/>
          </p:cNvSpPr>
          <p:nvPr/>
        </p:nvSpPr>
        <p:spPr bwMode="auto">
          <a:xfrm>
            <a:off x="1703389" y="2755906"/>
            <a:ext cx="1150937"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1</a:t>
            </a:r>
          </a:p>
        </p:txBody>
      </p:sp>
      <p:sp>
        <p:nvSpPr>
          <p:cNvPr id="6148" name="Oval 6"/>
          <p:cNvSpPr>
            <a:spLocks noChangeArrowheads="1"/>
          </p:cNvSpPr>
          <p:nvPr/>
        </p:nvSpPr>
        <p:spPr bwMode="auto">
          <a:xfrm>
            <a:off x="3000375" y="2755906"/>
            <a:ext cx="1150938"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2</a:t>
            </a:r>
          </a:p>
        </p:txBody>
      </p:sp>
      <p:sp>
        <p:nvSpPr>
          <p:cNvPr id="11271" name="Oval 7"/>
          <p:cNvSpPr>
            <a:spLocks noChangeArrowheads="1"/>
          </p:cNvSpPr>
          <p:nvPr/>
        </p:nvSpPr>
        <p:spPr bwMode="auto">
          <a:xfrm>
            <a:off x="8112125" y="2755906"/>
            <a:ext cx="1150938"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16</a:t>
            </a:r>
          </a:p>
        </p:txBody>
      </p:sp>
      <p:sp>
        <p:nvSpPr>
          <p:cNvPr id="6150" name="Oval 8"/>
          <p:cNvSpPr>
            <a:spLocks noChangeArrowheads="1"/>
          </p:cNvSpPr>
          <p:nvPr/>
        </p:nvSpPr>
        <p:spPr bwMode="auto">
          <a:xfrm>
            <a:off x="4295775" y="2755906"/>
            <a:ext cx="1150938"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4</a:t>
            </a:r>
          </a:p>
        </p:txBody>
      </p:sp>
      <p:sp>
        <p:nvSpPr>
          <p:cNvPr id="6151" name="Oval 9"/>
          <p:cNvSpPr>
            <a:spLocks noChangeArrowheads="1"/>
          </p:cNvSpPr>
          <p:nvPr/>
        </p:nvSpPr>
        <p:spPr bwMode="auto">
          <a:xfrm>
            <a:off x="5591175" y="2755906"/>
            <a:ext cx="1150938"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7</a:t>
            </a:r>
          </a:p>
        </p:txBody>
      </p:sp>
      <p:sp>
        <p:nvSpPr>
          <p:cNvPr id="6152" name="Oval 10"/>
          <p:cNvSpPr>
            <a:spLocks noChangeArrowheads="1"/>
          </p:cNvSpPr>
          <p:nvPr/>
        </p:nvSpPr>
        <p:spPr bwMode="auto">
          <a:xfrm>
            <a:off x="6816725" y="2755906"/>
            <a:ext cx="1150938"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11</a:t>
            </a:r>
          </a:p>
        </p:txBody>
      </p:sp>
      <p:sp>
        <p:nvSpPr>
          <p:cNvPr id="6153" name="Oval 11"/>
          <p:cNvSpPr>
            <a:spLocks noChangeArrowheads="1"/>
          </p:cNvSpPr>
          <p:nvPr/>
        </p:nvSpPr>
        <p:spPr bwMode="auto">
          <a:xfrm>
            <a:off x="1703389" y="3908431"/>
            <a:ext cx="1150937"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3</a:t>
            </a:r>
          </a:p>
        </p:txBody>
      </p:sp>
      <p:sp>
        <p:nvSpPr>
          <p:cNvPr id="6154" name="Text Box 12"/>
          <p:cNvSpPr txBox="1">
            <a:spLocks noChangeArrowheads="1"/>
          </p:cNvSpPr>
          <p:nvPr/>
        </p:nvSpPr>
        <p:spPr bwMode="auto">
          <a:xfrm>
            <a:off x="1524000" y="3548068"/>
            <a:ext cx="9144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dirty="0"/>
              <a:t>---------------------------------------------------------------------------------------------------------------------</a:t>
            </a:r>
          </a:p>
        </p:txBody>
      </p:sp>
      <p:sp>
        <p:nvSpPr>
          <p:cNvPr id="6155" name="Oval 13"/>
          <p:cNvSpPr>
            <a:spLocks noChangeArrowheads="1"/>
          </p:cNvSpPr>
          <p:nvPr/>
        </p:nvSpPr>
        <p:spPr bwMode="auto">
          <a:xfrm>
            <a:off x="4295775" y="3908431"/>
            <a:ext cx="1150938"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12</a:t>
            </a:r>
          </a:p>
        </p:txBody>
      </p:sp>
      <p:sp>
        <p:nvSpPr>
          <p:cNvPr id="6156" name="Oval 14"/>
          <p:cNvSpPr>
            <a:spLocks noChangeArrowheads="1"/>
          </p:cNvSpPr>
          <p:nvPr/>
        </p:nvSpPr>
        <p:spPr bwMode="auto">
          <a:xfrm>
            <a:off x="5591175" y="3908431"/>
            <a:ext cx="1150938"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24</a:t>
            </a:r>
          </a:p>
        </p:txBody>
      </p:sp>
      <p:sp>
        <p:nvSpPr>
          <p:cNvPr id="6157" name="Oval 15"/>
          <p:cNvSpPr>
            <a:spLocks noChangeArrowheads="1"/>
          </p:cNvSpPr>
          <p:nvPr/>
        </p:nvSpPr>
        <p:spPr bwMode="auto">
          <a:xfrm>
            <a:off x="6888164" y="3979869"/>
            <a:ext cx="1150937"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48</a:t>
            </a:r>
          </a:p>
        </p:txBody>
      </p:sp>
      <p:sp>
        <p:nvSpPr>
          <p:cNvPr id="11280" name="Oval 16"/>
          <p:cNvSpPr>
            <a:spLocks noChangeArrowheads="1"/>
          </p:cNvSpPr>
          <p:nvPr/>
        </p:nvSpPr>
        <p:spPr bwMode="auto">
          <a:xfrm>
            <a:off x="8183564" y="3908431"/>
            <a:ext cx="1150937"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96</a:t>
            </a:r>
          </a:p>
        </p:txBody>
      </p:sp>
      <p:sp>
        <p:nvSpPr>
          <p:cNvPr id="6159" name="Oval 17"/>
          <p:cNvSpPr>
            <a:spLocks noChangeArrowheads="1"/>
          </p:cNvSpPr>
          <p:nvPr/>
        </p:nvSpPr>
        <p:spPr bwMode="auto">
          <a:xfrm>
            <a:off x="3000375" y="3908431"/>
            <a:ext cx="1150938"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6</a:t>
            </a:r>
          </a:p>
        </p:txBody>
      </p:sp>
      <p:sp>
        <p:nvSpPr>
          <p:cNvPr id="11296" name="AutoShape 32"/>
          <p:cNvSpPr>
            <a:spLocks noChangeArrowheads="1"/>
          </p:cNvSpPr>
          <p:nvPr/>
        </p:nvSpPr>
        <p:spPr bwMode="auto">
          <a:xfrm>
            <a:off x="9625013" y="2324105"/>
            <a:ext cx="863600" cy="1657350"/>
          </a:xfrm>
          <a:prstGeom prst="irregularSeal1">
            <a:avLst/>
          </a:prstGeom>
          <a:solidFill>
            <a:srgbClr val="FF0000">
              <a:alpha val="27843"/>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dirty="0"/>
              <a:t>+1, +2, </a:t>
            </a:r>
          </a:p>
          <a:p>
            <a:pPr algn="ctr"/>
            <a:r>
              <a:rPr lang="en-GB" dirty="0"/>
              <a:t>+3 …</a:t>
            </a:r>
          </a:p>
        </p:txBody>
      </p:sp>
      <p:sp>
        <p:nvSpPr>
          <p:cNvPr id="11297" name="AutoShape 33"/>
          <p:cNvSpPr>
            <a:spLocks noChangeArrowheads="1"/>
          </p:cNvSpPr>
          <p:nvPr/>
        </p:nvSpPr>
        <p:spPr bwMode="auto">
          <a:xfrm>
            <a:off x="9804400" y="3692530"/>
            <a:ext cx="863600" cy="1657350"/>
          </a:xfrm>
          <a:prstGeom prst="irregularSeal1">
            <a:avLst/>
          </a:prstGeom>
          <a:solidFill>
            <a:srgbClr val="FF0000">
              <a:alpha val="27843"/>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dirty="0"/>
              <a:t>double</a:t>
            </a:r>
          </a:p>
        </p:txBody>
      </p:sp>
      <p:sp>
        <p:nvSpPr>
          <p:cNvPr id="18" name="Title 1"/>
          <p:cNvSpPr txBox="1">
            <a:spLocks/>
          </p:cNvSpPr>
          <p:nvPr/>
        </p:nvSpPr>
        <p:spPr>
          <a:xfrm>
            <a:off x="0" y="3"/>
            <a:ext cx="12192000" cy="1035941"/>
          </a:xfrm>
          <a:prstGeom prst="rect">
            <a:avLst/>
          </a:prstGeom>
          <a:solidFill>
            <a:schemeClr val="accent1">
              <a:lumMod val="5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smtClean="0">
                <a:solidFill>
                  <a:schemeClr val="bg1"/>
                </a:solidFill>
                <a:latin typeface="Rockwell" panose="02060603020205020403" pitchFamily="18" charset="0"/>
              </a:rPr>
              <a:t>Sequences</a:t>
            </a:r>
            <a:endParaRPr lang="en-US" sz="6000" b="1" dirty="0">
              <a:solidFill>
                <a:schemeClr val="bg1"/>
              </a:solidFill>
              <a:latin typeface="Rockwell" panose="02060603020205020403" pitchFamily="18" charset="0"/>
            </a:endParaRPr>
          </a:p>
        </p:txBody>
      </p:sp>
      <p:sp>
        <p:nvSpPr>
          <p:cNvPr id="19" name="Rectangle 18"/>
          <p:cNvSpPr/>
          <p:nvPr/>
        </p:nvSpPr>
        <p:spPr>
          <a:xfrm>
            <a:off x="0" y="6615117"/>
            <a:ext cx="12192000" cy="22428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xmlns="" val="26718776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71"/>
                                        </p:tgtEl>
                                        <p:attrNameLst>
                                          <p:attrName>style.visibility</p:attrName>
                                        </p:attrNameLst>
                                      </p:cBhvr>
                                      <p:to>
                                        <p:strVal val="visible"/>
                                      </p:to>
                                    </p:set>
                                    <p:anim calcmode="lin" valueType="num">
                                      <p:cBhvr additive="base">
                                        <p:cTn id="7" dur="500" fill="hold"/>
                                        <p:tgtEl>
                                          <p:spTgt spid="11271"/>
                                        </p:tgtEl>
                                        <p:attrNameLst>
                                          <p:attrName>ppt_x</p:attrName>
                                        </p:attrNameLst>
                                      </p:cBhvr>
                                      <p:tavLst>
                                        <p:tav tm="0">
                                          <p:val>
                                            <p:strVal val="#ppt_x"/>
                                          </p:val>
                                        </p:tav>
                                        <p:tav tm="100000">
                                          <p:val>
                                            <p:strVal val="#ppt_x"/>
                                          </p:val>
                                        </p:tav>
                                      </p:tavLst>
                                    </p:anim>
                                    <p:anim calcmode="lin" valueType="num">
                                      <p:cBhvr additive="base">
                                        <p:cTn id="8" dur="500" fill="hold"/>
                                        <p:tgtEl>
                                          <p:spTgt spid="1127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1296"/>
                                        </p:tgtEl>
                                        <p:attrNameLst>
                                          <p:attrName>style.visibility</p:attrName>
                                        </p:attrNameLst>
                                      </p:cBhvr>
                                      <p:to>
                                        <p:strVal val="visible"/>
                                      </p:to>
                                    </p:set>
                                    <p:animEffect transition="in" filter="checkerboard(across)">
                                      <p:cBhvr>
                                        <p:cTn id="13" dur="500"/>
                                        <p:tgtEl>
                                          <p:spTgt spid="1129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280"/>
                                        </p:tgtEl>
                                        <p:attrNameLst>
                                          <p:attrName>style.visibility</p:attrName>
                                        </p:attrNameLst>
                                      </p:cBhvr>
                                      <p:to>
                                        <p:strVal val="visible"/>
                                      </p:to>
                                    </p:set>
                                    <p:anim calcmode="lin" valueType="num">
                                      <p:cBhvr additive="base">
                                        <p:cTn id="18" dur="500" fill="hold"/>
                                        <p:tgtEl>
                                          <p:spTgt spid="11280"/>
                                        </p:tgtEl>
                                        <p:attrNameLst>
                                          <p:attrName>ppt_x</p:attrName>
                                        </p:attrNameLst>
                                      </p:cBhvr>
                                      <p:tavLst>
                                        <p:tav tm="0">
                                          <p:val>
                                            <p:strVal val="#ppt_x"/>
                                          </p:val>
                                        </p:tav>
                                        <p:tav tm="100000">
                                          <p:val>
                                            <p:strVal val="#ppt_x"/>
                                          </p:val>
                                        </p:tav>
                                      </p:tavLst>
                                    </p:anim>
                                    <p:anim calcmode="lin" valueType="num">
                                      <p:cBhvr additive="base">
                                        <p:cTn id="19" dur="500" fill="hold"/>
                                        <p:tgtEl>
                                          <p:spTgt spid="1128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1297"/>
                                        </p:tgtEl>
                                        <p:attrNameLst>
                                          <p:attrName>style.visibility</p:attrName>
                                        </p:attrNameLst>
                                      </p:cBhvr>
                                      <p:to>
                                        <p:strVal val="visible"/>
                                      </p:to>
                                    </p:set>
                                    <p:animEffect transition="in" filter="checkerboard(across)">
                                      <p:cBhvr>
                                        <p:cTn id="24" dur="500"/>
                                        <p:tgtEl>
                                          <p:spTgt spid="11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animBg="1"/>
      <p:bldP spid="11280" grpId="0" animBg="1"/>
      <p:bldP spid="11296" grpId="0" animBg="1"/>
      <p:bldP spid="1129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pPr algn="ctr"/>
            <a:r>
              <a:rPr lang="en-US" sz="4800" b="1" dirty="0" smtClean="0">
                <a:solidFill>
                  <a:schemeClr val="bg1"/>
                </a:solidFill>
                <a:latin typeface="Rockwell" panose="02060603020205020403" pitchFamily="18" charset="0"/>
              </a:rPr>
              <a:t>Geometric </a:t>
            </a:r>
            <a:r>
              <a:rPr lang="en-US" sz="4800" b="1" dirty="0">
                <a:solidFill>
                  <a:schemeClr val="bg1"/>
                </a:solidFill>
                <a:latin typeface="Rockwell" panose="02060603020205020403" pitchFamily="18" charset="0"/>
              </a:rPr>
              <a:t>Sequences</a:t>
            </a: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mc:AlternateContent xmlns:mc="http://schemas.openxmlformats.org/markup-compatibility/2006">
        <mc:Choice xmlns:a14="http://schemas.microsoft.com/office/drawing/2010/main" xmlns="" Requires="a14">
          <p:sp>
            <p:nvSpPr>
              <p:cNvPr id="9" name="Content Placeholder 2"/>
              <p:cNvSpPr txBox="1">
                <a:spLocks/>
              </p:cNvSpPr>
              <p:nvPr/>
            </p:nvSpPr>
            <p:spPr>
              <a:xfrm>
                <a:off x="933866" y="1915341"/>
                <a:ext cx="10653296" cy="4056834"/>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pPr>
                <a:r>
                  <a:rPr lang="en-US" dirty="0" smtClean="0"/>
                  <a:t>A = First term</a:t>
                </a:r>
              </a:p>
              <a:p>
                <a:pPr>
                  <a:lnSpc>
                    <a:spcPct val="100000"/>
                  </a:lnSpc>
                  <a:spcAft>
                    <a:spcPts val="600"/>
                  </a:spcAft>
                </a:pPr>
                <a:r>
                  <a:rPr lang="en-US" dirty="0"/>
                  <a:t>R</a:t>
                </a:r>
                <a:r>
                  <a:rPr lang="en-US" dirty="0" smtClean="0"/>
                  <a:t> = Common Ratio</a:t>
                </a:r>
              </a:p>
              <a:p>
                <a:pPr>
                  <a:lnSpc>
                    <a:spcPct val="100000"/>
                  </a:lnSpc>
                  <a:spcAft>
                    <a:spcPts val="600"/>
                  </a:spcAft>
                </a:pPr>
                <a:endParaRPr lang="en-US" dirty="0"/>
              </a:p>
              <a:p>
                <a:pPr>
                  <a:lnSpc>
                    <a:spcPct val="100000"/>
                  </a:lnSpc>
                  <a:spcAft>
                    <a:spcPts val="600"/>
                  </a:spcAft>
                </a:pPr>
                <a:r>
                  <a:rPr lang="en-US" dirty="0" smtClean="0"/>
                  <a:t>Series : A,  AR, AR</a:t>
                </a:r>
                <a:r>
                  <a:rPr lang="en-US" baseline="30000" dirty="0" smtClean="0"/>
                  <a:t>2</a:t>
                </a:r>
                <a:r>
                  <a:rPr lang="en-US" dirty="0" smtClean="0"/>
                  <a:t>, AR</a:t>
                </a:r>
                <a:r>
                  <a:rPr lang="en-US" baseline="30000" dirty="0" smtClean="0"/>
                  <a:t>3</a:t>
                </a:r>
                <a:r>
                  <a:rPr lang="en-US" dirty="0" smtClean="0"/>
                  <a:t>, ………</a:t>
                </a:r>
              </a:p>
              <a:p>
                <a:pPr>
                  <a:lnSpc>
                    <a:spcPct val="100000"/>
                  </a:lnSpc>
                  <a:spcAft>
                    <a:spcPts val="600"/>
                  </a:spcAft>
                </a:pPr>
                <a:r>
                  <a:rPr lang="en-US" dirty="0" smtClean="0"/>
                  <a:t>T</a:t>
                </a:r>
                <a:r>
                  <a:rPr lang="en-US" baseline="-25000" dirty="0" smtClean="0"/>
                  <a:t>N</a:t>
                </a:r>
                <a:r>
                  <a:rPr lang="en-US" dirty="0" smtClean="0"/>
                  <a:t> (nth Term) : AR</a:t>
                </a:r>
                <a:r>
                  <a:rPr lang="en-US" baseline="30000" dirty="0" smtClean="0"/>
                  <a:t>N-1</a:t>
                </a:r>
                <a:endParaRPr lang="en-US" dirty="0" smtClean="0"/>
              </a:p>
              <a:p>
                <a:pPr>
                  <a:lnSpc>
                    <a:spcPct val="100000"/>
                  </a:lnSpc>
                  <a:spcAft>
                    <a:spcPts val="600"/>
                  </a:spcAft>
                </a:pPr>
                <a:r>
                  <a:rPr lang="en-US" dirty="0" smtClean="0"/>
                  <a:t>S</a:t>
                </a:r>
                <a:r>
                  <a:rPr lang="en-US" baseline="-25000" dirty="0" smtClean="0"/>
                  <a:t>N</a:t>
                </a:r>
                <a:r>
                  <a:rPr lang="en-US" dirty="0" smtClean="0"/>
                  <a:t> (Sum up to nth term)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𝑁</m:t>
                            </m:r>
                          </m:sup>
                        </m:sSup>
                        <m:r>
                          <a:rPr lang="en-US" b="0" i="1" smtClean="0">
                            <a:latin typeface="Cambria Math" panose="02040503050406030204" pitchFamily="18" charset="0"/>
                          </a:rPr>
                          <m:t>−1)</m:t>
                        </m:r>
                      </m:num>
                      <m:den>
                        <m:r>
                          <a:rPr lang="en-US" b="0" i="1" smtClean="0">
                            <a:latin typeface="Cambria Math" panose="02040503050406030204" pitchFamily="18" charset="0"/>
                          </a:rPr>
                          <m:t>𝑅</m:t>
                        </m:r>
                        <m:r>
                          <a:rPr lang="en-US" b="0" i="1" smtClean="0">
                            <a:latin typeface="Cambria Math" panose="02040503050406030204" pitchFamily="18" charset="0"/>
                          </a:rPr>
                          <m:t>−1</m:t>
                        </m:r>
                      </m:den>
                    </m:f>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 ≠1] </m:t>
                    </m:r>
                  </m:oMath>
                </a14:m>
                <a:endParaRPr lang="en-US" dirty="0"/>
              </a:p>
            </p:txBody>
          </p:sp>
        </mc:Choice>
        <mc:Fallback>
          <p:sp>
            <p:nvSpPr>
              <p:cNvPr id="9" name="Content Placeholder 2"/>
              <p:cNvSpPr txBox="1">
                <a:spLocks noRot="1" noChangeAspect="1" noMove="1" noResize="1" noEditPoints="1" noAdjustHandles="1" noChangeArrowheads="1" noChangeShapeType="1" noTextEdit="1"/>
              </p:cNvSpPr>
              <p:nvPr/>
            </p:nvSpPr>
            <p:spPr>
              <a:xfrm>
                <a:off x="933866" y="1915341"/>
                <a:ext cx="10653296" cy="4056834"/>
              </a:xfrm>
              <a:prstGeom prst="rect">
                <a:avLst/>
              </a:prstGeom>
              <a:blipFill rotWithShape="0">
                <a:blip r:embed="rId2"/>
                <a:stretch>
                  <a:fillRect l="-1030" t="-1351"/>
                </a:stretch>
              </a:blipFill>
            </p:spPr>
            <p:txBody>
              <a:bodyPr/>
              <a:lstStyle/>
              <a:p>
                <a:r>
                  <a:rPr lang="en-US" dirty="0">
                    <a:noFill/>
                  </a:rPr>
                  <a:t> </a:t>
                </a:r>
              </a:p>
            </p:txBody>
          </p:sp>
        </mc:Fallback>
      </mc:AlternateContent>
    </p:spTree>
    <p:extLst>
      <p:ext uri="{BB962C8B-B14F-4D97-AF65-F5344CB8AC3E}">
        <p14:creationId xmlns:p14="http://schemas.microsoft.com/office/powerpoint/2010/main" xmlns="" val="78143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pPr algn="ctr"/>
            <a:r>
              <a:rPr lang="en-US" sz="4800" b="1" dirty="0">
                <a:solidFill>
                  <a:schemeClr val="bg1"/>
                </a:solidFill>
                <a:latin typeface="Rockwell" panose="02060603020205020403" pitchFamily="18" charset="0"/>
              </a:rPr>
              <a:t>Recurrence Relations Sequences </a:t>
            </a: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9" name="Content Placeholder 2"/>
          <p:cNvSpPr txBox="1">
            <a:spLocks/>
          </p:cNvSpPr>
          <p:nvPr/>
        </p:nvSpPr>
        <p:spPr>
          <a:xfrm>
            <a:off x="933866" y="1915341"/>
            <a:ext cx="10653296" cy="4056834"/>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pPr>
            <a:r>
              <a:rPr lang="en-US" dirty="0" smtClean="0"/>
              <a:t>Always need to look back!</a:t>
            </a:r>
            <a:endParaRPr lang="en-US" dirty="0"/>
          </a:p>
        </p:txBody>
      </p:sp>
    </p:spTree>
    <p:extLst>
      <p:ext uri="{BB962C8B-B14F-4D97-AF65-F5344CB8AC3E}">
        <p14:creationId xmlns:p14="http://schemas.microsoft.com/office/powerpoint/2010/main" xmlns="" val="170313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1847851" y="476251"/>
            <a:ext cx="8569325"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sz="2400" dirty="0">
                <a:latin typeface="Comic Sans MS" pitchFamily="66" charset="0"/>
              </a:rPr>
              <a:t>Guess my rule!</a:t>
            </a:r>
          </a:p>
          <a:p>
            <a:pPr algn="ctr" eaLnBrk="1" hangingPunct="1">
              <a:spcBef>
                <a:spcPct val="50000"/>
              </a:spcBef>
            </a:pPr>
            <a:r>
              <a:rPr lang="en-GB" sz="2400" dirty="0">
                <a:latin typeface="Comic Sans MS" pitchFamily="66" charset="0"/>
              </a:rPr>
              <a:t>For these sequences I have done 2 maths functions!</a:t>
            </a:r>
          </a:p>
        </p:txBody>
      </p:sp>
      <p:sp>
        <p:nvSpPr>
          <p:cNvPr id="8195" name="Oval 5"/>
          <p:cNvSpPr>
            <a:spLocks noChangeArrowheads="1"/>
          </p:cNvSpPr>
          <p:nvPr/>
        </p:nvSpPr>
        <p:spPr bwMode="auto">
          <a:xfrm>
            <a:off x="1919289" y="1916114"/>
            <a:ext cx="1150937"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3</a:t>
            </a:r>
          </a:p>
        </p:txBody>
      </p:sp>
      <p:sp>
        <p:nvSpPr>
          <p:cNvPr id="8196" name="Oval 6"/>
          <p:cNvSpPr>
            <a:spLocks noChangeArrowheads="1"/>
          </p:cNvSpPr>
          <p:nvPr/>
        </p:nvSpPr>
        <p:spPr bwMode="auto">
          <a:xfrm>
            <a:off x="3216275" y="1916114"/>
            <a:ext cx="1150938"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7</a:t>
            </a:r>
          </a:p>
        </p:txBody>
      </p:sp>
      <p:sp>
        <p:nvSpPr>
          <p:cNvPr id="8197" name="Oval 7"/>
          <p:cNvSpPr>
            <a:spLocks noChangeArrowheads="1"/>
          </p:cNvSpPr>
          <p:nvPr/>
        </p:nvSpPr>
        <p:spPr bwMode="auto">
          <a:xfrm>
            <a:off x="5951539" y="1989139"/>
            <a:ext cx="1150937"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31</a:t>
            </a:r>
          </a:p>
        </p:txBody>
      </p:sp>
      <p:sp>
        <p:nvSpPr>
          <p:cNvPr id="8198" name="Oval 8"/>
          <p:cNvSpPr>
            <a:spLocks noChangeArrowheads="1"/>
          </p:cNvSpPr>
          <p:nvPr/>
        </p:nvSpPr>
        <p:spPr bwMode="auto">
          <a:xfrm>
            <a:off x="4583114" y="1989139"/>
            <a:ext cx="1150937"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15</a:t>
            </a:r>
          </a:p>
        </p:txBody>
      </p:sp>
      <p:sp>
        <p:nvSpPr>
          <p:cNvPr id="8199" name="Oval 9"/>
          <p:cNvSpPr>
            <a:spLocks noChangeArrowheads="1"/>
          </p:cNvSpPr>
          <p:nvPr/>
        </p:nvSpPr>
        <p:spPr bwMode="auto">
          <a:xfrm>
            <a:off x="7319964" y="2060576"/>
            <a:ext cx="1150937"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63</a:t>
            </a:r>
          </a:p>
        </p:txBody>
      </p:sp>
      <p:sp>
        <p:nvSpPr>
          <p:cNvPr id="8200" name="Oval 10"/>
          <p:cNvSpPr>
            <a:spLocks noChangeArrowheads="1"/>
          </p:cNvSpPr>
          <p:nvPr/>
        </p:nvSpPr>
        <p:spPr bwMode="auto">
          <a:xfrm>
            <a:off x="8616950" y="2060576"/>
            <a:ext cx="1150938"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127</a:t>
            </a:r>
          </a:p>
        </p:txBody>
      </p:sp>
      <p:sp>
        <p:nvSpPr>
          <p:cNvPr id="15371" name="AutoShape 11"/>
          <p:cNvSpPr>
            <a:spLocks noChangeArrowheads="1"/>
          </p:cNvSpPr>
          <p:nvPr/>
        </p:nvSpPr>
        <p:spPr bwMode="auto">
          <a:xfrm>
            <a:off x="6816726" y="3141663"/>
            <a:ext cx="2519363" cy="1657350"/>
          </a:xfrm>
          <a:prstGeom prst="star5">
            <a:avLst/>
          </a:prstGeom>
          <a:solidFill>
            <a:srgbClr val="FF6600">
              <a:alpha val="67999"/>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GB" sz="2800" dirty="0">
                <a:latin typeface="Comic Sans MS" pitchFamily="66" charset="0"/>
              </a:rPr>
              <a:t>x2 -1</a:t>
            </a:r>
          </a:p>
        </p:txBody>
      </p:sp>
      <p:sp>
        <p:nvSpPr>
          <p:cNvPr id="8202" name="Oval 12"/>
          <p:cNvSpPr>
            <a:spLocks noChangeArrowheads="1"/>
          </p:cNvSpPr>
          <p:nvPr/>
        </p:nvSpPr>
        <p:spPr bwMode="auto">
          <a:xfrm>
            <a:off x="1847850" y="4941889"/>
            <a:ext cx="1150938"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2</a:t>
            </a:r>
          </a:p>
        </p:txBody>
      </p:sp>
      <p:sp>
        <p:nvSpPr>
          <p:cNvPr id="8203" name="Oval 13"/>
          <p:cNvSpPr>
            <a:spLocks noChangeArrowheads="1"/>
          </p:cNvSpPr>
          <p:nvPr/>
        </p:nvSpPr>
        <p:spPr bwMode="auto">
          <a:xfrm>
            <a:off x="8328025" y="5013326"/>
            <a:ext cx="1150938"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33</a:t>
            </a:r>
          </a:p>
        </p:txBody>
      </p:sp>
      <p:sp>
        <p:nvSpPr>
          <p:cNvPr id="8204" name="Oval 14"/>
          <p:cNvSpPr>
            <a:spLocks noChangeArrowheads="1"/>
          </p:cNvSpPr>
          <p:nvPr/>
        </p:nvSpPr>
        <p:spPr bwMode="auto">
          <a:xfrm>
            <a:off x="6959600" y="5013326"/>
            <a:ext cx="1150938"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17</a:t>
            </a:r>
          </a:p>
        </p:txBody>
      </p:sp>
      <p:sp>
        <p:nvSpPr>
          <p:cNvPr id="8205" name="Oval 15"/>
          <p:cNvSpPr>
            <a:spLocks noChangeArrowheads="1"/>
          </p:cNvSpPr>
          <p:nvPr/>
        </p:nvSpPr>
        <p:spPr bwMode="auto">
          <a:xfrm>
            <a:off x="5664200" y="5013326"/>
            <a:ext cx="1150938"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9</a:t>
            </a:r>
          </a:p>
        </p:txBody>
      </p:sp>
      <p:sp>
        <p:nvSpPr>
          <p:cNvPr id="8206" name="Oval 16"/>
          <p:cNvSpPr>
            <a:spLocks noChangeArrowheads="1"/>
          </p:cNvSpPr>
          <p:nvPr/>
        </p:nvSpPr>
        <p:spPr bwMode="auto">
          <a:xfrm>
            <a:off x="4440239" y="5013326"/>
            <a:ext cx="1150937"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5</a:t>
            </a:r>
          </a:p>
        </p:txBody>
      </p:sp>
      <p:sp>
        <p:nvSpPr>
          <p:cNvPr id="8207" name="Oval 17"/>
          <p:cNvSpPr>
            <a:spLocks noChangeArrowheads="1"/>
          </p:cNvSpPr>
          <p:nvPr/>
        </p:nvSpPr>
        <p:spPr bwMode="auto">
          <a:xfrm>
            <a:off x="3143250" y="4941889"/>
            <a:ext cx="1150938" cy="7207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GB" sz="2400" dirty="0">
                <a:latin typeface="Comic Sans MS" pitchFamily="66" charset="0"/>
              </a:rPr>
              <a:t>3</a:t>
            </a:r>
          </a:p>
        </p:txBody>
      </p:sp>
      <p:sp>
        <p:nvSpPr>
          <p:cNvPr id="15378" name="AutoShape 18"/>
          <p:cNvSpPr>
            <a:spLocks noChangeArrowheads="1"/>
          </p:cNvSpPr>
          <p:nvPr/>
        </p:nvSpPr>
        <p:spPr bwMode="auto">
          <a:xfrm>
            <a:off x="2495551" y="3068638"/>
            <a:ext cx="2519363" cy="1657350"/>
          </a:xfrm>
          <a:prstGeom prst="star5">
            <a:avLst/>
          </a:prstGeom>
          <a:solidFill>
            <a:srgbClr val="FF6600">
              <a:alpha val="67999"/>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GB" sz="2800" dirty="0">
                <a:latin typeface="Comic Sans MS" pitchFamily="66" charset="0"/>
              </a:rPr>
              <a:t>x2 +1</a:t>
            </a:r>
          </a:p>
        </p:txBody>
      </p:sp>
      <p:sp>
        <p:nvSpPr>
          <p:cNvPr id="17" name="Title 1"/>
          <p:cNvSpPr txBox="1">
            <a:spLocks/>
          </p:cNvSpPr>
          <p:nvPr/>
        </p:nvSpPr>
        <p:spPr>
          <a:xfrm>
            <a:off x="0" y="4"/>
            <a:ext cx="12192000" cy="914396"/>
          </a:xfrm>
          <a:prstGeom prst="rect">
            <a:avLst/>
          </a:prstGeom>
          <a:solidFill>
            <a:schemeClr val="accent1">
              <a:lumMod val="5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solidFill>
                  <a:schemeClr val="bg1"/>
                </a:solidFill>
                <a:latin typeface="Rockwell" panose="02060603020205020403" pitchFamily="18" charset="0"/>
              </a:rPr>
              <a:t>Recurrence Relations Sequences </a:t>
            </a:r>
            <a:endParaRPr lang="en-US" sz="4800" b="1" dirty="0">
              <a:solidFill>
                <a:schemeClr val="bg1"/>
              </a:solidFill>
              <a:latin typeface="Rockwell" panose="02060603020205020403" pitchFamily="18" charset="0"/>
            </a:endParaRPr>
          </a:p>
        </p:txBody>
      </p:sp>
      <p:sp>
        <p:nvSpPr>
          <p:cNvPr id="18" name="Rectangle 17"/>
          <p:cNvSpPr/>
          <p:nvPr/>
        </p:nvSpPr>
        <p:spPr>
          <a:xfrm>
            <a:off x="0" y="6500813"/>
            <a:ext cx="12192000" cy="34057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xmlns="" val="2790383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5378"/>
                                        </p:tgtEl>
                                        <p:attrNameLst>
                                          <p:attrName>style.visibility</p:attrName>
                                        </p:attrNameLst>
                                      </p:cBhvr>
                                      <p:to>
                                        <p:strVal val="visible"/>
                                      </p:to>
                                    </p:set>
                                    <p:animEffect transition="in" filter="diamond(in)">
                                      <p:cBhvr>
                                        <p:cTn id="7" dur="2000"/>
                                        <p:tgtEl>
                                          <p:spTgt spid="15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5371"/>
                                        </p:tgtEl>
                                        <p:attrNameLst>
                                          <p:attrName>style.visibility</p:attrName>
                                        </p:attrNameLst>
                                      </p:cBhvr>
                                      <p:to>
                                        <p:strVal val="visible"/>
                                      </p:to>
                                    </p:set>
                                    <p:animEffect transition="in" filter="diamond(in)">
                                      <p:cBhvr>
                                        <p:cTn id="12" dur="2000"/>
                                        <p:tgtEl>
                                          <p:spTgt spid="1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1" grpId="0" animBg="1"/>
      <p:bldP spid="1537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544</Words>
  <Application>Microsoft Office PowerPoint</Application>
  <PresentationFormat>Custom</PresentationFormat>
  <Paragraphs>122</Paragraphs>
  <Slides>18</Slides>
  <Notes>5</Notes>
  <HiddenSlides>0</HiddenSlides>
  <MMClips>4</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Sequences</vt:lpstr>
      <vt:lpstr>Sequences</vt:lpstr>
      <vt:lpstr>Slide 3</vt:lpstr>
      <vt:lpstr>Slide 4</vt:lpstr>
      <vt:lpstr>Arithmetic Sequences</vt:lpstr>
      <vt:lpstr>Slide 6</vt:lpstr>
      <vt:lpstr>Geometric Sequences</vt:lpstr>
      <vt:lpstr>Recurrence Relations Sequences </vt:lpstr>
      <vt:lpstr>Slide 9</vt:lpstr>
      <vt:lpstr>Slide 10</vt:lpstr>
      <vt:lpstr>Slide 11</vt:lpstr>
      <vt:lpstr>Slide 12</vt:lpstr>
      <vt:lpstr>Slide 13</vt:lpstr>
      <vt:lpstr>Slide 14</vt:lpstr>
      <vt:lpstr>Slide 15</vt:lpstr>
      <vt:lpstr>Slide 16</vt:lpstr>
      <vt:lpstr>Slide 17</vt:lpstr>
      <vt:lpstr>Summation of Sequences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Sequences</dc:title>
  <dc:creator>T-T</dc:creator>
  <cp:lastModifiedBy>User</cp:lastModifiedBy>
  <cp:revision>21</cp:revision>
  <dcterms:created xsi:type="dcterms:W3CDTF">2014-05-27T11:37:34Z</dcterms:created>
  <dcterms:modified xsi:type="dcterms:W3CDTF">2015-10-23T04:10:58Z</dcterms:modified>
</cp:coreProperties>
</file>