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0" r:id="rId2"/>
    <p:sldId id="301" r:id="rId3"/>
    <p:sldId id="265" r:id="rId4"/>
    <p:sldId id="266" r:id="rId5"/>
    <p:sldId id="267" r:id="rId6"/>
    <p:sldId id="268" r:id="rId7"/>
    <p:sldId id="302" r:id="rId8"/>
    <p:sldId id="303" r:id="rId9"/>
    <p:sldId id="270" r:id="rId10"/>
    <p:sldId id="299" r:id="rId11"/>
    <p:sldId id="271" r:id="rId12"/>
    <p:sldId id="272" r:id="rId13"/>
    <p:sldId id="273" r:id="rId14"/>
    <p:sldId id="305" r:id="rId15"/>
    <p:sldId id="275" r:id="rId16"/>
    <p:sldId id="304" r:id="rId17"/>
    <p:sldId id="277" r:id="rId18"/>
    <p:sldId id="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61" autoAdjust="0"/>
    <p:restoredTop sz="94660"/>
  </p:normalViewPr>
  <p:slideViewPr>
    <p:cSldViewPr snapToGrid="0">
      <p:cViewPr>
        <p:scale>
          <a:sx n="71" d="100"/>
          <a:sy n="71" d="100"/>
        </p:scale>
        <p:origin x="-70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30799-BB28-4A20-B443-B956FB63878F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5B436-AAA5-4E70-956C-C2B9F36331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724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2B882D-BA14-4821-8D56-39576E39918D}" type="slidenum">
              <a:rPr lang="en-US"/>
              <a:pPr>
                <a:spcBef>
                  <a:spcPct val="0"/>
                </a:spcBef>
              </a:pPr>
              <a:t>3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932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821974-2F3F-4509-9A25-62C84840EE75}" type="slidenum">
              <a:rPr lang="en-US"/>
              <a:pPr>
                <a:spcBef>
                  <a:spcPct val="0"/>
                </a:spcBef>
              </a:pPr>
              <a:t>15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1552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9FEDB5-C226-4838-B985-B0C516ECC95F}" type="slidenum">
              <a:rPr lang="en-US"/>
              <a:pPr>
                <a:spcBef>
                  <a:spcPct val="0"/>
                </a:spcBef>
              </a:pPr>
              <a:t>17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4400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67BD00-3677-4631-9CC1-D6B7FCE40512}" type="slidenum">
              <a:rPr lang="en-US"/>
              <a:pPr>
                <a:spcBef>
                  <a:spcPct val="0"/>
                </a:spcBef>
              </a:pPr>
              <a:t>4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3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89C5E0-1B8E-497F-B934-A465909B718B}" type="slidenum">
              <a:rPr lang="en-US"/>
              <a:pPr>
                <a:spcBef>
                  <a:spcPct val="0"/>
                </a:spcBef>
              </a:pPr>
              <a:t>5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937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114BFF-1777-4EC5-8530-73399AED6F75}" type="slidenum">
              <a:rPr lang="en-US"/>
              <a:pPr>
                <a:spcBef>
                  <a:spcPct val="0"/>
                </a:spcBef>
              </a:pPr>
              <a:t>6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510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9E50A8-0004-49AF-AA06-51BBF6E6E3D3}" type="slidenum">
              <a:rPr lang="en-US"/>
              <a:pPr>
                <a:spcBef>
                  <a:spcPct val="0"/>
                </a:spcBef>
              </a:pPr>
              <a:t>9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820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9E50A8-0004-49AF-AA06-51BBF6E6E3D3}" type="slidenum">
              <a:rPr lang="en-US"/>
              <a:pPr>
                <a:spcBef>
                  <a:spcPct val="0"/>
                </a:spcBef>
              </a:pPr>
              <a:t>10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90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3663DD-EE8D-4C56-AB72-C8073F22FD56}" type="slidenum">
              <a:rPr lang="en-US"/>
              <a:pPr>
                <a:spcBef>
                  <a:spcPct val="0"/>
                </a:spcBef>
              </a:pPr>
              <a:t>11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369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8763EF-136B-436A-A790-5DFC68B8E555}" type="slidenum">
              <a:rPr lang="en-US"/>
              <a:pPr>
                <a:spcBef>
                  <a:spcPct val="0"/>
                </a:spcBef>
              </a:pPr>
              <a:t>12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7214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208B50-C911-49B6-B815-1E8A55C83CBD}" type="slidenum">
              <a:rPr lang="en-US"/>
              <a:pPr>
                <a:spcBef>
                  <a:spcPct val="0"/>
                </a:spcBef>
              </a:pPr>
              <a:t>13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692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126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037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449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65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070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165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434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793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826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792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DDA1-7ED1-4B67-9788-5FD14478BB5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6982-8944-42D0-8414-D1175F8A5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2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7DDA1-7ED1-4B67-9788-5FD14478BB5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6982-8944-42D0-8414-D1175F8A5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036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3164"/>
            <a:ext cx="9144000" cy="1806588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Relation</a:t>
            </a: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72188"/>
            <a:ext cx="12192000" cy="7858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57" y="0"/>
            <a:ext cx="12193057" cy="1922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97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6"/>
            <a:ext cx="10515600" cy="850900"/>
          </a:xfrm>
        </p:spPr>
        <p:txBody>
          <a:bodyPr/>
          <a:lstStyle/>
          <a:p>
            <a:pPr algn="ctr" eaLnBrk="1" hangingPunct="1"/>
            <a:endParaRPr lang="en-US" b="1" dirty="0" smtClean="0"/>
          </a:p>
        </p:txBody>
      </p:sp>
      <p:sp>
        <p:nvSpPr>
          <p:cNvPr id="184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522412"/>
            <a:ext cx="11472863" cy="4691062"/>
          </a:xfrm>
        </p:spPr>
        <p:txBody>
          <a:bodyPr>
            <a:normAutofit/>
          </a:bodyPr>
          <a:lstStyle/>
          <a:p>
            <a:r>
              <a:rPr lang="en-US" sz="2400" dirty="0"/>
              <a:t>Consider the </a:t>
            </a:r>
            <a:r>
              <a:rPr lang="en-US" sz="2400" dirty="0" smtClean="0"/>
              <a:t>relation R on </a:t>
            </a:r>
            <a:r>
              <a:rPr lang="en-US" sz="2400" dirty="0"/>
              <a:t>the </a:t>
            </a:r>
            <a:r>
              <a:rPr lang="en-US" sz="2400" dirty="0" smtClean="0"/>
              <a:t>set A</a:t>
            </a:r>
            <a:r>
              <a:rPr lang="en-US" sz="2400" dirty="0"/>
              <a:t>={1,2,3,4</a:t>
            </a:r>
            <a:r>
              <a:rPr lang="en-US" sz="2400" dirty="0" smtClean="0"/>
              <a:t>} 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r>
              <a:rPr lang="en-US" sz="2400" dirty="0"/>
              <a:t>There is an important way of picturing a </a:t>
            </a:r>
            <a:r>
              <a:rPr lang="en-US" sz="2400" dirty="0" smtClean="0"/>
              <a:t>relation R on </a:t>
            </a:r>
            <a:r>
              <a:rPr lang="en-US" sz="2400" dirty="0"/>
              <a:t>a finite set. </a:t>
            </a:r>
            <a:endParaRPr lang="en-US" sz="2400" dirty="0" smtClean="0"/>
          </a:p>
          <a:p>
            <a:r>
              <a:rPr lang="en-US" sz="2400" dirty="0" smtClean="0"/>
              <a:t>First </a:t>
            </a:r>
            <a:r>
              <a:rPr lang="en-US" sz="2400" dirty="0"/>
              <a:t>we write down the elements of </a:t>
            </a:r>
            <a:r>
              <a:rPr lang="en-US" sz="2400" dirty="0" smtClean="0"/>
              <a:t>the set</a:t>
            </a:r>
          </a:p>
          <a:p>
            <a:r>
              <a:rPr lang="en-US" sz="2400" dirty="0" smtClean="0"/>
              <a:t>Draw </a:t>
            </a:r>
            <a:r>
              <a:rPr lang="en-US" sz="2400" dirty="0"/>
              <a:t>an arrow from each </a:t>
            </a:r>
            <a:r>
              <a:rPr lang="en-US" sz="2400" dirty="0" smtClean="0"/>
              <a:t>element x to </a:t>
            </a:r>
            <a:r>
              <a:rPr lang="en-US" sz="2400" dirty="0"/>
              <a:t>each </a:t>
            </a:r>
            <a:r>
              <a:rPr lang="en-US" sz="2400" dirty="0" smtClean="0"/>
              <a:t>element y when ever x is </a:t>
            </a:r>
            <a:r>
              <a:rPr lang="en-US" sz="2400" dirty="0"/>
              <a:t>related </a:t>
            </a:r>
            <a:r>
              <a:rPr lang="en-US" sz="2400" dirty="0" smtClean="0"/>
              <a:t>to 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This diagram is </a:t>
            </a:r>
            <a:r>
              <a:rPr lang="en-US" sz="2400" dirty="0"/>
              <a:t>called </a:t>
            </a:r>
            <a:r>
              <a:rPr lang="en-US" sz="2400" b="1" dirty="0" smtClean="0"/>
              <a:t>the directed graph of </a:t>
            </a:r>
            <a:r>
              <a:rPr lang="en-US" sz="2400" b="1" dirty="0"/>
              <a:t>the relation</a:t>
            </a:r>
            <a:r>
              <a:rPr lang="en-US" sz="2400" dirty="0"/>
              <a:t>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0137" y="2119313"/>
            <a:ext cx="5900738" cy="485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R={(1,2), (2,2), (2,4), (3,2), (3,4), (4,1), (4,3)}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776" y="4269582"/>
            <a:ext cx="3162300" cy="24098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Directed Graphs of Relations on Sets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620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8327" y="1066799"/>
            <a:ext cx="9020175" cy="5091113"/>
          </a:xfrm>
        </p:spPr>
        <p:txBody>
          <a:bodyPr/>
          <a:lstStyle/>
          <a:p>
            <a:pPr eaLnBrk="1" hangingPunct="1"/>
            <a:endParaRPr lang="en-US" sz="1800" dirty="0" smtClean="0"/>
          </a:p>
          <a:p>
            <a:r>
              <a:rPr lang="en-US" sz="1800" dirty="0"/>
              <a:t>Consider some relations on the set </a:t>
            </a:r>
            <a:r>
              <a:rPr lang="en-US" sz="1800" b="1" dirty="0" smtClean="0"/>
              <a:t>Z</a:t>
            </a:r>
            <a:endParaRPr lang="en-US" sz="1800" dirty="0" smtClean="0"/>
          </a:p>
          <a:p>
            <a:r>
              <a:rPr lang="en-US" sz="1800" dirty="0"/>
              <a:t>Are the following ordered pairs in the relation</a:t>
            </a:r>
            <a:r>
              <a:rPr lang="en-US" sz="1800" dirty="0" smtClean="0"/>
              <a:t>?</a:t>
            </a:r>
            <a:endParaRPr lang="en-US" sz="1800" dirty="0"/>
          </a:p>
          <a:p>
            <a:pPr eaLnBrk="1" hangingPunct="1">
              <a:buFont typeface="Monotype Sorts" pitchFamily="-65" charset="2"/>
              <a:buNone/>
            </a:pPr>
            <a:r>
              <a:rPr lang="en-US" sz="1800" dirty="0"/>
              <a:t>					</a:t>
            </a:r>
            <a:r>
              <a:rPr lang="en-US" sz="1700" dirty="0"/>
              <a:t>(1,1)   (1,2)   (2,1)   (1,-1)   (2,2)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i="1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 = { 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 | </a:t>
            </a:r>
            <a:r>
              <a:rPr lang="en-US" sz="1800" i="1" dirty="0" err="1"/>
              <a:t>a</a:t>
            </a:r>
            <a:r>
              <a:rPr lang="en-US" sz="1800" dirty="0" err="1"/>
              <a:t>≤</a:t>
            </a:r>
            <a:r>
              <a:rPr lang="en-US" sz="1800" i="1" dirty="0" err="1"/>
              <a:t>b</a:t>
            </a:r>
            <a:r>
              <a:rPr lang="en-US" sz="1800" dirty="0"/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i="1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 = { 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 | </a:t>
            </a:r>
            <a:r>
              <a:rPr lang="en-US" sz="1800" i="1" dirty="0"/>
              <a:t>a</a:t>
            </a:r>
            <a:r>
              <a:rPr lang="en-US" sz="1800" dirty="0"/>
              <a:t>&gt;</a:t>
            </a:r>
            <a:r>
              <a:rPr lang="en-US" sz="1800" i="1" dirty="0"/>
              <a:t>b</a:t>
            </a:r>
            <a:r>
              <a:rPr lang="en-US" sz="1800" dirty="0"/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i="1" dirty="0"/>
              <a:t>R</a:t>
            </a:r>
            <a:r>
              <a:rPr lang="en-US" sz="1800" baseline="-25000" dirty="0"/>
              <a:t>3</a:t>
            </a:r>
            <a:r>
              <a:rPr lang="en-US" sz="1800" dirty="0"/>
              <a:t> = { 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 | </a:t>
            </a:r>
            <a:r>
              <a:rPr lang="en-US" sz="1800" i="1" dirty="0"/>
              <a:t>a</a:t>
            </a:r>
            <a:r>
              <a:rPr lang="en-US" sz="1800" dirty="0"/>
              <a:t>=|</a:t>
            </a:r>
            <a:r>
              <a:rPr lang="en-US" sz="1800" i="1" dirty="0" smtClean="0"/>
              <a:t>b</a:t>
            </a:r>
            <a:r>
              <a:rPr lang="en-US" sz="1800" dirty="0" smtClean="0"/>
              <a:t>| </a:t>
            </a:r>
            <a:r>
              <a:rPr lang="en-US" sz="1800" dirty="0"/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i="1" dirty="0"/>
              <a:t>R</a:t>
            </a:r>
            <a:r>
              <a:rPr lang="en-US" sz="1800" baseline="-25000" dirty="0"/>
              <a:t>4</a:t>
            </a:r>
            <a:r>
              <a:rPr lang="en-US" sz="1800" dirty="0"/>
              <a:t> = { 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 | </a:t>
            </a:r>
            <a:r>
              <a:rPr lang="en-US" sz="1800" i="1" dirty="0"/>
              <a:t>a</a:t>
            </a:r>
            <a:r>
              <a:rPr lang="en-US" sz="1800" dirty="0"/>
              <a:t>=</a:t>
            </a:r>
            <a:r>
              <a:rPr lang="en-US" sz="1800" i="1" dirty="0"/>
              <a:t>b</a:t>
            </a:r>
            <a:r>
              <a:rPr lang="en-US" sz="1800" dirty="0"/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i="1" dirty="0"/>
              <a:t>R</a:t>
            </a:r>
            <a:r>
              <a:rPr lang="en-US" sz="1800" baseline="-25000" dirty="0"/>
              <a:t>5</a:t>
            </a:r>
            <a:r>
              <a:rPr lang="en-US" sz="1800" dirty="0"/>
              <a:t> = { 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 | </a:t>
            </a:r>
            <a:r>
              <a:rPr lang="en-US" sz="1800" i="1" dirty="0"/>
              <a:t>a</a:t>
            </a:r>
            <a:r>
              <a:rPr lang="en-US" sz="1800" dirty="0"/>
              <a:t>=</a:t>
            </a:r>
            <a:r>
              <a:rPr lang="en-US" sz="1800" i="1" dirty="0"/>
              <a:t>b</a:t>
            </a:r>
            <a:r>
              <a:rPr lang="en-US" sz="1800" dirty="0"/>
              <a:t>+1 }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i="1" dirty="0"/>
              <a:t>R</a:t>
            </a:r>
            <a:r>
              <a:rPr lang="en-US" sz="1800" baseline="-25000" dirty="0"/>
              <a:t>6</a:t>
            </a:r>
            <a:r>
              <a:rPr lang="en-US" sz="1800" dirty="0"/>
              <a:t> = { 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 | </a:t>
            </a:r>
            <a:r>
              <a:rPr lang="en-US" sz="1800" i="1" dirty="0"/>
              <a:t>a</a:t>
            </a:r>
            <a:r>
              <a:rPr lang="en-US" sz="1800" dirty="0"/>
              <a:t>+</a:t>
            </a:r>
            <a:r>
              <a:rPr lang="en-US" sz="1800" i="1" dirty="0"/>
              <a:t>b</a:t>
            </a:r>
            <a:r>
              <a:rPr lang="en-US" sz="1800" dirty="0"/>
              <a:t>≤3 }</a:t>
            </a:r>
          </a:p>
          <a:p>
            <a:pPr eaLnBrk="1" hangingPunct="1"/>
            <a:endParaRPr lang="en-US" sz="1400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739775" y="213519"/>
            <a:ext cx="10515600" cy="6111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 smtClean="0"/>
              <a:t>More examples</a:t>
            </a:r>
          </a:p>
        </p:txBody>
      </p:sp>
      <p:sp>
        <p:nvSpPr>
          <p:cNvPr id="1843204" name="Text Box 4"/>
          <p:cNvSpPr txBox="1">
            <a:spLocks noChangeArrowheads="1"/>
          </p:cNvSpPr>
          <p:nvPr/>
        </p:nvSpPr>
        <p:spPr bwMode="auto">
          <a:xfrm>
            <a:off x="5661025" y="26479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05" name="Text Box 5"/>
          <p:cNvSpPr txBox="1">
            <a:spLocks noChangeArrowheads="1"/>
          </p:cNvSpPr>
          <p:nvPr/>
        </p:nvSpPr>
        <p:spPr bwMode="auto">
          <a:xfrm>
            <a:off x="5661025" y="34861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06" name="Text Box 6"/>
          <p:cNvSpPr txBox="1">
            <a:spLocks noChangeArrowheads="1"/>
          </p:cNvSpPr>
          <p:nvPr/>
        </p:nvSpPr>
        <p:spPr bwMode="auto">
          <a:xfrm>
            <a:off x="5661025" y="39433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07" name="Text Box 7"/>
          <p:cNvSpPr txBox="1">
            <a:spLocks noChangeArrowheads="1"/>
          </p:cNvSpPr>
          <p:nvPr/>
        </p:nvSpPr>
        <p:spPr bwMode="auto">
          <a:xfrm>
            <a:off x="5661025" y="48577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08" name="Text Box 8"/>
          <p:cNvSpPr txBox="1">
            <a:spLocks noChangeArrowheads="1"/>
          </p:cNvSpPr>
          <p:nvPr/>
        </p:nvSpPr>
        <p:spPr bwMode="auto">
          <a:xfrm>
            <a:off x="6175369" y="2619377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09" name="Text Box 9"/>
          <p:cNvSpPr txBox="1">
            <a:spLocks noChangeArrowheads="1"/>
          </p:cNvSpPr>
          <p:nvPr/>
        </p:nvSpPr>
        <p:spPr bwMode="auto">
          <a:xfrm>
            <a:off x="6261096" y="4829177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0" name="Text Box 10"/>
          <p:cNvSpPr txBox="1">
            <a:spLocks noChangeArrowheads="1"/>
          </p:cNvSpPr>
          <p:nvPr/>
        </p:nvSpPr>
        <p:spPr bwMode="auto">
          <a:xfrm>
            <a:off x="6756391" y="30289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1" name="Text Box 11"/>
          <p:cNvSpPr txBox="1">
            <a:spLocks noChangeArrowheads="1"/>
          </p:cNvSpPr>
          <p:nvPr/>
        </p:nvSpPr>
        <p:spPr bwMode="auto">
          <a:xfrm>
            <a:off x="6756391" y="44005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2" name="Text Box 12"/>
          <p:cNvSpPr txBox="1">
            <a:spLocks noChangeArrowheads="1"/>
          </p:cNvSpPr>
          <p:nvPr/>
        </p:nvSpPr>
        <p:spPr bwMode="auto">
          <a:xfrm>
            <a:off x="6756391" y="48577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3" name="Text Box 13"/>
          <p:cNvSpPr txBox="1">
            <a:spLocks noChangeArrowheads="1"/>
          </p:cNvSpPr>
          <p:nvPr/>
        </p:nvSpPr>
        <p:spPr bwMode="auto">
          <a:xfrm>
            <a:off x="7327888" y="30289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4" name="Text Box 14"/>
          <p:cNvSpPr txBox="1">
            <a:spLocks noChangeArrowheads="1"/>
          </p:cNvSpPr>
          <p:nvPr/>
        </p:nvSpPr>
        <p:spPr bwMode="auto">
          <a:xfrm>
            <a:off x="7327888" y="34861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5" name="Text Box 15"/>
          <p:cNvSpPr txBox="1">
            <a:spLocks noChangeArrowheads="1"/>
          </p:cNvSpPr>
          <p:nvPr/>
        </p:nvSpPr>
        <p:spPr bwMode="auto">
          <a:xfrm>
            <a:off x="7327888" y="48577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6" name="Text Box 16"/>
          <p:cNvSpPr txBox="1">
            <a:spLocks noChangeArrowheads="1"/>
          </p:cNvSpPr>
          <p:nvPr/>
        </p:nvSpPr>
        <p:spPr bwMode="auto">
          <a:xfrm>
            <a:off x="7885095" y="26479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7" name="Text Box 17"/>
          <p:cNvSpPr txBox="1">
            <a:spLocks noChangeArrowheads="1"/>
          </p:cNvSpPr>
          <p:nvPr/>
        </p:nvSpPr>
        <p:spPr bwMode="auto">
          <a:xfrm>
            <a:off x="7885095" y="34861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43218" name="Text Box 18"/>
          <p:cNvSpPr txBox="1">
            <a:spLocks noChangeArrowheads="1"/>
          </p:cNvSpPr>
          <p:nvPr/>
        </p:nvSpPr>
        <p:spPr bwMode="auto">
          <a:xfrm>
            <a:off x="7885095" y="394335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Relations on a Set :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567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04" grpId="0"/>
      <p:bldP spid="1843205" grpId="0"/>
      <p:bldP spid="1843206" grpId="0"/>
      <p:bldP spid="1843207" grpId="0"/>
      <p:bldP spid="1843208" grpId="0"/>
      <p:bldP spid="1843209" grpId="0"/>
      <p:bldP spid="1843210" grpId="0"/>
      <p:bldP spid="1843211" grpId="0"/>
      <p:bldP spid="1843212" grpId="0"/>
      <p:bldP spid="1843213" grpId="0"/>
      <p:bldP spid="1843214" grpId="0"/>
      <p:bldP spid="1843215" grpId="0"/>
      <p:bldP spid="1843216" grpId="0"/>
      <p:bldP spid="1843217" grpId="0"/>
      <p:bldP spid="18432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207964"/>
            <a:ext cx="10515600" cy="6921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 smtClean="0">
                <a:solidFill>
                  <a:srgbClr val="0000FF"/>
                </a:solidFill>
              </a:rPr>
              <a:t>Relation properties</a:t>
            </a:r>
            <a:endParaRPr lang="en-US" b="1" dirty="0" smtClean="0"/>
          </a:p>
        </p:txBody>
      </p:sp>
      <p:sp>
        <p:nvSpPr>
          <p:cNvPr id="184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362" y="1468438"/>
            <a:ext cx="9596437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Properties of relations we will study:</a:t>
            </a:r>
          </a:p>
          <a:p>
            <a:pPr lvl="1" eaLnBrk="1" hangingPunct="1">
              <a:lnSpc>
                <a:spcPct val="200000"/>
              </a:lnSpc>
            </a:pPr>
            <a:r>
              <a:rPr lang="en-US" dirty="0" smtClean="0"/>
              <a:t>Reflexive</a:t>
            </a:r>
          </a:p>
          <a:p>
            <a:pPr lvl="1" eaLnBrk="1" hangingPunct="1">
              <a:lnSpc>
                <a:spcPct val="200000"/>
              </a:lnSpc>
            </a:pPr>
            <a:r>
              <a:rPr lang="en-US" dirty="0" smtClean="0"/>
              <a:t>Symmetric</a:t>
            </a:r>
          </a:p>
          <a:p>
            <a:pPr lvl="1" eaLnBrk="1" hangingPunct="1">
              <a:lnSpc>
                <a:spcPct val="200000"/>
              </a:lnSpc>
            </a:pPr>
            <a:r>
              <a:rPr lang="en-US" dirty="0" err="1" smtClean="0"/>
              <a:t>Antisymmetric</a:t>
            </a:r>
            <a:endParaRPr lang="en-US" dirty="0" smtClean="0"/>
          </a:p>
          <a:p>
            <a:pPr lvl="1" eaLnBrk="1" hangingPunct="1">
              <a:lnSpc>
                <a:spcPct val="200000"/>
              </a:lnSpc>
            </a:pPr>
            <a:r>
              <a:rPr lang="en-US" dirty="0" smtClean="0"/>
              <a:t>Transitive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Properties of Relations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06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471613"/>
            <a:ext cx="105156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dirty="0">
                <a:solidFill>
                  <a:srgbClr val="FF0000"/>
                </a:solidFill>
              </a:rPr>
              <a:t>Reflexivity</a:t>
            </a:r>
          </a:p>
          <a:p>
            <a:pPr lvl="1" eaLnBrk="1" hangingPunct="1"/>
            <a:r>
              <a:rPr lang="en-US" sz="2800" dirty="0"/>
              <a:t>Definition: A relation is reflexive if</a:t>
            </a:r>
          </a:p>
          <a:p>
            <a:pPr lvl="2" eaLnBrk="1" hangingPunct="1"/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a</a:t>
            </a:r>
            <a:r>
              <a:rPr lang="en-US" sz="2800" dirty="0"/>
              <a:t>) </a:t>
            </a:r>
            <a:r>
              <a:rPr lang="en-US" sz="2800" dirty="0">
                <a:sym typeface="Symbol" panose="05050102010706020507" pitchFamily="18" charset="2"/>
              </a:rPr>
              <a:t> </a:t>
            </a:r>
            <a:r>
              <a:rPr lang="en-US" sz="2800" i="1" dirty="0">
                <a:sym typeface="Symbol" panose="05050102010706020507" pitchFamily="18" charset="2"/>
              </a:rPr>
              <a:t>R for all a </a:t>
            </a:r>
            <a:r>
              <a:rPr 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sz="2800" i="1" dirty="0">
                <a:sym typeface="Symbol" panose="05050102010706020507" pitchFamily="18" charset="2"/>
              </a:rPr>
              <a:t> A</a:t>
            </a:r>
            <a:endParaRPr lang="en-US" sz="2800" dirty="0">
              <a:sym typeface="Symbol" panose="05050102010706020507" pitchFamily="18" charset="2"/>
            </a:endParaRPr>
          </a:p>
          <a:p>
            <a:pPr eaLnBrk="1" hangingPunct="1"/>
            <a:endParaRPr lang="en-US" sz="2000" dirty="0">
              <a:sym typeface="Symbol" panose="05050102010706020507" pitchFamily="18" charset="2"/>
            </a:endParaRPr>
          </a:p>
          <a:p>
            <a:pPr eaLnBrk="1" hangingPunct="1"/>
            <a:endParaRPr lang="en-US" sz="2000" dirty="0" smtClean="0">
              <a:sym typeface="Symbol" panose="05050102010706020507" pitchFamily="18" charset="2"/>
            </a:endParaRPr>
          </a:p>
          <a:p>
            <a:pPr eaLnBrk="1" hangingPunct="1"/>
            <a:endParaRPr lang="en-US" sz="2000" dirty="0" smtClean="0">
              <a:sym typeface="Symbol" panose="05050102010706020507" pitchFamily="18" charset="2"/>
            </a:endParaRPr>
          </a:p>
          <a:p>
            <a:pPr eaLnBrk="1" hangingPunct="1"/>
            <a:endParaRPr lang="en-US" sz="2000" dirty="0" smtClean="0">
              <a:sym typeface="Symbol" panose="05050102010706020507" pitchFamily="18" charset="2"/>
            </a:endParaRPr>
          </a:p>
          <a:p>
            <a:pPr eaLnBrk="1" hangingPunct="1"/>
            <a:endParaRPr lang="en-US" sz="2000" dirty="0" smtClean="0">
              <a:sym typeface="Symbol" panose="05050102010706020507" pitchFamily="18" charset="2"/>
            </a:endParaRPr>
          </a:p>
          <a:p>
            <a:pPr eaLnBrk="1" hangingPunct="1"/>
            <a:endParaRPr lang="en-US" sz="2000" dirty="0" smtClean="0"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34" y="3359945"/>
            <a:ext cx="10159558" cy="3067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9500" y="4348959"/>
            <a:ext cx="387335" cy="375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93137" y="5515770"/>
            <a:ext cx="387335" cy="37544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Reflexivity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196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Symmetric and </a:t>
            </a:r>
            <a:r>
              <a:rPr lang="en-US" sz="48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Antisymmetric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 Relations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1475" y="1479945"/>
            <a:ext cx="11449050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6728" y="2143942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150256"/>
            <a:ext cx="11449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0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50825"/>
            <a:ext cx="10515600" cy="720725"/>
          </a:xfrm>
        </p:spPr>
        <p:txBody>
          <a:bodyPr/>
          <a:lstStyle/>
          <a:p>
            <a:pPr algn="ctr"/>
            <a:endParaRPr lang="en-US" b="1" dirty="0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1" y="1295399"/>
            <a:ext cx="11315700" cy="48815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</a:t>
            </a:r>
            <a:r>
              <a:rPr lang="en-US" sz="2400" dirty="0"/>
              <a:t>relation is </a:t>
            </a:r>
            <a:r>
              <a:rPr lang="en-US" sz="2400" dirty="0">
                <a:solidFill>
                  <a:srgbClr val="FF0000"/>
                </a:solidFill>
              </a:rPr>
              <a:t>symmetric</a:t>
            </a:r>
            <a:r>
              <a:rPr lang="en-US" sz="2400" dirty="0"/>
              <a:t> if </a:t>
            </a:r>
          </a:p>
          <a:p>
            <a:pPr lvl="1" eaLnBrk="1" hangingPunct="1"/>
            <a:r>
              <a:rPr lang="en-US" dirty="0"/>
              <a:t>for all a, b </a:t>
            </a:r>
            <a:r>
              <a:rPr lang="en-US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dirty="0"/>
              <a:t> A, 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  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dirty="0" err="1">
                <a:sym typeface="Symbol" panose="05050102010706020507" pitchFamily="18" charset="2"/>
              </a:rPr>
              <a:t>,</a:t>
            </a:r>
            <a:r>
              <a:rPr lang="en-US" i="1" dirty="0" err="1"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)  </a:t>
            </a:r>
            <a:r>
              <a:rPr lang="en-US" i="1" dirty="0" smtClean="0">
                <a:sym typeface="Symbol" panose="05050102010706020507" pitchFamily="18" charset="2"/>
              </a:rPr>
              <a:t>R</a:t>
            </a:r>
            <a:endParaRPr lang="en-US" i="1" dirty="0">
              <a:sym typeface="Symbol" panose="05050102010706020507" pitchFamily="18" charset="2"/>
            </a:endParaRP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r>
              <a:rPr lang="en-US" sz="2400" dirty="0"/>
              <a:t>A relation is </a:t>
            </a:r>
            <a:r>
              <a:rPr lang="en-US" sz="2400" dirty="0" err="1" smtClean="0">
                <a:solidFill>
                  <a:srgbClr val="FF0000"/>
                </a:solidFill>
              </a:rPr>
              <a:t>antisymmetric</a:t>
            </a:r>
            <a:r>
              <a:rPr lang="en-US" sz="2400" dirty="0" smtClean="0"/>
              <a:t> </a:t>
            </a:r>
            <a:r>
              <a:rPr lang="en-US" sz="2400" dirty="0"/>
              <a:t>if</a:t>
            </a:r>
          </a:p>
          <a:p>
            <a:pPr lvl="1" eaLnBrk="1" hangingPunct="1"/>
            <a:r>
              <a:rPr lang="en-US" dirty="0"/>
              <a:t>for all a, b </a:t>
            </a:r>
            <a:r>
              <a:rPr lang="en-US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dirty="0"/>
              <a:t> A, 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R </a:t>
            </a:r>
            <a:r>
              <a:rPr lang="en-US" i="1" dirty="0"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i="1" dirty="0" err="1">
                <a:sym typeface="Symbol" panose="05050102010706020507" pitchFamily="18" charset="2"/>
              </a:rPr>
              <a:t>b,a</a:t>
            </a:r>
            <a:r>
              <a:rPr lang="en-US" dirty="0">
                <a:sym typeface="Symbol" panose="05050102010706020507" pitchFamily="18" charset="2"/>
              </a:rPr>
              <a:t>)  </a:t>
            </a:r>
            <a:r>
              <a:rPr lang="en-US" i="1" dirty="0" smtClean="0">
                <a:sym typeface="Symbol" panose="05050102010706020507" pitchFamily="18" charset="2"/>
              </a:rPr>
              <a:t>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7699" b="12101"/>
          <a:stretch/>
        </p:blipFill>
        <p:spPr>
          <a:xfrm>
            <a:off x="5547678" y="3500437"/>
            <a:ext cx="6282373" cy="2676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44595" y="5308230"/>
            <a:ext cx="326303" cy="316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28748" y="4582370"/>
            <a:ext cx="326303" cy="316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82807" y="5624515"/>
            <a:ext cx="326303" cy="31628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Symmetric and Antisymmetric Relations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13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Transitivity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5271" y="1508520"/>
            <a:ext cx="11653358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1" y="2233461"/>
            <a:ext cx="11653358" cy="9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505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128587"/>
            <a:ext cx="10515600" cy="64153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 smtClean="0"/>
              <a:t>Transitivity</a:t>
            </a:r>
          </a:p>
        </p:txBody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985838"/>
            <a:ext cx="11430000" cy="5191125"/>
          </a:xfrm>
        </p:spPr>
        <p:txBody>
          <a:bodyPr>
            <a:normAutofit/>
          </a:bodyPr>
          <a:lstStyle/>
          <a:p>
            <a:endParaRPr lang="en-US" dirty="0"/>
          </a:p>
          <a:p>
            <a:pPr eaLnBrk="1" hangingPunct="1"/>
            <a:r>
              <a:rPr lang="en-US" dirty="0" smtClean="0"/>
              <a:t>A relation is </a:t>
            </a:r>
            <a:r>
              <a:rPr lang="en-US" dirty="0" smtClean="0">
                <a:solidFill>
                  <a:srgbClr val="FF0000"/>
                </a:solidFill>
              </a:rPr>
              <a:t>transitive</a:t>
            </a:r>
            <a:r>
              <a:rPr lang="en-US" dirty="0" smtClean="0"/>
              <a:t> if</a:t>
            </a:r>
          </a:p>
          <a:p>
            <a:pPr lvl="1" eaLnBrk="1" hangingPunct="1"/>
            <a:r>
              <a:rPr lang="en-US" dirty="0" smtClean="0"/>
              <a:t>for all a, b, c </a:t>
            </a:r>
            <a:r>
              <a:rPr 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dirty="0" smtClean="0"/>
              <a:t> A, ((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i="1" dirty="0" smtClean="0">
                <a:sym typeface="Symbol" panose="05050102010706020507" pitchFamily="18" charset="2"/>
              </a:rPr>
              <a:t>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b</a:t>
            </a:r>
            <a:r>
              <a:rPr lang="en-US" dirty="0" err="1" smtClean="0"/>
              <a:t>,</a:t>
            </a:r>
            <a:r>
              <a:rPr lang="en-US" i="1" dirty="0" err="1" smtClean="0"/>
              <a:t>c</a:t>
            </a:r>
            <a:r>
              <a:rPr lang="en-US" dirty="0" smtClean="0"/>
              <a:t>)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i="1" dirty="0" smtClean="0">
                <a:sym typeface="Symbol" panose="05050102010706020507" pitchFamily="18" charset="2"/>
              </a:rPr>
              <a:t>R) </a:t>
            </a:r>
            <a:r>
              <a:rPr lang="en-US" i="1" dirty="0" smtClean="0"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c</a:t>
            </a:r>
            <a:r>
              <a:rPr lang="en-US" dirty="0" smtClean="0"/>
              <a:t>)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i="1" dirty="0" smtClean="0">
                <a:sym typeface="Symbol" panose="05050102010706020507" pitchFamily="18" charset="2"/>
              </a:rPr>
              <a:t>R</a:t>
            </a:r>
            <a:endParaRPr lang="en-US" dirty="0" smtClean="0">
              <a:sym typeface="Symbol" panose="05050102010706020507" pitchFamily="18" charset="2"/>
            </a:endParaRPr>
          </a:p>
          <a:p>
            <a:pPr eaLnBrk="1" hangingPunct="1"/>
            <a:endParaRPr lang="en-US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dirty="0" smtClean="0">
                <a:sym typeface="Symbol" panose="05050102010706020507" pitchFamily="18" charset="2"/>
              </a:rPr>
              <a:t>If </a:t>
            </a:r>
            <a:r>
              <a:rPr lang="en-US" i="1" dirty="0" smtClean="0"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 &lt; </a:t>
            </a:r>
            <a:r>
              <a:rPr lang="en-US" i="1" dirty="0" smtClean="0"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 and </a:t>
            </a:r>
            <a:r>
              <a:rPr lang="en-US" i="1" dirty="0" smtClean="0"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 &lt; </a:t>
            </a:r>
            <a:r>
              <a:rPr lang="en-US" i="1" dirty="0" smtClean="0">
                <a:sym typeface="Symbol" panose="05050102010706020507" pitchFamily="18" charset="2"/>
              </a:rPr>
              <a:t>c</a:t>
            </a:r>
            <a:r>
              <a:rPr lang="en-US" dirty="0" smtClean="0">
                <a:sym typeface="Symbol" panose="05050102010706020507" pitchFamily="18" charset="2"/>
              </a:rPr>
              <a:t>, then </a:t>
            </a:r>
            <a:r>
              <a:rPr lang="en-US" i="1" dirty="0" smtClean="0"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 &lt; </a:t>
            </a:r>
            <a:r>
              <a:rPr lang="en-US" i="1" dirty="0" smtClean="0">
                <a:sym typeface="Symbol" panose="05050102010706020507" pitchFamily="18" charset="2"/>
              </a:rPr>
              <a:t>c</a:t>
            </a:r>
            <a:endParaRPr lang="en-US" dirty="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dirty="0" smtClean="0">
                <a:sym typeface="Symbol" panose="05050102010706020507" pitchFamily="18" charset="2"/>
              </a:rPr>
              <a:t>Thus, &lt; is transitive</a:t>
            </a:r>
          </a:p>
          <a:p>
            <a:pPr eaLnBrk="1" hangingPunct="1"/>
            <a:endParaRPr lang="en-US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dirty="0" smtClean="0">
                <a:sym typeface="Symbol" panose="05050102010706020507" pitchFamily="18" charset="2"/>
              </a:rPr>
              <a:t>If </a:t>
            </a:r>
            <a:r>
              <a:rPr lang="en-US" i="1" dirty="0" smtClean="0"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 = </a:t>
            </a:r>
            <a:r>
              <a:rPr lang="en-US" i="1" dirty="0" smtClean="0"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 and </a:t>
            </a:r>
            <a:r>
              <a:rPr lang="en-US" i="1" dirty="0" smtClean="0"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 = </a:t>
            </a:r>
            <a:r>
              <a:rPr lang="en-US" i="1" dirty="0" smtClean="0">
                <a:sym typeface="Symbol" panose="05050102010706020507" pitchFamily="18" charset="2"/>
              </a:rPr>
              <a:t>c</a:t>
            </a:r>
            <a:r>
              <a:rPr lang="en-US" dirty="0" smtClean="0">
                <a:sym typeface="Symbol" panose="05050102010706020507" pitchFamily="18" charset="2"/>
              </a:rPr>
              <a:t>, then </a:t>
            </a:r>
            <a:r>
              <a:rPr lang="en-US" i="1" dirty="0" smtClean="0"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 = </a:t>
            </a:r>
            <a:r>
              <a:rPr lang="en-US" i="1" dirty="0" smtClean="0">
                <a:sym typeface="Symbol" panose="05050102010706020507" pitchFamily="18" charset="2"/>
              </a:rPr>
              <a:t>c</a:t>
            </a:r>
            <a:endParaRPr lang="en-US" dirty="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dirty="0" smtClean="0">
                <a:sym typeface="Symbol" panose="05050102010706020507" pitchFamily="18" charset="2"/>
              </a:rPr>
              <a:t>Thus, = is transitive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7699" b="12101"/>
          <a:stretch/>
        </p:blipFill>
        <p:spPr>
          <a:xfrm>
            <a:off x="5476240" y="3931867"/>
            <a:ext cx="6282373" cy="2676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2948" y="4578452"/>
            <a:ext cx="326303" cy="316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65608" y="5000770"/>
            <a:ext cx="326303" cy="3162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14173" y="5758149"/>
            <a:ext cx="326303" cy="3162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0948" y="6076392"/>
            <a:ext cx="326303" cy="31628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Transitivity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721019"/>
            <a:ext cx="12192000" cy="1369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12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Summary of properties of relations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7751731"/>
              </p:ext>
            </p:extLst>
          </p:nvPr>
        </p:nvGraphicFramePr>
        <p:xfrm>
          <a:off x="1804988" y="1766888"/>
          <a:ext cx="8839200" cy="4127500"/>
        </p:xfrm>
        <a:graphic>
          <a:graphicData uri="http://schemas.openxmlformats.org/drawingml/2006/table">
            <a:tbl>
              <a:tblPr/>
              <a:tblGrid>
                <a:gridCol w="2057400"/>
                <a:gridCol w="6781800"/>
              </a:tblGrid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reflexive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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 (a, a)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irreflexive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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 (a, a)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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symmetric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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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,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 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asymmetric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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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b,a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 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antisymmetric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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((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b,a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 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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=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(*)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for all a, 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A,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a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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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b,a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 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transitive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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b, c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A, ((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)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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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R</a:t>
                      </a: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1866900" y="5956301"/>
            <a:ext cx="3397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aseline="30000" dirty="0">
                <a:solidFill>
                  <a:srgbClr val="0000FF"/>
                </a:solidFill>
                <a:sym typeface="Symbol" panose="05050102010706020507" pitchFamily="18" charset="2"/>
              </a:rPr>
              <a:t>(*)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Alternative definition…</a:t>
            </a:r>
            <a:endParaRPr lang="en-US" sz="2000" baseline="30000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2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Relation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976728" y="2143941"/>
                <a:ext cx="10653296" cy="298527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/>
                  <a:t>a binary relation </a:t>
                </a:r>
                <a:r>
                  <a:rPr lang="en-US" dirty="0" smtClean="0"/>
                  <a:t>from </a:t>
                </a:r>
                <a:r>
                  <a:rPr lang="en-US" b="1" i="1" dirty="0" smtClean="0"/>
                  <a:t>A</a:t>
                </a:r>
                <a:r>
                  <a:rPr lang="en-US" dirty="0" smtClean="0"/>
                  <a:t> to </a:t>
                </a:r>
                <a:r>
                  <a:rPr lang="en-US" b="1" i="1" dirty="0" smtClean="0"/>
                  <a:t>B</a:t>
                </a:r>
                <a:r>
                  <a:rPr lang="en-US" dirty="0" smtClean="0"/>
                  <a:t> is </a:t>
                </a:r>
                <a:r>
                  <a:rPr lang="en-US" dirty="0"/>
                  <a:t>a </a:t>
                </a:r>
                <a:r>
                  <a:rPr lang="en-US" dirty="0" smtClean="0"/>
                  <a:t>set </a:t>
                </a:r>
                <a:r>
                  <a:rPr lang="en-US" b="1" i="1" dirty="0" smtClean="0"/>
                  <a:t>R</a:t>
                </a:r>
                <a:r>
                  <a:rPr lang="en-US" dirty="0" smtClean="0"/>
                  <a:t> of </a:t>
                </a:r>
                <a:r>
                  <a:rPr lang="en-US" dirty="0"/>
                  <a:t>ordered pairs where the first </a:t>
                </a:r>
                <a:r>
                  <a:rPr lang="en-US" dirty="0" smtClean="0"/>
                  <a:t>element of </a:t>
                </a:r>
                <a:r>
                  <a:rPr lang="en-US" dirty="0"/>
                  <a:t>each ordered pair comes </a:t>
                </a:r>
                <a:r>
                  <a:rPr lang="en-US" dirty="0" smtClean="0"/>
                  <a:t>from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dirty="0"/>
                  <a:t>the second element comes </a:t>
                </a:r>
                <a:r>
                  <a:rPr lang="en-US" dirty="0" smtClean="0"/>
                  <a:t>from </a:t>
                </a:r>
                <a:r>
                  <a:rPr lang="en-US" b="1" i="1" dirty="0" smtClean="0"/>
                  <a:t>B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 smtClean="0"/>
                  <a:t>We </a:t>
                </a:r>
                <a:r>
                  <a:rPr lang="en-US" dirty="0"/>
                  <a:t>use the </a:t>
                </a:r>
                <a:r>
                  <a:rPr lang="en-US" dirty="0" smtClean="0"/>
                  <a:t>notation </a:t>
                </a:r>
                <a:r>
                  <a:rPr lang="en-US" b="1" i="1" dirty="0" smtClean="0"/>
                  <a:t>a R b </a:t>
                </a:r>
                <a:r>
                  <a:rPr lang="en-US" dirty="0" smtClean="0"/>
                  <a:t>to </a:t>
                </a:r>
                <a:r>
                  <a:rPr lang="en-US" dirty="0"/>
                  <a:t>denote that </a:t>
                </a:r>
                <a:r>
                  <a:rPr lang="en-US" b="1" dirty="0"/>
                  <a:t>(</a:t>
                </a:r>
                <a:r>
                  <a:rPr lang="en-US" b="1" dirty="0" smtClean="0"/>
                  <a:t>a, b) ∈ R </a:t>
                </a:r>
                <a:r>
                  <a:rPr lang="en-US" dirty="0" smtClean="0"/>
                  <a:t>and </a:t>
                </a:r>
                <a:r>
                  <a:rPr lang="en-US" b="1" dirty="0" smtClean="0"/>
                  <a:t>a R b </a:t>
                </a:r>
                <a:r>
                  <a:rPr lang="en-US" dirty="0" smtClean="0"/>
                  <a:t>to </a:t>
                </a:r>
                <a:r>
                  <a:rPr lang="en-US" dirty="0"/>
                  <a:t>denote that </a:t>
                </a:r>
                <a:r>
                  <a:rPr lang="en-US" b="1" dirty="0"/>
                  <a:t>(a, b)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b="1" dirty="0" smtClean="0"/>
                  <a:t/>
                </a:r>
                <a:r>
                  <a:rPr lang="en-US" b="1" dirty="0"/>
                  <a:t>R. </a:t>
                </a:r>
                <a:r>
                  <a:rPr lang="en-US" dirty="0"/>
                  <a:t>Moreover, when </a:t>
                </a:r>
                <a:r>
                  <a:rPr lang="en-US" b="1" dirty="0"/>
                  <a:t>(a, </a:t>
                </a:r>
                <a:r>
                  <a:rPr lang="en-US" b="1" dirty="0" smtClean="0"/>
                  <a:t>b)</a:t>
                </a:r>
                <a:r>
                  <a:rPr lang="en-US" b="1" dirty="0"/>
                  <a:t/>
                </a:r>
                <a:r>
                  <a:rPr lang="en-US" dirty="0" smtClean="0"/>
                  <a:t>belongs to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, a is </a:t>
                </a:r>
                <a:r>
                  <a:rPr lang="en-US" dirty="0"/>
                  <a:t>said to </a:t>
                </a:r>
                <a:r>
                  <a:rPr lang="en-US" dirty="0" smtClean="0"/>
                  <a:t>be related to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 by </a:t>
                </a:r>
                <a:r>
                  <a:rPr lang="en-US" b="1" dirty="0" smtClean="0"/>
                  <a:t>R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28" y="2143941"/>
                <a:ext cx="10653296" cy="2985271"/>
              </a:xfrm>
              <a:prstGeom prst="rect">
                <a:avLst/>
              </a:prstGeom>
              <a:blipFill rotWithShape="0">
                <a:blip r:embed="rId2"/>
                <a:stretch>
                  <a:fillRect l="-1144" t="-2045" r="-1144" b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05304" y="5231187"/>
            <a:ext cx="1062472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	</a:t>
            </a:r>
            <a:r>
              <a:rPr lang="en-US" sz="2400" b="1" dirty="0" smtClean="0"/>
              <a:t>Let A and B be </a:t>
            </a:r>
            <a:r>
              <a:rPr lang="en-US" sz="2400" b="1" dirty="0"/>
              <a:t>sets. </a:t>
            </a:r>
            <a:r>
              <a:rPr lang="en-US" sz="2400" b="1" dirty="0" smtClean="0"/>
              <a:t>A binary </a:t>
            </a:r>
            <a:r>
              <a:rPr lang="en-US" sz="2400" b="1" dirty="0"/>
              <a:t>relation </a:t>
            </a:r>
            <a:r>
              <a:rPr lang="en-US" sz="2400" b="1" dirty="0" smtClean="0"/>
              <a:t>from A to B is </a:t>
            </a:r>
            <a:r>
              <a:rPr lang="en-US" sz="2400" b="1" dirty="0"/>
              <a:t>a subset </a:t>
            </a:r>
            <a:r>
              <a:rPr lang="en-US" sz="2400" b="1" dirty="0" smtClean="0"/>
              <a:t>of A×B</a:t>
            </a:r>
            <a:r>
              <a:rPr lang="en-US" sz="2400" b="1" dirty="0"/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9486900" y="3727610"/>
            <a:ext cx="274320" cy="274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5304" y="5867431"/>
            <a:ext cx="1062472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>
              <a:spcBef>
                <a:spcPts val="300"/>
              </a:spcBef>
            </a:pPr>
            <a:r>
              <a:rPr lang="en-US" sz="2400" dirty="0" smtClean="0"/>
              <a:t>Application : Relational </a:t>
            </a:r>
            <a:r>
              <a:rPr lang="en-US" sz="2400" dirty="0"/>
              <a:t>database model is based on the concept of relation.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4580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43025"/>
            <a:ext cx="10515600" cy="5043488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dirty="0" smtClean="0"/>
              <a:t>Let </a:t>
            </a:r>
            <a:r>
              <a:rPr lang="en-US" sz="2800" i="1" dirty="0"/>
              <a:t>A</a:t>
            </a:r>
            <a:r>
              <a:rPr lang="en-US" sz="2800" dirty="0"/>
              <a:t> be the students </a:t>
            </a:r>
            <a:r>
              <a:rPr lang="en-US" sz="2800" dirty="0" smtClean="0"/>
              <a:t>in the Dept. of CSE</a:t>
            </a:r>
            <a:endParaRPr lang="en-US" sz="2800" dirty="0"/>
          </a:p>
          <a:p>
            <a:pPr lvl="2">
              <a:spcBef>
                <a:spcPts val="600"/>
              </a:spcBef>
              <a:spcAft>
                <a:spcPts val="800"/>
              </a:spcAft>
            </a:pPr>
            <a:r>
              <a:rPr lang="en-US" sz="2800" i="1" dirty="0"/>
              <a:t>A</a:t>
            </a:r>
            <a:r>
              <a:rPr lang="en-US" sz="2800" dirty="0"/>
              <a:t> = </a:t>
            </a:r>
            <a:r>
              <a:rPr lang="en-US" sz="2800" dirty="0" smtClean="0"/>
              <a:t>{</a:t>
            </a:r>
            <a:r>
              <a:rPr lang="en-US" sz="2800" dirty="0" err="1" smtClean="0"/>
              <a:t>Ruhul</a:t>
            </a:r>
            <a:r>
              <a:rPr lang="en-US" sz="2800" dirty="0" smtClean="0"/>
              <a:t>, </a:t>
            </a:r>
            <a:r>
              <a:rPr lang="en-US" sz="2800" dirty="0" err="1" smtClean="0"/>
              <a:t>Shanta</a:t>
            </a:r>
            <a:r>
              <a:rPr lang="en-US" sz="2800" dirty="0" smtClean="0"/>
              <a:t>, </a:t>
            </a:r>
            <a:r>
              <a:rPr lang="en-US" sz="2800" dirty="0" err="1" smtClean="0"/>
              <a:t>Sarfar</a:t>
            </a:r>
            <a:r>
              <a:rPr lang="en-US" sz="2800" dirty="0" smtClean="0"/>
              <a:t>, </a:t>
            </a:r>
            <a:r>
              <a:rPr lang="en-US" sz="2800" dirty="0" err="1" smtClean="0"/>
              <a:t>Dipti</a:t>
            </a:r>
            <a:r>
              <a:rPr lang="en-US" sz="2800" dirty="0" smtClean="0"/>
              <a:t>}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dirty="0"/>
              <a:t>Let </a:t>
            </a:r>
            <a:r>
              <a:rPr lang="en-US" sz="2800" i="1" dirty="0"/>
              <a:t>B</a:t>
            </a:r>
            <a:r>
              <a:rPr lang="en-US" sz="2800" dirty="0"/>
              <a:t> be the courses the department offers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i="1" dirty="0"/>
              <a:t>B</a:t>
            </a:r>
            <a:r>
              <a:rPr lang="en-US" sz="2800" dirty="0"/>
              <a:t> = {</a:t>
            </a:r>
            <a:r>
              <a:rPr lang="en-US" sz="2800" dirty="0" smtClean="0"/>
              <a:t>CSE 201, CSE 202, CSE 203}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</a:pPr>
            <a:endParaRPr lang="en-US" sz="110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dirty="0"/>
              <a:t>We specify relation </a:t>
            </a:r>
            <a:r>
              <a:rPr lang="en-US" sz="2800" i="1" dirty="0"/>
              <a:t>R</a:t>
            </a:r>
            <a:r>
              <a:rPr lang="en-US" sz="2800" dirty="0"/>
              <a:t> </a:t>
            </a:r>
            <a:r>
              <a:rPr 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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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as the set that lists all students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 </a:t>
            </a:r>
            <a:r>
              <a:rPr lang="en-US" sz="2800" i="1" dirty="0">
                <a:sym typeface="Symbol" panose="05050102010706020507" pitchFamily="18" charset="2"/>
              </a:rPr>
              <a:t>A</a:t>
            </a:r>
            <a:r>
              <a:rPr lang="en-US" sz="2800" dirty="0">
                <a:sym typeface="Symbol" panose="05050102010706020507" pitchFamily="18" charset="2"/>
              </a:rPr>
              <a:t> enrolled in class </a:t>
            </a:r>
            <a:r>
              <a:rPr lang="en-US" sz="2800" i="1" dirty="0">
                <a:sym typeface="Symbol" panose="05050102010706020507" pitchFamily="18" charset="2"/>
              </a:rPr>
              <a:t>b</a:t>
            </a:r>
            <a:r>
              <a:rPr lang="en-US" sz="2800" dirty="0">
                <a:sym typeface="Symbol" panose="05050102010706020507" pitchFamily="18" charset="2"/>
              </a:rPr>
              <a:t>  </a:t>
            </a:r>
            <a:r>
              <a:rPr lang="en-US" sz="2800" i="1" dirty="0">
                <a:sym typeface="Symbol" panose="05050102010706020507" pitchFamily="18" charset="2"/>
              </a:rPr>
              <a:t>B</a:t>
            </a:r>
            <a:endParaRPr lang="en-US" sz="28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</a:pPr>
            <a:endParaRPr lang="en-US" sz="1100" dirty="0"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  <a:spcAft>
                <a:spcPts val="800"/>
              </a:spcAft>
            </a:pPr>
            <a:r>
              <a:rPr lang="en-US" sz="2800" dirty="0">
                <a:sym typeface="Symbol" panose="05050102010706020507" pitchFamily="18" charset="2"/>
              </a:rPr>
              <a:t>R = </a:t>
            </a:r>
            <a:r>
              <a:rPr lang="en-US" sz="2800" dirty="0" smtClean="0">
                <a:sym typeface="Symbol" panose="05050102010706020507" pitchFamily="18" charset="2"/>
              </a:rPr>
              <a:t>{(</a:t>
            </a:r>
            <a:r>
              <a:rPr lang="en-US" sz="2800" dirty="0" err="1" smtClean="0"/>
              <a:t>Ruhul</a:t>
            </a:r>
            <a:r>
              <a:rPr lang="en-US" sz="2800" dirty="0" smtClean="0">
                <a:sym typeface="Symbol" panose="05050102010706020507" pitchFamily="18" charset="2"/>
              </a:rPr>
              <a:t>, </a:t>
            </a:r>
            <a:r>
              <a:rPr lang="en-US" sz="2800" dirty="0"/>
              <a:t>CSE 201</a:t>
            </a:r>
            <a:r>
              <a:rPr lang="en-US" sz="2800" dirty="0" smtClean="0">
                <a:sym typeface="Symbol" panose="05050102010706020507" pitchFamily="18" charset="2"/>
              </a:rPr>
              <a:t>), (</a:t>
            </a:r>
            <a:r>
              <a:rPr lang="en-US" sz="2800" dirty="0" err="1" smtClean="0"/>
              <a:t>Shanta</a:t>
            </a:r>
            <a:r>
              <a:rPr lang="en-US" sz="2800" dirty="0" smtClean="0">
                <a:sym typeface="Symbol" panose="05050102010706020507" pitchFamily="18" charset="2"/>
              </a:rPr>
              <a:t>, </a:t>
            </a:r>
            <a:r>
              <a:rPr lang="en-US" sz="2800" dirty="0"/>
              <a:t>CSE </a:t>
            </a:r>
            <a:r>
              <a:rPr lang="en-US" sz="2800" dirty="0" smtClean="0"/>
              <a:t>202</a:t>
            </a:r>
            <a:r>
              <a:rPr lang="en-US" sz="2800" dirty="0" smtClean="0">
                <a:sym typeface="Symbol" panose="05050102010706020507" pitchFamily="18" charset="2"/>
              </a:rPr>
              <a:t>), (</a:t>
            </a:r>
            <a:r>
              <a:rPr lang="en-US" sz="2800" dirty="0" err="1" smtClean="0">
                <a:sym typeface="Symbol" panose="05050102010706020507" pitchFamily="18" charset="2"/>
              </a:rPr>
              <a:t>Shanta</a:t>
            </a:r>
            <a:r>
              <a:rPr lang="en-US" sz="2800" dirty="0" smtClean="0">
                <a:sym typeface="Symbol" panose="05050102010706020507" pitchFamily="18" charset="2"/>
              </a:rPr>
              <a:t>, </a:t>
            </a:r>
            <a:r>
              <a:rPr lang="en-US" sz="2800" dirty="0"/>
              <a:t>CSE </a:t>
            </a:r>
            <a:r>
              <a:rPr lang="en-US" sz="2800" dirty="0" smtClean="0"/>
              <a:t>203</a:t>
            </a:r>
            <a:r>
              <a:rPr lang="en-US" sz="2800" dirty="0" smtClean="0">
                <a:sym typeface="Symbol" panose="05050102010706020507" pitchFamily="18" charset="2"/>
              </a:rPr>
              <a:t>),</a:t>
            </a:r>
            <a:r>
              <a:rPr lang="en-US" sz="2800" dirty="0">
                <a:sym typeface="Symbol" panose="05050102010706020507" pitchFamily="18" charset="2"/>
              </a:rPr>
              <a:t/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>
                <a:sym typeface="Symbol" panose="05050102010706020507" pitchFamily="18" charset="2"/>
              </a:rPr>
              <a:t>	      </a:t>
            </a:r>
            <a:r>
              <a:rPr lang="en-US" sz="2800" dirty="0" smtClean="0">
                <a:sym typeface="Symbol" panose="05050102010706020507" pitchFamily="18" charset="2"/>
              </a:rPr>
              <a:t>(</a:t>
            </a:r>
            <a:r>
              <a:rPr lang="en-US" sz="2800" dirty="0" err="1" smtClean="0">
                <a:sym typeface="Symbol" panose="05050102010706020507" pitchFamily="18" charset="2"/>
              </a:rPr>
              <a:t>Sarfar</a:t>
            </a:r>
            <a:r>
              <a:rPr lang="en-US" sz="2800" dirty="0" smtClean="0">
                <a:sym typeface="Symbol" panose="05050102010706020507" pitchFamily="18" charset="2"/>
              </a:rPr>
              <a:t>, </a:t>
            </a:r>
            <a:r>
              <a:rPr lang="en-US" sz="2800" dirty="0"/>
              <a:t>CSE 202</a:t>
            </a:r>
            <a:r>
              <a:rPr lang="en-US" sz="2800" dirty="0" smtClean="0">
                <a:sym typeface="Symbol" panose="05050102010706020507" pitchFamily="18" charset="2"/>
              </a:rPr>
              <a:t>), (</a:t>
            </a:r>
            <a:r>
              <a:rPr lang="en-US" sz="2800" dirty="0" err="1" smtClean="0">
                <a:sym typeface="Symbol" panose="05050102010706020507" pitchFamily="18" charset="2"/>
              </a:rPr>
              <a:t>Dipti</a:t>
            </a:r>
            <a:r>
              <a:rPr lang="en-US" sz="2800" dirty="0" smtClean="0">
                <a:sym typeface="Symbol" panose="05050102010706020507" pitchFamily="18" charset="2"/>
              </a:rPr>
              <a:t>, </a:t>
            </a:r>
            <a:r>
              <a:rPr lang="en-US" sz="2800" dirty="0"/>
              <a:t>CSE </a:t>
            </a:r>
            <a:r>
              <a:rPr lang="en-US" sz="2800" dirty="0" smtClean="0"/>
              <a:t>203</a:t>
            </a:r>
            <a:r>
              <a:rPr lang="en-US" sz="2800" dirty="0" smtClean="0">
                <a:sym typeface="Symbol" panose="05050102010706020507" pitchFamily="18" charset="2"/>
              </a:rPr>
              <a:t>)}</a:t>
            </a:r>
            <a:endParaRPr lang="en-US" sz="2800" dirty="0">
              <a:sym typeface="Symbol" panose="05050102010706020507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Relation :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045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3675"/>
            <a:ext cx="10515600" cy="892175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More relation examples</a:t>
            </a:r>
          </a:p>
        </p:txBody>
      </p:sp>
      <p:sp>
        <p:nvSpPr>
          <p:cNvPr id="183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075" y="1411291"/>
            <a:ext cx="10515600" cy="5318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Another relation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Let </a:t>
            </a:r>
            <a:r>
              <a:rPr lang="en-US" sz="2800" i="1" dirty="0"/>
              <a:t>A</a:t>
            </a:r>
            <a:r>
              <a:rPr lang="en-US" sz="2800" dirty="0"/>
              <a:t> be the </a:t>
            </a:r>
            <a:r>
              <a:rPr lang="en-US" sz="2800" dirty="0" smtClean="0"/>
              <a:t>Districts </a:t>
            </a:r>
            <a:r>
              <a:rPr lang="en-US" sz="2800" dirty="0"/>
              <a:t>in the </a:t>
            </a:r>
            <a:r>
              <a:rPr lang="en-US" sz="2800" dirty="0" smtClean="0"/>
              <a:t>Bangladesh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Let </a:t>
            </a:r>
            <a:r>
              <a:rPr lang="en-US" sz="2800" i="1" dirty="0"/>
              <a:t>B</a:t>
            </a:r>
            <a:r>
              <a:rPr lang="en-US" sz="2800" dirty="0"/>
              <a:t> be the </a:t>
            </a:r>
            <a:r>
              <a:rPr lang="en-US" sz="2800" dirty="0" smtClean="0"/>
              <a:t>Division </a:t>
            </a:r>
            <a:r>
              <a:rPr lang="en-US" sz="2800" dirty="0"/>
              <a:t>in the </a:t>
            </a:r>
            <a:r>
              <a:rPr lang="en-US" sz="2800" dirty="0" smtClean="0"/>
              <a:t>Bangladesh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We define </a:t>
            </a:r>
            <a:r>
              <a:rPr lang="en-US" sz="2800" i="1" dirty="0"/>
              <a:t>R</a:t>
            </a:r>
            <a:r>
              <a:rPr lang="en-US" sz="2800" dirty="0"/>
              <a:t> to mean </a:t>
            </a:r>
            <a:r>
              <a:rPr lang="en-US" sz="2800" i="1" dirty="0"/>
              <a:t>a</a:t>
            </a:r>
            <a:r>
              <a:rPr lang="en-US" sz="2800" dirty="0"/>
              <a:t> is a </a:t>
            </a:r>
            <a:r>
              <a:rPr lang="en-US" sz="2800" dirty="0" smtClean="0"/>
              <a:t>district </a:t>
            </a:r>
            <a:r>
              <a:rPr lang="en-US" sz="2800" dirty="0"/>
              <a:t>in </a:t>
            </a:r>
            <a:r>
              <a:rPr lang="en-US" sz="2800" dirty="0" smtClean="0"/>
              <a:t>division </a:t>
            </a:r>
            <a:r>
              <a:rPr lang="en-US" sz="2800" i="1" dirty="0"/>
              <a:t>b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Thus, the following are in our relation: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(</a:t>
            </a:r>
            <a:r>
              <a:rPr lang="en-US" sz="2800" dirty="0" err="1" smtClean="0"/>
              <a:t>Nator</a:t>
            </a:r>
            <a:r>
              <a:rPr lang="en-US" sz="2800" dirty="0" smtClean="0"/>
              <a:t>, </a:t>
            </a:r>
            <a:r>
              <a:rPr lang="en-US" sz="2800" dirty="0" err="1" smtClean="0"/>
              <a:t>Rahjshahi</a:t>
            </a:r>
            <a:r>
              <a:rPr lang="en-US" sz="2800" dirty="0" smtClean="0"/>
              <a:t>)</a:t>
            </a:r>
            <a:endParaRPr lang="en-US" sz="2800" dirty="0"/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(</a:t>
            </a:r>
            <a:r>
              <a:rPr lang="en-US" sz="2800" dirty="0" err="1" smtClean="0"/>
              <a:t>Jayputhat</a:t>
            </a:r>
            <a:r>
              <a:rPr lang="en-US" sz="2800" dirty="0" smtClean="0"/>
              <a:t>, Rajshahi)</a:t>
            </a:r>
            <a:endParaRPr lang="en-US" sz="2800" dirty="0"/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(</a:t>
            </a:r>
            <a:r>
              <a:rPr lang="en-US" sz="2800" dirty="0" err="1" smtClean="0"/>
              <a:t>Tongi</a:t>
            </a:r>
            <a:r>
              <a:rPr lang="en-US" sz="2800" dirty="0" smtClean="0"/>
              <a:t>, Dhaka)</a:t>
            </a:r>
            <a:endParaRPr lang="en-US" sz="2800" dirty="0"/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(</a:t>
            </a:r>
            <a:r>
              <a:rPr lang="en-US" sz="2800" dirty="0" err="1" smtClean="0"/>
              <a:t>Bagerhat</a:t>
            </a:r>
            <a:r>
              <a:rPr lang="en-US" sz="2800" dirty="0" smtClean="0"/>
              <a:t>, Khulna)</a:t>
            </a:r>
            <a:endParaRPr lang="en-US" sz="2800" dirty="0"/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etc…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Most relations we will see deal with ordered pairs of integers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Relation : More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927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78013" y="2590800"/>
            <a:ext cx="3379790" cy="2806700"/>
            <a:chOff x="223" y="1920"/>
            <a:chExt cx="2129" cy="1768"/>
          </a:xfrm>
        </p:grpSpPr>
        <p:sp>
          <p:nvSpPr>
            <p:cNvPr id="123948" name="Line 4"/>
            <p:cNvSpPr>
              <a:spLocks noChangeShapeType="1"/>
            </p:cNvSpPr>
            <p:nvPr/>
          </p:nvSpPr>
          <p:spPr bwMode="auto">
            <a:xfrm>
              <a:off x="864" y="2112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9" name="Oval 5"/>
            <p:cNvSpPr>
              <a:spLocks noChangeArrowheads="1"/>
            </p:cNvSpPr>
            <p:nvPr/>
          </p:nvSpPr>
          <p:spPr bwMode="auto">
            <a:xfrm>
              <a:off x="816" y="206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23950" name="Oval 6"/>
            <p:cNvSpPr>
              <a:spLocks noChangeArrowheads="1"/>
            </p:cNvSpPr>
            <p:nvPr/>
          </p:nvSpPr>
          <p:spPr bwMode="auto">
            <a:xfrm>
              <a:off x="1584" y="230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23951" name="Oval 7"/>
            <p:cNvSpPr>
              <a:spLocks noChangeArrowheads="1"/>
            </p:cNvSpPr>
            <p:nvPr/>
          </p:nvSpPr>
          <p:spPr bwMode="auto">
            <a:xfrm>
              <a:off x="1584" y="278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23952" name="Oval 8"/>
            <p:cNvSpPr>
              <a:spLocks noChangeArrowheads="1"/>
            </p:cNvSpPr>
            <p:nvPr/>
          </p:nvSpPr>
          <p:spPr bwMode="auto">
            <a:xfrm>
              <a:off x="1584" y="326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23953" name="Text Box 9"/>
            <p:cNvSpPr txBox="1">
              <a:spLocks noChangeArrowheads="1"/>
            </p:cNvSpPr>
            <p:nvPr/>
          </p:nvSpPr>
          <p:spPr bwMode="auto">
            <a:xfrm>
              <a:off x="1654" y="2196"/>
              <a:ext cx="698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 smtClean="0">
                  <a:latin typeface="Arial" panose="020B0604020202020204" pitchFamily="34" charset="0"/>
                </a:rPr>
                <a:t>CSE 201</a:t>
              </a:r>
              <a:endParaRPr lang="en-US" sz="1800" dirty="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None/>
              </a:pPr>
              <a:r>
                <a:rPr lang="en-US" sz="1800" dirty="0">
                  <a:latin typeface="Arial" panose="020B0604020202020204" pitchFamily="34" charset="0"/>
                </a:rPr>
                <a:t>CSE </a:t>
              </a:r>
              <a:r>
                <a:rPr lang="en-US" sz="1800" dirty="0" smtClean="0">
                  <a:latin typeface="Arial" panose="020B0604020202020204" pitchFamily="34" charset="0"/>
                </a:rPr>
                <a:t>202</a:t>
              </a:r>
              <a:endParaRPr lang="en-US" sz="1800" dirty="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None/>
              </a:pPr>
              <a:r>
                <a:rPr lang="en-US" sz="1800" dirty="0">
                  <a:latin typeface="Arial" panose="020B0604020202020204" pitchFamily="34" charset="0"/>
                </a:rPr>
                <a:t>CSE </a:t>
              </a:r>
              <a:r>
                <a:rPr lang="en-US" sz="1800" dirty="0" smtClean="0">
                  <a:latin typeface="Arial" panose="020B0604020202020204" pitchFamily="34" charset="0"/>
                </a:rPr>
                <a:t>203</a:t>
              </a:r>
              <a:endParaRPr 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23954" name="Text Box 10"/>
            <p:cNvSpPr txBox="1">
              <a:spLocks noChangeArrowheads="1"/>
            </p:cNvSpPr>
            <p:nvPr/>
          </p:nvSpPr>
          <p:spPr bwMode="auto">
            <a:xfrm>
              <a:off x="223" y="1920"/>
              <a:ext cx="569" cy="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 err="1" smtClean="0">
                  <a:latin typeface="Arial" panose="020B0604020202020204" pitchFamily="34" charset="0"/>
                </a:rPr>
                <a:t>Nadira</a:t>
              </a:r>
              <a:endParaRPr lang="en-US" sz="1800" dirty="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 dirty="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 err="1" smtClean="0">
                  <a:latin typeface="Arial" panose="020B0604020202020204" pitchFamily="34" charset="0"/>
                </a:rPr>
                <a:t>Sojib</a:t>
              </a:r>
              <a:endParaRPr lang="en-US" sz="1800" dirty="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 dirty="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 err="1" smtClean="0">
                  <a:latin typeface="Arial" panose="020B0604020202020204" pitchFamily="34" charset="0"/>
                </a:rPr>
                <a:t>Sakira</a:t>
              </a:r>
              <a:r>
                <a:rPr lang="en-US" sz="1800" dirty="0" smtClean="0">
                  <a:latin typeface="Arial" panose="020B0604020202020204" pitchFamily="34" charset="0"/>
                </a:rPr>
                <a:t> </a:t>
              </a:r>
              <a:endParaRPr lang="en-US" sz="1800" dirty="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 dirty="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 err="1" smtClean="0">
                  <a:latin typeface="Arial" panose="020B0604020202020204" pitchFamily="34" charset="0"/>
                </a:rPr>
                <a:t>Asma</a:t>
              </a:r>
              <a:r>
                <a:rPr lang="en-US" sz="1800" dirty="0" smtClean="0">
                  <a:latin typeface="Arial" panose="020B0604020202020204" pitchFamily="34" charset="0"/>
                </a:rPr>
                <a:t>  </a:t>
              </a:r>
              <a:endParaRPr 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23955" name="Line 11"/>
            <p:cNvSpPr>
              <a:spLocks noChangeShapeType="1"/>
            </p:cNvSpPr>
            <p:nvPr/>
          </p:nvSpPr>
          <p:spPr bwMode="auto">
            <a:xfrm>
              <a:off x="864" y="2592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56" name="Line 12"/>
            <p:cNvSpPr>
              <a:spLocks noChangeShapeType="1"/>
            </p:cNvSpPr>
            <p:nvPr/>
          </p:nvSpPr>
          <p:spPr bwMode="auto">
            <a:xfrm>
              <a:off x="864" y="2592"/>
              <a:ext cx="720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57" name="Line 13"/>
            <p:cNvSpPr>
              <a:spLocks noChangeShapeType="1"/>
            </p:cNvSpPr>
            <p:nvPr/>
          </p:nvSpPr>
          <p:spPr bwMode="auto">
            <a:xfrm flipV="1">
              <a:off x="864" y="2832"/>
              <a:ext cx="72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58" name="Line 14"/>
            <p:cNvSpPr>
              <a:spLocks noChangeShapeType="1"/>
            </p:cNvSpPr>
            <p:nvPr/>
          </p:nvSpPr>
          <p:spPr bwMode="auto">
            <a:xfrm flipV="1">
              <a:off x="864" y="3312"/>
              <a:ext cx="72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59" name="Oval 15"/>
            <p:cNvSpPr>
              <a:spLocks noChangeArrowheads="1"/>
            </p:cNvSpPr>
            <p:nvPr/>
          </p:nvSpPr>
          <p:spPr bwMode="auto">
            <a:xfrm>
              <a:off x="816" y="254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23960" name="Oval 16"/>
            <p:cNvSpPr>
              <a:spLocks noChangeArrowheads="1"/>
            </p:cNvSpPr>
            <p:nvPr/>
          </p:nvSpPr>
          <p:spPr bwMode="auto">
            <a:xfrm>
              <a:off x="816" y="345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23961" name="Oval 17"/>
            <p:cNvSpPr>
              <a:spLocks noChangeArrowheads="1"/>
            </p:cNvSpPr>
            <p:nvPr/>
          </p:nvSpPr>
          <p:spPr bwMode="auto">
            <a:xfrm>
              <a:off x="816" y="3024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83502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76146038"/>
              </p:ext>
            </p:extLst>
          </p:nvPr>
        </p:nvGraphicFramePr>
        <p:xfrm>
          <a:off x="7162800" y="2831308"/>
          <a:ext cx="4572000" cy="263525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  <a:gridCol w="1143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sz="1800" dirty="0" smtClean="0">
                          <a:latin typeface="Arial" panose="020B0604020202020204" pitchFamily="34" charset="0"/>
                        </a:rPr>
                        <a:t>CSE 201</a:t>
                      </a:r>
                      <a:endParaRPr lang="en-US" sz="1800" dirty="0"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sz="1800" dirty="0" smtClean="0">
                          <a:latin typeface="Arial" panose="020B0604020202020204" pitchFamily="34" charset="0"/>
                        </a:rPr>
                        <a:t>CSE 202</a:t>
                      </a:r>
                      <a:endParaRPr lang="en-US" sz="1800" dirty="0"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sz="1800" dirty="0" smtClean="0">
                          <a:latin typeface="Arial" panose="020B0604020202020204" pitchFamily="34" charset="0"/>
                        </a:rPr>
                        <a:t>CSE 203</a:t>
                      </a:r>
                      <a:endParaRPr lang="en-US" sz="1800" dirty="0"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</a:rPr>
                        <a:t>Nadira</a:t>
                      </a:r>
                      <a:endParaRPr lang="en-US" sz="1800" dirty="0"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</a:rPr>
                        <a:t>Sojib</a:t>
                      </a:r>
                      <a:endParaRPr lang="en-US" sz="1800" dirty="0"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</a:rPr>
                        <a:t>Sakira</a:t>
                      </a:r>
                      <a:endParaRPr lang="en-US" sz="1800" dirty="0"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Asma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5058" name="Text Box 50"/>
          <p:cNvSpPr txBox="1">
            <a:spLocks noChangeArrowheads="1"/>
          </p:cNvSpPr>
          <p:nvPr/>
        </p:nvSpPr>
        <p:spPr bwMode="auto">
          <a:xfrm>
            <a:off x="1676401" y="1425574"/>
            <a:ext cx="358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Arial" panose="020B0604020202020204" pitchFamily="34" charset="0"/>
              </a:rPr>
              <a:t>We can represent relations </a:t>
            </a:r>
            <a:r>
              <a:rPr lang="en-US" dirty="0" smtClean="0">
                <a:latin typeface="Arial" panose="020B0604020202020204" pitchFamily="34" charset="0"/>
              </a:rPr>
              <a:t>graphically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835059" name="Text Box 51"/>
          <p:cNvSpPr txBox="1">
            <a:spLocks noChangeArrowheads="1"/>
          </p:cNvSpPr>
          <p:nvPr/>
        </p:nvSpPr>
        <p:spPr bwMode="auto">
          <a:xfrm>
            <a:off x="7843838" y="1400173"/>
            <a:ext cx="358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Char char="^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2pPr>
            <a:lvl3pPr marL="1143000" indent="-228600">
              <a:spcBef>
                <a:spcPct val="20000"/>
              </a:spcBef>
              <a:buClr>
                <a:srgbClr val="00B200"/>
              </a:buClr>
              <a:buFont typeface="Webdings" panose="05030102010509060703" pitchFamily="18" charset="2"/>
              <a:buChar char="-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Osaka" pitchFamily="-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Arial" panose="020B0604020202020204" pitchFamily="34" charset="0"/>
              </a:rPr>
              <a:t>We can represent relations in a </a:t>
            </a:r>
            <a:r>
              <a:rPr lang="en-US" dirty="0" smtClean="0">
                <a:latin typeface="Arial" panose="020B0604020202020204" pitchFamily="34" charset="0"/>
              </a:rPr>
              <a:t>table</a:t>
            </a: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2590801" y="4114801"/>
            <a:ext cx="3852863" cy="1851025"/>
            <a:chOff x="672" y="2880"/>
            <a:chExt cx="2427" cy="1166"/>
          </a:xfrm>
        </p:grpSpPr>
        <p:sp>
          <p:nvSpPr>
            <p:cNvPr id="123943" name="Oval 53"/>
            <p:cNvSpPr>
              <a:spLocks noChangeArrowheads="1"/>
            </p:cNvSpPr>
            <p:nvPr/>
          </p:nvSpPr>
          <p:spPr bwMode="auto">
            <a:xfrm>
              <a:off x="672" y="2880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23944" name="Oval 54"/>
            <p:cNvSpPr>
              <a:spLocks noChangeArrowheads="1"/>
            </p:cNvSpPr>
            <p:nvPr/>
          </p:nvSpPr>
          <p:spPr bwMode="auto">
            <a:xfrm>
              <a:off x="672" y="3312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23945" name="Text Box 55"/>
            <p:cNvSpPr txBox="1">
              <a:spLocks noChangeArrowheads="1"/>
            </p:cNvSpPr>
            <p:nvPr/>
          </p:nvSpPr>
          <p:spPr bwMode="auto">
            <a:xfrm>
              <a:off x="1766" y="3815"/>
              <a:ext cx="1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Not valid functions!</a:t>
              </a:r>
            </a:p>
          </p:txBody>
        </p:sp>
        <p:sp>
          <p:nvSpPr>
            <p:cNvPr id="123946" name="Line 56"/>
            <p:cNvSpPr>
              <a:spLocks noChangeShapeType="1"/>
            </p:cNvSpPr>
            <p:nvPr/>
          </p:nvSpPr>
          <p:spPr bwMode="auto">
            <a:xfrm flipH="1" flipV="1">
              <a:off x="1008" y="3648"/>
              <a:ext cx="768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7" name="Line 57"/>
            <p:cNvSpPr>
              <a:spLocks noChangeShapeType="1"/>
            </p:cNvSpPr>
            <p:nvPr/>
          </p:nvSpPr>
          <p:spPr bwMode="auto">
            <a:xfrm flipH="1" flipV="1">
              <a:off x="1008" y="3216"/>
              <a:ext cx="768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Representing relations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75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5058" grpId="0" autoUpdateAnimBg="0"/>
      <p:bldP spid="183505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If R </a:t>
            </a:r>
            <a:r>
              <a:rPr lang="en-US" b="1" dirty="0" smtClean="0">
                <a:latin typeface="Symbol" panose="05050102010706020507" pitchFamily="18" charset="2"/>
                <a:sym typeface="Symbol" panose="05050102010706020507" pitchFamily="18" charset="2"/>
              </a:rPr>
              <a:t></a:t>
            </a:r>
            <a:r>
              <a:rPr lang="en-US" b="1" dirty="0" smtClean="0"/>
              <a:t> X </a:t>
            </a:r>
            <a:r>
              <a:rPr lang="en-US" b="1" dirty="0" smtClean="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b="1" dirty="0" smtClean="0"/>
              <a:t> Y is a relation, then is R a function?</a:t>
            </a:r>
          </a:p>
          <a:p>
            <a:pPr algn="ctr" eaLnBrk="1" hangingPunct="1"/>
            <a:endParaRPr lang="en-US" b="1" dirty="0" smtClean="0"/>
          </a:p>
          <a:p>
            <a:pPr algn="ctr" eaLnBrk="1" hangingPunct="1"/>
            <a:endParaRPr lang="en-US" b="1" dirty="0" smtClean="0"/>
          </a:p>
          <a:p>
            <a:pPr algn="ctr" eaLnBrk="1" hangingPunct="1"/>
            <a:endParaRPr lang="en-US" b="1" dirty="0" smtClean="0"/>
          </a:p>
          <a:p>
            <a:pPr algn="ctr" eaLnBrk="1" hangingPunct="1"/>
            <a:r>
              <a:rPr lang="en-US" b="1" dirty="0" smtClean="0"/>
              <a:t>If f: X </a:t>
            </a:r>
            <a:r>
              <a:rPr lang="en-US" b="1" dirty="0" smtClean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b="1" dirty="0" smtClean="0"/>
              <a:t> Y is a function, then is f a relation?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Relations vs.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57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Inverse Relation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6728" y="2143941"/>
            <a:ext cx="10653296" cy="19422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 R be any relation from a set A to a set B. The inverse of R, denoted by R</a:t>
            </a:r>
            <a:r>
              <a:rPr lang="en-US" baseline="30000" dirty="0"/>
              <a:t>-1</a:t>
            </a:r>
            <a:r>
              <a:rPr lang="en-US" dirty="0"/>
              <a:t>, is the relation from B to </a:t>
            </a:r>
            <a:r>
              <a:rPr lang="en-US" dirty="0" smtClean="0"/>
              <a:t>A, which </a:t>
            </a:r>
            <a:r>
              <a:rPr lang="en-US" dirty="0"/>
              <a:t>consists of those ordered pairs which, when reversed, belong to R; that is,</a:t>
            </a:r>
          </a:p>
          <a:p>
            <a:pPr marL="0" indent="0">
              <a:buNone/>
            </a:pPr>
            <a:r>
              <a:rPr lang="en-US" dirty="0"/>
              <a:t>	 R</a:t>
            </a:r>
            <a:r>
              <a:rPr lang="en-US" baseline="30000" dirty="0"/>
              <a:t>-1 </a:t>
            </a:r>
            <a:r>
              <a:rPr lang="en-US" dirty="0"/>
              <a:t>= {(b, a)|(a, b)∈R}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9091" y="4401272"/>
            <a:ext cx="11048569" cy="1697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example, let A={1,2,3} and B={x, y, z}. Then the inverse of R={(1, y), (1, z), (3,y)}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Then the inverse relation is R</a:t>
            </a:r>
            <a:r>
              <a:rPr lang="en-US" sz="2400" baseline="30000" dirty="0" smtClean="0"/>
              <a:t>-1 </a:t>
            </a:r>
            <a:r>
              <a:rPr lang="en-US" sz="2400" dirty="0"/>
              <a:t>= {(y,1), (z,1), (y,3</a:t>
            </a:r>
            <a:r>
              <a:rPr lang="en-US" sz="2400" dirty="0" smtClean="0"/>
              <a:t>)}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Inverse or Inverse is ?</a:t>
            </a:r>
          </a:p>
        </p:txBody>
      </p:sp>
    </p:spTree>
    <p:extLst>
      <p:ext uri="{BB962C8B-B14F-4D97-AF65-F5344CB8AC3E}">
        <p14:creationId xmlns:p14="http://schemas.microsoft.com/office/powerpoint/2010/main" xmlns="" val="340944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Relations on a 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6728" y="2143941"/>
            <a:ext cx="10653296" cy="2542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A relation on the set </a:t>
            </a:r>
            <a:r>
              <a:rPr lang="en-US" i="1" dirty="0"/>
              <a:t>A</a:t>
            </a:r>
            <a:r>
              <a:rPr lang="en-US" dirty="0"/>
              <a:t> is a relation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800" dirty="0"/>
              <a:t>In other words, the domain and co-domain are the same set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We will generally be studying relations of this type</a:t>
            </a:r>
          </a:p>
        </p:txBody>
      </p:sp>
    </p:spTree>
    <p:extLst>
      <p:ext uri="{BB962C8B-B14F-4D97-AF65-F5344CB8AC3E}">
        <p14:creationId xmlns:p14="http://schemas.microsoft.com/office/powerpoint/2010/main" xmlns="" val="5969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57313"/>
            <a:ext cx="10515600" cy="4796630"/>
          </a:xfrm>
        </p:spPr>
        <p:txBody>
          <a:bodyPr/>
          <a:lstStyle/>
          <a:p>
            <a:pPr eaLnBrk="1" hangingPunct="1"/>
            <a:r>
              <a:rPr lang="en-US" sz="2300" dirty="0"/>
              <a:t>Let </a:t>
            </a:r>
            <a:r>
              <a:rPr lang="en-US" sz="2300" i="1" dirty="0"/>
              <a:t>A</a:t>
            </a:r>
            <a:r>
              <a:rPr lang="en-US" sz="2300" dirty="0"/>
              <a:t> be the set { 1, 2, 3, 4 }</a:t>
            </a:r>
          </a:p>
          <a:p>
            <a:pPr eaLnBrk="1" hangingPunct="1"/>
            <a:r>
              <a:rPr lang="en-US" sz="2300" dirty="0"/>
              <a:t>Which ordered pairs are in the relation 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z="2300" i="1" dirty="0"/>
              <a:t>	R</a:t>
            </a:r>
            <a:r>
              <a:rPr lang="en-US" sz="2300" dirty="0"/>
              <a:t> = { (</a:t>
            </a:r>
            <a:r>
              <a:rPr lang="en-US" sz="2300" i="1" dirty="0" err="1"/>
              <a:t>a,b</a:t>
            </a:r>
            <a:r>
              <a:rPr lang="en-US" sz="2300" dirty="0"/>
              <a:t>) | </a:t>
            </a:r>
            <a:r>
              <a:rPr lang="en-US" sz="2300" i="1" dirty="0"/>
              <a:t>a</a:t>
            </a:r>
            <a:r>
              <a:rPr lang="en-US" sz="2300" dirty="0"/>
              <a:t> divides </a:t>
            </a:r>
            <a:r>
              <a:rPr lang="en-US" sz="2300" i="1" dirty="0"/>
              <a:t>b</a:t>
            </a:r>
            <a:r>
              <a:rPr lang="en-US" sz="2300" dirty="0"/>
              <a:t> }</a:t>
            </a:r>
          </a:p>
          <a:p>
            <a:pPr eaLnBrk="1" hangingPunct="1"/>
            <a:r>
              <a:rPr lang="en-US" sz="2200" dirty="0"/>
              <a:t>R = {(1,1), (1,2), (1,3), (1,4), (2,2), (2,4), (3,3), (4,4)}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19600" y="3200400"/>
            <a:ext cx="463550" cy="2781300"/>
            <a:chOff x="1824" y="2352"/>
            <a:chExt cx="292" cy="1752"/>
          </a:xfrm>
        </p:grpSpPr>
        <p:sp>
          <p:nvSpPr>
            <p:cNvPr id="130096" name="Text Box 5"/>
            <p:cNvSpPr txBox="1">
              <a:spLocks noChangeArrowheads="1"/>
            </p:cNvSpPr>
            <p:nvPr/>
          </p:nvSpPr>
          <p:spPr bwMode="auto">
            <a:xfrm>
              <a:off x="1920" y="2352"/>
              <a:ext cx="196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1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2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3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30097" name="Oval 6"/>
            <p:cNvSpPr>
              <a:spLocks noChangeArrowheads="1"/>
            </p:cNvSpPr>
            <p:nvPr/>
          </p:nvSpPr>
          <p:spPr bwMode="auto">
            <a:xfrm>
              <a:off x="182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30098" name="Oval 7"/>
            <p:cNvSpPr>
              <a:spLocks noChangeArrowheads="1"/>
            </p:cNvSpPr>
            <p:nvPr/>
          </p:nvSpPr>
          <p:spPr bwMode="auto">
            <a:xfrm>
              <a:off x="1824" y="345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30099" name="Oval 8"/>
            <p:cNvSpPr>
              <a:spLocks noChangeArrowheads="1"/>
            </p:cNvSpPr>
            <p:nvPr/>
          </p:nvSpPr>
          <p:spPr bwMode="auto">
            <a:xfrm>
              <a:off x="1824" y="297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30100" name="Oval 9"/>
            <p:cNvSpPr>
              <a:spLocks noChangeArrowheads="1"/>
            </p:cNvSpPr>
            <p:nvPr/>
          </p:nvSpPr>
          <p:spPr bwMode="auto">
            <a:xfrm>
              <a:off x="1824" y="393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352800" y="3505200"/>
            <a:ext cx="1066800" cy="2286000"/>
            <a:chOff x="1152" y="2544"/>
            <a:chExt cx="672" cy="1440"/>
          </a:xfrm>
        </p:grpSpPr>
        <p:sp>
          <p:nvSpPr>
            <p:cNvPr id="130088" name="Line 11"/>
            <p:cNvSpPr>
              <a:spLocks noChangeShapeType="1"/>
            </p:cNvSpPr>
            <p:nvPr/>
          </p:nvSpPr>
          <p:spPr bwMode="auto">
            <a:xfrm>
              <a:off x="1152" y="254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9" name="Line 12"/>
            <p:cNvSpPr>
              <a:spLocks noChangeShapeType="1"/>
            </p:cNvSpPr>
            <p:nvPr/>
          </p:nvSpPr>
          <p:spPr bwMode="auto">
            <a:xfrm>
              <a:off x="1152" y="302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0" name="Line 13"/>
            <p:cNvSpPr>
              <a:spLocks noChangeShapeType="1"/>
            </p:cNvSpPr>
            <p:nvPr/>
          </p:nvSpPr>
          <p:spPr bwMode="auto">
            <a:xfrm>
              <a:off x="1152" y="350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1" name="Line 14"/>
            <p:cNvSpPr>
              <a:spLocks noChangeShapeType="1"/>
            </p:cNvSpPr>
            <p:nvPr/>
          </p:nvSpPr>
          <p:spPr bwMode="auto">
            <a:xfrm>
              <a:off x="1152" y="398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2" name="Line 15"/>
            <p:cNvSpPr>
              <a:spLocks noChangeShapeType="1"/>
            </p:cNvSpPr>
            <p:nvPr/>
          </p:nvSpPr>
          <p:spPr bwMode="auto">
            <a:xfrm>
              <a:off x="1152" y="2544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3" name="Line 16"/>
            <p:cNvSpPr>
              <a:spLocks noChangeShapeType="1"/>
            </p:cNvSpPr>
            <p:nvPr/>
          </p:nvSpPr>
          <p:spPr bwMode="auto">
            <a:xfrm>
              <a:off x="1152" y="2544"/>
              <a:ext cx="672" cy="9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4" name="Line 17"/>
            <p:cNvSpPr>
              <a:spLocks noChangeShapeType="1"/>
            </p:cNvSpPr>
            <p:nvPr/>
          </p:nvSpPr>
          <p:spPr bwMode="auto">
            <a:xfrm>
              <a:off x="1152" y="2544"/>
              <a:ext cx="672" cy="14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5" name="Line 18"/>
            <p:cNvSpPr>
              <a:spLocks noChangeShapeType="1"/>
            </p:cNvSpPr>
            <p:nvPr/>
          </p:nvSpPr>
          <p:spPr bwMode="auto">
            <a:xfrm>
              <a:off x="1152" y="3024"/>
              <a:ext cx="672" cy="9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895600" y="3200400"/>
            <a:ext cx="533400" cy="2781300"/>
            <a:chOff x="864" y="2352"/>
            <a:chExt cx="336" cy="1752"/>
          </a:xfrm>
        </p:grpSpPr>
        <p:sp>
          <p:nvSpPr>
            <p:cNvPr id="130083" name="Text Box 20"/>
            <p:cNvSpPr txBox="1">
              <a:spLocks noChangeArrowheads="1"/>
            </p:cNvSpPr>
            <p:nvPr/>
          </p:nvSpPr>
          <p:spPr bwMode="auto">
            <a:xfrm>
              <a:off x="864" y="2352"/>
              <a:ext cx="196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1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2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3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30084" name="Oval 21"/>
            <p:cNvSpPr>
              <a:spLocks noChangeArrowheads="1"/>
            </p:cNvSpPr>
            <p:nvPr/>
          </p:nvSpPr>
          <p:spPr bwMode="auto">
            <a:xfrm>
              <a:off x="110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30085" name="Oval 22"/>
            <p:cNvSpPr>
              <a:spLocks noChangeArrowheads="1"/>
            </p:cNvSpPr>
            <p:nvPr/>
          </p:nvSpPr>
          <p:spPr bwMode="auto">
            <a:xfrm>
              <a:off x="1104" y="345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30086" name="Oval 23"/>
            <p:cNvSpPr>
              <a:spLocks noChangeArrowheads="1"/>
            </p:cNvSpPr>
            <p:nvPr/>
          </p:nvSpPr>
          <p:spPr bwMode="auto">
            <a:xfrm>
              <a:off x="1104" y="297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30087" name="Oval 24"/>
            <p:cNvSpPr>
              <a:spLocks noChangeArrowheads="1"/>
            </p:cNvSpPr>
            <p:nvPr/>
          </p:nvSpPr>
          <p:spPr bwMode="auto">
            <a:xfrm>
              <a:off x="1104" y="393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Char char="^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B200"/>
                </a:buClr>
                <a:buFont typeface="Webdings" panose="05030102010509060703" pitchFamily="18" charset="2"/>
                <a:buChar char="-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Osaka" pitchFamily="-65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841177" name="Group 25"/>
          <p:cNvGraphicFramePr>
            <a:graphicFrameLocks noGrp="1"/>
          </p:cNvGraphicFramePr>
          <p:nvPr/>
        </p:nvGraphicFramePr>
        <p:xfrm>
          <a:off x="6705600" y="3200400"/>
          <a:ext cx="2514600" cy="2565402"/>
        </p:xfrm>
        <a:graphic>
          <a:graphicData uri="http://schemas.openxmlformats.org/drawingml/2006/table">
            <a:tbl>
              <a:tblPr/>
              <a:tblGrid>
                <a:gridCol w="503238"/>
                <a:gridCol w="503237"/>
                <a:gridCol w="501650"/>
                <a:gridCol w="503238"/>
                <a:gridCol w="503237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Relations on a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Set :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70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4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1155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926</Words>
  <Application>Microsoft Office PowerPoint</Application>
  <PresentationFormat>Custom</PresentationFormat>
  <Paragraphs>216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Relation</vt:lpstr>
      <vt:lpstr>Relation</vt:lpstr>
      <vt:lpstr>Relation : Example</vt:lpstr>
      <vt:lpstr>More relation examples</vt:lpstr>
      <vt:lpstr>Representing relations</vt:lpstr>
      <vt:lpstr>Relations vs. functions</vt:lpstr>
      <vt:lpstr>Inverse Relation</vt:lpstr>
      <vt:lpstr>Relations on a set</vt:lpstr>
      <vt:lpstr>Relations on a Set : Example</vt:lpstr>
      <vt:lpstr>Slide 10</vt:lpstr>
      <vt:lpstr>More examples</vt:lpstr>
      <vt:lpstr>Relation properties</vt:lpstr>
      <vt:lpstr>Reflexivity</vt:lpstr>
      <vt:lpstr>Symmetric and Antisymmetric Relations</vt:lpstr>
      <vt:lpstr>Slide 15</vt:lpstr>
      <vt:lpstr>Transitivity</vt:lpstr>
      <vt:lpstr>Transitivity</vt:lpstr>
      <vt:lpstr>Summary of properties of relations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T-T</dc:creator>
  <cp:lastModifiedBy>User</cp:lastModifiedBy>
  <cp:revision>61</cp:revision>
  <dcterms:created xsi:type="dcterms:W3CDTF">2014-02-02T04:19:42Z</dcterms:created>
  <dcterms:modified xsi:type="dcterms:W3CDTF">2015-10-03T13:19:03Z</dcterms:modified>
</cp:coreProperties>
</file>