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398" r:id="rId2"/>
    <p:sldId id="401" r:id="rId3"/>
    <p:sldId id="408" r:id="rId4"/>
    <p:sldId id="402" r:id="rId5"/>
    <p:sldId id="404" r:id="rId6"/>
    <p:sldId id="409" r:id="rId7"/>
    <p:sldId id="405" r:id="rId8"/>
    <p:sldId id="410" r:id="rId9"/>
    <p:sldId id="411" r:id="rId10"/>
    <p:sldId id="412" r:id="rId11"/>
    <p:sldId id="421" r:id="rId12"/>
    <p:sldId id="413" r:id="rId13"/>
    <p:sldId id="414" r:id="rId14"/>
    <p:sldId id="267" r:id="rId15"/>
    <p:sldId id="423" r:id="rId16"/>
    <p:sldId id="271" r:id="rId17"/>
    <p:sldId id="422" r:id="rId18"/>
    <p:sldId id="424" r:id="rId19"/>
    <p:sldId id="415" r:id="rId20"/>
    <p:sldId id="364" r:id="rId21"/>
    <p:sldId id="417" r:id="rId22"/>
    <p:sldId id="416" r:id="rId23"/>
    <p:sldId id="418" r:id="rId24"/>
    <p:sldId id="432" r:id="rId25"/>
    <p:sldId id="419" r:id="rId26"/>
    <p:sldId id="431" r:id="rId27"/>
    <p:sldId id="280" r:id="rId28"/>
    <p:sldId id="433" r:id="rId29"/>
    <p:sldId id="40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20" r:id="rId38"/>
    <p:sldId id="368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369" r:id="rId47"/>
    <p:sldId id="370" r:id="rId48"/>
    <p:sldId id="435" r:id="rId49"/>
    <p:sldId id="371" r:id="rId50"/>
    <p:sldId id="451" r:id="rId51"/>
    <p:sldId id="452" r:id="rId52"/>
    <p:sldId id="453" r:id="rId53"/>
    <p:sldId id="454" r:id="rId54"/>
    <p:sldId id="455" r:id="rId55"/>
    <p:sldId id="456" r:id="rId56"/>
    <p:sldId id="457" r:id="rId57"/>
    <p:sldId id="458" r:id="rId58"/>
    <p:sldId id="459" r:id="rId59"/>
    <p:sldId id="460" r:id="rId60"/>
    <p:sldId id="461" r:id="rId61"/>
    <p:sldId id="462" r:id="rId62"/>
    <p:sldId id="375" r:id="rId63"/>
    <p:sldId id="463" r:id="rId64"/>
    <p:sldId id="464" r:id="rId65"/>
    <p:sldId id="465" r:id="rId66"/>
    <p:sldId id="425" r:id="rId67"/>
    <p:sldId id="426" r:id="rId68"/>
    <p:sldId id="467" r:id="rId69"/>
    <p:sldId id="468" r:id="rId70"/>
    <p:sldId id="427" r:id="rId71"/>
    <p:sldId id="469" r:id="rId72"/>
    <p:sldId id="470" r:id="rId73"/>
    <p:sldId id="428" r:id="rId74"/>
    <p:sldId id="429" r:id="rId75"/>
    <p:sldId id="512" r:id="rId76"/>
    <p:sldId id="476" r:id="rId77"/>
    <p:sldId id="477" r:id="rId78"/>
    <p:sldId id="471" r:id="rId79"/>
    <p:sldId id="478" r:id="rId80"/>
    <p:sldId id="472" r:id="rId81"/>
    <p:sldId id="479" r:id="rId82"/>
    <p:sldId id="473" r:id="rId83"/>
    <p:sldId id="474" r:id="rId84"/>
    <p:sldId id="475" r:id="rId85"/>
    <p:sldId id="480" r:id="rId86"/>
    <p:sldId id="482" r:id="rId87"/>
    <p:sldId id="483" r:id="rId88"/>
    <p:sldId id="489" r:id="rId89"/>
    <p:sldId id="481" r:id="rId90"/>
    <p:sldId id="484" r:id="rId91"/>
    <p:sldId id="501" r:id="rId92"/>
    <p:sldId id="490" r:id="rId93"/>
    <p:sldId id="491" r:id="rId94"/>
    <p:sldId id="492" r:id="rId95"/>
    <p:sldId id="493" r:id="rId96"/>
    <p:sldId id="494" r:id="rId97"/>
    <p:sldId id="495" r:id="rId98"/>
    <p:sldId id="496" r:id="rId99"/>
    <p:sldId id="497" r:id="rId100"/>
    <p:sldId id="498" r:id="rId101"/>
    <p:sldId id="499" r:id="rId102"/>
    <p:sldId id="500" r:id="rId103"/>
    <p:sldId id="502" r:id="rId104"/>
    <p:sldId id="503" r:id="rId105"/>
    <p:sldId id="504" r:id="rId106"/>
    <p:sldId id="505" r:id="rId107"/>
    <p:sldId id="506" r:id="rId108"/>
    <p:sldId id="507" r:id="rId109"/>
    <p:sldId id="508" r:id="rId110"/>
    <p:sldId id="509" r:id="rId111"/>
    <p:sldId id="510" r:id="rId112"/>
    <p:sldId id="511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7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AD9D-3F76-4E73-BED9-33E44EFD44A8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59C4-3D3B-4C28-8561-2021AC649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20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8C0D1E0-E97B-4832-BF22-1AFE8FFD6E77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85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DE853E6-BC99-48AF-8DAA-53FA04BF0E25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478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653EDFD-7E87-471A-BDBD-8DAEE5A1745F}" type="slidenum">
              <a:rPr lang="en-US" smtClean="0"/>
              <a:pPr eaLnBrk="1" hangingPunct="1"/>
              <a:t>62</a:t>
            </a:fld>
            <a:endParaRPr lang="en-US" smtClean="0"/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11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653EDFD-7E87-471A-BDBD-8DAEE5A1745F}" type="slidenum">
              <a:rPr lang="en-US" smtClean="0"/>
              <a:pPr eaLnBrk="1" hangingPunct="1"/>
              <a:t>86</a:t>
            </a:fld>
            <a:endParaRPr lang="en-US" smtClean="0"/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903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59C4-3D3B-4C28-8561-2021AC6494A7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49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D55F620-DD8A-424C-A584-1789D21727CD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44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CC31D472-082C-4F8C-8727-AB87D09B8CEC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84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4953121-17AF-486B-AB8B-B95D2907474E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440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1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A28FB62-B16E-4821-BDA5-765EAEA55F54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91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A28FB62-B16E-4821-BDA5-765EAEA55F54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64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B701592-1CB9-4B55-9DAF-B4E419CA6038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19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E3A86B8-F646-46F9-9240-2BC16052EFFE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446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6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43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7236633-E956-410D-B783-B47AB64F9999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2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5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3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5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05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4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1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42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839D-896E-4B74-9616-7AA725F8B410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839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11430000" cy="2667000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91440" tIns="34290" rIns="91440" bIns="45720" rtlCol="0" anchor="ctr" anchorCtr="0"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Propositional Logic </a:t>
            </a:r>
            <a:b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and</a:t>
            </a:r>
            <a:b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Proof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6356"/>
            <a:ext cx="12192000" cy="4990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441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07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operators: Or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270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dirty="0"/>
              <a:t>An “</a:t>
            </a:r>
            <a:r>
              <a:rPr lang="en-US" dirty="0">
                <a:solidFill>
                  <a:srgbClr val="0000FF"/>
                </a:solidFill>
              </a:rPr>
              <a:t>or</a:t>
            </a:r>
            <a:r>
              <a:rPr lang="en-US" dirty="0"/>
              <a:t>” operation is true if either </a:t>
            </a:r>
            <a:r>
              <a:rPr lang="en-US" dirty="0" smtClean="0"/>
              <a:t>operands or both </a:t>
            </a:r>
            <a:r>
              <a:rPr lang="en-US" dirty="0"/>
              <a:t>are </a:t>
            </a:r>
            <a:r>
              <a:rPr lang="en-US" dirty="0" smtClean="0"/>
              <a:t>true.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Symbol: </a:t>
            </a:r>
            <a:r>
              <a:rPr lang="en-US" dirty="0">
                <a:sym typeface="Symbol" pitchFamily="-65" charset="2"/>
              </a:rPr>
              <a:t></a:t>
            </a:r>
            <a:endParaRPr lang="en-US" sz="1200" dirty="0">
              <a:sym typeface="Symbol" pitchFamily="-65" charset="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641" y="3943344"/>
            <a:ext cx="6324599" cy="2072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i="1" dirty="0" smtClean="0">
                <a:sym typeface="Symbol" pitchFamily="-65" charset="2"/>
              </a:rPr>
              <a:t>p = “Today is Friday”</a:t>
            </a:r>
          </a:p>
          <a:p>
            <a:pPr>
              <a:lnSpc>
                <a:spcPct val="110000"/>
              </a:lnSpc>
            </a:pPr>
            <a:r>
              <a:rPr lang="en-US" sz="2400" i="1" dirty="0" smtClean="0">
                <a:sym typeface="Symbol" pitchFamily="-65" charset="2"/>
              </a:rPr>
              <a:t>q = “Today is my birthday”</a:t>
            </a:r>
          </a:p>
          <a:p>
            <a:pPr>
              <a:lnSpc>
                <a:spcPct val="110000"/>
              </a:lnSpc>
            </a:pPr>
            <a:endParaRPr lang="en-US" sz="1000" i="1" dirty="0" smtClean="0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 dirty="0" smtClean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  </a:t>
            </a:r>
            <a:r>
              <a:rPr lang="en-US" sz="2400" i="1" dirty="0" smtClean="0">
                <a:sym typeface="Symbol" pitchFamily="-65" charset="2"/>
              </a:rPr>
              <a:t>q</a:t>
            </a:r>
            <a:r>
              <a:rPr lang="en-US" sz="2400" dirty="0" smtClean="0">
                <a:sym typeface="Symbol" pitchFamily="-65" charset="2"/>
              </a:rPr>
              <a:t> = ?</a:t>
            </a:r>
            <a:endParaRPr lang="en-US" sz="2400" i="1" dirty="0" smtClean="0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endParaRPr lang="en-US" sz="900" i="1" dirty="0" smtClean="0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 dirty="0" smtClean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  </a:t>
            </a:r>
            <a:r>
              <a:rPr lang="en-US" sz="2400" i="1" dirty="0" smtClean="0">
                <a:sym typeface="Symbol" pitchFamily="-65" charset="2"/>
              </a:rPr>
              <a:t>q</a:t>
            </a:r>
            <a:r>
              <a:rPr lang="en-US" sz="2400" dirty="0" smtClean="0">
                <a:sym typeface="Symbol" pitchFamily="-65" charset="2"/>
              </a:rPr>
              <a:t> </a:t>
            </a:r>
            <a:r>
              <a:rPr lang="en-US" sz="2400" dirty="0">
                <a:sym typeface="Symbol" pitchFamily="-65" charset="2"/>
              </a:rPr>
              <a:t>= “Today is Friday </a:t>
            </a:r>
            <a:r>
              <a:rPr lang="en-US" sz="2400" dirty="0" smtClean="0">
                <a:sym typeface="Symbol" pitchFamily="-65" charset="2"/>
              </a:rPr>
              <a:t>or today </a:t>
            </a:r>
            <a:r>
              <a:rPr lang="en-US" sz="2400" dirty="0">
                <a:sym typeface="Symbol" pitchFamily="-65" charset="2"/>
              </a:rPr>
              <a:t>is my birthday”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8955595"/>
              </p:ext>
            </p:extLst>
          </p:nvPr>
        </p:nvGraphicFramePr>
        <p:xfrm>
          <a:off x="8458200" y="371240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937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667-A245-49B7-8ABF-3690C6946CAE}" type="slidenum">
              <a:rPr lang="en-US"/>
              <a:pPr/>
              <a:t>100</a:t>
            </a:fld>
            <a:endParaRPr lang="en-US"/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924800" cy="51054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/>
              <a:t>PROVE:  </a:t>
            </a:r>
            <a:r>
              <a:rPr lang="en-US" sz="2800" dirty="0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Suppose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dirty="0">
                <a:sym typeface="Symbol" pitchFamily="18" charset="2"/>
              </a:rPr>
              <a:t> is not even.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So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is odd.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</a:t>
            </a:r>
            <a:endParaRPr lang="en-US" sz="2800" dirty="0"/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| 2</a:t>
            </a:r>
            <a:r>
              <a:rPr lang="en-US" sz="2800" i="1" dirty="0">
                <a:sym typeface="Symbol" pitchFamily="18" charset="2"/>
              </a:rPr>
              <a:t> = n</a:t>
            </a:r>
            <a:endParaRPr lang="en-US" sz="2800" dirty="0">
              <a:sym typeface="Symbol" pitchFamily="18" charset="2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 | 2  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 | 2  since 2 is prime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a  k </a:t>
            </a:r>
            <a:r>
              <a:rPr lang="en-US" sz="2800" dirty="0">
                <a:sym typeface="Symbol" pitchFamily="18" charset="2"/>
              </a:rPr>
              <a:t>- 1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   </a:t>
            </a:r>
            <a:r>
              <a:rPr lang="en-US" sz="2800" i="1" dirty="0">
                <a:sym typeface="Symbol" pitchFamily="18" charset="2"/>
              </a:rPr>
              <a:t>b  k</a:t>
            </a:r>
            <a:r>
              <a:rPr lang="en-US" sz="2800" dirty="0">
                <a:sym typeface="Symbol" pitchFamily="18" charset="2"/>
              </a:rPr>
              <a:t>+1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b</a:t>
            </a:r>
            <a:endParaRPr lang="en-US" sz="2800" dirty="0">
              <a:sym typeface="Symbol" pitchFamily="18" charset="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a  k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+ 1   </a:t>
            </a:r>
            <a:r>
              <a:rPr lang="en-US" sz="2800" i="1" dirty="0">
                <a:sym typeface="Symbol" pitchFamily="18" charset="2"/>
              </a:rPr>
              <a:t>b  k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b </a:t>
            </a:r>
            <a:r>
              <a:rPr lang="en-US" sz="2800" dirty="0">
                <a:sym typeface="Symbol" pitchFamily="18" charset="2"/>
              </a:rPr>
              <a:t>– 1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CFFC-2D64-4BA2-A36A-22761EDCCBF4}" type="slidenum">
              <a:rPr lang="en-US"/>
              <a:pPr/>
              <a:t>101</a:t>
            </a:fld>
            <a:endParaRPr lang="en-US"/>
          </a:p>
        </p:txBody>
      </p:sp>
      <p:sp>
        <p:nvSpPr>
          <p:cNvPr id="20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924800" cy="51054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800" dirty="0"/>
              <a:t>PROVE:  </a:t>
            </a:r>
            <a:r>
              <a:rPr lang="en-US" sz="2800" dirty="0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Suppose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dirty="0">
                <a:sym typeface="Symbol" pitchFamily="18" charset="2"/>
              </a:rPr>
              <a:t> is not even.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So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is odd.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| 2</a:t>
            </a:r>
            <a:r>
              <a:rPr lang="en-US" sz="2800" i="1" dirty="0">
                <a:sym typeface="Symbol" pitchFamily="18" charset="2"/>
              </a:rPr>
              <a:t> = n</a:t>
            </a:r>
            <a:endParaRPr lang="en-US" sz="2800" dirty="0">
              <a:sym typeface="Symbol" pitchFamily="18" charset="2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 | 2  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 | 2  since 2 is prime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a  k </a:t>
            </a:r>
            <a:r>
              <a:rPr lang="en-US" sz="2800" dirty="0">
                <a:sym typeface="Symbol" pitchFamily="18" charset="2"/>
              </a:rPr>
              <a:t>- 1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   </a:t>
            </a:r>
            <a:r>
              <a:rPr lang="en-US" sz="2800" i="1" dirty="0">
                <a:sym typeface="Symbol" pitchFamily="18" charset="2"/>
              </a:rPr>
              <a:t>b  k</a:t>
            </a:r>
            <a:r>
              <a:rPr lang="en-US" sz="2800" dirty="0">
                <a:sym typeface="Symbol" pitchFamily="18" charset="2"/>
              </a:rPr>
              <a:t>+1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b</a:t>
            </a:r>
            <a:endParaRPr lang="en-US" sz="2800" dirty="0">
              <a:sym typeface="Symbol" pitchFamily="18" charset="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a  k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+ 1   </a:t>
            </a:r>
            <a:r>
              <a:rPr lang="en-US" sz="2800" i="1" dirty="0">
                <a:sym typeface="Symbol" pitchFamily="18" charset="2"/>
              </a:rPr>
              <a:t>b  k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b </a:t>
            </a:r>
            <a:r>
              <a:rPr lang="en-US" sz="2800" dirty="0">
                <a:sym typeface="Symbol" pitchFamily="18" charset="2"/>
              </a:rPr>
              <a:t>– 1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 smtClean="0">
                <a:sym typeface="Symbol" pitchFamily="18" charset="2"/>
              </a:rPr>
              <a:t>In </a:t>
            </a:r>
            <a:r>
              <a:rPr lang="en-US" sz="2800" dirty="0">
                <a:sym typeface="Symbol" pitchFamily="18" charset="2"/>
              </a:rPr>
              <a:t>both cases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 is odd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0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B8BB-D8F9-4EEF-A5F8-A2C2614A0F9A}" type="slidenum">
              <a:rPr lang="en-US"/>
              <a:pPr/>
              <a:t>102</a:t>
            </a:fld>
            <a:endParaRPr lang="en-US"/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001000" cy="48006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dirty="0"/>
              <a:t>PROVE:  </a:t>
            </a:r>
            <a:r>
              <a:rPr lang="en-US" sz="2400" dirty="0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Suppose 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baseline="30000" dirty="0"/>
              <a:t>2</a:t>
            </a:r>
            <a:r>
              <a:rPr lang="en-US" sz="2400" dirty="0">
                <a:sym typeface="Symbol" pitchFamily="18" charset="2"/>
              </a:rPr>
              <a:t> is not even.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So 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baseline="30000" dirty="0"/>
              <a:t>2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 odd.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>
                <a:sym typeface="Symbol" pitchFamily="18" charset="2"/>
              </a:rPr>
              <a:t>n  k </a:t>
            </a:r>
            <a:r>
              <a:rPr lang="en-US" sz="2400" baseline="30000" dirty="0"/>
              <a:t>2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n </a:t>
            </a:r>
            <a:r>
              <a:rPr lang="en-US" sz="2400" dirty="0">
                <a:sym typeface="Symbol" pitchFamily="18" charset="2"/>
              </a:rPr>
              <a:t>+ 1</a:t>
            </a:r>
            <a:endParaRPr lang="en-US" sz="24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>
                <a:sym typeface="Symbol" pitchFamily="18" charset="2"/>
              </a:rPr>
              <a:t>n  k </a:t>
            </a:r>
            <a:r>
              <a:rPr lang="en-US" sz="2400" baseline="30000" dirty="0"/>
              <a:t>2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1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n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>
                <a:sym typeface="Symbol" pitchFamily="18" charset="2"/>
              </a:rPr>
              <a:t>n 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1)(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+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1)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1)(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+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1)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| 2</a:t>
            </a:r>
            <a:r>
              <a:rPr lang="en-US" sz="2400" i="1" dirty="0">
                <a:sym typeface="Symbol" pitchFamily="18" charset="2"/>
              </a:rPr>
              <a:t> = n</a:t>
            </a:r>
            <a:endParaRPr lang="en-US" sz="2400" dirty="0">
              <a:sym typeface="Symbol" pitchFamily="18" charset="2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1) | 2  (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+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1) | 2  since 2 is prime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>
                <a:sym typeface="Symbol" pitchFamily="18" charset="2"/>
              </a:rPr>
              <a:t>a  k </a:t>
            </a:r>
            <a:r>
              <a:rPr lang="en-US" sz="2400" dirty="0">
                <a:sym typeface="Symbol" pitchFamily="18" charset="2"/>
              </a:rPr>
              <a:t>- 1</a:t>
            </a:r>
            <a:r>
              <a:rPr lang="en-US" sz="2400" i="1" dirty="0">
                <a:sym typeface="Symbol" pitchFamily="18" charset="2"/>
              </a:rPr>
              <a:t> 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   </a:t>
            </a:r>
            <a:r>
              <a:rPr lang="en-US" sz="2400" i="1" dirty="0">
                <a:sym typeface="Symbol" pitchFamily="18" charset="2"/>
              </a:rPr>
              <a:t>b  k</a:t>
            </a:r>
            <a:r>
              <a:rPr lang="en-US" sz="2400" dirty="0">
                <a:sym typeface="Symbol" pitchFamily="18" charset="2"/>
              </a:rPr>
              <a:t>+1</a:t>
            </a:r>
            <a:r>
              <a:rPr lang="en-US" sz="2400" i="1" dirty="0">
                <a:sym typeface="Symbol" pitchFamily="18" charset="2"/>
              </a:rPr>
              <a:t> 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b</a:t>
            </a:r>
            <a:endParaRPr lang="en-US" sz="2400" dirty="0">
              <a:sym typeface="Symbol" pitchFamily="18" charset="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>
                <a:sym typeface="Symbol" pitchFamily="18" charset="2"/>
              </a:rPr>
              <a:t>a  k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+ 1   </a:t>
            </a:r>
            <a:r>
              <a:rPr lang="en-US" sz="2400" i="1" dirty="0">
                <a:sym typeface="Symbol" pitchFamily="18" charset="2"/>
              </a:rPr>
              <a:t>b  k 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b </a:t>
            </a:r>
            <a:r>
              <a:rPr lang="en-US" sz="2400" dirty="0">
                <a:sym typeface="Symbol" pitchFamily="18" charset="2"/>
              </a:rPr>
              <a:t>– 1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In both cases 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 smtClean="0">
                <a:sym typeface="Symbol" pitchFamily="18" charset="2"/>
              </a:rPr>
              <a:t>odd</a:t>
            </a:r>
            <a:endParaRPr lang="en-US" sz="2400" dirty="0">
              <a:sym typeface="Symbol" pitchFamily="18" charset="2"/>
            </a:endParaRP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ym typeface="Symbol" pitchFamily="18" charset="2"/>
              </a:rPr>
              <a:t>So </a:t>
            </a:r>
            <a:r>
              <a:rPr lang="en-US" sz="2400" i="1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 is not even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1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2B1D-A6A7-4532-8A0B-098ACE1318B7}" type="slidenum">
              <a:rPr lang="en-US"/>
              <a:pPr/>
              <a:t>103</a:t>
            </a:fld>
            <a:endParaRPr lang="en-US"/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6FBC-4A65-4B69-B451-23B23FB92884}" type="slidenum">
              <a:rPr lang="en-US"/>
              <a:pPr/>
              <a:t>104</a:t>
            </a:fld>
            <a:endParaRPr lang="en-US"/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5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A7D-7CB6-46A8-BC2E-CAF684F7DC1E}" type="slidenum">
              <a:rPr lang="en-US"/>
              <a:pPr/>
              <a:t>105</a:t>
            </a:fld>
            <a:endParaRPr lang="en-US"/>
          </a:p>
        </p:txBody>
      </p:sp>
      <p:sp>
        <p:nvSpPr>
          <p:cNvPr id="199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-1 = 3</a:t>
            </a:r>
            <a:r>
              <a:rPr lang="en-US" sz="2800" i="1">
                <a:sym typeface="Symbol" pitchFamily="18" charset="2"/>
              </a:rPr>
              <a:t>n</a:t>
            </a:r>
            <a:endParaRPr lang="en-US" sz="28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67D5-BFDA-40C0-A847-95B31CEAC0FD}" type="slidenum">
              <a:rPr lang="en-US"/>
              <a:pPr/>
              <a:t>106</a:t>
            </a:fld>
            <a:endParaRPr lang="en-US"/>
          </a:p>
        </p:txBody>
      </p:sp>
      <p:sp>
        <p:nvSpPr>
          <p:cNvPr id="191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-1 = 3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=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6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9AA1-BA39-4A02-8585-B66E3286F9BF}" type="slidenum">
              <a:rPr lang="en-US"/>
              <a:pPr/>
              <a:t>107</a:t>
            </a:fld>
            <a:endParaRPr lang="en-US"/>
          </a:p>
        </p:txBody>
      </p:sp>
      <p:sp>
        <p:nvSpPr>
          <p:cNvPr id="192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/>
              <a:t>PROVE:  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 pitchFamily="18" charset="2"/>
              </a:rPr>
              <a:t></a:t>
            </a:r>
            <a:r>
              <a:rPr lang="en-US" sz="2800" b="1" dirty="0" err="1">
                <a:sym typeface="Symbol" pitchFamily="18" charset="2"/>
              </a:rPr>
              <a:t>Z</a:t>
            </a:r>
            <a:r>
              <a:rPr lang="en-US" sz="2800" dirty="0"/>
              <a:t> </a:t>
            </a:r>
            <a:r>
              <a:rPr lang="en-US" sz="2800" i="1" dirty="0"/>
              <a:t>k </a:t>
            </a:r>
            <a:r>
              <a:rPr lang="en-US" sz="2800" dirty="0">
                <a:sym typeface="Symbol" pitchFamily="18" charset="2"/>
              </a:rPr>
              <a:t>1(mod 3)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/>
              <a:t>k </a:t>
            </a:r>
            <a:r>
              <a:rPr lang="en-US" sz="2800" baseline="30000" dirty="0"/>
              <a:t>3</a:t>
            </a:r>
            <a:r>
              <a:rPr lang="en-US" sz="2800" dirty="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/>
              <a:t> </a:t>
            </a:r>
            <a:r>
              <a:rPr lang="en-US" sz="2800" i="1" dirty="0"/>
              <a:t>k </a:t>
            </a:r>
            <a:r>
              <a:rPr lang="en-US" sz="2800" dirty="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-1 = 3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 = 3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30000" dirty="0"/>
              <a:t>3</a:t>
            </a:r>
            <a:r>
              <a:rPr lang="en-US" sz="2800" dirty="0">
                <a:sym typeface="Symbol" pitchFamily="18" charset="2"/>
              </a:rPr>
              <a:t> = (3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+ 1)</a:t>
            </a:r>
            <a:r>
              <a:rPr lang="en-US" sz="2800" baseline="30000" dirty="0"/>
              <a:t>3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7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3FDF-C55F-4DD9-B36A-2E07280D4905}" type="slidenum">
              <a:rPr lang="en-US"/>
              <a:pPr/>
              <a:t>108</a:t>
            </a:fld>
            <a:endParaRPr lang="en-US"/>
          </a:p>
        </p:txBody>
      </p:sp>
      <p:sp>
        <p:nvSpPr>
          <p:cNvPr id="193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-1 = 3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=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(3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+ 1)</a:t>
            </a:r>
            <a:r>
              <a:rPr lang="en-US" sz="2800" baseline="30000"/>
              <a:t>3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+ 9</a:t>
            </a:r>
            <a:r>
              <a:rPr lang="en-US" sz="2800" i="1">
                <a:sym typeface="Symbol" pitchFamily="18" charset="2"/>
              </a:rPr>
              <a:t>n 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4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AD36-BB35-46C8-BC21-FFCDD2926084}" type="slidenum">
              <a:rPr lang="en-US"/>
              <a:pPr/>
              <a:t>109</a:t>
            </a:fld>
            <a:endParaRPr lang="en-US"/>
          </a:p>
        </p:txBody>
      </p:sp>
      <p:sp>
        <p:nvSpPr>
          <p:cNvPr id="194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/>
              <a:t>PROVE:  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 pitchFamily="18" charset="2"/>
              </a:rPr>
              <a:t></a:t>
            </a:r>
            <a:r>
              <a:rPr lang="en-US" sz="2800" b="1" dirty="0" err="1">
                <a:sym typeface="Symbol" pitchFamily="18" charset="2"/>
              </a:rPr>
              <a:t>Z</a:t>
            </a:r>
            <a:r>
              <a:rPr lang="en-US" sz="2800" dirty="0"/>
              <a:t> </a:t>
            </a:r>
            <a:r>
              <a:rPr lang="en-US" sz="2800" i="1" dirty="0"/>
              <a:t>k </a:t>
            </a:r>
            <a:r>
              <a:rPr lang="en-US" sz="2800" dirty="0">
                <a:sym typeface="Symbol" pitchFamily="18" charset="2"/>
              </a:rPr>
              <a:t>1(mod 3)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/>
              <a:t>k </a:t>
            </a:r>
            <a:r>
              <a:rPr lang="en-US" sz="2800" baseline="30000" dirty="0"/>
              <a:t>3</a:t>
            </a:r>
            <a:r>
              <a:rPr lang="en-US" sz="2800" dirty="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/>
              <a:t> </a:t>
            </a:r>
            <a:r>
              <a:rPr lang="en-US" sz="2800" i="1" dirty="0"/>
              <a:t>k </a:t>
            </a:r>
            <a:r>
              <a:rPr lang="en-US" sz="2800" dirty="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-1 = 3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 = 3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30000" dirty="0"/>
              <a:t>3</a:t>
            </a:r>
            <a:r>
              <a:rPr lang="en-US" sz="2800" dirty="0">
                <a:sym typeface="Symbol" pitchFamily="18" charset="2"/>
              </a:rPr>
              <a:t> = (3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+ 1)</a:t>
            </a:r>
            <a:r>
              <a:rPr lang="en-US" sz="2800" baseline="30000" dirty="0"/>
              <a:t>3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30000" dirty="0"/>
              <a:t>3</a:t>
            </a:r>
            <a:r>
              <a:rPr lang="en-US" sz="2800" dirty="0">
                <a:sym typeface="Symbol" pitchFamily="18" charset="2"/>
              </a:rPr>
              <a:t> = 27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baseline="30000" dirty="0"/>
              <a:t>3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+ 27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+ 9</a:t>
            </a:r>
            <a:r>
              <a:rPr lang="en-US" sz="2800" i="1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30000" dirty="0"/>
              <a:t>3</a:t>
            </a:r>
            <a:r>
              <a:rPr lang="en-US" sz="2800" dirty="0">
                <a:sym typeface="Symbol" pitchFamily="18" charset="2"/>
              </a:rPr>
              <a:t>-1 = 27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baseline="30000" dirty="0"/>
              <a:t>3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+ 27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+ 9</a:t>
            </a:r>
            <a:r>
              <a:rPr lang="en-US" sz="2800" i="1" dirty="0">
                <a:sym typeface="Symbol" pitchFamily="18" charset="2"/>
              </a:rPr>
              <a:t>n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8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More Logical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90800" y="2354935"/>
            <a:ext cx="7526165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More Operators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00755" y="3018933"/>
            <a:ext cx="7519140" cy="2028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Exclusive OR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Conditional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Bicondition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025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90D8-643C-4E83-B11E-092083E2FD38}" type="slidenum">
              <a:rPr lang="en-US"/>
              <a:pPr/>
              <a:t>110</a:t>
            </a:fld>
            <a:endParaRPr lang="en-US"/>
          </a:p>
        </p:txBody>
      </p:sp>
      <p:sp>
        <p:nvSpPr>
          <p:cNvPr id="195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-1 = 3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=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(3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+ 1)</a:t>
            </a:r>
            <a:r>
              <a:rPr lang="en-US" sz="2800" baseline="30000"/>
              <a:t>3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+ 9</a:t>
            </a:r>
            <a:r>
              <a:rPr lang="en-US" sz="2800" i="1">
                <a:sym typeface="Symbol" pitchFamily="18" charset="2"/>
              </a:rPr>
              <a:t>n 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+ 9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(3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)·9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5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A226-AFC1-46CC-A8F9-EDFCCB7090EF}" type="slidenum">
              <a:rPr lang="en-US"/>
              <a:pPr/>
              <a:t>111</a:t>
            </a:fld>
            <a:endParaRPr lang="en-US"/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-1 = 3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=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(3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+ 1)</a:t>
            </a:r>
            <a:r>
              <a:rPr lang="en-US" sz="2800" baseline="30000"/>
              <a:t>3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+ 9</a:t>
            </a:r>
            <a:r>
              <a:rPr lang="en-US" sz="2800" i="1">
                <a:sym typeface="Symbol" pitchFamily="18" charset="2"/>
              </a:rPr>
              <a:t>n 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+ 9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(3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)·9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m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·9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A94A-1902-42A8-8024-95040DD1881E}" type="slidenum">
              <a:rPr lang="en-US"/>
              <a:pPr/>
              <a:t>112</a:t>
            </a:fld>
            <a:endParaRPr lang="en-US"/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/>
              <a:t>PROVE:  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 i="1"/>
              <a:t>k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 sz="2800" b="1">
                <a:sym typeface="Symbol" pitchFamily="18" charset="2"/>
              </a:rPr>
              <a:t>Z</a:t>
            </a: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>
                <a:sym typeface="Symbol" pitchFamily="18" charset="2"/>
              </a:rPr>
              <a:t>1(mod 3)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-1 = 3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=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(3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>
                <a:sym typeface="Symbol" pitchFamily="18" charset="2"/>
              </a:rPr>
              <a:t>+ 1)</a:t>
            </a:r>
            <a:r>
              <a:rPr lang="en-US" sz="2800" baseline="30000"/>
              <a:t>3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 =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+ 9</a:t>
            </a:r>
            <a:r>
              <a:rPr lang="en-US" sz="2800" i="1">
                <a:sym typeface="Symbol" pitchFamily="18" charset="2"/>
              </a:rPr>
              <a:t>n  </a:t>
            </a:r>
            <a:r>
              <a:rPr lang="en-US" sz="2800">
                <a:sym typeface="Symbol" pitchFamily="18" charset="2"/>
              </a:rPr>
              <a:t>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+ 27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+ 9</a:t>
            </a:r>
            <a:r>
              <a:rPr lang="en-US" sz="2800" i="1">
                <a:sym typeface="Symbol" pitchFamily="18" charset="2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n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(3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3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+ 3</a:t>
            </a:r>
            <a:r>
              <a:rPr lang="en-US" sz="2800" i="1">
                <a:sym typeface="Symbol" pitchFamily="18" charset="2"/>
              </a:rPr>
              <a:t>n </a:t>
            </a:r>
            <a:r>
              <a:rPr lang="en-US" sz="2800" baseline="30000"/>
              <a:t>2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+ 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)·9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>
                <a:sym typeface="Symbol" pitchFamily="18" charset="2"/>
              </a:rPr>
              <a:t></a:t>
            </a:r>
            <a:r>
              <a:rPr lang="en-US" sz="2800" i="1">
                <a:sym typeface="Symbol" pitchFamily="18" charset="2"/>
              </a:rPr>
              <a:t>m  k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-1 = 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·9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 </a:t>
            </a:r>
            <a:r>
              <a:rPr lang="en-US" sz="2800" i="1"/>
              <a:t>k </a:t>
            </a:r>
            <a:r>
              <a:rPr lang="en-US" sz="2800" baseline="30000"/>
              <a:t>3</a:t>
            </a:r>
            <a:r>
              <a:rPr lang="en-US" sz="2800">
                <a:sym typeface="Symbol" pitchFamily="18" charset="2"/>
              </a:rPr>
              <a:t>1(mod 9)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Direct Proof :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84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operators: Exclusive Or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80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Let p and q be </a:t>
            </a:r>
            <a:r>
              <a:rPr lang="en-US" dirty="0"/>
              <a:t>propositions. </a:t>
            </a:r>
            <a:r>
              <a:rPr lang="en-US" dirty="0" smtClean="0"/>
              <a:t>The exclusive or of p and q</a:t>
            </a:r>
            <a:r>
              <a:rPr lang="en-US" dirty="0"/>
              <a:t>, denoted </a:t>
            </a:r>
            <a:r>
              <a:rPr lang="en-US" dirty="0" smtClean="0"/>
              <a:t>by p</a:t>
            </a:r>
            <a:r>
              <a:rPr lang="en-US" dirty="0"/>
              <a:t>⊕q, is the </a:t>
            </a:r>
            <a:r>
              <a:rPr lang="en-US" dirty="0" smtClean="0"/>
              <a:t>proposition that </a:t>
            </a:r>
            <a:r>
              <a:rPr lang="en-US" dirty="0"/>
              <a:t>is true when exactly one </a:t>
            </a:r>
            <a:r>
              <a:rPr lang="en-US" dirty="0" smtClean="0"/>
              <a:t>of p and q is </a:t>
            </a:r>
            <a:r>
              <a:rPr lang="en-US" dirty="0"/>
              <a:t>true and is false </a:t>
            </a:r>
            <a:r>
              <a:rPr lang="en-US" dirty="0" smtClean="0"/>
              <a:t>otherwise.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1061" y="5557583"/>
            <a:ext cx="7732295" cy="49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i="1" dirty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</a:t>
            </a:r>
            <a:r>
              <a:rPr lang="en-US" sz="2400" i="1" dirty="0">
                <a:sym typeface="Symbol" pitchFamily="-65" charset="2"/>
              </a:rPr>
              <a:t>q</a:t>
            </a:r>
            <a:r>
              <a:rPr lang="en-US" sz="2400" dirty="0">
                <a:sym typeface="Symbol" pitchFamily="-65" charset="2"/>
              </a:rPr>
              <a:t> = “Today is Friday </a:t>
            </a:r>
            <a:r>
              <a:rPr lang="en-US" sz="2400" dirty="0" smtClean="0">
                <a:sym typeface="Symbol" pitchFamily="-65" charset="2"/>
              </a:rPr>
              <a:t>or today </a:t>
            </a:r>
            <a:r>
              <a:rPr lang="en-US" sz="2400" dirty="0">
                <a:sym typeface="Symbol" pitchFamily="-65" charset="2"/>
              </a:rPr>
              <a:t>is my birthday, but not both”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061" y="3805186"/>
            <a:ext cx="3693695" cy="1311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Symbol: </a:t>
            </a:r>
            <a:r>
              <a:rPr lang="en-US" sz="2400" dirty="0">
                <a:sym typeface="Symbol" pitchFamily="-65" charset="2"/>
              </a:rPr>
              <a:t>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Symbol" pitchFamily="-65" charset="2"/>
              </a:rPr>
              <a:t>Often called XOR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</a:t>
            </a:r>
            <a:r>
              <a:rPr lang="en-US" sz="2400" i="1" dirty="0">
                <a:sym typeface="Symbol" pitchFamily="-65" charset="2"/>
              </a:rPr>
              <a:t>q</a:t>
            </a:r>
            <a:r>
              <a:rPr lang="en-US" sz="2400" dirty="0">
                <a:sym typeface="Symbol" pitchFamily="-65" charset="2"/>
              </a:rPr>
              <a:t>  (</a:t>
            </a:r>
            <a:r>
              <a:rPr lang="en-US" sz="2400" i="1" dirty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  </a:t>
            </a:r>
            <a:r>
              <a:rPr lang="en-US" sz="2400" i="1" dirty="0">
                <a:sym typeface="Symbol" pitchFamily="-65" charset="2"/>
              </a:rPr>
              <a:t>q</a:t>
            </a:r>
            <a:r>
              <a:rPr lang="en-US" sz="2400" dirty="0">
                <a:sym typeface="Symbol" pitchFamily="-65" charset="2"/>
              </a:rPr>
              <a:t>)  ¬(</a:t>
            </a:r>
            <a:r>
              <a:rPr lang="en-US" sz="2400" i="1" dirty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  </a:t>
            </a:r>
            <a:r>
              <a:rPr lang="en-US" sz="2400" i="1" dirty="0">
                <a:sym typeface="Symbol" pitchFamily="-65" charset="2"/>
              </a:rPr>
              <a:t>q</a:t>
            </a:r>
            <a:r>
              <a:rPr lang="en-US" sz="2400" dirty="0">
                <a:sym typeface="Symbol" pitchFamily="-65" charset="2"/>
              </a:rPr>
              <a:t>) 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1821755"/>
              </p:ext>
            </p:extLst>
          </p:nvPr>
        </p:nvGraphicFramePr>
        <p:xfrm>
          <a:off x="9067800" y="376873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441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operators: Conditional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80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Let p and q be </a:t>
            </a:r>
            <a:r>
              <a:rPr lang="en-US" dirty="0"/>
              <a:t>propositions. </a:t>
            </a:r>
            <a:r>
              <a:rPr lang="en-US" dirty="0" smtClean="0"/>
              <a:t>The conditional statement p</a:t>
            </a:r>
            <a:r>
              <a:rPr lang="en-US" dirty="0"/>
              <a:t>→</a:t>
            </a:r>
            <a:r>
              <a:rPr lang="en-US" dirty="0" smtClean="0"/>
              <a:t>q is </a:t>
            </a:r>
            <a:r>
              <a:rPr lang="en-US" dirty="0"/>
              <a:t>the proposition “</a:t>
            </a:r>
            <a:r>
              <a:rPr lang="en-US" dirty="0" smtClean="0"/>
              <a:t>if p</a:t>
            </a:r>
            <a:r>
              <a:rPr lang="en-US" dirty="0"/>
              <a:t>, </a:t>
            </a:r>
            <a:r>
              <a:rPr lang="en-US" dirty="0" smtClean="0"/>
              <a:t>then q</a:t>
            </a:r>
            <a:r>
              <a:rPr lang="en-US" dirty="0"/>
              <a:t>.” The conditional statement </a:t>
            </a:r>
            <a:r>
              <a:rPr lang="en-US" dirty="0">
                <a:solidFill>
                  <a:srgbClr val="FF0000"/>
                </a:solidFill>
              </a:rPr>
              <a:t>p→</a:t>
            </a:r>
            <a:r>
              <a:rPr lang="en-US" dirty="0" smtClean="0">
                <a:solidFill>
                  <a:srgbClr val="FF0000"/>
                </a:solidFill>
              </a:rPr>
              <a:t>q is </a:t>
            </a:r>
            <a:r>
              <a:rPr lang="en-US" dirty="0">
                <a:solidFill>
                  <a:srgbClr val="FF0000"/>
                </a:solidFill>
              </a:rPr>
              <a:t>false </a:t>
            </a:r>
            <a:r>
              <a:rPr lang="en-US" dirty="0" smtClean="0">
                <a:solidFill>
                  <a:srgbClr val="FF0000"/>
                </a:solidFill>
              </a:rPr>
              <a:t>when p is </a:t>
            </a:r>
            <a:r>
              <a:rPr lang="en-US" dirty="0">
                <a:solidFill>
                  <a:srgbClr val="FF0000"/>
                </a:solidFill>
              </a:rPr>
              <a:t>true </a:t>
            </a:r>
            <a:r>
              <a:rPr lang="en-US" dirty="0" smtClean="0">
                <a:solidFill>
                  <a:srgbClr val="FF0000"/>
                </a:solidFill>
              </a:rPr>
              <a:t>and q is </a:t>
            </a:r>
            <a:r>
              <a:rPr lang="en-US" dirty="0">
                <a:solidFill>
                  <a:srgbClr val="FF0000"/>
                </a:solidFill>
              </a:rPr>
              <a:t>false,</a:t>
            </a:r>
            <a:r>
              <a:rPr lang="en-US" dirty="0"/>
              <a:t> and true otherwise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9200" y="3677656"/>
            <a:ext cx="3128976" cy="2726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p</a:t>
            </a:r>
            <a:r>
              <a:rPr lang="en-US" sz="2400" dirty="0"/>
              <a:t> implies </a:t>
            </a:r>
            <a:r>
              <a:rPr lang="en-US" sz="2400" i="1" dirty="0"/>
              <a:t>q</a:t>
            </a:r>
          </a:p>
          <a:p>
            <a:pPr marL="342900" indent="-3429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</a:p>
          <a:p>
            <a:pPr marL="342900" indent="-3429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p</a:t>
            </a:r>
            <a:r>
              <a:rPr lang="en-US" sz="2400" dirty="0"/>
              <a:t> only if </a:t>
            </a:r>
            <a:r>
              <a:rPr lang="en-US" sz="2400" i="1" dirty="0"/>
              <a:t>q</a:t>
            </a:r>
          </a:p>
          <a:p>
            <a:pPr marL="342900" indent="-3429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p</a:t>
            </a:r>
            <a:r>
              <a:rPr lang="en-US" sz="2400" dirty="0"/>
              <a:t> is sufficient for </a:t>
            </a:r>
            <a:r>
              <a:rPr lang="en-US" sz="2400" i="1" dirty="0"/>
              <a:t>q</a:t>
            </a:r>
          </a:p>
          <a:p>
            <a:pPr marL="342900" indent="-3429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q</a:t>
            </a:r>
            <a:r>
              <a:rPr lang="en-US" sz="2400" dirty="0"/>
              <a:t> if </a:t>
            </a:r>
            <a:r>
              <a:rPr lang="en-US" sz="2400" i="1" dirty="0"/>
              <a:t>p</a:t>
            </a:r>
          </a:p>
          <a:p>
            <a:pPr marL="342900" indent="-3429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q</a:t>
            </a:r>
            <a:r>
              <a:rPr lang="en-US" sz="2400" dirty="0"/>
              <a:t> whenever </a:t>
            </a:r>
            <a:r>
              <a:rPr lang="en-US" sz="2400" i="1" dirty="0"/>
              <a:t>p</a:t>
            </a:r>
          </a:p>
          <a:p>
            <a:pPr marL="342900" indent="-3429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q</a:t>
            </a:r>
            <a:r>
              <a:rPr lang="en-US" sz="2400" dirty="0"/>
              <a:t> is necessary for </a:t>
            </a:r>
            <a:r>
              <a:rPr lang="en-US" sz="2400" i="1" dirty="0"/>
              <a:t>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95349" y="4816144"/>
            <a:ext cx="7539051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conditional </a:t>
            </a:r>
            <a:r>
              <a:rPr lang="en-US" sz="2400" dirty="0" smtClean="0"/>
              <a:t>statement p</a:t>
            </a:r>
            <a:r>
              <a:rPr lang="en-US" sz="2400" dirty="0"/>
              <a:t>→q, </a:t>
            </a: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 is </a:t>
            </a:r>
            <a:r>
              <a:rPr lang="en-US" sz="2400" dirty="0"/>
              <a:t>called the </a:t>
            </a:r>
            <a:r>
              <a:rPr lang="en-US" sz="2400" dirty="0" smtClean="0"/>
              <a:t>hypothesis (or antecedent or premise)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q is </a:t>
            </a:r>
            <a:r>
              <a:rPr lang="en-US" sz="2400" dirty="0"/>
              <a:t>called </a:t>
            </a:r>
            <a:r>
              <a:rPr lang="en-US" sz="2400" dirty="0" smtClean="0"/>
              <a:t>the conclusion (or consequence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304" y="3977179"/>
            <a:ext cx="686038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</a:t>
            </a:r>
            <a:r>
              <a:rPr lang="en-US" sz="2400" i="1" dirty="0">
                <a:sym typeface="Symbol" pitchFamily="-65" charset="2"/>
              </a:rPr>
              <a:t>q</a:t>
            </a:r>
            <a:r>
              <a:rPr lang="en-US" sz="2400" dirty="0">
                <a:sym typeface="Symbol" pitchFamily="-65" charset="2"/>
              </a:rPr>
              <a:t> = “If today is </a:t>
            </a:r>
            <a:r>
              <a:rPr lang="en-US" sz="2400" dirty="0" smtClean="0">
                <a:sym typeface="Symbol" pitchFamily="-65" charset="2"/>
              </a:rPr>
              <a:t>Friday</a:t>
            </a:r>
            <a:r>
              <a:rPr lang="en-US" sz="2400" dirty="0">
                <a:sym typeface="Symbol" pitchFamily="-65" charset="2"/>
              </a:rPr>
              <a:t>, then today </a:t>
            </a:r>
            <a:r>
              <a:rPr lang="en-US" sz="2400" dirty="0" smtClean="0">
                <a:sym typeface="Symbol" pitchFamily="-65" charset="2"/>
              </a:rPr>
              <a:t>is </a:t>
            </a:r>
            <a:r>
              <a:rPr lang="en-US" sz="2400" dirty="0">
                <a:sym typeface="Symbol" pitchFamily="-65" charset="2"/>
              </a:rPr>
              <a:t>my birthday”</a:t>
            </a:r>
          </a:p>
        </p:txBody>
      </p:sp>
    </p:spTree>
    <p:extLst>
      <p:ext uri="{BB962C8B-B14F-4D97-AF65-F5344CB8AC3E}">
        <p14:creationId xmlns:p14="http://schemas.microsoft.com/office/powerpoint/2010/main" xmlns="" val="7271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54126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smtClean="0">
                <a:sym typeface="Symbol" pitchFamily="-65" charset="2"/>
              </a:rPr>
              <a:t>p → q = ¬p q</a:t>
            </a:r>
          </a:p>
          <a:p>
            <a:pPr eaLnBrk="1" hangingPunct="1"/>
            <a:endParaRPr lang="en-US" i="1" dirty="0">
              <a:sym typeface="Symbol" pitchFamily="-65" charset="2"/>
            </a:endParaRPr>
          </a:p>
          <a:p>
            <a:pPr eaLnBrk="1" hangingPunct="1"/>
            <a:endParaRPr lang="en-US" i="1" dirty="0" smtClean="0">
              <a:sym typeface="Symbol" pitchFamily="-65" charset="2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 flipV="1">
            <a:off x="2209800" y="1828800"/>
            <a:ext cx="2286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 flipH="1" flipV="1">
            <a:off x="3370262" y="1811338"/>
            <a:ext cx="287337" cy="419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1447800" y="2247900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antecedent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2971800" y="2230439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consequence</a:t>
            </a:r>
          </a:p>
        </p:txBody>
      </p:sp>
      <p:graphicFrame>
        <p:nvGraphicFramePr>
          <p:cNvPr id="71476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3071625"/>
              </p:ext>
            </p:extLst>
          </p:nvPr>
        </p:nvGraphicFramePr>
        <p:xfrm>
          <a:off x="7315200" y="154305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 descr="http://politicalbetting.com/upload/media-politicia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4310063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6597650" y="4586288"/>
            <a:ext cx="3048000" cy="1631950"/>
          </a:xfrm>
          <a:prstGeom prst="wedgeEllipseCallout">
            <a:avLst>
              <a:gd name="adj1" fmla="val 71667"/>
              <a:gd name="adj2" fmla="val -51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  <a:sym typeface="Symbol" pitchFamily="-65" charset="2"/>
              </a:rPr>
              <a:t>If I am elected, then I will lower taxes.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744200" y="2614613"/>
            <a:ext cx="1447800" cy="1695450"/>
          </a:xfrm>
          <a:prstGeom prst="cloudCallout">
            <a:avLst>
              <a:gd name="adj1" fmla="val -6030"/>
              <a:gd name="adj2" fmla="val 6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will do only for myself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Logical operators: Conditional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262313"/>
            <a:ext cx="6934200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Let, p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“Maria learns discrete mathematics”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0" lvl="1">
              <a:spcAft>
                <a:spcPts val="600"/>
              </a:spcAf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= 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find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job.”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Aft>
                <a:spcPts val="600"/>
              </a:spcAft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p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as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in English.</a:t>
            </a:r>
          </a:p>
        </p:txBody>
      </p:sp>
    </p:spTree>
    <p:extLst>
      <p:ext uri="{BB962C8B-B14F-4D97-AF65-F5344CB8AC3E}">
        <p14:creationId xmlns:p14="http://schemas.microsoft.com/office/powerpoint/2010/main" xmlns="" val="4627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operators: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Bi-Conditional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9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Let p and q be </a:t>
            </a:r>
            <a:r>
              <a:rPr lang="en-US" dirty="0"/>
              <a:t>propositions. </a:t>
            </a:r>
            <a:r>
              <a:rPr lang="en-US" dirty="0" smtClean="0"/>
              <a:t>The biconditional statement p</a:t>
            </a:r>
            <a:r>
              <a:rPr lang="en-US" dirty="0"/>
              <a:t>↔</a:t>
            </a:r>
            <a:r>
              <a:rPr lang="en-US" dirty="0" smtClean="0"/>
              <a:t>q is </a:t>
            </a:r>
            <a:r>
              <a:rPr lang="en-US" dirty="0"/>
              <a:t>the proposition “</a:t>
            </a:r>
            <a:r>
              <a:rPr lang="en-US" dirty="0" smtClean="0"/>
              <a:t>p if and </a:t>
            </a:r>
            <a:r>
              <a:rPr lang="en-US" dirty="0"/>
              <a:t>only </a:t>
            </a:r>
            <a:r>
              <a:rPr lang="en-US" dirty="0" smtClean="0"/>
              <a:t>if q</a:t>
            </a:r>
            <a:r>
              <a:rPr lang="en-US" dirty="0"/>
              <a:t>.” The biconditional statement p↔</a:t>
            </a:r>
            <a:r>
              <a:rPr lang="en-US" dirty="0" smtClean="0"/>
              <a:t>q is </a:t>
            </a:r>
            <a:r>
              <a:rPr lang="en-US" dirty="0">
                <a:solidFill>
                  <a:srgbClr val="FF0000"/>
                </a:solidFill>
              </a:rPr>
              <a:t>true </a:t>
            </a:r>
            <a:r>
              <a:rPr lang="en-US" dirty="0" smtClean="0">
                <a:solidFill>
                  <a:srgbClr val="FF0000"/>
                </a:solidFill>
              </a:rPr>
              <a:t>when p and q have </a:t>
            </a:r>
            <a:r>
              <a:rPr lang="en-US" dirty="0">
                <a:solidFill>
                  <a:srgbClr val="FF0000"/>
                </a:solidFill>
              </a:rPr>
              <a:t>the same </a:t>
            </a:r>
            <a:r>
              <a:rPr lang="en-US" dirty="0" smtClean="0">
                <a:solidFill>
                  <a:srgbClr val="FF0000"/>
                </a:solidFill>
              </a:rPr>
              <a:t>truth values</a:t>
            </a:r>
            <a:r>
              <a:rPr lang="en-US" dirty="0"/>
              <a:t>, and is false otherwise.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Biconditional </a:t>
            </a:r>
            <a:r>
              <a:rPr lang="en-US" dirty="0"/>
              <a:t>statements are also </a:t>
            </a:r>
            <a:r>
              <a:rPr lang="en-US" dirty="0" smtClean="0"/>
              <a:t>called bi-implications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349" y="4635460"/>
            <a:ext cx="5186376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smtClean="0"/>
              <a:t>p is </a:t>
            </a:r>
            <a:r>
              <a:rPr lang="en-US" sz="2400" dirty="0"/>
              <a:t>necessary and sufficient </a:t>
            </a:r>
            <a:r>
              <a:rPr lang="en-US" sz="2400" dirty="0" smtClean="0"/>
              <a:t>for q</a:t>
            </a:r>
            <a:r>
              <a:rPr lang="en-US" sz="2400" dirty="0"/>
              <a:t>”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smtClean="0"/>
              <a:t>if p then q</a:t>
            </a:r>
            <a:r>
              <a:rPr lang="en-US" sz="2400" dirty="0"/>
              <a:t>, and conversely”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smtClean="0"/>
              <a:t>p </a:t>
            </a:r>
            <a:r>
              <a:rPr lang="en-US" sz="2400" dirty="0" err="1" smtClean="0"/>
              <a:t>iff</a:t>
            </a:r>
            <a:r>
              <a:rPr lang="en-US" sz="2400" dirty="0" smtClean="0"/>
              <a:t> q</a:t>
            </a:r>
            <a:r>
              <a:rPr lang="en-US" sz="24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xmlns="" val="9213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35089"/>
            <a:ext cx="10515600" cy="87471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True when both has same truth values and otherwise false.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graphicFrame>
        <p:nvGraphicFramePr>
          <p:cNvPr id="722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0493575"/>
              </p:ext>
            </p:extLst>
          </p:nvPr>
        </p:nvGraphicFramePr>
        <p:xfrm>
          <a:off x="9067800" y="2025645"/>
          <a:ext cx="2895600" cy="250825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operators: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Bi-Conditional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1" y="4367208"/>
            <a:ext cx="7924799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= “You take this class” and </a:t>
            </a:r>
            <a:r>
              <a:rPr lang="en-US" sz="2400" i="1" dirty="0"/>
              <a:t>q</a:t>
            </a:r>
            <a:r>
              <a:rPr lang="en-US" sz="2400" dirty="0"/>
              <a:t> = “You get a grade”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/>
              <a:t>p</a:t>
            </a:r>
            <a:r>
              <a:rPr lang="en-US" sz="2400" dirty="0">
                <a:sym typeface="Symbol" pitchFamily="-65" charset="2"/>
              </a:rPr>
              <a:t></a:t>
            </a:r>
            <a:r>
              <a:rPr lang="en-US" sz="2400" i="1" dirty="0" smtClean="0">
                <a:sym typeface="Symbol" pitchFamily="-65" charset="2"/>
              </a:rPr>
              <a:t>q</a:t>
            </a:r>
            <a:r>
              <a:rPr lang="en-US" sz="2400" dirty="0" smtClean="0">
                <a:sym typeface="Symbol" pitchFamily="-65" charset="2"/>
              </a:rPr>
              <a:t> = “</a:t>
            </a:r>
            <a:r>
              <a:rPr lang="en-US" sz="2400" dirty="0">
                <a:sym typeface="Symbol" pitchFamily="-65" charset="2"/>
              </a:rPr>
              <a:t>You take this class if </a:t>
            </a:r>
            <a:r>
              <a:rPr lang="en-US" sz="2400" dirty="0" smtClean="0">
                <a:sym typeface="Symbol" pitchFamily="-65" charset="2"/>
              </a:rPr>
              <a:t>and </a:t>
            </a:r>
            <a:r>
              <a:rPr lang="en-US" sz="2400" dirty="0">
                <a:sym typeface="Symbol" pitchFamily="-65" charset="2"/>
              </a:rPr>
              <a:t>only if you get a </a:t>
            </a:r>
            <a:r>
              <a:rPr lang="en-US" sz="2400" dirty="0" smtClean="0">
                <a:sym typeface="Symbol" pitchFamily="-65" charset="2"/>
              </a:rPr>
              <a:t>grade</a:t>
            </a:r>
            <a:r>
              <a:rPr lang="en-US" sz="2400" dirty="0">
                <a:sym typeface="Symbol" pitchFamily="-65" charset="2"/>
              </a:rPr>
              <a:t>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Symbol" pitchFamily="-65" charset="2"/>
              </a:rPr>
              <a:t>Alternatively, it means “If </a:t>
            </a:r>
            <a:r>
              <a:rPr lang="en-US" sz="2400" dirty="0" smtClean="0">
                <a:sym typeface="Symbol" pitchFamily="-65" charset="2"/>
              </a:rPr>
              <a:t>you </a:t>
            </a:r>
            <a:r>
              <a:rPr lang="en-US" sz="2400" dirty="0">
                <a:sym typeface="Symbol" pitchFamily="-65" charset="2"/>
              </a:rPr>
              <a:t>take this class, </a:t>
            </a:r>
            <a:r>
              <a:rPr lang="en-US" sz="2400" dirty="0" smtClean="0">
                <a:sym typeface="Symbol" pitchFamily="-65" charset="2"/>
              </a:rPr>
              <a:t>then you </a:t>
            </a:r>
            <a:r>
              <a:rPr lang="en-US" sz="2400" dirty="0">
                <a:sym typeface="Symbol" pitchFamily="-65" charset="2"/>
              </a:rPr>
              <a:t>get a grade and if you get a grade then you take (took) this class</a:t>
            </a:r>
            <a:r>
              <a:rPr lang="en-US" sz="2400" dirty="0" smtClean="0">
                <a:sym typeface="Symbol" pitchFamily="-65" charset="2"/>
              </a:rPr>
              <a:t>”</a:t>
            </a:r>
            <a:endParaRPr lang="en-US" sz="2400" dirty="0">
              <a:sym typeface="Symbol" pitchFamily="-65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526" y="2162814"/>
            <a:ext cx="7498216" cy="1646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Alternatively, it means </a:t>
            </a:r>
            <a:r>
              <a:rPr lang="en-US" sz="2400" dirty="0" smtClean="0"/>
              <a:t>“(</a:t>
            </a:r>
            <a:r>
              <a:rPr lang="en-US" sz="2400" dirty="0"/>
              <a:t>if </a:t>
            </a:r>
            <a:r>
              <a:rPr lang="en-US" sz="2400" i="1" dirty="0"/>
              <a:t>p</a:t>
            </a:r>
            <a:r>
              <a:rPr lang="en-US" sz="2400" dirty="0"/>
              <a:t> then </a:t>
            </a:r>
            <a:r>
              <a:rPr lang="en-US" sz="2400" i="1" dirty="0"/>
              <a:t>q</a:t>
            </a:r>
            <a:r>
              <a:rPr lang="en-US" sz="2400" dirty="0"/>
              <a:t>) and </a:t>
            </a:r>
            <a:r>
              <a:rPr lang="en-US" sz="2400" dirty="0" smtClean="0"/>
              <a:t>(</a:t>
            </a:r>
            <a:r>
              <a:rPr lang="en-US" sz="2400" dirty="0"/>
              <a:t>if </a:t>
            </a:r>
            <a:r>
              <a:rPr lang="en-US" sz="2400" i="1" dirty="0"/>
              <a:t>q</a:t>
            </a:r>
            <a:r>
              <a:rPr lang="en-US" sz="2400" dirty="0"/>
              <a:t> then </a:t>
            </a:r>
            <a:r>
              <a:rPr lang="en-US" sz="2400" i="1" dirty="0"/>
              <a:t>p</a:t>
            </a:r>
            <a:r>
              <a:rPr lang="en-US" sz="2400" dirty="0"/>
              <a:t>)” </a:t>
            </a:r>
            <a:r>
              <a:rPr lang="en-US" sz="2400" dirty="0" smtClean="0"/>
              <a:t>      </a:t>
            </a:r>
            <a:r>
              <a:rPr lang="en-US" sz="2400" b="1" i="1" dirty="0" smtClean="0"/>
              <a:t>(</a:t>
            </a:r>
            <a:r>
              <a:rPr lang="en-US" sz="2400" b="1" i="1" dirty="0"/>
              <a:t>p→q)</a:t>
            </a:r>
            <a:r>
              <a:rPr lang="en-US" sz="2400" b="1" dirty="0" smtClean="0"/>
              <a:t>∧</a:t>
            </a:r>
            <a:r>
              <a:rPr lang="en-US" sz="2400" b="1" i="1" dirty="0" smtClean="0"/>
              <a:t> (</a:t>
            </a:r>
            <a:r>
              <a:rPr lang="en-US" sz="2400" b="1" i="1" dirty="0"/>
              <a:t>q→p)</a:t>
            </a:r>
            <a:r>
              <a:rPr lang="en-US" sz="2400" dirty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Symbol" pitchFamily="-65" charset="2"/>
              </a:rPr>
              <a:t>Note that a bi-conditional </a:t>
            </a:r>
            <a:r>
              <a:rPr lang="en-US" sz="2400" dirty="0" smtClean="0">
                <a:sym typeface="Symbol" pitchFamily="-65" charset="2"/>
              </a:rPr>
              <a:t>has </a:t>
            </a:r>
            <a:r>
              <a:rPr lang="en-US" sz="2400" dirty="0">
                <a:sym typeface="Symbol" pitchFamily="-65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sym typeface="Symbol" pitchFamily="-65" charset="2"/>
              </a:rPr>
              <a:t>opposite truth </a:t>
            </a:r>
            <a:r>
              <a:rPr lang="en-US" sz="2400" dirty="0" smtClean="0">
                <a:solidFill>
                  <a:srgbClr val="FF0000"/>
                </a:solidFill>
                <a:sym typeface="Symbol" pitchFamily="-65" charset="2"/>
              </a:rPr>
              <a:t>values of </a:t>
            </a:r>
            <a:r>
              <a:rPr lang="en-US" sz="2400" dirty="0">
                <a:solidFill>
                  <a:srgbClr val="FF0000"/>
                </a:solidFill>
                <a:sym typeface="Symbol" pitchFamily="-65" charset="2"/>
              </a:rPr>
              <a:t>the exclusive or</a:t>
            </a:r>
          </a:p>
        </p:txBody>
      </p:sp>
    </p:spTree>
    <p:extLst>
      <p:ext uri="{BB962C8B-B14F-4D97-AF65-F5344CB8AC3E}">
        <p14:creationId xmlns:p14="http://schemas.microsoft.com/office/powerpoint/2010/main" xmlns="" val="28504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Truth Tables of Compound Propositions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3846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48695"/>
            <a:ext cx="10653296" cy="10755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Construct the truth table of the compound proposition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(p∨¬q)→(p∧q).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31942"/>
            <a:ext cx="8943975" cy="3146637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rot="5400000">
            <a:off x="1677194" y="5105400"/>
            <a:ext cx="2285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641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Boolean operators 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1961699"/>
              </p:ext>
            </p:extLst>
          </p:nvPr>
        </p:nvGraphicFramePr>
        <p:xfrm>
          <a:off x="1670285" y="1657197"/>
          <a:ext cx="8851430" cy="3353412"/>
        </p:xfrm>
        <a:graphic>
          <a:graphicData uri="http://schemas.openxmlformats.org/drawingml/2006/table">
            <a:tbl>
              <a:tblPr/>
              <a:tblGrid>
                <a:gridCol w="487044"/>
                <a:gridCol w="489108"/>
                <a:gridCol w="1151574"/>
                <a:gridCol w="927737"/>
                <a:gridCol w="990600"/>
                <a:gridCol w="2133601"/>
                <a:gridCol w="2671766"/>
              </a:tblGrid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and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Bi-conditional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62200" y="5610679"/>
            <a:ext cx="7086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Learn what they mean, don’t just memorize the table!</a:t>
            </a:r>
          </a:p>
        </p:txBody>
      </p:sp>
    </p:spTree>
    <p:extLst>
      <p:ext uri="{BB962C8B-B14F-4D97-AF65-F5344CB8AC3E}">
        <p14:creationId xmlns:p14="http://schemas.microsoft.com/office/powerpoint/2010/main" xmlns="" val="36038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Precedence of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3285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Just as in algebra, operators have precedence</a:t>
            </a:r>
          </a:p>
          <a:p>
            <a:pPr marL="457200" lvl="1" indent="0">
              <a:buNone/>
            </a:pPr>
            <a:r>
              <a:rPr lang="en-US" sz="2800" dirty="0" smtClean="0"/>
              <a:t>  </a:t>
            </a:r>
          </a:p>
          <a:p>
            <a:pPr marL="457200" lvl="1" indent="0">
              <a:buNone/>
            </a:pPr>
            <a:r>
              <a:rPr lang="en-US" sz="2800" dirty="0" smtClean="0"/>
              <a:t>4+3*2 </a:t>
            </a:r>
            <a:r>
              <a:rPr lang="en-US" sz="2800" dirty="0"/>
              <a:t>= ?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4+3*2 = 4+(3*2) </a:t>
            </a:r>
          </a:p>
          <a:p>
            <a:pPr marL="457200" lvl="1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4+3*2 = (4+3)*2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3657600"/>
            <a:ext cx="762000" cy="7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96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Proposition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410893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74890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A proposition is </a:t>
            </a:r>
            <a:r>
              <a:rPr lang="en-US" dirty="0"/>
              <a:t>a declarative sentence </a:t>
            </a:r>
            <a:r>
              <a:rPr lang="en-US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(that is, a sentence that declares a fact)</a:t>
            </a:r>
            <a:r>
              <a:rPr lang="en-US" dirty="0"/>
              <a:t> that is either </a:t>
            </a:r>
            <a:r>
              <a:rPr lang="en-US" dirty="0" smtClean="0"/>
              <a:t>true or </a:t>
            </a:r>
            <a:r>
              <a:rPr lang="en-US" dirty="0"/>
              <a:t>false, but not both.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823" y="3298424"/>
            <a:ext cx="10672775" cy="3077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Example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Washington, D.C., is the capital of the United States of </a:t>
            </a:r>
            <a:r>
              <a:rPr lang="en-US" sz="2400" dirty="0" smtClean="0"/>
              <a:t>America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Dhaka is the capital of Bangladesh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Dhaka is the capital of India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8 + 2 = 10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4 + 4 =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806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342"/>
            <a:ext cx="8229600" cy="804863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475" y="1530354"/>
            <a:ext cx="49530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 dirty="0">
                <a:sym typeface="Symbol" pitchFamily="-65" charset="2"/>
              </a:rPr>
              <a:t>p</a:t>
            </a:r>
            <a:r>
              <a:rPr lang="en-US" sz="2800" dirty="0">
                <a:sym typeface="Symbol" pitchFamily="-65" charset="2"/>
              </a:rPr>
              <a:t>  </a:t>
            </a:r>
            <a:r>
              <a:rPr lang="en-US" sz="2800" i="1" dirty="0">
                <a:sym typeface="Symbol" pitchFamily="-65" charset="2"/>
              </a:rPr>
              <a:t>q</a:t>
            </a:r>
            <a:r>
              <a:rPr lang="en-US" sz="2800" dirty="0">
                <a:sym typeface="Symbol" pitchFamily="-65" charset="2"/>
              </a:rPr>
              <a:t>  </a:t>
            </a:r>
            <a:r>
              <a:rPr lang="en-US" sz="2800" dirty="0"/>
              <a:t>¬</a:t>
            </a:r>
            <a:r>
              <a:rPr lang="en-US" sz="2800" i="1" dirty="0">
                <a:sym typeface="Symbol" pitchFamily="-65" charset="2"/>
              </a:rPr>
              <a:t>r</a:t>
            </a:r>
            <a:r>
              <a:rPr lang="en-US" sz="2800" dirty="0">
                <a:sym typeface="Symbol" pitchFamily="-65" charset="2"/>
              </a:rPr>
              <a:t> </a:t>
            </a:r>
            <a:r>
              <a:rPr lang="en-US" sz="2800" dirty="0"/>
              <a:t>→</a:t>
            </a:r>
            <a:r>
              <a:rPr lang="en-US" sz="2800" dirty="0">
                <a:sym typeface="Symbol" pitchFamily="-65" charset="2"/>
              </a:rPr>
              <a:t> </a:t>
            </a:r>
            <a:r>
              <a:rPr lang="en-US" sz="2800" i="1" dirty="0">
                <a:sym typeface="Symbol" pitchFamily="-65" charset="2"/>
              </a:rPr>
              <a:t>s</a:t>
            </a:r>
            <a:r>
              <a:rPr lang="en-US" sz="2800" dirty="0">
                <a:sym typeface="Symbol" pitchFamily="-65" charset="2"/>
              </a:rPr>
              <a:t> </a:t>
            </a:r>
            <a:r>
              <a:rPr lang="en-US" sz="2800" dirty="0">
                <a:ea typeface="ヒラギノ角ゴ Pro W3" pitchFamily="-65" charset="-128"/>
              </a:rPr>
              <a:t>↔</a:t>
            </a:r>
            <a:r>
              <a:rPr lang="en-US" sz="2800" dirty="0">
                <a:sym typeface="Symbol" pitchFamily="-65" charset="2"/>
              </a:rPr>
              <a:t> </a:t>
            </a:r>
            <a:r>
              <a:rPr lang="en-US" sz="2800" i="1" dirty="0">
                <a:sym typeface="Symbol" pitchFamily="-65" charset="2"/>
              </a:rPr>
              <a:t>t</a:t>
            </a:r>
            <a:r>
              <a:rPr lang="en-US" sz="2800" dirty="0">
                <a:sym typeface="Symbol" pitchFamily="-65" charset="2"/>
              </a:rPr>
              <a:t>  = ?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ym typeface="Symbol" pitchFamily="-65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ym typeface="Symbol" pitchFamily="-65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ym typeface="Symbol" pitchFamily="-65" charset="2"/>
              </a:rPr>
              <a:t>   =(</a:t>
            </a:r>
            <a:r>
              <a:rPr lang="en-US" sz="2800" i="1" dirty="0">
                <a:sym typeface="Symbol" pitchFamily="-65" charset="2"/>
              </a:rPr>
              <a:t>p</a:t>
            </a:r>
            <a:r>
              <a:rPr lang="en-US" sz="2800" dirty="0">
                <a:sym typeface="Symbol" pitchFamily="-65" charset="2"/>
              </a:rPr>
              <a:t>  (</a:t>
            </a:r>
            <a:r>
              <a:rPr lang="en-US" sz="2800" i="1" dirty="0">
                <a:sym typeface="Symbol" pitchFamily="-65" charset="2"/>
              </a:rPr>
              <a:t>q</a:t>
            </a:r>
            <a:r>
              <a:rPr lang="en-US" sz="2800" dirty="0">
                <a:sym typeface="Symbol" pitchFamily="-65" charset="2"/>
              </a:rPr>
              <a:t>  (</a:t>
            </a:r>
            <a:r>
              <a:rPr lang="en-US" sz="2800" dirty="0"/>
              <a:t>¬</a:t>
            </a:r>
            <a:r>
              <a:rPr lang="en-US" sz="2800" i="1" dirty="0">
                <a:sym typeface="Symbol" pitchFamily="-65" charset="2"/>
              </a:rPr>
              <a:t>r</a:t>
            </a:r>
            <a:r>
              <a:rPr lang="en-US" sz="2800" dirty="0">
                <a:sym typeface="Symbol" pitchFamily="-65" charset="2"/>
              </a:rPr>
              <a:t>)) </a:t>
            </a:r>
            <a:r>
              <a:rPr lang="en-US" sz="2800" dirty="0"/>
              <a:t>→</a:t>
            </a:r>
            <a:r>
              <a:rPr lang="en-US" sz="2800" dirty="0">
                <a:sym typeface="Symbol" pitchFamily="-65" charset="2"/>
              </a:rPr>
              <a:t> </a:t>
            </a:r>
            <a:r>
              <a:rPr lang="en-US" sz="2800" i="1" dirty="0">
                <a:sym typeface="Symbol" pitchFamily="-65" charset="2"/>
              </a:rPr>
              <a:t>s</a:t>
            </a:r>
            <a:r>
              <a:rPr lang="en-US" sz="2800" dirty="0">
                <a:sym typeface="Symbol" pitchFamily="-65" charset="2"/>
              </a:rPr>
              <a:t>) </a:t>
            </a:r>
            <a:r>
              <a:rPr lang="en-US" sz="2800" dirty="0">
                <a:ea typeface="ヒラギノ角ゴ Pro W3" pitchFamily="-65" charset="-128"/>
              </a:rPr>
              <a:t>↔</a:t>
            </a:r>
            <a:r>
              <a:rPr lang="en-US" sz="2800" dirty="0">
                <a:sym typeface="Symbol" pitchFamily="-65" charset="2"/>
              </a:rPr>
              <a:t> (</a:t>
            </a:r>
            <a:r>
              <a:rPr lang="en-US" sz="2800" i="1" dirty="0">
                <a:sym typeface="Symbol" pitchFamily="-65" charset="2"/>
              </a:rPr>
              <a:t>t</a:t>
            </a:r>
            <a:r>
              <a:rPr lang="en-US" sz="2800" dirty="0">
                <a:sym typeface="Symbol" pitchFamily="-65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-65" charset="2"/>
              </a:rPr>
              <a:t>First three are the most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-65" charset="2"/>
              </a:rPr>
              <a:t>Not is </a:t>
            </a:r>
            <a:r>
              <a:rPr lang="en-US" sz="2800" i="1" dirty="0">
                <a:sym typeface="Symbol" pitchFamily="-65" charset="2"/>
              </a:rPr>
              <a:t>always</a:t>
            </a:r>
            <a:r>
              <a:rPr lang="en-US" sz="2800" dirty="0">
                <a:sym typeface="Symbol" pitchFamily="-65" charset="2"/>
              </a:rPr>
              <a:t> performed before any other operation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116607"/>
              </p:ext>
            </p:extLst>
          </p:nvPr>
        </p:nvGraphicFramePr>
        <p:xfrm>
          <a:off x="7467600" y="1981200"/>
          <a:ext cx="3276600" cy="3268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75260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Precedence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¬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Symbol" pitchFamily="-65" charset="2"/>
                        </a:rPr>
                        <a:t>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Symbol" pitchFamily="-65" charset="2"/>
                        </a:rPr>
                        <a:t>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→</a:t>
                      </a:r>
                      <a:endParaRPr 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↔</a:t>
                      </a:r>
                      <a:endParaRPr 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Precedence of operators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33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 and Bit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2236"/>
            <a:ext cx="2562225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" y="3068636"/>
            <a:ext cx="5876925" cy="3371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200400"/>
            <a:ext cx="5384502" cy="31559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312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Applications of Propositional 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24200" y="1883189"/>
            <a:ext cx="6324600" cy="3818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Translating English </a:t>
            </a:r>
            <a:r>
              <a:rPr lang="en-US" dirty="0" smtClean="0"/>
              <a:t>Sentences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System </a:t>
            </a:r>
            <a:r>
              <a:rPr lang="en-US" dirty="0" smtClean="0"/>
              <a:t>Specifications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Boolean </a:t>
            </a:r>
            <a:r>
              <a:rPr lang="en-US" dirty="0" smtClean="0"/>
              <a:t>Searches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Logic </a:t>
            </a:r>
            <a:r>
              <a:rPr lang="en-US" dirty="0" smtClean="0"/>
              <a:t>Puzzles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Logic Circuits</a:t>
            </a:r>
          </a:p>
        </p:txBody>
      </p:sp>
    </p:spTree>
    <p:extLst>
      <p:ext uri="{BB962C8B-B14F-4D97-AF65-F5344CB8AC3E}">
        <p14:creationId xmlns:p14="http://schemas.microsoft.com/office/powerpoint/2010/main" xmlns="" val="40498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Sentences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1016" y="1334712"/>
            <a:ext cx="10663249" cy="527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Example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0971" y="1998709"/>
            <a:ext cx="10653296" cy="684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80000"/>
              </a:lnSpc>
              <a:buNone/>
            </a:pPr>
            <a:r>
              <a:rPr lang="en-US" i="1" dirty="0"/>
              <a:t>p</a:t>
            </a:r>
            <a:r>
              <a:rPr lang="en-US" dirty="0"/>
              <a:t> = “It is below freezing”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i="1" dirty="0"/>
              <a:t>q</a:t>
            </a:r>
            <a:r>
              <a:rPr lang="en-US" dirty="0"/>
              <a:t> = “It is snowing”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825" y="2870431"/>
            <a:ext cx="7751775" cy="395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It is below freezing and it is snowing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1615" y="2870431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400" i="1" dirty="0">
              <a:solidFill>
                <a:srgbClr val="0000FF"/>
              </a:solidFill>
              <a:latin typeface="Verdana" pitchFamily="-65" charset="0"/>
              <a:sym typeface="Symbol" pitchFamily="-65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304" y="3471097"/>
            <a:ext cx="7751775" cy="395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It is below freezing but not snowing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11094" y="3471097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¬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400" i="1" dirty="0">
              <a:solidFill>
                <a:srgbClr val="0000FF"/>
              </a:solidFill>
              <a:latin typeface="Verdana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5824" y="4724400"/>
            <a:ext cx="7751775" cy="690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It is either below freezing or it is </a:t>
            </a:r>
            <a:r>
              <a:rPr lang="en-US" sz="2400" dirty="0" smtClean="0"/>
              <a:t>snowing, but </a:t>
            </a:r>
            <a:r>
              <a:rPr lang="en-US" sz="2400" dirty="0"/>
              <a:t>it is not snowing if it is below freezing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1094" y="4135955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q</a:t>
            </a:r>
            <a:endParaRPr lang="en-US" sz="2400" i="1" dirty="0">
              <a:solidFill>
                <a:srgbClr val="0000FF"/>
              </a:solidFill>
              <a:latin typeface="Verdana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5824" y="4114800"/>
            <a:ext cx="7751775" cy="395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If it is below freezing, it is also snowing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11094" y="4952579"/>
            <a:ext cx="247130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>
                <a:solidFill>
                  <a:srgbClr val="0000FF"/>
                </a:solidFill>
                <a:latin typeface="Verdana" pitchFamily="-65" charset="0"/>
              </a:rPr>
              <a:t>(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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)(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¬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q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</a:rPr>
              <a:t>)</a:t>
            </a:r>
            <a:endParaRPr lang="en-US" sz="2400" dirty="0">
              <a:solidFill>
                <a:srgbClr val="0000FF"/>
              </a:solidFill>
              <a:latin typeface="Verdana" pitchFamily="-65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972" y="5638800"/>
            <a:ext cx="7736628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That it is below freezing is necessary and </a:t>
            </a:r>
            <a:r>
              <a:rPr lang="en-US" sz="2400" dirty="0" smtClean="0"/>
              <a:t>sufficient </a:t>
            </a:r>
            <a:r>
              <a:rPr lang="en-US" sz="2400" dirty="0"/>
              <a:t>for it to be snowing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15427" y="5722519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ea typeface="ヒラギノ角ゴ Pro W3" pitchFamily="-65" charset="-128"/>
              </a:rPr>
              <a:t>↔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q</a:t>
            </a:r>
            <a:endParaRPr lang="en-US" sz="2400" i="1" dirty="0">
              <a:solidFill>
                <a:srgbClr val="0000FF"/>
              </a:solidFill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5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7"/>
            <a:ext cx="10663249" cy="13585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3100" b="1" dirty="0" smtClean="0">
                <a:latin typeface="+mj-lt"/>
              </a:rPr>
              <a:t>Problem: </a:t>
            </a:r>
            <a:r>
              <a:rPr lang="en-US" dirty="0"/>
              <a:t>How can this English sentence be translated into a logical expression?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“You can access the Internet from campus only if you are a computer science major or you are not a freshman.”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9104" y="3329119"/>
            <a:ext cx="10653296" cy="25382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Solve: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Let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 =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“You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can access the Internet from campus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,”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c = “You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are a computer science major,” and </a:t>
            </a:r>
            <a:endParaRPr lang="en-US" sz="24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smtClean="0">
                <a:solidFill>
                  <a:schemeClr val="bg1">
                    <a:lumMod val="75000"/>
                  </a:schemeClr>
                </a:solidFill>
              </a:rPr>
              <a:t>f =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“You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are a freshman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,”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Then the statement can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be represented as   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a → (c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∨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¬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f).</a:t>
            </a:r>
          </a:p>
        </p:txBody>
      </p:sp>
    </p:spTree>
    <p:extLst>
      <p:ext uri="{BB962C8B-B14F-4D97-AF65-F5344CB8AC3E}">
        <p14:creationId xmlns:p14="http://schemas.microsoft.com/office/powerpoint/2010/main" xmlns="" val="6844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7"/>
            <a:ext cx="10663249" cy="13585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4400" b="1" dirty="0" smtClean="0">
                <a:latin typeface="+mj-lt"/>
              </a:rPr>
              <a:t>Problem:</a:t>
            </a:r>
            <a:r>
              <a:rPr lang="en-US" b="1" dirty="0" smtClean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How </a:t>
            </a:r>
            <a:r>
              <a:rPr lang="en-US" sz="4400" dirty="0">
                <a:latin typeface="+mj-lt"/>
              </a:rPr>
              <a:t>can this English sentence be translated into a logical expression?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4400" dirty="0">
                <a:latin typeface="+mj-lt"/>
              </a:rPr>
              <a:t>“You </a:t>
            </a:r>
            <a:r>
              <a:rPr lang="en-US" sz="4400" b="1" dirty="0">
                <a:solidFill>
                  <a:srgbClr val="FF0000"/>
                </a:solidFill>
                <a:latin typeface="+mj-lt"/>
              </a:rPr>
              <a:t>can access the Internet</a:t>
            </a:r>
            <a:r>
              <a:rPr lang="en-US" sz="4400" dirty="0">
                <a:latin typeface="+mj-lt"/>
              </a:rPr>
              <a:t> from campus 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only if </a:t>
            </a:r>
            <a:r>
              <a:rPr lang="en-US" sz="4400" dirty="0">
                <a:latin typeface="+mj-lt"/>
              </a:rPr>
              <a:t>you are </a:t>
            </a:r>
            <a:r>
              <a:rPr lang="en-US" sz="4400" b="1" dirty="0">
                <a:solidFill>
                  <a:srgbClr val="FF0000"/>
                </a:solidFill>
                <a:latin typeface="+mj-lt"/>
              </a:rPr>
              <a:t>a computer science major </a:t>
            </a:r>
            <a:r>
              <a:rPr lang="en-US" sz="4400" b="1" dirty="0">
                <a:solidFill>
                  <a:srgbClr val="C00000"/>
                </a:solidFill>
                <a:latin typeface="+mj-lt"/>
              </a:rPr>
              <a:t>or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you are </a:t>
            </a:r>
            <a:r>
              <a:rPr lang="en-US" sz="4400" b="1" dirty="0" smtClean="0">
                <a:solidFill>
                  <a:srgbClr val="FF0000"/>
                </a:solidFill>
                <a:latin typeface="+mj-lt"/>
              </a:rPr>
              <a:t>not a freshman</a:t>
            </a:r>
            <a:r>
              <a:rPr lang="en-US" sz="4400" dirty="0" smtClean="0">
                <a:latin typeface="+mj-lt"/>
              </a:rPr>
              <a:t>.”</a:t>
            </a:r>
            <a:endParaRPr lang="en-US" sz="4400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9104" y="3329119"/>
            <a:ext cx="10653296" cy="2538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Solve: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Let</a:t>
            </a:r>
            <a:r>
              <a:rPr lang="en-US" sz="2400" dirty="0"/>
              <a:t>, </a:t>
            </a:r>
            <a:r>
              <a:rPr lang="en-US" sz="2400" dirty="0" smtClean="0"/>
              <a:t>a = </a:t>
            </a:r>
            <a:r>
              <a:rPr lang="en-US" sz="2400" i="1" dirty="0" smtClean="0"/>
              <a:t>“You </a:t>
            </a:r>
            <a:r>
              <a:rPr lang="en-US" sz="2400" i="1" dirty="0"/>
              <a:t>can access the Internet from campus</a:t>
            </a:r>
            <a:r>
              <a:rPr lang="en-US" sz="2400" i="1" dirty="0" smtClean="0"/>
              <a:t>,”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 smtClean="0"/>
              <a:t>c = “You </a:t>
            </a:r>
            <a:r>
              <a:rPr lang="en-US" sz="2400" i="1" dirty="0"/>
              <a:t>are a computer science major,” and </a:t>
            </a:r>
            <a:endParaRPr lang="en-US" sz="2400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/>
              <a:t>f</a:t>
            </a:r>
            <a:r>
              <a:rPr lang="en-US" sz="2400" i="1" dirty="0" smtClean="0"/>
              <a:t> = “You </a:t>
            </a:r>
            <a:r>
              <a:rPr lang="en-US" sz="2400" i="1" dirty="0"/>
              <a:t>are a freshman</a:t>
            </a:r>
            <a:r>
              <a:rPr lang="en-US" sz="2400" i="1" dirty="0" smtClean="0"/>
              <a:t>,”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1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 smtClean="0"/>
              <a:t>Then the statement can </a:t>
            </a:r>
            <a:r>
              <a:rPr lang="en-US" sz="2400" i="1" dirty="0"/>
              <a:t>be represented as    </a:t>
            </a:r>
            <a:r>
              <a:rPr lang="en-US" sz="2400" i="1" dirty="0" smtClean="0"/>
              <a:t>a → (c </a:t>
            </a:r>
            <a:r>
              <a:rPr lang="en-US" sz="2400" dirty="0" smtClean="0"/>
              <a:t>∨</a:t>
            </a:r>
            <a:r>
              <a:rPr lang="en-US" sz="2400" i="1" dirty="0" smtClean="0"/>
              <a:t> ¬</a:t>
            </a:r>
            <a:r>
              <a:rPr lang="en-US" sz="2400" i="1" dirty="0"/>
              <a:t>f).</a:t>
            </a:r>
          </a:p>
        </p:txBody>
      </p:sp>
    </p:spTree>
    <p:extLst>
      <p:ext uri="{BB962C8B-B14F-4D97-AF65-F5344CB8AC3E}">
        <p14:creationId xmlns:p14="http://schemas.microsoft.com/office/powerpoint/2010/main" xmlns="" val="6609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7"/>
            <a:ext cx="10663249" cy="16555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dirty="0">
                <a:latin typeface="+mj-lt"/>
              </a:rPr>
              <a:t>How can this English sentence be translated into a logical expression?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dirty="0">
                <a:latin typeface="+mj-lt"/>
              </a:rPr>
              <a:t>“You </a:t>
            </a:r>
            <a:r>
              <a:rPr lang="en-US" sz="2400" dirty="0" smtClean="0">
                <a:latin typeface="+mj-lt"/>
              </a:rPr>
              <a:t>can not </a:t>
            </a:r>
            <a:r>
              <a:rPr lang="en-US" sz="2400" dirty="0">
                <a:latin typeface="+mj-lt"/>
              </a:rPr>
              <a:t>ride the roller coaster if you are under 4 feet tall unless you are older than </a:t>
            </a:r>
            <a:r>
              <a:rPr lang="en-US" sz="2400" dirty="0" smtClean="0">
                <a:latin typeface="+mj-lt"/>
              </a:rPr>
              <a:t>16 years </a:t>
            </a:r>
            <a:r>
              <a:rPr lang="en-US" sz="2400" dirty="0">
                <a:latin typeface="+mj-lt"/>
              </a:rPr>
              <a:t>old.”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9104" y="3329119"/>
            <a:ext cx="10653296" cy="2538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/>
              <a:t>Solution</a:t>
            </a:r>
            <a:r>
              <a:rPr lang="en-US" sz="2400" i="1" dirty="0" smtClean="0"/>
              <a:t>: Let </a:t>
            </a:r>
            <a:r>
              <a:rPr lang="en-US" sz="2400" b="1" i="1" dirty="0" smtClean="0"/>
              <a:t>q, r</a:t>
            </a:r>
            <a:r>
              <a:rPr lang="en-US" sz="2400" b="1" i="1" dirty="0"/>
              <a:t>, </a:t>
            </a:r>
            <a:r>
              <a:rPr lang="en-US" sz="2400" b="1" i="1" dirty="0" smtClean="0"/>
              <a:t> and s </a:t>
            </a:r>
            <a:r>
              <a:rPr lang="en-US" sz="2400" i="1" dirty="0" smtClean="0"/>
              <a:t>represent </a:t>
            </a:r>
            <a:r>
              <a:rPr lang="en-US" sz="2400" i="1" dirty="0"/>
              <a:t>“You can ride the roller coaster,” “You are under 4 feet tall</a:t>
            </a:r>
            <a:r>
              <a:rPr lang="en-US" sz="2400" i="1" dirty="0" smtClean="0"/>
              <a:t>,” and </a:t>
            </a:r>
            <a:r>
              <a:rPr lang="en-US" sz="2400" i="1" dirty="0"/>
              <a:t>“You are older than 16 years old,” respectively. Then the sentence can be translated </a:t>
            </a:r>
            <a:r>
              <a:rPr lang="en-US" sz="2400" i="1" dirty="0" smtClean="0"/>
              <a:t>to </a:t>
            </a:r>
            <a:r>
              <a:rPr lang="en-US" sz="2400" b="1" i="1" dirty="0" smtClean="0"/>
              <a:t>(r </a:t>
            </a:r>
            <a:r>
              <a:rPr lang="en-US" sz="2400" b="1" dirty="0" smtClean="0"/>
              <a:t>∧ </a:t>
            </a:r>
            <a:r>
              <a:rPr lang="en-US" sz="2400" b="1" i="1" dirty="0" smtClean="0"/>
              <a:t>¬</a:t>
            </a:r>
            <a:r>
              <a:rPr lang="en-US" sz="2400" b="1" i="1" dirty="0"/>
              <a:t>s</a:t>
            </a:r>
            <a:r>
              <a:rPr lang="en-US" sz="2400" b="1" i="1" dirty="0" smtClean="0"/>
              <a:t>) → ¬</a:t>
            </a:r>
            <a:r>
              <a:rPr lang="en-US" sz="2400" b="1" i="1" dirty="0"/>
              <a:t>q.</a:t>
            </a:r>
          </a:p>
        </p:txBody>
      </p:sp>
    </p:spTree>
    <p:extLst>
      <p:ext uri="{BB962C8B-B14F-4D97-AF65-F5344CB8AC3E}">
        <p14:creationId xmlns:p14="http://schemas.microsoft.com/office/powerpoint/2010/main" xmlns="" val="3985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Propositional Equivalences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1593056" y="2743200"/>
                <a:ext cx="9005888" cy="12287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Back to the </a:t>
                </a:r>
                <a14:m>
                  <m:oMath xmlns:m="http://schemas.openxmlformats.org/officeDocument/2006/math">
                    <m:r>
                      <a:rPr lang="en-US" sz="4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Future</a:t>
                </a:r>
                <a:endParaRPr lang="en-US" sz="4800" b="1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56" y="2743200"/>
                <a:ext cx="9005888" cy="12287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287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Back to the </a:t>
                </a:r>
                <a14:m>
                  <m:oMath xmlns:m="http://schemas.openxmlformats.org/officeDocument/2006/math">
                    <m:r>
                      <a:rPr lang="en-US" sz="4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4800" b="1" dirty="0" smtClean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Future</a:t>
                </a:r>
                <a:endParaRPr lang="en-US" sz="4800" b="1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blipFill rotWithShape="0">
                <a:blip r:embed="rId2"/>
                <a:stretch>
                  <a:fillRect b="-9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/>
              <a:t>Propositional Calculus or Propositional Logic.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74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The area of logic that deals with propositions is called </a:t>
            </a:r>
            <a:r>
              <a:rPr lang="en-US" dirty="0" smtClean="0"/>
              <a:t>the propositional calculus or propositional </a:t>
            </a:r>
            <a:r>
              <a:rPr lang="en-US" dirty="0"/>
              <a:t>logic.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29116" y="3946726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/>
              <a:t>Compound Propositions</a:t>
            </a:r>
            <a:endParaRPr lang="en-US" b="1" dirty="0"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39071" y="4610723"/>
            <a:ext cx="10653296" cy="974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New </a:t>
            </a:r>
            <a:r>
              <a:rPr lang="en-US" dirty="0" smtClean="0"/>
              <a:t>propositions formed </a:t>
            </a:r>
            <a:r>
              <a:rPr lang="en-US" dirty="0"/>
              <a:t>from existing propositions using logical </a:t>
            </a:r>
            <a:r>
              <a:rPr lang="en-US" dirty="0" smtClean="0"/>
              <a:t>operators are called </a:t>
            </a:r>
            <a:r>
              <a:rPr lang="en-US" dirty="0"/>
              <a:t>compound </a:t>
            </a:r>
            <a:r>
              <a:rPr lang="en-US" dirty="0" smtClean="0"/>
              <a:t>propositions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929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Common Terms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7206" y="1481148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T</a:t>
            </a:r>
            <a:r>
              <a:rPr lang="en-US" sz="2400" b="1" dirty="0" smtClean="0"/>
              <a:t>autology</a:t>
            </a:r>
            <a:endParaRPr lang="en-US" sz="2400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7159" y="2038935"/>
            <a:ext cx="10653296" cy="9759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A compound proposition that is always true, no matter what the truth values of the propositional variables that occur in it, is called </a:t>
            </a:r>
            <a:r>
              <a:rPr lang="en-US" sz="2400" dirty="0" smtClean="0"/>
              <a:t>a tautology</a:t>
            </a:r>
            <a:r>
              <a:rPr lang="en-US" sz="2400" dirty="0"/>
              <a:t>.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97065" y="3376417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 smtClean="0"/>
              <a:t>Contradiction</a:t>
            </a:r>
            <a:endParaRPr lang="en-US" sz="2400" b="1" dirty="0">
              <a:latin typeface="+mj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07018" y="3934204"/>
            <a:ext cx="10653296" cy="495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A compound proposition that is </a:t>
            </a:r>
            <a:r>
              <a:rPr lang="en-US" sz="2400" dirty="0" smtClean="0"/>
              <a:t>always </a:t>
            </a:r>
            <a:r>
              <a:rPr lang="en-US" sz="2400" dirty="0"/>
              <a:t>false is called a contradiction.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87112" y="4800600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 smtClean="0"/>
              <a:t>Contingency</a:t>
            </a:r>
            <a:endParaRPr lang="en-US" sz="2400" b="1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7065" y="5358387"/>
            <a:ext cx="10653296" cy="780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A compound proposition that is neither a tautology nor </a:t>
            </a:r>
            <a:r>
              <a:rPr lang="en-US" sz="2400" dirty="0" smtClean="0"/>
              <a:t>a contradiction </a:t>
            </a:r>
            <a:r>
              <a:rPr lang="en-US" sz="2400" dirty="0"/>
              <a:t>is called </a:t>
            </a:r>
            <a:r>
              <a:rPr lang="en-US" sz="2400" dirty="0" smtClean="0"/>
              <a:t>a contingency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6899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Proposition or Not?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057400"/>
            <a:ext cx="56388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time is </a:t>
            </a:r>
            <a:r>
              <a:rPr lang="en-US" sz="2400" dirty="0" smtClean="0"/>
              <a:t>it?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Read this carefully.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 + 2 = 10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x + y  = z</a:t>
            </a:r>
            <a:endParaRPr lang="en-US" sz="2400" dirty="0"/>
          </a:p>
        </p:txBody>
      </p:sp>
      <p:sp>
        <p:nvSpPr>
          <p:cNvPr id="2" name="Multiply 1"/>
          <p:cNvSpPr/>
          <p:nvPr/>
        </p:nvSpPr>
        <p:spPr>
          <a:xfrm>
            <a:off x="6096000" y="2057400"/>
            <a:ext cx="3810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6096000" y="2616317"/>
            <a:ext cx="3810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6096000" y="3197908"/>
            <a:ext cx="3810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6096000" y="3742645"/>
            <a:ext cx="381000" cy="304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7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7207" y="1481148"/>
            <a:ext cx="463610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/>
              <a:t>T</a:t>
            </a:r>
            <a:r>
              <a:rPr lang="en-US" sz="2400" b="1" dirty="0" smtClean="0"/>
              <a:t>autology</a:t>
            </a:r>
            <a:endParaRPr lang="en-US" sz="2400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7159" y="2038936"/>
            <a:ext cx="4631782" cy="604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i="1"/>
              <a:t>p </a:t>
            </a:r>
            <a:r>
              <a:rPr lang="en-US" sz="2400">
                <a:sym typeface="Symbol" pitchFamily="18" charset="2"/>
              </a:rPr>
              <a:t></a:t>
            </a:r>
            <a:r>
              <a:rPr lang="en-US" sz="2400">
                <a:cs typeface="Arial" charset="0"/>
              </a:rPr>
              <a:t> </a:t>
            </a:r>
            <a:r>
              <a:rPr lang="en-US" sz="2400" b="1" i="1">
                <a:latin typeface="Times New Roman" charset="0"/>
                <a:cs typeface="Arial" charset="0"/>
              </a:rPr>
              <a:t>¬</a:t>
            </a:r>
            <a:r>
              <a:rPr lang="en-US" sz="2400" i="1"/>
              <a:t>p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97066" y="3061878"/>
            <a:ext cx="463610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 smtClean="0"/>
              <a:t>Contradiction</a:t>
            </a:r>
            <a:endParaRPr lang="en-US" sz="2400" b="1" dirty="0">
              <a:latin typeface="+mj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07018" y="3619665"/>
            <a:ext cx="4631782" cy="647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i="1"/>
              <a:t>p 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>
                <a:cs typeface="Arial" charset="0"/>
              </a:rPr>
              <a:t> </a:t>
            </a:r>
            <a:r>
              <a:rPr lang="en-US" sz="2400" b="1" i="1">
                <a:latin typeface="Times New Roman" charset="0"/>
                <a:cs typeface="Arial" charset="0"/>
              </a:rPr>
              <a:t>¬</a:t>
            </a:r>
            <a:r>
              <a:rPr lang="en-US" sz="2400" i="1"/>
              <a:t>p </a:t>
            </a:r>
            <a:endParaRPr lang="en-US" sz="24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87112" y="4800600"/>
            <a:ext cx="10663249" cy="480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b="1" dirty="0" smtClean="0"/>
              <a:t>Contingency</a:t>
            </a:r>
            <a:endParaRPr lang="en-US" sz="2400" b="1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7065" y="5358387"/>
            <a:ext cx="10653296" cy="661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i="1"/>
              <a:t>p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sz="2400" b="1" i="1">
                <a:latin typeface="Times New Roman" charset="0"/>
                <a:cs typeface="Arial" charset="0"/>
              </a:rPr>
              <a:t>¬</a:t>
            </a:r>
            <a:r>
              <a:rPr lang="en-US" sz="2400" i="1"/>
              <a:t>p 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328" y="1481148"/>
            <a:ext cx="5872459" cy="28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60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6D482-1A0F-409F-886A-3031E7A891A5}" type="slidenum">
              <a:rPr lang="en-US"/>
              <a:pPr/>
              <a:t>31</a:t>
            </a:fld>
            <a:endParaRPr lang="en-US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 smtClean="0"/>
              <a:t>Demonstrate that</a:t>
            </a:r>
          </a:p>
          <a:p>
            <a:pPr marL="609600" indent="-609600" algn="ctr">
              <a:buNone/>
            </a:pPr>
            <a:r>
              <a:rPr lang="en-US" dirty="0" smtClean="0">
                <a:cs typeface="Arial" charset="0"/>
              </a:rPr>
              <a:t>[</a:t>
            </a:r>
            <a:r>
              <a:rPr lang="en-US" b="1" i="1" dirty="0" smtClean="0">
                <a:latin typeface="Times New Roman" charset="0"/>
                <a:cs typeface="Arial" charset="0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(</a:t>
            </a:r>
            <a:r>
              <a:rPr lang="en-US" i="1" dirty="0" smtClean="0"/>
              <a:t>p </a:t>
            </a:r>
            <a:r>
              <a:rPr lang="en-US" dirty="0" smtClean="0">
                <a:sym typeface="Symbol" pitchFamily="18" charset="2"/>
              </a:rPr>
              <a:t></a:t>
            </a:r>
            <a:r>
              <a:rPr lang="en-US" i="1" dirty="0" smtClean="0"/>
              <a:t>q </a:t>
            </a:r>
            <a:r>
              <a:rPr lang="en-US" dirty="0" smtClean="0"/>
              <a:t>)]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/>
              <a:t>q</a:t>
            </a:r>
          </a:p>
          <a:p>
            <a:pPr marL="609600" indent="-609600">
              <a:buNone/>
            </a:pPr>
            <a:r>
              <a:rPr lang="en-US" dirty="0" smtClean="0"/>
              <a:t>is a tautology in two ways: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Using a truth table </a:t>
            </a:r>
            <a:r>
              <a:rPr lang="en-US" dirty="0" smtClean="0">
                <a:latin typeface="Times New Roman" charset="0"/>
              </a:rPr>
              <a:t>–</a:t>
            </a:r>
            <a:r>
              <a:rPr lang="en-US" dirty="0" smtClean="0"/>
              <a:t> show that </a:t>
            </a:r>
            <a:r>
              <a:rPr lang="en-US" dirty="0" smtClean="0">
                <a:cs typeface="Arial" charset="0"/>
              </a:rPr>
              <a:t>[</a:t>
            </a:r>
            <a:r>
              <a:rPr lang="en-US" b="1" i="1" dirty="0" smtClean="0">
                <a:latin typeface="Times New Roman" charset="0"/>
                <a:cs typeface="Arial" charset="0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(</a:t>
            </a:r>
            <a:r>
              <a:rPr lang="en-US" i="1" dirty="0" smtClean="0"/>
              <a:t>p </a:t>
            </a:r>
            <a:r>
              <a:rPr lang="en-US" dirty="0" smtClean="0">
                <a:sym typeface="Symbol" pitchFamily="18" charset="2"/>
              </a:rPr>
              <a:t></a:t>
            </a:r>
            <a:r>
              <a:rPr lang="en-US" i="1" dirty="0" smtClean="0"/>
              <a:t>q </a:t>
            </a:r>
            <a:r>
              <a:rPr lang="en-US" dirty="0" smtClean="0"/>
              <a:t>)]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/>
              <a:t>q</a:t>
            </a:r>
            <a:r>
              <a:rPr lang="en-US" dirty="0" smtClean="0"/>
              <a:t>  is always true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Using a proof (will get to this later).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Tautology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5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F8BE3-29E4-4330-BCD8-0FD2DAFA931F}" type="slidenum">
              <a:rPr lang="en-US"/>
              <a:pPr/>
              <a:t>32</a:t>
            </a:fld>
            <a:endParaRPr lang="en-US"/>
          </a:p>
        </p:txBody>
      </p:sp>
      <p:graphicFrame>
        <p:nvGraphicFramePr>
          <p:cNvPr id="53251" name="Group 3"/>
          <p:cNvGraphicFramePr>
            <a:graphicFrameLocks noGrp="1"/>
          </p:cNvGraphicFramePr>
          <p:nvPr/>
        </p:nvGraphicFramePr>
        <p:xfrm>
          <a:off x="2438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Arial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 by truth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B8109-9448-4013-8784-23DFFF59B3E6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2438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Arial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 by truth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07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DA254-E044-436C-8F70-F01BF4A658D3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2438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Arial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 by truth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8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DEF0C-98E6-4A36-B172-66CC4270942C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2438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Arial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 by truth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34F41-2754-4C17-A54B-14D8DB6282D2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2438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Arial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Tautology by truth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8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Propositional Equivalences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304" y="4516857"/>
            <a:ext cx="1067277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Compound propositions that have the same truth values in all possible cases are </a:t>
            </a:r>
            <a:r>
              <a:rPr lang="en-US" sz="2400" dirty="0" smtClean="0"/>
              <a:t>called logically equivalent</a:t>
            </a:r>
            <a:r>
              <a:rPr lang="en-US" sz="24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49" y="2237229"/>
            <a:ext cx="10663249" cy="1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38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9067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Two methods:</a:t>
            </a:r>
          </a:p>
          <a:p>
            <a:pPr lvl="1" eaLnBrk="1" hangingPunct="1"/>
            <a:r>
              <a:rPr lang="en-US" dirty="0" smtClean="0"/>
              <a:t>Using truth tables</a:t>
            </a:r>
          </a:p>
          <a:p>
            <a:pPr lvl="2" eaLnBrk="1" hangingPunct="1"/>
            <a:r>
              <a:rPr lang="en-US" dirty="0" smtClean="0"/>
              <a:t>Not good for long formula</a:t>
            </a:r>
          </a:p>
          <a:p>
            <a:pPr lvl="2" eaLnBrk="1" hangingPunct="1"/>
            <a:r>
              <a:rPr lang="en-US" dirty="0" smtClean="0"/>
              <a:t>In this course, only allowed if specifically stated!</a:t>
            </a:r>
          </a:p>
          <a:p>
            <a:pPr lvl="1" eaLnBrk="1" hangingPunct="1"/>
            <a:r>
              <a:rPr lang="en-US" dirty="0" smtClean="0"/>
              <a:t>Using the logical equivalences</a:t>
            </a:r>
          </a:p>
          <a:p>
            <a:pPr lvl="2" eaLnBrk="1" hangingPunct="1"/>
            <a:r>
              <a:rPr lang="en-US" dirty="0" smtClean="0"/>
              <a:t>The preferred method</a:t>
            </a:r>
          </a:p>
          <a:p>
            <a:r>
              <a:rPr lang="en-US" i="1" dirty="0" smtClean="0"/>
              <a:t>p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 smtClean="0"/>
              <a:t>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 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/>
              <a:t>q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 smtClean="0"/>
              <a:t>p</a:t>
            </a:r>
          </a:p>
          <a:p>
            <a:r>
              <a:rPr lang="en-US" dirty="0"/>
              <a:t>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</a:t>
            </a:r>
          </a:p>
          <a:p>
            <a:endParaRPr lang="en-US" i="1" dirty="0"/>
          </a:p>
          <a:p>
            <a:endParaRPr lang="en-US" i="1" dirty="0"/>
          </a:p>
          <a:p>
            <a:pPr eaLnBrk="1" hangingPunct="1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Propositional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Equivalences : How to Prove?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2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4C2D2-F1D0-4ADB-874B-4F3CD96C85C8}" type="slidenum">
              <a:rPr lang="en-US"/>
              <a:pPr/>
              <a:t>39</a:t>
            </a:fld>
            <a:endParaRPr lang="en-US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87600" y="1587499"/>
            <a:ext cx="7772400" cy="1295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Arial" charset="0"/>
              </a:rPr>
              <a:t>The easiest way to check for logical equivalence is </a:t>
            </a:r>
            <a:r>
              <a:rPr lang="en-US" sz="2800" dirty="0" smtClean="0">
                <a:cs typeface="Arial" charset="0"/>
              </a:rPr>
              <a:t>to see </a:t>
            </a:r>
            <a:r>
              <a:rPr lang="en-US" sz="2800" dirty="0">
                <a:cs typeface="Arial" charset="0"/>
              </a:rPr>
              <a:t>if the truth tables of both variants have </a:t>
            </a:r>
            <a:endParaRPr lang="en-US" sz="28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i="1" dirty="0" smtClean="0">
                <a:solidFill>
                  <a:srgbClr val="C00000"/>
                </a:solidFill>
                <a:cs typeface="Arial" charset="0"/>
              </a:rPr>
              <a:t>identical </a:t>
            </a:r>
            <a:r>
              <a:rPr lang="en-US" sz="2800" b="1" i="1" dirty="0">
                <a:solidFill>
                  <a:srgbClr val="C00000"/>
                </a:solidFill>
                <a:cs typeface="Arial" charset="0"/>
              </a:rPr>
              <a:t>last </a:t>
            </a:r>
            <a:r>
              <a:rPr lang="en-US" sz="2800" b="1" i="1" dirty="0" smtClean="0">
                <a:solidFill>
                  <a:srgbClr val="C00000"/>
                </a:solidFill>
                <a:cs typeface="Arial" charset="0"/>
              </a:rPr>
              <a:t>columns</a:t>
            </a:r>
            <a:r>
              <a:rPr lang="en-US" sz="2800" dirty="0" smtClean="0">
                <a:cs typeface="Arial" charset="0"/>
              </a:rPr>
              <a:t>. (</a:t>
            </a:r>
            <a:r>
              <a:rPr lang="en-US" sz="2800" i="1" dirty="0"/>
              <a:t>p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i="1" dirty="0"/>
              <a:t>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 </a:t>
            </a:r>
            <a:r>
              <a:rPr lang="en-US" sz="2800" b="1" i="1" dirty="0">
                <a:latin typeface="Times New Roman" charset="0"/>
                <a:cs typeface="Arial" charset="0"/>
              </a:rPr>
              <a:t>¬</a:t>
            </a:r>
            <a:r>
              <a:rPr lang="en-US" sz="2800" i="1" dirty="0"/>
              <a:t>q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b="1" i="1" dirty="0">
                <a:latin typeface="Times New Roman" charset="0"/>
                <a:cs typeface="Arial" charset="0"/>
              </a:rPr>
              <a:t>¬</a:t>
            </a:r>
            <a:r>
              <a:rPr lang="en-US" sz="2800" i="1" dirty="0" smtClean="0"/>
              <a:t>p)</a:t>
            </a:r>
            <a:endParaRPr lang="en-US" sz="2800" i="1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Arial" charset="0"/>
            </a:endParaRP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5391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5392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93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94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 dirty="0"/>
                <a:t>p </a:t>
              </a:r>
              <a:r>
                <a:rPr lang="en-US" sz="2400" dirty="0">
                  <a:sym typeface="Symbol" pitchFamily="18" charset="2"/>
                </a:rPr>
                <a:t></a:t>
              </a:r>
              <a:r>
                <a:rPr lang="en-US" sz="2400" i="1" dirty="0"/>
                <a:t>q</a:t>
              </a:r>
            </a:p>
          </p:txBody>
        </p:sp>
        <p:sp>
          <p:nvSpPr>
            <p:cNvPr id="15395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5396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5397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8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9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0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1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2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3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68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5369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5370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71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5372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5373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4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5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6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7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0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1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2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83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5384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5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86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5387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8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5389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5390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9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Propositional Variable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variables that represent propositions, just as letters are used to denote numerical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625" y="3706338"/>
            <a:ext cx="1067277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The conventional letters used for propositional variables </a:t>
            </a:r>
            <a:r>
              <a:rPr lang="en-US" sz="2400" dirty="0" smtClean="0"/>
              <a:t>are p, q, r, s, ... .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0100" y="4865771"/>
            <a:ext cx="10672775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Example : </a:t>
            </a:r>
          </a:p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 = </a:t>
            </a:r>
            <a:r>
              <a:rPr lang="en-US" sz="24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Dhaka is the capital of </a:t>
            </a:r>
            <a:r>
              <a:rPr lang="en-US" sz="2400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Bangladesh.</a:t>
            </a:r>
            <a:endParaRPr lang="en-US" sz="2400" i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91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7657B7-39F6-4611-BE3B-E9723F014DB1}" type="slidenum">
              <a:rPr lang="en-US"/>
              <a:pPr/>
              <a:t>40</a:t>
            </a:fld>
            <a:endParaRPr lang="en-US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6415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6416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6417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6418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6419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6420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6421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2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3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4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5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6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7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6393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6394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395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 dirty="0">
                  <a:latin typeface="Times New Roman" charset="0"/>
                  <a:cs typeface="Arial" charset="0"/>
                </a:rPr>
                <a:t>¬</a:t>
              </a:r>
              <a:r>
                <a:rPr lang="en-US" sz="2400" i="1" dirty="0"/>
                <a:t>q</a:t>
              </a:r>
              <a:r>
                <a:rPr lang="en-US" sz="2400" dirty="0">
                  <a:sym typeface="Symbol" pitchFamily="18" charset="2"/>
                </a:rPr>
                <a:t></a:t>
              </a:r>
              <a:r>
                <a:rPr lang="en-US" sz="2400" b="1" i="1" dirty="0">
                  <a:latin typeface="Times New Roman" charset="0"/>
                  <a:cs typeface="Arial" charset="0"/>
                </a:rPr>
                <a:t>¬</a:t>
              </a:r>
              <a:r>
                <a:rPr lang="en-US" sz="2400" i="1" dirty="0"/>
                <a:t>p</a:t>
              </a:r>
            </a:p>
          </p:txBody>
        </p:sp>
        <p:sp>
          <p:nvSpPr>
            <p:cNvPr id="16396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6397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9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407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6408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410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6411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2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6413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6414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6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BA75CC-9EB5-4031-844B-2388805A5AB6}" type="slidenum">
              <a:rPr lang="en-US"/>
              <a:pPr/>
              <a:t>41</a:t>
            </a:fld>
            <a:endParaRPr lang="en-US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7414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7439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7440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41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42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7443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7444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7445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6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7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8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9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50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51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16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7417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7418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19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7420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7421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3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6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8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0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7431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7432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3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7434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7435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6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7437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7438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7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3B01D3-9184-41A5-AA9E-79DF454C4A0D}" type="slidenum">
              <a:rPr lang="en-US"/>
              <a:pPr/>
              <a:t>42</a:t>
            </a:fld>
            <a:endParaRPr lang="en-US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8463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8464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65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66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8467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8468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8469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0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1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2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3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4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5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40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8441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8442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43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8444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8445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7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8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9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1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2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4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18455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8456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8458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8459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18461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8462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2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1F5719-CA15-451D-9C37-ACE46FDCD097}" type="slidenum">
              <a:rPr lang="en-US"/>
              <a:pPr/>
              <a:t>43</a:t>
            </a:fld>
            <a:endParaRPr lang="en-US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19487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19488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89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90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19491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9492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9493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4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5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6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7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8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9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19465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sz="2400" b="1"/>
            </a:p>
          </p:txBody>
        </p:sp>
        <p:sp>
          <p:nvSpPr>
            <p:cNvPr id="19466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67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9468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19469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2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3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4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6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8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19479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19480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1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19482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19483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19485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19486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3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73218-B0C1-44EF-99E6-0C0B385FF18C}" type="slidenum">
              <a:rPr lang="en-US"/>
              <a:pPr/>
              <a:t>44</a:t>
            </a:fld>
            <a:endParaRPr lang="en-US"/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Arial" charset="0"/>
              </a:rPr>
              <a:t>The easiest way to check for logical equivalence is to see if the truth tables of both variants have </a:t>
            </a:r>
            <a:r>
              <a:rPr lang="en-US" sz="2800" i="1">
                <a:cs typeface="Arial" charset="0"/>
              </a:rPr>
              <a:t>identical last columns</a:t>
            </a:r>
            <a:r>
              <a:rPr lang="en-US" sz="2800">
                <a:cs typeface="Arial" charset="0"/>
              </a:rPr>
              <a:t>:</a:t>
            </a:r>
          </a:p>
        </p:txBody>
      </p:sp>
      <p:grpSp>
        <p:nvGrpSpPr>
          <p:cNvPr id="20486" name="Group 4"/>
          <p:cNvGrpSpPr>
            <a:grpSpLocks/>
          </p:cNvGrpSpPr>
          <p:nvPr/>
        </p:nvGrpSpPr>
        <p:grpSpPr bwMode="auto">
          <a:xfrm>
            <a:off x="2286000" y="3429001"/>
            <a:ext cx="2743200" cy="2225675"/>
            <a:chOff x="576" y="2160"/>
            <a:chExt cx="1968" cy="1402"/>
          </a:xfrm>
        </p:grpSpPr>
        <p:sp>
          <p:nvSpPr>
            <p:cNvPr id="20511" name="Rectangle 5"/>
            <p:cNvSpPr>
              <a:spLocks noChangeArrowheads="1"/>
            </p:cNvSpPr>
            <p:nvPr/>
          </p:nvSpPr>
          <p:spPr bwMode="auto">
            <a:xfrm>
              <a:off x="1872" y="2447"/>
              <a:ext cx="67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20512" name="Rectangle 6"/>
            <p:cNvSpPr>
              <a:spLocks noChangeArrowheads="1"/>
            </p:cNvSpPr>
            <p:nvPr/>
          </p:nvSpPr>
          <p:spPr bwMode="auto">
            <a:xfrm>
              <a:off x="1232" y="2447"/>
              <a:ext cx="64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20513" name="Rectangle 7"/>
            <p:cNvSpPr>
              <a:spLocks noChangeArrowheads="1"/>
            </p:cNvSpPr>
            <p:nvPr/>
          </p:nvSpPr>
          <p:spPr bwMode="auto">
            <a:xfrm>
              <a:off x="576" y="2447"/>
              <a:ext cx="656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20514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67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i="1"/>
                <a:t>q</a:t>
              </a:r>
            </a:p>
          </p:txBody>
        </p:sp>
        <p:sp>
          <p:nvSpPr>
            <p:cNvPr id="20515" name="Rectangle 9"/>
            <p:cNvSpPr>
              <a:spLocks noChangeArrowheads="1"/>
            </p:cNvSpPr>
            <p:nvPr/>
          </p:nvSpPr>
          <p:spPr bwMode="auto">
            <a:xfrm>
              <a:off x="1232" y="2160"/>
              <a:ext cx="6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20516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6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20517" name="Line 11"/>
            <p:cNvSpPr>
              <a:spLocks noChangeShapeType="1"/>
            </p:cNvSpPr>
            <p:nvPr/>
          </p:nvSpPr>
          <p:spPr bwMode="auto">
            <a:xfrm>
              <a:off x="576" y="216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18" name="Line 12"/>
            <p:cNvSpPr>
              <a:spLocks noChangeShapeType="1"/>
            </p:cNvSpPr>
            <p:nvPr/>
          </p:nvSpPr>
          <p:spPr bwMode="auto">
            <a:xfrm>
              <a:off x="576" y="2447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19" name="Line 13"/>
            <p:cNvSpPr>
              <a:spLocks noChangeShapeType="1"/>
            </p:cNvSpPr>
            <p:nvPr/>
          </p:nvSpPr>
          <p:spPr bwMode="auto">
            <a:xfrm>
              <a:off x="576" y="356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0" name="Line 14"/>
            <p:cNvSpPr>
              <a:spLocks noChangeShapeType="1"/>
            </p:cNvSpPr>
            <p:nvPr/>
          </p:nvSpPr>
          <p:spPr bwMode="auto">
            <a:xfrm>
              <a:off x="576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1" name="Line 15"/>
            <p:cNvSpPr>
              <a:spLocks noChangeShapeType="1"/>
            </p:cNvSpPr>
            <p:nvPr/>
          </p:nvSpPr>
          <p:spPr bwMode="auto">
            <a:xfrm>
              <a:off x="1232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2" name="Line 16"/>
            <p:cNvSpPr>
              <a:spLocks noChangeShapeType="1"/>
            </p:cNvSpPr>
            <p:nvPr/>
          </p:nvSpPr>
          <p:spPr bwMode="auto">
            <a:xfrm>
              <a:off x="1872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3" name="Line 17"/>
            <p:cNvSpPr>
              <a:spLocks noChangeShapeType="1"/>
            </p:cNvSpPr>
            <p:nvPr/>
          </p:nvSpPr>
          <p:spPr bwMode="auto">
            <a:xfrm>
              <a:off x="254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488" name="Group 19"/>
          <p:cNvGrpSpPr>
            <a:grpSpLocks/>
          </p:cNvGrpSpPr>
          <p:nvPr/>
        </p:nvGrpSpPr>
        <p:grpSpPr bwMode="auto">
          <a:xfrm>
            <a:off x="5181600" y="3429000"/>
            <a:ext cx="4572000" cy="2236788"/>
            <a:chOff x="2304" y="2160"/>
            <a:chExt cx="2880" cy="1409"/>
          </a:xfrm>
        </p:grpSpPr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4494" y="2447"/>
              <a:ext cx="6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/>
                <a:t>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2304" y="2447"/>
              <a:ext cx="589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dirty="0"/>
                <a:t>F</a:t>
              </a:r>
            </a:p>
          </p:txBody>
        </p:sp>
        <p:sp>
          <p:nvSpPr>
            <p:cNvPr id="20491" name="Rectangle 22"/>
            <p:cNvSpPr>
              <a:spLocks noChangeArrowheads="1"/>
            </p:cNvSpPr>
            <p:nvPr/>
          </p:nvSpPr>
          <p:spPr bwMode="auto">
            <a:xfrm>
              <a:off x="4406" y="2160"/>
              <a:ext cx="77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20492" name="Rectangle 23"/>
            <p:cNvSpPr>
              <a:spLocks noChangeArrowheads="1"/>
            </p:cNvSpPr>
            <p:nvPr/>
          </p:nvSpPr>
          <p:spPr bwMode="auto">
            <a:xfrm>
              <a:off x="2304" y="2160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p</a:t>
              </a:r>
            </a:p>
          </p:txBody>
        </p:sp>
        <p:sp>
          <p:nvSpPr>
            <p:cNvPr id="20493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25"/>
            <p:cNvSpPr>
              <a:spLocks noChangeShapeType="1"/>
            </p:cNvSpPr>
            <p:nvPr/>
          </p:nvSpPr>
          <p:spPr bwMode="auto">
            <a:xfrm>
              <a:off x="2304" y="2447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2304" y="3562"/>
              <a:ext cx="1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Line 28"/>
            <p:cNvSpPr>
              <a:spLocks noChangeShapeType="1"/>
            </p:cNvSpPr>
            <p:nvPr/>
          </p:nvSpPr>
          <p:spPr bwMode="auto">
            <a:xfrm>
              <a:off x="5184" y="2160"/>
              <a:ext cx="0" cy="1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3080" y="2160"/>
              <a:ext cx="2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 flipV="1">
              <a:off x="3080" y="3552"/>
              <a:ext cx="2104" cy="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3080" y="2448"/>
              <a:ext cx="2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1" name="Line 32"/>
            <p:cNvSpPr>
              <a:spLocks noChangeShapeType="1"/>
            </p:cNvSpPr>
            <p:nvPr/>
          </p:nvSpPr>
          <p:spPr bwMode="auto">
            <a:xfrm>
              <a:off x="4408" y="2160"/>
              <a:ext cx="0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3790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3790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p</a:t>
              </a:r>
            </a:p>
          </p:txBody>
        </p:sp>
        <p:sp>
          <p:nvSpPr>
            <p:cNvPr id="20504" name="Line 35"/>
            <p:cNvSpPr>
              <a:spLocks noChangeShapeType="1"/>
            </p:cNvSpPr>
            <p:nvPr/>
          </p:nvSpPr>
          <p:spPr bwMode="auto">
            <a:xfrm>
              <a:off x="379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5" name="Rectangle 36"/>
            <p:cNvSpPr>
              <a:spLocks noChangeArrowheads="1"/>
            </p:cNvSpPr>
            <p:nvPr/>
          </p:nvSpPr>
          <p:spPr bwMode="auto">
            <a:xfrm>
              <a:off x="2893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</p:txBody>
        </p:sp>
        <p:sp>
          <p:nvSpPr>
            <p:cNvPr id="20506" name="Rectangle 37"/>
            <p:cNvSpPr>
              <a:spLocks noChangeArrowheads="1"/>
            </p:cNvSpPr>
            <p:nvPr/>
          </p:nvSpPr>
          <p:spPr bwMode="auto">
            <a:xfrm>
              <a:off x="2893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i="1"/>
                <a:t>q</a:t>
              </a:r>
              <a:endParaRPr lang="en-US" sz="2400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2893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8" name="Rectangle 39"/>
            <p:cNvSpPr>
              <a:spLocks noChangeArrowheads="1"/>
            </p:cNvSpPr>
            <p:nvPr/>
          </p:nvSpPr>
          <p:spPr bwMode="auto">
            <a:xfrm>
              <a:off x="3265" y="2447"/>
              <a:ext cx="575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/>
                <a:t>T</a:t>
              </a:r>
            </a:p>
          </p:txBody>
        </p:sp>
        <p:sp>
          <p:nvSpPr>
            <p:cNvPr id="20509" name="Rectangle 40"/>
            <p:cNvSpPr>
              <a:spLocks noChangeArrowheads="1"/>
            </p:cNvSpPr>
            <p:nvPr/>
          </p:nvSpPr>
          <p:spPr bwMode="auto">
            <a:xfrm>
              <a:off x="3264" y="2160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400" b="1" i="1">
                  <a:latin typeface="Times New Roman" charset="0"/>
                  <a:cs typeface="Arial" charset="0"/>
                </a:rPr>
                <a:t>¬</a:t>
              </a:r>
              <a:r>
                <a:rPr lang="en-US" sz="2400" i="1"/>
                <a:t>q</a:t>
              </a:r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3360" y="2160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 Using Truth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1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9067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Two methods:</a:t>
            </a:r>
          </a:p>
          <a:p>
            <a:pPr lvl="1" eaLnBrk="1" hangingPunct="1"/>
            <a:r>
              <a:rPr lang="en-US" dirty="0" smtClean="0"/>
              <a:t>Using truth tables</a:t>
            </a:r>
          </a:p>
          <a:p>
            <a:pPr lvl="2" eaLnBrk="1" hangingPunct="1"/>
            <a:r>
              <a:rPr lang="en-US" dirty="0" smtClean="0"/>
              <a:t>Not good for long formula</a:t>
            </a:r>
          </a:p>
          <a:p>
            <a:pPr lvl="2" eaLnBrk="1" hangingPunct="1"/>
            <a:r>
              <a:rPr lang="en-US" dirty="0" smtClean="0"/>
              <a:t>In this course, only allowed if specifically stated!</a:t>
            </a:r>
          </a:p>
          <a:p>
            <a:pPr lvl="1" eaLnBrk="1" hangingPunct="1"/>
            <a:r>
              <a:rPr lang="en-US" dirty="0" smtClean="0"/>
              <a:t>Using the logical equivalences</a:t>
            </a:r>
          </a:p>
          <a:p>
            <a:pPr lvl="2" eaLnBrk="1" hangingPunct="1"/>
            <a:r>
              <a:rPr lang="en-US" dirty="0" smtClean="0"/>
              <a:t>The preferred method</a:t>
            </a:r>
          </a:p>
          <a:p>
            <a:r>
              <a:rPr lang="en-US" i="1" dirty="0" smtClean="0"/>
              <a:t>p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 smtClean="0"/>
              <a:t>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 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/>
              <a:t>q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i="1" dirty="0">
                <a:latin typeface="Times New Roman" charset="0"/>
                <a:cs typeface="Arial" charset="0"/>
              </a:rPr>
              <a:t>¬</a:t>
            </a:r>
            <a:r>
              <a:rPr lang="en-US" i="1" dirty="0" smtClean="0"/>
              <a:t>p</a:t>
            </a:r>
          </a:p>
          <a:p>
            <a:r>
              <a:rPr lang="en-US" dirty="0"/>
              <a:t>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</a:t>
            </a:r>
          </a:p>
          <a:p>
            <a:endParaRPr lang="en-US" i="1" dirty="0"/>
          </a:p>
          <a:p>
            <a:endParaRPr lang="en-US" i="1" dirty="0"/>
          </a:p>
          <a:p>
            <a:pPr eaLnBrk="1" hangingPunct="1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Propositional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Equivalences : How to Prove?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1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3088743"/>
              </p:ext>
            </p:extLst>
          </p:nvPr>
        </p:nvGraphicFramePr>
        <p:xfrm>
          <a:off x="2667000" y="1828800"/>
          <a:ext cx="7212604" cy="4525965"/>
        </p:xfrm>
        <a:graphic>
          <a:graphicData uri="http://schemas.openxmlformats.org/drawingml/2006/table">
            <a:tbl>
              <a:tblPr/>
              <a:tblGrid>
                <a:gridCol w="329214"/>
                <a:gridCol w="329213"/>
                <a:gridCol w="329214"/>
                <a:gridCol w="731520"/>
                <a:gridCol w="822960"/>
                <a:gridCol w="751681"/>
                <a:gridCol w="2318602"/>
                <a:gridCol w="1600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90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Truth Table Solution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9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8229600" cy="868362"/>
          </a:xfrm>
        </p:spPr>
        <p:txBody>
          <a:bodyPr/>
          <a:lstStyle/>
          <a:p>
            <a:pPr eaLnBrk="1" hangingPunct="1"/>
            <a:endParaRPr lang="en-US" b="1" dirty="0" smtClean="0"/>
          </a:p>
        </p:txBody>
      </p:sp>
      <p:graphicFrame>
        <p:nvGraphicFramePr>
          <p:cNvPr id="7618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373421"/>
              </p:ext>
            </p:extLst>
          </p:nvPr>
        </p:nvGraphicFramePr>
        <p:xfrm>
          <a:off x="1781175" y="1204914"/>
          <a:ext cx="8658225" cy="5195886"/>
        </p:xfrm>
        <a:graphic>
          <a:graphicData uri="http://schemas.openxmlformats.org/drawingml/2006/table">
            <a:tbl>
              <a:tblPr/>
              <a:tblGrid>
                <a:gridCol w="1762294"/>
                <a:gridCol w="1532429"/>
                <a:gridCol w="3677830"/>
                <a:gridCol w="1685672"/>
              </a:tblGrid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Identity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Associative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Domination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Distributive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Idempotent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 Morgan’s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Double negation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Absorption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6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Commutative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Negation 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6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Implication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Biconditional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Logical Equivalences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2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Equivalences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2130"/>
            <a:ext cx="9296400" cy="51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15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572000"/>
          </a:xfrm>
        </p:spPr>
        <p:txBody>
          <a:bodyPr/>
          <a:lstStyle/>
          <a:p>
            <a:pPr eaLnBrk="1" hangingPunct="1">
              <a:buFont typeface="Monotype Sorts" pitchFamily="-65" charset="2"/>
              <a:buNone/>
            </a:pPr>
            <a:r>
              <a:rPr lang="en-US" dirty="0" smtClean="0"/>
              <a:t>	</a:t>
            </a:r>
            <a:r>
              <a:rPr lang="en-US" sz="2800" dirty="0"/>
              <a:t>(p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800" dirty="0"/>
              <a:t> r)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/>
              <a:t> (q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800" dirty="0"/>
              <a:t> r)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800" dirty="0"/>
              <a:t> 	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800" dirty="0"/>
              <a:t> 		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800" dirty="0"/>
              <a:t> 		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800" dirty="0"/>
              <a:t> 	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800" dirty="0"/>
              <a:t> 			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   </a:t>
            </a:r>
            <a:r>
              <a:rPr lang="en-US" sz="2800" dirty="0"/>
              <a:t> (p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800" dirty="0"/>
              <a:t> q)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800" dirty="0"/>
              <a:t> r	</a:t>
            </a:r>
            <a:r>
              <a:rPr lang="en-US" dirty="0" smtClean="0"/>
              <a:t>		</a:t>
            </a:r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auto">
          <a:xfrm>
            <a:off x="6424618" y="2123282"/>
            <a:ext cx="37099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Definition of implication</a:t>
            </a:r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auto">
          <a:xfrm>
            <a:off x="6424618" y="2670578"/>
            <a:ext cx="174579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Associative</a:t>
            </a:r>
          </a:p>
        </p:txBody>
      </p:sp>
      <p:sp>
        <p:nvSpPr>
          <p:cNvPr id="763910" name="Rectangle 6"/>
          <p:cNvSpPr>
            <a:spLocks noChangeArrowheads="1"/>
          </p:cNvSpPr>
          <p:nvPr/>
        </p:nvSpPr>
        <p:spPr bwMode="auto">
          <a:xfrm>
            <a:off x="6424613" y="3183339"/>
            <a:ext cx="20814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Commutative</a:t>
            </a:r>
          </a:p>
        </p:txBody>
      </p:sp>
      <p:sp>
        <p:nvSpPr>
          <p:cNvPr id="763911" name="Rectangle 7"/>
          <p:cNvSpPr>
            <a:spLocks noChangeArrowheads="1"/>
          </p:cNvSpPr>
          <p:nvPr/>
        </p:nvSpPr>
        <p:spPr bwMode="auto">
          <a:xfrm>
            <a:off x="6424618" y="3700468"/>
            <a:ext cx="174579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Associative</a:t>
            </a:r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auto">
          <a:xfrm>
            <a:off x="6424613" y="4217596"/>
            <a:ext cx="35681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 Morgan, Idempotent</a:t>
            </a:r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auto">
          <a:xfrm>
            <a:off x="6424618" y="4778175"/>
            <a:ext cx="37099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Definition of implication</a:t>
            </a:r>
          </a:p>
        </p:txBody>
      </p:sp>
      <p:sp>
        <p:nvSpPr>
          <p:cNvPr id="763914" name="Rectangle 10"/>
          <p:cNvSpPr>
            <a:spLocks noChangeArrowheads="1"/>
          </p:cNvSpPr>
          <p:nvPr/>
        </p:nvSpPr>
        <p:spPr bwMode="auto">
          <a:xfrm>
            <a:off x="2287593" y="2073275"/>
            <a:ext cx="4537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(r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(p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800" dirty="0">
                <a:latin typeface="Verdana" pitchFamily="-65" charset="0"/>
              </a:rPr>
              <a:t> q)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	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Proof using Logical Equivalence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5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/>
      <p:bldP spid="763909" grpId="0"/>
      <p:bldP spid="763910" grpId="0"/>
      <p:bldP spid="763911" grpId="0"/>
      <p:bldP spid="763912" grpId="0"/>
      <p:bldP spid="763913" grpId="0"/>
      <p:bldP spid="7639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Some common terms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/>
              <a:t>The truth value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041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truth value </a:t>
            </a:r>
            <a:r>
              <a:rPr lang="en-US" dirty="0"/>
              <a:t>of </a:t>
            </a:r>
            <a:r>
              <a:rPr lang="en-US" dirty="0" smtClean="0"/>
              <a:t>a proposition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, denoted by T, if it is a true proposition, and the truth value of a </a:t>
            </a:r>
            <a:r>
              <a:rPr lang="en-US" dirty="0" smtClean="0"/>
              <a:t>proposition is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, denoted by F, if it is a false proposition.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3928817"/>
            <a:ext cx="20574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Truth value : 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95349" y="3928818"/>
            <a:ext cx="567215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 = </a:t>
            </a:r>
            <a:r>
              <a:rPr lang="en-US" sz="24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Dhaka is the capital of </a:t>
            </a:r>
            <a:r>
              <a:rPr lang="en-US" sz="2400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Bangladesh.</a:t>
            </a:r>
            <a:endParaRPr lang="en-US" sz="2400" i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8641" y="4607341"/>
            <a:ext cx="567215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 = </a:t>
            </a:r>
            <a:r>
              <a:rPr lang="en-US" sz="24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Dhaka is the capital of </a:t>
            </a:r>
            <a:r>
              <a:rPr lang="en-US" sz="2400" i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Pakistan.</a:t>
            </a:r>
            <a:endParaRPr lang="en-US" sz="2400" i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4627716"/>
            <a:ext cx="20574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Truth value : 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111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5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Show that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q) is a Tautology</a:t>
            </a:r>
            <a:r>
              <a:rPr lang="en-US" dirty="0"/>
              <a:t>. (Proof)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/>
              <a:t>	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q)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latin typeface="Times New Roman" pitchFamily="-65" charset="0"/>
              </a:rPr>
              <a:t>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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q) 	</a:t>
            </a:r>
            <a:r>
              <a:rPr lang="en-US" sz="2100" dirty="0"/>
              <a:t>Implication</a:t>
            </a:r>
            <a:endParaRPr lang="en-US" sz="2400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latin typeface="Times New Roman" pitchFamily="-65" charset="0"/>
              </a:rPr>
              <a:t>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(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q)	</a:t>
            </a:r>
            <a:r>
              <a:rPr lang="en-US" sz="2100" dirty="0"/>
              <a:t>De Morgan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latin typeface="Times New Roman" pitchFamily="-65" charset="0"/>
              </a:rPr>
              <a:t>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(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p)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(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 smtClean="0"/>
              <a:t> 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q)	</a:t>
            </a:r>
            <a:r>
              <a:rPr lang="en-US" sz="2100" dirty="0"/>
              <a:t>Commutative, Associative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latin typeface="Times New Roman" pitchFamily="-65" charset="0"/>
              </a:rPr>
              <a:t>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T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T				</a:t>
            </a:r>
            <a:r>
              <a:rPr lang="en-US" sz="2100" dirty="0"/>
              <a:t>Negation</a:t>
            </a:r>
            <a:endParaRPr lang="en-US" dirty="0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latin typeface="Times New Roman" pitchFamily="-65" charset="0"/>
              </a:rPr>
              <a:t>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T					</a:t>
            </a:r>
            <a:r>
              <a:rPr lang="en-US" sz="2100" dirty="0"/>
              <a:t>Identity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Logical Equivalences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8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E9FC43-8A26-4DC9-A61F-341834E8A6CA}" type="slidenum">
              <a:rPr lang="en-US"/>
              <a:pPr/>
              <a:t>51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37893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  <a:cs typeface="Arial" charset="0"/>
              </a:rPr>
              <a:t>   </a:t>
            </a:r>
            <a:r>
              <a:rPr lang="en-US" sz="2400" dirty="0">
                <a:cs typeface="Arial" charset="0"/>
              </a:rPr>
              <a:t>   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400" i="1" dirty="0"/>
              <a:t>   	  		</a:t>
            </a:r>
            <a:r>
              <a:rPr lang="en-US" sz="2400" dirty="0"/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b="1" i="1" dirty="0">
                <a:cs typeface="Arial" charset="0"/>
              </a:rPr>
              <a:t> 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	  		</a:t>
            </a:r>
            <a:r>
              <a:rPr lang="en-US" sz="2400" dirty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   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/>
              <a:t>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3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DB62D-9997-4119-B37A-2BE10375CE85}" type="slidenum">
              <a:rPr lang="en-US"/>
              <a:pPr/>
              <a:t>52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400" i="1" dirty="0"/>
              <a:t>   	  		</a:t>
            </a:r>
            <a:r>
              <a:rPr lang="en-US" sz="2400" dirty="0"/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i="1" dirty="0">
                <a:cs typeface="Arial" charset="0"/>
              </a:rPr>
              <a:t> 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 </a:t>
            </a:r>
            <a:r>
              <a:rPr lang="en-US" sz="2800" dirty="0"/>
              <a:t> </a:t>
            </a:r>
            <a:r>
              <a:rPr lang="en-US" sz="2400" dirty="0"/>
              <a:t>  </a:t>
            </a:r>
            <a:r>
              <a:rPr lang="en-US" sz="2400" i="1" dirty="0"/>
              <a:t> 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D1ACB-0AA3-4D01-8EF7-0CAE3ABBBEF8}" type="slidenum">
              <a:rPr lang="en-US"/>
              <a:pPr/>
              <a:t>53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i="1" dirty="0">
                <a:cs typeface="Arial" charset="0"/>
              </a:rPr>
              <a:t>  </a:t>
            </a:r>
            <a:r>
              <a:rPr lang="en-US" sz="2400" dirty="0"/>
              <a:t>  </a:t>
            </a:r>
            <a:r>
              <a:rPr lang="en-US" sz="2400" i="1" dirty="0"/>
              <a:t> </a:t>
            </a:r>
            <a:r>
              <a:rPr lang="en-US" sz="2400" dirty="0"/>
              <a:t>  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 </a:t>
            </a:r>
            <a:r>
              <a:rPr lang="en-US" sz="2800" dirty="0"/>
              <a:t> </a:t>
            </a:r>
            <a:r>
              <a:rPr lang="en-US" sz="2400" dirty="0"/>
              <a:t>  </a:t>
            </a:r>
            <a:r>
              <a:rPr lang="en-US" sz="2400" i="1" dirty="0"/>
              <a:t> 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4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137C5-F0B7-46A0-9997-879138983C32}" type="slidenum">
              <a:rPr lang="en-US"/>
              <a:pPr/>
              <a:t>54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i="1" dirty="0"/>
              <a:t> </a:t>
            </a:r>
            <a:r>
              <a:rPr lang="en-US" sz="2400" dirty="0"/>
              <a:t>    </a:t>
            </a:r>
            <a:r>
              <a:rPr lang="en-US" sz="2800" dirty="0"/>
              <a:t> </a:t>
            </a:r>
            <a:r>
              <a:rPr lang="en-US" sz="2400" dirty="0"/>
              <a:t>  </a:t>
            </a:r>
            <a:r>
              <a:rPr lang="en-US" sz="2400" i="1" dirty="0"/>
              <a:t>  	  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/>
              <a:t>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6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1B2F7-7886-41E1-9E67-C80186D702CD}" type="slidenum">
              <a:rPr lang="en-US"/>
              <a:pPr/>
              <a:t>55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41989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err="1" smtClean="0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/>
              <a:t>    </a:t>
            </a:r>
            <a:r>
              <a:rPr lang="en-US" sz="2400" b="1" i="1" dirty="0">
                <a:cs typeface="Arial" charset="0"/>
              </a:rPr>
              <a:t>    </a:t>
            </a:r>
            <a:r>
              <a:rPr lang="en-US" sz="2400" i="1" dirty="0"/>
              <a:t> </a:t>
            </a:r>
            <a:r>
              <a:rPr lang="en-US" sz="2400" dirty="0"/>
              <a:t>     </a:t>
            </a:r>
            <a:r>
              <a:rPr lang="en-US" sz="28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    	     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      </a:t>
            </a:r>
            <a:r>
              <a:rPr lang="en-US" sz="2800" dirty="0"/>
              <a:t>    </a:t>
            </a:r>
            <a:r>
              <a:rPr lang="en-US" sz="2400" i="1" dirty="0"/>
              <a:t>     </a:t>
            </a:r>
            <a:r>
              <a:rPr lang="en-US" sz="2400" dirty="0"/>
              <a:t>     </a:t>
            </a:r>
            <a:r>
              <a:rPr lang="en-US" sz="2400" i="1" dirty="0"/>
              <a:t> 	  		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5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F9556D-0DF1-4403-8371-6386BFBFCD5A}" type="slidenum">
              <a:rPr lang="en-US"/>
              <a:pPr/>
              <a:t>56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Tautology by proof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err="1" smtClean="0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i="1" dirty="0"/>
              <a:t>  </a:t>
            </a:r>
            <a:r>
              <a:rPr lang="en-US" sz="2400" dirty="0"/>
              <a:t>  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i="1" dirty="0"/>
              <a:t> </a:t>
            </a:r>
            <a:r>
              <a:rPr lang="en-US" sz="2800" dirty="0"/>
              <a:t>  </a:t>
            </a:r>
            <a:r>
              <a:rPr lang="en-US" sz="2400" i="1" dirty="0"/>
              <a:t>  </a:t>
            </a:r>
            <a:r>
              <a:rPr lang="en-US" sz="2400" dirty="0"/>
              <a:t>  </a:t>
            </a:r>
            <a:r>
              <a:rPr lang="en-US" sz="2400" i="1" dirty="0"/>
              <a:t>	  		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07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2C68C-A32B-4FB9-9875-CE273C3C6CFD}" type="slidenum">
              <a:rPr lang="en-US"/>
              <a:pPr/>
              <a:t>57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44037" name="Rectangle 3" descr="Rectangle: Click to edit Master text styles&#10;Second level&#10;Third level&#10;Fourth level&#10;Fifth level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err="1" smtClean="0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800" dirty="0"/>
              <a:t>  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4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BDE30C-7506-4D08-B0B1-61A8E54F7BDE}" type="slidenum">
              <a:rPr lang="en-US"/>
              <a:pPr/>
              <a:t>58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450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err="1" smtClean="0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Commutative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dirty="0">
                <a:cs typeface="Arial" charset="0"/>
              </a:rPr>
              <a:t>	</a:t>
            </a:r>
            <a:r>
              <a:rPr lang="en-US" sz="2400" i="1" dirty="0"/>
              <a:t> 	  		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8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C5CD06-9A67-4602-A77D-C9DC1D3FF6F8}" type="slidenum">
              <a:rPr lang="en-US"/>
              <a:pPr/>
              <a:t>59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Tautology by proof</a:t>
            </a:r>
          </a:p>
        </p:txBody>
      </p:sp>
      <p:sp>
        <p:nvSpPr>
          <p:cNvPr id="460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err="1" smtClean="0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Commutative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T	</a:t>
            </a:r>
            <a:r>
              <a:rPr lang="en-US" sz="2400" i="1" dirty="0"/>
              <a:t>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6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Some common terms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/>
              <a:t>Propositional Calculus or Propositional Logic.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74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The area of logic that deals with propositions is called </a:t>
            </a:r>
            <a:r>
              <a:rPr lang="en-US" dirty="0" smtClean="0"/>
              <a:t>the propositional calculus or propositional </a:t>
            </a:r>
            <a:r>
              <a:rPr lang="en-US" dirty="0"/>
              <a:t>logic.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29116" y="3946726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/>
              <a:t>Compound Propositions</a:t>
            </a:r>
            <a:endParaRPr lang="en-US" b="1" dirty="0"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39071" y="4610723"/>
            <a:ext cx="10653296" cy="974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New </a:t>
            </a:r>
            <a:r>
              <a:rPr lang="en-US" dirty="0" smtClean="0"/>
              <a:t>propositions formed </a:t>
            </a:r>
            <a:r>
              <a:rPr lang="en-US" dirty="0"/>
              <a:t>from existing propositions using logical </a:t>
            </a:r>
            <a:r>
              <a:rPr lang="en-US" dirty="0" smtClean="0"/>
              <a:t>operators are called </a:t>
            </a:r>
            <a:r>
              <a:rPr lang="en-US" dirty="0"/>
              <a:t>compound </a:t>
            </a:r>
            <a:r>
              <a:rPr lang="en-US" dirty="0" smtClean="0"/>
              <a:t>propositions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753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L3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CB877-1F6E-4A8A-84E0-8CC8BB132BFD}" type="slidenum">
              <a:rPr lang="en-US"/>
              <a:pPr/>
              <a:t>60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Tautology by proof</a:t>
            </a:r>
          </a:p>
        </p:txBody>
      </p:sp>
      <p:sp>
        <p:nvSpPr>
          <p:cNvPr id="471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228728"/>
            <a:ext cx="8458200" cy="5172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(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)]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p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		</a:t>
            </a:r>
            <a:r>
              <a:rPr lang="en-US" sz="2400" dirty="0"/>
              <a:t>Distributive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 F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</a:t>
            </a:r>
            <a:r>
              <a:rPr lang="en-US" sz="2400" dirty="0">
                <a:cs typeface="Arial" charset="0"/>
              </a:rPr>
              <a:t>)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smtClean="0"/>
              <a:t>ULE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/>
              <a:t>q 	  		</a:t>
            </a:r>
            <a:r>
              <a:rPr lang="en-US" sz="2400" dirty="0"/>
              <a:t>Identity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</a:t>
            </a:r>
            <a:r>
              <a:rPr lang="en-US" sz="2400" i="1" dirty="0" smtClean="0"/>
              <a:t>             </a:t>
            </a:r>
            <a:r>
              <a:rPr lang="en-US" sz="2400" dirty="0" err="1" smtClean="0"/>
              <a:t>DeMorgan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 	  		</a:t>
            </a:r>
            <a:r>
              <a:rPr lang="en-US" sz="2400" dirty="0"/>
              <a:t>Double Negation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Associative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[</a:t>
            </a:r>
            <a:r>
              <a:rPr lang="en-US" sz="2400" i="1" dirty="0"/>
              <a:t>q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400" b="1" i="1" dirty="0">
                <a:latin typeface="Times New Roman" charset="0"/>
                <a:cs typeface="Arial" charset="0"/>
              </a:rPr>
              <a:t>¬</a:t>
            </a:r>
            <a:r>
              <a:rPr lang="en-US" sz="2400" i="1" dirty="0"/>
              <a:t>q </a:t>
            </a:r>
            <a:r>
              <a:rPr lang="en-US" sz="2400" dirty="0"/>
              <a:t>]</a:t>
            </a:r>
            <a:r>
              <a:rPr lang="en-US" sz="2400" i="1" dirty="0"/>
              <a:t> 	  		</a:t>
            </a:r>
            <a:r>
              <a:rPr lang="en-US" sz="2400" dirty="0"/>
              <a:t>Commutative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T	</a:t>
            </a:r>
            <a:r>
              <a:rPr lang="en-US" sz="2400" i="1" dirty="0"/>
              <a:t> 	  		</a:t>
            </a:r>
            <a:r>
              <a:rPr lang="en-US" sz="2400" dirty="0"/>
              <a:t>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T	</a:t>
            </a:r>
            <a:r>
              <a:rPr lang="en-US" sz="2400" i="1" dirty="0"/>
              <a:t> 	  			</a:t>
            </a:r>
            <a:r>
              <a:rPr lang="en-US" sz="2400" dirty="0"/>
              <a:t>Domination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Tautology by proof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3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153400" cy="4495800"/>
          </a:xfrm>
        </p:spPr>
        <p:txBody>
          <a:bodyPr/>
          <a:lstStyle/>
          <a:p>
            <a:r>
              <a:rPr lang="en-US" dirty="0"/>
              <a:t>Quantification: every student has a father.</a:t>
            </a:r>
          </a:p>
          <a:p>
            <a:r>
              <a:rPr lang="en-US" dirty="0"/>
              <a:t>Relations: If X is married to Y, then Y is married to X.</a:t>
            </a:r>
          </a:p>
          <a:p>
            <a:r>
              <a:rPr lang="en-US" dirty="0"/>
              <a:t>Probability: There is an 80% chance of rain.</a:t>
            </a:r>
          </a:p>
          <a:p>
            <a:r>
              <a:rPr lang="en-US" dirty="0"/>
              <a:t>Combine Evidence:  This car is better than that one because…</a:t>
            </a:r>
          </a:p>
          <a:p>
            <a:r>
              <a:rPr lang="en-US" dirty="0"/>
              <a:t>Uncertainty:  Maybe John is playing golf.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What can’t we say?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2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0"/>
            <a:ext cx="10363200" cy="267017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Predicates (Propositional Function) 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Quantifiers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3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(Propositional Function)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625" y="1981200"/>
            <a:ext cx="10672775" cy="346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So far we can represent the statement – “10 &gt; 100” or “10 &lt;= 100”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But we can’t represent - </a:t>
            </a:r>
            <a:r>
              <a:rPr lang="es-ES" sz="2400" dirty="0"/>
              <a:t>“</a:t>
            </a:r>
            <a:r>
              <a:rPr lang="es-ES" sz="2400" dirty="0" smtClean="0"/>
              <a:t>x &gt; 3,” “x = y + 3,”  </a:t>
            </a:r>
            <a:r>
              <a:rPr lang="es-ES" sz="2400" dirty="0"/>
              <a:t>“</a:t>
            </a:r>
            <a:r>
              <a:rPr lang="es-ES" sz="2400" dirty="0" smtClean="0"/>
              <a:t>x + y = z</a:t>
            </a:r>
            <a:r>
              <a:rPr lang="es-ES" sz="2400" dirty="0"/>
              <a:t>,”</a:t>
            </a:r>
            <a:endParaRPr lang="en-US" sz="2400" dirty="0" smtClean="0"/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Can represent – “</a:t>
            </a:r>
            <a:r>
              <a:rPr lang="en-US" sz="2400" dirty="0" err="1" smtClean="0"/>
              <a:t>Jorna</a:t>
            </a:r>
            <a:r>
              <a:rPr lang="en-US" sz="2400" dirty="0" smtClean="0"/>
              <a:t> knows C programming.”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Can’t represent – “X knows C programming.”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Can’t represent – </a:t>
            </a:r>
            <a:r>
              <a:rPr lang="en-US" sz="2400" dirty="0" smtClean="0"/>
              <a:t>“Every student know </a:t>
            </a:r>
            <a:r>
              <a:rPr lang="en-US" sz="2400" dirty="0"/>
              <a:t>C programming.”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Can’t represent – </a:t>
            </a:r>
            <a:r>
              <a:rPr lang="en-US" sz="2400" dirty="0" smtClean="0"/>
              <a:t>“At least one student know </a:t>
            </a:r>
            <a:r>
              <a:rPr lang="en-US" sz="2400" dirty="0"/>
              <a:t>C programming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93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“x is greater than 3”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886" y="1348474"/>
            <a:ext cx="10891851" cy="31873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x is </a:t>
            </a:r>
            <a:r>
              <a:rPr lang="en-US" dirty="0">
                <a:latin typeface="+mj-lt"/>
              </a:rPr>
              <a:t>greater than 3</a:t>
            </a:r>
            <a:r>
              <a:rPr lang="en-US" dirty="0" smtClean="0">
                <a:latin typeface="+mj-lt"/>
              </a:rPr>
              <a:t>” has two parts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“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is greater than 3” – </a:t>
            </a:r>
            <a:r>
              <a:rPr lang="en-US" sz="2800" dirty="0" smtClean="0"/>
              <a:t>the variable x</a:t>
            </a:r>
            <a:r>
              <a:rPr lang="en-US" sz="2800" dirty="0"/>
              <a:t>, is the </a:t>
            </a:r>
            <a:r>
              <a:rPr lang="en-US" sz="2800" dirty="0" smtClean="0"/>
              <a:t>subject of </a:t>
            </a:r>
            <a:r>
              <a:rPr lang="en-US" sz="2800" dirty="0"/>
              <a:t>the statement.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/>
              <a:t>“x </a:t>
            </a:r>
            <a:r>
              <a:rPr lang="en-US" sz="2800" b="1" dirty="0">
                <a:solidFill>
                  <a:srgbClr val="FF0000"/>
                </a:solidFill>
              </a:rPr>
              <a:t>is greater than 3</a:t>
            </a:r>
            <a:r>
              <a:rPr lang="en-US" sz="2800" dirty="0"/>
              <a:t>” </a:t>
            </a:r>
            <a:r>
              <a:rPr lang="en-US" sz="2800" dirty="0" smtClean="0"/>
              <a:t>– the predicate</a:t>
            </a:r>
            <a:r>
              <a:rPr lang="en-US" sz="2800" dirty="0"/>
              <a:t>, </a:t>
            </a:r>
            <a:r>
              <a:rPr lang="en-US" sz="2800" dirty="0" smtClean="0"/>
              <a:t>refers </a:t>
            </a:r>
            <a:r>
              <a:rPr lang="en-US" sz="2800" dirty="0"/>
              <a:t>to a property </a:t>
            </a:r>
            <a:r>
              <a:rPr lang="en-US" sz="2800" dirty="0" smtClean="0"/>
              <a:t>that the </a:t>
            </a:r>
            <a:r>
              <a:rPr lang="en-US" sz="2800" b="1" dirty="0"/>
              <a:t>subject</a:t>
            </a:r>
            <a:r>
              <a:rPr lang="en-US" sz="2800" dirty="0"/>
              <a:t> of the statement can have.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612" y="4738807"/>
            <a:ext cx="10672775" cy="1661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denote the statement “</a:t>
            </a:r>
            <a:r>
              <a:rPr lang="en-US" sz="2400" dirty="0" smtClean="0"/>
              <a:t>x is </a:t>
            </a:r>
            <a:r>
              <a:rPr lang="en-US" sz="2400" dirty="0"/>
              <a:t>greater than 3” </a:t>
            </a:r>
            <a:r>
              <a:rPr lang="en-US" sz="2400" dirty="0" smtClean="0"/>
              <a:t>by P(x),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Where P denotes </a:t>
            </a:r>
            <a:r>
              <a:rPr lang="en-US" sz="2400" dirty="0"/>
              <a:t>the predicate “is greater than 3” </a:t>
            </a:r>
            <a:r>
              <a:rPr lang="en-US" sz="2400" dirty="0" smtClean="0"/>
              <a:t>and 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x is </a:t>
            </a:r>
            <a:r>
              <a:rPr lang="en-US" sz="2400" dirty="0"/>
              <a:t>the variable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377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“x is greater than 3”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9625" y="1458155"/>
            <a:ext cx="10672775" cy="2262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denote the statement “</a:t>
            </a:r>
            <a:r>
              <a:rPr lang="en-US" sz="2400" dirty="0" smtClean="0"/>
              <a:t>x is </a:t>
            </a:r>
            <a:r>
              <a:rPr lang="en-US" sz="2400" dirty="0"/>
              <a:t>greater than 3” </a:t>
            </a:r>
            <a:r>
              <a:rPr lang="en-US" sz="2400" dirty="0" smtClean="0"/>
              <a:t>by P(x),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Where P denotes </a:t>
            </a:r>
            <a:r>
              <a:rPr lang="en-US" sz="2400" dirty="0"/>
              <a:t>the predicate “is greater than 3” </a:t>
            </a:r>
            <a:r>
              <a:rPr lang="en-US" sz="2400" dirty="0" smtClean="0"/>
              <a:t>and 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x is </a:t>
            </a:r>
            <a:r>
              <a:rPr lang="en-US" sz="2400" dirty="0"/>
              <a:t>the variable</a:t>
            </a:r>
            <a:r>
              <a:rPr lang="en-US" sz="2400" dirty="0" smtClean="0"/>
              <a:t>.</a:t>
            </a:r>
          </a:p>
          <a:p>
            <a:pPr marL="2857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statement P(x) is also </a:t>
            </a:r>
            <a:r>
              <a:rPr lang="en-US" sz="2400" dirty="0"/>
              <a:t>said to be the value of </a:t>
            </a:r>
            <a:r>
              <a:rPr lang="en-US" sz="2400" dirty="0" smtClean="0"/>
              <a:t>the propositional function P at x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9624" y="4009228"/>
            <a:ext cx="1067277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Once a value has been </a:t>
            </a:r>
            <a:r>
              <a:rPr lang="en-US" sz="2400" dirty="0" smtClean="0"/>
              <a:t>assigned to </a:t>
            </a:r>
            <a:r>
              <a:rPr lang="en-US" sz="2400" dirty="0"/>
              <a:t>the variable x, the statement </a:t>
            </a:r>
            <a:r>
              <a:rPr lang="en-US" sz="2400"/>
              <a:t>P(x</a:t>
            </a:r>
            <a:r>
              <a:rPr lang="en-US" sz="2400" smtClean="0"/>
              <a:t>) becomes </a:t>
            </a:r>
            <a:r>
              <a:rPr lang="en-US" sz="2400" dirty="0"/>
              <a:t>a proposition and has a truth value.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9624" y="5367457"/>
            <a:ext cx="106727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Q: Let P(x) denote </a:t>
            </a:r>
            <a:r>
              <a:rPr lang="en-US" sz="2400" dirty="0"/>
              <a:t>the statement “</a:t>
            </a:r>
            <a:r>
              <a:rPr lang="en-US" sz="2400" dirty="0" smtClean="0"/>
              <a:t>x &gt; 3</a:t>
            </a:r>
            <a:r>
              <a:rPr lang="en-US" sz="2400" dirty="0"/>
              <a:t>.” What are the truth values </a:t>
            </a:r>
            <a:r>
              <a:rPr lang="en-US" sz="2400" dirty="0" smtClean="0"/>
              <a:t>of P(4) and P(2</a:t>
            </a:r>
            <a:r>
              <a:rPr lang="en-US" sz="2400" dirty="0"/>
              <a:t>)?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93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Some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4355" y="2176064"/>
            <a:ext cx="10663249" cy="4485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+mj-lt"/>
              </a:rPr>
              <a:t>Example 1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4355" y="2709464"/>
            <a:ext cx="10653296" cy="891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Let Q(x</a:t>
            </a:r>
            <a:r>
              <a:rPr lang="en-US" sz="2400" dirty="0"/>
              <a:t>, y</a:t>
            </a:r>
            <a:r>
              <a:rPr lang="en-US" sz="2400" dirty="0" smtClean="0"/>
              <a:t>) denote </a:t>
            </a:r>
            <a:r>
              <a:rPr lang="en-US" sz="2400" dirty="0"/>
              <a:t>the statement “</a:t>
            </a:r>
            <a:r>
              <a:rPr lang="en-US" sz="2400" dirty="0" smtClean="0"/>
              <a:t>x = y + 3</a:t>
            </a:r>
            <a:r>
              <a:rPr lang="en-US" sz="2400" dirty="0"/>
              <a:t>.” What are the truth values of the </a:t>
            </a:r>
            <a:r>
              <a:rPr lang="en-US" sz="2400" dirty="0" smtClean="0"/>
              <a:t>propositions Q(1, 2)and Q(3, 0</a:t>
            </a:r>
            <a:r>
              <a:rPr lang="en-US" sz="2400" dirty="0"/>
              <a:t>)?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4400" y="4073129"/>
            <a:ext cx="10663249" cy="436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4000" b="1" dirty="0"/>
              <a:t>Example </a:t>
            </a:r>
            <a:r>
              <a:rPr lang="en-US" sz="4000" b="1" dirty="0" smtClean="0"/>
              <a:t>3</a:t>
            </a:r>
            <a:endParaRPr lang="en-US" sz="40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24355" y="4600606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Let R(x</a:t>
            </a:r>
            <a:r>
              <a:rPr lang="en-US" sz="2400" dirty="0"/>
              <a:t>, y, z</a:t>
            </a:r>
            <a:r>
              <a:rPr lang="en-US" sz="2400" dirty="0" smtClean="0"/>
              <a:t>) denote </a:t>
            </a:r>
            <a:r>
              <a:rPr lang="en-US" sz="2400" dirty="0"/>
              <a:t>the </a:t>
            </a:r>
            <a:r>
              <a:rPr lang="en-US" sz="2400" dirty="0" smtClean="0"/>
              <a:t>statement “x + y = z</a:t>
            </a:r>
            <a:r>
              <a:rPr lang="en-US" sz="2400" dirty="0"/>
              <a:t>.” What are the truth values of the </a:t>
            </a:r>
            <a:r>
              <a:rPr lang="en-US" sz="2400" dirty="0" smtClean="0"/>
              <a:t>propositions R(1,2,3) and R(0,0,1</a:t>
            </a:r>
            <a:r>
              <a:rPr lang="en-US" sz="2400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xmlns="" val="29597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Quantifiers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What is it?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4"/>
            <a:ext cx="10653296" cy="2258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Quantification is a way </a:t>
            </a:r>
            <a:r>
              <a:rPr lang="en-US" dirty="0"/>
              <a:t>to create a proposition from a propositional </a:t>
            </a:r>
            <a:r>
              <a:rPr lang="en-US" dirty="0" smtClean="0"/>
              <a:t>function </a:t>
            </a:r>
            <a:r>
              <a:rPr lang="en-US" dirty="0"/>
              <a:t>(predicate).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Quantification </a:t>
            </a:r>
            <a:r>
              <a:rPr lang="en-US" b="1" dirty="0" smtClean="0">
                <a:solidFill>
                  <a:srgbClr val="FF0000"/>
                </a:solidFill>
              </a:rPr>
              <a:t>expresses the </a:t>
            </a:r>
            <a:r>
              <a:rPr lang="en-US" b="1" dirty="0">
                <a:solidFill>
                  <a:srgbClr val="FF0000"/>
                </a:solidFill>
              </a:rPr>
              <a:t>extent</a:t>
            </a:r>
            <a:r>
              <a:rPr lang="en-US" dirty="0"/>
              <a:t> to which a </a:t>
            </a:r>
            <a:r>
              <a:rPr lang="en-US" b="1" dirty="0">
                <a:solidFill>
                  <a:srgbClr val="FF0000"/>
                </a:solidFill>
              </a:rPr>
              <a:t>predicate is true</a:t>
            </a:r>
            <a:r>
              <a:rPr lang="en-US" dirty="0"/>
              <a:t> over a </a:t>
            </a:r>
            <a:r>
              <a:rPr lang="en-US" b="1" dirty="0">
                <a:solidFill>
                  <a:srgbClr val="FF0000"/>
                </a:solidFill>
              </a:rPr>
              <a:t>range of elements.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962" y="4970736"/>
            <a:ext cx="1067277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English words </a:t>
            </a:r>
            <a:r>
              <a:rPr lang="en-US" sz="2400" b="1" dirty="0" smtClean="0">
                <a:solidFill>
                  <a:srgbClr val="FF0000"/>
                </a:solidFill>
              </a:rPr>
              <a:t>all, some, many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none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and </a:t>
            </a:r>
            <a:r>
              <a:rPr lang="en-US" sz="2400" b="1" dirty="0">
                <a:solidFill>
                  <a:srgbClr val="FF0000"/>
                </a:solidFill>
              </a:rPr>
              <a:t>few </a:t>
            </a:r>
            <a:r>
              <a:rPr lang="en-US" sz="2400" dirty="0"/>
              <a:t>are used in quantifications.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6988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Quantifiers :  Types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819400"/>
            <a:ext cx="5767400" cy="1184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UNIVERSAL </a:t>
            </a:r>
            <a:r>
              <a:rPr lang="en-US" sz="2800" dirty="0" smtClean="0"/>
              <a:t>QUANTIFIER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EXISTENTIAL QUANTIFIER </a:t>
            </a:r>
          </a:p>
        </p:txBody>
      </p:sp>
    </p:spTree>
    <p:extLst>
      <p:ext uri="{BB962C8B-B14F-4D97-AF65-F5344CB8AC3E}">
        <p14:creationId xmlns:p14="http://schemas.microsoft.com/office/powerpoint/2010/main" xmlns="" val="25302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The Universal Quantifier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717616"/>
            <a:ext cx="11430000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2480"/>
            <a:ext cx="11430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28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Introduction to Logical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4600" y="2946144"/>
            <a:ext cx="7526165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Basic Operators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24555" y="3610142"/>
            <a:ext cx="7519140" cy="2028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Negation (NOT)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Conjunction (AND)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Disjunction (OR)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1588437"/>
            <a:ext cx="752616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About a dozen logical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algebraic operators + * - /</a:t>
            </a:r>
          </a:p>
        </p:txBody>
      </p:sp>
    </p:spTree>
    <p:extLst>
      <p:ext uri="{BB962C8B-B14F-4D97-AF65-F5344CB8AC3E}">
        <p14:creationId xmlns:p14="http://schemas.microsoft.com/office/powerpoint/2010/main" xmlns="" val="12615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Universal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Quantifier : True/False?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536576"/>
              </p:ext>
            </p:extLst>
          </p:nvPr>
        </p:nvGraphicFramePr>
        <p:xfrm>
          <a:off x="762000" y="1954533"/>
          <a:ext cx="10896608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139"/>
                <a:gridCol w="3474286"/>
                <a:gridCol w="5685183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Statement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When True?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False?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∀</a:t>
                      </a:r>
                      <a:r>
                        <a:rPr lang="en-US" sz="2800" i="1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x</a:t>
                      </a:r>
                      <a:r>
                        <a:rPr lang="en-US" sz="2800" dirty="0" smtClean="0"/>
                        <a:t> P(</a:t>
                      </a:r>
                      <a:r>
                        <a:rPr lang="en-US" sz="2800" i="1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x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P(x) is true for every x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There is an x for which P(x) is false.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810000"/>
            <a:ext cx="6393448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P(x) = “Student x knows C programming.”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456962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When true?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541655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When false?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52786" y="4569622"/>
            <a:ext cx="5738814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If every student knows programming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2786" y="5436391"/>
            <a:ext cx="5484813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If a least one student does not know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48600" y="3810000"/>
            <a:ext cx="30734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Domain : This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8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The Existential Quantifier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717616"/>
            <a:ext cx="11430000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428875"/>
            <a:ext cx="11515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43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Existential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Quantifier : True/False?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0623720"/>
              </p:ext>
            </p:extLst>
          </p:nvPr>
        </p:nvGraphicFramePr>
        <p:xfrm>
          <a:off x="762000" y="1954533"/>
          <a:ext cx="1089661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139"/>
                <a:gridCol w="5197061"/>
                <a:gridCol w="396241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Statement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When True?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False?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∃x P(x)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There is an x for which P(x) is true. 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P(x) is false for every x.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810000"/>
            <a:ext cx="6393448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P(x) = “Student </a:t>
            </a:r>
            <a:r>
              <a:rPr lang="en-US" b="1" dirty="0" smtClean="0"/>
              <a:t>x </a:t>
            </a:r>
            <a:r>
              <a:rPr lang="en-US" dirty="0" smtClean="0"/>
              <a:t>knows C programming.”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456962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When true?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541655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When false?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52786" y="4569622"/>
            <a:ext cx="7339014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If at least one student knows programming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2786" y="5436391"/>
            <a:ext cx="5484813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If a every student does not know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48600" y="3810000"/>
            <a:ext cx="30734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Domain : This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83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Summarize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3" y="1373186"/>
            <a:ext cx="11793333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1" y="4000509"/>
            <a:ext cx="11725275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309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Quantifiers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948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dirty="0" smtClean="0">
                <a:latin typeface="+mj-lt"/>
              </a:rPr>
              <a:t>Let Q(x) be </a:t>
            </a:r>
            <a:r>
              <a:rPr lang="en-US" sz="2400" dirty="0">
                <a:latin typeface="+mj-lt"/>
              </a:rPr>
              <a:t>the statement “</a:t>
            </a:r>
            <a:r>
              <a:rPr lang="en-US" sz="2400" dirty="0" smtClean="0">
                <a:latin typeface="+mj-lt"/>
              </a:rPr>
              <a:t>x &lt; 2</a:t>
            </a:r>
            <a:r>
              <a:rPr lang="en-US" sz="2400" dirty="0">
                <a:latin typeface="+mj-lt"/>
              </a:rPr>
              <a:t>.” What is the truth value of the </a:t>
            </a:r>
            <a:r>
              <a:rPr lang="en-US" sz="2400" dirty="0" smtClean="0">
                <a:latin typeface="+mj-lt"/>
              </a:rPr>
              <a:t>quantification ∀x Q(x</a:t>
            </a:r>
            <a:r>
              <a:rPr lang="en-US" sz="2400" dirty="0">
                <a:latin typeface="+mj-lt"/>
              </a:rPr>
              <a:t>), </a:t>
            </a:r>
            <a:r>
              <a:rPr lang="en-US" sz="2400" dirty="0" smtClean="0">
                <a:latin typeface="+mj-lt"/>
              </a:rPr>
              <a:t>where the </a:t>
            </a:r>
            <a:r>
              <a:rPr lang="en-US" sz="2400" dirty="0">
                <a:latin typeface="+mj-lt"/>
              </a:rPr>
              <a:t>domain consists of all real numbers?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5349" y="2621639"/>
            <a:ext cx="10681871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Solution : Q(x) is </a:t>
            </a:r>
            <a:r>
              <a:rPr lang="en-US" sz="2400" dirty="0"/>
              <a:t>not true for every real </a:t>
            </a:r>
            <a:r>
              <a:rPr lang="en-US" sz="2400" dirty="0" smtClean="0"/>
              <a:t>number x</a:t>
            </a:r>
            <a:r>
              <a:rPr lang="en-US" sz="2400" dirty="0"/>
              <a:t>, because, for </a:t>
            </a:r>
            <a:r>
              <a:rPr lang="en-US" sz="2400" dirty="0" smtClean="0"/>
              <a:t>instance, Q(3) is </a:t>
            </a:r>
            <a:r>
              <a:rPr lang="en-US" sz="2400" dirty="0"/>
              <a:t>false. That </a:t>
            </a:r>
            <a:r>
              <a:rPr lang="en-US" sz="2400" dirty="0" smtClean="0"/>
              <a:t>is, x = 3 </a:t>
            </a:r>
            <a:r>
              <a:rPr lang="en-US" sz="2400" dirty="0"/>
              <a:t>is a </a:t>
            </a:r>
            <a:r>
              <a:rPr lang="en-US" sz="2400" dirty="0" smtClean="0"/>
              <a:t>counter example </a:t>
            </a:r>
            <a:r>
              <a:rPr lang="en-US" sz="2400" dirty="0"/>
              <a:t>for the </a:t>
            </a:r>
            <a:r>
              <a:rPr lang="en-US" sz="2400" dirty="0" smtClean="0"/>
              <a:t>statement ∀x Q(x</a:t>
            </a:r>
            <a:r>
              <a:rPr lang="en-US" sz="2400" dirty="0"/>
              <a:t>). </a:t>
            </a:r>
            <a:r>
              <a:rPr lang="en-US" sz="2400" dirty="0" smtClean="0"/>
              <a:t>Thus ∀x Q(x) is </a:t>
            </a:r>
            <a:r>
              <a:rPr lang="en-US" sz="2400" dirty="0"/>
              <a:t>false.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9116" y="4126333"/>
            <a:ext cx="10653296" cy="808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>
                <a:latin typeface="+mj-lt"/>
              </a:rPr>
              <a:t>Let P(x) denote </a:t>
            </a:r>
            <a:r>
              <a:rPr lang="en-US" dirty="0">
                <a:latin typeface="+mj-lt"/>
              </a:rPr>
              <a:t>the statement “</a:t>
            </a:r>
            <a:r>
              <a:rPr lang="en-US" dirty="0" smtClean="0">
                <a:latin typeface="+mj-lt"/>
              </a:rPr>
              <a:t>x &gt; 3”. </a:t>
            </a:r>
            <a:r>
              <a:rPr lang="en-US" dirty="0">
                <a:latin typeface="+mj-lt"/>
              </a:rPr>
              <a:t>What is the truth value of the </a:t>
            </a:r>
            <a:r>
              <a:rPr lang="en-US" dirty="0" smtClean="0">
                <a:latin typeface="+mj-lt"/>
              </a:rPr>
              <a:t>quantification ∃x P </a:t>
            </a:r>
            <a:r>
              <a:rPr lang="en-US" dirty="0">
                <a:latin typeface="+mj-lt"/>
              </a:rPr>
              <a:t>(x</a:t>
            </a:r>
            <a:r>
              <a:rPr lang="en-US" dirty="0" smtClean="0">
                <a:latin typeface="+mj-lt"/>
              </a:rPr>
              <a:t>), where </a:t>
            </a:r>
            <a:r>
              <a:rPr lang="en-US" dirty="0">
                <a:latin typeface="+mj-lt"/>
              </a:rPr>
              <a:t>the domain consists of all real numbers?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0325" y="5078981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Solution : Because “ x &gt; 3</a:t>
            </a:r>
            <a:r>
              <a:rPr lang="en-US" sz="2400" dirty="0"/>
              <a:t>” is sometimes true—for instance, </a:t>
            </a:r>
            <a:r>
              <a:rPr lang="en-US" sz="2400" dirty="0" smtClean="0"/>
              <a:t>when x = 4, the </a:t>
            </a:r>
            <a:r>
              <a:rPr lang="en-US" sz="2400" dirty="0"/>
              <a:t>existential quantification </a:t>
            </a:r>
            <a:r>
              <a:rPr lang="en-US" sz="2400" dirty="0" smtClean="0"/>
              <a:t>of P(x</a:t>
            </a:r>
            <a:r>
              <a:rPr lang="en-US" sz="2400" dirty="0"/>
              <a:t>), which </a:t>
            </a:r>
            <a:r>
              <a:rPr lang="en-US" sz="2400" dirty="0" smtClean="0"/>
              <a:t>is ∃x P(x</a:t>
            </a:r>
            <a:r>
              <a:rPr lang="en-US" sz="2400" dirty="0"/>
              <a:t>), is true.</a:t>
            </a:r>
          </a:p>
        </p:txBody>
      </p:sp>
    </p:spTree>
    <p:extLst>
      <p:ext uri="{BB962C8B-B14F-4D97-AF65-F5344CB8AC3E}">
        <p14:creationId xmlns:p14="http://schemas.microsoft.com/office/powerpoint/2010/main" xmlns="" val="8247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Negating Quantified Expressions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P(x) = </a:t>
            </a:r>
            <a:r>
              <a:rPr lang="en-US" b="1" dirty="0" smtClean="0">
                <a:latin typeface="+mj-lt"/>
              </a:rPr>
              <a:t>“Student x </a:t>
            </a:r>
            <a:r>
              <a:rPr lang="en-US" b="1" dirty="0">
                <a:latin typeface="+mj-lt"/>
              </a:rPr>
              <a:t>in your class has taken a course in calculus.”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862" y="2724582"/>
            <a:ext cx="10672775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∀</a:t>
            </a:r>
            <a:r>
              <a:rPr lang="en-US" sz="2400" dirty="0" smtClean="0"/>
              <a:t>x P(x</a:t>
            </a:r>
            <a:r>
              <a:rPr lang="en-US" sz="2400" dirty="0"/>
              <a:t>) = “Every student in your class has taken a course in calculus</a:t>
            </a:r>
            <a:r>
              <a:rPr lang="en-US" sz="2400" dirty="0" smtClean="0"/>
              <a:t>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∃</a:t>
            </a:r>
            <a:r>
              <a:rPr lang="en-US" sz="2400" dirty="0" smtClean="0"/>
              <a:t>x P(x) = “At least one student in this class has taken a course in calculus.”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904862" y="4003423"/>
                <a:ext cx="2219339" cy="10618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∀</a:t>
                </a:r>
                <a:r>
                  <a:rPr lang="en-US" sz="2400" dirty="0" smtClean="0"/>
                  <a:t>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 smtClean="0"/>
                  <a:t>P(x)</a:t>
                </a:r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∃</a:t>
                </a:r>
                <a:r>
                  <a:rPr lang="en-US" sz="2400" dirty="0" smtClean="0"/>
                  <a:t>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 smtClean="0"/>
                  <a:t>P(x)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2" y="4003423"/>
                <a:ext cx="2219339" cy="1061829"/>
              </a:xfrm>
              <a:prstGeom prst="rect">
                <a:avLst/>
              </a:prstGeom>
              <a:blipFill rotWithShape="0">
                <a:blip r:embed="rId2"/>
                <a:stretch>
                  <a:fillRect l="-3270" t="-5114" b="-1193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879461" y="5249579"/>
                <a:ext cx="7858139" cy="10618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/>
                  <a:t>∀x </a:t>
                </a:r>
                <a:r>
                  <a:rPr lang="en-US" sz="2400" dirty="0" smtClean="0"/>
                  <a:t>P(x</a:t>
                </a:r>
                <a:r>
                  <a:rPr lang="en-US" sz="2400" dirty="0"/>
                  <a:t>)</a:t>
                </a:r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/>
                  <a:t>∃x </a:t>
                </a:r>
                <a:r>
                  <a:rPr lang="en-US" sz="2400" dirty="0" smtClean="0"/>
                  <a:t>P(x) 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" y="5249579"/>
                <a:ext cx="7858139" cy="1061829"/>
              </a:xfrm>
              <a:prstGeom prst="rect">
                <a:avLst/>
              </a:prstGeom>
              <a:blipFill rotWithShape="0">
                <a:blip r:embed="rId3"/>
                <a:stretch>
                  <a:fillRect l="-930" t="-5114" b="-1193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681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Negating Quantified Expressions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11645734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6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Area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24200" y="1883189"/>
            <a:ext cx="6324600" cy="3818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Translating English </a:t>
            </a:r>
            <a:r>
              <a:rPr lang="en-US" dirty="0" smtClean="0"/>
              <a:t>Sentences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System </a:t>
            </a:r>
            <a:r>
              <a:rPr lang="en-US" dirty="0" smtClean="0"/>
              <a:t>Specifications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Boolean </a:t>
            </a:r>
            <a:r>
              <a:rPr lang="en-US" dirty="0" smtClean="0"/>
              <a:t>Searches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Logic </a:t>
            </a:r>
            <a:r>
              <a:rPr lang="en-US" dirty="0" smtClean="0"/>
              <a:t>Puzzles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Logic Circuits</a:t>
            </a:r>
          </a:p>
        </p:txBody>
      </p:sp>
    </p:spTree>
    <p:extLst>
      <p:ext uri="{BB962C8B-B14F-4D97-AF65-F5344CB8AC3E}">
        <p14:creationId xmlns:p14="http://schemas.microsoft.com/office/powerpoint/2010/main" xmlns="" val="27726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Sentences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825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Express the statement “Every student in this class has studied calculus” using predicates </a:t>
            </a:r>
            <a:r>
              <a:rPr lang="en-US" b="1" dirty="0" smtClean="0">
                <a:latin typeface="+mj-lt"/>
              </a:rPr>
              <a:t>and quantifiers</a:t>
            </a:r>
            <a:r>
              <a:rPr lang="en-US" b="1" dirty="0">
                <a:latin typeface="+mj-lt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529" y="2628034"/>
            <a:ext cx="10910887" cy="2262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Rewrite: “For every student in this class, that student has studied calculus</a:t>
            </a:r>
            <a:r>
              <a:rPr lang="en-US" sz="2400" dirty="0" smtClean="0"/>
              <a:t>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variable x : “For every </a:t>
            </a:r>
            <a:r>
              <a:rPr lang="en-US" sz="2400" dirty="0" smtClean="0"/>
              <a:t>student x in </a:t>
            </a:r>
            <a:r>
              <a:rPr lang="en-US" sz="2400" dirty="0"/>
              <a:t>this class</a:t>
            </a:r>
            <a:r>
              <a:rPr lang="en-US" sz="2400" dirty="0" smtClean="0"/>
              <a:t>, x has </a:t>
            </a:r>
            <a:r>
              <a:rPr lang="en-US" sz="2400" dirty="0"/>
              <a:t>studied calculus</a:t>
            </a:r>
            <a:r>
              <a:rPr lang="en-US" sz="2400" dirty="0" smtClean="0"/>
              <a:t>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C(x), which is the statement “</a:t>
            </a:r>
            <a:r>
              <a:rPr lang="en-US" sz="2400" dirty="0" smtClean="0"/>
              <a:t>x has </a:t>
            </a:r>
            <a:r>
              <a:rPr lang="en-US" sz="2400" dirty="0"/>
              <a:t>studied calculus</a:t>
            </a:r>
            <a:r>
              <a:rPr lang="en-US" sz="2400" dirty="0" smtClean="0"/>
              <a:t>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∀</a:t>
            </a:r>
            <a:r>
              <a:rPr lang="en-US" sz="2400" dirty="0" smtClean="0"/>
              <a:t>x C(x) [OK, if </a:t>
            </a:r>
            <a:r>
              <a:rPr lang="en-US" sz="2400" dirty="0"/>
              <a:t>the domain </a:t>
            </a:r>
            <a:r>
              <a:rPr lang="en-US" sz="2400" dirty="0" smtClean="0"/>
              <a:t>for x consists </a:t>
            </a:r>
            <a:r>
              <a:rPr lang="en-US" sz="2400" dirty="0"/>
              <a:t>of the students in the </a:t>
            </a:r>
            <a:r>
              <a:rPr lang="en-US" sz="2400" dirty="0" smtClean="0"/>
              <a:t>class]</a:t>
            </a:r>
          </a:p>
        </p:txBody>
      </p:sp>
    </p:spTree>
    <p:extLst>
      <p:ext uri="{BB962C8B-B14F-4D97-AF65-F5344CB8AC3E}">
        <p14:creationId xmlns:p14="http://schemas.microsoft.com/office/powerpoint/2010/main" xmlns="" val="3370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Sentences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825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Express the statement “Every student in this class has studied calculus” using predicates </a:t>
            </a:r>
            <a:r>
              <a:rPr lang="en-US" b="1" dirty="0" smtClean="0">
                <a:latin typeface="+mj-lt"/>
              </a:rPr>
              <a:t>and quantifiers</a:t>
            </a:r>
            <a:r>
              <a:rPr lang="en-US" b="1" dirty="0">
                <a:latin typeface="+mj-lt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529" y="2628034"/>
            <a:ext cx="10910887" cy="1661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en-US" sz="2400" dirty="0"/>
              <a:t>For every </a:t>
            </a:r>
            <a:r>
              <a:rPr lang="en-US" sz="2400" dirty="0" smtClean="0"/>
              <a:t>person x</a:t>
            </a:r>
            <a:r>
              <a:rPr lang="en-US" sz="2400" dirty="0"/>
              <a:t>, if </a:t>
            </a:r>
            <a:r>
              <a:rPr lang="en-US" sz="2400" dirty="0" smtClean="0"/>
              <a:t>person x is </a:t>
            </a:r>
            <a:r>
              <a:rPr lang="en-US" sz="2400" dirty="0"/>
              <a:t>a student in this class </a:t>
            </a:r>
            <a:r>
              <a:rPr lang="en-US" sz="2400" dirty="0" smtClean="0"/>
              <a:t>then x has </a:t>
            </a:r>
            <a:r>
              <a:rPr lang="en-US" sz="2400" dirty="0"/>
              <a:t>studied calculus.”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If S(x) represents </a:t>
            </a:r>
            <a:r>
              <a:rPr lang="en-US" sz="2400" dirty="0"/>
              <a:t>the statement that </a:t>
            </a:r>
            <a:r>
              <a:rPr lang="en-US" sz="2400" dirty="0" smtClean="0"/>
              <a:t>person x is </a:t>
            </a:r>
            <a:r>
              <a:rPr lang="en-US" sz="2400" dirty="0"/>
              <a:t>in this </a:t>
            </a:r>
            <a:r>
              <a:rPr lang="en-US" sz="2400" dirty="0" smtClean="0"/>
              <a:t>class.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∀</a:t>
            </a:r>
            <a:r>
              <a:rPr lang="en-US" sz="2400" dirty="0" smtClean="0"/>
              <a:t>x (</a:t>
            </a:r>
            <a:r>
              <a:rPr lang="en-US" sz="2400" dirty="0"/>
              <a:t>S(x</a:t>
            </a:r>
            <a:r>
              <a:rPr lang="en-US" sz="2400" dirty="0" smtClean="0"/>
              <a:t>) → C(x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xmlns="" val="2482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operators: Not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257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/>
              <a:t>A “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/>
              <a:t>” operation switches (negates) the truth </a:t>
            </a:r>
            <a:r>
              <a:rPr lang="en-US" dirty="0" smtClean="0"/>
              <a:t>value.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Symbol</a:t>
            </a:r>
            <a:r>
              <a:rPr lang="en-US" dirty="0"/>
              <a:t>: </a:t>
            </a:r>
            <a:r>
              <a:rPr lang="en-US" dirty="0">
                <a:sym typeface="Symbol" pitchFamily="-65" charset="2"/>
              </a:rPr>
              <a:t> or ~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985823" y="4200284"/>
                <a:ext cx="4348177" cy="10618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𝑀𝑜𝑛𝑑𝑎𝑦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?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23" y="4200284"/>
                <a:ext cx="4348177" cy="1061829"/>
              </a:xfrm>
              <a:prstGeom prst="rect">
                <a:avLst/>
              </a:prstGeom>
              <a:blipFill rotWithShape="0">
                <a:blip r:embed="rId2"/>
                <a:stretch>
                  <a:fillRect l="-1818" t="-3977" b="-1136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2903051"/>
              </p:ext>
            </p:extLst>
          </p:nvPr>
        </p:nvGraphicFramePr>
        <p:xfrm>
          <a:off x="8305800" y="3962400"/>
          <a:ext cx="2743200" cy="20701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Truth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46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Multivariable Predicates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M(X, Y) : </a:t>
            </a:r>
            <a:r>
              <a:rPr lang="en-US" b="1" dirty="0"/>
              <a:t>X</a:t>
            </a:r>
            <a:r>
              <a:rPr lang="en-US" dirty="0"/>
              <a:t> has emailed </a:t>
            </a:r>
            <a:r>
              <a:rPr lang="en-US" b="1" dirty="0"/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823" y="2432480"/>
            <a:ext cx="5110177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∀X ∀Y M(X, 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∀X ∃Y M(X, 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∃X ∀Y M(X, 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∃X ∃Y M(X, Y)</a:t>
            </a:r>
          </a:p>
        </p:txBody>
      </p:sp>
    </p:spTree>
    <p:extLst>
      <p:ext uri="{BB962C8B-B14F-4D97-AF65-F5344CB8AC3E}">
        <p14:creationId xmlns:p14="http://schemas.microsoft.com/office/powerpoint/2010/main" xmlns="" val="42428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Multi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Variable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Quantifier Negation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M(X, Y) : </a:t>
            </a:r>
            <a:r>
              <a:rPr lang="en-US" b="1" dirty="0"/>
              <a:t>X</a:t>
            </a:r>
            <a:r>
              <a:rPr lang="en-US" dirty="0"/>
              <a:t> has emailed </a:t>
            </a:r>
            <a:r>
              <a:rPr lang="en-US" b="1" dirty="0"/>
              <a:t>Y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985823" y="2432480"/>
                <a:ext cx="2900377" cy="30469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s-ES" sz="2400" dirty="0"/>
                  <a:t>∀X ∀Y M(X, Y)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s-ES" sz="2400" dirty="0"/>
                  <a:t>∀X ∃Y M(X, Y)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s-ES" sz="2400" dirty="0"/>
                  <a:t>∃X ∀Y M(X, Y)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s-ES" sz="2400" dirty="0"/>
                  <a:t>∃X ∃Y M(X, Y)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23" y="2432480"/>
                <a:ext cx="2900377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72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4038600" y="2437242"/>
                <a:ext cx="2900377" cy="30469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s-ES" sz="2400" dirty="0"/>
                      <m:t>∃</m:t>
                    </m:r>
                  </m:oMath>
                </a14:m>
                <a:r>
                  <a:rPr lang="es-ES" sz="2400" dirty="0"/>
                  <a:t>X </a:t>
                </a:r>
                <a:r>
                  <a:rPr lang="es-ES" sz="2400" dirty="0" smtClean="0"/>
                  <a:t>∃Y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s-ES" sz="2400" dirty="0" smtClean="0"/>
                  <a:t>M(X</a:t>
                </a:r>
                <a:r>
                  <a:rPr lang="es-ES" sz="2400" dirty="0"/>
                  <a:t>, Y)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S" sz="2400" dirty="0" smtClean="0"/>
                  <a:t>X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S" sz="2400" dirty="0" smtClean="0"/>
                  <a:t>Y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s-ES" sz="2400" dirty="0" smtClean="0"/>
                  <a:t/>
                </a:r>
                <a:r>
                  <a:rPr lang="es-ES" sz="2400" dirty="0"/>
                  <a:t>M(X, Y)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s-ES" sz="2400" dirty="0" smtClean="0"/>
                  <a:t/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S" sz="2400" dirty="0" smtClean="0"/>
                  <a:t>X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S" sz="2400" dirty="0" smtClean="0"/>
                  <a:t>Y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s-ES" sz="2400" dirty="0" smtClean="0"/>
                  <a:t>M(X</a:t>
                </a:r>
                <a:r>
                  <a:rPr lang="es-ES" sz="2400" dirty="0"/>
                  <a:t>, Y)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 smtClean="0"/>
                  <a:t>X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S" sz="2400" dirty="0" smtClean="0"/>
                  <a:t>Y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s-ES" sz="2400" dirty="0" smtClean="0"/>
                  <a:t>M(X</a:t>
                </a:r>
                <a:r>
                  <a:rPr lang="es-ES" sz="2400" dirty="0"/>
                  <a:t>, Y)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437242"/>
                <a:ext cx="2900377" cy="304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935539" y="324433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45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Multi Variable Quantifier Negation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De-</a:t>
            </a:r>
            <a:r>
              <a:rPr lang="en-US" b="1" dirty="0" err="1">
                <a:latin typeface="+mj-lt"/>
              </a:rPr>
              <a:t>M</a:t>
            </a:r>
            <a:r>
              <a:rPr lang="en-US" b="1" dirty="0" err="1" smtClean="0">
                <a:latin typeface="+mj-lt"/>
              </a:rPr>
              <a:t>organs</a:t>
            </a:r>
            <a:r>
              <a:rPr lang="en-US" b="1" dirty="0" smtClean="0">
                <a:latin typeface="+mj-lt"/>
              </a:rPr>
              <a:t> Law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4023896" cy="5681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5"/>
                <a:ext cx="4023896" cy="568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105400" y="2209800"/>
                <a:ext cx="4267200" cy="5681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≡∃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)⋁¬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09800"/>
                <a:ext cx="4267200" cy="568191"/>
              </a:xfrm>
              <a:prstGeom prst="rect">
                <a:avLst/>
              </a:prstGeom>
              <a:blipFill rotWithShape="0">
                <a:blip r:embed="rId3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4519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Rules of Inference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034" y="1329535"/>
            <a:ext cx="4647932" cy="507047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133304" y="5247913"/>
            <a:ext cx="24490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Example from Book!!!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10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Rules of Inference for Quantified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3020"/>
            <a:ext cx="7467600" cy="51625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448800" y="5403484"/>
            <a:ext cx="2324100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Example from Book!!!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5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Fallacy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8210147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Looks OK but Not OK!!!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3719096" cy="191370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1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5"/>
                <a:ext cx="3719096" cy="19137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95349" y="3352800"/>
            <a:ext cx="12906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486400" y="2199152"/>
                <a:ext cx="3719096" cy="191370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1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199152"/>
                <a:ext cx="3719096" cy="1913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5486400" y="3352800"/>
            <a:ext cx="12906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16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0"/>
            <a:ext cx="10363200" cy="267017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Proof Techniques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0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/>
              <a:t>lemma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4565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A less important theorem that is helpful in the proof of other results is called </a:t>
            </a:r>
            <a:r>
              <a:rPr lang="en-US" dirty="0" smtClean="0"/>
              <a:t>a lemma.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05304" y="4021932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/>
              <a:t>Proof</a:t>
            </a:r>
            <a:endParaRPr lang="en-US" b="1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15259" y="4685929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A proof is a valid argument that establishes the truth of a theorem.</a:t>
            </a:r>
          </a:p>
        </p:txBody>
      </p:sp>
    </p:spTree>
    <p:extLst>
      <p:ext uri="{BB962C8B-B14F-4D97-AF65-F5344CB8AC3E}">
        <p14:creationId xmlns:p14="http://schemas.microsoft.com/office/powerpoint/2010/main" xmlns="" val="10713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/>
              <a:t>Theorem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4565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A theorem is </a:t>
            </a:r>
            <a:r>
              <a:rPr lang="en-US" dirty="0"/>
              <a:t>a statement that can be shown to be true. In mathematical writing, </a:t>
            </a:r>
            <a:r>
              <a:rPr lang="en-US" dirty="0" smtClean="0"/>
              <a:t>the term </a:t>
            </a:r>
            <a:r>
              <a:rPr lang="en-US" dirty="0"/>
              <a:t>theorem is usually reserved for a statement that is considered at least somewhat important.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05304" y="4021932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/>
              <a:t>Propositions</a:t>
            </a:r>
            <a:endParaRPr lang="en-US" b="1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15259" y="4685929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Less important theorems sometimes are </a:t>
            </a:r>
            <a:r>
              <a:rPr lang="en-US" dirty="0" smtClean="0"/>
              <a:t>called propositions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784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Proof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General Techniques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9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 Proof</a:t>
            </a:r>
          </a:p>
          <a:p>
            <a:r>
              <a:rPr lang="en-US" dirty="0" smtClean="0"/>
              <a:t>Proof by </a:t>
            </a:r>
            <a:r>
              <a:rPr lang="en-US" dirty="0"/>
              <a:t>Contraposition (Indirect </a:t>
            </a:r>
            <a:r>
              <a:rPr lang="en-US" dirty="0" smtClean="0"/>
              <a:t>Proof)</a:t>
            </a:r>
          </a:p>
          <a:p>
            <a:r>
              <a:rPr lang="en-US" dirty="0"/>
              <a:t>Proof by Contradiction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1125" y="5457974"/>
            <a:ext cx="547169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ym typeface="Symbol" pitchFamily="18" charset="2"/>
              </a:rPr>
              <a:t>The square of an even number is even.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264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Logical operators: 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257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 “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/>
              <a:t>” operation is true if both operands are </a:t>
            </a:r>
            <a:r>
              <a:rPr lang="en-US" dirty="0" smtClean="0"/>
              <a:t>true.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Symbol: </a:t>
            </a:r>
            <a:r>
              <a:rPr lang="en-US" dirty="0">
                <a:sym typeface="Symbol" pitchFamily="-65" charset="2"/>
              </a:rPr>
              <a:t>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8641" y="3943344"/>
            <a:ext cx="6324599" cy="2072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i="1" dirty="0" smtClean="0">
                <a:sym typeface="Symbol" pitchFamily="-65" charset="2"/>
              </a:rPr>
              <a:t>p = “Today is Friday”</a:t>
            </a:r>
          </a:p>
          <a:p>
            <a:pPr>
              <a:lnSpc>
                <a:spcPct val="110000"/>
              </a:lnSpc>
            </a:pPr>
            <a:r>
              <a:rPr lang="en-US" sz="2400" i="1" dirty="0" smtClean="0">
                <a:sym typeface="Symbol" pitchFamily="-65" charset="2"/>
              </a:rPr>
              <a:t>q = “Today is my birthday”</a:t>
            </a:r>
          </a:p>
          <a:p>
            <a:pPr>
              <a:lnSpc>
                <a:spcPct val="110000"/>
              </a:lnSpc>
            </a:pPr>
            <a:endParaRPr lang="en-US" sz="1000" i="1" dirty="0" smtClean="0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 dirty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</a:t>
            </a:r>
            <a:r>
              <a:rPr lang="en-US" sz="2400" i="1" dirty="0">
                <a:sym typeface="Symbol" pitchFamily="-65" charset="2"/>
              </a:rPr>
              <a:t>q</a:t>
            </a:r>
            <a:r>
              <a:rPr lang="en-US" sz="2400" dirty="0">
                <a:sym typeface="Symbol" pitchFamily="-65" charset="2"/>
              </a:rPr>
              <a:t> </a:t>
            </a:r>
            <a:r>
              <a:rPr lang="en-US" sz="2400" dirty="0" smtClean="0">
                <a:sym typeface="Symbol" pitchFamily="-65" charset="2"/>
              </a:rPr>
              <a:t>= ?</a:t>
            </a:r>
            <a:endParaRPr lang="en-US" sz="2400" i="1" dirty="0" smtClean="0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endParaRPr lang="en-US" sz="900" i="1" dirty="0" smtClean="0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 dirty="0" smtClean="0">
                <a:sym typeface="Symbol" pitchFamily="-65" charset="2"/>
              </a:rPr>
              <a:t>p</a:t>
            </a:r>
            <a:r>
              <a:rPr lang="en-US" sz="2400" dirty="0">
                <a:sym typeface="Symbol" pitchFamily="-65" charset="2"/>
              </a:rPr>
              <a:t></a:t>
            </a:r>
            <a:r>
              <a:rPr lang="en-US" sz="2400" i="1" dirty="0">
                <a:sym typeface="Symbol" pitchFamily="-65" charset="2"/>
              </a:rPr>
              <a:t>q</a:t>
            </a:r>
            <a:r>
              <a:rPr lang="en-US" sz="2400" dirty="0">
                <a:sym typeface="Symbol" pitchFamily="-65" charset="2"/>
              </a:rPr>
              <a:t> = “Today is Friday </a:t>
            </a:r>
            <a:r>
              <a:rPr lang="en-US" sz="2400" dirty="0" smtClean="0">
                <a:sym typeface="Symbol" pitchFamily="-65" charset="2"/>
              </a:rPr>
              <a:t>and today </a:t>
            </a:r>
            <a:r>
              <a:rPr lang="en-US" sz="2400" dirty="0">
                <a:sym typeface="Symbol" pitchFamily="-65" charset="2"/>
              </a:rPr>
              <a:t>is my birthday”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4468571"/>
              </p:ext>
            </p:extLst>
          </p:nvPr>
        </p:nvGraphicFramePr>
        <p:xfrm>
          <a:off x="8653462" y="3670891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37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.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95349" y="1537098"/>
                <a:ext cx="10663249" cy="58701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b="1" dirty="0" smtClean="0">
                    <a:latin typeface="+mj-lt"/>
                  </a:rPr>
                  <a:t>Direct Proof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49" y="1537098"/>
                <a:ext cx="10663249" cy="587012"/>
              </a:xfrm>
              <a:prstGeom prst="rect">
                <a:avLst/>
              </a:prstGeom>
              <a:blipFill rotWithShape="0">
                <a:blip r:embed="rId2"/>
                <a:stretch>
                  <a:fillRect l="-1144" t="-4167" b="-2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4"/>
                <a:ext cx="10653296" cy="40187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/>
                  <a:t>Proof: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/>
                  <a:t>N even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is even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N = 2K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/>
                  <a:t>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(2K)</a:t>
                </a:r>
                <a:r>
                  <a:rPr lang="en-US" baseline="30000" dirty="0" smtClean="0"/>
                  <a:t>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/>
                  <a:t>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4K</a:t>
                </a:r>
                <a:r>
                  <a:rPr lang="en-US" baseline="30000" dirty="0" smtClean="0"/>
                  <a:t>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/>
                  <a:t>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2.2K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(this is an even number)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 smtClean="0"/>
                  <a:t>Hence, the square of an even number is even. (Proofed)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4"/>
                <a:ext cx="10653296" cy="4018739"/>
              </a:xfrm>
              <a:prstGeom prst="rect">
                <a:avLst/>
              </a:prstGeom>
              <a:blipFill rotWithShape="0">
                <a:blip r:embed="rId3"/>
                <a:stretch>
                  <a:fillRect l="-1201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78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Proof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95349" y="1537098"/>
                <a:ext cx="10663249" cy="58701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Proof by Contraposition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0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49" y="1537098"/>
                <a:ext cx="10663249" cy="587012"/>
              </a:xfrm>
              <a:prstGeom prst="rect">
                <a:avLst/>
              </a:prstGeom>
              <a:blipFill rotWithShape="0">
                <a:blip r:embed="rId2"/>
                <a:stretch>
                  <a:fillRect l="-1144" t="-166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2675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Sometime we can not provide direct proof.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1125" y="5457974"/>
            <a:ext cx="41050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ym typeface="Symbol" pitchFamily="18" charset="2"/>
              </a:rPr>
              <a:t>If N</a:t>
            </a:r>
            <a:r>
              <a:rPr lang="en-US" sz="2400" baseline="30000" dirty="0" smtClean="0">
                <a:sym typeface="Symbol" pitchFamily="18" charset="2"/>
              </a:rPr>
              <a:t>2 </a:t>
            </a:r>
            <a:r>
              <a:rPr lang="en-US" sz="2400" dirty="0" smtClean="0">
                <a:sym typeface="Symbol" pitchFamily="18" charset="2"/>
              </a:rPr>
              <a:t>is even then N is even.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771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3CBD-3A9B-4D05-A261-7D9E898B8E38}" type="slidenum">
              <a:rPr lang="en-US"/>
              <a:pPr/>
              <a:t>92</a:t>
            </a:fld>
            <a:endParaRPr lang="en-US"/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PROVE:  </a:t>
            </a:r>
            <a:r>
              <a:rPr lang="en-US" dirty="0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>
                <a:sym typeface="Symbol" pitchFamily="18" charset="2"/>
              </a:rPr>
              <a:t>Suppose </a:t>
            </a:r>
            <a:r>
              <a:rPr lang="en-US" i="1" dirty="0">
                <a:sym typeface="Symbol" pitchFamily="18" charset="2"/>
              </a:rPr>
              <a:t>k </a:t>
            </a:r>
            <a:r>
              <a:rPr lang="en-US" baseline="30000" dirty="0"/>
              <a:t>2</a:t>
            </a:r>
            <a:r>
              <a:rPr lang="en-US" dirty="0">
                <a:sym typeface="Symbol" pitchFamily="18" charset="2"/>
              </a:rPr>
              <a:t> is not even.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The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square of an even number is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even (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Indirect Proof 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1C5-64C1-49A7-815D-747489244981}" type="slidenum">
              <a:rPr lang="en-US"/>
              <a:pPr/>
              <a:t>93</a:t>
            </a:fld>
            <a:endParaRPr lang="en-US"/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PROVE:  </a:t>
            </a:r>
            <a:r>
              <a:rPr lang="en-US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Suppose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>
                <a:sym typeface="Symbol" pitchFamily="18" charset="2"/>
              </a:rPr>
              <a:t> is not even.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So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odd.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06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F3-6D5F-4249-8EB3-7B4CC958001A}" type="slidenum">
              <a:rPr lang="en-US"/>
              <a:pPr/>
              <a:t>94</a:t>
            </a:fld>
            <a:endParaRPr lang="en-US"/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PROVE:  </a:t>
            </a:r>
            <a:r>
              <a:rPr lang="en-US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Suppose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>
                <a:sym typeface="Symbol" pitchFamily="18" charset="2"/>
              </a:rPr>
              <a:t> is not even.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So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odd.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n  k </a:t>
            </a:r>
            <a:r>
              <a:rPr lang="en-US" baseline="30000"/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= 2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+ 1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48A-FCB2-4445-AE0C-4A8462E137E5}" type="slidenum">
              <a:rPr lang="en-US"/>
              <a:pPr/>
              <a:t>95</a:t>
            </a:fld>
            <a:endParaRPr lang="en-US"/>
          </a:p>
        </p:txBody>
      </p:sp>
      <p:sp>
        <p:nvSpPr>
          <p:cNvPr id="202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PROVE:  </a:t>
            </a:r>
            <a:r>
              <a:rPr lang="en-US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Suppose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>
                <a:sym typeface="Symbol" pitchFamily="18" charset="2"/>
              </a:rPr>
              <a:t> is not even.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So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odd.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n  k </a:t>
            </a:r>
            <a:r>
              <a:rPr lang="en-US" baseline="30000"/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= 2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+ 1</a:t>
            </a:r>
            <a:endParaRPr lang="en-US"/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n  k </a:t>
            </a:r>
            <a:r>
              <a:rPr lang="en-US" baseline="30000"/>
              <a:t>2 </a:t>
            </a:r>
            <a:r>
              <a:rPr lang="en-US">
                <a:sym typeface="Symbol" pitchFamily="18" charset="2"/>
              </a:rPr>
              <a:t>-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= 2</a:t>
            </a:r>
            <a:r>
              <a:rPr lang="en-US" i="1">
                <a:sym typeface="Symbol" pitchFamily="18" charset="2"/>
              </a:rPr>
              <a:t>n</a:t>
            </a:r>
            <a:endParaRPr lang="en-US"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8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7F5E-BB70-492D-A6FD-DEF8B88A3FF3}" type="slidenum">
              <a:rPr lang="en-US"/>
              <a:pPr/>
              <a:t>96</a:t>
            </a:fld>
            <a:endParaRPr lang="en-US"/>
          </a:p>
        </p:txBody>
      </p:sp>
      <p:sp>
        <p:nvSpPr>
          <p:cNvPr id="203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PROVE:  </a:t>
            </a:r>
            <a:r>
              <a:rPr lang="en-US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Suppose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>
                <a:sym typeface="Symbol" pitchFamily="18" charset="2"/>
              </a:rPr>
              <a:t> is not even.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So </a:t>
            </a:r>
            <a:r>
              <a:rPr lang="en-US" i="1">
                <a:sym typeface="Symbol" pitchFamily="18" charset="2"/>
              </a:rPr>
              <a:t>k </a:t>
            </a:r>
            <a:r>
              <a:rPr lang="en-US" baseline="30000"/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odd.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n  k </a:t>
            </a:r>
            <a:r>
              <a:rPr lang="en-US" baseline="30000"/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= 2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+ 1</a:t>
            </a:r>
            <a:endParaRPr lang="en-US"/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n  k </a:t>
            </a:r>
            <a:r>
              <a:rPr lang="en-US" baseline="30000"/>
              <a:t>2 </a:t>
            </a:r>
            <a:r>
              <a:rPr lang="en-US">
                <a:sym typeface="Symbol" pitchFamily="18" charset="2"/>
              </a:rPr>
              <a:t>-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= 2</a:t>
            </a:r>
            <a:r>
              <a:rPr lang="en-US" i="1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n 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k </a:t>
            </a:r>
            <a:r>
              <a:rPr lang="en-US">
                <a:sym typeface="Symbol" pitchFamily="18" charset="2"/>
              </a:rPr>
              <a:t>-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1)(</a:t>
            </a:r>
            <a:r>
              <a:rPr lang="en-US" i="1">
                <a:sym typeface="Symbol" pitchFamily="18" charset="2"/>
              </a:rPr>
              <a:t>k </a:t>
            </a:r>
            <a:r>
              <a:rPr lang="en-US">
                <a:sym typeface="Symbol" pitchFamily="18" charset="2"/>
              </a:rPr>
              <a:t>+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1)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= 2</a:t>
            </a:r>
            <a:r>
              <a:rPr lang="en-US" i="1">
                <a:sym typeface="Symbol" pitchFamily="18" charset="2"/>
              </a:rPr>
              <a:t>n</a:t>
            </a:r>
            <a:endParaRPr lang="en-US"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8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BCF2-F092-4929-BCB4-2C6C0CC410D1}" type="slidenum">
              <a:rPr lang="en-US"/>
              <a:pPr/>
              <a:t>97</a:t>
            </a:fld>
            <a:endParaRPr lang="en-US"/>
          </a:p>
        </p:txBody>
      </p:sp>
      <p:sp>
        <p:nvSpPr>
          <p:cNvPr id="204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800" dirty="0"/>
              <a:t>PROVE:  </a:t>
            </a:r>
            <a:r>
              <a:rPr lang="en-US" sz="2800" dirty="0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Suppose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dirty="0">
                <a:sym typeface="Symbol" pitchFamily="18" charset="2"/>
              </a:rPr>
              <a:t> is not even.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So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is odd.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</a:t>
            </a:r>
            <a:endParaRPr lang="en-US" sz="2800" dirty="0"/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 smtClean="0">
                <a:sym typeface="Symbol" pitchFamily="18" charset="2"/>
              </a:rPr>
              <a:t> 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| </a:t>
            </a:r>
            <a:r>
              <a:rPr lang="en-US" sz="2800" dirty="0" smtClean="0">
                <a:sym typeface="Symbol" pitchFamily="18" charset="2"/>
              </a:rPr>
              <a:t>2</a:t>
            </a:r>
            <a:r>
              <a:rPr lang="en-US" sz="2800" i="1" dirty="0" smtClean="0">
                <a:sym typeface="Symbol" pitchFamily="18" charset="2"/>
              </a:rPr>
              <a:t> = n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3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89A4-AA79-4414-A3EC-3A498362D00C}" type="slidenum">
              <a:rPr lang="en-US"/>
              <a:pPr/>
              <a:t>98</a:t>
            </a:fld>
            <a:endParaRPr lang="en-US"/>
          </a:p>
        </p:txBody>
      </p:sp>
      <p:sp>
        <p:nvSpPr>
          <p:cNvPr id="205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001000" cy="4876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800" dirty="0"/>
              <a:t>PROVE:  </a:t>
            </a:r>
            <a:r>
              <a:rPr lang="en-US" sz="2800" dirty="0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Suppose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dirty="0">
                <a:sym typeface="Symbol" pitchFamily="18" charset="2"/>
              </a:rPr>
              <a:t> is not even.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So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is odd.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</a:t>
            </a:r>
            <a:endParaRPr lang="en-US" sz="2800" dirty="0"/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 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| 2</a:t>
            </a:r>
            <a:r>
              <a:rPr lang="en-US" sz="2800" i="1" dirty="0">
                <a:sym typeface="Symbol" pitchFamily="18" charset="2"/>
              </a:rPr>
              <a:t> = n</a:t>
            </a:r>
            <a:endParaRPr lang="en-US" sz="2800" dirty="0">
              <a:sym typeface="Symbol" pitchFamily="18" charset="2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k </a:t>
            </a:r>
            <a:r>
              <a:rPr lang="en-US" sz="2800" dirty="0" smtClean="0">
                <a:sym typeface="Symbol" pitchFamily="18" charset="2"/>
              </a:rPr>
              <a:t>-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en-US" sz="2800" dirty="0" smtClean="0">
                <a:sym typeface="Symbol" pitchFamily="18" charset="2"/>
              </a:rPr>
              <a:t>| 2  (</a:t>
            </a:r>
            <a:r>
              <a:rPr lang="en-US" sz="2800" i="1" dirty="0" smtClean="0">
                <a:sym typeface="Symbol" pitchFamily="18" charset="2"/>
              </a:rPr>
              <a:t>k </a:t>
            </a:r>
            <a:r>
              <a:rPr lang="en-US" sz="2800" dirty="0" smtClean="0">
                <a:sym typeface="Symbol" pitchFamily="18" charset="2"/>
              </a:rPr>
              <a:t>+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en-US" sz="2800" dirty="0" smtClean="0">
                <a:sym typeface="Symbol" pitchFamily="18" charset="2"/>
              </a:rPr>
              <a:t>| 2  since 2 is prime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2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L14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44B-7A53-40EB-9080-F661C5D17EF4}" type="slidenum">
              <a:rPr lang="en-US"/>
              <a:pPr/>
              <a:t>99</a:t>
            </a:fld>
            <a:endParaRPr lang="en-US"/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848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800" dirty="0"/>
              <a:t>PROVE:  </a:t>
            </a:r>
            <a:r>
              <a:rPr lang="en-US" sz="2800" dirty="0">
                <a:sym typeface="Symbol" pitchFamily="18" charset="2"/>
              </a:rPr>
              <a:t>The square of an even number is even.  (Ex. 1.16.b)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Suppose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dirty="0">
                <a:sym typeface="Symbol" pitchFamily="18" charset="2"/>
              </a:rPr>
              <a:t> is not even.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So 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is odd.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+ 1</a:t>
            </a:r>
            <a:endParaRPr lang="en-US" sz="2800" dirty="0"/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k </a:t>
            </a:r>
            <a:r>
              <a:rPr lang="en-US" sz="2800" baseline="30000" dirty="0"/>
              <a:t>2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n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| 2</a:t>
            </a:r>
            <a:r>
              <a:rPr lang="en-US" sz="2800" i="1" dirty="0">
                <a:sym typeface="Symbol" pitchFamily="18" charset="2"/>
              </a:rPr>
              <a:t> = n</a:t>
            </a:r>
            <a:endParaRPr lang="en-US" sz="2800" dirty="0">
              <a:sym typeface="Symbol" pitchFamily="18" charset="2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-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 | 2  (</a:t>
            </a:r>
            <a:r>
              <a:rPr lang="en-US" sz="2800" i="1" dirty="0">
                <a:sym typeface="Symbol" pitchFamily="18" charset="2"/>
              </a:rPr>
              <a:t>k 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1) | 2  since 2 is prime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800" dirty="0" smtClean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a  k </a:t>
            </a:r>
            <a:r>
              <a:rPr lang="en-US" sz="2800" dirty="0">
                <a:sym typeface="Symbol" pitchFamily="18" charset="2"/>
              </a:rPr>
              <a:t>- 1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   </a:t>
            </a:r>
            <a:r>
              <a:rPr lang="en-US" sz="2800" i="1" dirty="0">
                <a:sym typeface="Symbol" pitchFamily="18" charset="2"/>
              </a:rPr>
              <a:t>b  k</a:t>
            </a:r>
            <a:r>
              <a:rPr lang="en-US" sz="2800" dirty="0">
                <a:sym typeface="Symbol" pitchFamily="18" charset="2"/>
              </a:rPr>
              <a:t>+1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= 2</a:t>
            </a:r>
            <a:r>
              <a:rPr lang="en-US" sz="2800" i="1" dirty="0">
                <a:sym typeface="Symbol" pitchFamily="18" charset="2"/>
              </a:rPr>
              <a:t>b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square of an even number is even (Indirect Proof 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8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6001</Words>
  <Application>Microsoft Office PowerPoint</Application>
  <PresentationFormat>Custom</PresentationFormat>
  <Paragraphs>1382</Paragraphs>
  <Slides>112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Propositional Logic  and  Proof</vt:lpstr>
      <vt:lpstr>Proposition</vt:lpstr>
      <vt:lpstr>Proposition or Not?</vt:lpstr>
      <vt:lpstr>Propositional Variable</vt:lpstr>
      <vt:lpstr>Some common terms</vt:lpstr>
      <vt:lpstr>Some common terms</vt:lpstr>
      <vt:lpstr>Introduction to Logical Operators</vt:lpstr>
      <vt:lpstr>Logical operators: Not</vt:lpstr>
      <vt:lpstr>Logical operators: And</vt:lpstr>
      <vt:lpstr>Logical operators: Or</vt:lpstr>
      <vt:lpstr>More Logical Operators</vt:lpstr>
      <vt:lpstr>Logical operators: Exclusive Or</vt:lpstr>
      <vt:lpstr>Logical operators: Conditional </vt:lpstr>
      <vt:lpstr>Slide 14</vt:lpstr>
      <vt:lpstr>Logical operators: Bi-Conditional </vt:lpstr>
      <vt:lpstr>Logical operators: Bi-Conditional </vt:lpstr>
      <vt:lpstr>Truth Tables of Compound Propositions</vt:lpstr>
      <vt:lpstr>Boolean operators summary</vt:lpstr>
      <vt:lpstr>Precedence of operators</vt:lpstr>
      <vt:lpstr>Slide 20</vt:lpstr>
      <vt:lpstr>Logic and Bit Operations</vt:lpstr>
      <vt:lpstr>Applications of Propositional Logic</vt:lpstr>
      <vt:lpstr>Translating English Sentences</vt:lpstr>
      <vt:lpstr>Translating English Sentences</vt:lpstr>
      <vt:lpstr>Translating English Sentences</vt:lpstr>
      <vt:lpstr>Translating English Sentences</vt:lpstr>
      <vt:lpstr>Slide 27</vt:lpstr>
      <vt:lpstr> </vt:lpstr>
      <vt:lpstr>Some Common Terms</vt:lpstr>
      <vt:lpstr>Example</vt:lpstr>
      <vt:lpstr>Tautology</vt:lpstr>
      <vt:lpstr>Tautology by truth table</vt:lpstr>
      <vt:lpstr>Tautology by truth table</vt:lpstr>
      <vt:lpstr>Tautology by truth table</vt:lpstr>
      <vt:lpstr>Tautology by truth table</vt:lpstr>
      <vt:lpstr>Tautology by truth table</vt:lpstr>
      <vt:lpstr>Propositional Equivalences</vt:lpstr>
      <vt:lpstr>Propositional Equivalences : How to Prove?</vt:lpstr>
      <vt:lpstr>Logical Equivalence Using Truth Table</vt:lpstr>
      <vt:lpstr>Logical Equivalence Using Truth Table</vt:lpstr>
      <vt:lpstr>Logical Equivalence Using Truth Table</vt:lpstr>
      <vt:lpstr>Logical Equivalence Using Truth Table</vt:lpstr>
      <vt:lpstr>Logical Equivalence Using Truth Table</vt:lpstr>
      <vt:lpstr>Logical Equivalence Using Truth Table</vt:lpstr>
      <vt:lpstr>Propositional Equivalences : How to Prove?</vt:lpstr>
      <vt:lpstr>Truth Table Solution</vt:lpstr>
      <vt:lpstr>Slide 47</vt:lpstr>
      <vt:lpstr>Logical Equivalences</vt:lpstr>
      <vt:lpstr>Proof using Logical Equivalence</vt:lpstr>
      <vt:lpstr>Example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Tautology by proof</vt:lpstr>
      <vt:lpstr>Slide 61</vt:lpstr>
      <vt:lpstr>  Predicates (Propositional Function)  and  Quantifiers</vt:lpstr>
      <vt:lpstr>Predicates (Propositional Function) </vt:lpstr>
      <vt:lpstr>Predicates : “x is greater than 3”</vt:lpstr>
      <vt:lpstr>Predicates : “x is greater than 3”</vt:lpstr>
      <vt:lpstr>Predicates : Some Example</vt:lpstr>
      <vt:lpstr>Quantifiers</vt:lpstr>
      <vt:lpstr>Quantifiers :  Types</vt:lpstr>
      <vt:lpstr>The Universal Quantifier</vt:lpstr>
      <vt:lpstr>The Universal Quantifier : True/False?</vt:lpstr>
      <vt:lpstr>The Existential Quantifier</vt:lpstr>
      <vt:lpstr>The Existential Quantifier : True/False?</vt:lpstr>
      <vt:lpstr>Summarize</vt:lpstr>
      <vt:lpstr>Quantifiers : Example</vt:lpstr>
      <vt:lpstr>Negating Quantified Expressions</vt:lpstr>
      <vt:lpstr>Negating Quantified Expressions</vt:lpstr>
      <vt:lpstr>Applications Area</vt:lpstr>
      <vt:lpstr>Translating English Sentences</vt:lpstr>
      <vt:lpstr>Translating English Sentences</vt:lpstr>
      <vt:lpstr>Multivariable Predicates</vt:lpstr>
      <vt:lpstr>Multi Variable Quantifier Negation</vt:lpstr>
      <vt:lpstr>Multi Variable Quantifier Negation</vt:lpstr>
      <vt:lpstr>Rules of Inference</vt:lpstr>
      <vt:lpstr>Rules of Inference for Quantified Statements</vt:lpstr>
      <vt:lpstr>Fallacy</vt:lpstr>
      <vt:lpstr>  Proof Techniques</vt:lpstr>
      <vt:lpstr>Some Terminology</vt:lpstr>
      <vt:lpstr>Some Terminology</vt:lpstr>
      <vt:lpstr>Proof Techniques</vt:lpstr>
      <vt:lpstr>The square of an even number is even.</vt:lpstr>
      <vt:lpstr>Proof Techniques</vt:lpstr>
      <vt:lpstr>Slide 92</vt:lpstr>
      <vt:lpstr>The square of an even number is even (Indirect Proof )</vt:lpstr>
      <vt:lpstr>The square of an even number is even (Indirect Proof )</vt:lpstr>
      <vt:lpstr>The square of an even number is even (Indirect Proof )</vt:lpstr>
      <vt:lpstr>The square of an even number is even (Indirect Proof )</vt:lpstr>
      <vt:lpstr>The square of an even number is even (Indirect Proof )</vt:lpstr>
      <vt:lpstr>The square of an even number is even (Indirect Proof )</vt:lpstr>
      <vt:lpstr>The square of an even number is even (Indirect Proof )</vt:lpstr>
      <vt:lpstr>The square of an even number is even (Indirect Proof )</vt:lpstr>
      <vt:lpstr>The square of an even number is even (Indirect Proof )</vt:lpstr>
      <vt:lpstr>The square of an even number is even (Indirect Proof )</vt:lpstr>
      <vt:lpstr>Direct Proof : Example</vt:lpstr>
      <vt:lpstr>Direct Proof : Example</vt:lpstr>
      <vt:lpstr>Direct Proof : Example</vt:lpstr>
      <vt:lpstr>Direct Proof : Example</vt:lpstr>
      <vt:lpstr>Direct Proof : Example</vt:lpstr>
      <vt:lpstr>Direct Proof : Example</vt:lpstr>
      <vt:lpstr>Direct Proof : Example</vt:lpstr>
      <vt:lpstr>Direct Proof : Example</vt:lpstr>
      <vt:lpstr>Direct Proof : Example</vt:lpstr>
      <vt:lpstr>Direct Proof :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Discrete Mathematics  Logic &amp; Proof </dc:title>
  <dc:creator>sanjoy</dc:creator>
  <cp:lastModifiedBy>User</cp:lastModifiedBy>
  <cp:revision>177</cp:revision>
  <dcterms:created xsi:type="dcterms:W3CDTF">2012-04-03T03:32:37Z</dcterms:created>
  <dcterms:modified xsi:type="dcterms:W3CDTF">2015-10-16T13:32:43Z</dcterms:modified>
</cp:coreProperties>
</file>