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30" r:id="rId3"/>
    <p:sldId id="399" r:id="rId4"/>
    <p:sldId id="331" r:id="rId5"/>
    <p:sldId id="288" r:id="rId6"/>
    <p:sldId id="338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293" r:id="rId15"/>
    <p:sldId id="407" r:id="rId16"/>
    <p:sldId id="335" r:id="rId17"/>
    <p:sldId id="412" r:id="rId18"/>
    <p:sldId id="364" r:id="rId19"/>
    <p:sldId id="365" r:id="rId20"/>
    <p:sldId id="366" r:id="rId21"/>
    <p:sldId id="367" r:id="rId22"/>
    <p:sldId id="413" r:id="rId23"/>
    <p:sldId id="414" r:id="rId24"/>
    <p:sldId id="415" r:id="rId25"/>
    <p:sldId id="416" r:id="rId26"/>
    <p:sldId id="390" r:id="rId27"/>
    <p:sldId id="391" r:id="rId28"/>
    <p:sldId id="408" r:id="rId29"/>
    <p:sldId id="417" r:id="rId30"/>
    <p:sldId id="436" r:id="rId31"/>
    <p:sldId id="418" r:id="rId32"/>
    <p:sldId id="437" r:id="rId33"/>
    <p:sldId id="419" r:id="rId34"/>
    <p:sldId id="420" r:id="rId35"/>
    <p:sldId id="438" r:id="rId36"/>
    <p:sldId id="439" r:id="rId37"/>
    <p:sldId id="435" r:id="rId38"/>
    <p:sldId id="44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48" r:id="rId53"/>
    <p:sldId id="444" r:id="rId54"/>
    <p:sldId id="44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89" r:id="rId63"/>
    <p:sldId id="392" r:id="rId64"/>
    <p:sldId id="393" r:id="rId65"/>
    <p:sldId id="394" r:id="rId66"/>
    <p:sldId id="395" r:id="rId67"/>
    <p:sldId id="396" r:id="rId68"/>
    <p:sldId id="397" r:id="rId69"/>
    <p:sldId id="39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 snapToGrid="0">
      <p:cViewPr>
        <p:scale>
          <a:sx n="70" d="100"/>
          <a:sy n="70" d="100"/>
        </p:scale>
        <p:origin x="-70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D584-5277-4814-A0C5-529141527C35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9A282-9266-4719-9342-F407570ED5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636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EE6C1-8B68-4619-BCB2-3828EC7B4F35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432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A282-9266-4719-9342-F407570ED574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 bipartite,</a:t>
            </a:r>
            <a:r>
              <a:rPr lang="en-US" baseline="0" dirty="0" smtClean="0"/>
              <a:t> because v1(a,b,d) and v2(g,f,e,c) H is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A282-9266-4719-9342-F407570ED5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501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 bipartite,</a:t>
            </a:r>
            <a:r>
              <a:rPr lang="en-US" baseline="0" dirty="0" smtClean="0"/>
              <a:t> because v1(a,b,d) and v2(g,f,e,c) H is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A282-9266-4719-9342-F407570ED5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82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C31B7-4940-4FD2-8CE0-6D0CCFDBE38A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579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32C77-746D-4288-9B02-2A56007A15F0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487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460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3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64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61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324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51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21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74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75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605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9286-11B8-4955-AAAE-AAAE78E0CF22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06B5-6058-41AF-9CC7-A36880636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77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26" y="2591158"/>
            <a:ext cx="9144000" cy="1271587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Graphs</a:t>
            </a:r>
            <a:endParaRPr lang="en-US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truth prevails in the end. I will always stand for the </a:t>
            </a:r>
            <a:r>
              <a:rPr lang="en-US" dirty="0" smtClean="0">
                <a:solidFill>
                  <a:schemeClr val="tx1"/>
                </a:solidFill>
              </a:rPr>
              <a:t>truth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12192000" cy="19652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 marL="0" marR="0" lvl="0" indent="0" algn="ctr" defTabSz="91434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19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Multigraphs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1875039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2"/>
            <a:ext cx="10591809" cy="1664489"/>
            <a:chOff x="1563245" y="3007523"/>
            <a:chExt cx="10200139" cy="16644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Definition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Graphs </a:t>
              </a:r>
              <a:r>
                <a:rPr lang="en-US" dirty="0"/>
                <a:t>that may </a:t>
              </a:r>
              <a:r>
                <a:rPr lang="en-US" dirty="0" smtClean="0"/>
                <a:t>have multiple edges connecting </a:t>
              </a:r>
              <a:r>
                <a:rPr lang="en-US" dirty="0"/>
                <a:t>the same vertices are </a:t>
              </a:r>
              <a:r>
                <a:rPr lang="en-US" dirty="0" smtClean="0"/>
                <a:t>called multigraphs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1539" y="3991081"/>
            <a:ext cx="4391392" cy="2216839"/>
            <a:chOff x="-69119" y="1587202"/>
            <a:chExt cx="5641240" cy="2734862"/>
          </a:xfrm>
        </p:grpSpPr>
        <p:sp>
          <p:nvSpPr>
            <p:cNvPr id="14" name="Flowchart: Connector 13"/>
            <p:cNvSpPr/>
            <p:nvPr/>
          </p:nvSpPr>
          <p:spPr>
            <a:xfrm>
              <a:off x="1604963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1604964" y="3942858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29099" y="3942857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4229099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stCxn id="14" idx="6"/>
              <a:endCxn id="17" idx="2"/>
            </p:cNvCxnSpPr>
            <p:nvPr/>
          </p:nvCxnSpPr>
          <p:spPr>
            <a:xfrm>
              <a:off x="1804988" y="1890224"/>
              <a:ext cx="2424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7"/>
              <a:endCxn id="17" idx="3"/>
            </p:cNvCxnSpPr>
            <p:nvPr/>
          </p:nvCxnSpPr>
          <p:spPr>
            <a:xfrm flipV="1">
              <a:off x="1775696" y="1981149"/>
              <a:ext cx="2482696" cy="19993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5"/>
              <a:endCxn id="16" idx="5"/>
            </p:cNvCxnSpPr>
            <p:nvPr/>
          </p:nvCxnSpPr>
          <p:spPr>
            <a:xfrm>
              <a:off x="1775695" y="1981149"/>
              <a:ext cx="2624136" cy="21812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66686" y="1587202"/>
              <a:ext cx="1343028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Dhaka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38305" y="1627387"/>
              <a:ext cx="1033816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Dilly</a:t>
              </a:r>
              <a:endParaRPr lang="en-US" sz="24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69119" y="3845218"/>
              <a:ext cx="1674082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Bangkok</a:t>
              </a:r>
              <a:endParaRPr lang="en-US" sz="24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495442" y="3845218"/>
              <a:ext cx="1076679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NY</a:t>
              </a:r>
              <a:endParaRPr lang="en-US" sz="2400" b="1" dirty="0"/>
            </a:p>
          </p:txBody>
        </p:sp>
      </p:grpSp>
      <p:sp>
        <p:nvSpPr>
          <p:cNvPr id="26" name="Freeform 25"/>
          <p:cNvSpPr/>
          <p:nvPr/>
        </p:nvSpPr>
        <p:spPr>
          <a:xfrm>
            <a:off x="2257425" y="3614505"/>
            <a:ext cx="2092943" cy="591673"/>
          </a:xfrm>
          <a:custGeom>
            <a:avLst/>
            <a:gdLst>
              <a:gd name="connsiteX0" fmla="*/ 0 w 2085975"/>
              <a:gd name="connsiteY0" fmla="*/ 557445 h 614595"/>
              <a:gd name="connsiteX1" fmla="*/ 971550 w 2085975"/>
              <a:gd name="connsiteY1" fmla="*/ 233 h 614595"/>
              <a:gd name="connsiteX2" fmla="*/ 2085975 w 2085975"/>
              <a:gd name="connsiteY2" fmla="*/ 614595 h 614595"/>
              <a:gd name="connsiteX3" fmla="*/ 2085975 w 2085975"/>
              <a:gd name="connsiteY3" fmla="*/ 614595 h 61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614595">
                <a:moveTo>
                  <a:pt x="0" y="557445"/>
                </a:moveTo>
                <a:cubicBezTo>
                  <a:pt x="311944" y="274076"/>
                  <a:pt x="623888" y="-9292"/>
                  <a:pt x="971550" y="233"/>
                </a:cubicBezTo>
                <a:cubicBezTo>
                  <a:pt x="1319212" y="9758"/>
                  <a:pt x="2085975" y="614595"/>
                  <a:pt x="2085975" y="614595"/>
                </a:cubicBezTo>
                <a:lnTo>
                  <a:pt x="2085975" y="61459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4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Pseudographs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8402" y="1500199"/>
            <a:ext cx="10591809" cy="1722495"/>
            <a:chOff x="1563245" y="3007523"/>
            <a:chExt cx="10200139" cy="1722495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Definition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224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Aft>
                  <a:spcPts val="600"/>
                </a:spcAft>
                <a:buNone/>
              </a:pPr>
              <a:r>
                <a:rPr lang="en-US" dirty="0" smtClean="0"/>
                <a:t>Edges </a:t>
              </a:r>
              <a:r>
                <a:rPr lang="en-US" dirty="0"/>
                <a:t>that connect a vertex to </a:t>
              </a:r>
              <a:r>
                <a:rPr lang="en-US" dirty="0" smtClean="0"/>
                <a:t>itself are called loops. A graph with loop (self-loop) is called pseudograph.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1539" y="3614505"/>
            <a:ext cx="4391392" cy="2593415"/>
            <a:chOff x="871539" y="3614505"/>
            <a:chExt cx="4391392" cy="2593415"/>
          </a:xfrm>
        </p:grpSpPr>
        <p:grpSp>
          <p:nvGrpSpPr>
            <p:cNvPr id="13" name="Group 12"/>
            <p:cNvGrpSpPr/>
            <p:nvPr/>
          </p:nvGrpSpPr>
          <p:grpSpPr>
            <a:xfrm>
              <a:off x="871539" y="3991081"/>
              <a:ext cx="4391392" cy="2216839"/>
              <a:chOff x="-69119" y="1587202"/>
              <a:chExt cx="5641240" cy="2734862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1604963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1604964" y="3942858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4229099" y="3942857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4229099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/>
              <p:cNvCxnSpPr>
                <a:stCxn id="14" idx="6"/>
                <a:endCxn id="17" idx="2"/>
              </p:cNvCxnSpPr>
              <p:nvPr/>
            </p:nvCxnSpPr>
            <p:spPr>
              <a:xfrm>
                <a:off x="1804988" y="1890224"/>
                <a:ext cx="24241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7"/>
                <a:endCxn id="17" idx="3"/>
              </p:cNvCxnSpPr>
              <p:nvPr/>
            </p:nvCxnSpPr>
            <p:spPr>
              <a:xfrm flipV="1">
                <a:off x="1775696" y="1981149"/>
                <a:ext cx="2482696" cy="19993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4" idx="5"/>
                <a:endCxn id="16" idx="5"/>
              </p:cNvCxnSpPr>
              <p:nvPr/>
            </p:nvCxnSpPr>
            <p:spPr>
              <a:xfrm>
                <a:off x="1775695" y="1981149"/>
                <a:ext cx="2624136" cy="218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166686" y="1587202"/>
                <a:ext cx="1343028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Dhaka</a:t>
                </a:r>
                <a:endParaRPr lang="en-US" sz="2400" b="1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351850" y="2180973"/>
                <a:ext cx="1033816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Dilly</a:t>
                </a:r>
                <a:endParaRPr lang="en-US" sz="2400" b="1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-69119" y="3845218"/>
                <a:ext cx="1674082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Bangkok</a:t>
                </a:r>
                <a:endParaRPr lang="en-US" sz="2400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495442" y="3845218"/>
                <a:ext cx="1076679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NY</a:t>
                </a:r>
                <a:endParaRPr lang="en-US" sz="2400" b="1" dirty="0"/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257425" y="3614505"/>
              <a:ext cx="2092943" cy="591673"/>
            </a:xfrm>
            <a:custGeom>
              <a:avLst/>
              <a:gdLst>
                <a:gd name="connsiteX0" fmla="*/ 0 w 2085975"/>
                <a:gd name="connsiteY0" fmla="*/ 557445 h 614595"/>
                <a:gd name="connsiteX1" fmla="*/ 971550 w 2085975"/>
                <a:gd name="connsiteY1" fmla="*/ 233 h 614595"/>
                <a:gd name="connsiteX2" fmla="*/ 2085975 w 2085975"/>
                <a:gd name="connsiteY2" fmla="*/ 614595 h 614595"/>
                <a:gd name="connsiteX3" fmla="*/ 2085975 w 2085975"/>
                <a:gd name="connsiteY3" fmla="*/ 614595 h 6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5" h="614595">
                  <a:moveTo>
                    <a:pt x="0" y="557445"/>
                  </a:moveTo>
                  <a:cubicBezTo>
                    <a:pt x="311944" y="274076"/>
                    <a:pt x="623888" y="-9292"/>
                    <a:pt x="971550" y="233"/>
                  </a:cubicBezTo>
                  <a:cubicBezTo>
                    <a:pt x="1319212" y="9758"/>
                    <a:pt x="2085975" y="614595"/>
                    <a:pt x="2085975" y="614595"/>
                  </a:cubicBezTo>
                  <a:lnTo>
                    <a:pt x="2085975" y="61459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271963" y="3795853"/>
            <a:ext cx="570220" cy="569260"/>
          </a:xfrm>
          <a:custGeom>
            <a:avLst/>
            <a:gdLst>
              <a:gd name="connsiteX0" fmla="*/ 42862 w 570220"/>
              <a:gd name="connsiteY0" fmla="*/ 418960 h 569260"/>
              <a:gd name="connsiteX1" fmla="*/ 85725 w 570220"/>
              <a:gd name="connsiteY1" fmla="*/ 4622 h 569260"/>
              <a:gd name="connsiteX2" fmla="*/ 557212 w 570220"/>
              <a:gd name="connsiteY2" fmla="*/ 218935 h 569260"/>
              <a:gd name="connsiteX3" fmla="*/ 400050 w 570220"/>
              <a:gd name="connsiteY3" fmla="*/ 561835 h 569260"/>
              <a:gd name="connsiteX4" fmla="*/ 0 w 570220"/>
              <a:gd name="connsiteY4" fmla="*/ 461822 h 56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" h="569260">
                <a:moveTo>
                  <a:pt x="42862" y="418960"/>
                </a:moveTo>
                <a:cubicBezTo>
                  <a:pt x="21431" y="228459"/>
                  <a:pt x="0" y="37959"/>
                  <a:pt x="85725" y="4622"/>
                </a:cubicBezTo>
                <a:cubicBezTo>
                  <a:pt x="171450" y="-28716"/>
                  <a:pt x="504825" y="126066"/>
                  <a:pt x="557212" y="218935"/>
                </a:cubicBezTo>
                <a:cubicBezTo>
                  <a:pt x="609599" y="311804"/>
                  <a:pt x="492919" y="521354"/>
                  <a:pt x="400050" y="561835"/>
                </a:cubicBezTo>
                <a:cubicBezTo>
                  <a:pt x="307181" y="602316"/>
                  <a:pt x="126206" y="464203"/>
                  <a:pt x="0" y="46182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02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Undirected 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1539" y="3614505"/>
            <a:ext cx="4391392" cy="2593415"/>
            <a:chOff x="871539" y="3614505"/>
            <a:chExt cx="4391392" cy="2593415"/>
          </a:xfrm>
        </p:grpSpPr>
        <p:grpSp>
          <p:nvGrpSpPr>
            <p:cNvPr id="14" name="Group 13"/>
            <p:cNvGrpSpPr/>
            <p:nvPr/>
          </p:nvGrpSpPr>
          <p:grpSpPr>
            <a:xfrm>
              <a:off x="871539" y="3991081"/>
              <a:ext cx="4391392" cy="2216839"/>
              <a:chOff x="-69119" y="1587202"/>
              <a:chExt cx="5641240" cy="2734862"/>
            </a:xfrm>
          </p:grpSpPr>
          <p:sp>
            <p:nvSpPr>
              <p:cNvPr id="16" name="Flowchart: Connector 15"/>
              <p:cNvSpPr/>
              <p:nvPr/>
            </p:nvSpPr>
            <p:spPr>
              <a:xfrm>
                <a:off x="1604963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1604964" y="3942858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4229099" y="3942857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4229099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/>
              <p:cNvCxnSpPr>
                <a:stCxn id="16" idx="6"/>
                <a:endCxn id="19" idx="2"/>
              </p:cNvCxnSpPr>
              <p:nvPr/>
            </p:nvCxnSpPr>
            <p:spPr>
              <a:xfrm>
                <a:off x="1804988" y="1890224"/>
                <a:ext cx="24241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7" idx="7"/>
                <a:endCxn id="19" idx="3"/>
              </p:cNvCxnSpPr>
              <p:nvPr/>
            </p:nvCxnSpPr>
            <p:spPr>
              <a:xfrm flipV="1">
                <a:off x="1775696" y="1981149"/>
                <a:ext cx="2482696" cy="19993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6" idx="5"/>
                <a:endCxn id="18" idx="5"/>
              </p:cNvCxnSpPr>
              <p:nvPr/>
            </p:nvCxnSpPr>
            <p:spPr>
              <a:xfrm>
                <a:off x="1775695" y="1981149"/>
                <a:ext cx="2624136" cy="218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/>
              <p:cNvSpPr/>
              <p:nvPr/>
            </p:nvSpPr>
            <p:spPr>
              <a:xfrm>
                <a:off x="166686" y="1587202"/>
                <a:ext cx="1343028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Dhaka</a:t>
                </a:r>
                <a:endParaRPr lang="en-US" sz="2400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51850" y="2180973"/>
                <a:ext cx="1033816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Dilly</a:t>
                </a:r>
                <a:endParaRPr lang="en-US" sz="2400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-69119" y="3845218"/>
                <a:ext cx="1674082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Bangkok</a:t>
                </a:r>
                <a:endParaRPr lang="en-US" sz="2400" b="1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95442" y="3845218"/>
                <a:ext cx="1076679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NY</a:t>
                </a:r>
                <a:endParaRPr lang="en-US" sz="2400" b="1" dirty="0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2257425" y="3614505"/>
              <a:ext cx="2092943" cy="591673"/>
            </a:xfrm>
            <a:custGeom>
              <a:avLst/>
              <a:gdLst>
                <a:gd name="connsiteX0" fmla="*/ 0 w 2085975"/>
                <a:gd name="connsiteY0" fmla="*/ 557445 h 614595"/>
                <a:gd name="connsiteX1" fmla="*/ 971550 w 2085975"/>
                <a:gd name="connsiteY1" fmla="*/ 233 h 614595"/>
                <a:gd name="connsiteX2" fmla="*/ 2085975 w 2085975"/>
                <a:gd name="connsiteY2" fmla="*/ 614595 h 614595"/>
                <a:gd name="connsiteX3" fmla="*/ 2085975 w 2085975"/>
                <a:gd name="connsiteY3" fmla="*/ 614595 h 6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5" h="614595">
                  <a:moveTo>
                    <a:pt x="0" y="557445"/>
                  </a:moveTo>
                  <a:cubicBezTo>
                    <a:pt x="311944" y="274076"/>
                    <a:pt x="623888" y="-9292"/>
                    <a:pt x="971550" y="233"/>
                  </a:cubicBezTo>
                  <a:cubicBezTo>
                    <a:pt x="1319212" y="9758"/>
                    <a:pt x="2085975" y="614595"/>
                    <a:pt x="2085975" y="614595"/>
                  </a:cubicBezTo>
                  <a:lnTo>
                    <a:pt x="2085975" y="61459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271963" y="3795853"/>
            <a:ext cx="570220" cy="569260"/>
          </a:xfrm>
          <a:custGeom>
            <a:avLst/>
            <a:gdLst>
              <a:gd name="connsiteX0" fmla="*/ 42862 w 570220"/>
              <a:gd name="connsiteY0" fmla="*/ 418960 h 569260"/>
              <a:gd name="connsiteX1" fmla="*/ 85725 w 570220"/>
              <a:gd name="connsiteY1" fmla="*/ 4622 h 569260"/>
              <a:gd name="connsiteX2" fmla="*/ 557212 w 570220"/>
              <a:gd name="connsiteY2" fmla="*/ 218935 h 569260"/>
              <a:gd name="connsiteX3" fmla="*/ 400050 w 570220"/>
              <a:gd name="connsiteY3" fmla="*/ 561835 h 569260"/>
              <a:gd name="connsiteX4" fmla="*/ 0 w 570220"/>
              <a:gd name="connsiteY4" fmla="*/ 461822 h 56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" h="569260">
                <a:moveTo>
                  <a:pt x="42862" y="418960"/>
                </a:moveTo>
                <a:cubicBezTo>
                  <a:pt x="21431" y="228459"/>
                  <a:pt x="0" y="37959"/>
                  <a:pt x="85725" y="4622"/>
                </a:cubicBezTo>
                <a:cubicBezTo>
                  <a:pt x="171450" y="-28716"/>
                  <a:pt x="504825" y="126066"/>
                  <a:pt x="557212" y="218935"/>
                </a:cubicBezTo>
                <a:cubicBezTo>
                  <a:pt x="609599" y="311804"/>
                  <a:pt x="492919" y="521354"/>
                  <a:pt x="400050" y="561835"/>
                </a:cubicBezTo>
                <a:cubicBezTo>
                  <a:pt x="307181" y="602316"/>
                  <a:pt x="126206" y="464203"/>
                  <a:pt x="0" y="46182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4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Directed 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728913" y="4314825"/>
            <a:ext cx="142875" cy="1714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4881562" y="5704281"/>
            <a:ext cx="142875" cy="1714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8291512" y="4500562"/>
            <a:ext cx="142875" cy="1714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00191" y="4207668"/>
            <a:ext cx="1071563" cy="3571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Dhaka</a:t>
            </a:r>
            <a:endParaRPr lang="en-US" sz="2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329111" y="6054321"/>
            <a:ext cx="1390651" cy="3571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Chapai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8562974" y="4395786"/>
            <a:ext cx="1409700" cy="3571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Rajshahi</a:t>
            </a:r>
            <a:endParaRPr lang="en-US" sz="2400" b="1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871788" y="4400550"/>
            <a:ext cx="5419724" cy="185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13" idx="1"/>
          </p:cNvCxnSpPr>
          <p:nvPr/>
        </p:nvCxnSpPr>
        <p:spPr>
          <a:xfrm>
            <a:off x="2850864" y="4461167"/>
            <a:ext cx="2051622" cy="1268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4" idx="1"/>
            <a:endCxn id="5" idx="0"/>
          </p:cNvCxnSpPr>
          <p:nvPr/>
        </p:nvCxnSpPr>
        <p:spPr>
          <a:xfrm rot="16200000" flipV="1">
            <a:off x="5450972" y="1664205"/>
            <a:ext cx="210845" cy="5512085"/>
          </a:xfrm>
          <a:prstGeom prst="curvedConnector3">
            <a:avLst>
              <a:gd name="adj1" fmla="val 3439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6"/>
            <a:endCxn id="14" idx="3"/>
          </p:cNvCxnSpPr>
          <p:nvPr/>
        </p:nvCxnSpPr>
        <p:spPr>
          <a:xfrm flipV="1">
            <a:off x="5024437" y="4646904"/>
            <a:ext cx="3287999" cy="1143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57375" y="1743075"/>
            <a:ext cx="8829675" cy="17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Dhaka to Rajshahi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Dhaka to Chapai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Rajshahi to Dhaka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Chapai to Dhaka, but Chapai to Rajshahi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70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6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A Directed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7225" y="1935961"/>
            <a:ext cx="11129965" cy="2582468"/>
            <a:chOff x="1563245" y="3007523"/>
            <a:chExt cx="10200139" cy="258246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Definition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982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None/>
              </a:pPr>
              <a:r>
                <a:rPr lang="en-US" dirty="0" smtClean="0"/>
                <a:t>A directed graph (or digraph) </a:t>
              </a:r>
              <a:r>
                <a:rPr lang="en-US" i="1" dirty="0" smtClean="0"/>
                <a:t>(V, </a:t>
              </a:r>
              <a:r>
                <a:rPr lang="en-US" i="1" dirty="0"/>
                <a:t>E</a:t>
              </a:r>
              <a:r>
                <a:rPr lang="en-US" i="1" dirty="0" smtClean="0"/>
                <a:t>) </a:t>
              </a:r>
              <a:r>
                <a:rPr lang="en-US" dirty="0" smtClean="0"/>
                <a:t>consists </a:t>
              </a:r>
              <a:r>
                <a:rPr lang="en-US" dirty="0"/>
                <a:t>of a nonempty set of </a:t>
              </a:r>
              <a:r>
                <a:rPr lang="en-US" dirty="0" smtClean="0"/>
                <a:t>vertices </a:t>
              </a:r>
              <a:r>
                <a:rPr lang="en-US" i="1" dirty="0" smtClean="0"/>
                <a:t>V</a:t>
              </a:r>
              <a:r>
                <a:rPr lang="en-US" dirty="0" smtClean="0"/>
                <a:t> and </a:t>
              </a:r>
              <a:r>
                <a:rPr lang="en-US" dirty="0"/>
                <a:t>a set </a:t>
              </a:r>
              <a:r>
                <a:rPr lang="en-US" dirty="0" smtClean="0"/>
                <a:t>of directed edges (or arcs) </a:t>
              </a:r>
              <a:r>
                <a:rPr lang="en-US" i="1" dirty="0" smtClean="0"/>
                <a:t>E</a:t>
              </a:r>
              <a:r>
                <a:rPr lang="en-US" dirty="0"/>
                <a:t>. Each directed edge is associated with </a:t>
              </a:r>
              <a:r>
                <a:rPr lang="en-US" dirty="0">
                  <a:solidFill>
                    <a:srgbClr val="FF0000"/>
                  </a:solidFill>
                </a:rPr>
                <a:t>an ordered pair of </a:t>
              </a:r>
              <a:r>
                <a:rPr lang="en-US" dirty="0" smtClean="0">
                  <a:solidFill>
                    <a:srgbClr val="FF0000"/>
                  </a:solidFill>
                </a:rPr>
                <a:t>vertices</a:t>
              </a:r>
              <a:r>
                <a:rPr lang="en-US" dirty="0" smtClean="0"/>
                <a:t>. The </a:t>
              </a:r>
              <a:r>
                <a:rPr lang="en-US" dirty="0"/>
                <a:t>directed edge associated with the ordered pair (u</a:t>
              </a:r>
              <a:r>
                <a:rPr lang="en-US" dirty="0" smtClean="0"/>
                <a:t>, v</a:t>
              </a:r>
              <a:r>
                <a:rPr lang="en-US" dirty="0"/>
                <a:t>) is said </a:t>
              </a:r>
              <a:r>
                <a:rPr lang="en-US" dirty="0" smtClean="0"/>
                <a:t>to </a:t>
              </a:r>
              <a:r>
                <a:rPr lang="en-US" i="1" dirty="0" smtClean="0">
                  <a:solidFill>
                    <a:schemeClr val="accent2">
                      <a:lumMod val="50000"/>
                    </a:schemeClr>
                  </a:solidFill>
                </a:rPr>
                <a:t>start</a:t>
              </a:r>
              <a:r>
                <a:rPr lang="en-US" dirty="0" smtClean="0"/>
                <a:t> at u and </a:t>
              </a:r>
              <a:r>
                <a:rPr lang="en-US" i="1" dirty="0" smtClean="0">
                  <a:solidFill>
                    <a:schemeClr val="accent2">
                      <a:lumMod val="50000"/>
                    </a:schemeClr>
                  </a:solidFill>
                </a:rPr>
                <a:t>end</a:t>
              </a:r>
              <a:r>
                <a:rPr lang="en-US" dirty="0" smtClean="0"/>
                <a:t> at v</a:t>
              </a:r>
              <a:r>
                <a:rPr lang="en-US" dirty="0"/>
                <a:t>.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2481437" y="4818467"/>
            <a:ext cx="6476826" cy="1539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The edge (</a:t>
            </a:r>
            <a:r>
              <a:rPr lang="en-US" i="1" dirty="0"/>
              <a:t>a,b</a:t>
            </a:r>
            <a:r>
              <a:rPr lang="en-US" dirty="0"/>
              <a:t>) is also denoted by </a:t>
            </a:r>
            <a:r>
              <a:rPr lang="en-US" i="1" dirty="0"/>
              <a:t>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b</a:t>
            </a:r>
          </a:p>
          <a:p>
            <a:pPr lvl="1">
              <a:lnSpc>
                <a:spcPct val="114000"/>
              </a:lnSpc>
            </a:pPr>
            <a:r>
              <a:rPr lang="en-US" sz="2800" i="1" dirty="0" smtClean="0">
                <a:sym typeface="Wingdings" panose="05000000000000000000" pitchFamily="2" charset="2"/>
              </a:rPr>
              <a:t>a </a:t>
            </a:r>
            <a:r>
              <a:rPr lang="en-US" sz="2800" dirty="0">
                <a:sym typeface="Wingdings" panose="05000000000000000000" pitchFamily="2" charset="2"/>
              </a:rPr>
              <a:t>is called the </a:t>
            </a:r>
            <a:r>
              <a:rPr lang="en-US" sz="2800" b="1" i="1" dirty="0">
                <a:sym typeface="Wingdings" panose="05000000000000000000" pitchFamily="2" charset="2"/>
              </a:rPr>
              <a:t>source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of the edge while 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14000"/>
              </a:lnSpc>
            </a:pPr>
            <a:r>
              <a:rPr lang="en-US" sz="2800" i="1" dirty="0" smtClean="0">
                <a:sym typeface="Wingdings" panose="05000000000000000000" pitchFamily="2" charset="2"/>
              </a:rPr>
              <a:t>b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is called the </a:t>
            </a:r>
            <a:r>
              <a:rPr lang="en-US" sz="2800" b="1" i="1" dirty="0">
                <a:sym typeface="Wingdings" panose="05000000000000000000" pitchFamily="2" charset="2"/>
              </a:rPr>
              <a:t>target </a:t>
            </a:r>
            <a:r>
              <a:rPr lang="en-US" sz="2800" dirty="0" smtClean="0">
                <a:sym typeface="Wingdings" panose="05000000000000000000" pitchFamily="2" charset="2"/>
              </a:rPr>
              <a:t>of </a:t>
            </a:r>
            <a:r>
              <a:rPr lang="en-US" sz="2800" dirty="0">
                <a:sym typeface="Wingdings" panose="05000000000000000000" pitchFamily="2" charset="2"/>
              </a:rPr>
              <a:t>the edge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="" xmlns:p14="http://schemas.microsoft.com/office/powerpoint/2010/main" val="16678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Directed 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5148" y="2528893"/>
            <a:ext cx="5010154" cy="2543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Simple Directed Graphs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Multiple Directed Graphs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Mixed Graphs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7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Types of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4" y="1978824"/>
            <a:ext cx="11944327" cy="37718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6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Undirected Graphs: Adjacent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4355" y="4157668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Adjacent of 1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2403" y="3642718"/>
            <a:ext cx="4119563" cy="2658067"/>
            <a:chOff x="7572378" y="3039665"/>
            <a:chExt cx="4119563" cy="2658067"/>
          </a:xfrm>
        </p:grpSpPr>
        <p:sp>
          <p:nvSpPr>
            <p:cNvPr id="5" name="Flowchart: Connector 4"/>
            <p:cNvSpPr/>
            <p:nvPr/>
          </p:nvSpPr>
          <p:spPr>
            <a:xfrm>
              <a:off x="8181978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181979" y="5367335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0806114" y="5367334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806114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2378" y="3039665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15690" y="529410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2378" y="5294109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91891" y="311288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  <p:cxnSp>
          <p:nvCxnSpPr>
            <p:cNvPr id="20" name="Straight Connector 19"/>
            <p:cNvCxnSpPr>
              <a:stCxn id="5" idx="6"/>
              <a:endCxn id="14" idx="2"/>
            </p:cNvCxnSpPr>
            <p:nvPr/>
          </p:nvCxnSpPr>
          <p:spPr>
            <a:xfrm>
              <a:off x="8382003" y="3314701"/>
              <a:ext cx="2424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7"/>
              <a:endCxn id="14" idx="3"/>
            </p:cNvCxnSpPr>
            <p:nvPr/>
          </p:nvCxnSpPr>
          <p:spPr>
            <a:xfrm flipV="1">
              <a:off x="8352711" y="3405626"/>
              <a:ext cx="2482696" cy="19993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5"/>
              <a:endCxn id="13" idx="1"/>
            </p:cNvCxnSpPr>
            <p:nvPr/>
          </p:nvCxnSpPr>
          <p:spPr>
            <a:xfrm>
              <a:off x="8352710" y="3405626"/>
              <a:ext cx="2482697" cy="1999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00132" y="1455391"/>
            <a:ext cx="10591809" cy="1785489"/>
            <a:chOff x="1563245" y="3007523"/>
            <a:chExt cx="10200139" cy="1785489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Definition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85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numCol="1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buNone/>
              </a:pPr>
              <a:r>
                <a:rPr lang="en-US" dirty="0"/>
                <a:t>Vertices are </a:t>
              </a:r>
              <a:r>
                <a:rPr lang="en-US" b="1" i="1" dirty="0"/>
                <a:t>adjacent</a:t>
              </a:r>
              <a:r>
                <a:rPr lang="en-US" dirty="0"/>
                <a:t> if they are the endpoints of the same </a:t>
              </a:r>
              <a:r>
                <a:rPr lang="en-US" dirty="0" smtClean="0"/>
                <a:t>edge or they are connected by the same edge.</a:t>
              </a:r>
              <a:endParaRPr lang="en-US" dirty="0"/>
            </a:p>
            <a:p>
              <a:pPr marL="0" indent="0">
                <a:buNone/>
              </a:pP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3005148" y="4150678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2 and 4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02449" y="4992215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Adjacent of 2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993242" y="4985225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1 and 3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02449" y="5815020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Adjacent of 3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993242" y="5808030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2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40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253-CE33-4307-BB41-4FD408FDBC52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14463" y="1733550"/>
            <a:ext cx="10129837" cy="4438650"/>
          </a:xfrm>
          <a:noFill/>
          <a:ln/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</a:rPr>
              <a:t>Definition 1.</a:t>
            </a:r>
            <a:r>
              <a:rPr lang="en-US" b="1" dirty="0"/>
              <a:t> Two vertices, </a:t>
            </a:r>
            <a:r>
              <a:rPr lang="en-US" b="1" i="1" dirty="0"/>
              <a:t>u</a:t>
            </a:r>
            <a:r>
              <a:rPr lang="en-US" b="1" dirty="0"/>
              <a:t> and </a:t>
            </a:r>
            <a:r>
              <a:rPr lang="en-US" b="1" i="1" dirty="0"/>
              <a:t>v</a:t>
            </a:r>
            <a:r>
              <a:rPr lang="en-US" b="1" dirty="0"/>
              <a:t> in an undirected graph G are called </a:t>
            </a:r>
            <a:r>
              <a:rPr lang="en-US" b="1" dirty="0">
                <a:solidFill>
                  <a:srgbClr val="CC0000"/>
                </a:solidFill>
              </a:rPr>
              <a:t>adjacent </a:t>
            </a:r>
            <a:r>
              <a:rPr lang="en-US" b="1" dirty="0"/>
              <a:t>(or</a:t>
            </a:r>
            <a:r>
              <a:rPr lang="en-US" b="1" dirty="0">
                <a:solidFill>
                  <a:srgbClr val="CC0000"/>
                </a:solidFill>
              </a:rPr>
              <a:t> neighbors) </a:t>
            </a:r>
            <a:r>
              <a:rPr lang="en-US" b="1" dirty="0"/>
              <a:t>in G, if {</a:t>
            </a:r>
            <a:r>
              <a:rPr lang="en-US" b="1" i="1" dirty="0"/>
              <a:t>u, v</a:t>
            </a:r>
            <a:r>
              <a:rPr lang="en-US" b="1" dirty="0"/>
              <a:t>} is an edge of G.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 An edge </a:t>
            </a:r>
            <a:r>
              <a:rPr lang="en-US" b="1" i="1" dirty="0"/>
              <a:t>e</a:t>
            </a:r>
            <a:r>
              <a:rPr lang="en-US" b="1" dirty="0"/>
              <a:t> connecting </a:t>
            </a:r>
            <a:r>
              <a:rPr lang="en-US" b="1" i="1" dirty="0"/>
              <a:t>u</a:t>
            </a:r>
            <a:r>
              <a:rPr lang="en-US" b="1" dirty="0"/>
              <a:t> and </a:t>
            </a:r>
            <a:r>
              <a:rPr lang="en-US" b="1" i="1" dirty="0"/>
              <a:t>v</a:t>
            </a:r>
            <a:r>
              <a:rPr lang="en-US" b="1" dirty="0"/>
              <a:t> is called </a:t>
            </a:r>
            <a:r>
              <a:rPr lang="en-US" b="1" dirty="0">
                <a:solidFill>
                  <a:srgbClr val="CC0000"/>
                </a:solidFill>
              </a:rPr>
              <a:t>incident with</a:t>
            </a:r>
            <a:r>
              <a:rPr lang="en-US" b="1" dirty="0"/>
              <a:t> </a:t>
            </a:r>
            <a:r>
              <a:rPr lang="en-US" b="1" dirty="0">
                <a:solidFill>
                  <a:srgbClr val="CC0000"/>
                </a:solidFill>
              </a:rPr>
              <a:t>vertices </a:t>
            </a:r>
            <a:r>
              <a:rPr lang="en-US" b="1" i="1" dirty="0">
                <a:solidFill>
                  <a:srgbClr val="CC0000"/>
                </a:solidFill>
              </a:rPr>
              <a:t>u</a:t>
            </a:r>
            <a:r>
              <a:rPr lang="en-US" b="1" dirty="0">
                <a:solidFill>
                  <a:srgbClr val="CC0000"/>
                </a:solidFill>
              </a:rPr>
              <a:t> and </a:t>
            </a:r>
            <a:r>
              <a:rPr lang="en-US" b="1" i="1" dirty="0">
                <a:solidFill>
                  <a:srgbClr val="CC0000"/>
                </a:solidFill>
              </a:rPr>
              <a:t>v</a:t>
            </a:r>
            <a:r>
              <a:rPr lang="en-US" b="1" dirty="0"/>
              <a:t>, or is said to connect </a:t>
            </a:r>
            <a:r>
              <a:rPr lang="en-US" b="1" i="1" dirty="0"/>
              <a:t>u</a:t>
            </a:r>
            <a:r>
              <a:rPr lang="en-US" b="1" dirty="0"/>
              <a:t> and </a:t>
            </a:r>
            <a:r>
              <a:rPr lang="en-US" b="1" i="1" dirty="0"/>
              <a:t>v</a:t>
            </a:r>
            <a:r>
              <a:rPr lang="en-US" b="1" dirty="0"/>
              <a:t>.  The vertices </a:t>
            </a:r>
            <a:r>
              <a:rPr lang="en-US" b="1" i="1" dirty="0"/>
              <a:t>u</a:t>
            </a:r>
            <a:r>
              <a:rPr lang="en-US" b="1" dirty="0"/>
              <a:t> and </a:t>
            </a:r>
            <a:r>
              <a:rPr lang="en-US" b="1" i="1" dirty="0"/>
              <a:t>v</a:t>
            </a:r>
            <a:r>
              <a:rPr lang="en-US" b="1" dirty="0"/>
              <a:t> are called </a:t>
            </a:r>
            <a:r>
              <a:rPr lang="en-US" b="1" dirty="0">
                <a:solidFill>
                  <a:srgbClr val="CC0000"/>
                </a:solidFill>
              </a:rPr>
              <a:t>endpoints</a:t>
            </a:r>
            <a:r>
              <a:rPr lang="en-US" b="1" dirty="0"/>
              <a:t> of edge {</a:t>
            </a:r>
            <a:r>
              <a:rPr lang="en-US" b="1" i="1" dirty="0"/>
              <a:t>u, v</a:t>
            </a:r>
            <a:r>
              <a:rPr lang="en-US" b="1" dirty="0"/>
              <a:t>}.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Undirected Graphs  Terminology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Adjacent Vertices (Neighbors)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888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82F-F95E-4381-89F6-A2B538387901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A:	1 is adjacent to 2 and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2 is adjacent to 1 and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3 is adjacent to 1 and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4 is not adjacent to any vertex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4038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7848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8488" name="AutoShape 8"/>
          <p:cNvCxnSpPr>
            <a:cxnSpLocks noChangeShapeType="1"/>
            <a:stCxn id="148484" idx="6"/>
            <a:endCxn id="148485" idx="2"/>
          </p:cNvCxnSpPr>
          <p:nvPr/>
        </p:nvCxnSpPr>
        <p:spPr bwMode="auto">
          <a:xfrm>
            <a:off x="4419600" y="2171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89" name="AutoShape 9"/>
          <p:cNvCxnSpPr>
            <a:cxnSpLocks noChangeShapeType="1"/>
            <a:stCxn id="148484" idx="5"/>
            <a:endCxn id="148486" idx="1"/>
          </p:cNvCxnSpPr>
          <p:nvPr/>
        </p:nvCxnSpPr>
        <p:spPr bwMode="auto">
          <a:xfrm>
            <a:off x="4364039" y="23066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90" name="AutoShape 10"/>
          <p:cNvCxnSpPr>
            <a:cxnSpLocks noChangeShapeType="1"/>
            <a:stCxn id="148486" idx="7"/>
            <a:endCxn id="148485" idx="3"/>
          </p:cNvCxnSpPr>
          <p:nvPr/>
        </p:nvCxnSpPr>
        <p:spPr bwMode="auto">
          <a:xfrm flipV="1">
            <a:off x="5659439" y="23066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91" name="AutoShape 11"/>
          <p:cNvCxnSpPr>
            <a:cxnSpLocks noChangeShapeType="1"/>
            <a:stCxn id="148485" idx="6"/>
            <a:endCxn id="148484" idx="4"/>
          </p:cNvCxnSpPr>
          <p:nvPr/>
        </p:nvCxnSpPr>
        <p:spPr bwMode="auto">
          <a:xfrm flipH="1">
            <a:off x="4229100" y="2171700"/>
            <a:ext cx="2705100" cy="190500"/>
          </a:xfrm>
          <a:prstGeom prst="curvedConnector4">
            <a:avLst>
              <a:gd name="adj1" fmla="val -8449"/>
              <a:gd name="adj2" fmla="val 81332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5181600" y="1524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1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4495800" y="2413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3</a:t>
            </a:r>
          </a:p>
        </p:txBody>
      </p:sp>
      <p:cxnSp>
        <p:nvCxnSpPr>
          <p:cNvPr id="148494" name="AutoShape 14"/>
          <p:cNvCxnSpPr>
            <a:cxnSpLocks noChangeShapeType="1"/>
            <a:stCxn id="148484" idx="7"/>
            <a:endCxn id="148485" idx="1"/>
          </p:cNvCxnSpPr>
          <p:nvPr/>
        </p:nvCxnSpPr>
        <p:spPr bwMode="auto">
          <a:xfrm>
            <a:off x="4364039" y="2036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5181600" y="1905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2</a:t>
            </a:r>
          </a:p>
        </p:txBody>
      </p:sp>
      <p:cxnSp>
        <p:nvCxnSpPr>
          <p:cNvPr id="148496" name="AutoShape 16"/>
          <p:cNvCxnSpPr>
            <a:cxnSpLocks noChangeShapeType="1"/>
            <a:stCxn id="148486" idx="0"/>
            <a:endCxn id="148485" idx="2"/>
          </p:cNvCxnSpPr>
          <p:nvPr/>
        </p:nvCxnSpPr>
        <p:spPr bwMode="auto">
          <a:xfrm flipV="1">
            <a:off x="5524500" y="2171700"/>
            <a:ext cx="10287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551488" y="23622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4</a:t>
            </a:r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5943600" y="23923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5</a:t>
            </a: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6629400" y="29257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6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Undirected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Graphs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Terminology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5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/>
              <a:t>Car navigation system</a:t>
            </a:r>
          </a:p>
          <a:p>
            <a:pPr lvl="1"/>
            <a:r>
              <a:rPr lang="en-US" sz="2800" dirty="0"/>
              <a:t>Efficient database </a:t>
            </a:r>
          </a:p>
          <a:p>
            <a:pPr lvl="1"/>
            <a:r>
              <a:rPr lang="en-US" sz="2800" dirty="0"/>
              <a:t>Build a bot to retrieve info off WWW</a:t>
            </a:r>
          </a:p>
          <a:p>
            <a:pPr lvl="1"/>
            <a:r>
              <a:rPr lang="en-US" sz="2800" dirty="0"/>
              <a:t>Representing computational models</a:t>
            </a:r>
          </a:p>
          <a:p>
            <a:pPr lvl="1"/>
            <a:r>
              <a:rPr lang="en-US" sz="2800" dirty="0"/>
              <a:t>Many other applications. 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None/>
            </a:pPr>
            <a:endParaRPr lang="en-US" sz="2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dirty="0" smtClean="0"/>
              <a:t>This </a:t>
            </a:r>
            <a:r>
              <a:rPr lang="en-US" sz="2800" dirty="0"/>
              <a:t>course we focus more on the properties of abstract graphs rather on </a:t>
            </a:r>
            <a:r>
              <a:rPr lang="en-US" sz="2800" dirty="0" smtClean="0"/>
              <a:t>algorithms.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Use of Graphs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88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B7BF-C226-4EF6-9537-A317B7FA7AF0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876424"/>
            <a:ext cx="8510588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A vertex is </a:t>
            </a:r>
            <a:r>
              <a:rPr lang="en-US" b="1" i="1" dirty="0"/>
              <a:t>incident </a:t>
            </a:r>
            <a:r>
              <a:rPr lang="en-US" dirty="0"/>
              <a:t> with an edge (and the edge is incident with the vertex) if it is the endpoint of the edge.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Q:  Which edges are incident to 1?  How about incident to 2, 3, and 4?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4038600" y="3362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6553200" y="3362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5334000" y="4505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7848600" y="4505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9512" name="AutoShape 8"/>
          <p:cNvCxnSpPr>
            <a:cxnSpLocks noChangeShapeType="1"/>
            <a:stCxn id="149508" idx="6"/>
            <a:endCxn id="149509" idx="2"/>
          </p:cNvCxnSpPr>
          <p:nvPr/>
        </p:nvCxnSpPr>
        <p:spPr bwMode="auto">
          <a:xfrm>
            <a:off x="4419600" y="3552817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3" name="AutoShape 9"/>
          <p:cNvCxnSpPr>
            <a:cxnSpLocks noChangeShapeType="1"/>
            <a:stCxn id="149508" idx="5"/>
            <a:endCxn id="149510" idx="1"/>
          </p:cNvCxnSpPr>
          <p:nvPr/>
        </p:nvCxnSpPr>
        <p:spPr bwMode="auto">
          <a:xfrm>
            <a:off x="4364039" y="3687756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4" name="AutoShape 10"/>
          <p:cNvCxnSpPr>
            <a:cxnSpLocks noChangeShapeType="1"/>
            <a:stCxn id="149510" idx="7"/>
            <a:endCxn id="149509" idx="3"/>
          </p:cNvCxnSpPr>
          <p:nvPr/>
        </p:nvCxnSpPr>
        <p:spPr bwMode="auto">
          <a:xfrm flipV="1">
            <a:off x="5659439" y="3687756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5" name="AutoShape 11"/>
          <p:cNvCxnSpPr>
            <a:cxnSpLocks noChangeShapeType="1"/>
            <a:stCxn id="149509" idx="6"/>
            <a:endCxn id="149508" idx="4"/>
          </p:cNvCxnSpPr>
          <p:nvPr/>
        </p:nvCxnSpPr>
        <p:spPr bwMode="auto">
          <a:xfrm flipH="1">
            <a:off x="4229100" y="3552817"/>
            <a:ext cx="2705100" cy="190500"/>
          </a:xfrm>
          <a:prstGeom prst="curvedConnector4">
            <a:avLst>
              <a:gd name="adj1" fmla="val -8449"/>
              <a:gd name="adj2" fmla="val 81332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181600" y="29051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1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4495800" y="37941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3</a:t>
            </a:r>
          </a:p>
        </p:txBody>
      </p:sp>
      <p:cxnSp>
        <p:nvCxnSpPr>
          <p:cNvPr id="149518" name="AutoShape 14"/>
          <p:cNvCxnSpPr>
            <a:cxnSpLocks noChangeShapeType="1"/>
            <a:stCxn id="149508" idx="7"/>
            <a:endCxn id="149509" idx="1"/>
          </p:cNvCxnSpPr>
          <p:nvPr/>
        </p:nvCxnSpPr>
        <p:spPr bwMode="auto">
          <a:xfrm>
            <a:off x="4364039" y="3417880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5181600" y="32861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2</a:t>
            </a:r>
          </a:p>
        </p:txBody>
      </p:sp>
      <p:cxnSp>
        <p:nvCxnSpPr>
          <p:cNvPr id="149520" name="AutoShape 16"/>
          <p:cNvCxnSpPr>
            <a:cxnSpLocks noChangeShapeType="1"/>
            <a:stCxn id="149510" idx="0"/>
            <a:endCxn id="149509" idx="2"/>
          </p:cNvCxnSpPr>
          <p:nvPr/>
        </p:nvCxnSpPr>
        <p:spPr bwMode="auto">
          <a:xfrm flipV="1">
            <a:off x="5524500" y="3552817"/>
            <a:ext cx="10287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5551488" y="37433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4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5943600" y="377348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5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6629400" y="430688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6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Undirected Graphs</a:t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Terminology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4773-BEE2-4AC5-A0B9-1EC95A4377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A:	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i="1" dirty="0"/>
              <a:t>, e</a:t>
            </a:r>
            <a:r>
              <a:rPr lang="en-US" baseline="-25000" dirty="0"/>
              <a:t>2</a:t>
            </a:r>
            <a:r>
              <a:rPr lang="en-US" i="1" dirty="0"/>
              <a:t>, e</a:t>
            </a:r>
            <a:r>
              <a:rPr lang="en-US" baseline="-25000" dirty="0"/>
              <a:t>3</a:t>
            </a:r>
            <a:r>
              <a:rPr lang="en-US" i="1" dirty="0"/>
              <a:t>, e</a:t>
            </a:r>
            <a:r>
              <a:rPr lang="en-US" baseline="-25000" dirty="0"/>
              <a:t>6</a:t>
            </a:r>
            <a:r>
              <a:rPr lang="en-US" dirty="0"/>
              <a:t> are incident with </a:t>
            </a:r>
            <a:r>
              <a:rPr lang="en-US" dirty="0" smtClean="0"/>
              <a:t>1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2 is incident with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i="1" dirty="0"/>
              <a:t>, e</a:t>
            </a:r>
            <a:r>
              <a:rPr lang="en-US" baseline="-25000" dirty="0"/>
              <a:t>2</a:t>
            </a:r>
            <a:r>
              <a:rPr lang="en-US" i="1" dirty="0"/>
              <a:t>, e</a:t>
            </a:r>
            <a:r>
              <a:rPr lang="en-US" baseline="-25000" dirty="0"/>
              <a:t>4</a:t>
            </a:r>
            <a:r>
              <a:rPr lang="en-US" i="1" dirty="0"/>
              <a:t>, e</a:t>
            </a:r>
            <a:r>
              <a:rPr lang="en-US" baseline="-25000" dirty="0"/>
              <a:t>5</a:t>
            </a:r>
            <a:r>
              <a:rPr lang="en-US" i="1" dirty="0"/>
              <a:t>, e</a:t>
            </a:r>
            <a:r>
              <a:rPr lang="en-US" baseline="-25000" dirty="0"/>
              <a:t>6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3 is incident with 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i="1" dirty="0"/>
              <a:t>, e</a:t>
            </a:r>
            <a:r>
              <a:rPr lang="en-US" baseline="-25000" dirty="0"/>
              <a:t>4</a:t>
            </a:r>
            <a:r>
              <a:rPr lang="en-US" i="1" dirty="0"/>
              <a:t>, e</a:t>
            </a:r>
            <a:r>
              <a:rPr lang="en-US" baseline="-25000" dirty="0"/>
              <a:t>5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		4 is not incident with any edge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4038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7848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0536" name="AutoShape 8"/>
          <p:cNvCxnSpPr>
            <a:cxnSpLocks noChangeShapeType="1"/>
            <a:stCxn id="150532" idx="6"/>
            <a:endCxn id="150533" idx="2"/>
          </p:cNvCxnSpPr>
          <p:nvPr/>
        </p:nvCxnSpPr>
        <p:spPr bwMode="auto">
          <a:xfrm>
            <a:off x="4419600" y="2171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7" name="AutoShape 9"/>
          <p:cNvCxnSpPr>
            <a:cxnSpLocks noChangeShapeType="1"/>
            <a:stCxn id="150532" idx="5"/>
            <a:endCxn id="150534" idx="1"/>
          </p:cNvCxnSpPr>
          <p:nvPr/>
        </p:nvCxnSpPr>
        <p:spPr bwMode="auto">
          <a:xfrm>
            <a:off x="4364039" y="23066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8" name="AutoShape 10"/>
          <p:cNvCxnSpPr>
            <a:cxnSpLocks noChangeShapeType="1"/>
            <a:stCxn id="150534" idx="7"/>
            <a:endCxn id="150533" idx="3"/>
          </p:cNvCxnSpPr>
          <p:nvPr/>
        </p:nvCxnSpPr>
        <p:spPr bwMode="auto">
          <a:xfrm flipV="1">
            <a:off x="5659439" y="23066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9" name="AutoShape 11"/>
          <p:cNvCxnSpPr>
            <a:cxnSpLocks noChangeShapeType="1"/>
            <a:stCxn id="150533" idx="6"/>
            <a:endCxn id="150532" idx="4"/>
          </p:cNvCxnSpPr>
          <p:nvPr/>
        </p:nvCxnSpPr>
        <p:spPr bwMode="auto">
          <a:xfrm flipH="1">
            <a:off x="4229100" y="2171700"/>
            <a:ext cx="2705100" cy="190500"/>
          </a:xfrm>
          <a:prstGeom prst="curvedConnector4">
            <a:avLst>
              <a:gd name="adj1" fmla="val -8449"/>
              <a:gd name="adj2" fmla="val 81332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5181600" y="1524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1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495800" y="2413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3</a:t>
            </a:r>
          </a:p>
        </p:txBody>
      </p:sp>
      <p:cxnSp>
        <p:nvCxnSpPr>
          <p:cNvPr id="150542" name="AutoShape 14"/>
          <p:cNvCxnSpPr>
            <a:cxnSpLocks noChangeShapeType="1"/>
            <a:stCxn id="150532" idx="7"/>
            <a:endCxn id="150533" idx="1"/>
          </p:cNvCxnSpPr>
          <p:nvPr/>
        </p:nvCxnSpPr>
        <p:spPr bwMode="auto">
          <a:xfrm>
            <a:off x="4364039" y="2036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5181600" y="1905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2</a:t>
            </a:r>
          </a:p>
        </p:txBody>
      </p:sp>
      <p:cxnSp>
        <p:nvCxnSpPr>
          <p:cNvPr id="150544" name="AutoShape 16"/>
          <p:cNvCxnSpPr>
            <a:cxnSpLocks noChangeShapeType="1"/>
            <a:stCxn id="150534" idx="0"/>
            <a:endCxn id="150533" idx="2"/>
          </p:cNvCxnSpPr>
          <p:nvPr/>
        </p:nvCxnSpPr>
        <p:spPr bwMode="auto">
          <a:xfrm flipV="1">
            <a:off x="5524500" y="2171700"/>
            <a:ext cx="10287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5551488" y="23622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4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5943600" y="23923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5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6629400" y="29257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 dirty="0"/>
              <a:t>e</a:t>
            </a:r>
            <a:r>
              <a:rPr lang="en-US" sz="3200" baseline="-25000" dirty="0"/>
              <a:t>6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Undirected Graphs</a:t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Terminology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2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Undirected Graphs: Degree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14463" y="4157668"/>
            <a:ext cx="1304933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deg (1)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8382003" y="3789166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8382004" y="5970388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11006139" y="5970387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11006139" y="3789166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72403" y="3642718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11415715" y="5897161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72403" y="5897162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91916" y="3715941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cxnSp>
        <p:nvCxnSpPr>
          <p:cNvPr id="20" name="Straight Connector 19"/>
          <p:cNvCxnSpPr>
            <a:stCxn id="5" idx="6"/>
            <a:endCxn id="14" idx="2"/>
          </p:cNvCxnSpPr>
          <p:nvPr/>
        </p:nvCxnSpPr>
        <p:spPr>
          <a:xfrm>
            <a:off x="8582028" y="3917754"/>
            <a:ext cx="242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7"/>
            <a:endCxn id="14" idx="3"/>
          </p:cNvCxnSpPr>
          <p:nvPr/>
        </p:nvCxnSpPr>
        <p:spPr>
          <a:xfrm flipV="1">
            <a:off x="8552736" y="4008679"/>
            <a:ext cx="2482696" cy="1999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3" idx="1"/>
          </p:cNvCxnSpPr>
          <p:nvPr/>
        </p:nvCxnSpPr>
        <p:spPr>
          <a:xfrm>
            <a:off x="8552735" y="4008679"/>
            <a:ext cx="2482697" cy="1999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023931" y="1354407"/>
            <a:ext cx="10591809" cy="2091795"/>
            <a:chOff x="1563245" y="3007523"/>
            <a:chExt cx="10200139" cy="2091795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Definition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491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buNone/>
              </a:pPr>
              <a:r>
                <a:rPr lang="en-US" sz="2400" dirty="0" smtClean="0"/>
                <a:t>The degree </a:t>
              </a:r>
              <a:r>
                <a:rPr lang="en-US" sz="2400" dirty="0"/>
                <a:t>of a vertex in an undirected </a:t>
              </a:r>
              <a:r>
                <a:rPr lang="en-US" sz="2400" dirty="0" smtClean="0"/>
                <a:t>graph is </a:t>
              </a:r>
              <a:r>
                <a:rPr lang="en-US" sz="2400" dirty="0"/>
                <a:t>the number of edges incident with it, </a:t>
              </a:r>
              <a:r>
                <a:rPr lang="en-US" sz="2400" dirty="0" smtClean="0"/>
                <a:t>except that </a:t>
              </a:r>
              <a:r>
                <a:rPr lang="en-US" sz="2400" dirty="0"/>
                <a:t>a loop at a vertex contributes twice to the degree of that vertex. The degree of </a:t>
              </a:r>
              <a:r>
                <a:rPr lang="en-US" sz="2400" dirty="0" smtClean="0"/>
                <a:t>the vertex v is </a:t>
              </a:r>
              <a:r>
                <a:rPr lang="en-US" sz="2400" dirty="0"/>
                <a:t>denoted by deg(v).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3005148" y="4150678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2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414463" y="4992215"/>
            <a:ext cx="1293027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deg </a:t>
            </a:r>
            <a:r>
              <a:rPr lang="en-US" dirty="0" smtClean="0"/>
              <a:t>(3) </a:t>
            </a:r>
            <a:r>
              <a:rPr lang="en-US" dirty="0"/>
              <a:t>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993242" y="4985225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1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414463" y="5815020"/>
            <a:ext cx="1293027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deg </a:t>
            </a:r>
            <a:r>
              <a:rPr lang="en-US" dirty="0" smtClean="0"/>
              <a:t>(4) </a:t>
            </a:r>
            <a:r>
              <a:rPr lang="en-US" dirty="0"/>
              <a:t>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993242" y="5808030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3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1060093" y="5540008"/>
            <a:ext cx="584838" cy="575042"/>
          </a:xfrm>
          <a:custGeom>
            <a:avLst/>
            <a:gdLst>
              <a:gd name="connsiteX0" fmla="*/ 127020 w 584838"/>
              <a:gd name="connsiteY0" fmla="*/ 575042 h 575042"/>
              <a:gd name="connsiteX1" fmla="*/ 584220 w 584838"/>
              <a:gd name="connsiteY1" fmla="*/ 160705 h 575042"/>
              <a:gd name="connsiteX2" fmla="*/ 41295 w 584838"/>
              <a:gd name="connsiteY2" fmla="*/ 17830 h 575042"/>
              <a:gd name="connsiteX3" fmla="*/ 41295 w 584838"/>
              <a:gd name="connsiteY3" fmla="*/ 532180 h 57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8" h="575042">
                <a:moveTo>
                  <a:pt x="127020" y="575042"/>
                </a:moveTo>
                <a:cubicBezTo>
                  <a:pt x="362763" y="414308"/>
                  <a:pt x="598507" y="253574"/>
                  <a:pt x="584220" y="160705"/>
                </a:cubicBezTo>
                <a:cubicBezTo>
                  <a:pt x="569933" y="67836"/>
                  <a:pt x="131782" y="-44082"/>
                  <a:pt x="41295" y="17830"/>
                </a:cubicBezTo>
                <a:cubicBezTo>
                  <a:pt x="-49192" y="79742"/>
                  <a:pt x="36533" y="446455"/>
                  <a:pt x="41295" y="53218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91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Directed Graphs : Adjacent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4355" y="4157668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Adjacent of 1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2403" y="3642718"/>
            <a:ext cx="4119563" cy="2658067"/>
            <a:chOff x="7572378" y="3039665"/>
            <a:chExt cx="4119563" cy="2658067"/>
          </a:xfrm>
        </p:grpSpPr>
        <p:sp>
          <p:nvSpPr>
            <p:cNvPr id="5" name="Flowchart: Connector 4"/>
            <p:cNvSpPr/>
            <p:nvPr/>
          </p:nvSpPr>
          <p:spPr>
            <a:xfrm>
              <a:off x="8181978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181979" y="5367335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0806114" y="5367334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806114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2378" y="3039665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15690" y="529410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2378" y="5294109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91891" y="311288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1100132" y="1455392"/>
            <a:ext cx="10581921" cy="521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05148" y="4150678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2 and 4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02449" y="4992215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Adjacent of 2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993242" y="4985225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1 and 3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02449" y="5815020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Adjacent of 3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993242" y="5808030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2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cxnSp>
        <p:nvCxnSpPr>
          <p:cNvPr id="7" name="Straight Arrow Connector 6"/>
          <p:cNvCxnSpPr>
            <a:stCxn id="5" idx="6"/>
            <a:endCxn id="14" idx="2"/>
          </p:cNvCxnSpPr>
          <p:nvPr/>
        </p:nvCxnSpPr>
        <p:spPr>
          <a:xfrm>
            <a:off x="8582028" y="3917754"/>
            <a:ext cx="2424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2" idx="7"/>
          </p:cNvCxnSpPr>
          <p:nvPr/>
        </p:nvCxnSpPr>
        <p:spPr>
          <a:xfrm flipH="1">
            <a:off x="8552736" y="4008679"/>
            <a:ext cx="2482696" cy="1999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3" idx="1"/>
          </p:cNvCxnSpPr>
          <p:nvPr/>
        </p:nvCxnSpPr>
        <p:spPr>
          <a:xfrm>
            <a:off x="8552735" y="4008679"/>
            <a:ext cx="2482697" cy="199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2" y="2019687"/>
            <a:ext cx="10581921" cy="14986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87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Directed Graphs : Degree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71580" y="4625659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In degree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72403" y="3642718"/>
            <a:ext cx="4119563" cy="2658067"/>
            <a:chOff x="7572378" y="3039665"/>
            <a:chExt cx="4119563" cy="2658067"/>
          </a:xfrm>
        </p:grpSpPr>
        <p:sp>
          <p:nvSpPr>
            <p:cNvPr id="5" name="Flowchart: Connector 4"/>
            <p:cNvSpPr/>
            <p:nvPr/>
          </p:nvSpPr>
          <p:spPr>
            <a:xfrm>
              <a:off x="8181978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181979" y="5367335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0806114" y="5367334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806114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2378" y="3039665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15690" y="529410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2378" y="5294109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91891" y="311288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1171579" y="5454084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Out degree: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cxnSp>
        <p:nvCxnSpPr>
          <p:cNvPr id="7" name="Straight Arrow Connector 6"/>
          <p:cNvCxnSpPr>
            <a:stCxn id="5" idx="6"/>
            <a:endCxn id="14" idx="2"/>
          </p:cNvCxnSpPr>
          <p:nvPr/>
        </p:nvCxnSpPr>
        <p:spPr>
          <a:xfrm>
            <a:off x="8582028" y="3917754"/>
            <a:ext cx="2424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2" idx="7"/>
          </p:cNvCxnSpPr>
          <p:nvPr/>
        </p:nvCxnSpPr>
        <p:spPr>
          <a:xfrm flipH="1">
            <a:off x="8552736" y="4008679"/>
            <a:ext cx="2482696" cy="1999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3" idx="1"/>
          </p:cNvCxnSpPr>
          <p:nvPr/>
        </p:nvCxnSpPr>
        <p:spPr>
          <a:xfrm>
            <a:off x="8552735" y="4008679"/>
            <a:ext cx="2482697" cy="199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81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Directed Graphs : Degree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100132" y="1455392"/>
            <a:ext cx="10581921" cy="521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Definition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2" y="2061859"/>
            <a:ext cx="10571252" cy="16386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66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35893" y="1600200"/>
            <a:ext cx="9320213" cy="4756154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in-degree</a:t>
            </a:r>
            <a:r>
              <a:rPr lang="en-US" dirty="0"/>
              <a:t> of a vertex </a:t>
            </a:r>
            <a:r>
              <a:rPr lang="en-US" dirty="0">
                <a:solidFill>
                  <a:srgbClr val="FF0000"/>
                </a:solidFill>
              </a:rPr>
              <a:t>(deg</a:t>
            </a:r>
            <a:r>
              <a:rPr lang="en-US" baseline="30000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counts the number of edges that stick </a:t>
            </a:r>
            <a:r>
              <a:rPr lang="en-US" i="1" dirty="0"/>
              <a:t>in</a:t>
            </a:r>
            <a:r>
              <a:rPr lang="en-US" dirty="0"/>
              <a:t> to the vertex.  </a:t>
            </a:r>
            <a:endParaRPr lang="en-US" dirty="0" smtClean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The </a:t>
            </a:r>
            <a:r>
              <a:rPr lang="en-US" b="1" i="1" dirty="0"/>
              <a:t>out-degree </a:t>
            </a:r>
            <a:r>
              <a:rPr lang="en-US" dirty="0">
                <a:solidFill>
                  <a:srgbClr val="FF0000"/>
                </a:solidFill>
              </a:rPr>
              <a:t>(deg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counts the number sticking </a:t>
            </a:r>
            <a:r>
              <a:rPr lang="en-US" i="1" dirty="0"/>
              <a:t>out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Q:  What are in-degrees and out-degrees of all the vertices?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0614-6C89-439B-B744-2FF1DDE0002F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6592" name="Oval 32"/>
          <p:cNvSpPr>
            <a:spLocks noChangeArrowheads="1"/>
          </p:cNvSpPr>
          <p:nvPr/>
        </p:nvSpPr>
        <p:spPr bwMode="auto">
          <a:xfrm>
            <a:off x="4876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593" name="Oval 33"/>
          <p:cNvSpPr>
            <a:spLocks noChangeArrowheads="1"/>
          </p:cNvSpPr>
          <p:nvPr/>
        </p:nvSpPr>
        <p:spPr bwMode="auto">
          <a:xfrm>
            <a:off x="609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7239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6595" name="AutoShape 35"/>
          <p:cNvCxnSpPr>
            <a:cxnSpLocks noChangeShapeType="1"/>
            <a:stCxn id="66592" idx="7"/>
            <a:endCxn id="66593" idx="3"/>
          </p:cNvCxnSpPr>
          <p:nvPr/>
        </p:nvCxnSpPr>
        <p:spPr bwMode="auto">
          <a:xfrm flipV="1">
            <a:off x="5202239" y="4211639"/>
            <a:ext cx="949325" cy="644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6" name="AutoShape 36"/>
          <p:cNvCxnSpPr>
            <a:cxnSpLocks noChangeShapeType="1"/>
            <a:stCxn id="66593" idx="5"/>
            <a:endCxn id="66594" idx="1"/>
          </p:cNvCxnSpPr>
          <p:nvPr/>
        </p:nvCxnSpPr>
        <p:spPr bwMode="auto">
          <a:xfrm>
            <a:off x="6421439" y="4211639"/>
            <a:ext cx="873125" cy="644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7" name="AutoShape 37"/>
          <p:cNvCxnSpPr>
            <a:cxnSpLocks noChangeShapeType="1"/>
            <a:stCxn id="66594" idx="2"/>
            <a:endCxn id="66594" idx="4"/>
          </p:cNvCxnSpPr>
          <p:nvPr/>
        </p:nvCxnSpPr>
        <p:spPr bwMode="auto">
          <a:xfrm rot="10800000" flipH="1" flipV="1">
            <a:off x="7239000" y="4991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8" name="AutoShape 38"/>
          <p:cNvCxnSpPr>
            <a:cxnSpLocks noChangeShapeType="1"/>
            <a:stCxn id="66593" idx="6"/>
            <a:endCxn id="66593" idx="1"/>
          </p:cNvCxnSpPr>
          <p:nvPr/>
        </p:nvCxnSpPr>
        <p:spPr bwMode="auto">
          <a:xfrm flipH="1" flipV="1">
            <a:off x="6151564" y="3941764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9" name="AutoShape 39"/>
          <p:cNvCxnSpPr>
            <a:cxnSpLocks noChangeShapeType="1"/>
            <a:stCxn id="66594" idx="6"/>
            <a:endCxn id="66594" idx="7"/>
          </p:cNvCxnSpPr>
          <p:nvPr/>
        </p:nvCxnSpPr>
        <p:spPr bwMode="auto">
          <a:xfrm flipH="1" flipV="1">
            <a:off x="7564438" y="4856164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0" name="AutoShape 40"/>
          <p:cNvCxnSpPr>
            <a:cxnSpLocks noChangeShapeType="1"/>
            <a:stCxn id="66593" idx="6"/>
            <a:endCxn id="66594" idx="0"/>
          </p:cNvCxnSpPr>
          <p:nvPr/>
        </p:nvCxnSpPr>
        <p:spPr bwMode="auto">
          <a:xfrm>
            <a:off x="6477000" y="4076700"/>
            <a:ext cx="952500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1" name="AutoShape 41"/>
          <p:cNvCxnSpPr>
            <a:cxnSpLocks noChangeShapeType="1"/>
            <a:stCxn id="66592" idx="0"/>
            <a:endCxn id="66593" idx="2"/>
          </p:cNvCxnSpPr>
          <p:nvPr/>
        </p:nvCxnSpPr>
        <p:spPr bwMode="auto">
          <a:xfrm flipV="1">
            <a:off x="5067300" y="4076700"/>
            <a:ext cx="1028700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Oriented Degree</a:t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when Edges Directed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0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23D8-D40B-444B-97F4-FB4CBFF7D72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A: 	deg</a:t>
            </a:r>
            <a:r>
              <a:rPr lang="en-US" baseline="30000" dirty="0"/>
              <a:t>-</a:t>
            </a:r>
            <a:r>
              <a:rPr lang="en-US" dirty="0"/>
              <a:t>(1)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deg</a:t>
            </a:r>
            <a:r>
              <a:rPr lang="en-US" baseline="30000" dirty="0"/>
              <a:t>-</a:t>
            </a:r>
            <a:r>
              <a:rPr lang="en-US" dirty="0"/>
              <a:t>(2)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deg</a:t>
            </a:r>
            <a:r>
              <a:rPr lang="en-US" baseline="30000" dirty="0"/>
              <a:t>-</a:t>
            </a:r>
            <a:r>
              <a:rPr lang="en-US" dirty="0"/>
              <a:t>(3)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deg</a:t>
            </a:r>
            <a:r>
              <a:rPr lang="en-US" baseline="30000" dirty="0"/>
              <a:t>+</a:t>
            </a:r>
            <a:r>
              <a:rPr lang="en-US" dirty="0"/>
              <a:t>(1)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deg</a:t>
            </a:r>
            <a:r>
              <a:rPr lang="en-US" baseline="30000" dirty="0"/>
              <a:t>+</a:t>
            </a:r>
            <a:r>
              <a:rPr lang="en-US" dirty="0"/>
              <a:t>(2)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deg</a:t>
            </a:r>
            <a:r>
              <a:rPr lang="en-US" baseline="30000" dirty="0"/>
              <a:t>+</a:t>
            </a:r>
            <a:r>
              <a:rPr lang="en-US" dirty="0"/>
              <a:t>(3) =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0" y="2819400"/>
            <a:ext cx="2405063" cy="1009650"/>
            <a:chOff x="6096000" y="2819400"/>
            <a:chExt cx="2743200" cy="1295400"/>
          </a:xfrm>
        </p:grpSpPr>
        <p:sp>
          <p:nvSpPr>
            <p:cNvPr id="68612" name="Oval 4"/>
            <p:cNvSpPr>
              <a:spLocks noChangeArrowheads="1"/>
            </p:cNvSpPr>
            <p:nvPr/>
          </p:nvSpPr>
          <p:spPr bwMode="auto">
            <a:xfrm>
              <a:off x="6096000" y="3733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7315200" y="2819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8458200" y="3733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68615" name="AutoShape 7"/>
            <p:cNvCxnSpPr>
              <a:cxnSpLocks noChangeShapeType="1"/>
              <a:stCxn id="68612" idx="7"/>
              <a:endCxn id="68613" idx="3"/>
            </p:cNvCxnSpPr>
            <p:nvPr/>
          </p:nvCxnSpPr>
          <p:spPr bwMode="auto">
            <a:xfrm flipV="1">
              <a:off x="6421439" y="3144839"/>
              <a:ext cx="949325" cy="644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6" name="AutoShape 8"/>
            <p:cNvCxnSpPr>
              <a:cxnSpLocks noChangeShapeType="1"/>
              <a:stCxn id="68613" idx="5"/>
              <a:endCxn id="68614" idx="1"/>
            </p:cNvCxnSpPr>
            <p:nvPr/>
          </p:nvCxnSpPr>
          <p:spPr bwMode="auto">
            <a:xfrm>
              <a:off x="7640639" y="3144839"/>
              <a:ext cx="873125" cy="644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7" name="AutoShape 9"/>
            <p:cNvCxnSpPr>
              <a:cxnSpLocks noChangeShapeType="1"/>
              <a:stCxn id="68614" idx="2"/>
              <a:endCxn id="68614" idx="4"/>
            </p:cNvCxnSpPr>
            <p:nvPr/>
          </p:nvCxnSpPr>
          <p:spPr bwMode="auto">
            <a:xfrm rot="10800000" flipH="1" flipV="1">
              <a:off x="8458200" y="3924300"/>
              <a:ext cx="190500" cy="19050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8" name="AutoShape 10"/>
            <p:cNvCxnSpPr>
              <a:cxnSpLocks noChangeShapeType="1"/>
              <a:stCxn id="68613" idx="6"/>
              <a:endCxn id="68613" idx="1"/>
            </p:cNvCxnSpPr>
            <p:nvPr/>
          </p:nvCxnSpPr>
          <p:spPr bwMode="auto">
            <a:xfrm flipH="1" flipV="1">
              <a:off x="7370764" y="2874964"/>
              <a:ext cx="325437" cy="134937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9" name="AutoShape 11"/>
            <p:cNvCxnSpPr>
              <a:cxnSpLocks noChangeShapeType="1"/>
              <a:stCxn id="68614" idx="6"/>
              <a:endCxn id="68614" idx="7"/>
            </p:cNvCxnSpPr>
            <p:nvPr/>
          </p:nvCxnSpPr>
          <p:spPr bwMode="auto">
            <a:xfrm flipH="1" flipV="1">
              <a:off x="8783638" y="3789364"/>
              <a:ext cx="55562" cy="134937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0" name="AutoShape 12"/>
            <p:cNvCxnSpPr>
              <a:cxnSpLocks noChangeShapeType="1"/>
              <a:stCxn id="68613" idx="6"/>
              <a:endCxn id="68614" idx="0"/>
            </p:cNvCxnSpPr>
            <p:nvPr/>
          </p:nvCxnSpPr>
          <p:spPr bwMode="auto">
            <a:xfrm>
              <a:off x="7696200" y="3009900"/>
              <a:ext cx="952500" cy="723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1" name="AutoShape 13"/>
            <p:cNvCxnSpPr>
              <a:cxnSpLocks noChangeShapeType="1"/>
              <a:stCxn id="68612" idx="0"/>
              <a:endCxn id="68613" idx="2"/>
            </p:cNvCxnSpPr>
            <p:nvPr/>
          </p:nvCxnSpPr>
          <p:spPr bwMode="auto">
            <a:xfrm flipV="1">
              <a:off x="6286500" y="3009900"/>
              <a:ext cx="1028700" cy="723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Oriented Degree</a:t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when Edges Directed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2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Special Simple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Graphs : </a:t>
            </a:r>
            <a:b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Complete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Graphs -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Kn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2"/>
            <a:ext cx="10591809" cy="1664489"/>
            <a:chOff x="1563245" y="3007523"/>
            <a:chExt cx="10200139" cy="16644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Complete Graphs - </a:t>
              </a:r>
              <a:r>
                <a:rPr lang="en-US" b="1" dirty="0" smtClean="0">
                  <a:solidFill>
                    <a:schemeClr val="bg1"/>
                  </a:solidFill>
                </a:rPr>
                <a:t>K</a:t>
              </a:r>
              <a:r>
                <a:rPr lang="en-US" b="1" baseline="-25000" dirty="0" smtClean="0">
                  <a:solidFill>
                    <a:schemeClr val="bg1"/>
                  </a:solidFill>
                </a:rPr>
                <a:t>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complete </a:t>
              </a:r>
              <a:r>
                <a:rPr lang="en-US" dirty="0"/>
                <a:t>graph </a:t>
              </a:r>
              <a:r>
                <a:rPr lang="en-US" dirty="0" smtClean="0"/>
                <a:t>on n vertices</a:t>
              </a:r>
              <a:r>
                <a:rPr lang="en-US" dirty="0"/>
                <a:t>, denoted by </a:t>
              </a:r>
              <a:r>
                <a:rPr lang="en-US" dirty="0" smtClean="0"/>
                <a:t>K</a:t>
              </a:r>
              <a:r>
                <a:rPr lang="en-US" baseline="-25000" dirty="0" smtClean="0"/>
                <a:t>n</a:t>
              </a:r>
              <a:r>
                <a:rPr lang="en-US" dirty="0"/>
                <a:t>,</a:t>
              </a:r>
              <a:r>
                <a:rPr lang="en-US" dirty="0" smtClean="0"/>
                <a:t> </a:t>
              </a:r>
              <a:r>
                <a:rPr lang="en-US" dirty="0"/>
                <a:t>is a simple </a:t>
              </a:r>
              <a:r>
                <a:rPr lang="en-US" dirty="0" smtClean="0"/>
                <a:t>graph that </a:t>
              </a:r>
              <a:r>
                <a:rPr lang="en-US" dirty="0"/>
                <a:t>contains exactly one edge between each pair of distinct vertices.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1043347" y="370046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05633" y="5945981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105634" y="367903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33459" y="598646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09174" y="3784816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4787" y="3807620"/>
            <a:ext cx="3017520" cy="22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15" idx="0"/>
          </p:cNvCxnSpPr>
          <p:nvPr/>
        </p:nvCxnSpPr>
        <p:spPr>
          <a:xfrm flipH="1">
            <a:off x="1111861" y="3886200"/>
            <a:ext cx="9888" cy="2100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3213" y="3852856"/>
            <a:ext cx="9888" cy="2100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14" idx="3"/>
          </p:cNvCxnSpPr>
          <p:nvPr/>
        </p:nvCxnSpPr>
        <p:spPr>
          <a:xfrm flipV="1">
            <a:off x="1056422" y="3837569"/>
            <a:ext cx="3072175" cy="2307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16805" y="6101772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6692783" y="4407695"/>
            <a:ext cx="3851394" cy="792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" dirty="0" smtClean="0"/>
          </a:p>
          <a:p>
            <a:pPr marL="0" indent="0">
              <a:buNone/>
            </a:pPr>
            <a:r>
              <a:rPr lang="en-US" dirty="0" smtClean="0"/>
              <a:t>No. of Edges = n(n-1) /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14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E343-D1B8-41A0-A7D8-A47BA1626450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</a:t>
            </a:r>
            <a:r>
              <a:rPr lang="en-US" dirty="0" smtClean="0"/>
              <a:t>		      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i="1" dirty="0"/>
              <a:t>K</a:t>
            </a:r>
            <a:r>
              <a:rPr lang="en-US" baseline="-25000" dirty="0"/>
              <a:t>1	</a:t>
            </a:r>
            <a:r>
              <a:rPr lang="en-US" baseline="-25000" dirty="0" smtClean="0"/>
              <a:t>          </a:t>
            </a:r>
            <a:r>
              <a:rPr lang="en-US" i="1" dirty="0"/>
              <a:t>K</a:t>
            </a:r>
            <a:r>
              <a:rPr lang="en-US" baseline="-25000" dirty="0"/>
              <a:t>2	</a:t>
            </a:r>
            <a:r>
              <a:rPr lang="en-US" baseline="-25000" dirty="0" smtClean="0"/>
              <a:t>                 </a:t>
            </a:r>
            <a:r>
              <a:rPr lang="en-US" i="1" dirty="0" smtClean="0"/>
              <a:t>K</a:t>
            </a:r>
            <a:r>
              <a:rPr lang="en-US" baseline="-25000" dirty="0" smtClean="0"/>
              <a:t>3</a:t>
            </a:r>
            <a:r>
              <a:rPr lang="en-US" baseline="-25000" dirty="0"/>
              <a:t>	</a:t>
            </a:r>
            <a:r>
              <a:rPr lang="en-US" baseline="-25000" dirty="0" smtClean="0"/>
              <a:t>           </a:t>
            </a:r>
            <a:r>
              <a:rPr lang="en-US" i="1" dirty="0" smtClean="0"/>
              <a:t>K</a:t>
            </a:r>
            <a:r>
              <a:rPr lang="en-US" baseline="-25000" dirty="0" smtClean="0"/>
              <a:t>4</a:t>
            </a:r>
            <a:r>
              <a:rPr lang="en-US" baseline="-25000" dirty="0"/>
              <a:t>	   </a:t>
            </a:r>
            <a:r>
              <a:rPr lang="en-US" baseline="-25000" dirty="0" smtClean="0"/>
              <a:t>              </a:t>
            </a:r>
            <a:r>
              <a:rPr lang="en-US" i="1" dirty="0" smtClean="0"/>
              <a:t>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5105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5562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3735" name="AutoShape 7"/>
          <p:cNvCxnSpPr>
            <a:cxnSpLocks noChangeShapeType="1"/>
            <a:stCxn id="73732" idx="6"/>
            <a:endCxn id="73733" idx="2"/>
          </p:cNvCxnSpPr>
          <p:nvPr/>
        </p:nvCxnSpPr>
        <p:spPr bwMode="auto">
          <a:xfrm>
            <a:off x="51816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6" name="AutoShape 8"/>
          <p:cNvCxnSpPr>
            <a:cxnSpLocks noChangeShapeType="1"/>
            <a:stCxn id="73732" idx="4"/>
            <a:endCxn id="73734" idx="1"/>
          </p:cNvCxnSpPr>
          <p:nvPr/>
        </p:nvCxnSpPr>
        <p:spPr bwMode="auto">
          <a:xfrm>
            <a:off x="5143501" y="4191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7" name="AutoShape 9"/>
          <p:cNvCxnSpPr>
            <a:cxnSpLocks noChangeShapeType="1"/>
            <a:stCxn id="73734" idx="7"/>
            <a:endCxn id="73733" idx="4"/>
          </p:cNvCxnSpPr>
          <p:nvPr/>
        </p:nvCxnSpPr>
        <p:spPr bwMode="auto">
          <a:xfrm flipV="1">
            <a:off x="5627688" y="4191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3733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47" name="Oval 19"/>
          <p:cNvSpPr>
            <a:spLocks noChangeArrowheads="1"/>
          </p:cNvSpPr>
          <p:nvPr/>
        </p:nvSpPr>
        <p:spPr bwMode="auto">
          <a:xfrm>
            <a:off x="4648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3748" name="AutoShape 20"/>
          <p:cNvCxnSpPr>
            <a:cxnSpLocks noChangeShapeType="1"/>
            <a:stCxn id="73746" idx="6"/>
            <a:endCxn id="73747" idx="2"/>
          </p:cNvCxnSpPr>
          <p:nvPr/>
        </p:nvCxnSpPr>
        <p:spPr bwMode="auto">
          <a:xfrm>
            <a:off x="3810000" y="4533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2895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6553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7467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6553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3753" name="AutoShape 25"/>
          <p:cNvCxnSpPr>
            <a:cxnSpLocks noChangeShapeType="1"/>
            <a:stCxn id="73750" idx="6"/>
            <a:endCxn id="73751" idx="2"/>
          </p:cNvCxnSpPr>
          <p:nvPr/>
        </p:nvCxnSpPr>
        <p:spPr bwMode="auto">
          <a:xfrm>
            <a:off x="66294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4" name="AutoShape 26"/>
          <p:cNvCxnSpPr>
            <a:cxnSpLocks noChangeShapeType="1"/>
            <a:stCxn id="73750" idx="4"/>
            <a:endCxn id="73752" idx="0"/>
          </p:cNvCxnSpPr>
          <p:nvPr/>
        </p:nvCxnSpPr>
        <p:spPr bwMode="auto">
          <a:xfrm>
            <a:off x="65913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5" name="AutoShape 27"/>
          <p:cNvCxnSpPr>
            <a:cxnSpLocks noChangeShapeType="1"/>
            <a:stCxn id="73752" idx="7"/>
            <a:endCxn id="73751" idx="3"/>
          </p:cNvCxnSpPr>
          <p:nvPr/>
        </p:nvCxnSpPr>
        <p:spPr bwMode="auto">
          <a:xfrm flipV="1">
            <a:off x="6618289" y="4179889"/>
            <a:ext cx="860425" cy="784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56" name="Oval 28"/>
          <p:cNvSpPr>
            <a:spLocks noChangeArrowheads="1"/>
          </p:cNvSpPr>
          <p:nvPr/>
        </p:nvSpPr>
        <p:spPr bwMode="auto">
          <a:xfrm>
            <a:off x="7467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3757" name="AutoShape 29"/>
          <p:cNvCxnSpPr>
            <a:cxnSpLocks noChangeShapeType="1"/>
            <a:stCxn id="73752" idx="6"/>
            <a:endCxn id="73756" idx="2"/>
          </p:cNvCxnSpPr>
          <p:nvPr/>
        </p:nvCxnSpPr>
        <p:spPr bwMode="auto">
          <a:xfrm>
            <a:off x="6629400" y="4991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8" name="AutoShape 30"/>
          <p:cNvCxnSpPr>
            <a:cxnSpLocks noChangeShapeType="1"/>
            <a:stCxn id="73751" idx="4"/>
            <a:endCxn id="73756" idx="0"/>
          </p:cNvCxnSpPr>
          <p:nvPr/>
        </p:nvCxnSpPr>
        <p:spPr bwMode="auto">
          <a:xfrm>
            <a:off x="75057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9" name="AutoShape 31"/>
          <p:cNvCxnSpPr>
            <a:cxnSpLocks noChangeShapeType="1"/>
            <a:stCxn id="73756" idx="1"/>
            <a:endCxn id="73750" idx="5"/>
          </p:cNvCxnSpPr>
          <p:nvPr/>
        </p:nvCxnSpPr>
        <p:spPr bwMode="auto">
          <a:xfrm flipH="1" flipV="1">
            <a:off x="6618289" y="4179889"/>
            <a:ext cx="860425" cy="784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60" name="Oval 32"/>
          <p:cNvSpPr>
            <a:spLocks noChangeArrowheads="1"/>
          </p:cNvSpPr>
          <p:nvPr/>
        </p:nvSpPr>
        <p:spPr bwMode="auto">
          <a:xfrm>
            <a:off x="7924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8839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8077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3763" name="AutoShape 35"/>
          <p:cNvCxnSpPr>
            <a:cxnSpLocks noChangeShapeType="1"/>
            <a:stCxn id="73760" idx="6"/>
            <a:endCxn id="73761" idx="2"/>
          </p:cNvCxnSpPr>
          <p:nvPr/>
        </p:nvCxnSpPr>
        <p:spPr bwMode="auto">
          <a:xfrm>
            <a:off x="80010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4" name="AutoShape 36"/>
          <p:cNvCxnSpPr>
            <a:cxnSpLocks noChangeShapeType="1"/>
            <a:stCxn id="73760" idx="4"/>
            <a:endCxn id="73762" idx="1"/>
          </p:cNvCxnSpPr>
          <p:nvPr/>
        </p:nvCxnSpPr>
        <p:spPr bwMode="auto">
          <a:xfrm>
            <a:off x="7962901" y="4419601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5" name="AutoShape 37"/>
          <p:cNvCxnSpPr>
            <a:cxnSpLocks noChangeShapeType="1"/>
            <a:stCxn id="73762" idx="7"/>
            <a:endCxn id="73761" idx="3"/>
          </p:cNvCxnSpPr>
          <p:nvPr/>
        </p:nvCxnSpPr>
        <p:spPr bwMode="auto">
          <a:xfrm flipV="1">
            <a:off x="8142289" y="4408489"/>
            <a:ext cx="708025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66" name="Oval 38"/>
          <p:cNvSpPr>
            <a:spLocks noChangeArrowheads="1"/>
          </p:cNvSpPr>
          <p:nvPr/>
        </p:nvSpPr>
        <p:spPr bwMode="auto">
          <a:xfrm>
            <a:off x="8686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3767" name="AutoShape 39"/>
          <p:cNvCxnSpPr>
            <a:cxnSpLocks noChangeShapeType="1"/>
            <a:stCxn id="73762" idx="6"/>
            <a:endCxn id="73766" idx="2"/>
          </p:cNvCxnSpPr>
          <p:nvPr/>
        </p:nvCxnSpPr>
        <p:spPr bwMode="auto">
          <a:xfrm>
            <a:off x="8153400" y="49911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8" name="AutoShape 40"/>
          <p:cNvCxnSpPr>
            <a:cxnSpLocks noChangeShapeType="1"/>
            <a:stCxn id="73761" idx="4"/>
            <a:endCxn id="73766" idx="7"/>
          </p:cNvCxnSpPr>
          <p:nvPr/>
        </p:nvCxnSpPr>
        <p:spPr bwMode="auto">
          <a:xfrm flipH="1">
            <a:off x="8751888" y="4419601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9" name="AutoShape 41"/>
          <p:cNvCxnSpPr>
            <a:cxnSpLocks noChangeShapeType="1"/>
            <a:stCxn id="73766" idx="1"/>
            <a:endCxn id="73760" idx="5"/>
          </p:cNvCxnSpPr>
          <p:nvPr/>
        </p:nvCxnSpPr>
        <p:spPr bwMode="auto">
          <a:xfrm flipH="1" flipV="1">
            <a:off x="7989889" y="4408489"/>
            <a:ext cx="708025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70" name="Oval 42"/>
          <p:cNvSpPr>
            <a:spLocks noChangeArrowheads="1"/>
          </p:cNvSpPr>
          <p:nvPr/>
        </p:nvSpPr>
        <p:spPr bwMode="auto">
          <a:xfrm>
            <a:off x="8382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3771" name="AutoShape 43"/>
          <p:cNvCxnSpPr>
            <a:cxnSpLocks noChangeShapeType="1"/>
            <a:stCxn id="73770" idx="2"/>
            <a:endCxn id="73760" idx="7"/>
          </p:cNvCxnSpPr>
          <p:nvPr/>
        </p:nvCxnSpPr>
        <p:spPr bwMode="auto">
          <a:xfrm flipH="1">
            <a:off x="7989888" y="4076701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2" name="AutoShape 44"/>
          <p:cNvCxnSpPr>
            <a:cxnSpLocks noChangeShapeType="1"/>
            <a:stCxn id="73770" idx="6"/>
            <a:endCxn id="73761" idx="1"/>
          </p:cNvCxnSpPr>
          <p:nvPr/>
        </p:nvCxnSpPr>
        <p:spPr bwMode="auto">
          <a:xfrm>
            <a:off x="8458201" y="4076701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3" name="AutoShape 45"/>
          <p:cNvCxnSpPr>
            <a:cxnSpLocks noChangeShapeType="1"/>
            <a:stCxn id="73770" idx="3"/>
            <a:endCxn id="73762" idx="0"/>
          </p:cNvCxnSpPr>
          <p:nvPr/>
        </p:nvCxnSpPr>
        <p:spPr bwMode="auto">
          <a:xfrm flipH="1">
            <a:off x="8115301" y="4103688"/>
            <a:ext cx="277813" cy="849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4" name="AutoShape 46"/>
          <p:cNvCxnSpPr>
            <a:cxnSpLocks noChangeShapeType="1"/>
            <a:stCxn id="73770" idx="5"/>
            <a:endCxn id="73766" idx="0"/>
          </p:cNvCxnSpPr>
          <p:nvPr/>
        </p:nvCxnSpPr>
        <p:spPr bwMode="auto">
          <a:xfrm>
            <a:off x="8447088" y="4103688"/>
            <a:ext cx="277812" cy="849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Complete Graphs - Kn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033459" y="1738316"/>
            <a:ext cx="10581921" cy="585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en-US" dirty="0"/>
              <a:t>Complete Graphs </a:t>
            </a:r>
            <a:r>
              <a:rPr lang="en-US" dirty="0" smtClean="0"/>
              <a:t>– K</a:t>
            </a:r>
            <a:r>
              <a:rPr lang="en-US" baseline="-25000" dirty="0" smtClean="0"/>
              <a:t>n , </a:t>
            </a:r>
            <a:r>
              <a:rPr lang="en-US" dirty="0" smtClean="0"/>
              <a:t>when n = 1, 2, 3, 4, 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12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9" y="1614491"/>
            <a:ext cx="11372852" cy="234314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Graphs is special data structure, which we can represent through two sets-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Set of Vertices / Nodes - V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Set of Edges - E</a:t>
            </a:r>
            <a:endParaRPr lang="en-US" sz="2800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4339" y="3957638"/>
            <a:ext cx="6086474" cy="234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Let,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V = {1, 2, 3, 4}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E = {(1,2), (2,3), (1,4)}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8181978" y="3186113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8181979" y="5367335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10806114" y="5367334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10806114" y="3186113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72378" y="3039665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11215690" y="5294108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72378" y="5294109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291891" y="3112888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cxnSp>
        <p:nvCxnSpPr>
          <p:cNvPr id="20" name="Straight Connector 19"/>
          <p:cNvCxnSpPr>
            <a:stCxn id="5" idx="6"/>
            <a:endCxn id="14" idx="2"/>
          </p:cNvCxnSpPr>
          <p:nvPr/>
        </p:nvCxnSpPr>
        <p:spPr>
          <a:xfrm>
            <a:off x="8382003" y="3314701"/>
            <a:ext cx="242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7"/>
            <a:endCxn id="14" idx="3"/>
          </p:cNvCxnSpPr>
          <p:nvPr/>
        </p:nvCxnSpPr>
        <p:spPr>
          <a:xfrm flipV="1">
            <a:off x="8352711" y="3405626"/>
            <a:ext cx="2482696" cy="1999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3" idx="2"/>
          </p:cNvCxnSpPr>
          <p:nvPr/>
        </p:nvCxnSpPr>
        <p:spPr>
          <a:xfrm>
            <a:off x="8352710" y="3405626"/>
            <a:ext cx="2453404" cy="209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3701" y="3036092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Rajshahi</a:t>
            </a:r>
            <a:endParaRPr lang="en-US" sz="24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1115321" y="3076276"/>
            <a:ext cx="871895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DHK</a:t>
            </a:r>
            <a:endParaRPr lang="en-US" sz="24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6838951" y="5294108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Khulna</a:t>
            </a:r>
            <a:endParaRPr lang="en-US" sz="2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1072457" y="5294108"/>
            <a:ext cx="1076679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CTG</a:t>
            </a:r>
            <a:endParaRPr lang="en-US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743701" y="3011679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Dhaka</a:t>
            </a:r>
            <a:endParaRPr lang="en-US" sz="2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1115321" y="3051863"/>
            <a:ext cx="871895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Dilly</a:t>
            </a:r>
            <a:endParaRPr lang="en-US" sz="24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838951" y="5269695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Bangkok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11072457" y="5269695"/>
            <a:ext cx="1076679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NY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2025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 : Cycles -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1"/>
            <a:ext cx="10591809" cy="2431261"/>
            <a:chOff x="1563245" y="3007523"/>
            <a:chExt cx="10200139" cy="2199402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Cycles - </a:t>
              </a:r>
              <a:r>
                <a:rPr lang="en-US" b="1" dirty="0" smtClean="0">
                  <a:solidFill>
                    <a:schemeClr val="bg1"/>
                  </a:solidFill>
                </a:rPr>
                <a:t>C</a:t>
              </a:r>
              <a:r>
                <a:rPr lang="en-US" b="1" baseline="-25000" dirty="0">
                  <a:solidFill>
                    <a:schemeClr val="bg1"/>
                  </a:solidFill>
                </a:rPr>
                <a:t>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8"/>
              <a:ext cx="10190617" cy="15993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cycle C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n ≥ 3</a:t>
              </a:r>
              <a:r>
                <a:rPr lang="en-US" dirty="0"/>
                <a:t>, consists of n vertices </a:t>
              </a:r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….., v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</a:t>
              </a:r>
              <a:r>
                <a:rPr lang="en-US" dirty="0"/>
                <a:t>and edges {</a:t>
              </a:r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},</a:t>
              </a:r>
              <a:endParaRPr lang="en-US" dirty="0"/>
            </a:p>
            <a:p>
              <a:pPr marL="0" indent="0">
                <a:buNone/>
              </a:pPr>
              <a:r>
                <a:rPr lang="en-US" dirty="0"/>
                <a:t>{</a:t>
              </a:r>
              <a:r>
                <a:rPr lang="en-US" dirty="0" smtClean="0"/>
                <a:t>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}, ..., {v</a:t>
              </a:r>
              <a:r>
                <a:rPr lang="en-US" baseline="-25000" dirty="0" smtClean="0"/>
                <a:t>n</a:t>
              </a:r>
              <a:r>
                <a:rPr lang="en-US" dirty="0" smtClean="0"/>
                <a:t>−</a:t>
              </a:r>
              <a:r>
                <a:rPr lang="en-US" dirty="0"/>
                <a:t>1</a:t>
              </a:r>
              <a:r>
                <a:rPr lang="en-US" dirty="0" smtClean="0"/>
                <a:t>, v</a:t>
              </a:r>
              <a:r>
                <a:rPr lang="en-US" baseline="-25000" dirty="0" smtClean="0"/>
                <a:t>n</a:t>
              </a:r>
              <a:r>
                <a:rPr lang="en-US" dirty="0" smtClean="0"/>
                <a:t>}, </a:t>
              </a:r>
              <a:r>
                <a:rPr lang="en-US" dirty="0"/>
                <a:t>and {</a:t>
              </a:r>
              <a:r>
                <a:rPr lang="en-US" dirty="0" smtClean="0"/>
                <a:t>v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}. </a:t>
              </a:r>
            </a:p>
            <a:p>
              <a:pPr marL="0" indent="0">
                <a:buNone/>
              </a:pPr>
              <a:endParaRPr lang="en-US" sz="900" dirty="0" smtClean="0"/>
            </a:p>
            <a:p>
              <a:pPr marL="0" indent="0">
                <a:buNone/>
              </a:pPr>
              <a:r>
                <a:rPr lang="en-US" dirty="0" smtClean="0"/>
                <a:t>That is, </a:t>
              </a:r>
              <a:r>
                <a:rPr lang="en-US" dirty="0"/>
                <a:t>vertex </a:t>
              </a:r>
              <a:r>
                <a:rPr lang="en-US" i="1" dirty="0"/>
                <a:t>i</a:t>
              </a:r>
              <a:r>
                <a:rPr lang="en-US" dirty="0"/>
                <a:t> is connected to </a:t>
              </a:r>
              <a:r>
                <a:rPr lang="en-US" i="1" dirty="0"/>
                <a:t>i </a:t>
              </a:r>
              <a:r>
                <a:rPr lang="en-US" dirty="0"/>
                <a:t>+1</a:t>
              </a:r>
              <a:r>
                <a:rPr lang="en-US" i="1" dirty="0"/>
                <a:t> </a:t>
              </a:r>
              <a:r>
                <a:rPr lang="en-US" b="1" dirty="0"/>
                <a:t>mod </a:t>
              </a:r>
              <a:r>
                <a:rPr lang="en-US" i="1" dirty="0" smtClean="0"/>
                <a:t>n</a:t>
              </a:r>
              <a:r>
                <a:rPr lang="en-US" dirty="0" smtClean="0"/>
                <a:t> </a:t>
              </a:r>
              <a:r>
                <a:rPr lang="en-US" dirty="0"/>
                <a:t>and </a:t>
              </a:r>
              <a:r>
                <a:rPr lang="en-US" dirty="0" smtClean="0"/>
                <a:t>to </a:t>
              </a:r>
              <a:r>
                <a:rPr lang="en-US" i="1" dirty="0" smtClean="0"/>
                <a:t>i </a:t>
              </a:r>
              <a:r>
                <a:rPr lang="en-US" dirty="0"/>
                <a:t>-1</a:t>
              </a:r>
              <a:r>
                <a:rPr lang="en-US" i="1" dirty="0"/>
                <a:t> </a:t>
              </a:r>
              <a:r>
                <a:rPr lang="en-US" b="1" dirty="0"/>
                <a:t>mod </a:t>
              </a:r>
              <a:r>
                <a:rPr lang="en-US" i="1" dirty="0" smtClean="0"/>
                <a:t>n </a:t>
              </a:r>
              <a:r>
                <a:rPr lang="en-US" dirty="0" smtClean="0"/>
                <a:t>vertex. </a:t>
              </a:r>
              <a:endParaRPr lang="en-US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1043347" y="4414849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05633" y="5945981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105634" y="4393419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33459" y="598646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21749" y="4495807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15" idx="0"/>
          </p:cNvCxnSpPr>
          <p:nvPr/>
        </p:nvCxnSpPr>
        <p:spPr>
          <a:xfrm flipH="1">
            <a:off x="1111861" y="4600586"/>
            <a:ext cx="9888" cy="13858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3213" y="4510095"/>
            <a:ext cx="9888" cy="1463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16805" y="6101772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6707071" y="4614359"/>
            <a:ext cx="3851394" cy="792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" dirty="0" smtClean="0"/>
          </a:p>
          <a:p>
            <a:pPr marL="0" indent="0" algn="ctr">
              <a:buNone/>
            </a:pPr>
            <a:r>
              <a:rPr lang="en-US" dirty="0" smtClean="0"/>
              <a:t>No. of Edges = 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57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73E-1FA5-4FB3-B530-026BA3823CEB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438219" y="1676400"/>
            <a:ext cx="7772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i="1" dirty="0"/>
              <a:t>C</a:t>
            </a:r>
            <a:r>
              <a:rPr lang="en-US" baseline="-25000" dirty="0"/>
              <a:t>1	      </a:t>
            </a:r>
            <a:r>
              <a:rPr lang="en-US" baseline="-25000" dirty="0" smtClean="0"/>
              <a:t>      </a:t>
            </a:r>
            <a:r>
              <a:rPr lang="en-US" i="1" dirty="0"/>
              <a:t>C</a:t>
            </a:r>
            <a:r>
              <a:rPr lang="en-US" baseline="-25000" dirty="0"/>
              <a:t>2	</a:t>
            </a:r>
            <a:r>
              <a:rPr lang="en-US" baseline="-25000" dirty="0" smtClean="0"/>
              <a:t>    </a:t>
            </a:r>
            <a:r>
              <a:rPr lang="en-US" i="1" dirty="0"/>
              <a:t>C</a:t>
            </a:r>
            <a:r>
              <a:rPr lang="en-US" baseline="-25000" dirty="0"/>
              <a:t>3	         </a:t>
            </a:r>
            <a:r>
              <a:rPr lang="en-US" baseline="-25000" dirty="0" smtClean="0"/>
              <a:t>    </a:t>
            </a:r>
            <a:r>
              <a:rPr lang="en-US" i="1" dirty="0" smtClean="0"/>
              <a:t>C</a:t>
            </a:r>
            <a:r>
              <a:rPr lang="en-US" baseline="-25000" dirty="0" smtClean="0"/>
              <a:t>4</a:t>
            </a:r>
            <a:r>
              <a:rPr lang="en-US" baseline="-25000" dirty="0"/>
              <a:t>	 </a:t>
            </a:r>
            <a:r>
              <a:rPr lang="en-US" baseline="-25000" dirty="0" smtClean="0"/>
              <a:t>     </a:t>
            </a:r>
            <a:r>
              <a:rPr lang="en-US" i="1" dirty="0"/>
              <a:t>C</a:t>
            </a:r>
            <a:r>
              <a:rPr lang="en-US" baseline="-25000" dirty="0"/>
              <a:t>5</a:t>
            </a:r>
          </a:p>
          <a:p>
            <a:pPr>
              <a:buFont typeface="Wingdings" panose="05000000000000000000" pitchFamily="2" charset="2"/>
              <a:buNone/>
            </a:pPr>
            <a:endParaRPr lang="en-US" sz="1100" baseline="-25000" dirty="0"/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105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5562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4759" name="AutoShape 7"/>
          <p:cNvCxnSpPr>
            <a:cxnSpLocks noChangeShapeType="1"/>
            <a:stCxn id="74756" idx="6"/>
            <a:endCxn id="74757" idx="2"/>
          </p:cNvCxnSpPr>
          <p:nvPr/>
        </p:nvCxnSpPr>
        <p:spPr bwMode="auto">
          <a:xfrm>
            <a:off x="51816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0" name="AutoShape 8"/>
          <p:cNvCxnSpPr>
            <a:cxnSpLocks noChangeShapeType="1"/>
            <a:stCxn id="74756" idx="4"/>
            <a:endCxn id="74758" idx="1"/>
          </p:cNvCxnSpPr>
          <p:nvPr/>
        </p:nvCxnSpPr>
        <p:spPr bwMode="auto">
          <a:xfrm>
            <a:off x="5143501" y="4191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1" name="AutoShape 9"/>
          <p:cNvCxnSpPr>
            <a:cxnSpLocks noChangeShapeType="1"/>
            <a:stCxn id="74758" idx="7"/>
            <a:endCxn id="74757" idx="4"/>
          </p:cNvCxnSpPr>
          <p:nvPr/>
        </p:nvCxnSpPr>
        <p:spPr bwMode="auto">
          <a:xfrm flipV="1">
            <a:off x="5627688" y="4191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3733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4648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4764" name="AutoShape 12"/>
          <p:cNvCxnSpPr>
            <a:cxnSpLocks noChangeShapeType="1"/>
            <a:stCxn id="74762" idx="6"/>
            <a:endCxn id="74763" idx="2"/>
          </p:cNvCxnSpPr>
          <p:nvPr/>
        </p:nvCxnSpPr>
        <p:spPr bwMode="auto">
          <a:xfrm>
            <a:off x="3810000" y="4533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2895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6553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7467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6553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4769" name="AutoShape 17"/>
          <p:cNvCxnSpPr>
            <a:cxnSpLocks noChangeShapeType="1"/>
            <a:stCxn id="74766" idx="6"/>
            <a:endCxn id="74767" idx="2"/>
          </p:cNvCxnSpPr>
          <p:nvPr/>
        </p:nvCxnSpPr>
        <p:spPr bwMode="auto">
          <a:xfrm>
            <a:off x="66294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0" name="AutoShape 18"/>
          <p:cNvCxnSpPr>
            <a:cxnSpLocks noChangeShapeType="1"/>
            <a:stCxn id="74766" idx="4"/>
            <a:endCxn id="74768" idx="0"/>
          </p:cNvCxnSpPr>
          <p:nvPr/>
        </p:nvCxnSpPr>
        <p:spPr bwMode="auto">
          <a:xfrm>
            <a:off x="65913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7467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4773" name="AutoShape 21"/>
          <p:cNvCxnSpPr>
            <a:cxnSpLocks noChangeShapeType="1"/>
            <a:stCxn id="74768" idx="6"/>
            <a:endCxn id="74772" idx="2"/>
          </p:cNvCxnSpPr>
          <p:nvPr/>
        </p:nvCxnSpPr>
        <p:spPr bwMode="auto">
          <a:xfrm>
            <a:off x="6629400" y="4991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4" name="AutoShape 22"/>
          <p:cNvCxnSpPr>
            <a:cxnSpLocks noChangeShapeType="1"/>
            <a:stCxn id="74767" idx="4"/>
            <a:endCxn id="74772" idx="0"/>
          </p:cNvCxnSpPr>
          <p:nvPr/>
        </p:nvCxnSpPr>
        <p:spPr bwMode="auto">
          <a:xfrm>
            <a:off x="75057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7924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8839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8077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4780" name="AutoShape 28"/>
          <p:cNvCxnSpPr>
            <a:cxnSpLocks noChangeShapeType="1"/>
            <a:stCxn id="74776" idx="4"/>
            <a:endCxn id="74778" idx="1"/>
          </p:cNvCxnSpPr>
          <p:nvPr/>
        </p:nvCxnSpPr>
        <p:spPr bwMode="auto">
          <a:xfrm>
            <a:off x="7962901" y="4419601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8686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4783" name="AutoShape 31"/>
          <p:cNvCxnSpPr>
            <a:cxnSpLocks noChangeShapeType="1"/>
            <a:stCxn id="74778" idx="6"/>
            <a:endCxn id="74782" idx="2"/>
          </p:cNvCxnSpPr>
          <p:nvPr/>
        </p:nvCxnSpPr>
        <p:spPr bwMode="auto">
          <a:xfrm>
            <a:off x="8153400" y="49911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4" name="AutoShape 32"/>
          <p:cNvCxnSpPr>
            <a:cxnSpLocks noChangeShapeType="1"/>
            <a:stCxn id="74777" idx="4"/>
            <a:endCxn id="74782" idx="7"/>
          </p:cNvCxnSpPr>
          <p:nvPr/>
        </p:nvCxnSpPr>
        <p:spPr bwMode="auto">
          <a:xfrm flipH="1">
            <a:off x="8751888" y="4419601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86" name="Oval 34"/>
          <p:cNvSpPr>
            <a:spLocks noChangeArrowheads="1"/>
          </p:cNvSpPr>
          <p:nvPr/>
        </p:nvSpPr>
        <p:spPr bwMode="auto">
          <a:xfrm>
            <a:off x="8382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4787" name="AutoShape 35"/>
          <p:cNvCxnSpPr>
            <a:cxnSpLocks noChangeShapeType="1"/>
            <a:stCxn id="74786" idx="2"/>
            <a:endCxn id="74776" idx="7"/>
          </p:cNvCxnSpPr>
          <p:nvPr/>
        </p:nvCxnSpPr>
        <p:spPr bwMode="auto">
          <a:xfrm flipH="1">
            <a:off x="7989888" y="4076701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8" name="AutoShape 36"/>
          <p:cNvCxnSpPr>
            <a:cxnSpLocks noChangeShapeType="1"/>
            <a:stCxn id="74786" idx="6"/>
            <a:endCxn id="74777" idx="1"/>
          </p:cNvCxnSpPr>
          <p:nvPr/>
        </p:nvCxnSpPr>
        <p:spPr bwMode="auto">
          <a:xfrm>
            <a:off x="8458201" y="4076701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91" name="AutoShape 39"/>
          <p:cNvCxnSpPr>
            <a:cxnSpLocks noChangeShapeType="1"/>
            <a:stCxn id="74765" idx="5"/>
            <a:endCxn id="74765" idx="2"/>
          </p:cNvCxnSpPr>
          <p:nvPr/>
        </p:nvCxnSpPr>
        <p:spPr bwMode="auto">
          <a:xfrm rot="16200000" flipV="1">
            <a:off x="2914650" y="4514850"/>
            <a:ext cx="26988" cy="65088"/>
          </a:xfrm>
          <a:prstGeom prst="curvedConnector4">
            <a:avLst>
              <a:gd name="adj1" fmla="val -1747060"/>
              <a:gd name="adj2" fmla="val 75853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92" name="AutoShape 40"/>
          <p:cNvCxnSpPr>
            <a:cxnSpLocks noChangeShapeType="1"/>
            <a:stCxn id="74763" idx="3"/>
            <a:endCxn id="74762" idx="4"/>
          </p:cNvCxnSpPr>
          <p:nvPr/>
        </p:nvCxnSpPr>
        <p:spPr bwMode="auto">
          <a:xfrm rot="5400000">
            <a:off x="4210051" y="4122738"/>
            <a:ext cx="11112" cy="887413"/>
          </a:xfrm>
          <a:prstGeom prst="curvedConnector3">
            <a:avLst>
              <a:gd name="adj1" fmla="val 215714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Cycles - Cn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33459" y="1614491"/>
            <a:ext cx="10581921" cy="735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Q</a:t>
            </a:r>
            <a:r>
              <a:rPr lang="en-US" dirty="0"/>
              <a:t>:  What type of graph are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baseline="-25000" dirty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?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5907091"/>
            <a:ext cx="2743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A:  Pseudographs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39048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 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 Wheel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2"/>
            <a:ext cx="10591809" cy="2062172"/>
            <a:chOff x="1563245" y="3007523"/>
            <a:chExt cx="10200139" cy="186551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Wheel Graph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8"/>
              <a:ext cx="10190617" cy="12654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We </a:t>
              </a:r>
              <a:r>
                <a:rPr lang="en-US" dirty="0"/>
                <a:t>obtain </a:t>
              </a:r>
              <a:r>
                <a:rPr lang="en-US" dirty="0" smtClean="0"/>
                <a:t>a wheel W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when </a:t>
              </a:r>
              <a:r>
                <a:rPr lang="en-US" dirty="0"/>
                <a:t>we add an additional vertex to a </a:t>
              </a:r>
              <a:r>
                <a:rPr lang="en-US" dirty="0" smtClean="0"/>
                <a:t>cycle C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for n ≥ 3, and </a:t>
              </a:r>
              <a:r>
                <a:rPr lang="en-US" dirty="0"/>
                <a:t>connect this new vertex to each of </a:t>
              </a:r>
              <a:r>
                <a:rPr lang="en-US" dirty="0" smtClean="0"/>
                <a:t>then vertices in C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</a:t>
              </a:r>
              <a:r>
                <a:rPr lang="en-US" dirty="0"/>
                <a:t>by new edges.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33459" y="4393419"/>
            <a:ext cx="3228978" cy="1778781"/>
            <a:chOff x="1033459" y="4393419"/>
            <a:chExt cx="3228978" cy="1778781"/>
          </a:xfrm>
        </p:grpSpPr>
        <p:sp>
          <p:nvSpPr>
            <p:cNvPr id="5" name="Oval 4"/>
            <p:cNvSpPr/>
            <p:nvPr/>
          </p:nvSpPr>
          <p:spPr>
            <a:xfrm>
              <a:off x="1043347" y="4414849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105633" y="5945981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05634" y="4393419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33459" y="5986463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21749" y="4495807"/>
              <a:ext cx="30393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4"/>
              <a:endCxn id="15" idx="0"/>
            </p:cNvCxnSpPr>
            <p:nvPr/>
          </p:nvCxnSpPr>
          <p:spPr>
            <a:xfrm flipH="1">
              <a:off x="1111861" y="4600586"/>
              <a:ext cx="9888" cy="13858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3213" y="4510095"/>
              <a:ext cx="9888" cy="14630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16805" y="6101772"/>
              <a:ext cx="30393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2557465" y="5222083"/>
            <a:ext cx="157162" cy="1819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94769" y="4523379"/>
            <a:ext cx="1548116" cy="811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3"/>
          </p:cNvCxnSpPr>
          <p:nvPr/>
        </p:nvCxnSpPr>
        <p:spPr>
          <a:xfrm flipV="1">
            <a:off x="1131746" y="5377423"/>
            <a:ext cx="1448735" cy="69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>
            <a:off x="2557465" y="5313079"/>
            <a:ext cx="1612970" cy="733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6"/>
          </p:cNvCxnSpPr>
          <p:nvPr/>
        </p:nvCxnSpPr>
        <p:spPr>
          <a:xfrm>
            <a:off x="1098045" y="4537488"/>
            <a:ext cx="1616582" cy="775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941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B668-2F15-4EB9-9E2F-D6BF87E3A6C6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735264"/>
            <a:ext cx="7924800" cy="31654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43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 </a:t>
            </a:r>
            <a:r>
              <a:rPr lang="en-US" baseline="-25000" dirty="0"/>
              <a:t>	        </a:t>
            </a:r>
            <a:r>
              <a:rPr lang="en-US" baseline="-25000" dirty="0" smtClean="0"/>
              <a:t>	</a:t>
            </a:r>
            <a:r>
              <a:rPr lang="en-US" i="1" dirty="0" smtClean="0"/>
              <a:t> </a:t>
            </a:r>
            <a:r>
              <a:rPr lang="en-US" baseline="-25000" dirty="0"/>
              <a:t>	 </a:t>
            </a:r>
            <a:r>
              <a:rPr lang="en-US" dirty="0" smtClean="0"/>
              <a:t>     </a:t>
            </a:r>
            <a:r>
              <a:rPr lang="en-US" i="1" dirty="0" smtClean="0"/>
              <a:t>W</a:t>
            </a:r>
            <a:r>
              <a:rPr lang="en-US" baseline="-25000" dirty="0" smtClean="0"/>
              <a:t>3</a:t>
            </a:r>
            <a:r>
              <a:rPr lang="en-US" baseline="-25000" dirty="0"/>
              <a:t>	        </a:t>
            </a:r>
            <a:r>
              <a:rPr lang="en-US" baseline="-25000" dirty="0" smtClean="0"/>
              <a:t>           </a:t>
            </a:r>
            <a:r>
              <a:rPr lang="en-US" i="1" dirty="0"/>
              <a:t>W</a:t>
            </a:r>
            <a:r>
              <a:rPr lang="en-US" baseline="-25000" dirty="0"/>
              <a:t>4	    </a:t>
            </a:r>
            <a:r>
              <a:rPr lang="en-US" dirty="0" smtClean="0"/>
              <a:t>    </a:t>
            </a:r>
            <a:r>
              <a:rPr lang="en-US" i="1" dirty="0" smtClean="0"/>
              <a:t>W</a:t>
            </a:r>
            <a:r>
              <a:rPr lang="en-US" baseline="-25000" dirty="0" smtClean="0"/>
              <a:t>5</a:t>
            </a:r>
            <a:endParaRPr lang="en-US" baseline="-25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baseline="-25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5562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5783" name="AutoShape 7"/>
          <p:cNvCxnSpPr>
            <a:cxnSpLocks noChangeShapeType="1"/>
            <a:stCxn id="75780" idx="6"/>
            <a:endCxn id="75781" idx="2"/>
          </p:cNvCxnSpPr>
          <p:nvPr/>
        </p:nvCxnSpPr>
        <p:spPr bwMode="auto">
          <a:xfrm>
            <a:off x="5181600" y="3543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4" name="AutoShape 8"/>
          <p:cNvCxnSpPr>
            <a:cxnSpLocks noChangeShapeType="1"/>
            <a:stCxn id="75780" idx="4"/>
            <a:endCxn id="75782" idx="1"/>
          </p:cNvCxnSpPr>
          <p:nvPr/>
        </p:nvCxnSpPr>
        <p:spPr bwMode="auto">
          <a:xfrm>
            <a:off x="5143501" y="35814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5" name="AutoShape 9"/>
          <p:cNvCxnSpPr>
            <a:cxnSpLocks noChangeShapeType="1"/>
            <a:stCxn id="75782" idx="7"/>
            <a:endCxn id="75781" idx="4"/>
          </p:cNvCxnSpPr>
          <p:nvPr/>
        </p:nvCxnSpPr>
        <p:spPr bwMode="auto">
          <a:xfrm flipV="1">
            <a:off x="5627688" y="35814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0" name="Oval 14"/>
          <p:cNvSpPr>
            <a:spLocks noChangeArrowheads="1"/>
          </p:cNvSpPr>
          <p:nvPr/>
        </p:nvSpPr>
        <p:spPr bwMode="auto">
          <a:xfrm>
            <a:off x="6553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7467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6553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5793" name="AutoShape 17"/>
          <p:cNvCxnSpPr>
            <a:cxnSpLocks noChangeShapeType="1"/>
            <a:stCxn id="75790" idx="6"/>
            <a:endCxn id="75791" idx="2"/>
          </p:cNvCxnSpPr>
          <p:nvPr/>
        </p:nvCxnSpPr>
        <p:spPr bwMode="auto">
          <a:xfrm>
            <a:off x="6629400" y="3543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4" name="AutoShape 18"/>
          <p:cNvCxnSpPr>
            <a:cxnSpLocks noChangeShapeType="1"/>
            <a:stCxn id="75790" idx="4"/>
            <a:endCxn id="75792" idx="0"/>
          </p:cNvCxnSpPr>
          <p:nvPr/>
        </p:nvCxnSpPr>
        <p:spPr bwMode="auto">
          <a:xfrm>
            <a:off x="6591300" y="35814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7467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5796" name="AutoShape 20"/>
          <p:cNvCxnSpPr>
            <a:cxnSpLocks noChangeShapeType="1"/>
            <a:stCxn id="75792" idx="6"/>
            <a:endCxn id="75795" idx="2"/>
          </p:cNvCxnSpPr>
          <p:nvPr/>
        </p:nvCxnSpPr>
        <p:spPr bwMode="auto">
          <a:xfrm>
            <a:off x="66294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7" name="AutoShape 21"/>
          <p:cNvCxnSpPr>
            <a:cxnSpLocks noChangeShapeType="1"/>
            <a:stCxn id="75791" idx="4"/>
            <a:endCxn id="75795" idx="0"/>
          </p:cNvCxnSpPr>
          <p:nvPr/>
        </p:nvCxnSpPr>
        <p:spPr bwMode="auto">
          <a:xfrm>
            <a:off x="7505700" y="35814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8" name="Oval 22"/>
          <p:cNvSpPr>
            <a:spLocks noChangeArrowheads="1"/>
          </p:cNvSpPr>
          <p:nvPr/>
        </p:nvSpPr>
        <p:spPr bwMode="auto">
          <a:xfrm>
            <a:off x="7924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883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8077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5801" name="AutoShape 25"/>
          <p:cNvCxnSpPr>
            <a:cxnSpLocks noChangeShapeType="1"/>
            <a:stCxn id="75798" idx="4"/>
            <a:endCxn id="75800" idx="1"/>
          </p:cNvCxnSpPr>
          <p:nvPr/>
        </p:nvCxnSpPr>
        <p:spPr bwMode="auto">
          <a:xfrm>
            <a:off x="7962901" y="3810001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868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5803" name="AutoShape 27"/>
          <p:cNvCxnSpPr>
            <a:cxnSpLocks noChangeShapeType="1"/>
            <a:stCxn id="75800" idx="6"/>
            <a:endCxn id="75802" idx="2"/>
          </p:cNvCxnSpPr>
          <p:nvPr/>
        </p:nvCxnSpPr>
        <p:spPr bwMode="auto">
          <a:xfrm>
            <a:off x="8153400" y="43815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4" name="AutoShape 28"/>
          <p:cNvCxnSpPr>
            <a:cxnSpLocks noChangeShapeType="1"/>
            <a:stCxn id="75799" idx="4"/>
            <a:endCxn id="75802" idx="7"/>
          </p:cNvCxnSpPr>
          <p:nvPr/>
        </p:nvCxnSpPr>
        <p:spPr bwMode="auto">
          <a:xfrm flipH="1">
            <a:off x="8751888" y="3810001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838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5806" name="AutoShape 30"/>
          <p:cNvCxnSpPr>
            <a:cxnSpLocks noChangeShapeType="1"/>
            <a:stCxn id="75805" idx="2"/>
            <a:endCxn id="75798" idx="7"/>
          </p:cNvCxnSpPr>
          <p:nvPr/>
        </p:nvCxnSpPr>
        <p:spPr bwMode="auto">
          <a:xfrm flipH="1">
            <a:off x="7989888" y="3467101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7" name="AutoShape 31"/>
          <p:cNvCxnSpPr>
            <a:cxnSpLocks noChangeShapeType="1"/>
            <a:stCxn id="75805" idx="6"/>
            <a:endCxn id="75799" idx="1"/>
          </p:cNvCxnSpPr>
          <p:nvPr/>
        </p:nvCxnSpPr>
        <p:spPr bwMode="auto">
          <a:xfrm>
            <a:off x="8458201" y="3467101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12" name="Oval 36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813" name="Oval 37"/>
          <p:cNvSpPr>
            <a:spLocks noChangeArrowheads="1"/>
          </p:cNvSpPr>
          <p:nvPr/>
        </p:nvSpPr>
        <p:spPr bwMode="auto">
          <a:xfrm>
            <a:off x="70104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8382000" y="39338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5818" name="AutoShape 42"/>
          <p:cNvCxnSpPr>
            <a:cxnSpLocks noChangeShapeType="1"/>
            <a:stCxn id="75812" idx="2"/>
            <a:endCxn id="75780" idx="5"/>
          </p:cNvCxnSpPr>
          <p:nvPr/>
        </p:nvCxnSpPr>
        <p:spPr bwMode="auto">
          <a:xfrm flipH="1" flipV="1">
            <a:off x="5170488" y="3570288"/>
            <a:ext cx="392112" cy="201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9" name="AutoShape 43"/>
          <p:cNvCxnSpPr>
            <a:cxnSpLocks noChangeShapeType="1"/>
            <a:stCxn id="75812" idx="4"/>
            <a:endCxn id="75782" idx="0"/>
          </p:cNvCxnSpPr>
          <p:nvPr/>
        </p:nvCxnSpPr>
        <p:spPr bwMode="auto">
          <a:xfrm>
            <a:off x="5600700" y="3810000"/>
            <a:ext cx="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0" name="AutoShape 44"/>
          <p:cNvCxnSpPr>
            <a:cxnSpLocks noChangeShapeType="1"/>
            <a:stCxn id="75812" idx="6"/>
            <a:endCxn id="75781" idx="3"/>
          </p:cNvCxnSpPr>
          <p:nvPr/>
        </p:nvCxnSpPr>
        <p:spPr bwMode="auto">
          <a:xfrm flipV="1">
            <a:off x="5638801" y="3570288"/>
            <a:ext cx="392113" cy="201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1" name="AutoShape 45"/>
          <p:cNvCxnSpPr>
            <a:cxnSpLocks noChangeShapeType="1"/>
            <a:stCxn id="75813" idx="7"/>
            <a:endCxn id="75791" idx="3"/>
          </p:cNvCxnSpPr>
          <p:nvPr/>
        </p:nvCxnSpPr>
        <p:spPr bwMode="auto">
          <a:xfrm flipV="1">
            <a:off x="7075489" y="3570289"/>
            <a:ext cx="403225" cy="32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2" name="AutoShape 46"/>
          <p:cNvCxnSpPr>
            <a:cxnSpLocks noChangeShapeType="1"/>
            <a:stCxn id="75813" idx="5"/>
            <a:endCxn id="75795" idx="1"/>
          </p:cNvCxnSpPr>
          <p:nvPr/>
        </p:nvCxnSpPr>
        <p:spPr bwMode="auto">
          <a:xfrm>
            <a:off x="7075489" y="3951289"/>
            <a:ext cx="403225" cy="403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3" name="AutoShape 47"/>
          <p:cNvCxnSpPr>
            <a:cxnSpLocks noChangeShapeType="1"/>
            <a:stCxn id="75813" idx="3"/>
            <a:endCxn id="75792" idx="7"/>
          </p:cNvCxnSpPr>
          <p:nvPr/>
        </p:nvCxnSpPr>
        <p:spPr bwMode="auto">
          <a:xfrm flipH="1">
            <a:off x="6618289" y="3951289"/>
            <a:ext cx="403225" cy="403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4" name="AutoShape 48"/>
          <p:cNvCxnSpPr>
            <a:cxnSpLocks noChangeShapeType="1"/>
            <a:stCxn id="75813" idx="1"/>
            <a:endCxn id="75790" idx="5"/>
          </p:cNvCxnSpPr>
          <p:nvPr/>
        </p:nvCxnSpPr>
        <p:spPr bwMode="auto">
          <a:xfrm flipH="1" flipV="1">
            <a:off x="6618289" y="3570289"/>
            <a:ext cx="403225" cy="32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5" name="AutoShape 49"/>
          <p:cNvCxnSpPr>
            <a:cxnSpLocks noChangeShapeType="1"/>
            <a:stCxn id="75814" idx="2"/>
            <a:endCxn id="75798" idx="6"/>
          </p:cNvCxnSpPr>
          <p:nvPr/>
        </p:nvCxnSpPr>
        <p:spPr bwMode="auto">
          <a:xfrm flipH="1" flipV="1">
            <a:off x="8001000" y="3771901"/>
            <a:ext cx="381000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6" name="AutoShape 50"/>
          <p:cNvCxnSpPr>
            <a:cxnSpLocks noChangeShapeType="1"/>
            <a:stCxn id="75814" idx="5"/>
            <a:endCxn id="75802" idx="1"/>
          </p:cNvCxnSpPr>
          <p:nvPr/>
        </p:nvCxnSpPr>
        <p:spPr bwMode="auto">
          <a:xfrm>
            <a:off x="8447089" y="3998913"/>
            <a:ext cx="250825" cy="355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7" name="AutoShape 51"/>
          <p:cNvCxnSpPr>
            <a:cxnSpLocks noChangeShapeType="1"/>
            <a:stCxn id="75814" idx="3"/>
            <a:endCxn id="75800" idx="7"/>
          </p:cNvCxnSpPr>
          <p:nvPr/>
        </p:nvCxnSpPr>
        <p:spPr bwMode="auto">
          <a:xfrm flipH="1">
            <a:off x="8142289" y="3998913"/>
            <a:ext cx="250825" cy="355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8" name="AutoShape 52"/>
          <p:cNvCxnSpPr>
            <a:cxnSpLocks noChangeShapeType="1"/>
            <a:stCxn id="75799" idx="3"/>
            <a:endCxn id="75814" idx="6"/>
          </p:cNvCxnSpPr>
          <p:nvPr/>
        </p:nvCxnSpPr>
        <p:spPr bwMode="auto">
          <a:xfrm flipH="1">
            <a:off x="8458201" y="3798889"/>
            <a:ext cx="392113" cy="173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9" name="AutoShape 53"/>
          <p:cNvCxnSpPr>
            <a:cxnSpLocks noChangeShapeType="1"/>
            <a:stCxn id="75805" idx="4"/>
            <a:endCxn id="75814" idx="0"/>
          </p:cNvCxnSpPr>
          <p:nvPr/>
        </p:nvCxnSpPr>
        <p:spPr bwMode="auto">
          <a:xfrm>
            <a:off x="8420100" y="3505201"/>
            <a:ext cx="0" cy="428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Wheels - Wn 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1033459" y="1614491"/>
            <a:ext cx="10581921" cy="735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en-US" sz="100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dirty="0" smtClean="0"/>
              <a:t>W</a:t>
            </a:r>
            <a:r>
              <a:rPr lang="en-US" baseline="-25000" dirty="0" smtClean="0"/>
              <a:t>n ; </a:t>
            </a:r>
            <a:r>
              <a:rPr lang="en-US" dirty="0" smtClean="0"/>
              <a:t> n = 3, 4, 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45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5799526"/>
            <a:ext cx="2743200" cy="365125"/>
          </a:xfrm>
        </p:spPr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485896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0	  </a:t>
            </a:r>
            <a:r>
              <a:rPr lang="en-US" baseline="-25000" dirty="0" smtClean="0"/>
              <a:t>             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baseline="-25000" dirty="0"/>
              <a:t>	</a:t>
            </a:r>
            <a:r>
              <a:rPr lang="en-US" baseline="-25000" dirty="0" smtClean="0"/>
              <a:t>      </a:t>
            </a:r>
            <a:r>
              <a:rPr lang="en-US" i="1" dirty="0"/>
              <a:t>Q</a:t>
            </a:r>
            <a:r>
              <a:rPr lang="en-US" baseline="-25000" dirty="0"/>
              <a:t>2	      </a:t>
            </a:r>
            <a:r>
              <a:rPr lang="en-US" baseline="-25000" dirty="0" smtClean="0"/>
              <a:t>       </a:t>
            </a:r>
            <a:r>
              <a:rPr lang="en-US" i="1" dirty="0" smtClean="0"/>
              <a:t>Q</a:t>
            </a:r>
            <a:r>
              <a:rPr lang="en-US" baseline="-25000" dirty="0" smtClean="0"/>
              <a:t>3             </a:t>
            </a:r>
            <a:r>
              <a:rPr lang="en-US" i="1" dirty="0" smtClean="0"/>
              <a:t>Q</a:t>
            </a:r>
            <a:r>
              <a:rPr lang="en-US" baseline="-25000" dirty="0" smtClean="0"/>
              <a:t>4 </a:t>
            </a:r>
            <a:r>
              <a:rPr lang="en-US" dirty="0"/>
              <a:t>(hypercube)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3733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12" name="AutoShape 12"/>
          <p:cNvCxnSpPr>
            <a:cxnSpLocks noChangeShapeType="1"/>
          </p:cNvCxnSpPr>
          <p:nvPr/>
        </p:nvCxnSpPr>
        <p:spPr bwMode="auto">
          <a:xfrm>
            <a:off x="3810000" y="4610098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259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029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17" name="AutoShape 17"/>
          <p:cNvCxnSpPr>
            <a:cxnSpLocks noChangeShapeType="1"/>
            <a:stCxn id="76814" idx="6"/>
            <a:endCxn id="76815" idx="2"/>
          </p:cNvCxnSpPr>
          <p:nvPr/>
        </p:nvCxnSpPr>
        <p:spPr bwMode="auto">
          <a:xfrm>
            <a:off x="5105400" y="4229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8" name="AutoShape 18"/>
          <p:cNvCxnSpPr>
            <a:cxnSpLocks noChangeShapeType="1"/>
            <a:stCxn id="76814" idx="4"/>
            <a:endCxn id="76816" idx="0"/>
          </p:cNvCxnSpPr>
          <p:nvPr/>
        </p:nvCxnSpPr>
        <p:spPr bwMode="auto">
          <a:xfrm>
            <a:off x="50673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5943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20" name="AutoShape 20"/>
          <p:cNvCxnSpPr>
            <a:cxnSpLocks noChangeShapeType="1"/>
            <a:stCxn id="76816" idx="6"/>
            <a:endCxn id="76819" idx="2"/>
          </p:cNvCxnSpPr>
          <p:nvPr/>
        </p:nvCxnSpPr>
        <p:spPr bwMode="auto">
          <a:xfrm>
            <a:off x="5105400" y="5067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21"/>
          <p:cNvCxnSpPr>
            <a:cxnSpLocks noChangeShapeType="1"/>
            <a:stCxn id="76815" idx="4"/>
            <a:endCxn id="76819" idx="0"/>
          </p:cNvCxnSpPr>
          <p:nvPr/>
        </p:nvCxnSpPr>
        <p:spPr bwMode="auto">
          <a:xfrm>
            <a:off x="59817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57" name="AutoShape 57"/>
          <p:cNvCxnSpPr>
            <a:cxnSpLocks noChangeShapeType="1"/>
            <a:stCxn id="76854" idx="6"/>
            <a:endCxn id="76855" idx="2"/>
          </p:cNvCxnSpPr>
          <p:nvPr/>
        </p:nvCxnSpPr>
        <p:spPr bwMode="auto">
          <a:xfrm>
            <a:off x="63246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8" name="AutoShape 58"/>
          <p:cNvCxnSpPr>
            <a:cxnSpLocks noChangeShapeType="1"/>
            <a:stCxn id="76854" idx="4"/>
          </p:cNvCxnSpPr>
          <p:nvPr/>
        </p:nvCxnSpPr>
        <p:spPr bwMode="auto">
          <a:xfrm>
            <a:off x="62865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7162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0" name="AutoShape 60"/>
          <p:cNvCxnSpPr>
            <a:cxnSpLocks noChangeShapeType="1"/>
            <a:endCxn id="76859" idx="2"/>
          </p:cNvCxnSpPr>
          <p:nvPr/>
        </p:nvCxnSpPr>
        <p:spPr bwMode="auto">
          <a:xfrm>
            <a:off x="6324600" y="5219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1" name="AutoShape 61"/>
          <p:cNvCxnSpPr>
            <a:cxnSpLocks noChangeShapeType="1"/>
            <a:stCxn id="76855" idx="4"/>
            <a:endCxn id="76859" idx="0"/>
          </p:cNvCxnSpPr>
          <p:nvPr/>
        </p:nvCxnSpPr>
        <p:spPr bwMode="auto">
          <a:xfrm>
            <a:off x="72009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2" name="Oval 62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63" name="Oval 63"/>
          <p:cNvSpPr>
            <a:spLocks noChangeArrowheads="1"/>
          </p:cNvSpPr>
          <p:nvPr/>
        </p:nvSpPr>
        <p:spPr bwMode="auto">
          <a:xfrm>
            <a:off x="7391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6477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5" name="AutoShape 65"/>
          <p:cNvCxnSpPr>
            <a:cxnSpLocks noChangeShapeType="1"/>
            <a:stCxn id="76862" idx="6"/>
            <a:endCxn id="76863" idx="2"/>
          </p:cNvCxnSpPr>
          <p:nvPr/>
        </p:nvCxnSpPr>
        <p:spPr bwMode="auto">
          <a:xfrm>
            <a:off x="6553200" y="4000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6" name="AutoShape 66"/>
          <p:cNvCxnSpPr>
            <a:cxnSpLocks noChangeShapeType="1"/>
            <a:stCxn id="76862" idx="4"/>
            <a:endCxn id="76864" idx="0"/>
          </p:cNvCxnSpPr>
          <p:nvPr/>
        </p:nvCxnSpPr>
        <p:spPr bwMode="auto">
          <a:xfrm>
            <a:off x="65151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7" name="Oval 67"/>
          <p:cNvSpPr>
            <a:spLocks noChangeArrowheads="1"/>
          </p:cNvSpPr>
          <p:nvPr/>
        </p:nvSpPr>
        <p:spPr bwMode="auto">
          <a:xfrm>
            <a:off x="73914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8" name="AutoShape 68"/>
          <p:cNvCxnSpPr>
            <a:cxnSpLocks noChangeShapeType="1"/>
            <a:stCxn id="76864" idx="6"/>
            <a:endCxn id="76867" idx="2"/>
          </p:cNvCxnSpPr>
          <p:nvPr/>
        </p:nvCxnSpPr>
        <p:spPr bwMode="auto">
          <a:xfrm>
            <a:off x="6553200" y="4838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9" name="AutoShape 69"/>
          <p:cNvCxnSpPr>
            <a:cxnSpLocks noChangeShapeType="1"/>
            <a:stCxn id="76863" idx="4"/>
            <a:endCxn id="76867" idx="0"/>
          </p:cNvCxnSpPr>
          <p:nvPr/>
        </p:nvCxnSpPr>
        <p:spPr bwMode="auto">
          <a:xfrm>
            <a:off x="74295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1" name="AutoShape 71"/>
          <p:cNvCxnSpPr>
            <a:cxnSpLocks noChangeShapeType="1"/>
            <a:stCxn id="76862" idx="3"/>
            <a:endCxn id="76854" idx="0"/>
          </p:cNvCxnSpPr>
          <p:nvPr/>
        </p:nvCxnSpPr>
        <p:spPr bwMode="auto">
          <a:xfrm flipH="1">
            <a:off x="62865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2" name="AutoShape 72"/>
          <p:cNvCxnSpPr>
            <a:cxnSpLocks noChangeShapeType="1"/>
            <a:stCxn id="76863" idx="3"/>
            <a:endCxn id="76855" idx="0"/>
          </p:cNvCxnSpPr>
          <p:nvPr/>
        </p:nvCxnSpPr>
        <p:spPr bwMode="auto">
          <a:xfrm flipH="1">
            <a:off x="72009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3" name="AutoShape 73"/>
          <p:cNvCxnSpPr>
            <a:cxnSpLocks noChangeShapeType="1"/>
            <a:stCxn id="76867" idx="4"/>
            <a:endCxn id="76859" idx="7"/>
          </p:cNvCxnSpPr>
          <p:nvPr/>
        </p:nvCxnSpPr>
        <p:spPr bwMode="auto">
          <a:xfrm flipH="1">
            <a:off x="7227888" y="4876801"/>
            <a:ext cx="201612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4" name="AutoShape 74"/>
          <p:cNvCxnSpPr>
            <a:cxnSpLocks noChangeShapeType="1"/>
            <a:stCxn id="76864" idx="3"/>
          </p:cNvCxnSpPr>
          <p:nvPr/>
        </p:nvCxnSpPr>
        <p:spPr bwMode="auto">
          <a:xfrm flipH="1">
            <a:off x="6248401" y="4865688"/>
            <a:ext cx="2397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5" name="Oval 75"/>
          <p:cNvSpPr>
            <a:spLocks noChangeArrowheads="1"/>
          </p:cNvSpPr>
          <p:nvPr/>
        </p:nvSpPr>
        <p:spPr bwMode="auto">
          <a:xfrm>
            <a:off x="6248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grpSp>
        <p:nvGrpSpPr>
          <p:cNvPr id="76917" name="Group 117"/>
          <p:cNvGrpSpPr>
            <a:grpSpLocks/>
          </p:cNvGrpSpPr>
          <p:nvPr/>
        </p:nvGrpSpPr>
        <p:grpSpPr bwMode="auto">
          <a:xfrm>
            <a:off x="8382000" y="3581400"/>
            <a:ext cx="1219200" cy="1295400"/>
            <a:chOff x="3072" y="2592"/>
            <a:chExt cx="768" cy="816"/>
          </a:xfrm>
        </p:grpSpPr>
        <p:sp>
          <p:nvSpPr>
            <p:cNvPr id="76897" name="Oval 97"/>
            <p:cNvSpPr>
              <a:spLocks noChangeArrowheads="1"/>
            </p:cNvSpPr>
            <p:nvPr/>
          </p:nvSpPr>
          <p:spPr bwMode="auto">
            <a:xfrm>
              <a:off x="3072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898" name="Oval 98"/>
            <p:cNvSpPr>
              <a:spLocks noChangeArrowheads="1"/>
            </p:cNvSpPr>
            <p:nvPr/>
          </p:nvSpPr>
          <p:spPr bwMode="auto">
            <a:xfrm>
              <a:off x="3648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899" name="AutoShape 99"/>
            <p:cNvCxnSpPr>
              <a:cxnSpLocks noChangeShapeType="1"/>
              <a:stCxn id="76897" idx="6"/>
              <a:endCxn id="76898" idx="2"/>
            </p:cNvCxnSpPr>
            <p:nvPr/>
          </p:nvCxnSpPr>
          <p:spPr bwMode="auto">
            <a:xfrm>
              <a:off x="3120" y="285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0" name="AutoShape 100"/>
            <p:cNvCxnSpPr>
              <a:cxnSpLocks noChangeShapeType="1"/>
              <a:stCxn id="76897" idx="4"/>
            </p:cNvCxnSpPr>
            <p:nvPr/>
          </p:nvCxnSpPr>
          <p:spPr bwMode="auto">
            <a:xfrm>
              <a:off x="3096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1" name="Oval 101"/>
            <p:cNvSpPr>
              <a:spLocks noChangeArrowheads="1"/>
            </p:cNvSpPr>
            <p:nvPr/>
          </p:nvSpPr>
          <p:spPr bwMode="auto">
            <a:xfrm>
              <a:off x="36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02" name="AutoShape 102"/>
            <p:cNvCxnSpPr>
              <a:cxnSpLocks noChangeShapeType="1"/>
              <a:endCxn id="76901" idx="2"/>
            </p:cNvCxnSpPr>
            <p:nvPr/>
          </p:nvCxnSpPr>
          <p:spPr bwMode="auto">
            <a:xfrm>
              <a:off x="3120" y="338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" name="AutoShape 103"/>
            <p:cNvCxnSpPr>
              <a:cxnSpLocks noChangeShapeType="1"/>
              <a:stCxn id="76898" idx="4"/>
              <a:endCxn id="76901" idx="0"/>
            </p:cNvCxnSpPr>
            <p:nvPr/>
          </p:nvCxnSpPr>
          <p:spPr bwMode="auto">
            <a:xfrm>
              <a:off x="3672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4" name="Oval 104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905" name="Oval 105"/>
            <p:cNvSpPr>
              <a:spLocks noChangeArrowheads="1"/>
            </p:cNvSpPr>
            <p:nvPr/>
          </p:nvSpPr>
          <p:spPr bwMode="auto">
            <a:xfrm>
              <a:off x="379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906" name="Oval 106"/>
            <p:cNvSpPr>
              <a:spLocks noChangeArrowheads="1"/>
            </p:cNvSpPr>
            <p:nvPr/>
          </p:nvSpPr>
          <p:spPr bwMode="auto">
            <a:xfrm>
              <a:off x="3216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07" name="AutoShape 107"/>
            <p:cNvCxnSpPr>
              <a:cxnSpLocks noChangeShapeType="1"/>
              <a:stCxn id="76904" idx="6"/>
              <a:endCxn id="76905" idx="2"/>
            </p:cNvCxnSpPr>
            <p:nvPr/>
          </p:nvCxnSpPr>
          <p:spPr bwMode="auto">
            <a:xfrm>
              <a:off x="3264" y="261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8" name="AutoShape 108"/>
            <p:cNvCxnSpPr>
              <a:cxnSpLocks noChangeShapeType="1"/>
              <a:stCxn id="76904" idx="4"/>
              <a:endCxn id="76906" idx="0"/>
            </p:cNvCxnSpPr>
            <p:nvPr/>
          </p:nvCxnSpPr>
          <p:spPr bwMode="auto">
            <a:xfrm>
              <a:off x="3240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9" name="Oval 109"/>
            <p:cNvSpPr>
              <a:spLocks noChangeArrowheads="1"/>
            </p:cNvSpPr>
            <p:nvPr/>
          </p:nvSpPr>
          <p:spPr bwMode="auto">
            <a:xfrm>
              <a:off x="3792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10" name="AutoShape 110"/>
            <p:cNvCxnSpPr>
              <a:cxnSpLocks noChangeShapeType="1"/>
              <a:stCxn id="76906" idx="6"/>
              <a:endCxn id="76909" idx="2"/>
            </p:cNvCxnSpPr>
            <p:nvPr/>
          </p:nvCxnSpPr>
          <p:spPr bwMode="auto">
            <a:xfrm>
              <a:off x="3264" y="314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1" name="AutoShape 111"/>
            <p:cNvCxnSpPr>
              <a:cxnSpLocks noChangeShapeType="1"/>
              <a:stCxn id="76905" idx="4"/>
              <a:endCxn id="76909" idx="0"/>
            </p:cNvCxnSpPr>
            <p:nvPr/>
          </p:nvCxnSpPr>
          <p:spPr bwMode="auto">
            <a:xfrm>
              <a:off x="3816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2" name="AutoShape 112"/>
            <p:cNvCxnSpPr>
              <a:cxnSpLocks noChangeShapeType="1"/>
              <a:stCxn id="76904" idx="3"/>
              <a:endCxn id="76897" idx="0"/>
            </p:cNvCxnSpPr>
            <p:nvPr/>
          </p:nvCxnSpPr>
          <p:spPr bwMode="auto">
            <a:xfrm flipH="1">
              <a:off x="3096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3" name="AutoShape 113"/>
            <p:cNvCxnSpPr>
              <a:cxnSpLocks noChangeShapeType="1"/>
              <a:stCxn id="76905" idx="3"/>
              <a:endCxn id="76898" idx="0"/>
            </p:cNvCxnSpPr>
            <p:nvPr/>
          </p:nvCxnSpPr>
          <p:spPr bwMode="auto">
            <a:xfrm flipH="1">
              <a:off x="3672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4" name="AutoShape 114"/>
            <p:cNvCxnSpPr>
              <a:cxnSpLocks noChangeShapeType="1"/>
              <a:stCxn id="76909" idx="4"/>
              <a:endCxn id="76901" idx="7"/>
            </p:cNvCxnSpPr>
            <p:nvPr/>
          </p:nvCxnSpPr>
          <p:spPr bwMode="auto">
            <a:xfrm flipH="1">
              <a:off x="3689" y="3168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5" name="AutoShape 115"/>
            <p:cNvCxnSpPr>
              <a:cxnSpLocks noChangeShapeType="1"/>
              <a:stCxn id="76906" idx="3"/>
            </p:cNvCxnSpPr>
            <p:nvPr/>
          </p:nvCxnSpPr>
          <p:spPr bwMode="auto">
            <a:xfrm flipH="1">
              <a:off x="3072" y="3161"/>
              <a:ext cx="151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16" name="Oval 116"/>
            <p:cNvSpPr>
              <a:spLocks noChangeArrowheads="1"/>
            </p:cNvSpPr>
            <p:nvPr/>
          </p:nvSpPr>
          <p:spPr bwMode="auto">
            <a:xfrm>
              <a:off x="3072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 : Cubes -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Qn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Cubes - </a:t>
              </a: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Q</a:t>
              </a:r>
              <a:r>
                <a:rPr lang="en-US" b="1" baseline="-25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n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The </a:t>
              </a:r>
              <a:r>
                <a:rPr lang="en-US" i="1" dirty="0"/>
                <a:t>n</a:t>
              </a:r>
              <a:r>
                <a:rPr lang="en-US" b="1" i="1" dirty="0"/>
                <a:t>-cube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i="1" baseline="-25000" dirty="0"/>
                <a:t>n</a:t>
              </a:r>
              <a:r>
                <a:rPr lang="en-US" dirty="0"/>
                <a:t> is defined recursively. </a:t>
              </a:r>
              <a:r>
                <a:rPr lang="en-US" i="1" dirty="0"/>
                <a:t>Q</a:t>
              </a:r>
              <a:r>
                <a:rPr lang="en-US" baseline="-25000" dirty="0"/>
                <a:t>0 </a:t>
              </a:r>
              <a:r>
                <a:rPr lang="en-US" dirty="0"/>
                <a:t>is just a vertex. </a:t>
              </a:r>
              <a:r>
                <a:rPr lang="en-US" i="1" dirty="0"/>
                <a:t>Q</a:t>
              </a:r>
              <a:r>
                <a:rPr lang="en-US" i="1" baseline="-25000" dirty="0"/>
                <a:t>n</a:t>
              </a:r>
              <a:r>
                <a:rPr lang="en-US" baseline="-25000" dirty="0"/>
                <a:t>+1 </a:t>
              </a:r>
              <a:r>
                <a:rPr lang="en-US" dirty="0"/>
                <a:t>is gotten by taking 2 copies of </a:t>
              </a:r>
              <a:r>
                <a:rPr lang="en-US" i="1" dirty="0"/>
                <a:t>Q</a:t>
              </a:r>
              <a:r>
                <a:rPr lang="en-US" i="1" baseline="-25000" dirty="0"/>
                <a:t>n  </a:t>
              </a:r>
              <a:r>
                <a:rPr lang="en-US" dirty="0"/>
                <a:t>and joining each vertex </a:t>
              </a:r>
              <a:r>
                <a:rPr lang="en-US" i="1" dirty="0"/>
                <a:t>v</a:t>
              </a:r>
              <a:r>
                <a:rPr lang="en-US" dirty="0"/>
                <a:t> of </a:t>
              </a:r>
              <a:r>
                <a:rPr lang="en-US" i="1" dirty="0"/>
                <a:t>Q</a:t>
              </a:r>
              <a:r>
                <a:rPr lang="en-US" i="1" baseline="-25000" dirty="0"/>
                <a:t>n  </a:t>
              </a:r>
              <a:r>
                <a:rPr lang="en-US" dirty="0"/>
                <a:t>with its copy </a:t>
              </a:r>
              <a:r>
                <a:rPr lang="en-US" i="1" dirty="0"/>
                <a:t>v’ </a:t>
              </a:r>
              <a:r>
                <a:rPr lang="en-US" dirty="0"/>
                <a:t>: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2700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  <p:bldP spid="76811" grpId="0" animBg="1"/>
      <p:bldP spid="76816" grpId="0" animBg="1"/>
      <p:bldP spid="76819" grpId="0" animBg="1"/>
      <p:bldP spid="76854" grpId="0" animBg="1"/>
      <p:bldP spid="76855" grpId="0" animBg="1"/>
      <p:bldP spid="76859" grpId="0" animBg="1"/>
      <p:bldP spid="768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924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0	         </a:t>
            </a:r>
            <a:r>
              <a:rPr lang="en-US" i="1" dirty="0"/>
              <a:t>Q</a:t>
            </a:r>
            <a:r>
              <a:rPr lang="en-US" baseline="-25000" dirty="0"/>
              <a:t>1	  </a:t>
            </a:r>
            <a:r>
              <a:rPr lang="en-US" baseline="-25000" dirty="0" smtClean="0"/>
              <a:t> </a:t>
            </a:r>
            <a:r>
              <a:rPr lang="en-US" i="1" dirty="0"/>
              <a:t>Q</a:t>
            </a:r>
            <a:r>
              <a:rPr lang="en-US" baseline="-25000" dirty="0"/>
              <a:t>2	     </a:t>
            </a:r>
            <a:r>
              <a:rPr lang="en-US" baseline="-25000" dirty="0" smtClean="0"/>
              <a:t> </a:t>
            </a:r>
            <a:r>
              <a:rPr lang="en-US" i="1" dirty="0"/>
              <a:t>Q</a:t>
            </a:r>
            <a:r>
              <a:rPr lang="en-US" baseline="-25000" dirty="0"/>
              <a:t>3     </a:t>
            </a:r>
            <a:r>
              <a:rPr lang="en-US" baseline="-25000" dirty="0" smtClean="0"/>
              <a:t>     </a:t>
            </a:r>
            <a:r>
              <a:rPr lang="en-US" i="1" dirty="0" smtClean="0"/>
              <a:t>Q</a:t>
            </a:r>
            <a:r>
              <a:rPr lang="en-US" baseline="-25000" dirty="0" smtClean="0"/>
              <a:t>4 </a:t>
            </a:r>
            <a:r>
              <a:rPr lang="en-US" dirty="0" smtClean="0"/>
              <a:t>(</a:t>
            </a:r>
            <a:r>
              <a:rPr lang="en-US" dirty="0"/>
              <a:t>hypercube)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3733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12" name="AutoShape 12"/>
          <p:cNvCxnSpPr>
            <a:cxnSpLocks noChangeShapeType="1"/>
          </p:cNvCxnSpPr>
          <p:nvPr/>
        </p:nvCxnSpPr>
        <p:spPr bwMode="auto">
          <a:xfrm>
            <a:off x="3838576" y="459581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259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029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17" name="AutoShape 17"/>
          <p:cNvCxnSpPr>
            <a:cxnSpLocks noChangeShapeType="1"/>
            <a:stCxn id="76814" idx="6"/>
            <a:endCxn id="76815" idx="2"/>
          </p:cNvCxnSpPr>
          <p:nvPr/>
        </p:nvCxnSpPr>
        <p:spPr bwMode="auto">
          <a:xfrm>
            <a:off x="5105400" y="4229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8" name="AutoShape 18"/>
          <p:cNvCxnSpPr>
            <a:cxnSpLocks noChangeShapeType="1"/>
            <a:stCxn id="76814" idx="4"/>
            <a:endCxn id="76816" idx="0"/>
          </p:cNvCxnSpPr>
          <p:nvPr/>
        </p:nvCxnSpPr>
        <p:spPr bwMode="auto">
          <a:xfrm>
            <a:off x="50673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5943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20" name="AutoShape 20"/>
          <p:cNvCxnSpPr>
            <a:cxnSpLocks noChangeShapeType="1"/>
            <a:stCxn id="76816" idx="6"/>
            <a:endCxn id="76819" idx="2"/>
          </p:cNvCxnSpPr>
          <p:nvPr/>
        </p:nvCxnSpPr>
        <p:spPr bwMode="auto">
          <a:xfrm>
            <a:off x="5105400" y="5067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21"/>
          <p:cNvCxnSpPr>
            <a:cxnSpLocks noChangeShapeType="1"/>
            <a:stCxn id="76815" idx="4"/>
            <a:endCxn id="76819" idx="0"/>
          </p:cNvCxnSpPr>
          <p:nvPr/>
        </p:nvCxnSpPr>
        <p:spPr bwMode="auto">
          <a:xfrm>
            <a:off x="59817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57" name="AutoShape 57"/>
          <p:cNvCxnSpPr>
            <a:cxnSpLocks noChangeShapeType="1"/>
            <a:stCxn id="76854" idx="6"/>
            <a:endCxn id="76855" idx="2"/>
          </p:cNvCxnSpPr>
          <p:nvPr/>
        </p:nvCxnSpPr>
        <p:spPr bwMode="auto">
          <a:xfrm>
            <a:off x="63246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8" name="AutoShape 58"/>
          <p:cNvCxnSpPr>
            <a:cxnSpLocks noChangeShapeType="1"/>
            <a:stCxn id="76854" idx="4"/>
          </p:cNvCxnSpPr>
          <p:nvPr/>
        </p:nvCxnSpPr>
        <p:spPr bwMode="auto">
          <a:xfrm>
            <a:off x="62865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7162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0" name="AutoShape 60"/>
          <p:cNvCxnSpPr>
            <a:cxnSpLocks noChangeShapeType="1"/>
            <a:endCxn id="76859" idx="2"/>
          </p:cNvCxnSpPr>
          <p:nvPr/>
        </p:nvCxnSpPr>
        <p:spPr bwMode="auto">
          <a:xfrm>
            <a:off x="6324600" y="5219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1" name="AutoShape 61"/>
          <p:cNvCxnSpPr>
            <a:cxnSpLocks noChangeShapeType="1"/>
            <a:stCxn id="76855" idx="4"/>
            <a:endCxn id="76859" idx="0"/>
          </p:cNvCxnSpPr>
          <p:nvPr/>
        </p:nvCxnSpPr>
        <p:spPr bwMode="auto">
          <a:xfrm>
            <a:off x="72009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2" name="Oval 62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63" name="Oval 63"/>
          <p:cNvSpPr>
            <a:spLocks noChangeArrowheads="1"/>
          </p:cNvSpPr>
          <p:nvPr/>
        </p:nvSpPr>
        <p:spPr bwMode="auto">
          <a:xfrm>
            <a:off x="7391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6477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5" name="AutoShape 65"/>
          <p:cNvCxnSpPr>
            <a:cxnSpLocks noChangeShapeType="1"/>
            <a:stCxn id="76862" idx="6"/>
            <a:endCxn id="76863" idx="2"/>
          </p:cNvCxnSpPr>
          <p:nvPr/>
        </p:nvCxnSpPr>
        <p:spPr bwMode="auto">
          <a:xfrm>
            <a:off x="6553200" y="4000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6" name="AutoShape 66"/>
          <p:cNvCxnSpPr>
            <a:cxnSpLocks noChangeShapeType="1"/>
            <a:stCxn id="76862" idx="4"/>
            <a:endCxn id="76864" idx="0"/>
          </p:cNvCxnSpPr>
          <p:nvPr/>
        </p:nvCxnSpPr>
        <p:spPr bwMode="auto">
          <a:xfrm>
            <a:off x="65151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7" name="Oval 67"/>
          <p:cNvSpPr>
            <a:spLocks noChangeArrowheads="1"/>
          </p:cNvSpPr>
          <p:nvPr/>
        </p:nvSpPr>
        <p:spPr bwMode="auto">
          <a:xfrm>
            <a:off x="73914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8" name="AutoShape 68"/>
          <p:cNvCxnSpPr>
            <a:cxnSpLocks noChangeShapeType="1"/>
            <a:stCxn id="76864" idx="6"/>
            <a:endCxn id="76867" idx="2"/>
          </p:cNvCxnSpPr>
          <p:nvPr/>
        </p:nvCxnSpPr>
        <p:spPr bwMode="auto">
          <a:xfrm>
            <a:off x="6553200" y="4838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9" name="AutoShape 69"/>
          <p:cNvCxnSpPr>
            <a:cxnSpLocks noChangeShapeType="1"/>
            <a:stCxn id="76863" idx="4"/>
            <a:endCxn id="76867" idx="0"/>
          </p:cNvCxnSpPr>
          <p:nvPr/>
        </p:nvCxnSpPr>
        <p:spPr bwMode="auto">
          <a:xfrm>
            <a:off x="74295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1" name="AutoShape 71"/>
          <p:cNvCxnSpPr>
            <a:cxnSpLocks noChangeShapeType="1"/>
            <a:stCxn id="76862" idx="3"/>
            <a:endCxn id="76854" idx="0"/>
          </p:cNvCxnSpPr>
          <p:nvPr/>
        </p:nvCxnSpPr>
        <p:spPr bwMode="auto">
          <a:xfrm flipH="1">
            <a:off x="62865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2" name="AutoShape 72"/>
          <p:cNvCxnSpPr>
            <a:cxnSpLocks noChangeShapeType="1"/>
            <a:stCxn id="76863" idx="3"/>
            <a:endCxn id="76855" idx="0"/>
          </p:cNvCxnSpPr>
          <p:nvPr/>
        </p:nvCxnSpPr>
        <p:spPr bwMode="auto">
          <a:xfrm flipH="1">
            <a:off x="72009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3" name="AutoShape 73"/>
          <p:cNvCxnSpPr>
            <a:cxnSpLocks noChangeShapeType="1"/>
            <a:stCxn id="76867" idx="4"/>
            <a:endCxn id="76859" idx="7"/>
          </p:cNvCxnSpPr>
          <p:nvPr/>
        </p:nvCxnSpPr>
        <p:spPr bwMode="auto">
          <a:xfrm flipH="1">
            <a:off x="7227888" y="4876801"/>
            <a:ext cx="201612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4" name="AutoShape 74"/>
          <p:cNvCxnSpPr>
            <a:cxnSpLocks noChangeShapeType="1"/>
            <a:stCxn id="76864" idx="3"/>
          </p:cNvCxnSpPr>
          <p:nvPr/>
        </p:nvCxnSpPr>
        <p:spPr bwMode="auto">
          <a:xfrm flipH="1">
            <a:off x="6248401" y="4865688"/>
            <a:ext cx="2397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5" name="Oval 75"/>
          <p:cNvSpPr>
            <a:spLocks noChangeArrowheads="1"/>
          </p:cNvSpPr>
          <p:nvPr/>
        </p:nvSpPr>
        <p:spPr bwMode="auto">
          <a:xfrm>
            <a:off x="6248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grpSp>
        <p:nvGrpSpPr>
          <p:cNvPr id="76917" name="Group 117"/>
          <p:cNvGrpSpPr>
            <a:grpSpLocks/>
          </p:cNvGrpSpPr>
          <p:nvPr/>
        </p:nvGrpSpPr>
        <p:grpSpPr bwMode="auto">
          <a:xfrm>
            <a:off x="8382000" y="3581400"/>
            <a:ext cx="1219200" cy="1295400"/>
            <a:chOff x="3072" y="2592"/>
            <a:chExt cx="768" cy="816"/>
          </a:xfrm>
        </p:grpSpPr>
        <p:sp>
          <p:nvSpPr>
            <p:cNvPr id="76897" name="Oval 97"/>
            <p:cNvSpPr>
              <a:spLocks noChangeArrowheads="1"/>
            </p:cNvSpPr>
            <p:nvPr/>
          </p:nvSpPr>
          <p:spPr bwMode="auto">
            <a:xfrm>
              <a:off x="3072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898" name="Oval 98"/>
            <p:cNvSpPr>
              <a:spLocks noChangeArrowheads="1"/>
            </p:cNvSpPr>
            <p:nvPr/>
          </p:nvSpPr>
          <p:spPr bwMode="auto">
            <a:xfrm>
              <a:off x="3648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899" name="AutoShape 99"/>
            <p:cNvCxnSpPr>
              <a:cxnSpLocks noChangeShapeType="1"/>
              <a:stCxn id="76897" idx="6"/>
              <a:endCxn id="76898" idx="2"/>
            </p:cNvCxnSpPr>
            <p:nvPr/>
          </p:nvCxnSpPr>
          <p:spPr bwMode="auto">
            <a:xfrm>
              <a:off x="3120" y="285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0" name="AutoShape 100"/>
            <p:cNvCxnSpPr>
              <a:cxnSpLocks noChangeShapeType="1"/>
              <a:stCxn id="76897" idx="4"/>
            </p:cNvCxnSpPr>
            <p:nvPr/>
          </p:nvCxnSpPr>
          <p:spPr bwMode="auto">
            <a:xfrm>
              <a:off x="3096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1" name="Oval 101"/>
            <p:cNvSpPr>
              <a:spLocks noChangeArrowheads="1"/>
            </p:cNvSpPr>
            <p:nvPr/>
          </p:nvSpPr>
          <p:spPr bwMode="auto">
            <a:xfrm>
              <a:off x="36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02" name="AutoShape 102"/>
            <p:cNvCxnSpPr>
              <a:cxnSpLocks noChangeShapeType="1"/>
              <a:endCxn id="76901" idx="2"/>
            </p:cNvCxnSpPr>
            <p:nvPr/>
          </p:nvCxnSpPr>
          <p:spPr bwMode="auto">
            <a:xfrm>
              <a:off x="3120" y="338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" name="AutoShape 103"/>
            <p:cNvCxnSpPr>
              <a:cxnSpLocks noChangeShapeType="1"/>
              <a:stCxn id="76898" idx="4"/>
              <a:endCxn id="76901" idx="0"/>
            </p:cNvCxnSpPr>
            <p:nvPr/>
          </p:nvCxnSpPr>
          <p:spPr bwMode="auto">
            <a:xfrm>
              <a:off x="3672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4" name="Oval 104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905" name="Oval 105"/>
            <p:cNvSpPr>
              <a:spLocks noChangeArrowheads="1"/>
            </p:cNvSpPr>
            <p:nvPr/>
          </p:nvSpPr>
          <p:spPr bwMode="auto">
            <a:xfrm>
              <a:off x="379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906" name="Oval 106"/>
            <p:cNvSpPr>
              <a:spLocks noChangeArrowheads="1"/>
            </p:cNvSpPr>
            <p:nvPr/>
          </p:nvSpPr>
          <p:spPr bwMode="auto">
            <a:xfrm>
              <a:off x="3216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07" name="AutoShape 107"/>
            <p:cNvCxnSpPr>
              <a:cxnSpLocks noChangeShapeType="1"/>
              <a:stCxn id="76904" idx="6"/>
              <a:endCxn id="76905" idx="2"/>
            </p:cNvCxnSpPr>
            <p:nvPr/>
          </p:nvCxnSpPr>
          <p:spPr bwMode="auto">
            <a:xfrm>
              <a:off x="3264" y="261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8" name="AutoShape 108"/>
            <p:cNvCxnSpPr>
              <a:cxnSpLocks noChangeShapeType="1"/>
              <a:stCxn id="76904" idx="4"/>
              <a:endCxn id="76906" idx="0"/>
            </p:cNvCxnSpPr>
            <p:nvPr/>
          </p:nvCxnSpPr>
          <p:spPr bwMode="auto">
            <a:xfrm>
              <a:off x="3240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9" name="Oval 109"/>
            <p:cNvSpPr>
              <a:spLocks noChangeArrowheads="1"/>
            </p:cNvSpPr>
            <p:nvPr/>
          </p:nvSpPr>
          <p:spPr bwMode="auto">
            <a:xfrm>
              <a:off x="3792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10" name="AutoShape 110"/>
            <p:cNvCxnSpPr>
              <a:cxnSpLocks noChangeShapeType="1"/>
              <a:stCxn id="76906" idx="6"/>
              <a:endCxn id="76909" idx="2"/>
            </p:cNvCxnSpPr>
            <p:nvPr/>
          </p:nvCxnSpPr>
          <p:spPr bwMode="auto">
            <a:xfrm>
              <a:off x="3264" y="314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1" name="AutoShape 111"/>
            <p:cNvCxnSpPr>
              <a:cxnSpLocks noChangeShapeType="1"/>
              <a:stCxn id="76905" idx="4"/>
              <a:endCxn id="76909" idx="0"/>
            </p:cNvCxnSpPr>
            <p:nvPr/>
          </p:nvCxnSpPr>
          <p:spPr bwMode="auto">
            <a:xfrm>
              <a:off x="3816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2" name="AutoShape 112"/>
            <p:cNvCxnSpPr>
              <a:cxnSpLocks noChangeShapeType="1"/>
              <a:stCxn id="76904" idx="3"/>
              <a:endCxn id="76897" idx="0"/>
            </p:cNvCxnSpPr>
            <p:nvPr/>
          </p:nvCxnSpPr>
          <p:spPr bwMode="auto">
            <a:xfrm flipH="1">
              <a:off x="3096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3" name="AutoShape 113"/>
            <p:cNvCxnSpPr>
              <a:cxnSpLocks noChangeShapeType="1"/>
              <a:stCxn id="76905" idx="3"/>
              <a:endCxn id="76898" idx="0"/>
            </p:cNvCxnSpPr>
            <p:nvPr/>
          </p:nvCxnSpPr>
          <p:spPr bwMode="auto">
            <a:xfrm flipH="1">
              <a:off x="3672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4" name="AutoShape 114"/>
            <p:cNvCxnSpPr>
              <a:cxnSpLocks noChangeShapeType="1"/>
              <a:stCxn id="76909" idx="4"/>
              <a:endCxn id="76901" idx="7"/>
            </p:cNvCxnSpPr>
            <p:nvPr/>
          </p:nvCxnSpPr>
          <p:spPr bwMode="auto">
            <a:xfrm flipH="1">
              <a:off x="3689" y="3168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5" name="AutoShape 115"/>
            <p:cNvCxnSpPr>
              <a:cxnSpLocks noChangeShapeType="1"/>
              <a:stCxn id="76906" idx="3"/>
            </p:cNvCxnSpPr>
            <p:nvPr/>
          </p:nvCxnSpPr>
          <p:spPr bwMode="auto">
            <a:xfrm flipH="1">
              <a:off x="3072" y="3161"/>
              <a:ext cx="151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16" name="Oval 116"/>
            <p:cNvSpPr>
              <a:spLocks noChangeArrowheads="1"/>
            </p:cNvSpPr>
            <p:nvPr/>
          </p:nvSpPr>
          <p:spPr bwMode="auto">
            <a:xfrm>
              <a:off x="3072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76919" name="Oval 119"/>
          <p:cNvSpPr>
            <a:spLocks noChangeArrowheads="1"/>
          </p:cNvSpPr>
          <p:nvPr/>
        </p:nvSpPr>
        <p:spPr bwMode="auto">
          <a:xfrm>
            <a:off x="784860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920" name="Oval 120"/>
          <p:cNvSpPr>
            <a:spLocks noChangeArrowheads="1"/>
          </p:cNvSpPr>
          <p:nvPr/>
        </p:nvSpPr>
        <p:spPr bwMode="auto">
          <a:xfrm>
            <a:off x="939165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21" name="AutoShape 121"/>
          <p:cNvCxnSpPr>
            <a:cxnSpLocks noChangeShapeType="1"/>
            <a:stCxn id="76919" idx="6"/>
            <a:endCxn id="76920" idx="2"/>
          </p:cNvCxnSpPr>
          <p:nvPr/>
        </p:nvCxnSpPr>
        <p:spPr bwMode="auto">
          <a:xfrm>
            <a:off x="7977188" y="3967163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2" name="AutoShape 122"/>
          <p:cNvCxnSpPr>
            <a:cxnSpLocks noChangeShapeType="1"/>
            <a:stCxn id="76919" idx="4"/>
          </p:cNvCxnSpPr>
          <p:nvPr/>
        </p:nvCxnSpPr>
        <p:spPr bwMode="auto">
          <a:xfrm>
            <a:off x="791368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3" name="Oval 123"/>
          <p:cNvSpPr>
            <a:spLocks noChangeArrowheads="1"/>
          </p:cNvSpPr>
          <p:nvPr/>
        </p:nvSpPr>
        <p:spPr bwMode="auto">
          <a:xfrm>
            <a:off x="939165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24" name="AutoShape 124"/>
          <p:cNvCxnSpPr>
            <a:cxnSpLocks noChangeShapeType="1"/>
            <a:endCxn id="76923" idx="2"/>
          </p:cNvCxnSpPr>
          <p:nvPr/>
        </p:nvCxnSpPr>
        <p:spPr bwMode="auto">
          <a:xfrm>
            <a:off x="7977188" y="5348288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5" name="AutoShape 125"/>
          <p:cNvCxnSpPr>
            <a:cxnSpLocks noChangeShapeType="1"/>
            <a:stCxn id="76920" idx="4"/>
            <a:endCxn id="76923" idx="0"/>
          </p:cNvCxnSpPr>
          <p:nvPr/>
        </p:nvCxnSpPr>
        <p:spPr bwMode="auto">
          <a:xfrm>
            <a:off x="945673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6" name="Oval 126"/>
          <p:cNvSpPr>
            <a:spLocks noChangeArrowheads="1"/>
          </p:cNvSpPr>
          <p:nvPr/>
        </p:nvSpPr>
        <p:spPr bwMode="auto">
          <a:xfrm>
            <a:off x="823436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927" name="Oval 127"/>
          <p:cNvSpPr>
            <a:spLocks noChangeArrowheads="1"/>
          </p:cNvSpPr>
          <p:nvPr/>
        </p:nvSpPr>
        <p:spPr bwMode="auto">
          <a:xfrm>
            <a:off x="977741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928" name="Oval 128"/>
          <p:cNvSpPr>
            <a:spLocks noChangeArrowheads="1"/>
          </p:cNvSpPr>
          <p:nvPr/>
        </p:nvSpPr>
        <p:spPr bwMode="auto">
          <a:xfrm>
            <a:off x="823436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29" name="AutoShape 129"/>
          <p:cNvCxnSpPr>
            <a:cxnSpLocks noChangeShapeType="1"/>
            <a:stCxn id="76926" idx="6"/>
            <a:endCxn id="76927" idx="2"/>
          </p:cNvCxnSpPr>
          <p:nvPr/>
        </p:nvCxnSpPr>
        <p:spPr bwMode="auto">
          <a:xfrm>
            <a:off x="8362951" y="3340100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0" name="AutoShape 130"/>
          <p:cNvCxnSpPr>
            <a:cxnSpLocks noChangeShapeType="1"/>
            <a:stCxn id="76926" idx="4"/>
            <a:endCxn id="76928" idx="0"/>
          </p:cNvCxnSpPr>
          <p:nvPr/>
        </p:nvCxnSpPr>
        <p:spPr bwMode="auto">
          <a:xfrm>
            <a:off x="829945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1" name="Oval 131"/>
          <p:cNvSpPr>
            <a:spLocks noChangeArrowheads="1"/>
          </p:cNvSpPr>
          <p:nvPr/>
        </p:nvSpPr>
        <p:spPr bwMode="auto">
          <a:xfrm>
            <a:off x="977741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32" name="AutoShape 132"/>
          <p:cNvCxnSpPr>
            <a:cxnSpLocks noChangeShapeType="1"/>
            <a:stCxn id="76928" idx="6"/>
            <a:endCxn id="76931" idx="2"/>
          </p:cNvCxnSpPr>
          <p:nvPr/>
        </p:nvCxnSpPr>
        <p:spPr bwMode="auto">
          <a:xfrm>
            <a:off x="8362951" y="4719638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3" name="AutoShape 133"/>
          <p:cNvCxnSpPr>
            <a:cxnSpLocks noChangeShapeType="1"/>
            <a:stCxn id="76927" idx="4"/>
            <a:endCxn id="76931" idx="0"/>
          </p:cNvCxnSpPr>
          <p:nvPr/>
        </p:nvCxnSpPr>
        <p:spPr bwMode="auto">
          <a:xfrm>
            <a:off x="984250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4" name="AutoShape 134"/>
          <p:cNvCxnSpPr>
            <a:cxnSpLocks noChangeShapeType="1"/>
            <a:stCxn id="76926" idx="3"/>
            <a:endCxn id="76919" idx="0"/>
          </p:cNvCxnSpPr>
          <p:nvPr/>
        </p:nvCxnSpPr>
        <p:spPr bwMode="auto">
          <a:xfrm flipH="1">
            <a:off x="7913689" y="3384551"/>
            <a:ext cx="339725" cy="519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5" name="AutoShape 135"/>
          <p:cNvCxnSpPr>
            <a:cxnSpLocks noChangeShapeType="1"/>
            <a:stCxn id="76927" idx="3"/>
            <a:endCxn id="76920" idx="0"/>
          </p:cNvCxnSpPr>
          <p:nvPr/>
        </p:nvCxnSpPr>
        <p:spPr bwMode="auto">
          <a:xfrm flipH="1">
            <a:off x="9456739" y="3382963"/>
            <a:ext cx="339725" cy="520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6" name="AutoShape 136"/>
          <p:cNvCxnSpPr>
            <a:cxnSpLocks noChangeShapeType="1"/>
            <a:stCxn id="76931" idx="4"/>
            <a:endCxn id="76923" idx="7"/>
          </p:cNvCxnSpPr>
          <p:nvPr/>
        </p:nvCxnSpPr>
        <p:spPr bwMode="auto">
          <a:xfrm flipH="1">
            <a:off x="9501188" y="4783138"/>
            <a:ext cx="341312" cy="519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7" name="AutoShape 137"/>
          <p:cNvCxnSpPr>
            <a:cxnSpLocks noChangeShapeType="1"/>
            <a:stCxn id="76928" idx="3"/>
          </p:cNvCxnSpPr>
          <p:nvPr/>
        </p:nvCxnSpPr>
        <p:spPr bwMode="auto">
          <a:xfrm flipH="1">
            <a:off x="7848601" y="4764088"/>
            <a:ext cx="404813" cy="582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8" name="Oval 138"/>
          <p:cNvSpPr>
            <a:spLocks noChangeArrowheads="1"/>
          </p:cNvSpPr>
          <p:nvPr/>
        </p:nvSpPr>
        <p:spPr bwMode="auto">
          <a:xfrm>
            <a:off x="784860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Cubes - </a:t>
              </a: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Q</a:t>
              </a:r>
              <a:r>
                <a:rPr lang="en-US" b="1" baseline="-25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n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The </a:t>
              </a:r>
              <a:r>
                <a:rPr lang="en-US" i="1" dirty="0"/>
                <a:t>n</a:t>
              </a:r>
              <a:r>
                <a:rPr lang="en-US" b="1" i="1" dirty="0"/>
                <a:t>-cube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i="1" baseline="-25000" dirty="0"/>
                <a:t>n</a:t>
              </a:r>
              <a:r>
                <a:rPr lang="en-US" dirty="0"/>
                <a:t> is defined recursively. </a:t>
              </a:r>
              <a:r>
                <a:rPr lang="en-US" i="1" dirty="0"/>
                <a:t>Q</a:t>
              </a:r>
              <a:r>
                <a:rPr lang="en-US" baseline="-25000" dirty="0"/>
                <a:t>0 </a:t>
              </a:r>
              <a:r>
                <a:rPr lang="en-US" dirty="0"/>
                <a:t>is just a vertex. </a:t>
              </a:r>
              <a:r>
                <a:rPr lang="en-US" i="1" dirty="0"/>
                <a:t>Q</a:t>
              </a:r>
              <a:r>
                <a:rPr lang="en-US" i="1" baseline="-25000" dirty="0"/>
                <a:t>n</a:t>
              </a:r>
              <a:r>
                <a:rPr lang="en-US" baseline="-25000" dirty="0"/>
                <a:t>+1 </a:t>
              </a:r>
              <a:r>
                <a:rPr lang="en-US" dirty="0"/>
                <a:t>is gotten by taking 2 copies of </a:t>
              </a:r>
              <a:r>
                <a:rPr lang="en-US" i="1" dirty="0"/>
                <a:t>Q</a:t>
              </a:r>
              <a:r>
                <a:rPr lang="en-US" i="1" baseline="-25000" dirty="0"/>
                <a:t>n  </a:t>
              </a:r>
              <a:r>
                <a:rPr lang="en-US" dirty="0"/>
                <a:t>and joining each vertex </a:t>
              </a:r>
              <a:r>
                <a:rPr lang="en-US" i="1" dirty="0"/>
                <a:t>v</a:t>
              </a:r>
              <a:r>
                <a:rPr lang="en-US" dirty="0"/>
                <a:t> of </a:t>
              </a:r>
              <a:r>
                <a:rPr lang="en-US" i="1" dirty="0"/>
                <a:t>Q</a:t>
              </a:r>
              <a:r>
                <a:rPr lang="en-US" i="1" baseline="-25000" dirty="0"/>
                <a:t>n  </a:t>
              </a:r>
              <a:r>
                <a:rPr lang="en-US" dirty="0"/>
                <a:t>with its copy </a:t>
              </a:r>
              <a:r>
                <a:rPr lang="en-US" i="1" dirty="0"/>
                <a:t>v’ </a:t>
              </a:r>
              <a:r>
                <a:rPr lang="en-US" dirty="0"/>
                <a:t>: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737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5799526"/>
            <a:ext cx="2743200" cy="365125"/>
          </a:xfrm>
        </p:spPr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485896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0	  </a:t>
            </a:r>
            <a:r>
              <a:rPr lang="en-US" baseline="-25000" dirty="0" smtClean="0"/>
              <a:t>             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baseline="-25000" dirty="0"/>
              <a:t>	</a:t>
            </a:r>
            <a:r>
              <a:rPr lang="en-US" baseline="-25000" dirty="0" smtClean="0"/>
              <a:t>      </a:t>
            </a:r>
            <a:r>
              <a:rPr lang="en-US" i="1" dirty="0"/>
              <a:t>Q</a:t>
            </a:r>
            <a:r>
              <a:rPr lang="en-US" baseline="-25000" dirty="0"/>
              <a:t>2	      </a:t>
            </a:r>
            <a:r>
              <a:rPr lang="en-US" baseline="-25000" dirty="0" smtClean="0"/>
              <a:t>       </a:t>
            </a:r>
            <a:r>
              <a:rPr lang="en-US" i="1" dirty="0" smtClean="0"/>
              <a:t>Q</a:t>
            </a:r>
            <a:r>
              <a:rPr lang="en-US" baseline="-25000" dirty="0" smtClean="0"/>
              <a:t>3             </a:t>
            </a:r>
            <a:r>
              <a:rPr lang="en-US" i="1" dirty="0" smtClean="0"/>
              <a:t>Q</a:t>
            </a:r>
            <a:r>
              <a:rPr lang="en-US" baseline="-25000" dirty="0" smtClean="0"/>
              <a:t>4 </a:t>
            </a:r>
            <a:r>
              <a:rPr lang="en-US" dirty="0"/>
              <a:t>(hypercube)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3733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12" name="AutoShape 12"/>
          <p:cNvCxnSpPr>
            <a:cxnSpLocks noChangeShapeType="1"/>
          </p:cNvCxnSpPr>
          <p:nvPr/>
        </p:nvCxnSpPr>
        <p:spPr bwMode="auto">
          <a:xfrm>
            <a:off x="3810000" y="4610098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259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029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17" name="AutoShape 17"/>
          <p:cNvCxnSpPr>
            <a:cxnSpLocks noChangeShapeType="1"/>
            <a:stCxn id="76814" idx="6"/>
            <a:endCxn id="76815" idx="2"/>
          </p:cNvCxnSpPr>
          <p:nvPr/>
        </p:nvCxnSpPr>
        <p:spPr bwMode="auto">
          <a:xfrm>
            <a:off x="5105400" y="4229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8" name="AutoShape 18"/>
          <p:cNvCxnSpPr>
            <a:cxnSpLocks noChangeShapeType="1"/>
            <a:stCxn id="76814" idx="4"/>
            <a:endCxn id="76816" idx="0"/>
          </p:cNvCxnSpPr>
          <p:nvPr/>
        </p:nvCxnSpPr>
        <p:spPr bwMode="auto">
          <a:xfrm>
            <a:off x="50673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5943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20" name="AutoShape 20"/>
          <p:cNvCxnSpPr>
            <a:cxnSpLocks noChangeShapeType="1"/>
            <a:stCxn id="76816" idx="6"/>
            <a:endCxn id="76819" idx="2"/>
          </p:cNvCxnSpPr>
          <p:nvPr/>
        </p:nvCxnSpPr>
        <p:spPr bwMode="auto">
          <a:xfrm>
            <a:off x="5105400" y="5067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21"/>
          <p:cNvCxnSpPr>
            <a:cxnSpLocks noChangeShapeType="1"/>
            <a:stCxn id="76815" idx="4"/>
            <a:endCxn id="76819" idx="0"/>
          </p:cNvCxnSpPr>
          <p:nvPr/>
        </p:nvCxnSpPr>
        <p:spPr bwMode="auto">
          <a:xfrm>
            <a:off x="59817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57" name="AutoShape 57"/>
          <p:cNvCxnSpPr>
            <a:cxnSpLocks noChangeShapeType="1"/>
            <a:stCxn id="76854" idx="6"/>
            <a:endCxn id="76855" idx="2"/>
          </p:cNvCxnSpPr>
          <p:nvPr/>
        </p:nvCxnSpPr>
        <p:spPr bwMode="auto">
          <a:xfrm>
            <a:off x="63246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8" name="AutoShape 58"/>
          <p:cNvCxnSpPr>
            <a:cxnSpLocks noChangeShapeType="1"/>
            <a:stCxn id="76854" idx="4"/>
          </p:cNvCxnSpPr>
          <p:nvPr/>
        </p:nvCxnSpPr>
        <p:spPr bwMode="auto">
          <a:xfrm>
            <a:off x="62865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7162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0" name="AutoShape 60"/>
          <p:cNvCxnSpPr>
            <a:cxnSpLocks noChangeShapeType="1"/>
            <a:endCxn id="76859" idx="2"/>
          </p:cNvCxnSpPr>
          <p:nvPr/>
        </p:nvCxnSpPr>
        <p:spPr bwMode="auto">
          <a:xfrm>
            <a:off x="6324600" y="5219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1" name="AutoShape 61"/>
          <p:cNvCxnSpPr>
            <a:cxnSpLocks noChangeShapeType="1"/>
            <a:stCxn id="76855" idx="4"/>
            <a:endCxn id="76859" idx="0"/>
          </p:cNvCxnSpPr>
          <p:nvPr/>
        </p:nvCxnSpPr>
        <p:spPr bwMode="auto">
          <a:xfrm>
            <a:off x="72009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2" name="Oval 62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63" name="Oval 63"/>
          <p:cNvSpPr>
            <a:spLocks noChangeArrowheads="1"/>
          </p:cNvSpPr>
          <p:nvPr/>
        </p:nvSpPr>
        <p:spPr bwMode="auto">
          <a:xfrm>
            <a:off x="7391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6477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5" name="AutoShape 65"/>
          <p:cNvCxnSpPr>
            <a:cxnSpLocks noChangeShapeType="1"/>
            <a:stCxn id="76862" idx="6"/>
            <a:endCxn id="76863" idx="2"/>
          </p:cNvCxnSpPr>
          <p:nvPr/>
        </p:nvCxnSpPr>
        <p:spPr bwMode="auto">
          <a:xfrm>
            <a:off x="6553200" y="4000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6" name="AutoShape 66"/>
          <p:cNvCxnSpPr>
            <a:cxnSpLocks noChangeShapeType="1"/>
            <a:stCxn id="76862" idx="4"/>
            <a:endCxn id="76864" idx="0"/>
          </p:cNvCxnSpPr>
          <p:nvPr/>
        </p:nvCxnSpPr>
        <p:spPr bwMode="auto">
          <a:xfrm>
            <a:off x="65151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7" name="Oval 67"/>
          <p:cNvSpPr>
            <a:spLocks noChangeArrowheads="1"/>
          </p:cNvSpPr>
          <p:nvPr/>
        </p:nvSpPr>
        <p:spPr bwMode="auto">
          <a:xfrm>
            <a:off x="73914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868" name="AutoShape 68"/>
          <p:cNvCxnSpPr>
            <a:cxnSpLocks noChangeShapeType="1"/>
            <a:stCxn id="76864" idx="6"/>
            <a:endCxn id="76867" idx="2"/>
          </p:cNvCxnSpPr>
          <p:nvPr/>
        </p:nvCxnSpPr>
        <p:spPr bwMode="auto">
          <a:xfrm>
            <a:off x="6553200" y="4838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9" name="AutoShape 69"/>
          <p:cNvCxnSpPr>
            <a:cxnSpLocks noChangeShapeType="1"/>
            <a:stCxn id="76863" idx="4"/>
            <a:endCxn id="76867" idx="0"/>
          </p:cNvCxnSpPr>
          <p:nvPr/>
        </p:nvCxnSpPr>
        <p:spPr bwMode="auto">
          <a:xfrm>
            <a:off x="74295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1" name="AutoShape 71"/>
          <p:cNvCxnSpPr>
            <a:cxnSpLocks noChangeShapeType="1"/>
            <a:stCxn id="76862" idx="3"/>
            <a:endCxn id="76854" idx="0"/>
          </p:cNvCxnSpPr>
          <p:nvPr/>
        </p:nvCxnSpPr>
        <p:spPr bwMode="auto">
          <a:xfrm flipH="1">
            <a:off x="62865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2" name="AutoShape 72"/>
          <p:cNvCxnSpPr>
            <a:cxnSpLocks noChangeShapeType="1"/>
            <a:stCxn id="76863" idx="3"/>
            <a:endCxn id="76855" idx="0"/>
          </p:cNvCxnSpPr>
          <p:nvPr/>
        </p:nvCxnSpPr>
        <p:spPr bwMode="auto">
          <a:xfrm flipH="1">
            <a:off x="72009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3" name="AutoShape 73"/>
          <p:cNvCxnSpPr>
            <a:cxnSpLocks noChangeShapeType="1"/>
            <a:stCxn id="76867" idx="4"/>
            <a:endCxn id="76859" idx="7"/>
          </p:cNvCxnSpPr>
          <p:nvPr/>
        </p:nvCxnSpPr>
        <p:spPr bwMode="auto">
          <a:xfrm flipH="1">
            <a:off x="7227888" y="4876801"/>
            <a:ext cx="201612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4" name="AutoShape 74"/>
          <p:cNvCxnSpPr>
            <a:cxnSpLocks noChangeShapeType="1"/>
            <a:stCxn id="76864" idx="3"/>
          </p:cNvCxnSpPr>
          <p:nvPr/>
        </p:nvCxnSpPr>
        <p:spPr bwMode="auto">
          <a:xfrm flipH="1">
            <a:off x="6248401" y="4865688"/>
            <a:ext cx="2397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5" name="Oval 75"/>
          <p:cNvSpPr>
            <a:spLocks noChangeArrowheads="1"/>
          </p:cNvSpPr>
          <p:nvPr/>
        </p:nvSpPr>
        <p:spPr bwMode="auto">
          <a:xfrm>
            <a:off x="6248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grpSp>
        <p:nvGrpSpPr>
          <p:cNvPr id="76917" name="Group 117"/>
          <p:cNvGrpSpPr>
            <a:grpSpLocks/>
          </p:cNvGrpSpPr>
          <p:nvPr/>
        </p:nvGrpSpPr>
        <p:grpSpPr bwMode="auto">
          <a:xfrm>
            <a:off x="8382000" y="3581400"/>
            <a:ext cx="1219200" cy="1295400"/>
            <a:chOff x="3072" y="2592"/>
            <a:chExt cx="768" cy="816"/>
          </a:xfrm>
        </p:grpSpPr>
        <p:sp>
          <p:nvSpPr>
            <p:cNvPr id="76897" name="Oval 97"/>
            <p:cNvSpPr>
              <a:spLocks noChangeArrowheads="1"/>
            </p:cNvSpPr>
            <p:nvPr/>
          </p:nvSpPr>
          <p:spPr bwMode="auto">
            <a:xfrm>
              <a:off x="3072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898" name="Oval 98"/>
            <p:cNvSpPr>
              <a:spLocks noChangeArrowheads="1"/>
            </p:cNvSpPr>
            <p:nvPr/>
          </p:nvSpPr>
          <p:spPr bwMode="auto">
            <a:xfrm>
              <a:off x="3648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899" name="AutoShape 99"/>
            <p:cNvCxnSpPr>
              <a:cxnSpLocks noChangeShapeType="1"/>
              <a:stCxn id="76897" idx="6"/>
              <a:endCxn id="76898" idx="2"/>
            </p:cNvCxnSpPr>
            <p:nvPr/>
          </p:nvCxnSpPr>
          <p:spPr bwMode="auto">
            <a:xfrm>
              <a:off x="3120" y="285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0" name="AutoShape 100"/>
            <p:cNvCxnSpPr>
              <a:cxnSpLocks noChangeShapeType="1"/>
              <a:stCxn id="76897" idx="4"/>
            </p:cNvCxnSpPr>
            <p:nvPr/>
          </p:nvCxnSpPr>
          <p:spPr bwMode="auto">
            <a:xfrm>
              <a:off x="3096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1" name="Oval 101"/>
            <p:cNvSpPr>
              <a:spLocks noChangeArrowheads="1"/>
            </p:cNvSpPr>
            <p:nvPr/>
          </p:nvSpPr>
          <p:spPr bwMode="auto">
            <a:xfrm>
              <a:off x="36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02" name="AutoShape 102"/>
            <p:cNvCxnSpPr>
              <a:cxnSpLocks noChangeShapeType="1"/>
              <a:endCxn id="76901" idx="2"/>
            </p:cNvCxnSpPr>
            <p:nvPr/>
          </p:nvCxnSpPr>
          <p:spPr bwMode="auto">
            <a:xfrm>
              <a:off x="3120" y="338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" name="AutoShape 103"/>
            <p:cNvCxnSpPr>
              <a:cxnSpLocks noChangeShapeType="1"/>
              <a:stCxn id="76898" idx="4"/>
              <a:endCxn id="76901" idx="0"/>
            </p:cNvCxnSpPr>
            <p:nvPr/>
          </p:nvCxnSpPr>
          <p:spPr bwMode="auto">
            <a:xfrm>
              <a:off x="3672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4" name="Oval 104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905" name="Oval 105"/>
            <p:cNvSpPr>
              <a:spLocks noChangeArrowheads="1"/>
            </p:cNvSpPr>
            <p:nvPr/>
          </p:nvSpPr>
          <p:spPr bwMode="auto">
            <a:xfrm>
              <a:off x="379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6906" name="Oval 106"/>
            <p:cNvSpPr>
              <a:spLocks noChangeArrowheads="1"/>
            </p:cNvSpPr>
            <p:nvPr/>
          </p:nvSpPr>
          <p:spPr bwMode="auto">
            <a:xfrm>
              <a:off x="3216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07" name="AutoShape 107"/>
            <p:cNvCxnSpPr>
              <a:cxnSpLocks noChangeShapeType="1"/>
              <a:stCxn id="76904" idx="6"/>
              <a:endCxn id="76905" idx="2"/>
            </p:cNvCxnSpPr>
            <p:nvPr/>
          </p:nvCxnSpPr>
          <p:spPr bwMode="auto">
            <a:xfrm>
              <a:off x="3264" y="261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8" name="AutoShape 108"/>
            <p:cNvCxnSpPr>
              <a:cxnSpLocks noChangeShapeType="1"/>
              <a:stCxn id="76904" idx="4"/>
              <a:endCxn id="76906" idx="0"/>
            </p:cNvCxnSpPr>
            <p:nvPr/>
          </p:nvCxnSpPr>
          <p:spPr bwMode="auto">
            <a:xfrm>
              <a:off x="3240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9" name="Oval 109"/>
            <p:cNvSpPr>
              <a:spLocks noChangeArrowheads="1"/>
            </p:cNvSpPr>
            <p:nvPr/>
          </p:nvSpPr>
          <p:spPr bwMode="auto">
            <a:xfrm>
              <a:off x="3792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6910" name="AutoShape 110"/>
            <p:cNvCxnSpPr>
              <a:cxnSpLocks noChangeShapeType="1"/>
              <a:stCxn id="76906" idx="6"/>
              <a:endCxn id="76909" idx="2"/>
            </p:cNvCxnSpPr>
            <p:nvPr/>
          </p:nvCxnSpPr>
          <p:spPr bwMode="auto">
            <a:xfrm>
              <a:off x="3264" y="314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1" name="AutoShape 111"/>
            <p:cNvCxnSpPr>
              <a:cxnSpLocks noChangeShapeType="1"/>
              <a:stCxn id="76905" idx="4"/>
              <a:endCxn id="76909" idx="0"/>
            </p:cNvCxnSpPr>
            <p:nvPr/>
          </p:nvCxnSpPr>
          <p:spPr bwMode="auto">
            <a:xfrm>
              <a:off x="3816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2" name="AutoShape 112"/>
            <p:cNvCxnSpPr>
              <a:cxnSpLocks noChangeShapeType="1"/>
              <a:stCxn id="76904" idx="3"/>
              <a:endCxn id="76897" idx="0"/>
            </p:cNvCxnSpPr>
            <p:nvPr/>
          </p:nvCxnSpPr>
          <p:spPr bwMode="auto">
            <a:xfrm flipH="1">
              <a:off x="3096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3" name="AutoShape 113"/>
            <p:cNvCxnSpPr>
              <a:cxnSpLocks noChangeShapeType="1"/>
              <a:stCxn id="76905" idx="3"/>
              <a:endCxn id="76898" idx="0"/>
            </p:cNvCxnSpPr>
            <p:nvPr/>
          </p:nvCxnSpPr>
          <p:spPr bwMode="auto">
            <a:xfrm flipH="1">
              <a:off x="3672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4" name="AutoShape 114"/>
            <p:cNvCxnSpPr>
              <a:cxnSpLocks noChangeShapeType="1"/>
              <a:stCxn id="76909" idx="4"/>
              <a:endCxn id="76901" idx="7"/>
            </p:cNvCxnSpPr>
            <p:nvPr/>
          </p:nvCxnSpPr>
          <p:spPr bwMode="auto">
            <a:xfrm flipH="1">
              <a:off x="3689" y="3168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5" name="AutoShape 115"/>
            <p:cNvCxnSpPr>
              <a:cxnSpLocks noChangeShapeType="1"/>
              <a:stCxn id="76906" idx="3"/>
            </p:cNvCxnSpPr>
            <p:nvPr/>
          </p:nvCxnSpPr>
          <p:spPr bwMode="auto">
            <a:xfrm flipH="1">
              <a:off x="3072" y="3161"/>
              <a:ext cx="151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16" name="Oval 116"/>
            <p:cNvSpPr>
              <a:spLocks noChangeArrowheads="1"/>
            </p:cNvSpPr>
            <p:nvPr/>
          </p:nvSpPr>
          <p:spPr bwMode="auto">
            <a:xfrm>
              <a:off x="3072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76919" name="Oval 119"/>
          <p:cNvSpPr>
            <a:spLocks noChangeArrowheads="1"/>
          </p:cNvSpPr>
          <p:nvPr/>
        </p:nvSpPr>
        <p:spPr bwMode="auto">
          <a:xfrm>
            <a:off x="784860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920" name="Oval 120"/>
          <p:cNvSpPr>
            <a:spLocks noChangeArrowheads="1"/>
          </p:cNvSpPr>
          <p:nvPr/>
        </p:nvSpPr>
        <p:spPr bwMode="auto">
          <a:xfrm>
            <a:off x="939165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21" name="AutoShape 121"/>
          <p:cNvCxnSpPr>
            <a:cxnSpLocks noChangeShapeType="1"/>
            <a:stCxn id="76919" idx="6"/>
            <a:endCxn id="76920" idx="2"/>
          </p:cNvCxnSpPr>
          <p:nvPr/>
        </p:nvCxnSpPr>
        <p:spPr bwMode="auto">
          <a:xfrm>
            <a:off x="7977188" y="3967163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2" name="AutoShape 122"/>
          <p:cNvCxnSpPr>
            <a:cxnSpLocks noChangeShapeType="1"/>
            <a:stCxn id="76919" idx="4"/>
          </p:cNvCxnSpPr>
          <p:nvPr/>
        </p:nvCxnSpPr>
        <p:spPr bwMode="auto">
          <a:xfrm>
            <a:off x="791368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3" name="Oval 123"/>
          <p:cNvSpPr>
            <a:spLocks noChangeArrowheads="1"/>
          </p:cNvSpPr>
          <p:nvPr/>
        </p:nvSpPr>
        <p:spPr bwMode="auto">
          <a:xfrm>
            <a:off x="939165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24" name="AutoShape 124"/>
          <p:cNvCxnSpPr>
            <a:cxnSpLocks noChangeShapeType="1"/>
            <a:endCxn id="76923" idx="2"/>
          </p:cNvCxnSpPr>
          <p:nvPr/>
        </p:nvCxnSpPr>
        <p:spPr bwMode="auto">
          <a:xfrm>
            <a:off x="7977188" y="5348288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5" name="AutoShape 125"/>
          <p:cNvCxnSpPr>
            <a:cxnSpLocks noChangeShapeType="1"/>
            <a:stCxn id="76920" idx="4"/>
            <a:endCxn id="76923" idx="0"/>
          </p:cNvCxnSpPr>
          <p:nvPr/>
        </p:nvCxnSpPr>
        <p:spPr bwMode="auto">
          <a:xfrm>
            <a:off x="945673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6" name="Oval 126"/>
          <p:cNvSpPr>
            <a:spLocks noChangeArrowheads="1"/>
          </p:cNvSpPr>
          <p:nvPr/>
        </p:nvSpPr>
        <p:spPr bwMode="auto">
          <a:xfrm>
            <a:off x="823436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927" name="Oval 127"/>
          <p:cNvSpPr>
            <a:spLocks noChangeArrowheads="1"/>
          </p:cNvSpPr>
          <p:nvPr/>
        </p:nvSpPr>
        <p:spPr bwMode="auto">
          <a:xfrm>
            <a:off x="977741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928" name="Oval 128"/>
          <p:cNvSpPr>
            <a:spLocks noChangeArrowheads="1"/>
          </p:cNvSpPr>
          <p:nvPr/>
        </p:nvSpPr>
        <p:spPr bwMode="auto">
          <a:xfrm>
            <a:off x="823436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29" name="AutoShape 129"/>
          <p:cNvCxnSpPr>
            <a:cxnSpLocks noChangeShapeType="1"/>
            <a:stCxn id="76926" idx="6"/>
            <a:endCxn id="76927" idx="2"/>
          </p:cNvCxnSpPr>
          <p:nvPr/>
        </p:nvCxnSpPr>
        <p:spPr bwMode="auto">
          <a:xfrm>
            <a:off x="8362951" y="3340100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0" name="AutoShape 130"/>
          <p:cNvCxnSpPr>
            <a:cxnSpLocks noChangeShapeType="1"/>
            <a:stCxn id="76926" idx="4"/>
            <a:endCxn id="76928" idx="0"/>
          </p:cNvCxnSpPr>
          <p:nvPr/>
        </p:nvCxnSpPr>
        <p:spPr bwMode="auto">
          <a:xfrm>
            <a:off x="829945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1" name="Oval 131"/>
          <p:cNvSpPr>
            <a:spLocks noChangeArrowheads="1"/>
          </p:cNvSpPr>
          <p:nvPr/>
        </p:nvSpPr>
        <p:spPr bwMode="auto">
          <a:xfrm>
            <a:off x="977741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32" name="AutoShape 132"/>
          <p:cNvCxnSpPr>
            <a:cxnSpLocks noChangeShapeType="1"/>
            <a:stCxn id="76928" idx="6"/>
            <a:endCxn id="76931" idx="2"/>
          </p:cNvCxnSpPr>
          <p:nvPr/>
        </p:nvCxnSpPr>
        <p:spPr bwMode="auto">
          <a:xfrm>
            <a:off x="8362951" y="4719638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3" name="AutoShape 133"/>
          <p:cNvCxnSpPr>
            <a:cxnSpLocks noChangeShapeType="1"/>
            <a:stCxn id="76927" idx="4"/>
            <a:endCxn id="76931" idx="0"/>
          </p:cNvCxnSpPr>
          <p:nvPr/>
        </p:nvCxnSpPr>
        <p:spPr bwMode="auto">
          <a:xfrm>
            <a:off x="984250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4" name="AutoShape 134"/>
          <p:cNvCxnSpPr>
            <a:cxnSpLocks noChangeShapeType="1"/>
            <a:stCxn id="76926" idx="3"/>
            <a:endCxn id="76919" idx="0"/>
          </p:cNvCxnSpPr>
          <p:nvPr/>
        </p:nvCxnSpPr>
        <p:spPr bwMode="auto">
          <a:xfrm flipH="1">
            <a:off x="7913689" y="3384551"/>
            <a:ext cx="339725" cy="519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5" name="AutoShape 135"/>
          <p:cNvCxnSpPr>
            <a:cxnSpLocks noChangeShapeType="1"/>
            <a:stCxn id="76927" idx="3"/>
            <a:endCxn id="76920" idx="0"/>
          </p:cNvCxnSpPr>
          <p:nvPr/>
        </p:nvCxnSpPr>
        <p:spPr bwMode="auto">
          <a:xfrm flipH="1">
            <a:off x="9456739" y="3382963"/>
            <a:ext cx="339725" cy="520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6" name="AutoShape 136"/>
          <p:cNvCxnSpPr>
            <a:cxnSpLocks noChangeShapeType="1"/>
            <a:stCxn id="76931" idx="4"/>
            <a:endCxn id="76923" idx="7"/>
          </p:cNvCxnSpPr>
          <p:nvPr/>
        </p:nvCxnSpPr>
        <p:spPr bwMode="auto">
          <a:xfrm flipH="1">
            <a:off x="9501188" y="4783138"/>
            <a:ext cx="341312" cy="519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7" name="AutoShape 137"/>
          <p:cNvCxnSpPr>
            <a:cxnSpLocks noChangeShapeType="1"/>
            <a:stCxn id="76928" idx="3"/>
          </p:cNvCxnSpPr>
          <p:nvPr/>
        </p:nvCxnSpPr>
        <p:spPr bwMode="auto">
          <a:xfrm flipH="1">
            <a:off x="7848601" y="4764088"/>
            <a:ext cx="404813" cy="582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8" name="Oval 138"/>
          <p:cNvSpPr>
            <a:spLocks noChangeArrowheads="1"/>
          </p:cNvSpPr>
          <p:nvPr/>
        </p:nvSpPr>
        <p:spPr bwMode="auto">
          <a:xfrm>
            <a:off x="784860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6939" name="AutoShape 139"/>
          <p:cNvCxnSpPr>
            <a:cxnSpLocks noChangeShapeType="1"/>
            <a:stCxn id="76916" idx="3"/>
            <a:endCxn id="76938" idx="7"/>
          </p:cNvCxnSpPr>
          <p:nvPr/>
        </p:nvCxnSpPr>
        <p:spPr bwMode="auto">
          <a:xfrm flipH="1">
            <a:off x="7958139" y="4865688"/>
            <a:ext cx="43497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0" name="AutoShape 140"/>
          <p:cNvCxnSpPr>
            <a:cxnSpLocks noChangeShapeType="1"/>
            <a:stCxn id="76901" idx="4"/>
            <a:endCxn id="76923" idx="1"/>
          </p:cNvCxnSpPr>
          <p:nvPr/>
        </p:nvCxnSpPr>
        <p:spPr bwMode="auto">
          <a:xfrm>
            <a:off x="9334500" y="4876800"/>
            <a:ext cx="76200" cy="427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1" name="AutoShape 141"/>
          <p:cNvCxnSpPr>
            <a:cxnSpLocks noChangeShapeType="1"/>
            <a:stCxn id="76909" idx="5"/>
            <a:endCxn id="76931" idx="1"/>
          </p:cNvCxnSpPr>
          <p:nvPr/>
        </p:nvCxnSpPr>
        <p:spPr bwMode="auto">
          <a:xfrm>
            <a:off x="9590089" y="4484689"/>
            <a:ext cx="206375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2" name="AutoShape 142"/>
          <p:cNvCxnSpPr>
            <a:cxnSpLocks noChangeShapeType="1"/>
            <a:stCxn id="76906" idx="2"/>
            <a:endCxn id="76928" idx="7"/>
          </p:cNvCxnSpPr>
          <p:nvPr/>
        </p:nvCxnSpPr>
        <p:spPr bwMode="auto">
          <a:xfrm flipH="1">
            <a:off x="8343900" y="4457701"/>
            <a:ext cx="266700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3" name="AutoShape 143"/>
          <p:cNvCxnSpPr>
            <a:cxnSpLocks noChangeShapeType="1"/>
            <a:stCxn id="76897" idx="3"/>
            <a:endCxn id="76919" idx="5"/>
          </p:cNvCxnSpPr>
          <p:nvPr/>
        </p:nvCxnSpPr>
        <p:spPr bwMode="auto">
          <a:xfrm flipH="1" flipV="1">
            <a:off x="7958139" y="4010026"/>
            <a:ext cx="434975" cy="17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4" name="AutoShape 144"/>
          <p:cNvCxnSpPr>
            <a:cxnSpLocks noChangeShapeType="1"/>
            <a:stCxn id="76904" idx="1"/>
            <a:endCxn id="76926" idx="5"/>
          </p:cNvCxnSpPr>
          <p:nvPr/>
        </p:nvCxnSpPr>
        <p:spPr bwMode="auto">
          <a:xfrm flipH="1" flipV="1">
            <a:off x="8343901" y="3382963"/>
            <a:ext cx="277813" cy="209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5" name="AutoShape 145"/>
          <p:cNvCxnSpPr>
            <a:cxnSpLocks noChangeShapeType="1"/>
            <a:stCxn id="76905" idx="0"/>
            <a:endCxn id="76927" idx="3"/>
          </p:cNvCxnSpPr>
          <p:nvPr/>
        </p:nvCxnSpPr>
        <p:spPr bwMode="auto">
          <a:xfrm flipV="1">
            <a:off x="9563101" y="3382964"/>
            <a:ext cx="233363" cy="198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Cubes - </a:t>
              </a: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Q</a:t>
              </a:r>
              <a:r>
                <a:rPr lang="en-US" b="1" baseline="-25000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n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The </a:t>
              </a:r>
              <a:r>
                <a:rPr lang="en-US" i="1" dirty="0"/>
                <a:t>n</a:t>
              </a:r>
              <a:r>
                <a:rPr lang="en-US" b="1" i="1" dirty="0"/>
                <a:t>-cube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i="1" baseline="-25000" dirty="0"/>
                <a:t>n</a:t>
              </a:r>
              <a:r>
                <a:rPr lang="en-US" dirty="0"/>
                <a:t> is defined recursively. </a:t>
              </a:r>
              <a:r>
                <a:rPr lang="en-US" i="1" dirty="0"/>
                <a:t>Q</a:t>
              </a:r>
              <a:r>
                <a:rPr lang="en-US" baseline="-25000" dirty="0"/>
                <a:t>0 </a:t>
              </a:r>
              <a:r>
                <a:rPr lang="en-US" dirty="0"/>
                <a:t>is just a vertex. </a:t>
              </a:r>
              <a:r>
                <a:rPr lang="en-US" i="1" dirty="0"/>
                <a:t>Q</a:t>
              </a:r>
              <a:r>
                <a:rPr lang="en-US" i="1" baseline="-25000" dirty="0"/>
                <a:t>n</a:t>
              </a:r>
              <a:r>
                <a:rPr lang="en-US" baseline="-25000" dirty="0"/>
                <a:t>+1 </a:t>
              </a:r>
              <a:r>
                <a:rPr lang="en-US" dirty="0"/>
                <a:t>is gotten by taking 2 copies of </a:t>
              </a:r>
              <a:r>
                <a:rPr lang="en-US" i="1" dirty="0"/>
                <a:t>Q</a:t>
              </a:r>
              <a:r>
                <a:rPr lang="en-US" i="1" baseline="-25000" dirty="0"/>
                <a:t>n  </a:t>
              </a:r>
              <a:r>
                <a:rPr lang="en-US" dirty="0"/>
                <a:t>and joining each vertex </a:t>
              </a:r>
              <a:r>
                <a:rPr lang="en-US" i="1" dirty="0"/>
                <a:t>v</a:t>
              </a:r>
              <a:r>
                <a:rPr lang="en-US" dirty="0"/>
                <a:t> of </a:t>
              </a:r>
              <a:r>
                <a:rPr lang="en-US" i="1" dirty="0"/>
                <a:t>Q</a:t>
              </a:r>
              <a:r>
                <a:rPr lang="en-US" i="1" baseline="-25000" dirty="0"/>
                <a:t>n  </a:t>
              </a:r>
              <a:r>
                <a:rPr lang="en-US" dirty="0"/>
                <a:t>with its copy </a:t>
              </a:r>
              <a:r>
                <a:rPr lang="en-US" i="1" dirty="0"/>
                <a:t>v’ </a:t>
              </a:r>
              <a:r>
                <a:rPr lang="en-US" dirty="0"/>
                <a:t>: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328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Bipartite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585787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3459" y="1614492"/>
            <a:ext cx="10581921" cy="5857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Definition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54" y="2184792"/>
            <a:ext cx="10779205" cy="200144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28738" y="4972050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67125" y="4972050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6" idx="6"/>
            <a:endCxn id="10" idx="2"/>
          </p:cNvCxnSpPr>
          <p:nvPr/>
        </p:nvCxnSpPr>
        <p:spPr>
          <a:xfrm>
            <a:off x="1500188" y="5072063"/>
            <a:ext cx="21669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83656" y="4357688"/>
            <a:ext cx="0" cy="152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68758" y="5225647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834437" y="4772024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6" idx="2"/>
            <a:endCxn id="17" idx="2"/>
          </p:cNvCxnSpPr>
          <p:nvPr/>
        </p:nvCxnSpPr>
        <p:spPr>
          <a:xfrm flipV="1">
            <a:off x="6368758" y="4872037"/>
            <a:ext cx="2465679" cy="4536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920162" y="5779294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16" idx="5"/>
            <a:endCxn id="19" idx="2"/>
          </p:cNvCxnSpPr>
          <p:nvPr/>
        </p:nvCxnSpPr>
        <p:spPr>
          <a:xfrm>
            <a:off x="6515100" y="5396379"/>
            <a:ext cx="2405062" cy="4829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17631" y="4561278"/>
            <a:ext cx="0" cy="152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0"/>
          </p:cNvCxnSpPr>
          <p:nvPr/>
        </p:nvCxnSpPr>
        <p:spPr>
          <a:xfrm>
            <a:off x="8934450" y="4972049"/>
            <a:ext cx="71437" cy="807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73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Is Bipartite Graphs?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585787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950"/>
            <a:ext cx="4170549" cy="2024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848" t="5753" r="1430" b="3096"/>
          <a:stretch/>
        </p:blipFill>
        <p:spPr>
          <a:xfrm>
            <a:off x="4114101" y="3414713"/>
            <a:ext cx="7729538" cy="29432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200275" y="1504950"/>
            <a:ext cx="0" cy="240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620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EBBB-F87F-4D99-98E9-CCCD73481912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Bipartite Graphs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1" y="2344738"/>
            <a:ext cx="11042456" cy="115728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5039" y="1686721"/>
            <a:ext cx="11040608" cy="5857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Another definition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271963" y="3934619"/>
            <a:ext cx="2286000" cy="2133600"/>
            <a:chOff x="3648" y="960"/>
            <a:chExt cx="1440" cy="1344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AutoShape 7"/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8"/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AutoShape 10"/>
            <p:cNvCxnSpPr>
              <a:cxnSpLocks noChangeShapeType="1"/>
              <a:stCxn id="14" idx="6"/>
              <a:endCxn id="17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" name="Straight Connector 8"/>
          <p:cNvCxnSpPr/>
          <p:nvPr/>
        </p:nvCxnSpPr>
        <p:spPr>
          <a:xfrm>
            <a:off x="3228984" y="4986342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343527" y="3571872"/>
            <a:ext cx="0" cy="286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3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Graphs –Intuitive Notion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r>
              <a:rPr lang="en-US" dirty="0"/>
              <a:t>A graph is a bunch of vertices (or nodes) represented by </a:t>
            </a:r>
            <a:r>
              <a:rPr lang="en-US" dirty="0">
                <a:solidFill>
                  <a:srgbClr val="FF0000"/>
                </a:solidFill>
              </a:rPr>
              <a:t>circles</a:t>
            </a:r>
            <a:r>
              <a:rPr lang="en-US" dirty="0"/>
              <a:t>      </a:t>
            </a:r>
            <a:r>
              <a:rPr lang="en-US" dirty="0" smtClean="0"/>
              <a:t>which are </a:t>
            </a:r>
            <a:r>
              <a:rPr lang="en-US" dirty="0"/>
              <a:t>connected by edges, represented by </a:t>
            </a:r>
            <a:r>
              <a:rPr lang="en-US" dirty="0">
                <a:solidFill>
                  <a:srgbClr val="FF0000"/>
                </a:solidFill>
              </a:rPr>
              <a:t>line segments         </a:t>
            </a:r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-1282237">
            <a:off x="9477136" y="2542866"/>
            <a:ext cx="1278807" cy="136828"/>
            <a:chOff x="4656" y="2304"/>
            <a:chExt cx="720" cy="48"/>
          </a:xfrm>
        </p:grpSpPr>
        <p:cxnSp>
          <p:nvCxnSpPr>
            <p:cNvPr id="7" name="AutoShape 6"/>
            <p:cNvCxnSpPr>
              <a:cxnSpLocks noChangeShapeType="1"/>
            </p:cNvCxnSpPr>
            <p:nvPr/>
          </p:nvCxnSpPr>
          <p:spPr bwMode="auto">
            <a:xfrm>
              <a:off x="4704" y="2322"/>
              <a:ext cx="6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328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656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0396541" y="1781182"/>
            <a:ext cx="168251" cy="13334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82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DC8D-A679-4649-BFAB-B95C7DA6C525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79876" name="Oval 4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9877" name="Oval 5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79878" name="Oval 6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9879" name="AutoShape 7"/>
            <p:cNvCxnSpPr>
              <a:cxnSpLocks noChangeShapeType="1"/>
              <a:stCxn id="79876" idx="6"/>
              <a:endCxn id="79877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80" name="AutoShape 8"/>
            <p:cNvCxnSpPr>
              <a:cxnSpLocks noChangeShapeType="1"/>
              <a:stCxn id="79876" idx="4"/>
              <a:endCxn id="79878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81" name="Oval 9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79882" name="AutoShape 10"/>
            <p:cNvCxnSpPr>
              <a:cxnSpLocks noChangeShapeType="1"/>
              <a:stCxn id="79878" idx="6"/>
              <a:endCxn id="79881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883" name="AutoShape 11"/>
            <p:cNvCxnSpPr>
              <a:cxnSpLocks noChangeShapeType="1"/>
              <a:stCxn id="79877" idx="4"/>
              <a:endCxn id="79881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52578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5233988" y="59436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9888" name="AutoShape 16"/>
          <p:cNvCxnSpPr>
            <a:cxnSpLocks noChangeShapeType="1"/>
            <a:stCxn id="79885" idx="4"/>
            <a:endCxn id="79886" idx="0"/>
          </p:cNvCxnSpPr>
          <p:nvPr/>
        </p:nvCxnSpPr>
        <p:spPr bwMode="auto">
          <a:xfrm flipH="1">
            <a:off x="5322888" y="4597400"/>
            <a:ext cx="23812" cy="134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89" name="AutoShape 17"/>
          <p:cNvCxnSpPr>
            <a:cxnSpLocks noChangeShapeType="1"/>
            <a:stCxn id="79885" idx="6"/>
            <a:endCxn id="79887" idx="2"/>
          </p:cNvCxnSpPr>
          <p:nvPr/>
        </p:nvCxnSpPr>
        <p:spPr bwMode="auto">
          <a:xfrm>
            <a:off x="5434014" y="4508500"/>
            <a:ext cx="14239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6858001" y="5943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79891" name="AutoShape 19"/>
          <p:cNvCxnSpPr>
            <a:cxnSpLocks noChangeShapeType="1"/>
            <a:stCxn id="79887" idx="4"/>
            <a:endCxn id="79890" idx="0"/>
          </p:cNvCxnSpPr>
          <p:nvPr/>
        </p:nvCxnSpPr>
        <p:spPr bwMode="auto">
          <a:xfrm>
            <a:off x="6946900" y="4597400"/>
            <a:ext cx="0" cy="134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2" name="AutoShape 20"/>
          <p:cNvCxnSpPr>
            <a:cxnSpLocks noChangeShapeType="1"/>
            <a:stCxn id="79886" idx="6"/>
            <a:endCxn id="79890" idx="2"/>
          </p:cNvCxnSpPr>
          <p:nvPr/>
        </p:nvCxnSpPr>
        <p:spPr bwMode="auto">
          <a:xfrm>
            <a:off x="5410200" y="60325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4" name="Line 22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8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13BC-7193-4D80-BED4-3D05C24392AF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7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73060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73061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3064" name="AutoShape 8"/>
            <p:cNvCxnSpPr>
              <a:cxnSpLocks noChangeShapeType="1"/>
              <a:stCxn id="173061" idx="6"/>
              <a:endCxn id="173062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065" name="AutoShape 9"/>
            <p:cNvCxnSpPr>
              <a:cxnSpLocks noChangeShapeType="1"/>
              <a:stCxn id="173061" idx="4"/>
              <a:endCxn id="173063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3067" name="AutoShape 11"/>
            <p:cNvCxnSpPr>
              <a:cxnSpLocks noChangeShapeType="1"/>
              <a:stCxn id="173063" idx="6"/>
              <a:endCxn id="173066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068" name="AutoShape 12"/>
            <p:cNvCxnSpPr>
              <a:cxnSpLocks noChangeShapeType="1"/>
              <a:stCxn id="173062" idx="4"/>
              <a:endCxn id="173066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3069" name="Oval 13"/>
          <p:cNvSpPr>
            <a:spLocks noChangeArrowheads="1"/>
          </p:cNvSpPr>
          <p:nvPr/>
        </p:nvSpPr>
        <p:spPr bwMode="auto">
          <a:xfrm>
            <a:off x="52578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3070" name="Oval 14"/>
          <p:cNvSpPr>
            <a:spLocks noChangeArrowheads="1"/>
          </p:cNvSpPr>
          <p:nvPr/>
        </p:nvSpPr>
        <p:spPr bwMode="auto">
          <a:xfrm>
            <a:off x="5233988" y="55372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3071" name="Oval 15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3072" name="AutoShape 16"/>
          <p:cNvCxnSpPr>
            <a:cxnSpLocks noChangeShapeType="1"/>
            <a:stCxn id="173069" idx="4"/>
            <a:endCxn id="173070" idx="0"/>
          </p:cNvCxnSpPr>
          <p:nvPr/>
        </p:nvCxnSpPr>
        <p:spPr bwMode="auto">
          <a:xfrm flipH="1">
            <a:off x="5322888" y="4597400"/>
            <a:ext cx="23812" cy="939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073" name="AutoShape 17"/>
          <p:cNvCxnSpPr>
            <a:cxnSpLocks noChangeShapeType="1"/>
            <a:stCxn id="173069" idx="6"/>
            <a:endCxn id="173071" idx="2"/>
          </p:cNvCxnSpPr>
          <p:nvPr/>
        </p:nvCxnSpPr>
        <p:spPr bwMode="auto">
          <a:xfrm>
            <a:off x="5434014" y="4508500"/>
            <a:ext cx="14239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4" name="Oval 18"/>
          <p:cNvSpPr>
            <a:spLocks noChangeArrowheads="1"/>
          </p:cNvSpPr>
          <p:nvPr/>
        </p:nvSpPr>
        <p:spPr bwMode="auto">
          <a:xfrm>
            <a:off x="6858001" y="55372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3075" name="AutoShape 19"/>
          <p:cNvCxnSpPr>
            <a:cxnSpLocks noChangeShapeType="1"/>
            <a:stCxn id="173071" idx="4"/>
            <a:endCxn id="173074" idx="0"/>
          </p:cNvCxnSpPr>
          <p:nvPr/>
        </p:nvCxnSpPr>
        <p:spPr bwMode="auto">
          <a:xfrm>
            <a:off x="6946900" y="4597400"/>
            <a:ext cx="0" cy="939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076" name="AutoShape 20"/>
          <p:cNvCxnSpPr>
            <a:cxnSpLocks noChangeShapeType="1"/>
            <a:stCxn id="173070" idx="6"/>
            <a:endCxn id="173074" idx="2"/>
          </p:cNvCxnSpPr>
          <p:nvPr/>
        </p:nvCxnSpPr>
        <p:spPr bwMode="auto">
          <a:xfrm>
            <a:off x="5410200" y="56261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7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78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965F-8F98-41D7-825C-895A62FC70C3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7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72037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2039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2040" name="AutoShape 8"/>
            <p:cNvCxnSpPr>
              <a:cxnSpLocks noChangeShapeType="1"/>
              <a:stCxn id="172037" idx="6"/>
              <a:endCxn id="172038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41" name="AutoShape 9"/>
            <p:cNvCxnSpPr>
              <a:cxnSpLocks noChangeShapeType="1"/>
              <a:stCxn id="172037" idx="4"/>
              <a:endCxn id="172039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042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2043" name="AutoShape 11"/>
            <p:cNvCxnSpPr>
              <a:cxnSpLocks noChangeShapeType="1"/>
              <a:stCxn id="172039" idx="6"/>
              <a:endCxn id="172042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044" name="AutoShape 12"/>
            <p:cNvCxnSpPr>
              <a:cxnSpLocks noChangeShapeType="1"/>
              <a:stCxn id="172038" idx="4"/>
              <a:endCxn id="172042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2045" name="Oval 13"/>
          <p:cNvSpPr>
            <a:spLocks noChangeArrowheads="1"/>
          </p:cNvSpPr>
          <p:nvPr/>
        </p:nvSpPr>
        <p:spPr bwMode="auto">
          <a:xfrm>
            <a:off x="52578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2046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2048" name="AutoShape 16"/>
          <p:cNvCxnSpPr>
            <a:cxnSpLocks noChangeShapeType="1"/>
            <a:stCxn id="172045" idx="4"/>
            <a:endCxn id="172046" idx="0"/>
          </p:cNvCxnSpPr>
          <p:nvPr/>
        </p:nvCxnSpPr>
        <p:spPr bwMode="auto">
          <a:xfrm flipH="1">
            <a:off x="5322888" y="4597400"/>
            <a:ext cx="23812" cy="660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9" name="AutoShape 17"/>
          <p:cNvCxnSpPr>
            <a:cxnSpLocks noChangeShapeType="1"/>
            <a:stCxn id="172045" idx="6"/>
            <a:endCxn id="172047" idx="2"/>
          </p:cNvCxnSpPr>
          <p:nvPr/>
        </p:nvCxnSpPr>
        <p:spPr bwMode="auto">
          <a:xfrm>
            <a:off x="5434014" y="4508500"/>
            <a:ext cx="14239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2051" name="AutoShape 19"/>
          <p:cNvCxnSpPr>
            <a:cxnSpLocks noChangeShapeType="1"/>
            <a:stCxn id="172047" idx="4"/>
            <a:endCxn id="172050" idx="0"/>
          </p:cNvCxnSpPr>
          <p:nvPr/>
        </p:nvCxnSpPr>
        <p:spPr bwMode="auto">
          <a:xfrm>
            <a:off x="6946900" y="4597400"/>
            <a:ext cx="0" cy="660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52" name="AutoShape 20"/>
          <p:cNvCxnSpPr>
            <a:cxnSpLocks noChangeShapeType="1"/>
            <a:stCxn id="172046" idx="6"/>
            <a:endCxn id="172050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3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68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C021-2574-4FCF-B168-C399264C53DA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17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71012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71013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1014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1015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1016" name="AutoShape 8"/>
            <p:cNvCxnSpPr>
              <a:cxnSpLocks noChangeShapeType="1"/>
              <a:stCxn id="171013" idx="6"/>
              <a:endCxn id="171014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17" name="AutoShape 9"/>
            <p:cNvCxnSpPr>
              <a:cxnSpLocks noChangeShapeType="1"/>
              <a:stCxn id="171013" idx="4"/>
              <a:endCxn id="171015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018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1019" name="AutoShape 11"/>
            <p:cNvCxnSpPr>
              <a:cxnSpLocks noChangeShapeType="1"/>
              <a:stCxn id="171015" idx="6"/>
              <a:endCxn id="171018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20" name="AutoShape 12"/>
            <p:cNvCxnSpPr>
              <a:cxnSpLocks noChangeShapeType="1"/>
              <a:stCxn id="171014" idx="4"/>
              <a:endCxn id="171018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1021" name="Oval 13"/>
          <p:cNvSpPr>
            <a:spLocks noChangeArrowheads="1"/>
          </p:cNvSpPr>
          <p:nvPr/>
        </p:nvSpPr>
        <p:spPr bwMode="auto">
          <a:xfrm>
            <a:off x="59436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1022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1023" name="Oval 15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1024" name="AutoShape 16"/>
          <p:cNvCxnSpPr>
            <a:cxnSpLocks noChangeShapeType="1"/>
            <a:stCxn id="171021" idx="3"/>
            <a:endCxn id="171022" idx="7"/>
          </p:cNvCxnSpPr>
          <p:nvPr/>
        </p:nvCxnSpPr>
        <p:spPr bwMode="auto">
          <a:xfrm flipH="1">
            <a:off x="5384800" y="4572000"/>
            <a:ext cx="5842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25" name="AutoShape 17"/>
          <p:cNvCxnSpPr>
            <a:cxnSpLocks noChangeShapeType="1"/>
            <a:stCxn id="171021" idx="6"/>
            <a:endCxn id="171023" idx="2"/>
          </p:cNvCxnSpPr>
          <p:nvPr/>
        </p:nvCxnSpPr>
        <p:spPr bwMode="auto">
          <a:xfrm>
            <a:off x="6119814" y="4508500"/>
            <a:ext cx="7381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26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1027" name="AutoShape 19"/>
          <p:cNvCxnSpPr>
            <a:cxnSpLocks noChangeShapeType="1"/>
            <a:stCxn id="171023" idx="4"/>
            <a:endCxn id="171026" idx="0"/>
          </p:cNvCxnSpPr>
          <p:nvPr/>
        </p:nvCxnSpPr>
        <p:spPr bwMode="auto">
          <a:xfrm>
            <a:off x="6946900" y="4597400"/>
            <a:ext cx="0" cy="660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28" name="AutoShape 20"/>
          <p:cNvCxnSpPr>
            <a:cxnSpLocks noChangeShapeType="1"/>
            <a:stCxn id="171022" idx="6"/>
            <a:endCxn id="171026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1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250F-F7BE-4E1D-A32A-27D4F91F20BC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16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9992" name="AutoShape 8"/>
            <p:cNvCxnSpPr>
              <a:cxnSpLocks noChangeShapeType="1"/>
              <a:stCxn id="169989" idx="6"/>
              <a:endCxn id="169990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993" name="AutoShape 9"/>
            <p:cNvCxnSpPr>
              <a:cxnSpLocks noChangeShapeType="1"/>
              <a:stCxn id="169989" idx="4"/>
              <a:endCxn id="169991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9995" name="AutoShape 11"/>
            <p:cNvCxnSpPr>
              <a:cxnSpLocks noChangeShapeType="1"/>
              <a:stCxn id="169991" idx="6"/>
              <a:endCxn id="169994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996" name="AutoShape 12"/>
            <p:cNvCxnSpPr>
              <a:cxnSpLocks noChangeShapeType="1"/>
              <a:stCxn id="169990" idx="4"/>
              <a:endCxn id="169994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9997" name="Oval 13"/>
          <p:cNvSpPr>
            <a:spLocks noChangeArrowheads="1"/>
          </p:cNvSpPr>
          <p:nvPr/>
        </p:nvSpPr>
        <p:spPr bwMode="auto">
          <a:xfrm>
            <a:off x="63246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9998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0000" name="AutoShape 16"/>
          <p:cNvCxnSpPr>
            <a:cxnSpLocks noChangeShapeType="1"/>
            <a:stCxn id="169997" idx="3"/>
            <a:endCxn id="169998" idx="7"/>
          </p:cNvCxnSpPr>
          <p:nvPr/>
        </p:nvCxnSpPr>
        <p:spPr bwMode="auto">
          <a:xfrm flipH="1">
            <a:off x="5384800" y="4572000"/>
            <a:ext cx="9652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1" name="AutoShape 17"/>
          <p:cNvCxnSpPr>
            <a:cxnSpLocks noChangeShapeType="1"/>
            <a:stCxn id="169997" idx="6"/>
            <a:endCxn id="169999" idx="2"/>
          </p:cNvCxnSpPr>
          <p:nvPr/>
        </p:nvCxnSpPr>
        <p:spPr bwMode="auto">
          <a:xfrm>
            <a:off x="6500814" y="4508500"/>
            <a:ext cx="3571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2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0003" name="AutoShape 19"/>
          <p:cNvCxnSpPr>
            <a:cxnSpLocks noChangeShapeType="1"/>
            <a:stCxn id="169999" idx="4"/>
            <a:endCxn id="170002" idx="0"/>
          </p:cNvCxnSpPr>
          <p:nvPr/>
        </p:nvCxnSpPr>
        <p:spPr bwMode="auto">
          <a:xfrm>
            <a:off x="6946900" y="4597400"/>
            <a:ext cx="0" cy="660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4" name="AutoShape 20"/>
          <p:cNvCxnSpPr>
            <a:cxnSpLocks noChangeShapeType="1"/>
            <a:stCxn id="169998" idx="6"/>
            <a:endCxn id="170002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5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28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11CF-1B6B-4584-917C-8AA196F001C6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Bipartite Graphs</a:t>
            </a:r>
          </a:p>
        </p:txBody>
      </p:sp>
      <p:sp>
        <p:nvSpPr>
          <p:cNvPr id="17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74084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4088" name="AutoShape 8"/>
            <p:cNvCxnSpPr>
              <a:cxnSpLocks noChangeShapeType="1"/>
              <a:stCxn id="174085" idx="6"/>
              <a:endCxn id="174086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089" name="AutoShape 9"/>
            <p:cNvCxnSpPr>
              <a:cxnSpLocks noChangeShapeType="1"/>
              <a:stCxn id="174085" idx="4"/>
              <a:endCxn id="174087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74091" name="AutoShape 11"/>
            <p:cNvCxnSpPr>
              <a:cxnSpLocks noChangeShapeType="1"/>
              <a:stCxn id="174087" idx="6"/>
              <a:endCxn id="174090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092" name="AutoShape 12"/>
            <p:cNvCxnSpPr>
              <a:cxnSpLocks noChangeShapeType="1"/>
              <a:stCxn id="174086" idx="4"/>
              <a:endCxn id="174090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64770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4094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6858001" y="46482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4096" name="AutoShape 16"/>
          <p:cNvCxnSpPr>
            <a:cxnSpLocks noChangeShapeType="1"/>
            <a:stCxn id="174093" idx="3"/>
            <a:endCxn id="174094" idx="7"/>
          </p:cNvCxnSpPr>
          <p:nvPr/>
        </p:nvCxnSpPr>
        <p:spPr bwMode="auto">
          <a:xfrm flipH="1">
            <a:off x="5384800" y="4572000"/>
            <a:ext cx="1117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7" name="AutoShape 17"/>
          <p:cNvCxnSpPr>
            <a:cxnSpLocks noChangeShapeType="1"/>
            <a:stCxn id="174093" idx="6"/>
            <a:endCxn id="174095" idx="2"/>
          </p:cNvCxnSpPr>
          <p:nvPr/>
        </p:nvCxnSpPr>
        <p:spPr bwMode="auto">
          <a:xfrm>
            <a:off x="6653214" y="4508500"/>
            <a:ext cx="204787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098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74099" name="AutoShape 19"/>
          <p:cNvCxnSpPr>
            <a:cxnSpLocks noChangeShapeType="1"/>
            <a:stCxn id="174095" idx="4"/>
            <a:endCxn id="174098" idx="0"/>
          </p:cNvCxnSpPr>
          <p:nvPr/>
        </p:nvCxnSpPr>
        <p:spPr bwMode="auto">
          <a:xfrm>
            <a:off x="6946900" y="4826000"/>
            <a:ext cx="0" cy="431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00" name="AutoShape 20"/>
          <p:cNvCxnSpPr>
            <a:cxnSpLocks noChangeShapeType="1"/>
            <a:stCxn id="174094" idx="6"/>
            <a:endCxn id="174098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01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69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6011-FF49-4E2F-A452-190E81BF4B80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68964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8966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8967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8968" name="AutoShape 8"/>
            <p:cNvCxnSpPr>
              <a:cxnSpLocks noChangeShapeType="1"/>
              <a:stCxn id="168965" idx="6"/>
              <a:endCxn id="168966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69" name="AutoShape 9"/>
            <p:cNvCxnSpPr>
              <a:cxnSpLocks noChangeShapeType="1"/>
              <a:stCxn id="168965" idx="4"/>
              <a:endCxn id="168967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8970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8971" name="AutoShape 11"/>
            <p:cNvCxnSpPr>
              <a:cxnSpLocks noChangeShapeType="1"/>
              <a:stCxn id="168967" idx="6"/>
              <a:endCxn id="168970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72" name="AutoShape 12"/>
            <p:cNvCxnSpPr>
              <a:cxnSpLocks noChangeShapeType="1"/>
              <a:stCxn id="168966" idx="4"/>
              <a:endCxn id="168970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8973" name="Oval 13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8974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8975" name="Oval 15"/>
          <p:cNvSpPr>
            <a:spLocks noChangeArrowheads="1"/>
          </p:cNvSpPr>
          <p:nvPr/>
        </p:nvSpPr>
        <p:spPr bwMode="auto">
          <a:xfrm>
            <a:off x="6858001" y="4800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8976" name="AutoShape 16"/>
          <p:cNvCxnSpPr>
            <a:cxnSpLocks noChangeShapeType="1"/>
            <a:stCxn id="168973" idx="3"/>
            <a:endCxn id="168974" idx="7"/>
          </p:cNvCxnSpPr>
          <p:nvPr/>
        </p:nvCxnSpPr>
        <p:spPr bwMode="auto">
          <a:xfrm flipH="1">
            <a:off x="5384800" y="4572000"/>
            <a:ext cx="1498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977" name="AutoShape 17"/>
          <p:cNvCxnSpPr>
            <a:cxnSpLocks noChangeShapeType="1"/>
            <a:stCxn id="168973" idx="4"/>
            <a:endCxn id="168975" idx="0"/>
          </p:cNvCxnSpPr>
          <p:nvPr/>
        </p:nvCxnSpPr>
        <p:spPr bwMode="auto">
          <a:xfrm>
            <a:off x="6946900" y="4597400"/>
            <a:ext cx="0" cy="203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78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8979" name="AutoShape 19"/>
          <p:cNvCxnSpPr>
            <a:cxnSpLocks noChangeShapeType="1"/>
            <a:stCxn id="168975" idx="4"/>
            <a:endCxn id="168978" idx="0"/>
          </p:cNvCxnSpPr>
          <p:nvPr/>
        </p:nvCxnSpPr>
        <p:spPr bwMode="auto">
          <a:xfrm>
            <a:off x="6946900" y="4978400"/>
            <a:ext cx="0" cy="279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980" name="AutoShape 20"/>
          <p:cNvCxnSpPr>
            <a:cxnSpLocks noChangeShapeType="1"/>
            <a:stCxn id="168974" idx="6"/>
            <a:endCxn id="168978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81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98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AF59-4E8D-44A9-85E9-2445CCB251F7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67941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7942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7944" name="AutoShape 8"/>
            <p:cNvCxnSpPr>
              <a:cxnSpLocks noChangeShapeType="1"/>
              <a:stCxn id="167941" idx="6"/>
              <a:endCxn id="167942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945" name="AutoShape 9"/>
            <p:cNvCxnSpPr>
              <a:cxnSpLocks noChangeShapeType="1"/>
              <a:stCxn id="167941" idx="4"/>
              <a:endCxn id="167943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7947" name="AutoShape 11"/>
            <p:cNvCxnSpPr>
              <a:cxnSpLocks noChangeShapeType="1"/>
              <a:stCxn id="167943" idx="6"/>
              <a:endCxn id="167946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948" name="AutoShape 12"/>
            <p:cNvCxnSpPr>
              <a:cxnSpLocks noChangeShapeType="1"/>
              <a:stCxn id="167942" idx="4"/>
              <a:endCxn id="167946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7949" name="Oval 13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7950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7951" name="Oval 15"/>
          <p:cNvSpPr>
            <a:spLocks noChangeArrowheads="1"/>
          </p:cNvSpPr>
          <p:nvPr/>
        </p:nvSpPr>
        <p:spPr bwMode="auto">
          <a:xfrm>
            <a:off x="6553201" y="4800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7952" name="AutoShape 16"/>
          <p:cNvCxnSpPr>
            <a:cxnSpLocks noChangeShapeType="1"/>
            <a:stCxn id="167949" idx="3"/>
            <a:endCxn id="167950" idx="7"/>
          </p:cNvCxnSpPr>
          <p:nvPr/>
        </p:nvCxnSpPr>
        <p:spPr bwMode="auto">
          <a:xfrm flipH="1">
            <a:off x="5384800" y="4572000"/>
            <a:ext cx="1498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53" name="AutoShape 17"/>
          <p:cNvCxnSpPr>
            <a:cxnSpLocks noChangeShapeType="1"/>
            <a:stCxn id="167949" idx="2"/>
            <a:endCxn id="167951" idx="6"/>
          </p:cNvCxnSpPr>
          <p:nvPr/>
        </p:nvCxnSpPr>
        <p:spPr bwMode="auto">
          <a:xfrm flipH="1">
            <a:off x="6729414" y="4508500"/>
            <a:ext cx="128587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4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7955" name="AutoShape 19"/>
          <p:cNvCxnSpPr>
            <a:cxnSpLocks noChangeShapeType="1"/>
            <a:stCxn id="167951" idx="5"/>
            <a:endCxn id="167954" idx="1"/>
          </p:cNvCxnSpPr>
          <p:nvPr/>
        </p:nvCxnSpPr>
        <p:spPr bwMode="auto">
          <a:xfrm>
            <a:off x="6704014" y="4953000"/>
            <a:ext cx="179387" cy="330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56" name="AutoShape 20"/>
          <p:cNvCxnSpPr>
            <a:cxnSpLocks noChangeShapeType="1"/>
            <a:stCxn id="167950" idx="6"/>
            <a:endCxn id="167954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7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5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DF7E-8085-40E2-A2BA-786C68E65E77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Bipartite Graphs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65893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5896" name="AutoShape 8"/>
            <p:cNvCxnSpPr>
              <a:cxnSpLocks noChangeShapeType="1"/>
              <a:stCxn id="165893" idx="6"/>
              <a:endCxn id="165894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897" name="AutoShape 9"/>
            <p:cNvCxnSpPr>
              <a:cxnSpLocks noChangeShapeType="1"/>
              <a:stCxn id="165893" idx="4"/>
              <a:endCxn id="165895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5899" name="AutoShape 11"/>
            <p:cNvCxnSpPr>
              <a:cxnSpLocks noChangeShapeType="1"/>
              <a:stCxn id="165895" idx="6"/>
              <a:endCxn id="165898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900" name="AutoShape 12"/>
            <p:cNvCxnSpPr>
              <a:cxnSpLocks noChangeShapeType="1"/>
              <a:stCxn id="165894" idx="4"/>
              <a:endCxn id="165898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5901" name="Oval 13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5902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5903" name="Oval 15"/>
          <p:cNvSpPr>
            <a:spLocks noChangeArrowheads="1"/>
          </p:cNvSpPr>
          <p:nvPr/>
        </p:nvSpPr>
        <p:spPr bwMode="auto">
          <a:xfrm>
            <a:off x="6248401" y="48768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5904" name="AutoShape 16"/>
          <p:cNvCxnSpPr>
            <a:cxnSpLocks noChangeShapeType="1"/>
            <a:stCxn id="165901" idx="3"/>
            <a:endCxn id="165902" idx="7"/>
          </p:cNvCxnSpPr>
          <p:nvPr/>
        </p:nvCxnSpPr>
        <p:spPr bwMode="auto">
          <a:xfrm flipH="1">
            <a:off x="5384800" y="4572000"/>
            <a:ext cx="1498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05" name="AutoShape 17"/>
          <p:cNvCxnSpPr>
            <a:cxnSpLocks noChangeShapeType="1"/>
            <a:stCxn id="165901" idx="2"/>
            <a:endCxn id="165903" idx="6"/>
          </p:cNvCxnSpPr>
          <p:nvPr/>
        </p:nvCxnSpPr>
        <p:spPr bwMode="auto">
          <a:xfrm flipH="1">
            <a:off x="6424614" y="4508500"/>
            <a:ext cx="433387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6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5907" name="AutoShape 19"/>
          <p:cNvCxnSpPr>
            <a:cxnSpLocks noChangeShapeType="1"/>
            <a:stCxn id="165903" idx="5"/>
            <a:endCxn id="165906" idx="1"/>
          </p:cNvCxnSpPr>
          <p:nvPr/>
        </p:nvCxnSpPr>
        <p:spPr bwMode="auto">
          <a:xfrm>
            <a:off x="6399214" y="5029200"/>
            <a:ext cx="484187" cy="254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08" name="AutoShape 20"/>
          <p:cNvCxnSpPr>
            <a:cxnSpLocks noChangeShapeType="1"/>
            <a:stCxn id="165902" idx="6"/>
            <a:endCxn id="165906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9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0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69D3-F8C8-45A9-9F39-4BE6F3860725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164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64869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4870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4871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4872" name="AutoShape 8"/>
            <p:cNvCxnSpPr>
              <a:cxnSpLocks noChangeShapeType="1"/>
              <a:stCxn id="164869" idx="6"/>
              <a:endCxn id="164870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873" name="AutoShape 9"/>
            <p:cNvCxnSpPr>
              <a:cxnSpLocks noChangeShapeType="1"/>
              <a:stCxn id="164869" idx="4"/>
              <a:endCxn id="164871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874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4875" name="AutoShape 11"/>
            <p:cNvCxnSpPr>
              <a:cxnSpLocks noChangeShapeType="1"/>
              <a:stCxn id="164871" idx="6"/>
              <a:endCxn id="164874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876" name="AutoShape 12"/>
            <p:cNvCxnSpPr>
              <a:cxnSpLocks noChangeShapeType="1"/>
              <a:stCxn id="164870" idx="4"/>
              <a:endCxn id="164874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4877" name="Oval 13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4878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4879" name="Oval 15"/>
          <p:cNvSpPr>
            <a:spLocks noChangeArrowheads="1"/>
          </p:cNvSpPr>
          <p:nvPr/>
        </p:nvSpPr>
        <p:spPr bwMode="auto">
          <a:xfrm>
            <a:off x="5791201" y="48006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4880" name="AutoShape 16"/>
          <p:cNvCxnSpPr>
            <a:cxnSpLocks noChangeShapeType="1"/>
            <a:stCxn id="164877" idx="3"/>
            <a:endCxn id="164878" idx="7"/>
          </p:cNvCxnSpPr>
          <p:nvPr/>
        </p:nvCxnSpPr>
        <p:spPr bwMode="auto">
          <a:xfrm flipH="1">
            <a:off x="5384800" y="4572000"/>
            <a:ext cx="1498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881" name="AutoShape 17"/>
          <p:cNvCxnSpPr>
            <a:cxnSpLocks noChangeShapeType="1"/>
            <a:stCxn id="164877" idx="2"/>
            <a:endCxn id="164879" idx="6"/>
          </p:cNvCxnSpPr>
          <p:nvPr/>
        </p:nvCxnSpPr>
        <p:spPr bwMode="auto">
          <a:xfrm flipH="1">
            <a:off x="5967414" y="4508500"/>
            <a:ext cx="890587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882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4883" name="AutoShape 19"/>
          <p:cNvCxnSpPr>
            <a:cxnSpLocks noChangeShapeType="1"/>
            <a:stCxn id="164879" idx="5"/>
            <a:endCxn id="164882" idx="1"/>
          </p:cNvCxnSpPr>
          <p:nvPr/>
        </p:nvCxnSpPr>
        <p:spPr bwMode="auto">
          <a:xfrm>
            <a:off x="5942014" y="4953000"/>
            <a:ext cx="941387" cy="330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884" name="AutoShape 20"/>
          <p:cNvCxnSpPr>
            <a:cxnSpLocks noChangeShapeType="1"/>
            <a:stCxn id="164878" idx="6"/>
            <a:endCxn id="164882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885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0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95381" y="1935961"/>
            <a:ext cx="10591809" cy="3036089"/>
            <a:chOff x="1563245" y="3007523"/>
            <a:chExt cx="10200139" cy="30360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Definition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2436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None/>
              </a:pPr>
              <a:r>
                <a:rPr lang="en-US" dirty="0" smtClean="0"/>
                <a:t>A graph G = (</a:t>
              </a:r>
              <a:r>
                <a:rPr lang="en-US" dirty="0"/>
                <a:t>V , E</a:t>
              </a:r>
              <a:r>
                <a:rPr lang="en-US" dirty="0" smtClean="0"/>
                <a:t>) consists of </a:t>
              </a:r>
              <a:r>
                <a:rPr lang="en-US" b="1" dirty="0" smtClean="0">
                  <a:solidFill>
                    <a:srgbClr val="FF0000"/>
                  </a:solidFill>
                </a:rPr>
                <a:t>V</a:t>
              </a:r>
              <a:r>
                <a:rPr lang="en-US" b="1" dirty="0">
                  <a:solidFill>
                    <a:srgbClr val="FF0000"/>
                  </a:solidFill>
                </a:rPr>
                <a:t>, a nonempty set of </a:t>
              </a:r>
              <a:r>
                <a:rPr lang="en-US" b="1" dirty="0" smtClean="0">
                  <a:solidFill>
                    <a:srgbClr val="FF0000"/>
                  </a:solidFill>
                </a:rPr>
                <a:t>vertices </a:t>
              </a:r>
              <a:r>
                <a:rPr lang="en-US" dirty="0" smtClean="0"/>
                <a:t>(or nodes</a:t>
              </a:r>
              <a:r>
                <a:rPr lang="en-US" dirty="0"/>
                <a:t>) </a:t>
              </a:r>
              <a:r>
                <a:rPr lang="en-US" dirty="0" smtClean="0"/>
                <a:t>and </a:t>
              </a:r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r>
                <a:rPr lang="en-US" b="1" dirty="0">
                  <a:solidFill>
                    <a:srgbClr val="FF0000"/>
                  </a:solidFill>
                </a:rPr>
                <a:t>, a set </a:t>
              </a:r>
              <a:r>
                <a:rPr lang="en-US" b="1" dirty="0" smtClean="0">
                  <a:solidFill>
                    <a:srgbClr val="FF0000"/>
                  </a:solidFill>
                </a:rPr>
                <a:t>of edges </a:t>
              </a:r>
              <a:r>
                <a:rPr lang="en-US" b="1" dirty="0">
                  <a:solidFill>
                    <a:srgbClr val="FF0000"/>
                  </a:solidFill>
                </a:rPr>
                <a:t>(possibly empty</a:t>
              </a:r>
              <a:r>
                <a:rPr lang="en-US" b="1" dirty="0" smtClean="0">
                  <a:solidFill>
                    <a:srgbClr val="FF0000"/>
                  </a:solidFill>
                </a:rPr>
                <a:t>). </a:t>
              </a:r>
              <a:r>
                <a:rPr lang="en-US" dirty="0"/>
                <a:t>Each edge has either one or two vertices associated with it, called its </a:t>
              </a:r>
              <a:r>
                <a:rPr lang="en-US" b="1" dirty="0" smtClean="0"/>
                <a:t>end points. </a:t>
              </a:r>
              <a:r>
                <a:rPr lang="en-US" dirty="0" smtClean="0"/>
                <a:t>An edge </a:t>
              </a:r>
              <a:r>
                <a:rPr lang="en-US" dirty="0"/>
                <a:t>is said </a:t>
              </a:r>
              <a:r>
                <a:rPr lang="en-US" dirty="0" smtClean="0"/>
                <a:t>to connect its </a:t>
              </a:r>
              <a:r>
                <a:rPr lang="en-US" dirty="0"/>
                <a:t>endpoints</a:t>
              </a:r>
              <a:r>
                <a:rPr lang="en-US" dirty="0" smtClean="0"/>
                <a:t>. 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8293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8143-AEA4-4D17-8D83-72421997D923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163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163844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63845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3846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3847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3848" name="AutoShape 8"/>
            <p:cNvCxnSpPr>
              <a:cxnSpLocks noChangeShapeType="1"/>
              <a:stCxn id="163845" idx="6"/>
              <a:endCxn id="163846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849" name="AutoShape 9"/>
            <p:cNvCxnSpPr>
              <a:cxnSpLocks noChangeShapeType="1"/>
              <a:stCxn id="163845" idx="4"/>
              <a:endCxn id="163847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3850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3851" name="AutoShape 11"/>
            <p:cNvCxnSpPr>
              <a:cxnSpLocks noChangeShapeType="1"/>
              <a:stCxn id="163847" idx="6"/>
              <a:endCxn id="163850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852" name="AutoShape 12"/>
            <p:cNvCxnSpPr>
              <a:cxnSpLocks noChangeShapeType="1"/>
              <a:stCxn id="163846" idx="4"/>
              <a:endCxn id="163850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3853" name="Oval 13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3854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3855" name="Oval 15"/>
          <p:cNvSpPr>
            <a:spLocks noChangeArrowheads="1"/>
          </p:cNvSpPr>
          <p:nvPr/>
        </p:nvSpPr>
        <p:spPr bwMode="auto">
          <a:xfrm>
            <a:off x="5410201" y="4724400"/>
            <a:ext cx="176213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3856" name="AutoShape 16"/>
          <p:cNvCxnSpPr>
            <a:cxnSpLocks noChangeShapeType="1"/>
            <a:stCxn id="163853" idx="3"/>
            <a:endCxn id="163854" idx="7"/>
          </p:cNvCxnSpPr>
          <p:nvPr/>
        </p:nvCxnSpPr>
        <p:spPr bwMode="auto">
          <a:xfrm flipH="1">
            <a:off x="5384800" y="4572000"/>
            <a:ext cx="1498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57" name="AutoShape 17"/>
          <p:cNvCxnSpPr>
            <a:cxnSpLocks noChangeShapeType="1"/>
            <a:stCxn id="163853" idx="2"/>
            <a:endCxn id="163855" idx="6"/>
          </p:cNvCxnSpPr>
          <p:nvPr/>
        </p:nvCxnSpPr>
        <p:spPr bwMode="auto">
          <a:xfrm flipH="1">
            <a:off x="5586414" y="4508500"/>
            <a:ext cx="1271587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3859" name="AutoShape 19"/>
          <p:cNvCxnSpPr>
            <a:cxnSpLocks noChangeShapeType="1"/>
            <a:stCxn id="163855" idx="5"/>
            <a:endCxn id="163858" idx="1"/>
          </p:cNvCxnSpPr>
          <p:nvPr/>
        </p:nvCxnSpPr>
        <p:spPr bwMode="auto">
          <a:xfrm>
            <a:off x="5561014" y="4876800"/>
            <a:ext cx="1322387" cy="406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60" name="AutoShape 20"/>
          <p:cNvCxnSpPr>
            <a:cxnSpLocks noChangeShapeType="1"/>
            <a:stCxn id="163854" idx="6"/>
            <a:endCxn id="163858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61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6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B5DD-D5A8-49D8-BD11-D839F5280F62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162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EG: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dirty="0"/>
              <a:t> is a bichromatic: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And so is bipartite, if we redraw it: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Q:  For which </a:t>
            </a:r>
            <a:r>
              <a:rPr lang="en-US" i="1" dirty="0"/>
              <a:t>n </a:t>
            </a:r>
            <a:r>
              <a:rPr lang="en-US" dirty="0"/>
              <a:t>is </a:t>
            </a:r>
            <a:r>
              <a:rPr lang="en-US" i="1" dirty="0"/>
              <a:t>C</a:t>
            </a:r>
            <a:r>
              <a:rPr lang="en-US" i="1" baseline="-25000" dirty="0"/>
              <a:t>n</a:t>
            </a:r>
            <a:r>
              <a:rPr lang="en-US" dirty="0"/>
              <a:t> bipartite?</a:t>
            </a:r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7315200" y="1447800"/>
            <a:ext cx="2286000" cy="2133600"/>
            <a:chOff x="3648" y="960"/>
            <a:chExt cx="1440" cy="1344"/>
          </a:xfrm>
        </p:grpSpPr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2822" name="Oval 6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2824" name="AutoShape 8"/>
            <p:cNvCxnSpPr>
              <a:cxnSpLocks noChangeShapeType="1"/>
              <a:stCxn id="162821" idx="6"/>
              <a:endCxn id="162822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825" name="AutoShape 9"/>
            <p:cNvCxnSpPr>
              <a:cxnSpLocks noChangeShapeType="1"/>
              <a:stCxn id="162821" idx="4"/>
              <a:endCxn id="162823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cxnSp>
          <p:nvCxnSpPr>
            <p:cNvPr id="162827" name="AutoShape 11"/>
            <p:cNvCxnSpPr>
              <a:cxnSpLocks noChangeShapeType="1"/>
              <a:stCxn id="162823" idx="6"/>
              <a:endCxn id="162826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828" name="AutoShape 12"/>
            <p:cNvCxnSpPr>
              <a:cxnSpLocks noChangeShapeType="1"/>
              <a:stCxn id="162822" idx="4"/>
              <a:endCxn id="162826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829" name="Oval 13"/>
          <p:cNvSpPr>
            <a:spLocks noChangeArrowheads="1"/>
          </p:cNvSpPr>
          <p:nvPr/>
        </p:nvSpPr>
        <p:spPr bwMode="auto">
          <a:xfrm>
            <a:off x="6858001" y="44196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2830" name="Oval 14"/>
          <p:cNvSpPr>
            <a:spLocks noChangeArrowheads="1"/>
          </p:cNvSpPr>
          <p:nvPr/>
        </p:nvSpPr>
        <p:spPr bwMode="auto">
          <a:xfrm>
            <a:off x="5233988" y="52578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5233988" y="4419600"/>
            <a:ext cx="176212" cy="1778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2832" name="AutoShape 16"/>
          <p:cNvCxnSpPr>
            <a:cxnSpLocks noChangeShapeType="1"/>
            <a:stCxn id="162829" idx="3"/>
            <a:endCxn id="162830" idx="7"/>
          </p:cNvCxnSpPr>
          <p:nvPr/>
        </p:nvCxnSpPr>
        <p:spPr bwMode="auto">
          <a:xfrm flipH="1">
            <a:off x="5384800" y="4572000"/>
            <a:ext cx="1498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833" name="AutoShape 17"/>
          <p:cNvCxnSpPr>
            <a:cxnSpLocks noChangeShapeType="1"/>
            <a:stCxn id="162829" idx="2"/>
            <a:endCxn id="162831" idx="6"/>
          </p:cNvCxnSpPr>
          <p:nvPr/>
        </p:nvCxnSpPr>
        <p:spPr bwMode="auto">
          <a:xfrm flipH="1">
            <a:off x="5410200" y="45085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34" name="Oval 18"/>
          <p:cNvSpPr>
            <a:spLocks noChangeArrowheads="1"/>
          </p:cNvSpPr>
          <p:nvPr/>
        </p:nvSpPr>
        <p:spPr bwMode="auto">
          <a:xfrm>
            <a:off x="6858001" y="5257800"/>
            <a:ext cx="176213" cy="17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62835" name="AutoShape 19"/>
          <p:cNvCxnSpPr>
            <a:cxnSpLocks noChangeShapeType="1"/>
            <a:stCxn id="162831" idx="5"/>
            <a:endCxn id="162834" idx="1"/>
          </p:cNvCxnSpPr>
          <p:nvPr/>
        </p:nvCxnSpPr>
        <p:spPr bwMode="auto">
          <a:xfrm>
            <a:off x="5384800" y="4572000"/>
            <a:ext cx="1498600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836" name="AutoShape 20"/>
          <p:cNvCxnSpPr>
            <a:cxnSpLocks noChangeShapeType="1"/>
            <a:stCxn id="162830" idx="6"/>
            <a:endCxn id="162834" idx="2"/>
          </p:cNvCxnSpPr>
          <p:nvPr/>
        </p:nvCxnSpPr>
        <p:spPr bwMode="auto">
          <a:xfrm>
            <a:off x="5410200" y="5346700"/>
            <a:ext cx="1447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37" name="Line 21"/>
          <p:cNvSpPr>
            <a:spLocks noChangeShapeType="1"/>
          </p:cNvSpPr>
          <p:nvPr/>
        </p:nvSpPr>
        <p:spPr bwMode="auto">
          <a:xfrm flipV="1">
            <a:off x="6138863" y="4267201"/>
            <a:ext cx="0" cy="1552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7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Is Bipartite Graphs?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585787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950"/>
            <a:ext cx="4170549" cy="2024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848" t="5753" r="1430" b="3096"/>
          <a:stretch/>
        </p:blipFill>
        <p:spPr>
          <a:xfrm>
            <a:off x="4114101" y="3414713"/>
            <a:ext cx="7729538" cy="29432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200275" y="1504950"/>
            <a:ext cx="0" cy="240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432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769D-3A4B-46DD-8402-36B1658B28D3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A:  </a:t>
            </a:r>
            <a:r>
              <a:rPr lang="en-US" i="1" dirty="0"/>
              <a:t>C</a:t>
            </a:r>
            <a:r>
              <a:rPr lang="en-US" i="1" baseline="-25000" dirty="0"/>
              <a:t>n</a:t>
            </a:r>
            <a:r>
              <a:rPr lang="en-US" dirty="0"/>
              <a:t> is bipartite when </a:t>
            </a:r>
            <a:r>
              <a:rPr lang="en-US" i="1" dirty="0"/>
              <a:t>n</a:t>
            </a:r>
            <a:r>
              <a:rPr lang="en-US" dirty="0"/>
              <a:t> is even.  For even </a:t>
            </a:r>
            <a:r>
              <a:rPr lang="en-US" i="1" dirty="0"/>
              <a:t>n </a:t>
            </a:r>
            <a:r>
              <a:rPr lang="en-US" dirty="0"/>
              <a:t> color all odd numbers red and all even numbers green so that vertices are only adjacent to opposite color.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odd, </a:t>
            </a:r>
            <a:r>
              <a:rPr lang="en-US" i="1" dirty="0"/>
              <a:t>C</a:t>
            </a:r>
            <a:r>
              <a:rPr lang="en-US" i="1" baseline="-25000" dirty="0"/>
              <a:t>n</a:t>
            </a:r>
            <a:r>
              <a:rPr lang="en-US" dirty="0"/>
              <a:t> is not bipartite.  If it were, color 0 red.  So 1 must be green, and 2 must be red.  This way, all even numbers must be red, including vertex </a:t>
            </a:r>
            <a:r>
              <a:rPr lang="en-US" i="1" dirty="0"/>
              <a:t>n</a:t>
            </a:r>
            <a:r>
              <a:rPr lang="en-US" dirty="0"/>
              <a:t>-1.  But </a:t>
            </a:r>
            <a:r>
              <a:rPr lang="en-US" i="1" dirty="0"/>
              <a:t>n</a:t>
            </a:r>
            <a:r>
              <a:rPr lang="en-US" dirty="0"/>
              <a:t>-1 connects to 0 </a:t>
            </a:r>
            <a:r>
              <a:rPr lang="en-US" dirty="0">
                <a:sym typeface="Wingdings" panose="05000000000000000000" pitchFamily="2" charset="2"/>
              </a:rPr>
              <a:t>.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Bipartite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39076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BD6-025C-4B35-9B15-CF24B88432B3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When all possible edges exist in a simple bipartite graph with </a:t>
            </a:r>
            <a:r>
              <a:rPr lang="en-US" i="1" dirty="0"/>
              <a:t>m</a:t>
            </a:r>
            <a:r>
              <a:rPr lang="en-US" dirty="0"/>
              <a:t> red vertices and </a:t>
            </a:r>
            <a:r>
              <a:rPr lang="en-US" i="1" dirty="0"/>
              <a:t>n </a:t>
            </a:r>
            <a:r>
              <a:rPr lang="en-US" dirty="0"/>
              <a:t>green vertices, the graph is called </a:t>
            </a:r>
            <a:r>
              <a:rPr lang="en-US" b="1" i="1" dirty="0"/>
              <a:t>complete bipartite</a:t>
            </a:r>
            <a:r>
              <a:rPr lang="en-US" b="1" dirty="0"/>
              <a:t> </a:t>
            </a:r>
            <a:r>
              <a:rPr lang="en-US" dirty="0"/>
              <a:t>and the notation </a:t>
            </a:r>
            <a:r>
              <a:rPr lang="en-US" i="1" dirty="0"/>
              <a:t>K</a:t>
            </a:r>
            <a:r>
              <a:rPr lang="en-US" i="1" baseline="-25000" dirty="0"/>
              <a:t>m,n</a:t>
            </a:r>
            <a:r>
              <a:rPr lang="en-US" i="1" dirty="0"/>
              <a:t> </a:t>
            </a:r>
            <a:r>
              <a:rPr lang="en-US" dirty="0"/>
              <a:t>is used.  EG: 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baseline="-25000" dirty="0"/>
          </a:p>
          <a:p>
            <a:pPr>
              <a:buFont typeface="Wingdings" panose="05000000000000000000" pitchFamily="2" charset="2"/>
              <a:buNone/>
            </a:pPr>
            <a:endParaRPr lang="en-US" baseline="-25000" dirty="0"/>
          </a:p>
          <a:p>
            <a:pPr>
              <a:buFont typeface="Wingdings" panose="05000000000000000000" pitchFamily="2" charset="2"/>
              <a:buNone/>
            </a:pPr>
            <a:r>
              <a:rPr lang="en-US" baseline="-25000" dirty="0"/>
              <a:t>	 </a:t>
            </a:r>
            <a:r>
              <a:rPr lang="en-US" i="1" dirty="0" smtClean="0"/>
              <a:t>K</a:t>
            </a:r>
            <a:r>
              <a:rPr lang="en-US" baseline="-25000" dirty="0" smtClean="0"/>
              <a:t>2,3</a:t>
            </a:r>
            <a:r>
              <a:rPr lang="en-US" baseline="-25000" dirty="0"/>
              <a:t>	 	   </a:t>
            </a:r>
            <a:r>
              <a:rPr lang="en-US" baseline="-25000" dirty="0" smtClean="0"/>
              <a:t>                            </a:t>
            </a:r>
            <a:r>
              <a:rPr lang="en-US" i="1" dirty="0" smtClean="0"/>
              <a:t>K</a:t>
            </a:r>
            <a:r>
              <a:rPr lang="en-US" baseline="-25000" dirty="0" smtClean="0"/>
              <a:t>4,5</a:t>
            </a:r>
            <a:endParaRPr lang="en-US" baseline="-25000" dirty="0"/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276600" y="4991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4191000" y="48387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191000" y="50673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81927" name="AutoShape 7"/>
          <p:cNvCxnSpPr>
            <a:cxnSpLocks noChangeShapeType="1"/>
            <a:stCxn id="81924" idx="6"/>
            <a:endCxn id="81925" idx="2"/>
          </p:cNvCxnSpPr>
          <p:nvPr/>
        </p:nvCxnSpPr>
        <p:spPr bwMode="auto">
          <a:xfrm flipV="1">
            <a:off x="3352800" y="48768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29" name="AutoShape 9"/>
          <p:cNvCxnSpPr>
            <a:cxnSpLocks noChangeShapeType="1"/>
            <a:stCxn id="81930" idx="6"/>
            <a:endCxn id="81925" idx="3"/>
          </p:cNvCxnSpPr>
          <p:nvPr/>
        </p:nvCxnSpPr>
        <p:spPr bwMode="auto">
          <a:xfrm flipV="1">
            <a:off x="3352801" y="4903788"/>
            <a:ext cx="8493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3276600" y="5219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4191000" y="53340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81932" name="AutoShape 12"/>
          <p:cNvCxnSpPr>
            <a:cxnSpLocks noChangeShapeType="1"/>
            <a:stCxn id="81930" idx="6"/>
            <a:endCxn id="81931" idx="2"/>
          </p:cNvCxnSpPr>
          <p:nvPr/>
        </p:nvCxnSpPr>
        <p:spPr bwMode="auto">
          <a:xfrm>
            <a:off x="3352800" y="5257800"/>
            <a:ext cx="8382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7467600" y="46482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6553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81937" name="AutoShape 17"/>
          <p:cNvCxnSpPr>
            <a:cxnSpLocks noChangeShapeType="1"/>
            <a:stCxn id="81934" idx="6"/>
            <a:endCxn id="81935" idx="2"/>
          </p:cNvCxnSpPr>
          <p:nvPr/>
        </p:nvCxnSpPr>
        <p:spPr bwMode="auto">
          <a:xfrm flipV="1">
            <a:off x="6629400" y="46863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9" name="AutoShape 19"/>
          <p:cNvCxnSpPr>
            <a:cxnSpLocks noChangeShapeType="1"/>
            <a:stCxn id="81936" idx="7"/>
            <a:endCxn id="81935" idx="3"/>
          </p:cNvCxnSpPr>
          <p:nvPr/>
        </p:nvCxnSpPr>
        <p:spPr bwMode="auto">
          <a:xfrm flipV="1">
            <a:off x="6618289" y="4713289"/>
            <a:ext cx="860425" cy="32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7467600" y="48768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81941" name="AutoShape 21"/>
          <p:cNvCxnSpPr>
            <a:cxnSpLocks noChangeShapeType="1"/>
            <a:stCxn id="81936" idx="6"/>
            <a:endCxn id="81940" idx="2"/>
          </p:cNvCxnSpPr>
          <p:nvPr/>
        </p:nvCxnSpPr>
        <p:spPr bwMode="auto">
          <a:xfrm flipV="1">
            <a:off x="6629400" y="49149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3" name="AutoShape 23"/>
          <p:cNvCxnSpPr>
            <a:cxnSpLocks noChangeShapeType="1"/>
            <a:stCxn id="81940" idx="1"/>
            <a:endCxn id="81934" idx="5"/>
          </p:cNvCxnSpPr>
          <p:nvPr/>
        </p:nvCxnSpPr>
        <p:spPr bwMode="auto">
          <a:xfrm flipH="1" flipV="1">
            <a:off x="6618289" y="4865689"/>
            <a:ext cx="860425" cy="22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9" name="AutoShape 39"/>
          <p:cNvCxnSpPr>
            <a:cxnSpLocks noChangeShapeType="1"/>
            <a:stCxn id="81924" idx="6"/>
            <a:endCxn id="81926" idx="1"/>
          </p:cNvCxnSpPr>
          <p:nvPr/>
        </p:nvCxnSpPr>
        <p:spPr bwMode="auto">
          <a:xfrm>
            <a:off x="3352801" y="5029201"/>
            <a:ext cx="849313" cy="49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0" name="AutoShape 40"/>
          <p:cNvCxnSpPr>
            <a:cxnSpLocks noChangeShapeType="1"/>
            <a:stCxn id="81930" idx="6"/>
            <a:endCxn id="81926" idx="2"/>
          </p:cNvCxnSpPr>
          <p:nvPr/>
        </p:nvCxnSpPr>
        <p:spPr bwMode="auto">
          <a:xfrm flipV="1">
            <a:off x="3352800" y="51054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1" name="AutoShape 41"/>
          <p:cNvCxnSpPr>
            <a:cxnSpLocks noChangeShapeType="1"/>
            <a:stCxn id="81924" idx="5"/>
            <a:endCxn id="81931" idx="1"/>
          </p:cNvCxnSpPr>
          <p:nvPr/>
        </p:nvCxnSpPr>
        <p:spPr bwMode="auto">
          <a:xfrm>
            <a:off x="3341689" y="5056189"/>
            <a:ext cx="860425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62" name="Oval 42"/>
          <p:cNvSpPr>
            <a:spLocks noChangeArrowheads="1"/>
          </p:cNvSpPr>
          <p:nvPr/>
        </p:nvSpPr>
        <p:spPr bwMode="auto">
          <a:xfrm>
            <a:off x="6553200" y="5219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63" name="Oval 43"/>
          <p:cNvSpPr>
            <a:spLocks noChangeArrowheads="1"/>
          </p:cNvSpPr>
          <p:nvPr/>
        </p:nvSpPr>
        <p:spPr bwMode="auto">
          <a:xfrm>
            <a:off x="7467600" y="51435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64" name="Oval 44"/>
          <p:cNvSpPr>
            <a:spLocks noChangeArrowheads="1"/>
          </p:cNvSpPr>
          <p:nvPr/>
        </p:nvSpPr>
        <p:spPr bwMode="auto">
          <a:xfrm>
            <a:off x="7467600" y="53721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81965" name="AutoShape 45"/>
          <p:cNvCxnSpPr>
            <a:cxnSpLocks noChangeShapeType="1"/>
            <a:stCxn id="81936" idx="6"/>
            <a:endCxn id="81963" idx="1"/>
          </p:cNvCxnSpPr>
          <p:nvPr/>
        </p:nvCxnSpPr>
        <p:spPr bwMode="auto">
          <a:xfrm>
            <a:off x="6629401" y="5067301"/>
            <a:ext cx="849313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6" name="AutoShape 46"/>
          <p:cNvCxnSpPr>
            <a:cxnSpLocks noChangeShapeType="1"/>
            <a:stCxn id="81967" idx="6"/>
            <a:endCxn id="81963" idx="3"/>
          </p:cNvCxnSpPr>
          <p:nvPr/>
        </p:nvCxnSpPr>
        <p:spPr bwMode="auto">
          <a:xfrm flipV="1">
            <a:off x="6629401" y="5208588"/>
            <a:ext cx="849313" cy="277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67" name="Oval 47"/>
          <p:cNvSpPr>
            <a:spLocks noChangeArrowheads="1"/>
          </p:cNvSpPr>
          <p:nvPr/>
        </p:nvSpPr>
        <p:spPr bwMode="auto">
          <a:xfrm>
            <a:off x="6553200" y="5448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1968" name="Oval 48"/>
          <p:cNvSpPr>
            <a:spLocks noChangeArrowheads="1"/>
          </p:cNvSpPr>
          <p:nvPr/>
        </p:nvSpPr>
        <p:spPr bwMode="auto">
          <a:xfrm>
            <a:off x="7467600" y="5638800"/>
            <a:ext cx="76200" cy="762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81969" name="AutoShape 49"/>
          <p:cNvCxnSpPr>
            <a:cxnSpLocks noChangeShapeType="1"/>
            <a:stCxn id="81967" idx="6"/>
            <a:endCxn id="81968" idx="2"/>
          </p:cNvCxnSpPr>
          <p:nvPr/>
        </p:nvCxnSpPr>
        <p:spPr bwMode="auto">
          <a:xfrm>
            <a:off x="6629400" y="5486400"/>
            <a:ext cx="8382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0" name="AutoShape 50"/>
          <p:cNvCxnSpPr>
            <a:cxnSpLocks noChangeShapeType="1"/>
            <a:stCxn id="81962" idx="6"/>
            <a:endCxn id="81964" idx="1"/>
          </p:cNvCxnSpPr>
          <p:nvPr/>
        </p:nvCxnSpPr>
        <p:spPr bwMode="auto">
          <a:xfrm>
            <a:off x="6629401" y="5257801"/>
            <a:ext cx="849313" cy="125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1" name="AutoShape 51"/>
          <p:cNvCxnSpPr>
            <a:cxnSpLocks noChangeShapeType="1"/>
            <a:stCxn id="81967" idx="6"/>
            <a:endCxn id="81964" idx="2"/>
          </p:cNvCxnSpPr>
          <p:nvPr/>
        </p:nvCxnSpPr>
        <p:spPr bwMode="auto">
          <a:xfrm flipV="1">
            <a:off x="6629400" y="5410200"/>
            <a:ext cx="8382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2" name="AutoShape 52"/>
          <p:cNvCxnSpPr>
            <a:cxnSpLocks noChangeShapeType="1"/>
            <a:stCxn id="81962" idx="5"/>
            <a:endCxn id="81968" idx="1"/>
          </p:cNvCxnSpPr>
          <p:nvPr/>
        </p:nvCxnSpPr>
        <p:spPr bwMode="auto">
          <a:xfrm>
            <a:off x="6618289" y="5284789"/>
            <a:ext cx="8604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3" name="AutoShape 53"/>
          <p:cNvCxnSpPr>
            <a:cxnSpLocks noChangeShapeType="1"/>
            <a:stCxn id="81936" idx="5"/>
            <a:endCxn id="81964" idx="1"/>
          </p:cNvCxnSpPr>
          <p:nvPr/>
        </p:nvCxnSpPr>
        <p:spPr bwMode="auto">
          <a:xfrm>
            <a:off x="6618289" y="5094289"/>
            <a:ext cx="860425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4" name="AutoShape 54"/>
          <p:cNvCxnSpPr>
            <a:cxnSpLocks noChangeShapeType="1"/>
            <a:stCxn id="81936" idx="4"/>
            <a:endCxn id="81968" idx="1"/>
          </p:cNvCxnSpPr>
          <p:nvPr/>
        </p:nvCxnSpPr>
        <p:spPr bwMode="auto">
          <a:xfrm>
            <a:off x="6591301" y="5105401"/>
            <a:ext cx="887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5" name="AutoShape 55"/>
          <p:cNvCxnSpPr>
            <a:cxnSpLocks noChangeShapeType="1"/>
            <a:stCxn id="81934" idx="4"/>
            <a:endCxn id="81968" idx="0"/>
          </p:cNvCxnSpPr>
          <p:nvPr/>
        </p:nvCxnSpPr>
        <p:spPr bwMode="auto">
          <a:xfrm>
            <a:off x="6591300" y="4876800"/>
            <a:ext cx="91440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6" name="AutoShape 56"/>
          <p:cNvCxnSpPr>
            <a:cxnSpLocks noChangeShapeType="1"/>
            <a:stCxn id="81934" idx="5"/>
            <a:endCxn id="81964" idx="0"/>
          </p:cNvCxnSpPr>
          <p:nvPr/>
        </p:nvCxnSpPr>
        <p:spPr bwMode="auto">
          <a:xfrm>
            <a:off x="6618288" y="4865688"/>
            <a:ext cx="887412" cy="506412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1977" name="AutoShape 57"/>
          <p:cNvCxnSpPr>
            <a:cxnSpLocks noChangeShapeType="1"/>
            <a:stCxn id="81934" idx="5"/>
            <a:endCxn id="81963" idx="0"/>
          </p:cNvCxnSpPr>
          <p:nvPr/>
        </p:nvCxnSpPr>
        <p:spPr bwMode="auto">
          <a:xfrm>
            <a:off x="6618288" y="4865688"/>
            <a:ext cx="887412" cy="277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8" name="AutoShape 58"/>
          <p:cNvCxnSpPr>
            <a:cxnSpLocks noChangeShapeType="1"/>
            <a:stCxn id="81962" idx="7"/>
            <a:endCxn id="81963" idx="2"/>
          </p:cNvCxnSpPr>
          <p:nvPr/>
        </p:nvCxnSpPr>
        <p:spPr bwMode="auto">
          <a:xfrm flipV="1">
            <a:off x="6618288" y="5181601"/>
            <a:ext cx="849312" cy="49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9" name="AutoShape 59"/>
          <p:cNvCxnSpPr>
            <a:cxnSpLocks noChangeShapeType="1"/>
            <a:stCxn id="81962" idx="0"/>
            <a:endCxn id="81935" idx="3"/>
          </p:cNvCxnSpPr>
          <p:nvPr/>
        </p:nvCxnSpPr>
        <p:spPr bwMode="auto">
          <a:xfrm flipV="1">
            <a:off x="6591301" y="4713288"/>
            <a:ext cx="887413" cy="506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80" name="AutoShape 60"/>
          <p:cNvCxnSpPr>
            <a:cxnSpLocks noChangeShapeType="1"/>
            <a:stCxn id="81962" idx="7"/>
            <a:endCxn id="81940" idx="3"/>
          </p:cNvCxnSpPr>
          <p:nvPr/>
        </p:nvCxnSpPr>
        <p:spPr bwMode="auto">
          <a:xfrm flipV="1">
            <a:off x="6618289" y="4941889"/>
            <a:ext cx="860425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81" name="AutoShape 61"/>
          <p:cNvCxnSpPr>
            <a:cxnSpLocks noChangeShapeType="1"/>
            <a:stCxn id="81967" idx="7"/>
            <a:endCxn id="81935" idx="4"/>
          </p:cNvCxnSpPr>
          <p:nvPr/>
        </p:nvCxnSpPr>
        <p:spPr bwMode="auto">
          <a:xfrm flipV="1">
            <a:off x="6618288" y="4724401"/>
            <a:ext cx="887412" cy="735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82" name="AutoShape 62"/>
          <p:cNvCxnSpPr>
            <a:cxnSpLocks noChangeShapeType="1"/>
            <a:stCxn id="81967" idx="7"/>
            <a:endCxn id="81940" idx="4"/>
          </p:cNvCxnSpPr>
          <p:nvPr/>
        </p:nvCxnSpPr>
        <p:spPr bwMode="auto">
          <a:xfrm flipV="1">
            <a:off x="6618288" y="4953001"/>
            <a:ext cx="887412" cy="506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Complete Bipartite - Km,n </a:t>
            </a:r>
          </a:p>
        </p:txBody>
      </p:sp>
    </p:spTree>
    <p:extLst>
      <p:ext uri="{BB962C8B-B14F-4D97-AF65-F5344CB8AC3E}">
        <p14:creationId xmlns="" xmlns:p14="http://schemas.microsoft.com/office/powerpoint/2010/main" val="6487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CA59-1785-476D-92E4-0ED6539211DB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16066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6067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6068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069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6070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073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6074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1608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328737" y="1885950"/>
            <a:ext cx="10372725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</a:rPr>
              <a:t>Definition 1.</a:t>
            </a:r>
            <a:r>
              <a:rPr lang="en-US" b="1" dirty="0"/>
              <a:t> The </a:t>
            </a:r>
            <a:r>
              <a:rPr lang="en-US" b="1" dirty="0">
                <a:solidFill>
                  <a:srgbClr val="990033"/>
                </a:solidFill>
              </a:rPr>
              <a:t>degree of a vertex</a:t>
            </a:r>
            <a:r>
              <a:rPr lang="en-US" b="1" dirty="0"/>
              <a:t> in an undirected graph is the number of edges incident with it, except that a loop at a vertex contributes twice to the degree of that vertex</a:t>
            </a:r>
            <a:r>
              <a:rPr lang="en-US" sz="2400" b="1" dirty="0"/>
              <a:t>.</a:t>
            </a:r>
          </a:p>
        </p:txBody>
      </p:sp>
      <p:sp>
        <p:nvSpPr>
          <p:cNvPr id="216083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85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87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g</a:t>
            </a:r>
            <a:endParaRPr lang="en-US" sz="2400" dirty="0"/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deg( </a:t>
            </a:r>
            <a:r>
              <a:rPr lang="en-US" sz="2400" i="1" dirty="0">
                <a:solidFill>
                  <a:srgbClr val="CC0000"/>
                </a:solidFill>
              </a:rPr>
              <a:t>d </a:t>
            </a:r>
            <a:r>
              <a:rPr lang="en-US" sz="2400" dirty="0">
                <a:solidFill>
                  <a:srgbClr val="CC0000"/>
                </a:solidFill>
              </a:rPr>
              <a:t>) = 1</a:t>
            </a:r>
            <a:endParaRPr lang="en-US" sz="24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90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EDD0-389A-4530-8F93-7879E54C9FEF}" type="slidenum">
              <a:rPr lang="en-US"/>
              <a:pPr/>
              <a:t>56</a:t>
            </a:fld>
            <a:endParaRPr lang="en-US" dirty="0"/>
          </a:p>
        </p:txBody>
      </p:sp>
      <p:grpSp>
        <p:nvGrpSpPr>
          <p:cNvPr id="215042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5043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5044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045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5046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5047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049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5050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15057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Degree of a vertex</a:t>
            </a:r>
            <a:endParaRPr lang="en-US" dirty="0"/>
          </a:p>
        </p:txBody>
      </p:sp>
      <p:sp>
        <p:nvSpPr>
          <p:cNvPr id="2150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71499" y="1885950"/>
            <a:ext cx="11458575" cy="230505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</a:rPr>
              <a:t>Definition 1.</a:t>
            </a:r>
            <a:r>
              <a:rPr lang="en-US" b="1" dirty="0"/>
              <a:t> The </a:t>
            </a:r>
            <a:r>
              <a:rPr lang="en-US" b="1" dirty="0">
                <a:solidFill>
                  <a:srgbClr val="990033"/>
                </a:solidFill>
              </a:rPr>
              <a:t>degree of a vertex</a:t>
            </a:r>
            <a:r>
              <a:rPr lang="en-US" b="1" dirty="0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61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63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5064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g</a:t>
            </a:r>
            <a:endParaRPr lang="en-US" sz="2400" dirty="0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15070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deg( </a:t>
            </a:r>
            <a:r>
              <a:rPr lang="en-US" sz="2400" i="1" dirty="0">
                <a:solidFill>
                  <a:srgbClr val="CC0000"/>
                </a:solidFill>
              </a:rPr>
              <a:t>e </a:t>
            </a:r>
            <a:r>
              <a:rPr lang="en-US" sz="2400" dirty="0">
                <a:solidFill>
                  <a:srgbClr val="CC0000"/>
                </a:solidFill>
              </a:rPr>
              <a:t>) = 0</a:t>
            </a:r>
            <a:endParaRPr lang="en-US" sz="24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93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0634-1711-4657-8F99-C1642FA58F3F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5213350" y="48006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5137150" y="4572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137150" y="55626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deg( </a:t>
            </a:r>
            <a:r>
              <a:rPr lang="en-US" sz="2400" i="1" dirty="0">
                <a:solidFill>
                  <a:srgbClr val="CC0000"/>
                </a:solidFill>
              </a:rPr>
              <a:t>b </a:t>
            </a:r>
            <a:r>
              <a:rPr lang="en-US" sz="2400" dirty="0">
                <a:solidFill>
                  <a:srgbClr val="CC0000"/>
                </a:solidFill>
              </a:rPr>
              <a:t>) = 6</a:t>
            </a:r>
            <a:endParaRPr lang="en-US" sz="2400" dirty="0"/>
          </a:p>
        </p:txBody>
      </p:sp>
      <p:sp>
        <p:nvSpPr>
          <p:cNvPr id="55315" name="Rectangle 19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Degree of a vertex</a:t>
            </a:r>
            <a:endParaRPr lang="en-US" dirty="0"/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742949" y="1885950"/>
            <a:ext cx="11072813" cy="230505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</a:rPr>
              <a:t>Definition 1.</a:t>
            </a:r>
            <a:r>
              <a:rPr lang="en-US" b="1" dirty="0"/>
              <a:t> The </a:t>
            </a:r>
            <a:r>
              <a:rPr lang="en-US" b="1" dirty="0">
                <a:solidFill>
                  <a:srgbClr val="990033"/>
                </a:solidFill>
              </a:rPr>
              <a:t>degree of a vertex</a:t>
            </a:r>
            <a:r>
              <a:rPr lang="en-US" b="1" dirty="0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g</a:t>
            </a:r>
            <a:endParaRPr lang="en-US" sz="2400" dirty="0"/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18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660B-9768-4176-9A1C-0F8E0FBEF942}" type="slidenum">
              <a:rPr lang="en-US"/>
              <a:pPr/>
              <a:t>58</a:t>
            </a:fld>
            <a:endParaRPr lang="en-US" dirty="0"/>
          </a:p>
        </p:txBody>
      </p:sp>
      <p:grpSp>
        <p:nvGrpSpPr>
          <p:cNvPr id="214018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401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402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02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4022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402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402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02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4026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28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deg( </a:t>
            </a:r>
            <a:r>
              <a:rPr lang="en-US" sz="2400" i="1" dirty="0">
                <a:solidFill>
                  <a:srgbClr val="CC0000"/>
                </a:solidFill>
              </a:rPr>
              <a:t>b </a:t>
            </a:r>
            <a:r>
              <a:rPr lang="en-US" sz="2400" dirty="0">
                <a:solidFill>
                  <a:srgbClr val="CC0000"/>
                </a:solidFill>
              </a:rPr>
              <a:t>) = 6</a:t>
            </a:r>
            <a:endParaRPr lang="en-US" sz="2400" dirty="0"/>
          </a:p>
        </p:txBody>
      </p:sp>
      <p:sp>
        <p:nvSpPr>
          <p:cNvPr id="214033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Degree of a vertex</a:t>
            </a:r>
            <a:endParaRPr lang="en-US" dirty="0"/>
          </a:p>
        </p:txBody>
      </p:sp>
      <p:sp>
        <p:nvSpPr>
          <p:cNvPr id="21403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86000" y="1885950"/>
            <a:ext cx="7620000" cy="13144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deg( </a:t>
            </a:r>
            <a:r>
              <a:rPr lang="en-US" sz="2400" b="1" i="1" dirty="0">
                <a:solidFill>
                  <a:srgbClr val="003399"/>
                </a:solidFill>
              </a:rPr>
              <a:t>a</a:t>
            </a:r>
            <a:r>
              <a:rPr lang="en-US" sz="2400" b="1" dirty="0">
                <a:solidFill>
                  <a:srgbClr val="003399"/>
                </a:solidFill>
              </a:rPr>
              <a:t> )	deg( c )	deg( f )	deg( </a:t>
            </a:r>
            <a:r>
              <a:rPr lang="en-US" sz="2400" b="1" i="1" dirty="0">
                <a:solidFill>
                  <a:srgbClr val="003399"/>
                </a:solidFill>
              </a:rPr>
              <a:t>g</a:t>
            </a:r>
            <a:r>
              <a:rPr lang="en-US" sz="2400" b="1" dirty="0">
                <a:solidFill>
                  <a:srgbClr val="003399"/>
                </a:solidFill>
              </a:rPr>
              <a:t> )</a:t>
            </a:r>
            <a:endParaRPr lang="en-US" sz="2400" b="1" dirty="0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37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39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g</a:t>
            </a:r>
            <a:endParaRPr lang="en-US" sz="2400" dirty="0"/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214044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deg( </a:t>
            </a:r>
            <a:r>
              <a:rPr lang="en-US" sz="2400" i="1" dirty="0">
                <a:solidFill>
                  <a:srgbClr val="CC0000"/>
                </a:solidFill>
              </a:rPr>
              <a:t>d </a:t>
            </a:r>
            <a:r>
              <a:rPr lang="en-US" sz="2400" dirty="0">
                <a:solidFill>
                  <a:srgbClr val="CC0000"/>
                </a:solidFill>
              </a:rPr>
              <a:t>) = 1</a:t>
            </a:r>
            <a:endParaRPr lang="en-US" sz="2400" dirty="0"/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deg( </a:t>
            </a:r>
            <a:r>
              <a:rPr lang="en-US" sz="2400" i="1" dirty="0">
                <a:solidFill>
                  <a:srgbClr val="CC0000"/>
                </a:solidFill>
              </a:rPr>
              <a:t>e </a:t>
            </a:r>
            <a:r>
              <a:rPr lang="en-US" sz="2400" dirty="0">
                <a:solidFill>
                  <a:srgbClr val="CC0000"/>
                </a:solidFill>
              </a:rPr>
              <a:t>) = 0</a:t>
            </a:r>
            <a:endParaRPr lang="en-US" sz="2400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DA6-377D-43B4-AE96-AF6C87B9279A}" type="slidenum">
              <a:rPr lang="en-US"/>
              <a:pPr/>
              <a:t>59</a:t>
            </a:fld>
            <a:endParaRPr lang="en-US" dirty="0"/>
          </a:p>
        </p:txBody>
      </p:sp>
      <p:grpSp>
        <p:nvGrpSpPr>
          <p:cNvPr id="217090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7091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7092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7093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7094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7095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7097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7098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00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02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b </a:t>
            </a:r>
            <a:r>
              <a:rPr lang="en-US" sz="2400" dirty="0">
                <a:solidFill>
                  <a:srgbClr val="003399"/>
                </a:solidFill>
              </a:rPr>
              <a:t>) = 6</a:t>
            </a:r>
          </a:p>
        </p:txBody>
      </p:sp>
      <p:sp>
        <p:nvSpPr>
          <p:cNvPr id="217105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Degree of a vertex</a:t>
            </a:r>
            <a:endParaRPr lang="en-US" dirty="0"/>
          </a:p>
        </p:txBody>
      </p:sp>
      <p:sp>
        <p:nvSpPr>
          <p:cNvPr id="21710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86000" y="1885950"/>
            <a:ext cx="7924800" cy="13144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deg( </a:t>
            </a:r>
            <a:r>
              <a:rPr lang="en-US" sz="2400" b="1" i="1" dirty="0">
                <a:solidFill>
                  <a:srgbClr val="003399"/>
                </a:solidFill>
              </a:rPr>
              <a:t>a</a:t>
            </a:r>
            <a:r>
              <a:rPr lang="en-US" sz="2400" b="1" dirty="0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 dirty="0">
                <a:solidFill>
                  <a:srgbClr val="003399"/>
                </a:solidFill>
              </a:rPr>
              <a:t>g</a:t>
            </a:r>
            <a:r>
              <a:rPr lang="en-US" sz="2400" b="1" dirty="0">
                <a:solidFill>
                  <a:srgbClr val="003399"/>
                </a:solidFill>
              </a:rPr>
              <a:t> ) = 4</a:t>
            </a:r>
            <a:endParaRPr lang="en-US" sz="2400" b="1" dirty="0"/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08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09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11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7112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g</a:t>
            </a:r>
            <a:endParaRPr lang="en-US" sz="2400" dirty="0"/>
          </a:p>
        </p:txBody>
      </p:sp>
      <p:sp>
        <p:nvSpPr>
          <p:cNvPr id="217115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217119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d </a:t>
            </a:r>
            <a:r>
              <a:rPr lang="en-US" sz="2400" dirty="0">
                <a:solidFill>
                  <a:srgbClr val="003399"/>
                </a:solidFill>
              </a:rPr>
              <a:t>) = 1</a:t>
            </a:r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e </a:t>
            </a:r>
            <a:r>
              <a:rPr lang="en-US" sz="2400" dirty="0">
                <a:solidFill>
                  <a:srgbClr val="003399"/>
                </a:solidFill>
              </a:rPr>
              <a:t>) = 0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39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DB-B700-455E-8039-B49FAF28418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206163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37220" name="Oval 4"/>
          <p:cNvSpPr>
            <a:spLocks noChangeArrowheads="1"/>
          </p:cNvSpPr>
          <p:nvPr/>
        </p:nvSpPr>
        <p:spPr bwMode="auto">
          <a:xfrm>
            <a:off x="32766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57912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>
            <a:off x="45720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7223" name="Oval 7"/>
          <p:cNvSpPr>
            <a:spLocks noChangeArrowheads="1"/>
          </p:cNvSpPr>
          <p:nvPr/>
        </p:nvSpPr>
        <p:spPr bwMode="auto">
          <a:xfrm>
            <a:off x="7086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7224" name="AutoShape 8"/>
          <p:cNvCxnSpPr>
            <a:cxnSpLocks noChangeShapeType="1"/>
            <a:stCxn id="137220" idx="6"/>
            <a:endCxn id="137221" idx="2"/>
          </p:cNvCxnSpPr>
          <p:nvPr/>
        </p:nvCxnSpPr>
        <p:spPr bwMode="auto">
          <a:xfrm>
            <a:off x="3657600" y="20955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5" name="AutoShape 9"/>
          <p:cNvCxnSpPr>
            <a:cxnSpLocks noChangeShapeType="1"/>
            <a:stCxn id="137220" idx="5"/>
            <a:endCxn id="137222" idx="1"/>
          </p:cNvCxnSpPr>
          <p:nvPr/>
        </p:nvCxnSpPr>
        <p:spPr bwMode="auto">
          <a:xfrm>
            <a:off x="3602039" y="22304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6" name="AutoShape 10"/>
          <p:cNvCxnSpPr>
            <a:cxnSpLocks noChangeShapeType="1"/>
            <a:stCxn id="137221" idx="5"/>
            <a:endCxn id="137223" idx="1"/>
          </p:cNvCxnSpPr>
          <p:nvPr/>
        </p:nvCxnSpPr>
        <p:spPr bwMode="auto">
          <a:xfrm>
            <a:off x="6116639" y="22304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7" name="AutoShape 11"/>
          <p:cNvCxnSpPr>
            <a:cxnSpLocks noChangeShapeType="1"/>
            <a:stCxn id="137222" idx="6"/>
            <a:endCxn id="137223" idx="2"/>
          </p:cNvCxnSpPr>
          <p:nvPr/>
        </p:nvCxnSpPr>
        <p:spPr bwMode="auto">
          <a:xfrm>
            <a:off x="4953000" y="32385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8" name="AutoShape 12"/>
          <p:cNvCxnSpPr>
            <a:cxnSpLocks noChangeShapeType="1"/>
            <a:stCxn id="137222" idx="7"/>
            <a:endCxn id="137221" idx="3"/>
          </p:cNvCxnSpPr>
          <p:nvPr/>
        </p:nvCxnSpPr>
        <p:spPr bwMode="auto">
          <a:xfrm flipV="1">
            <a:off x="4897439" y="22304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9" name="AutoShape 13"/>
          <p:cNvCxnSpPr>
            <a:cxnSpLocks noChangeShapeType="1"/>
            <a:stCxn id="137223" idx="3"/>
            <a:endCxn id="137220" idx="4"/>
          </p:cNvCxnSpPr>
          <p:nvPr/>
        </p:nvCxnSpPr>
        <p:spPr bwMode="auto">
          <a:xfrm rot="16200000" flipV="1">
            <a:off x="4760913" y="992188"/>
            <a:ext cx="1087438" cy="3675063"/>
          </a:xfrm>
          <a:prstGeom prst="curvedConnector3">
            <a:avLst>
              <a:gd name="adj1" fmla="val -58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343401" y="1676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{1,2}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5651501" y="2819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{3,4}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6248401" y="2438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{2,4}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733801" y="2438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{1,3}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4965701" y="23622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{2,3}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4965701" y="3581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{1,4}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Graphs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9614" y="4668188"/>
            <a:ext cx="204094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V = </a:t>
            </a:r>
            <a:r>
              <a:rPr lang="en-US" sz="2400" dirty="0" smtClean="0"/>
              <a:t>{ 1, 2, 3, 4 }</a:t>
            </a:r>
            <a:endParaRPr lang="en-US" sz="2400" dirty="0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81013" y="4134788"/>
            <a:ext cx="227857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10000"/>
                </a:solidFill>
              </a:rPr>
              <a:t>SET OF VERTICES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09614" y="5830619"/>
            <a:ext cx="5543505" cy="5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E = </a:t>
            </a:r>
            <a:r>
              <a:rPr lang="en-US" sz="2400" dirty="0" smtClean="0"/>
              <a:t>{ (1, 2), (1, 3), (2, 3), (2, 4), (3, 4), (1, 4) }</a:t>
            </a:r>
            <a:endParaRPr lang="en-US" sz="2400" dirty="0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81013" y="5344669"/>
            <a:ext cx="193213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10000"/>
                </a:solidFill>
              </a:rPr>
              <a:t>SET OF EDGES</a:t>
            </a:r>
          </a:p>
        </p:txBody>
      </p:sp>
    </p:spTree>
    <p:extLst>
      <p:ext uri="{BB962C8B-B14F-4D97-AF65-F5344CB8AC3E}">
        <p14:creationId xmlns="" xmlns:p14="http://schemas.microsoft.com/office/powerpoint/2010/main" val="15931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D74F-A3D8-4110-8CCE-B1C88FEDD1AC}" type="slidenum">
              <a:rPr lang="en-US"/>
              <a:pPr/>
              <a:t>60</a:t>
            </a:fld>
            <a:endParaRPr lang="en-US" dirty="0"/>
          </a:p>
        </p:txBody>
      </p:sp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8115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8116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8117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8118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8119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8121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b </a:t>
            </a:r>
            <a:r>
              <a:rPr lang="en-US" sz="2400" dirty="0">
                <a:solidFill>
                  <a:srgbClr val="003399"/>
                </a:solidFill>
              </a:rPr>
              <a:t>) = 6</a:t>
            </a:r>
          </a:p>
        </p:txBody>
      </p:sp>
      <p:sp>
        <p:nvSpPr>
          <p:cNvPr id="218129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Degree of a vertex</a:t>
            </a:r>
            <a:endParaRPr lang="en-US" dirty="0"/>
          </a:p>
        </p:txBody>
      </p:sp>
      <p:sp>
        <p:nvSpPr>
          <p:cNvPr id="21813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38746" y="1589088"/>
            <a:ext cx="8077200" cy="184785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deg( </a:t>
            </a:r>
            <a:r>
              <a:rPr lang="en-US" sz="2400" b="1" i="1" dirty="0">
                <a:solidFill>
                  <a:srgbClr val="003399"/>
                </a:solidFill>
              </a:rPr>
              <a:t>a</a:t>
            </a:r>
            <a:r>
              <a:rPr lang="en-US" sz="2400" b="1" dirty="0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 dirty="0">
                <a:solidFill>
                  <a:srgbClr val="003399"/>
                </a:solidFill>
              </a:rPr>
              <a:t>g</a:t>
            </a:r>
            <a:r>
              <a:rPr lang="en-US" sz="2400" b="1" dirty="0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 dirty="0"/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3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5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18138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g</a:t>
            </a:r>
            <a:endParaRPr lang="en-US" sz="2400" dirty="0"/>
          </a:p>
        </p:txBody>
      </p:sp>
      <p:sp>
        <p:nvSpPr>
          <p:cNvPr id="218139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d </a:t>
            </a:r>
            <a:r>
              <a:rPr lang="en-US" sz="2400" dirty="0">
                <a:solidFill>
                  <a:srgbClr val="003399"/>
                </a:solidFill>
              </a:rPr>
              <a:t>) = 1</a:t>
            </a: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e </a:t>
            </a:r>
            <a:r>
              <a:rPr lang="en-US" sz="2400" dirty="0">
                <a:solidFill>
                  <a:srgbClr val="003399"/>
                </a:solidFill>
              </a:rPr>
              <a:t>) = 0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7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3D2-F067-4760-97C3-41FB04A53139}" type="slidenum">
              <a:rPr lang="en-US"/>
              <a:pPr/>
              <a:t>61</a:t>
            </a:fld>
            <a:endParaRPr lang="en-US" dirty="0"/>
          </a:p>
        </p:txBody>
      </p:sp>
      <p:grpSp>
        <p:nvGrpSpPr>
          <p:cNvPr id="219138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913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914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914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9142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914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914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b </a:t>
            </a:r>
            <a:r>
              <a:rPr lang="en-US" sz="2400" dirty="0">
                <a:solidFill>
                  <a:srgbClr val="003399"/>
                </a:solidFill>
              </a:rPr>
              <a:t>) = 6</a:t>
            </a:r>
          </a:p>
        </p:txBody>
      </p:sp>
      <p:sp>
        <p:nvSpPr>
          <p:cNvPr id="219153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Degree of a vertex</a:t>
            </a:r>
            <a:endParaRPr lang="en-US" dirty="0"/>
          </a:p>
        </p:txBody>
      </p:sp>
      <p:sp>
        <p:nvSpPr>
          <p:cNvPr id="21915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00646" y="1441453"/>
            <a:ext cx="8153400" cy="25336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003399"/>
                </a:solidFill>
              </a:rPr>
              <a:t>deg( </a:t>
            </a:r>
            <a:r>
              <a:rPr lang="en-US" sz="2400" b="1" i="1" dirty="0">
                <a:solidFill>
                  <a:srgbClr val="003399"/>
                </a:solidFill>
              </a:rPr>
              <a:t>a</a:t>
            </a:r>
            <a:r>
              <a:rPr lang="en-US" sz="2400" b="1" dirty="0">
                <a:solidFill>
                  <a:srgbClr val="003399"/>
                </a:solidFill>
              </a:rPr>
              <a:t> ) = 2	deg( c ) = 4	deg( f ) = 3	deg( </a:t>
            </a:r>
            <a:r>
              <a:rPr lang="en-US" sz="2400" b="1" i="1" dirty="0">
                <a:solidFill>
                  <a:srgbClr val="003399"/>
                </a:solidFill>
              </a:rPr>
              <a:t>g</a:t>
            </a:r>
            <a:r>
              <a:rPr lang="en-US" sz="2400" b="1" dirty="0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rgbClr val="990033"/>
                </a:solidFill>
              </a:rPr>
              <a:t>TOTAL NUMBER OF EDGES = 10</a:t>
            </a:r>
            <a:endParaRPr lang="en-US" sz="2400" b="1" dirty="0"/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 dirty="0"/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57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58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59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19160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9161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19162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g</a:t>
            </a:r>
            <a:endParaRPr lang="en-US" sz="2400" dirty="0"/>
          </a:p>
        </p:txBody>
      </p:sp>
      <p:sp>
        <p:nvSpPr>
          <p:cNvPr id="219163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219164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19166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219167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d </a:t>
            </a:r>
            <a:r>
              <a:rPr lang="en-US" sz="2400" dirty="0">
                <a:solidFill>
                  <a:srgbClr val="003399"/>
                </a:solidFill>
              </a:rPr>
              <a:t>) = 1</a:t>
            </a:r>
          </a:p>
        </p:txBody>
      </p:sp>
      <p:sp>
        <p:nvSpPr>
          <p:cNvPr id="219168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deg( </a:t>
            </a:r>
            <a:r>
              <a:rPr lang="en-US" sz="2400" i="1" dirty="0">
                <a:solidFill>
                  <a:srgbClr val="003399"/>
                </a:solidFill>
              </a:rPr>
              <a:t>e </a:t>
            </a:r>
            <a:r>
              <a:rPr lang="en-US" sz="2400" dirty="0">
                <a:solidFill>
                  <a:srgbClr val="003399"/>
                </a:solidFill>
              </a:rPr>
              <a:t>) = 0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18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8DCB-FD92-47C4-98FD-3CBC4478C3FD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00" y="1828800"/>
            <a:ext cx="7543800" cy="4419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</a:rPr>
              <a:t>Theorem 1.</a:t>
            </a:r>
            <a:r>
              <a:rPr lang="en-US" b="1" dirty="0"/>
              <a:t> Let 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V, E</a:t>
            </a:r>
            <a:r>
              <a:rPr lang="en-US" b="1" dirty="0"/>
              <a:t>) be an undirected graph </a:t>
            </a:r>
            <a:r>
              <a:rPr lang="en-US" b="1" i="1" dirty="0"/>
              <a:t>G</a:t>
            </a:r>
            <a:r>
              <a:rPr lang="en-US" b="1" dirty="0"/>
              <a:t> with </a:t>
            </a:r>
            <a:r>
              <a:rPr lang="en-US" b="1" i="1" dirty="0"/>
              <a:t>e</a:t>
            </a:r>
            <a:r>
              <a:rPr lang="en-US" b="1" dirty="0"/>
              <a:t> edges.  Then</a:t>
            </a:r>
          </a:p>
          <a:p>
            <a:pPr>
              <a:buFont typeface="Monotype Sorts" pitchFamily="2" charset="2"/>
              <a:buNone/>
            </a:pPr>
            <a:endParaRPr lang="en-US" sz="1200" b="1" dirty="0"/>
          </a:p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rgbClr val="990033"/>
                </a:solidFill>
                <a:sym typeface="Symbol" panose="05050102010706020507" pitchFamily="18" charset="2"/>
              </a:rPr>
              <a:t>		            </a:t>
            </a:r>
            <a:r>
              <a:rPr lang="en-US" b="1" dirty="0">
                <a:solidFill>
                  <a:srgbClr val="990033"/>
                </a:solidFill>
              </a:rPr>
              <a:t>  deg( </a:t>
            </a:r>
            <a:r>
              <a:rPr lang="en-US" b="1" i="1" dirty="0">
                <a:solidFill>
                  <a:srgbClr val="990033"/>
                </a:solidFill>
              </a:rPr>
              <a:t>v </a:t>
            </a:r>
            <a:r>
              <a:rPr lang="en-US" b="1" dirty="0">
                <a:solidFill>
                  <a:srgbClr val="990033"/>
                </a:solidFill>
              </a:rPr>
              <a:t>)  =  2 </a:t>
            </a:r>
            <a:r>
              <a:rPr lang="en-US" b="1" i="1" dirty="0">
                <a:solidFill>
                  <a:srgbClr val="990033"/>
                </a:solidFill>
              </a:rPr>
              <a:t>e</a:t>
            </a:r>
            <a:endParaRPr lang="en-US" b="1" dirty="0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solidFill>
                  <a:srgbClr val="990033"/>
                </a:solidFill>
                <a:sym typeface="Symbol" panose="05050102010706020507" pitchFamily="18" charset="2"/>
              </a:rPr>
              <a:t>                           </a:t>
            </a:r>
            <a:r>
              <a:rPr lang="en-US" sz="2000" b="1" i="1" dirty="0">
                <a:solidFill>
                  <a:srgbClr val="990033"/>
                </a:solidFill>
                <a:sym typeface="Symbol" panose="05050102010706020507" pitchFamily="18" charset="2"/>
              </a:rPr>
              <a:t>v</a:t>
            </a:r>
            <a:r>
              <a:rPr lang="en-US" b="1" dirty="0">
                <a:solidFill>
                  <a:srgbClr val="990033"/>
                </a:solidFill>
                <a:sym typeface="Symbol" panose="05050102010706020507" pitchFamily="18" charset="2"/>
              </a:rPr>
              <a:t> </a:t>
            </a:r>
            <a:r>
              <a:rPr lang="en-US" b="1" dirty="0">
                <a:solidFill>
                  <a:srgbClr val="990033"/>
                </a:solidFill>
              </a:rPr>
              <a:t> </a:t>
            </a:r>
            <a:r>
              <a:rPr lang="en-US" sz="2000" b="1" i="1" dirty="0">
                <a:solidFill>
                  <a:srgbClr val="990033"/>
                </a:solidFill>
              </a:rPr>
              <a:t>V</a:t>
            </a: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1200" b="1" dirty="0"/>
          </a:p>
          <a:p>
            <a:pPr>
              <a:buFont typeface="Monotype Sorts" pitchFamily="2" charset="2"/>
              <a:buNone/>
            </a:pPr>
            <a:r>
              <a:rPr lang="en-US" sz="2400" b="1" i="1" dirty="0">
                <a:solidFill>
                  <a:srgbClr val="990033"/>
                </a:solidFill>
              </a:rPr>
              <a:t>“The sum of the degrees over all the vertices equals </a:t>
            </a:r>
            <a:r>
              <a:rPr lang="en-US" sz="2400" b="1" i="1" dirty="0" smtClean="0">
                <a:solidFill>
                  <a:srgbClr val="990033"/>
                </a:solidFill>
              </a:rPr>
              <a:t>twice the </a:t>
            </a:r>
            <a:r>
              <a:rPr lang="en-US" sz="2400" b="1" i="1" dirty="0">
                <a:solidFill>
                  <a:srgbClr val="990033"/>
                </a:solidFill>
              </a:rPr>
              <a:t>number of edges.”</a:t>
            </a:r>
          </a:p>
          <a:p>
            <a:pPr>
              <a:buFont typeface="Monotype Sorts" pitchFamily="2" charset="2"/>
              <a:buNone/>
            </a:pPr>
            <a:endParaRPr lang="en-US" sz="1000" b="1" dirty="0"/>
          </a:p>
          <a:p>
            <a:pPr>
              <a:buFont typeface="Monotype Sorts" pitchFamily="2" charset="2"/>
              <a:buNone/>
            </a:pPr>
            <a:endParaRPr lang="en-US" sz="1000" b="1" dirty="0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NOTE:  This applies even if multiple edges and loops are present.</a:t>
            </a:r>
            <a:r>
              <a:rPr lang="en-US" b="1" dirty="0"/>
              <a:t> </a:t>
            </a: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Handshaking Theorem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862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8D8-5BA3-4715-B6D0-DDD5D69910C9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7772400" cy="40386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 dirty="0"/>
              <a:t>A simple graph </a:t>
            </a:r>
            <a:r>
              <a:rPr lang="en-US" sz="2400" b="1" i="1" dirty="0"/>
              <a:t>G</a:t>
            </a:r>
            <a:r>
              <a:rPr lang="en-US" sz="2400" b="1" dirty="0"/>
              <a:t> = (</a:t>
            </a:r>
            <a:r>
              <a:rPr lang="en-US" sz="2400" b="1" i="1" dirty="0"/>
              <a:t>V</a:t>
            </a:r>
            <a:r>
              <a:rPr lang="en-US" sz="2400" b="1" dirty="0"/>
              <a:t>, </a:t>
            </a:r>
            <a:r>
              <a:rPr lang="en-US" sz="2400" b="1" i="1" dirty="0"/>
              <a:t>E</a:t>
            </a:r>
            <a:r>
              <a:rPr lang="en-US" sz="2400" b="1" dirty="0"/>
              <a:t>) with n vertices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 dirty="0"/>
              <a:t>can be represented by its adjacency matrix,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 dirty="0"/>
              <a:t> A, where entry a</a:t>
            </a:r>
            <a:r>
              <a:rPr lang="en-US" sz="2400" b="1" i="1" baseline="-25000" dirty="0">
                <a:latin typeface="Courier New" panose="02070309020205020404" pitchFamily="49" charset="0"/>
              </a:rPr>
              <a:t>ij</a:t>
            </a:r>
            <a:r>
              <a:rPr lang="en-US" sz="2400" b="1" dirty="0"/>
              <a:t> in row </a:t>
            </a:r>
            <a:r>
              <a:rPr lang="en-US" sz="2400" b="1" i="1" dirty="0">
                <a:latin typeface="Courier New" panose="02070309020205020404" pitchFamily="49" charset="0"/>
              </a:rPr>
              <a:t>i</a:t>
            </a:r>
            <a:r>
              <a:rPr lang="en-US" sz="2400" b="1" dirty="0"/>
              <a:t> and column </a:t>
            </a:r>
            <a:r>
              <a:rPr lang="en-US" sz="2400" b="1" i="1" dirty="0">
                <a:latin typeface="Courier New" panose="02070309020205020404" pitchFamily="49" charset="0"/>
              </a:rPr>
              <a:t>j</a:t>
            </a:r>
            <a:r>
              <a:rPr lang="en-US" sz="2400" b="1" dirty="0"/>
              <a:t> is</a:t>
            </a:r>
            <a:endParaRPr lang="en-US" b="1" dirty="0"/>
          </a:p>
          <a:p>
            <a:pPr>
              <a:buFont typeface="Monotype Sorts" pitchFamily="2" charset="2"/>
              <a:buNone/>
            </a:pPr>
            <a:endParaRPr lang="en-US" b="1" dirty="0"/>
          </a:p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rgbClr val="990033"/>
                </a:solidFill>
              </a:rPr>
              <a:t>                 </a:t>
            </a:r>
            <a:r>
              <a:rPr lang="en-US" sz="2400" b="1" dirty="0">
                <a:solidFill>
                  <a:srgbClr val="990033"/>
                </a:solidFill>
              </a:rPr>
              <a:t>1        if  { </a:t>
            </a:r>
            <a:r>
              <a:rPr lang="en-US" sz="2400" b="1" i="1" dirty="0">
                <a:solidFill>
                  <a:srgbClr val="990033"/>
                </a:solidFill>
              </a:rPr>
              <a:t>v</a:t>
            </a:r>
            <a:r>
              <a:rPr lang="en-US" sz="2400" b="1" i="1" baseline="-25000" dirty="0">
                <a:solidFill>
                  <a:srgbClr val="990033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990033"/>
                </a:solidFill>
              </a:rPr>
              <a:t>, </a:t>
            </a:r>
            <a:r>
              <a:rPr lang="en-US" sz="2400" b="1" i="1" dirty="0">
                <a:solidFill>
                  <a:srgbClr val="990033"/>
                </a:solidFill>
              </a:rPr>
              <a:t>v</a:t>
            </a:r>
            <a:r>
              <a:rPr lang="en-US" sz="2400" b="1" i="1" baseline="-25000" dirty="0">
                <a:solidFill>
                  <a:srgbClr val="990033"/>
                </a:solidFill>
                <a:latin typeface="Courier New" panose="02070309020205020404" pitchFamily="49" charset="0"/>
              </a:rPr>
              <a:t>j</a:t>
            </a:r>
            <a:r>
              <a:rPr lang="en-US" sz="2400" b="1" i="1" dirty="0">
                <a:solidFill>
                  <a:srgbClr val="990033"/>
                </a:solidFill>
              </a:rPr>
              <a:t> </a:t>
            </a:r>
            <a:r>
              <a:rPr lang="en-US" sz="2400" b="1" dirty="0">
                <a:solidFill>
                  <a:srgbClr val="990033"/>
                </a:solidFill>
              </a:rPr>
              <a:t>} is an edge in G,</a:t>
            </a:r>
            <a:endParaRPr lang="en-US" b="1" dirty="0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rgbClr val="990033"/>
                </a:solidFill>
              </a:rPr>
              <a:t>a</a:t>
            </a:r>
            <a:r>
              <a:rPr lang="en-US" b="1" i="1" baseline="-25000" dirty="0">
                <a:solidFill>
                  <a:srgbClr val="990033"/>
                </a:solidFill>
                <a:latin typeface="Courier New" panose="02070309020205020404" pitchFamily="49" charset="0"/>
              </a:rPr>
              <a:t>ij</a:t>
            </a:r>
            <a:r>
              <a:rPr lang="en-US" b="1" dirty="0">
                <a:solidFill>
                  <a:srgbClr val="990033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90033"/>
                </a:solidFill>
              </a:rPr>
              <a:t>=  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solidFill>
                  <a:srgbClr val="990033"/>
                </a:solidFill>
              </a:rPr>
              <a:t>                    0        otherwise.</a:t>
            </a:r>
            <a:endParaRPr lang="en-US" sz="1600" b="1" dirty="0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sz="2400" b="1" dirty="0"/>
          </a:p>
          <a:p>
            <a:pPr>
              <a:buFont typeface="Monotype Sorts" pitchFamily="2" charset="2"/>
              <a:buNone/>
            </a:pPr>
            <a:endParaRPr lang="en-US" sz="2400" b="1" dirty="0"/>
          </a:p>
        </p:txBody>
      </p:sp>
      <p:sp>
        <p:nvSpPr>
          <p:cNvPr id="205828" name="AutoShape 4"/>
          <p:cNvSpPr>
            <a:spLocks/>
          </p:cNvSpPr>
          <p:nvPr/>
        </p:nvSpPr>
        <p:spPr bwMode="auto">
          <a:xfrm>
            <a:off x="3505200" y="38862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Adjacency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3306835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8767-E1BE-46F3-A5FF-2CB7E4345435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5791200" y="2209800"/>
            <a:ext cx="464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sz="2400" dirty="0">
                <a:solidFill>
                  <a:schemeClr val="tx1"/>
                </a:solidFill>
              </a:rPr>
              <a:t>This graph has 6 vertices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a, b, c, d, e,  f.  We can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arrange them in that order.</a:t>
            </a:r>
            <a:endParaRPr lang="en-US" dirty="0"/>
          </a:p>
        </p:txBody>
      </p:sp>
      <p:sp>
        <p:nvSpPr>
          <p:cNvPr id="52270" name="Line 46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71" name="Text Box 47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W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52273" name="Line 49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74" name="Oval 50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2275" name="Line 51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76" name="Oval 52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2277" name="Line 53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78" name="Oval 54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52279" name="Line 55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80" name="Oval 56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2281" name="Line 57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82" name="Oval 58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52283" name="Text Box 5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52284" name="Text Box 60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52285" name="Text Box 61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52286" name="Text Box 62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52287" name="Oval 63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52288" name="Line 64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89" name="Line 65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90" name="Line 66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91" name="Line 67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292" name="Text Box 68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52293" name="Text Box 69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52294" name="Text Box 70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52295" name="Text Box 71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25115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B2AA-5346-43F8-9C2C-2D7520C2638C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221247" name="Line 63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 dirty="0"/>
              <a:t>Finding the adjacency matrix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6705600" y="19050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a    b    c    d     e    f   </a:t>
            </a:r>
            <a:endParaRPr lang="en-US" dirty="0"/>
          </a:p>
        </p:txBody>
      </p:sp>
      <p:sp>
        <p:nvSpPr>
          <p:cNvPr id="221203" name="Text Box 19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grpSp>
        <p:nvGrpSpPr>
          <p:cNvPr id="221223" name="Group 39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1217" name="Group 33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1214" name="Line 30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1215" name="Line 31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1216" name="Line 3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21218" name="Group 34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1219" name="Line 3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1220" name="Line 36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1221" name="Line 3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6052898" y="2812336"/>
            <a:ext cx="360868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        </a:t>
            </a:r>
            <a:r>
              <a:rPr lang="en-US" sz="2400" dirty="0" smtClean="0"/>
              <a:t>0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</a:t>
            </a:r>
            <a:r>
              <a:rPr lang="en-US" sz="2400" dirty="0" smtClean="0"/>
              <a:t> 0     </a:t>
            </a:r>
            <a:r>
              <a:rPr lang="en-US" sz="2400" dirty="0"/>
              <a:t>0    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CC"/>
                </a:solidFill>
              </a:rPr>
              <a:t>1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b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c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d</a:t>
            </a:r>
          </a:p>
          <a:p>
            <a:endParaRPr lang="en-US" sz="1000" dirty="0"/>
          </a:p>
          <a:p>
            <a:r>
              <a:rPr lang="en-US" sz="2400" dirty="0"/>
              <a:t>e</a:t>
            </a:r>
          </a:p>
          <a:p>
            <a:endParaRPr lang="en-US" sz="1000" dirty="0"/>
          </a:p>
          <a:p>
            <a:r>
              <a:rPr lang="en-US" sz="2400" dirty="0"/>
              <a:t>f</a:t>
            </a:r>
            <a:endParaRPr lang="en-US" dirty="0"/>
          </a:p>
        </p:txBody>
      </p:sp>
      <p:sp>
        <p:nvSpPr>
          <p:cNvPr id="221224" name="Text Box 40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</a:t>
            </a:r>
          </a:p>
        </p:txBody>
      </p:sp>
      <p:sp>
        <p:nvSpPr>
          <p:cNvPr id="221225" name="Text Box 41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</a:t>
            </a:r>
          </a:p>
        </p:txBody>
      </p:sp>
      <p:sp>
        <p:nvSpPr>
          <p:cNvPr id="221226" name="Text Box 42"/>
          <p:cNvSpPr txBox="1">
            <a:spLocks noChangeArrowheads="1"/>
          </p:cNvSpPr>
          <p:nvPr/>
        </p:nvSpPr>
        <p:spPr bwMode="auto">
          <a:xfrm>
            <a:off x="2422525" y="6030913"/>
            <a:ext cx="558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There are edges from a to b, from a to e, and from a to f   </a:t>
            </a:r>
          </a:p>
        </p:txBody>
      </p:sp>
      <p:sp>
        <p:nvSpPr>
          <p:cNvPr id="221228" name="Text Box 44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W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221229" name="Line 45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30" name="Oval 46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1231" name="Line 47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32" name="Oval 48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1233" name="Line 49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34" name="Oval 50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1235" name="Line 51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36" name="Oval 52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1237" name="Line 53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38" name="Oval 54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1239" name="Text Box 55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1240" name="Text Box 56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21241" name="Text Box 57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1242" name="Text Box 58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1244" name="Oval 60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1245" name="Line 61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46" name="Line 62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48" name="Line 64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49" name="Line 65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1250" name="Text Box 66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1251" name="Text Box 67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1252" name="Text Box 68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1253" name="Text Box 69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31155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ED35-06E1-4FEE-A895-FFD28099DA86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222228" name="Line 20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6" name="Line 28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3" name="Line 35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10" name="Line 2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 dirty="0"/>
              <a:t>Finding the adjacency matrix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416933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a    b    c    d     e    f   </a:t>
            </a:r>
            <a:endParaRPr lang="en-US" dirty="0"/>
          </a:p>
        </p:txBody>
      </p:sp>
      <p:sp>
        <p:nvSpPr>
          <p:cNvPr id="222213" name="Text Box 5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grpSp>
        <p:nvGrpSpPr>
          <p:cNvPr id="222214" name="Group 6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2215" name="Group 7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2216" name="Line 8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2217" name="Line 9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2218" name="Line 10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22219" name="Group 11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2220" name="Line 1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2221" name="Line 13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2222" name="Line 14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5851525" y="2782888"/>
            <a:ext cx="327846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    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0    0     </a:t>
            </a:r>
            <a:r>
              <a:rPr lang="en-US" sz="2400" dirty="0">
                <a:solidFill>
                  <a:srgbClr val="0000CC"/>
                </a:solidFill>
              </a:rPr>
              <a:t>1    1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b   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 0    0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c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d</a:t>
            </a:r>
          </a:p>
          <a:p>
            <a:endParaRPr lang="en-US" sz="1000" dirty="0"/>
          </a:p>
          <a:p>
            <a:r>
              <a:rPr lang="en-US" sz="2400" dirty="0"/>
              <a:t>e</a:t>
            </a:r>
          </a:p>
          <a:p>
            <a:endParaRPr lang="en-US" sz="1000" dirty="0"/>
          </a:p>
          <a:p>
            <a:r>
              <a:rPr lang="en-US" sz="2400" dirty="0"/>
              <a:t>f</a:t>
            </a:r>
            <a:endParaRPr lang="en-US" dirty="0"/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</a:t>
            </a:r>
          </a:p>
        </p:txBody>
      </p: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2422525" y="6030913"/>
            <a:ext cx="5594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There are edges from b to a, from b to c, and from b to f   </a:t>
            </a:r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W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222229" name="Oval 21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2230" name="Line 22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1" name="Oval 23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2232" name="Line 24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3" name="Oval 25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2234" name="Line 26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35" name="Oval 27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2237" name="Oval 29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2238" name="Text Box 30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2239" name="Text Box 31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22240" name="Text Box 32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2241" name="Text Box 33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2242" name="Oval 34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2244" name="Line 36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5" name="Line 37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6" name="Line 38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2247" name="Text Box 3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2248" name="Text Box 4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2249" name="Text Box 41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2250" name="Text Box 42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41907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0F25-EDD8-4563-BE9D-4C93EB49A723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223260" name="Line 28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69" name="Line 37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34" name="Line 2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35" name="Line 3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36" name="Line 4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37" name="Line 5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 dirty="0"/>
              <a:t>Finding the adjacency matrix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6553200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a    b    c    d     e    f   </a:t>
            </a:r>
            <a:endParaRPr lang="en-US" dirty="0"/>
          </a:p>
        </p:txBody>
      </p:sp>
      <p:sp>
        <p:nvSpPr>
          <p:cNvPr id="223240" name="Text Box 8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grpSp>
        <p:nvGrpSpPr>
          <p:cNvPr id="223241" name="Group 9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3242" name="Group 10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3243" name="Line 11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3244" name="Line 12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3245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23246" name="Group 14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3247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3248" name="Line 16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3249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23250" name="Text Box 18"/>
          <p:cNvSpPr txBox="1">
            <a:spLocks noChangeArrowheads="1"/>
          </p:cNvSpPr>
          <p:nvPr/>
        </p:nvSpPr>
        <p:spPr bwMode="auto">
          <a:xfrm>
            <a:off x="5851525" y="2782888"/>
            <a:ext cx="327846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    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0    0     </a:t>
            </a:r>
            <a:r>
              <a:rPr lang="en-US" sz="2400" dirty="0">
                <a:solidFill>
                  <a:srgbClr val="0000CC"/>
                </a:solidFill>
              </a:rPr>
              <a:t>1    1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b   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 0    0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c    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d</a:t>
            </a:r>
          </a:p>
          <a:p>
            <a:endParaRPr lang="en-US" sz="1000" dirty="0"/>
          </a:p>
          <a:p>
            <a:r>
              <a:rPr lang="en-US" sz="2400" dirty="0"/>
              <a:t>e</a:t>
            </a:r>
          </a:p>
          <a:p>
            <a:endParaRPr lang="en-US" sz="1000" dirty="0"/>
          </a:p>
          <a:p>
            <a:r>
              <a:rPr lang="en-US" sz="2400" dirty="0"/>
              <a:t>f</a:t>
            </a:r>
            <a:endParaRPr lang="en-US" dirty="0"/>
          </a:p>
        </p:txBody>
      </p:sp>
      <p:sp>
        <p:nvSpPr>
          <p:cNvPr id="223251" name="Text Box 19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</a:t>
            </a:r>
          </a:p>
        </p:txBody>
      </p:sp>
      <p:sp>
        <p:nvSpPr>
          <p:cNvPr id="223252" name="Text Box 20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</a:t>
            </a:r>
          </a:p>
        </p:txBody>
      </p:sp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2422525" y="6030913"/>
            <a:ext cx="55577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There are edges from c to b, from c to d, and from c to f   </a:t>
            </a:r>
          </a:p>
        </p:txBody>
      </p: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W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223255" name="Oval 23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3256" name="Line 24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57" name="Oval 25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3258" name="Line 26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59" name="Oval 27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3261" name="Oval 29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3262" name="Oval 30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3263" name="Text Box 31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3264" name="Text Box 32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23265" name="Text Box 33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3266" name="Text Box 34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3267" name="Oval 35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3268" name="Line 36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70" name="Line 38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3271" name="Text Box 3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3272" name="Text Box 4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3273" name="Text Box 41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3274" name="Text Box 42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5004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0102-3A8D-4FA1-B0F1-B046E8E4DDB5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 dirty="0"/>
              <a:t>Finding the adjacency matrix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523969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a    b    c    d     e    f   </a:t>
            </a:r>
            <a:endParaRPr lang="en-US" dirty="0"/>
          </a:p>
        </p:txBody>
      </p:sp>
      <p:grpSp>
        <p:nvGrpSpPr>
          <p:cNvPr id="224267" name="Group 11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4268" name="Group 12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4269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4270" name="Line 14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4271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24272" name="Group 16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4273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4274" name="Line 18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4275" name="Line 1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24276" name="Text Box 20"/>
          <p:cNvSpPr txBox="1">
            <a:spLocks noChangeArrowheads="1"/>
          </p:cNvSpPr>
          <p:nvPr/>
        </p:nvSpPr>
        <p:spPr bwMode="auto">
          <a:xfrm>
            <a:off x="5851525" y="2782888"/>
            <a:ext cx="327846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    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0    0     </a:t>
            </a:r>
            <a:r>
              <a:rPr lang="en-US" sz="2400" dirty="0">
                <a:solidFill>
                  <a:srgbClr val="0000CC"/>
                </a:solidFill>
              </a:rPr>
              <a:t>1    1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b   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 0    0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c    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d</a:t>
            </a:r>
          </a:p>
          <a:p>
            <a:endParaRPr lang="en-US" sz="1000" dirty="0"/>
          </a:p>
          <a:p>
            <a:r>
              <a:rPr lang="en-US" sz="2400" dirty="0"/>
              <a:t>e</a:t>
            </a:r>
          </a:p>
          <a:p>
            <a:endParaRPr lang="en-US" sz="1000" dirty="0"/>
          </a:p>
          <a:p>
            <a:r>
              <a:rPr lang="en-US" sz="2400" dirty="0"/>
              <a:t>f</a:t>
            </a:r>
            <a:endParaRPr lang="en-US" dirty="0"/>
          </a:p>
        </p:txBody>
      </p:sp>
      <p:sp>
        <p:nvSpPr>
          <p:cNvPr id="224277" name="Text Box 21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</a:t>
            </a:r>
          </a:p>
        </p:txBody>
      </p:sp>
      <p:sp>
        <p:nvSpPr>
          <p:cNvPr id="224278" name="Text Box 22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</a:t>
            </a:r>
          </a:p>
        </p:txBody>
      </p:sp>
      <p:sp>
        <p:nvSpPr>
          <p:cNvPr id="224279" name="Text Box 23"/>
          <p:cNvSpPr txBox="1">
            <a:spLocks noChangeArrowheads="1"/>
          </p:cNvSpPr>
          <p:nvPr/>
        </p:nvSpPr>
        <p:spPr bwMode="auto">
          <a:xfrm>
            <a:off x="2422525" y="6030913"/>
            <a:ext cx="41014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COMPLETE THE ADJACENCY MATRIX . . .    </a:t>
            </a:r>
          </a:p>
        </p:txBody>
      </p:sp>
      <p:sp>
        <p:nvSpPr>
          <p:cNvPr id="224299" name="Line 43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00" name="Line 44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01" name="Line 45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02" name="Line 46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03" name="Line 47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04" name="Line 48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05" name="Text Box 49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sp>
        <p:nvSpPr>
          <p:cNvPr id="224306" name="Text Box 50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W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224307" name="Oval 51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4308" name="Line 52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09" name="Oval 53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4310" name="Line 54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11" name="Oval 55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4312" name="Oval 56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4313" name="Oval 57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4314" name="Text Box 58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4315" name="Text Box 59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24316" name="Text Box 6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4317" name="Text Box 61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4318" name="Oval 62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4319" name="Line 63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20" name="Line 64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4321" name="Text Box 65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4322" name="Text Box 66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4323" name="Text Box 67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4324" name="Text Box 68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1688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4AE-A510-43AA-B222-883AD5672C7C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225282" name="Line 2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283" name="Line 3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284" name="Line 4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285" name="Line 5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286" name="Line 6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287" name="Line 7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288" name="Rectangle 8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 dirty="0"/>
              <a:t>Finding the adjacency matrix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6553200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a    b    c    d     e    f   </a:t>
            </a:r>
            <a:endParaRPr lang="en-US" dirty="0"/>
          </a:p>
        </p:txBody>
      </p:sp>
      <p:sp>
        <p:nvSpPr>
          <p:cNvPr id="225290" name="Text Box 10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d</a:t>
            </a:r>
            <a:endParaRPr lang="en-US" sz="2400" dirty="0"/>
          </a:p>
        </p:txBody>
      </p:sp>
      <p:grpSp>
        <p:nvGrpSpPr>
          <p:cNvPr id="225291" name="Group 11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5292" name="Group 12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5293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5294" name="Line 14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5295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25296" name="Group 16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5297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5298" name="Line 18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5299" name="Line 1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25300" name="Text Box 20"/>
          <p:cNvSpPr txBox="1">
            <a:spLocks noChangeArrowheads="1"/>
          </p:cNvSpPr>
          <p:nvPr/>
        </p:nvSpPr>
        <p:spPr bwMode="auto">
          <a:xfrm>
            <a:off x="5851526" y="2782888"/>
            <a:ext cx="328006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    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0    0     </a:t>
            </a:r>
            <a:r>
              <a:rPr lang="en-US" sz="2400" dirty="0">
                <a:solidFill>
                  <a:srgbClr val="0000CC"/>
                </a:solidFill>
              </a:rPr>
              <a:t>1    1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b   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 0    0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c    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dirty="0"/>
          </a:p>
          <a:p>
            <a:endParaRPr lang="en-US" sz="1000" dirty="0"/>
          </a:p>
          <a:p>
            <a:r>
              <a:rPr lang="en-US" sz="2400" dirty="0"/>
              <a:t>d        0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 0    </a:t>
            </a:r>
            <a:r>
              <a:rPr lang="en-US" sz="2400" dirty="0">
                <a:solidFill>
                  <a:srgbClr val="0000CC"/>
                </a:solidFill>
              </a:rPr>
              <a:t>1    1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e   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0    0 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r>
              <a:rPr lang="en-US" sz="2400" dirty="0"/>
              <a:t>    0    </a:t>
            </a:r>
            <a:r>
              <a:rPr lang="en-US" sz="2400" dirty="0">
                <a:solidFill>
                  <a:srgbClr val="0000CC"/>
                </a:solidFill>
              </a:rPr>
              <a:t>1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f         </a:t>
            </a:r>
            <a:r>
              <a:rPr lang="en-US" sz="2400" dirty="0">
                <a:solidFill>
                  <a:srgbClr val="0000CC"/>
                </a:solidFill>
              </a:rPr>
              <a:t>1    1    1     1    1</a:t>
            </a:r>
            <a:r>
              <a:rPr lang="en-US" sz="2400" dirty="0"/>
              <a:t>    0</a:t>
            </a:r>
            <a:endParaRPr lang="en-US" dirty="0"/>
          </a:p>
        </p:txBody>
      </p:sp>
      <p:sp>
        <p:nvSpPr>
          <p:cNvPr id="225301" name="Text Box 21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</a:t>
            </a:r>
          </a:p>
        </p:txBody>
      </p: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</a:t>
            </a:r>
          </a:p>
        </p:txBody>
      </p:sp>
      <p:sp>
        <p:nvSpPr>
          <p:cNvPr id="225303" name="Text Box 23"/>
          <p:cNvSpPr txBox="1">
            <a:spLocks noChangeArrowheads="1"/>
          </p:cNvSpPr>
          <p:nvPr/>
        </p:nvSpPr>
        <p:spPr bwMode="auto">
          <a:xfrm>
            <a:off x="2422525" y="6030913"/>
            <a:ext cx="5905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Notice that this matrix is symmetric.  That is a</a:t>
            </a:r>
            <a:r>
              <a:rPr lang="en-US" i="1" baseline="-25000" dirty="0">
                <a:latin typeface="Courier New" panose="02070309020205020404" pitchFamily="49" charset="0"/>
              </a:rPr>
              <a:t>ij</a:t>
            </a:r>
            <a:r>
              <a:rPr lang="en-US" dirty="0"/>
              <a:t>  = a</a:t>
            </a:r>
            <a:r>
              <a:rPr lang="en-US" i="1" baseline="-25000" dirty="0">
                <a:latin typeface="Courier New" panose="02070309020205020404" pitchFamily="49" charset="0"/>
              </a:rPr>
              <a:t>ji</a:t>
            </a:r>
            <a:r>
              <a:rPr lang="en-US" dirty="0"/>
              <a:t>   Why?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W</a:t>
            </a:r>
            <a:r>
              <a:rPr lang="en-US" sz="2400" baseline="-25000" dirty="0"/>
              <a:t>5</a:t>
            </a:r>
            <a:endParaRPr lang="en-US" sz="2400" dirty="0"/>
          </a:p>
        </p:txBody>
      </p:sp>
      <p:sp>
        <p:nvSpPr>
          <p:cNvPr id="225305" name="Oval 25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5306" name="Line 26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07" name="Oval 27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5308" name="Line 28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09" name="Oval 29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5310" name="Oval 30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5311" name="Oval 31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225312" name="Text Box 32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5313" name="Text Box 33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b</a:t>
            </a:r>
            <a:endParaRPr lang="en-US" sz="2400" dirty="0"/>
          </a:p>
        </p:txBody>
      </p:sp>
      <p:sp>
        <p:nvSpPr>
          <p:cNvPr id="225314" name="Text Box 34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5315" name="Text Box 35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5316" name="Oval 36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 dirty="0"/>
          </a:p>
        </p:txBody>
      </p:sp>
      <p:sp>
        <p:nvSpPr>
          <p:cNvPr id="225317" name="Line 37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18" name="Line 38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19" name="Text Box 3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a</a:t>
            </a:r>
            <a:endParaRPr lang="en-US" sz="2400" dirty="0"/>
          </a:p>
        </p:txBody>
      </p:sp>
      <p:sp>
        <p:nvSpPr>
          <p:cNvPr id="225320" name="Text Box 4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c</a:t>
            </a:r>
            <a:endParaRPr lang="en-US" sz="2400" dirty="0"/>
          </a:p>
        </p:txBody>
      </p:sp>
      <p:sp>
        <p:nvSpPr>
          <p:cNvPr id="225321" name="Text Box 41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 e</a:t>
            </a:r>
            <a:endParaRPr lang="en-US" sz="2400" dirty="0"/>
          </a:p>
        </p:txBody>
      </p:sp>
      <p:sp>
        <p:nvSpPr>
          <p:cNvPr id="225322" name="Text Box 42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dirty="0"/>
              <a:t> f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="" xmlns:p14="http://schemas.microsoft.com/office/powerpoint/2010/main" val="28667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Simple Graphs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1604963" y="1761636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1604964" y="3942858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4229099" y="3942857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/>
          <p:cNvSpPr/>
          <p:nvPr/>
        </p:nvSpPr>
        <p:spPr>
          <a:xfrm>
            <a:off x="4229099" y="1761636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5" idx="6"/>
            <a:endCxn id="28" idx="2"/>
          </p:cNvCxnSpPr>
          <p:nvPr/>
        </p:nvCxnSpPr>
        <p:spPr>
          <a:xfrm>
            <a:off x="1804988" y="1890224"/>
            <a:ext cx="242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7"/>
            <a:endCxn id="28" idx="3"/>
          </p:cNvCxnSpPr>
          <p:nvPr/>
        </p:nvCxnSpPr>
        <p:spPr>
          <a:xfrm flipV="1">
            <a:off x="1775696" y="1981149"/>
            <a:ext cx="2482696" cy="1999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5"/>
            <a:endCxn id="27" idx="5"/>
          </p:cNvCxnSpPr>
          <p:nvPr/>
        </p:nvCxnSpPr>
        <p:spPr>
          <a:xfrm>
            <a:off x="1775695" y="1981149"/>
            <a:ext cx="2624136" cy="21812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66686" y="1587202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Dhaka</a:t>
            </a:r>
            <a:endParaRPr lang="en-US" sz="24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538306" y="1627386"/>
            <a:ext cx="871895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Dilly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261936" y="3845218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Bangkok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4495442" y="3845218"/>
            <a:ext cx="1076679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NY</a:t>
            </a:r>
            <a:endParaRPr lang="en-US" sz="2400" b="1" dirty="0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428328" y="1750316"/>
            <a:ext cx="227857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10000"/>
                </a:solidFill>
              </a:rPr>
              <a:t>SET OF VERTICES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6428328" y="2960197"/>
            <a:ext cx="193213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10000"/>
                </a:solidFill>
              </a:rPr>
              <a:t>SET OF EDGES</a:t>
            </a:r>
          </a:p>
        </p:txBody>
      </p:sp>
    </p:spTree>
    <p:extLst>
      <p:ext uri="{BB962C8B-B14F-4D97-AF65-F5344CB8AC3E}">
        <p14:creationId xmlns="" xmlns:p14="http://schemas.microsoft.com/office/powerpoint/2010/main" val="42278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Infinite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and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Finite 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23571" y="1832382"/>
            <a:ext cx="10591809" cy="1664489"/>
            <a:chOff x="1563245" y="3007523"/>
            <a:chExt cx="10200139" cy="16644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Infinite Graphs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</a:t>
              </a:r>
              <a:r>
                <a:rPr lang="en-US" dirty="0"/>
                <a:t>graph with an infinite </a:t>
              </a:r>
              <a:r>
                <a:rPr lang="en-US" dirty="0" smtClean="0"/>
                <a:t>vertex set </a:t>
              </a:r>
              <a:r>
                <a:rPr lang="en-US" dirty="0"/>
                <a:t>or an infinite number of edges is called </a:t>
              </a:r>
              <a:r>
                <a:rPr lang="en-US" dirty="0" smtClean="0"/>
                <a:t>an infinite graph. 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33459" y="4189814"/>
            <a:ext cx="10591809" cy="1664489"/>
            <a:chOff x="1563245" y="3007523"/>
            <a:chExt cx="10200139" cy="1664489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 smtClean="0">
                  <a:solidFill>
                    <a:schemeClr val="bg1"/>
                  </a:solidFill>
                </a:rPr>
                <a:t>inite Graphs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</a:t>
              </a:r>
              <a:r>
                <a:rPr lang="en-US" dirty="0"/>
                <a:t>graph </a:t>
              </a:r>
              <a:r>
                <a:rPr lang="en-US" dirty="0" smtClean="0"/>
                <a:t>with a </a:t>
              </a:r>
              <a:r>
                <a:rPr lang="en-US" dirty="0"/>
                <a:t>finite vertex set and a finite edge set is called </a:t>
              </a:r>
              <a:r>
                <a:rPr lang="en-US" dirty="0" smtClean="0"/>
                <a:t>a finite </a:t>
              </a:r>
              <a:r>
                <a:rPr lang="en-US" dirty="0"/>
                <a:t>graph.</a:t>
              </a:r>
            </a:p>
            <a:p>
              <a:pPr marL="0" indent="0" algn="just">
                <a:lnSpc>
                  <a:spcPct val="114000"/>
                </a:lnSpc>
                <a:buNone/>
              </a:pP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3671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Simple Graphs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23571" y="1633302"/>
            <a:ext cx="10591809" cy="1664489"/>
            <a:chOff x="1563245" y="3007523"/>
            <a:chExt cx="10200139" cy="16644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Definition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</a:t>
              </a:r>
              <a:r>
                <a:rPr lang="en-US" dirty="0"/>
                <a:t>graph in which each edge connects two different vertices and where</a:t>
              </a:r>
            </a:p>
            <a:p>
              <a:pPr marL="0" indent="0">
                <a:buNone/>
              </a:pPr>
              <a:r>
                <a:rPr lang="en-US" dirty="0"/>
                <a:t>no two edges connect the same pair of vertices is called </a:t>
              </a:r>
              <a:r>
                <a:rPr lang="en-US" dirty="0" smtClean="0"/>
                <a:t>a simple </a:t>
              </a:r>
              <a:r>
                <a:rPr lang="en-US" dirty="0"/>
                <a:t>graph.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23571" y="3755336"/>
            <a:ext cx="5000081" cy="2556173"/>
            <a:chOff x="-69119" y="1587202"/>
            <a:chExt cx="5641240" cy="2734862"/>
          </a:xfrm>
        </p:grpSpPr>
        <p:sp>
          <p:nvSpPr>
            <p:cNvPr id="13" name="Flowchart: Connector 12"/>
            <p:cNvSpPr/>
            <p:nvPr/>
          </p:nvSpPr>
          <p:spPr>
            <a:xfrm>
              <a:off x="1604963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604964" y="3942858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229099" y="3942857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29099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13" idx="6"/>
              <a:endCxn id="16" idx="2"/>
            </p:cNvCxnSpPr>
            <p:nvPr/>
          </p:nvCxnSpPr>
          <p:spPr>
            <a:xfrm>
              <a:off x="1804988" y="1890224"/>
              <a:ext cx="2424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7"/>
              <a:endCxn id="16" idx="3"/>
            </p:cNvCxnSpPr>
            <p:nvPr/>
          </p:nvCxnSpPr>
          <p:spPr>
            <a:xfrm flipV="1">
              <a:off x="1775696" y="1981149"/>
              <a:ext cx="2482696" cy="19993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15" idx="5"/>
            </p:cNvCxnSpPr>
            <p:nvPr/>
          </p:nvCxnSpPr>
          <p:spPr>
            <a:xfrm>
              <a:off x="1775695" y="1981149"/>
              <a:ext cx="2624136" cy="21812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166686" y="1587202"/>
              <a:ext cx="1343028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Dhaka</a:t>
              </a:r>
              <a:endParaRPr lang="en-US" sz="24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38306" y="1627385"/>
              <a:ext cx="1033815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Dilly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69119" y="3845218"/>
              <a:ext cx="1674082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Bangkok</a:t>
              </a:r>
              <a:endParaRPr lang="en-US" sz="24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442" y="3845218"/>
              <a:ext cx="1076679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NY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782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2665</Words>
  <Application>Microsoft Office PowerPoint</Application>
  <PresentationFormat>Custom</PresentationFormat>
  <Paragraphs>805</Paragraphs>
  <Slides>69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Graphs</vt:lpstr>
      <vt:lpstr>Use of Graphs </vt:lpstr>
      <vt:lpstr>Graphs</vt:lpstr>
      <vt:lpstr>Graphs –Intuitive Notion</vt:lpstr>
      <vt:lpstr>Graphs</vt:lpstr>
      <vt:lpstr>Slide 6</vt:lpstr>
      <vt:lpstr>Slide 7</vt:lpstr>
      <vt:lpstr>Infinite and Finite Graphs</vt:lpstr>
      <vt:lpstr>Simple Graphs</vt:lpstr>
      <vt:lpstr>Multigraphs</vt:lpstr>
      <vt:lpstr>Pseudographs</vt:lpstr>
      <vt:lpstr>Undirected Graphs</vt:lpstr>
      <vt:lpstr>Directed Graphs</vt:lpstr>
      <vt:lpstr>A Directed Graph</vt:lpstr>
      <vt:lpstr>Directed Graphs</vt:lpstr>
      <vt:lpstr>Types of Graphs </vt:lpstr>
      <vt:lpstr>Undirected Graphs: Adjacent</vt:lpstr>
      <vt:lpstr>Slide 18</vt:lpstr>
      <vt:lpstr>Slide 19</vt:lpstr>
      <vt:lpstr>Slide 20</vt:lpstr>
      <vt:lpstr>Slide 21</vt:lpstr>
      <vt:lpstr>Undirected Graphs: Degree</vt:lpstr>
      <vt:lpstr>Directed Graphs : Adjacent</vt:lpstr>
      <vt:lpstr>Directed Graphs : Degree</vt:lpstr>
      <vt:lpstr>Directed Graphs : Degree</vt:lpstr>
      <vt:lpstr>Slide 26</vt:lpstr>
      <vt:lpstr>Slide 27</vt:lpstr>
      <vt:lpstr>Some Special Simple Graphs :  Complete Graphs - Kn</vt:lpstr>
      <vt:lpstr>Slide 29</vt:lpstr>
      <vt:lpstr>Some Special Simple Graphs : Cycles - Cn</vt:lpstr>
      <vt:lpstr>Slide 31</vt:lpstr>
      <vt:lpstr>Some Special Simple Graphs :  Wheel Graph </vt:lpstr>
      <vt:lpstr>Slide 33</vt:lpstr>
      <vt:lpstr>Some Special Simple Graphs : Cubes - Qn</vt:lpstr>
      <vt:lpstr>Some Special Simple Graphs</vt:lpstr>
      <vt:lpstr>Some Special Simple Graphs</vt:lpstr>
      <vt:lpstr>Bipartite Graphs</vt:lpstr>
      <vt:lpstr>Is Bipartite Graphs?</vt:lpstr>
      <vt:lpstr>Slide 39</vt:lpstr>
      <vt:lpstr>Slide 40</vt:lpstr>
      <vt:lpstr>Slide 41</vt:lpstr>
      <vt:lpstr>Slide 42</vt:lpstr>
      <vt:lpstr>Slide 43</vt:lpstr>
      <vt:lpstr>Slide 44</vt:lpstr>
      <vt:lpstr>Bipartite Graphs</vt:lpstr>
      <vt:lpstr>Slide 46</vt:lpstr>
      <vt:lpstr>Slide 47</vt:lpstr>
      <vt:lpstr>Bipartite Graphs</vt:lpstr>
      <vt:lpstr>Slide 49</vt:lpstr>
      <vt:lpstr>Slide 50</vt:lpstr>
      <vt:lpstr>Slide 51</vt:lpstr>
      <vt:lpstr>Is Bipartite Graphs?</vt:lpstr>
      <vt:lpstr>Slide 53</vt:lpstr>
      <vt:lpstr>Slide 54</vt:lpstr>
      <vt:lpstr>Slide 55</vt:lpstr>
      <vt:lpstr>Degree of a vertex</vt:lpstr>
      <vt:lpstr>Degree of a vertex</vt:lpstr>
      <vt:lpstr>Degree of a vertex</vt:lpstr>
      <vt:lpstr>Degree of a vertex</vt:lpstr>
      <vt:lpstr>Degree of a vertex</vt:lpstr>
      <vt:lpstr>Degree of a vertex</vt:lpstr>
      <vt:lpstr>Slide 62</vt:lpstr>
      <vt:lpstr>Slide 63</vt:lpstr>
      <vt:lpstr>Slide 64</vt:lpstr>
      <vt:lpstr>Finding the adjacency matrix</vt:lpstr>
      <vt:lpstr>Finding the adjacency matrix</vt:lpstr>
      <vt:lpstr>Finding the adjacency matrix</vt:lpstr>
      <vt:lpstr>Finding the adjacency matrix</vt:lpstr>
      <vt:lpstr>Finding the adjacency matrix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T-T</dc:creator>
  <cp:lastModifiedBy>User</cp:lastModifiedBy>
  <cp:revision>147</cp:revision>
  <dcterms:created xsi:type="dcterms:W3CDTF">2014-03-10T13:34:12Z</dcterms:created>
  <dcterms:modified xsi:type="dcterms:W3CDTF">2015-12-21T03:53:46Z</dcterms:modified>
</cp:coreProperties>
</file>