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0"/>
  </p:notesMasterIdLst>
  <p:sldIdLst>
    <p:sldId id="256"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257" r:id="rId31"/>
    <p:sldId id="270" r:id="rId32"/>
    <p:sldId id="271" r:id="rId33"/>
    <p:sldId id="281" r:id="rId34"/>
    <p:sldId id="272" r:id="rId35"/>
    <p:sldId id="282" r:id="rId36"/>
    <p:sldId id="283" r:id="rId37"/>
    <p:sldId id="302" r:id="rId38"/>
    <p:sldId id="278" r:id="rId39"/>
    <p:sldId id="284" r:id="rId40"/>
    <p:sldId id="285" r:id="rId41"/>
    <p:sldId id="287" r:id="rId42"/>
    <p:sldId id="286" r:id="rId43"/>
    <p:sldId id="288" r:id="rId44"/>
    <p:sldId id="289" r:id="rId45"/>
    <p:sldId id="273" r:id="rId46"/>
    <p:sldId id="274" r:id="rId47"/>
    <p:sldId id="258" r:id="rId48"/>
    <p:sldId id="259" r:id="rId49"/>
    <p:sldId id="290" r:id="rId50"/>
    <p:sldId id="291" r:id="rId51"/>
    <p:sldId id="292" r:id="rId52"/>
    <p:sldId id="296" r:id="rId53"/>
    <p:sldId id="297" r:id="rId54"/>
    <p:sldId id="295" r:id="rId55"/>
    <p:sldId id="294" r:id="rId56"/>
    <p:sldId id="299" r:id="rId57"/>
    <p:sldId id="300" r:id="rId58"/>
    <p:sldId id="279" r:id="rId59"/>
    <p:sldId id="280" r:id="rId60"/>
    <p:sldId id="262" r:id="rId61"/>
    <p:sldId id="260" r:id="rId62"/>
    <p:sldId id="264" r:id="rId63"/>
    <p:sldId id="265" r:id="rId64"/>
    <p:sldId id="266" r:id="rId65"/>
    <p:sldId id="267" r:id="rId66"/>
    <p:sldId id="268" r:id="rId67"/>
    <p:sldId id="301" r:id="rId68"/>
    <p:sldId id="269"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61"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378C9-DA1A-42A0-941E-F9DD722C93DE}" type="datetimeFigureOut">
              <a:rPr lang="en-US" smtClean="0"/>
              <a:pPr/>
              <a:t>3/24/2016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173E2-E9D7-4466-A44D-56990244FD23}" type="slidenum">
              <a:rPr lang="en-US" smtClean="0"/>
              <a:pPr/>
              <a:t>‹#›</a:t>
            </a:fld>
            <a:endParaRPr lang="en-US" dirty="0"/>
          </a:p>
        </p:txBody>
      </p:sp>
    </p:spTree>
    <p:extLst>
      <p:ext uri="{BB962C8B-B14F-4D97-AF65-F5344CB8AC3E}">
        <p14:creationId xmlns:p14="http://schemas.microsoft.com/office/powerpoint/2010/main" xmlns="" val="3507683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393700" y="692150"/>
            <a:ext cx="6070600" cy="3416300"/>
          </a:xfrm>
          <a:ln cap="flat"/>
        </p:spPr>
      </p:sp>
      <p:sp>
        <p:nvSpPr>
          <p:cNvPr id="84995"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xmlns="" val="121871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93700" y="692150"/>
            <a:ext cx="6070600" cy="3416300"/>
          </a:xfrm>
          <a:ln cap="flat"/>
        </p:spPr>
      </p:sp>
      <p:sp>
        <p:nvSpPr>
          <p:cNvPr id="87043"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xmlns="" val="2767482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93700" y="692150"/>
            <a:ext cx="6070600" cy="3416300"/>
          </a:xfrm>
          <a:ln cap="flat"/>
        </p:spPr>
      </p:sp>
      <p:sp>
        <p:nvSpPr>
          <p:cNvPr id="89091"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xmlns="" val="95279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3E8B9E45-71C2-4EA3-A700-3F7B3404859C}" type="datetimeFigureOut">
              <a:rPr lang="en-US" smtClean="0"/>
              <a:pPr/>
              <a:t>3/24/2016</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B31F313E-5DA8-4F7D-A373-284455FF7FC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8B9E45-71C2-4EA3-A700-3F7B3404859C}" type="datetimeFigureOut">
              <a:rPr lang="en-US" smtClean="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1F313E-5DA8-4F7D-A373-284455FF7FC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8B9E45-71C2-4EA3-A700-3F7B3404859C}" type="datetimeFigureOut">
              <a:rPr lang="en-US" smtClean="0"/>
              <a:pPr/>
              <a:t>3/24/2016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31F313E-5DA8-4F7D-A373-284455FF7FC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02000" y="152400"/>
            <a:ext cx="8585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291167" y="1828800"/>
            <a:ext cx="10623551" cy="4343400"/>
          </a:xfrm>
        </p:spPr>
        <p:txBody>
          <a:bodyPr/>
          <a:lstStyle/>
          <a:p>
            <a:endParaRPr lang="en-US" dirty="0"/>
          </a:p>
        </p:txBody>
      </p:sp>
    </p:spTree>
    <p:extLst>
      <p:ext uri="{BB962C8B-B14F-4D97-AF65-F5344CB8AC3E}">
        <p14:creationId xmlns:p14="http://schemas.microsoft.com/office/powerpoint/2010/main" xmlns="" val="487151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E8B9E45-71C2-4EA3-A700-3F7B3404859C}" type="datetimeFigureOut">
              <a:rPr lang="en-US" smtClean="0"/>
              <a:pPr/>
              <a:t>3/24/2016</a:t>
            </a:fld>
            <a:endParaRPr lang="en-US" dirty="0"/>
          </a:p>
        </p:txBody>
      </p:sp>
      <p:sp>
        <p:nvSpPr>
          <p:cNvPr id="9" name="Slide Number Placeholder 8"/>
          <p:cNvSpPr>
            <a:spLocks noGrp="1"/>
          </p:cNvSpPr>
          <p:nvPr>
            <p:ph type="sldNum" sz="quarter" idx="15"/>
          </p:nvPr>
        </p:nvSpPr>
        <p:spPr/>
        <p:txBody>
          <a:bodyPr rtlCol="0"/>
          <a:lstStyle/>
          <a:p>
            <a:fld id="{B31F313E-5DA8-4F7D-A373-284455FF7FCA}"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3E8B9E45-71C2-4EA3-A700-3F7B3404859C}" type="datetimeFigureOut">
              <a:rPr lang="en-US" smtClean="0"/>
              <a:pPr/>
              <a:t>3/24/2016</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787488" y="4928702"/>
            <a:ext cx="812800" cy="517524"/>
          </a:xfrm>
        </p:spPr>
        <p:txBody>
          <a:bodyPr/>
          <a:lstStyle/>
          <a:p>
            <a:fld id="{B31F313E-5DA8-4F7D-A373-284455FF7FC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8B9E45-71C2-4EA3-A700-3F7B3404859C}" type="datetimeFigureOut">
              <a:rPr lang="en-US" smtClean="0"/>
              <a:pPr/>
              <a:t>3/24/2016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1F313E-5DA8-4F7D-A373-284455FF7FCA}"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E8B9E45-71C2-4EA3-A700-3F7B3404859C}" type="datetimeFigureOut">
              <a:rPr lang="en-US" smtClean="0"/>
              <a:pPr/>
              <a:t>3/24/2016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31F313E-5DA8-4F7D-A373-284455FF7FCA}"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E8B9E45-71C2-4EA3-A700-3F7B3404859C}" type="datetimeFigureOut">
              <a:rPr lang="en-US" smtClean="0"/>
              <a:pPr/>
              <a:t>3/24/2016</a:t>
            </a:fld>
            <a:endParaRPr lang="en-US" dirty="0"/>
          </a:p>
        </p:txBody>
      </p:sp>
      <p:sp>
        <p:nvSpPr>
          <p:cNvPr id="7" name="Slide Number Placeholder 6"/>
          <p:cNvSpPr>
            <a:spLocks noGrp="1"/>
          </p:cNvSpPr>
          <p:nvPr>
            <p:ph type="sldNum" sz="quarter" idx="11"/>
          </p:nvPr>
        </p:nvSpPr>
        <p:spPr/>
        <p:txBody>
          <a:bodyPr rtlCol="0"/>
          <a:lstStyle/>
          <a:p>
            <a:fld id="{B31F313E-5DA8-4F7D-A373-284455FF7FCA}"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B9E45-71C2-4EA3-A700-3F7B3404859C}" type="datetimeFigureOut">
              <a:rPr lang="en-US" smtClean="0"/>
              <a:pPr/>
              <a:t>3/24/2016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31F313E-5DA8-4F7D-A373-284455FF7FC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E8B9E45-71C2-4EA3-A700-3F7B3404859C}" type="datetimeFigureOut">
              <a:rPr lang="en-US" smtClean="0"/>
              <a:pPr/>
              <a:t>3/24/2016</a:t>
            </a:fld>
            <a:endParaRPr lang="en-US" dirty="0"/>
          </a:p>
        </p:txBody>
      </p:sp>
      <p:sp>
        <p:nvSpPr>
          <p:cNvPr id="22" name="Slide Number Placeholder 21"/>
          <p:cNvSpPr>
            <a:spLocks noGrp="1"/>
          </p:cNvSpPr>
          <p:nvPr>
            <p:ph type="sldNum" sz="quarter" idx="15"/>
          </p:nvPr>
        </p:nvSpPr>
        <p:spPr/>
        <p:txBody>
          <a:bodyPr rtlCol="0"/>
          <a:lstStyle/>
          <a:p>
            <a:fld id="{B31F313E-5DA8-4F7D-A373-284455FF7FCA}"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E8B9E45-71C2-4EA3-A700-3F7B3404859C}" type="datetimeFigureOut">
              <a:rPr lang="en-US" smtClean="0"/>
              <a:pPr/>
              <a:t>3/24/2016</a:t>
            </a:fld>
            <a:endParaRPr lang="en-US" dirty="0"/>
          </a:p>
        </p:txBody>
      </p:sp>
      <p:sp>
        <p:nvSpPr>
          <p:cNvPr id="18" name="Slide Number Placeholder 17"/>
          <p:cNvSpPr>
            <a:spLocks noGrp="1"/>
          </p:cNvSpPr>
          <p:nvPr>
            <p:ph type="sldNum" sz="quarter" idx="11"/>
          </p:nvPr>
        </p:nvSpPr>
        <p:spPr/>
        <p:txBody>
          <a:bodyPr rtlCol="0"/>
          <a:lstStyle/>
          <a:p>
            <a:fld id="{B31F313E-5DA8-4F7D-A373-284455FF7FCA}"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3E8B9E45-71C2-4EA3-A700-3F7B3404859C}" type="datetimeFigureOut">
              <a:rPr lang="en-US" smtClean="0"/>
              <a:pPr/>
              <a:t>3/24/2016</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31F313E-5DA8-4F7D-A373-284455FF7FC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3829" y="222069"/>
            <a:ext cx="8934994" cy="5421085"/>
          </a:xfrm>
        </p:spPr>
        <p:txBody>
          <a:bodyPr>
            <a:noAutofit/>
          </a:bodyPr>
          <a:lstStyle/>
          <a:p>
            <a:r>
              <a:rPr lang="en-US" sz="8800" i="1" dirty="0" smtClean="0">
                <a:solidFill>
                  <a:srgbClr val="92D050"/>
                </a:solidFill>
                <a:latin typeface="Times New Roman" panose="02020603050405020304" pitchFamily="18" charset="0"/>
                <a:cs typeface="Times New Roman" panose="02020603050405020304" pitchFamily="18" charset="0"/>
              </a:rPr>
              <a:t>Object Oriented Programming Java</a:t>
            </a:r>
            <a:r>
              <a:rPr lang="en-US" sz="6600" i="1" dirty="0" smtClean="0">
                <a:solidFill>
                  <a:schemeClr val="bg1"/>
                </a:solidFill>
                <a:latin typeface="Times New Roman" panose="02020603050405020304" pitchFamily="18" charset="0"/>
                <a:cs typeface="Times New Roman" panose="02020603050405020304" pitchFamily="18" charset="0"/>
              </a:rPr>
              <a:t/>
            </a:r>
            <a:br>
              <a:rPr lang="en-US" sz="6600" i="1" dirty="0" smtClean="0">
                <a:solidFill>
                  <a:schemeClr val="bg1"/>
                </a:solidFill>
                <a:latin typeface="Times New Roman" panose="02020603050405020304" pitchFamily="18" charset="0"/>
                <a:cs typeface="Times New Roman" panose="02020603050405020304" pitchFamily="18" charset="0"/>
              </a:rPr>
            </a:br>
            <a:endParaRPr lang="en-US" sz="6600" i="1" dirty="0">
              <a:solidFill>
                <a:schemeClr val="bg1"/>
              </a:solidFill>
            </a:endParaRPr>
          </a:p>
        </p:txBody>
      </p:sp>
      <p:sp>
        <p:nvSpPr>
          <p:cNvPr id="4" name="Text Placeholder 3"/>
          <p:cNvSpPr>
            <a:spLocks noGrp="1"/>
          </p:cNvSpPr>
          <p:nvPr>
            <p:ph type="body" idx="1"/>
          </p:nvPr>
        </p:nvSpPr>
        <p:spPr>
          <a:xfrm>
            <a:off x="3048000" y="5917474"/>
            <a:ext cx="8229600" cy="744583"/>
          </a:xfrm>
        </p:spPr>
        <p:txBody>
          <a:bodyPr/>
          <a:lstStyle/>
          <a:p>
            <a:endParaRPr lang="en-US" dirty="0"/>
          </a:p>
        </p:txBody>
      </p:sp>
    </p:spTree>
    <p:extLst>
      <p:ext uri="{BB962C8B-B14F-4D97-AF65-F5344CB8AC3E}">
        <p14:creationId xmlns:p14="http://schemas.microsoft.com/office/powerpoint/2010/main" xmlns="" val="465193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Features of Java</a:t>
            </a:r>
            <a:endParaRPr lang="en-US" sz="4400"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b="1" dirty="0" smtClean="0">
                <a:latin typeface="Times New Roman" panose="02020603050405020304" pitchFamily="18" charset="0"/>
                <a:cs typeface="Times New Roman" panose="02020603050405020304" pitchFamily="18" charset="0"/>
              </a:rPr>
              <a:t>Platform Independence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Unlike many other programming languages including C and C++,  when Java is compiled, it is not compiled into platform specific machine, rather into platform independent byte code. This byte code is distributed over the web and interpreted by virtual Machine (JVM) on whichever platform it is being run.</a:t>
            </a:r>
          </a:p>
          <a:p>
            <a:pPr marL="0" indent="0">
              <a:buNone/>
            </a:pPr>
            <a:r>
              <a:rPr lang="en-US" b="1" dirty="0" smtClean="0">
                <a:latin typeface="Times New Roman" panose="02020603050405020304" pitchFamily="18" charset="0"/>
                <a:cs typeface="Times New Roman" panose="02020603050405020304" pitchFamily="18" charset="0"/>
              </a:rPr>
              <a:t>Object Oriented</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Object oriented throughout - no coding outside of class definitions, including main(). An extensive class library available in the core language packages.</a:t>
            </a:r>
          </a:p>
          <a:p>
            <a:pPr marL="0" indent="0">
              <a:buNone/>
            </a:pPr>
            <a:r>
              <a:rPr lang="en-US" b="1" dirty="0" smtClean="0">
                <a:latin typeface="Times New Roman" panose="02020603050405020304" pitchFamily="18" charset="0"/>
                <a:cs typeface="Times New Roman" panose="02020603050405020304" pitchFamily="18" charset="0"/>
              </a:rPr>
              <a:t>Compiler/Interpreter Combo</a:t>
            </a:r>
          </a:p>
          <a:p>
            <a:r>
              <a:rPr lang="en-US" dirty="0" smtClean="0">
                <a:latin typeface="Times New Roman" panose="02020603050405020304" pitchFamily="18" charset="0"/>
                <a:cs typeface="Times New Roman" panose="02020603050405020304" pitchFamily="18" charset="0"/>
              </a:rPr>
              <a:t>Code is compiled to byte codes that are interpreted by a Java virtual machines (JVM).</a:t>
            </a:r>
          </a:p>
          <a:p>
            <a:r>
              <a:rPr lang="en-US" dirty="0" smtClean="0">
                <a:latin typeface="Times New Roman" panose="02020603050405020304" pitchFamily="18" charset="0"/>
                <a:cs typeface="Times New Roman" panose="02020603050405020304" pitchFamily="18" charset="0"/>
              </a:rPr>
              <a:t> This provides portability to any machine for which a virtual machine has been written.</a:t>
            </a:r>
          </a:p>
          <a:p>
            <a:r>
              <a:rPr lang="en-US" dirty="0" smtClean="0">
                <a:latin typeface="Times New Roman" panose="02020603050405020304" pitchFamily="18" charset="0"/>
                <a:cs typeface="Times New Roman" panose="02020603050405020304" pitchFamily="18" charset="0"/>
              </a:rPr>
              <a:t> The two steps of compilation and interpretation allow for </a:t>
            </a:r>
            <a:r>
              <a:rPr lang="en-US" dirty="0" smtClean="0">
                <a:solidFill>
                  <a:srgbClr val="C00000"/>
                </a:solidFill>
                <a:latin typeface="Times New Roman" panose="02020603050405020304" pitchFamily="18" charset="0"/>
                <a:cs typeface="Times New Roman" panose="02020603050405020304" pitchFamily="18" charset="0"/>
              </a:rPr>
              <a:t>extensive code checking and improved security.</a:t>
            </a:r>
          </a:p>
          <a:p>
            <a:pPr marL="0" indent="0">
              <a:buNone/>
            </a:pPr>
            <a:r>
              <a:rPr lang="en-US" b="1" dirty="0" smtClean="0">
                <a:latin typeface="Times New Roman" panose="02020603050405020304" pitchFamily="18" charset="0"/>
                <a:cs typeface="Times New Roman" panose="02020603050405020304" pitchFamily="18" charset="0"/>
              </a:rPr>
              <a:t>Robust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Built-in Exception handling, strong type checking (that is, all data must be declared an explicit type), local variables must be initialized.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Features of Java (cont..)</a:t>
            </a:r>
            <a:endParaRPr lang="en-US" sz="4400"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sz="2600" b="1" dirty="0" smtClean="0">
                <a:latin typeface="Times New Roman" panose="02020603050405020304" pitchFamily="18" charset="0"/>
                <a:cs typeface="Times New Roman" panose="02020603050405020304" pitchFamily="18" charset="0"/>
              </a:rPr>
              <a:t>Several dangerous features of C &amp; C++ eliminated:</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 No memory pointers</a:t>
            </a:r>
          </a:p>
          <a:p>
            <a:r>
              <a:rPr lang="en-US" sz="2600" dirty="0" smtClean="0">
                <a:latin typeface="Times New Roman" panose="02020603050405020304" pitchFamily="18" charset="0"/>
                <a:cs typeface="Times New Roman" panose="02020603050405020304" pitchFamily="18" charset="0"/>
              </a:rPr>
              <a:t> No preprocessor</a:t>
            </a:r>
          </a:p>
          <a:p>
            <a:r>
              <a:rPr lang="en-US" sz="2600" dirty="0" smtClean="0">
                <a:latin typeface="Times New Roman" panose="02020603050405020304" pitchFamily="18" charset="0"/>
                <a:cs typeface="Times New Roman" panose="02020603050405020304" pitchFamily="18" charset="0"/>
              </a:rPr>
              <a:t> Array index limit checking</a:t>
            </a:r>
          </a:p>
          <a:p>
            <a:pPr marL="0" indent="0">
              <a:buNone/>
            </a:pPr>
            <a:r>
              <a:rPr lang="en-US" sz="2600" b="1" dirty="0" smtClean="0">
                <a:latin typeface="Times New Roman" panose="02020603050405020304" pitchFamily="18" charset="0"/>
                <a:cs typeface="Times New Roman" panose="02020603050405020304" pitchFamily="18" charset="0"/>
              </a:rPr>
              <a:t>Security</a:t>
            </a:r>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No memory pointers</a:t>
            </a:r>
          </a:p>
          <a:p>
            <a:r>
              <a:rPr lang="en-US" sz="2600" dirty="0" smtClean="0">
                <a:latin typeface="Times New Roman" panose="02020603050405020304" pitchFamily="18" charset="0"/>
                <a:cs typeface="Times New Roman" panose="02020603050405020304" pitchFamily="18" charset="0"/>
              </a:rPr>
              <a:t>Programs run inside the </a:t>
            </a:r>
            <a:r>
              <a:rPr lang="en-US" sz="2600" b="1" dirty="0" smtClean="0">
                <a:latin typeface="Times New Roman" panose="02020603050405020304" pitchFamily="18" charset="0"/>
                <a:cs typeface="Times New Roman" panose="02020603050405020304" pitchFamily="18" charset="0"/>
              </a:rPr>
              <a:t>virtual machine</a:t>
            </a:r>
            <a:r>
              <a:rPr lang="en-US" sz="2600" dirty="0" smtClean="0">
                <a:latin typeface="Times New Roman" panose="02020603050405020304" pitchFamily="18" charset="0"/>
                <a:cs typeface="Times New Roman" panose="02020603050405020304" pitchFamily="18" charset="0"/>
              </a:rPr>
              <a:t> sandbox.</a:t>
            </a:r>
          </a:p>
          <a:p>
            <a:r>
              <a:rPr lang="en-US" sz="2600" dirty="0" smtClean="0">
                <a:latin typeface="Times New Roman" panose="02020603050405020304" pitchFamily="18" charset="0"/>
                <a:cs typeface="Times New Roman" panose="02020603050405020304" pitchFamily="18" charset="0"/>
              </a:rPr>
              <a:t>Array index limit checking </a:t>
            </a:r>
          </a:p>
          <a:p>
            <a:r>
              <a:rPr lang="en-US" sz="2600" dirty="0" smtClean="0">
                <a:latin typeface="Times New Roman" panose="02020603050405020304" pitchFamily="18" charset="0"/>
                <a:cs typeface="Times New Roman" panose="02020603050405020304" pitchFamily="18" charset="0"/>
              </a:rPr>
              <a:t>Code pathologies reduced by</a:t>
            </a:r>
          </a:p>
          <a:p>
            <a:pPr lvl="1"/>
            <a:r>
              <a:rPr lang="en-US" sz="2600" b="1" i="1" dirty="0" smtClean="0">
                <a:latin typeface="Times New Roman" panose="02020603050405020304" pitchFamily="18" charset="0"/>
                <a:cs typeface="Times New Roman" panose="02020603050405020304" pitchFamily="18" charset="0"/>
              </a:rPr>
              <a:t>byte code verifier </a:t>
            </a:r>
            <a:r>
              <a:rPr lang="en-US" sz="2600" dirty="0" smtClean="0">
                <a:latin typeface="Times New Roman" panose="02020603050405020304" pitchFamily="18" charset="0"/>
                <a:cs typeface="Times New Roman" panose="02020603050405020304" pitchFamily="18" charset="0"/>
              </a:rPr>
              <a:t>- checks classes after loading</a:t>
            </a:r>
          </a:p>
          <a:p>
            <a:pPr lvl="1"/>
            <a:r>
              <a:rPr lang="en-US" sz="2600" b="1" i="1" dirty="0" smtClean="0">
                <a:latin typeface="Times New Roman" panose="02020603050405020304" pitchFamily="18" charset="0"/>
                <a:cs typeface="Times New Roman" panose="02020603050405020304" pitchFamily="18" charset="0"/>
              </a:rPr>
              <a:t>class loader </a:t>
            </a:r>
            <a:r>
              <a:rPr lang="en-US" sz="2600" dirty="0" smtClean="0">
                <a:latin typeface="Times New Roman" panose="02020603050405020304" pitchFamily="18" charset="0"/>
                <a:cs typeface="Times New Roman" panose="02020603050405020304" pitchFamily="18" charset="0"/>
              </a:rPr>
              <a:t>- confines objects to unique namespaces. Prevents loading a</a:t>
            </a:r>
            <a:r>
              <a:rPr lang="en-US" sz="2600" i="1"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hacked "java.lang.SecurityManager" class, for example.</a:t>
            </a:r>
          </a:p>
          <a:p>
            <a:pPr lvl="1"/>
            <a:r>
              <a:rPr lang="en-US" sz="2600" b="1" i="1" dirty="0" smtClean="0">
                <a:latin typeface="Times New Roman" panose="02020603050405020304" pitchFamily="18" charset="0"/>
                <a:cs typeface="Times New Roman" panose="02020603050405020304" pitchFamily="18" charset="0"/>
              </a:rPr>
              <a:t>security manager </a:t>
            </a:r>
            <a:r>
              <a:rPr lang="en-US" sz="2600" dirty="0" smtClean="0">
                <a:latin typeface="Times New Roman" panose="02020603050405020304" pitchFamily="18" charset="0"/>
                <a:cs typeface="Times New Roman" panose="02020603050405020304" pitchFamily="18" charset="0"/>
              </a:rPr>
              <a:t>- determines what resources a class can access such as</a:t>
            </a:r>
            <a:r>
              <a:rPr lang="en-US" sz="2600" i="1"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reading and writing to the local disk.</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Features of Java (cont..)</a:t>
            </a:r>
            <a:endParaRPr lang="en-US" sz="4400" dirty="0"/>
          </a:p>
        </p:txBody>
      </p:sp>
      <p:sp>
        <p:nvSpPr>
          <p:cNvPr id="3" name="Content Placeholder 2"/>
          <p:cNvSpPr>
            <a:spLocks noGrp="1"/>
          </p:cNvSpPr>
          <p:nvPr>
            <p:ph sz="quarter" idx="1"/>
          </p:nvPr>
        </p:nvSpPr>
        <p:spPr/>
        <p:txBody>
          <a:bodyPr>
            <a:normAutofit fontScale="85000" lnSpcReduction="20000"/>
          </a:bodyPr>
          <a:lstStyle/>
          <a:p>
            <a:pPr marL="0" indent="0">
              <a:buNone/>
            </a:pPr>
            <a:r>
              <a:rPr lang="en-US" b="1" dirty="0" smtClean="0">
                <a:latin typeface="Times New Roman" panose="02020603050405020304" pitchFamily="18" charset="0"/>
                <a:cs typeface="Times New Roman" panose="02020603050405020304" pitchFamily="18" charset="0"/>
              </a:rPr>
              <a:t>Automatic Memory Management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Automatic garbage collection - memory management handled by JVM.</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Dynamic Binding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linking of data and methods to where they are located, is done at run-time. New classes can be loaded while a program is running. Linking is done </a:t>
            </a:r>
            <a:r>
              <a:rPr lang="en-US" i="1" dirty="0" smtClean="0">
                <a:latin typeface="Times New Roman" panose="02020603050405020304" pitchFamily="18" charset="0"/>
                <a:cs typeface="Times New Roman" panose="02020603050405020304" pitchFamily="18" charset="0"/>
              </a:rPr>
              <a:t>on the fly</a:t>
            </a:r>
            <a:r>
              <a:rPr lang="en-US" dirty="0" smtClean="0">
                <a:latin typeface="Times New Roman" panose="02020603050405020304" pitchFamily="18" charset="0"/>
                <a:cs typeface="Times New Roman" panose="02020603050405020304" pitchFamily="18" charset="0"/>
              </a:rPr>
              <a:t>. Even if libraries are recompiled, there is no need to recompile code that uses classes in those libraries.</a:t>
            </a:r>
          </a:p>
          <a:p>
            <a:pPr marL="0" indent="0">
              <a:buNone/>
            </a:pPr>
            <a:r>
              <a:rPr lang="en-US" b="1" dirty="0" smtClean="0">
                <a:latin typeface="Times New Roman" panose="02020603050405020304" pitchFamily="18" charset="0"/>
                <a:cs typeface="Times New Roman" panose="02020603050405020304" pitchFamily="18" charset="0"/>
              </a:rPr>
              <a:t>Good Performance</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Interpretation of </a:t>
            </a:r>
            <a:r>
              <a:rPr lang="en-US" dirty="0" smtClean="0">
                <a:solidFill>
                  <a:srgbClr val="C00000"/>
                </a:solidFill>
                <a:latin typeface="Times New Roman" panose="02020603050405020304" pitchFamily="18" charset="0"/>
                <a:cs typeface="Times New Roman" panose="02020603050405020304" pitchFamily="18" charset="0"/>
              </a:rPr>
              <a:t>byte codes slowed performance in early versions</a:t>
            </a:r>
            <a:r>
              <a:rPr lang="en-US" dirty="0" smtClean="0">
                <a:latin typeface="Times New Roman" panose="02020603050405020304" pitchFamily="18" charset="0"/>
                <a:cs typeface="Times New Roman" panose="02020603050405020304" pitchFamily="18" charset="0"/>
              </a:rPr>
              <a:t>, but </a:t>
            </a:r>
            <a:r>
              <a:rPr lang="en-US" dirty="0" smtClean="0">
                <a:solidFill>
                  <a:srgbClr val="C00000"/>
                </a:solidFill>
                <a:latin typeface="Times New Roman" panose="02020603050405020304" pitchFamily="18" charset="0"/>
                <a:cs typeface="Times New Roman" panose="02020603050405020304" pitchFamily="18" charset="0"/>
              </a:rPr>
              <a:t>advanced virtual machines with adaptive and just-in-time compilation</a:t>
            </a:r>
            <a:r>
              <a:rPr lang="en-US" dirty="0" smtClean="0">
                <a:latin typeface="Times New Roman" panose="02020603050405020304" pitchFamily="18" charset="0"/>
                <a:cs typeface="Times New Roman" panose="02020603050405020304" pitchFamily="18" charset="0"/>
              </a:rPr>
              <a:t> and other techniques now typically provide performance up to 50% to 100% the speed of C++ programs.</a:t>
            </a:r>
          </a:p>
          <a:p>
            <a:pPr marL="0" indent="0">
              <a:buNone/>
            </a:pPr>
            <a:r>
              <a:rPr lang="en-US" b="1" dirty="0" smtClean="0">
                <a:latin typeface="Times New Roman" panose="02020603050405020304" pitchFamily="18" charset="0"/>
                <a:cs typeface="Times New Roman" panose="02020603050405020304" pitchFamily="18" charset="0"/>
              </a:rPr>
              <a:t>Threading</a:t>
            </a:r>
            <a:endParaRPr lang="en-US" dirty="0" smtClean="0">
              <a:latin typeface="Times New Roman" panose="02020603050405020304" pitchFamily="18" charset="0"/>
              <a:cs typeface="Times New Roman" panose="02020603050405020304" pitchFamily="18" charset="0"/>
            </a:endParaRPr>
          </a:p>
          <a:p>
            <a:pPr hangingPunct="0"/>
            <a:r>
              <a:rPr lang="en-US" i="1" dirty="0" smtClean="0">
                <a:latin typeface="Times New Roman" panose="02020603050405020304" pitchFamily="18" charset="0"/>
                <a:cs typeface="Times New Roman" panose="02020603050405020304" pitchFamily="18" charset="0"/>
              </a:rPr>
              <a:t>Lightweight </a:t>
            </a:r>
            <a:r>
              <a:rPr lang="en-US" dirty="0" smtClean="0">
                <a:latin typeface="Times New Roman" panose="02020603050405020304" pitchFamily="18" charset="0"/>
                <a:cs typeface="Times New Roman" panose="02020603050405020304" pitchFamily="18" charset="0"/>
              </a:rPr>
              <a:t>processes, called threads, can easily be spun off to perform</a:t>
            </a:r>
            <a:r>
              <a:rPr lang="en-US" i="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multiprocessing.</a:t>
            </a:r>
          </a:p>
          <a:p>
            <a:r>
              <a:rPr lang="en-US" dirty="0" smtClean="0">
                <a:latin typeface="Times New Roman" panose="02020603050405020304" pitchFamily="18" charset="0"/>
                <a:cs typeface="Times New Roman" panose="02020603050405020304" pitchFamily="18" charset="0"/>
              </a:rPr>
              <a:t> Can take advantage of multiprocessors where available Great for multimedia displays.</a:t>
            </a:r>
          </a:p>
          <a:p>
            <a:pPr marL="0" indent="0">
              <a:buNone/>
            </a:pPr>
            <a:r>
              <a:rPr lang="en-US" b="1" dirty="0" smtClean="0">
                <a:latin typeface="Times New Roman" panose="02020603050405020304" pitchFamily="18" charset="0"/>
                <a:cs typeface="Times New Roman" panose="02020603050405020304" pitchFamily="18" charset="0"/>
              </a:rPr>
              <a:t>Built-in Networking</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Java was designed with networking in mind and comes with many classes to develop sophisticated Internet communications.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JDK Tools:</a:t>
            </a:r>
            <a:endParaRPr lang="en-US" sz="4400" dirty="0"/>
          </a:p>
        </p:txBody>
      </p:sp>
      <p:sp>
        <p:nvSpPr>
          <p:cNvPr id="3" name="Content Placeholder 2"/>
          <p:cNvSpPr>
            <a:spLocks noGrp="1"/>
          </p:cNvSpPr>
          <p:nvPr>
            <p:ph sz="quarter" idx="1"/>
          </p:nvPr>
        </p:nvSpPr>
        <p:spPr/>
        <p:txBody>
          <a:bodyPr/>
          <a:lstStyle/>
          <a:p>
            <a:r>
              <a:rPr lang="en-US" b="1" dirty="0" smtClean="0">
                <a:latin typeface="Times New Roman" panose="02020603050405020304" pitchFamily="18" charset="0"/>
                <a:cs typeface="Times New Roman" panose="02020603050405020304" pitchFamily="18" charset="0"/>
              </a:rPr>
              <a:t>A Compiler:</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Javac, which takes a java program file and translates it into a form which the computer know how to run.</a:t>
            </a:r>
          </a:p>
          <a:p>
            <a:r>
              <a:rPr lang="en-US" b="1" dirty="0" smtClean="0">
                <a:latin typeface="Times New Roman" panose="02020603050405020304" pitchFamily="18" charset="0"/>
                <a:cs typeface="Times New Roman" panose="02020603050405020304" pitchFamily="18" charset="0"/>
              </a:rPr>
              <a:t>An Interpreter</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Java, runs program that are created by the compiler.</a:t>
            </a:r>
          </a:p>
          <a:p>
            <a:r>
              <a:rPr lang="en-US" b="1" dirty="0" smtClean="0">
                <a:latin typeface="Times New Roman" panose="02020603050405020304" pitchFamily="18" charset="0"/>
                <a:cs typeface="Times New Roman" panose="02020603050405020304" pitchFamily="18" charset="0"/>
              </a:rPr>
              <a:t>A Debugger</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Java debugger can help you to </a:t>
            </a:r>
            <a:r>
              <a:rPr lang="en-US" dirty="0" smtClean="0">
                <a:solidFill>
                  <a:srgbClr val="C00000"/>
                </a:solidFill>
                <a:latin typeface="Times New Roman" panose="02020603050405020304" pitchFamily="18" charset="0"/>
                <a:cs typeface="Times New Roman" panose="02020603050405020304" pitchFamily="18" charset="0"/>
              </a:rPr>
              <a:t>find error </a:t>
            </a:r>
            <a:r>
              <a:rPr lang="en-US" dirty="0" smtClean="0">
                <a:latin typeface="Times New Roman" panose="02020603050405020304" pitchFamily="18" charset="0"/>
                <a:cs typeface="Times New Roman" panose="02020603050405020304" pitchFamily="18" charset="0"/>
              </a:rPr>
              <a:t>in your program.</a:t>
            </a:r>
          </a:p>
          <a:p>
            <a:r>
              <a:rPr lang="en-US" b="1" dirty="0" smtClean="0">
                <a:latin typeface="Times New Roman" panose="02020603050405020304" pitchFamily="18" charset="0"/>
                <a:cs typeface="Times New Roman" panose="02020603050405020304" pitchFamily="18" charset="0"/>
              </a:rPr>
              <a:t>A Disassembler</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If you run in to a compiled java program that you would like to see in java source code form, the java disassembler will do the translation for you.</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Basic Syntax:</a:t>
            </a:r>
            <a:endParaRPr lang="en-US" sz="4400"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sz="2000" dirty="0" smtClean="0">
                <a:latin typeface="Times New Roman" panose="02020603050405020304" pitchFamily="18" charset="0"/>
                <a:cs typeface="Times New Roman" panose="02020603050405020304" pitchFamily="18" charset="0"/>
              </a:rPr>
              <a:t>About Java programs, it is very important to keep in mind the following points.</a:t>
            </a:r>
          </a:p>
          <a:p>
            <a:r>
              <a:rPr lang="en-US" sz="2000" b="1" dirty="0" smtClean="0">
                <a:latin typeface="Times New Roman" panose="02020603050405020304" pitchFamily="18" charset="0"/>
                <a:cs typeface="Times New Roman" panose="02020603050405020304" pitchFamily="18" charset="0"/>
              </a:rPr>
              <a:t>Case Sensitivity </a:t>
            </a:r>
            <a:r>
              <a:rPr lang="en-US" sz="2000" dirty="0" smtClean="0">
                <a:latin typeface="Times New Roman" panose="02020603050405020304" pitchFamily="18" charset="0"/>
                <a:cs typeface="Times New Roman" panose="02020603050405020304" pitchFamily="18" charset="0"/>
              </a:rPr>
              <a:t>- Java is case sensitive, which means identifier </a:t>
            </a:r>
            <a:r>
              <a:rPr lang="en-US" sz="2000" dirty="0" smtClean="0">
                <a:solidFill>
                  <a:srgbClr val="C00000"/>
                </a:solidFill>
                <a:latin typeface="Times New Roman" panose="02020603050405020304" pitchFamily="18" charset="0"/>
                <a:cs typeface="Times New Roman" panose="02020603050405020304" pitchFamily="18" charset="0"/>
              </a:rPr>
              <a:t>Hello</a:t>
            </a:r>
            <a:r>
              <a:rPr lang="en-US" sz="2000" dirty="0" smtClean="0">
                <a:latin typeface="Times New Roman" panose="02020603050405020304" pitchFamily="18" charset="0"/>
                <a:cs typeface="Times New Roman" panose="02020603050405020304" pitchFamily="18" charset="0"/>
              </a:rPr>
              <a:t> and </a:t>
            </a:r>
            <a:r>
              <a:rPr lang="en-US" sz="2000" dirty="0" smtClean="0">
                <a:solidFill>
                  <a:srgbClr val="C00000"/>
                </a:solidFill>
                <a:latin typeface="Times New Roman" panose="02020603050405020304" pitchFamily="18" charset="0"/>
                <a:cs typeface="Times New Roman" panose="02020603050405020304" pitchFamily="18" charset="0"/>
              </a:rPr>
              <a:t>hello</a:t>
            </a:r>
            <a:r>
              <a:rPr lang="en-US" sz="2000" dirty="0" smtClean="0">
                <a:latin typeface="Times New Roman" panose="02020603050405020304" pitchFamily="18" charset="0"/>
                <a:cs typeface="Times New Roman" panose="02020603050405020304" pitchFamily="18" charset="0"/>
              </a:rPr>
              <a:t> would have different meaning in Java.</a:t>
            </a:r>
          </a:p>
          <a:p>
            <a:r>
              <a:rPr lang="en-US" sz="2000" b="1" dirty="0" smtClean="0">
                <a:latin typeface="Times New Roman" panose="02020603050405020304" pitchFamily="18" charset="0"/>
                <a:cs typeface="Times New Roman" panose="02020603050405020304" pitchFamily="18" charset="0"/>
              </a:rPr>
              <a:t>Class Names </a:t>
            </a:r>
            <a:r>
              <a:rPr lang="en-US" sz="2000" dirty="0" smtClean="0">
                <a:latin typeface="Times New Roman" panose="02020603050405020304" pitchFamily="18" charset="0"/>
                <a:cs typeface="Times New Roman" panose="02020603050405020304" pitchFamily="18" charset="0"/>
              </a:rPr>
              <a:t>- For all class names, the first letter should be in Upper Case. If several words are used to form a name of the class , each inner word's first letter should be in Upper Case.</a:t>
            </a:r>
          </a:p>
          <a:p>
            <a:pPr lvl="1"/>
            <a:r>
              <a:rPr lang="en-US" sz="2000" dirty="0" smtClean="0">
                <a:latin typeface="Times New Roman" panose="02020603050405020304" pitchFamily="18" charset="0"/>
                <a:cs typeface="Times New Roman" panose="02020603050405020304" pitchFamily="18" charset="0"/>
              </a:rPr>
              <a:t>Example </a:t>
            </a:r>
            <a:r>
              <a:rPr lang="en-US" sz="2000" dirty="0" smtClean="0">
                <a:solidFill>
                  <a:srgbClr val="C00000"/>
                </a:solidFill>
                <a:latin typeface="Times New Roman" panose="02020603050405020304" pitchFamily="18" charset="0"/>
                <a:cs typeface="Times New Roman" panose="02020603050405020304" pitchFamily="18" charset="0"/>
              </a:rPr>
              <a:t>class MyFirstJavaClass</a:t>
            </a:r>
          </a:p>
          <a:p>
            <a:r>
              <a:rPr lang="en-US" sz="2000" b="1" dirty="0" smtClean="0">
                <a:latin typeface="Times New Roman" panose="02020603050405020304" pitchFamily="18" charset="0"/>
                <a:cs typeface="Times New Roman" panose="02020603050405020304" pitchFamily="18" charset="0"/>
              </a:rPr>
              <a:t>Method Names </a:t>
            </a:r>
            <a:r>
              <a:rPr lang="en-US" sz="2000" dirty="0" smtClean="0">
                <a:latin typeface="Times New Roman" panose="02020603050405020304" pitchFamily="18" charset="0"/>
                <a:cs typeface="Times New Roman" panose="02020603050405020304" pitchFamily="18" charset="0"/>
              </a:rPr>
              <a:t>- All method names should start with a Lower Case letter. If several words are used to form the name of the method, then each inner word's first letter should be in Upper Case.</a:t>
            </a:r>
          </a:p>
          <a:p>
            <a:pPr lvl="1"/>
            <a:r>
              <a:rPr lang="en-US" sz="2000" dirty="0" smtClean="0">
                <a:latin typeface="Times New Roman" panose="02020603050405020304" pitchFamily="18" charset="0"/>
                <a:cs typeface="Times New Roman" panose="02020603050405020304" pitchFamily="18" charset="0"/>
              </a:rPr>
              <a:t>Example </a:t>
            </a:r>
            <a:r>
              <a:rPr lang="en-US" sz="2000" dirty="0" smtClean="0">
                <a:solidFill>
                  <a:srgbClr val="C00000"/>
                </a:solidFill>
                <a:latin typeface="Times New Roman" panose="02020603050405020304" pitchFamily="18" charset="0"/>
                <a:cs typeface="Times New Roman" panose="02020603050405020304" pitchFamily="18" charset="0"/>
              </a:rPr>
              <a:t>public void myMethodName()</a:t>
            </a:r>
          </a:p>
          <a:p>
            <a:r>
              <a:rPr lang="en-US" sz="2000" b="1" dirty="0" smtClean="0">
                <a:latin typeface="Times New Roman" panose="02020603050405020304" pitchFamily="18" charset="0"/>
                <a:cs typeface="Times New Roman" panose="02020603050405020304" pitchFamily="18" charset="0"/>
              </a:rPr>
              <a:t>Program File Name </a:t>
            </a:r>
            <a:r>
              <a:rPr lang="en-US" sz="2000" dirty="0" smtClean="0">
                <a:latin typeface="Times New Roman" panose="02020603050405020304" pitchFamily="18" charset="0"/>
                <a:cs typeface="Times New Roman" panose="02020603050405020304" pitchFamily="18" charset="0"/>
              </a:rPr>
              <a:t>- Name of the program file should exactly match the class name. When saving the file, you should save it using the class name (Remember Java is case sensitive) and append '.java' to the end of the name (if the file name and the class name do not match your program will not compile).</a:t>
            </a:r>
          </a:p>
          <a:p>
            <a:pPr lvl="1"/>
            <a:r>
              <a:rPr lang="en-US" sz="2000" dirty="0" smtClean="0">
                <a:latin typeface="Times New Roman" panose="02020603050405020304" pitchFamily="18" charset="0"/>
                <a:cs typeface="Times New Roman" panose="02020603050405020304" pitchFamily="18" charset="0"/>
              </a:rPr>
              <a:t>Example : Assume 'MyFirstJavaProgram' is the class name, then the file should be saved as </a:t>
            </a:r>
            <a:r>
              <a:rPr lang="en-US" sz="2000" dirty="0" smtClean="0">
                <a:solidFill>
                  <a:srgbClr val="C00000"/>
                </a:solidFill>
                <a:latin typeface="Times New Roman" panose="02020603050405020304" pitchFamily="18" charset="0"/>
                <a:cs typeface="Times New Roman" panose="02020603050405020304" pitchFamily="18" charset="0"/>
              </a:rPr>
              <a:t>'MyFirstJavaProgram.java</a:t>
            </a:r>
            <a:r>
              <a:rPr lang="en-US" sz="2000"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public static void main(String args[]) </a:t>
            </a:r>
            <a:r>
              <a:rPr lang="en-US" sz="2000" dirty="0" smtClean="0">
                <a:latin typeface="Times New Roman" panose="02020603050405020304" pitchFamily="18" charset="0"/>
                <a:cs typeface="Times New Roman" panose="02020603050405020304" pitchFamily="18" charset="0"/>
              </a:rPr>
              <a:t>- Java program processing starts from the main() method, which is a mandatory part of every Java program</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Java’s Main Features</a:t>
            </a:r>
            <a:endParaRPr lang="en-US" sz="4800" b="1" dirty="0"/>
          </a:p>
        </p:txBody>
      </p:sp>
      <p:sp>
        <p:nvSpPr>
          <p:cNvPr id="3" name="Content Placeholder 2"/>
          <p:cNvSpPr>
            <a:spLocks noGrp="1"/>
          </p:cNvSpPr>
          <p:nvPr>
            <p:ph sz="quarter" idx="1"/>
          </p:nvPr>
        </p:nvSpPr>
        <p:spPr/>
        <p:txBody>
          <a:bodyPr/>
          <a:lstStyle/>
          <a:p>
            <a:pPr>
              <a:lnSpc>
                <a:spcPct val="90000"/>
              </a:lnSpc>
            </a:pPr>
            <a:r>
              <a:rPr lang="en-US" dirty="0" smtClean="0">
                <a:latin typeface="Times New Roman" panose="02020603050405020304" pitchFamily="18" charset="0"/>
                <a:cs typeface="Times New Roman" panose="02020603050405020304" pitchFamily="18" charset="0"/>
              </a:rPr>
              <a:t>Uses </a:t>
            </a:r>
            <a:r>
              <a:rPr lang="en-US" i="1" dirty="0" smtClean="0">
                <a:latin typeface="Times New Roman" panose="02020603050405020304" pitchFamily="18" charset="0"/>
                <a:cs typeface="Times New Roman" panose="02020603050405020304" pitchFamily="18" charset="0"/>
              </a:rPr>
              <a:t>virtual machine</a:t>
            </a:r>
            <a:r>
              <a:rPr lang="en-US" dirty="0" smtClean="0">
                <a:latin typeface="Times New Roman" panose="02020603050405020304" pitchFamily="18" charset="0"/>
                <a:cs typeface="Times New Roman" panose="02020603050405020304" pitchFamily="18" charset="0"/>
              </a:rPr>
              <a:t> model to assure true “write once, run anywhere” programs.</a:t>
            </a:r>
          </a:p>
          <a:p>
            <a:pPr>
              <a:lnSpc>
                <a:spcPct val="90000"/>
              </a:lnSpc>
            </a:pPr>
            <a:r>
              <a:rPr lang="en-US" dirty="0" smtClean="0">
                <a:latin typeface="Times New Roman" panose="02020603050405020304" pitchFamily="18" charset="0"/>
                <a:cs typeface="Times New Roman" panose="02020603050405020304" pitchFamily="18" charset="0"/>
              </a:rPr>
              <a:t>Built-in support for GUIs.</a:t>
            </a:r>
          </a:p>
          <a:p>
            <a:pPr>
              <a:lnSpc>
                <a:spcPct val="90000"/>
              </a:lnSpc>
            </a:pPr>
            <a:r>
              <a:rPr lang="en-US" dirty="0" smtClean="0">
                <a:latin typeface="Times New Roman" panose="02020603050405020304" pitchFamily="18" charset="0"/>
                <a:cs typeface="Times New Roman" panose="02020603050405020304" pitchFamily="18" charset="0"/>
              </a:rPr>
              <a:t>Built-in networking.</a:t>
            </a:r>
          </a:p>
          <a:p>
            <a:pPr>
              <a:lnSpc>
                <a:spcPct val="90000"/>
              </a:lnSpc>
            </a:pPr>
            <a:r>
              <a:rPr lang="en-US" dirty="0" smtClean="0">
                <a:latin typeface="Times New Roman" panose="02020603050405020304" pitchFamily="18" charset="0"/>
                <a:cs typeface="Times New Roman" panose="02020603050405020304" pitchFamily="18" charset="0"/>
              </a:rPr>
              <a:t>Built-in security features.</a:t>
            </a:r>
          </a:p>
          <a:p>
            <a:pPr>
              <a:lnSpc>
                <a:spcPct val="90000"/>
              </a:lnSpc>
            </a:pPr>
            <a:r>
              <a:rPr lang="en-US" dirty="0" smtClean="0">
                <a:latin typeface="Times New Roman" panose="02020603050405020304" pitchFamily="18" charset="0"/>
                <a:cs typeface="Times New Roman" panose="02020603050405020304" pitchFamily="18" charset="0"/>
              </a:rPr>
              <a:t>Built-in support for multi-threaded programming.</a:t>
            </a:r>
          </a:p>
          <a:p>
            <a:pPr>
              <a:lnSpc>
                <a:spcPct val="90000"/>
              </a:lnSpc>
            </a:pPr>
            <a:r>
              <a:rPr lang="en-US" dirty="0" smtClean="0">
                <a:latin typeface="Times New Roman" panose="02020603050405020304" pitchFamily="18" charset="0"/>
                <a:cs typeface="Times New Roman" panose="02020603050405020304" pitchFamily="18" charset="0"/>
              </a:rPr>
              <a:t>Self-documenting.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Java applications</a:t>
            </a:r>
            <a:endParaRPr lang="en-US" sz="4800" b="1" dirty="0"/>
          </a:p>
        </p:txBody>
      </p:sp>
      <p:sp>
        <p:nvSpPr>
          <p:cNvPr id="3" name="Content Placeholder 2"/>
          <p:cNvSpPr>
            <a:spLocks noGrp="1"/>
          </p:cNvSpPr>
          <p:nvPr>
            <p:ph sz="quarter" idx="1"/>
          </p:nvPr>
        </p:nvSpPr>
        <p:spPr/>
        <p:txBody>
          <a:bodyPr/>
          <a:lstStyle/>
          <a:p>
            <a:r>
              <a:rPr lang="en-US" dirty="0" smtClean="0">
                <a:latin typeface="Times New Roman" panose="02020603050405020304" pitchFamily="18" charset="0"/>
                <a:cs typeface="Times New Roman" panose="02020603050405020304" pitchFamily="18" charset="0"/>
              </a:rPr>
              <a:t>Applets </a:t>
            </a:r>
          </a:p>
          <a:p>
            <a:r>
              <a:rPr lang="en-US" dirty="0" smtClean="0">
                <a:latin typeface="Times New Roman" panose="02020603050405020304" pitchFamily="18" charset="0"/>
                <a:cs typeface="Times New Roman" panose="02020603050405020304" pitchFamily="18" charset="0"/>
              </a:rPr>
              <a:t>Stand-alone programs</a:t>
            </a:r>
          </a:p>
          <a:p>
            <a:r>
              <a:rPr lang="en-US" dirty="0" smtClean="0">
                <a:latin typeface="Times New Roman" panose="02020603050405020304" pitchFamily="18" charset="0"/>
                <a:cs typeface="Times New Roman" panose="02020603050405020304" pitchFamily="18" charset="0"/>
              </a:rPr>
              <a:t>Network servers</a:t>
            </a:r>
          </a:p>
          <a:p>
            <a:r>
              <a:rPr lang="en-US" dirty="0" smtClean="0">
                <a:latin typeface="Times New Roman" panose="02020603050405020304" pitchFamily="18" charset="0"/>
                <a:cs typeface="Times New Roman" panose="02020603050405020304" pitchFamily="18" charset="0"/>
              </a:rPr>
              <a:t>Network clients</a:t>
            </a:r>
          </a:p>
          <a:p>
            <a:r>
              <a:rPr lang="en-US" dirty="0" smtClean="0">
                <a:latin typeface="Times New Roman" panose="02020603050405020304" pitchFamily="18" charset="0"/>
                <a:cs typeface="Times New Roman" panose="02020603050405020304" pitchFamily="18" charset="0"/>
              </a:rPr>
              <a:t>Embedded designs</a:t>
            </a:r>
          </a:p>
          <a:p>
            <a:pPr lvl="1"/>
            <a:r>
              <a:rPr lang="en-US" sz="2200" dirty="0" smtClean="0">
                <a:latin typeface="Times New Roman" panose="02020603050405020304" pitchFamily="18" charset="0"/>
                <a:cs typeface="Times New Roman" panose="02020603050405020304" pitchFamily="18" charset="0"/>
              </a:rPr>
              <a:t>Mobile telephones</a:t>
            </a:r>
          </a:p>
          <a:p>
            <a:pPr lvl="1"/>
            <a:r>
              <a:rPr lang="en-US" sz="2200" dirty="0" smtClean="0">
                <a:latin typeface="Times New Roman" panose="02020603050405020304" pitchFamily="18" charset="0"/>
                <a:cs typeface="Times New Roman" panose="02020603050405020304" pitchFamily="18" charset="0"/>
              </a:rPr>
              <a:t>Portable Digital Assistants (PDAs)</a:t>
            </a:r>
          </a:p>
          <a:p>
            <a:pPr lvl="1"/>
            <a:r>
              <a:rPr lang="en-US" sz="2200" dirty="0" smtClean="0">
                <a:latin typeface="Times New Roman" panose="02020603050405020304" pitchFamily="18" charset="0"/>
                <a:cs typeface="Times New Roman" panose="02020603050405020304" pitchFamily="18" charset="0"/>
              </a:rPr>
              <a:t>Set-top boxes</a:t>
            </a:r>
          </a:p>
          <a:p>
            <a:pPr lvl="1"/>
            <a:r>
              <a:rPr lang="en-US" sz="2200" dirty="0" smtClean="0">
                <a:latin typeface="Times New Roman" panose="02020603050405020304" pitchFamily="18" charset="0"/>
                <a:cs typeface="Times New Roman" panose="02020603050405020304" pitchFamily="18" charset="0"/>
              </a:rPr>
              <a:t>Digital Signal Processing (DSP)</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Java Virtual Machine Advantages</a:t>
            </a:r>
            <a:endParaRPr lang="en-US" sz="4400" dirty="0"/>
          </a:p>
        </p:txBody>
      </p:sp>
      <p:sp>
        <p:nvSpPr>
          <p:cNvPr id="3" name="Content Placeholder 2"/>
          <p:cNvSpPr>
            <a:spLocks noGrp="1"/>
          </p:cNvSpPr>
          <p:nvPr>
            <p:ph sz="quarter" idx="1"/>
          </p:nvPr>
        </p:nvSpPr>
        <p:spPr/>
        <p:txBody>
          <a:bodyPr/>
          <a:lstStyle/>
          <a:p>
            <a:r>
              <a:rPr lang="en-US" dirty="0" smtClean="0">
                <a:latin typeface="Times New Roman" panose="02020603050405020304" pitchFamily="18" charset="0"/>
                <a:cs typeface="Times New Roman" panose="02020603050405020304" pitchFamily="18" charset="0"/>
              </a:rPr>
              <a:t>Compiled byte code can run without modification on </a:t>
            </a:r>
            <a:r>
              <a:rPr lang="en-US" i="1" dirty="0" smtClean="0">
                <a:latin typeface="Times New Roman" panose="02020603050405020304" pitchFamily="18" charset="0"/>
                <a:cs typeface="Times New Roman" panose="02020603050405020304" pitchFamily="18" charset="0"/>
              </a:rPr>
              <a:t>any</a:t>
            </a:r>
            <a:r>
              <a:rPr lang="en-US" dirty="0" smtClean="0">
                <a:latin typeface="Times New Roman" panose="02020603050405020304" pitchFamily="18" charset="0"/>
                <a:cs typeface="Times New Roman" panose="02020603050405020304" pitchFamily="18" charset="0"/>
              </a:rPr>
              <a:t> platform that has a Java Virtual Machine.</a:t>
            </a:r>
          </a:p>
          <a:p>
            <a:r>
              <a:rPr lang="en-US" dirty="0" smtClean="0">
                <a:latin typeface="Times New Roman" panose="02020603050405020304" pitchFamily="18" charset="0"/>
                <a:cs typeface="Times New Roman" panose="02020603050405020304" pitchFamily="18" charset="0"/>
              </a:rPr>
              <a:t>“Compile once, run anywhere”.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Java Virtual Machine Disadvantages</a:t>
            </a:r>
            <a:endParaRPr lang="en-US" sz="4000" dirty="0"/>
          </a:p>
        </p:txBody>
      </p:sp>
      <p:sp>
        <p:nvSpPr>
          <p:cNvPr id="3" name="Content Placeholder 2"/>
          <p:cNvSpPr>
            <a:spLocks noGrp="1"/>
          </p:cNvSpPr>
          <p:nvPr>
            <p:ph sz="quarter" idx="1"/>
          </p:nvPr>
        </p:nvSpPr>
        <p:spPr/>
        <p:txBody>
          <a:bodyPr/>
          <a:lstStyle/>
          <a:p>
            <a:r>
              <a:rPr lang="en-US" sz="2600" dirty="0" smtClean="0">
                <a:latin typeface="Times New Roman" panose="02020603050405020304" pitchFamily="18" charset="0"/>
                <a:cs typeface="Times New Roman" panose="02020603050405020304" pitchFamily="18" charset="0"/>
              </a:rPr>
              <a:t>Compiled byte code runs a little slower than conventional compiled code.</a:t>
            </a:r>
          </a:p>
          <a:p>
            <a:pPr lvl="1"/>
            <a:r>
              <a:rPr lang="en-US" sz="2600" dirty="0" smtClean="0">
                <a:latin typeface="Times New Roman" panose="02020603050405020304" pitchFamily="18" charset="0"/>
                <a:cs typeface="Times New Roman" panose="02020603050405020304" pitchFamily="18" charset="0"/>
              </a:rPr>
              <a:t>Advances in JVM technology are closing the gap.</a:t>
            </a:r>
          </a:p>
          <a:p>
            <a:endParaRPr lang="en-US" sz="2600" dirty="0" smtClean="0">
              <a:latin typeface="Times New Roman" panose="02020603050405020304" pitchFamily="18" charset="0"/>
              <a:cs typeface="Times New Roman" panose="02020603050405020304" pitchFamily="18" charset="0"/>
            </a:endParaRPr>
          </a:p>
          <a:p>
            <a:r>
              <a:rPr lang="en-US" sz="2600" dirty="0" smtClean="0">
                <a:latin typeface="Times New Roman" panose="02020603050405020304" pitchFamily="18" charset="0"/>
                <a:cs typeface="Times New Roman" panose="02020603050405020304" pitchFamily="18" charset="0"/>
              </a:rPr>
              <a:t>Not all low-level system manipulations are available through standard Java APIs.</a:t>
            </a:r>
          </a:p>
          <a:p>
            <a:pPr lvl="1"/>
            <a:r>
              <a:rPr lang="en-US" sz="2600" dirty="0" smtClean="0">
                <a:latin typeface="Times New Roman" panose="02020603050405020304" pitchFamily="18" charset="0"/>
                <a:cs typeface="Times New Roman" panose="02020603050405020304" pitchFamily="18" charset="0"/>
              </a:rPr>
              <a:t>Low-level system manipulations are available in the form of native (non-Java) extensions.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Benefits of Programming in Java</a:t>
            </a:r>
            <a:endParaRPr lang="en-US" sz="4400" b="1" dirty="0"/>
          </a:p>
        </p:txBody>
      </p:sp>
      <p:sp>
        <p:nvSpPr>
          <p:cNvPr id="3" name="Content Placeholder 2"/>
          <p:cNvSpPr>
            <a:spLocks noGrp="1"/>
          </p:cNvSpPr>
          <p:nvPr>
            <p:ph sz="quarter" idx="1"/>
          </p:nvPr>
        </p:nvSpPr>
        <p:spPr/>
        <p:txBody>
          <a:bodyPr>
            <a:normAutofit fontScale="92500"/>
          </a:bodyPr>
          <a:lstStyle/>
          <a:p>
            <a:r>
              <a:rPr lang="en-US" b="1" dirty="0" smtClean="0">
                <a:latin typeface="Times New Roman" panose="02020603050405020304" pitchFamily="18" charset="0"/>
                <a:cs typeface="Times New Roman" panose="02020603050405020304" pitchFamily="18" charset="0"/>
              </a:rPr>
              <a:t>Get started quickly</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Although the Java programming language is a powerful object-oriented language, it's easy to learn, especially for programmers already familiar with C or C++. </a:t>
            </a:r>
          </a:p>
          <a:p>
            <a:r>
              <a:rPr lang="en-US" b="1" dirty="0" smtClean="0">
                <a:latin typeface="Times New Roman" panose="02020603050405020304" pitchFamily="18" charset="0"/>
                <a:cs typeface="Times New Roman" panose="02020603050405020304" pitchFamily="18" charset="0"/>
              </a:rPr>
              <a:t>Write less code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Comparisons of program metrics suggest that a program written in the Java programming language can be four times smaller than the same program in C++.</a:t>
            </a:r>
          </a:p>
          <a:p>
            <a:r>
              <a:rPr lang="en-US" b="1" dirty="0" smtClean="0">
                <a:latin typeface="Times New Roman" panose="02020603050405020304" pitchFamily="18" charset="0"/>
                <a:cs typeface="Times New Roman" panose="02020603050405020304" pitchFamily="18" charset="0"/>
              </a:rPr>
              <a:t>Develop programs faster</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Development time may be as much as twice as fast compared to writing the same program in C++ because you write fewer lines of code and it is a simpler programming language than C++.</a:t>
            </a:r>
          </a:p>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Avoid platform dependencies.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You can keep your program portable by avoiding the use of libraries written in other languages and native methods.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What is Java</a:t>
            </a:r>
            <a:endParaRPr lang="en-US" sz="4400" dirty="0"/>
          </a:p>
        </p:txBody>
      </p:sp>
      <p:sp>
        <p:nvSpPr>
          <p:cNvPr id="3" name="Content Placeholder 2"/>
          <p:cNvSpPr>
            <a:spLocks noGrp="1"/>
          </p:cNvSpPr>
          <p:nvPr>
            <p:ph sz="quarter" idx="1"/>
          </p:nvPr>
        </p:nvSpPr>
        <p:spPr/>
        <p:txBody>
          <a:bodyPr/>
          <a:lstStyle/>
          <a:p>
            <a:pPr>
              <a:lnSpc>
                <a:spcPct val="90000"/>
              </a:lnSpc>
            </a:pPr>
            <a:r>
              <a:rPr lang="en-US" sz="2200" dirty="0" smtClean="0">
                <a:latin typeface="Times New Roman" panose="02020603050405020304" pitchFamily="18" charset="0"/>
                <a:cs typeface="Times New Roman" panose="02020603050405020304" pitchFamily="18" charset="0"/>
              </a:rPr>
              <a:t>Java is:</a:t>
            </a:r>
          </a:p>
          <a:p>
            <a:pPr lvl="1">
              <a:lnSpc>
                <a:spcPct val="90000"/>
              </a:lnSpc>
            </a:pPr>
            <a:r>
              <a:rPr lang="en-US" sz="2200" dirty="0" smtClean="0">
                <a:latin typeface="Times New Roman" panose="02020603050405020304" pitchFamily="18" charset="0"/>
                <a:cs typeface="Times New Roman" panose="02020603050405020304" pitchFamily="18" charset="0"/>
              </a:rPr>
              <a:t>platform independent programming language</a:t>
            </a:r>
          </a:p>
          <a:p>
            <a:pPr lvl="1">
              <a:lnSpc>
                <a:spcPct val="90000"/>
              </a:lnSpc>
            </a:pPr>
            <a:r>
              <a:rPr lang="en-US" sz="2200" dirty="0" smtClean="0">
                <a:latin typeface="Times New Roman" panose="02020603050405020304" pitchFamily="18" charset="0"/>
                <a:cs typeface="Times New Roman" panose="02020603050405020304" pitchFamily="18" charset="0"/>
              </a:rPr>
              <a:t>similar to C++ in syntax</a:t>
            </a:r>
          </a:p>
          <a:p>
            <a:pPr lvl="1">
              <a:lnSpc>
                <a:spcPct val="90000"/>
              </a:lnSpc>
            </a:pPr>
            <a:r>
              <a:rPr lang="en-US" sz="2200" dirty="0" smtClean="0">
                <a:latin typeface="Times New Roman" panose="02020603050405020304" pitchFamily="18" charset="0"/>
                <a:cs typeface="Times New Roman" panose="02020603050405020304" pitchFamily="18" charset="0"/>
              </a:rPr>
              <a:t>similar to Smalltalk in mental paradigm</a:t>
            </a:r>
          </a:p>
          <a:p>
            <a:pPr>
              <a:lnSpc>
                <a:spcPct val="90000"/>
              </a:lnSpc>
            </a:pPr>
            <a:r>
              <a:rPr lang="en-US" sz="2200" dirty="0" smtClean="0">
                <a:latin typeface="Times New Roman" panose="02020603050405020304" pitchFamily="18" charset="0"/>
                <a:cs typeface="Times New Roman" panose="02020603050405020304" pitchFamily="18" charset="0"/>
              </a:rPr>
              <a:t>Interpreted</a:t>
            </a:r>
          </a:p>
          <a:p>
            <a:r>
              <a:rPr lang="en-US" sz="2200" dirty="0" smtClean="0">
                <a:latin typeface="Times New Roman" panose="02020603050405020304" pitchFamily="18" charset="0"/>
                <a:cs typeface="Times New Roman" panose="02020603050405020304" pitchFamily="18" charset="0"/>
              </a:rPr>
              <a:t>A general purpose, high-level programming language with support for object-oriented programming.</a:t>
            </a:r>
          </a:p>
          <a:p>
            <a:r>
              <a:rPr lang="en-US" sz="2200" dirty="0" smtClean="0">
                <a:latin typeface="Times New Roman" panose="02020603050405020304" pitchFamily="18" charset="0"/>
                <a:cs typeface="Times New Roman" panose="02020603050405020304" pitchFamily="18" charset="0"/>
              </a:rPr>
              <a:t>A collection of wide-ranging application programming interfaces (APIs).</a:t>
            </a:r>
          </a:p>
          <a:p>
            <a:r>
              <a:rPr lang="en-US" sz="2200" dirty="0" smtClean="0">
                <a:latin typeface="Times New Roman" panose="02020603050405020304" pitchFamily="18" charset="0"/>
                <a:cs typeface="Times New Roman" panose="02020603050405020304" pitchFamily="18" charset="0"/>
              </a:rPr>
              <a:t>A self-contained runtime system.</a:t>
            </a:r>
          </a:p>
          <a:p>
            <a:r>
              <a:rPr lang="en-US" sz="2200" dirty="0" smtClean="0">
                <a:latin typeface="Times New Roman" panose="02020603050405020304" pitchFamily="18" charset="0"/>
                <a:cs typeface="Times New Roman" panose="02020603050405020304" pitchFamily="18" charset="0"/>
              </a:rPr>
              <a:t>A complete set of development tools.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Benefits of Programming in Java (cont..)</a:t>
            </a:r>
            <a:endParaRPr lang="en-US" sz="4000" b="1" dirty="0"/>
          </a:p>
        </p:txBody>
      </p:sp>
      <p:sp>
        <p:nvSpPr>
          <p:cNvPr id="3" name="Content Placeholder 2"/>
          <p:cNvSpPr>
            <a:spLocks noGrp="1"/>
          </p:cNvSpPr>
          <p:nvPr>
            <p:ph sz="quarter" idx="1"/>
          </p:nvPr>
        </p:nvSpPr>
        <p:spPr/>
        <p:txBody>
          <a:bodyPr/>
          <a:lstStyle/>
          <a:p>
            <a:r>
              <a:rPr lang="en-US" sz="2000" b="1" dirty="0" smtClean="0">
                <a:latin typeface="Times New Roman" panose="02020603050405020304" pitchFamily="18" charset="0"/>
                <a:cs typeface="Times New Roman" panose="02020603050405020304" pitchFamily="18" charset="0"/>
              </a:rPr>
              <a:t>Write once, run anywhere.</a:t>
            </a:r>
            <a:br>
              <a:rPr lang="en-US" sz="2000" b="1"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Because 100% pure Java programs are compiled into machine-independent byte codes, they run consistently on any Java platform.</a:t>
            </a:r>
          </a:p>
          <a:p>
            <a:r>
              <a:rPr lang="en-US" sz="2000" b="1" dirty="0" smtClean="0">
                <a:latin typeface="Times New Roman" panose="02020603050405020304" pitchFamily="18" charset="0"/>
                <a:cs typeface="Times New Roman" panose="02020603050405020304" pitchFamily="18" charset="0"/>
              </a:rPr>
              <a:t>Distribute software more easily.</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Upgrade applets easily from a central server. Applets take advantage of the feature of allowing new classes to be loaded "on the fly," without recompiling the entire program.</a:t>
            </a:r>
          </a:p>
          <a:p>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Write better code</a:t>
            </a:r>
          </a:p>
          <a:p>
            <a:pPr lvl="1"/>
            <a:r>
              <a:rPr lang="en-US" sz="2000" dirty="0" smtClean="0">
                <a:latin typeface="Times New Roman" panose="02020603050405020304" pitchFamily="18" charset="0"/>
                <a:cs typeface="Times New Roman" panose="02020603050405020304" pitchFamily="18" charset="0"/>
              </a:rPr>
              <a:t>The Java programming language encourages good coding practices.</a:t>
            </a:r>
          </a:p>
          <a:p>
            <a:pPr lvl="1"/>
            <a:r>
              <a:rPr lang="en-US" sz="2000" dirty="0" smtClean="0">
                <a:latin typeface="Times New Roman" panose="02020603050405020304" pitchFamily="18" charset="0"/>
                <a:cs typeface="Times New Roman" panose="02020603050405020304" pitchFamily="18" charset="0"/>
              </a:rPr>
              <a:t>Garbage collection helps you avoid memory leaks.</a:t>
            </a:r>
          </a:p>
          <a:p>
            <a:pPr lvl="1"/>
            <a:r>
              <a:rPr lang="en-US" sz="2000" dirty="0" smtClean="0">
                <a:latin typeface="Times New Roman" panose="02020603050405020304" pitchFamily="18" charset="0"/>
                <a:cs typeface="Times New Roman" panose="02020603050405020304" pitchFamily="18" charset="0"/>
              </a:rPr>
              <a:t>Its object orientation and wide-ranging, easily extendible API let you reuse other people's tested code and introduce fewer bugs.</a:t>
            </a:r>
          </a:p>
          <a:p>
            <a:endParaRPr lang="en-US" sz="20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Trace a Program Execution</a:t>
            </a:r>
            <a:endParaRPr lang="en-US" dirty="0"/>
          </a:p>
        </p:txBody>
      </p:sp>
      <p:sp>
        <p:nvSpPr>
          <p:cNvPr id="3" name="Content Placeholder 2"/>
          <p:cNvSpPr>
            <a:spLocks noGrp="1"/>
          </p:cNvSpPr>
          <p:nvPr>
            <p:ph sz="quarter" idx="1"/>
          </p:nvPr>
        </p:nvSpPr>
        <p:spPr/>
        <p:txBody>
          <a:bodyPr/>
          <a:lstStyle/>
          <a:p>
            <a:pPr>
              <a:buFont typeface="Monotype Sorts" pitchFamily="2" charset="2"/>
              <a:buNone/>
            </a:pPr>
            <a:endParaRPr lang="en-US" dirty="0" smtClean="0">
              <a:solidFill>
                <a:srgbClr val="C00000"/>
              </a:solidFill>
            </a:endParaRPr>
          </a:p>
          <a:p>
            <a:pPr>
              <a:buFont typeface="Monotype Sorts" pitchFamily="2" charset="2"/>
              <a:buNone/>
            </a:pPr>
            <a:endParaRPr lang="en-US" dirty="0" smtClean="0">
              <a:solidFill>
                <a:srgbClr val="C00000"/>
              </a:solidFill>
            </a:endParaRPr>
          </a:p>
          <a:p>
            <a:pPr>
              <a:buFont typeface="Monotype Sorts" pitchFamily="2" charset="2"/>
              <a:buNone/>
            </a:pPr>
            <a:r>
              <a:rPr lang="en-US" dirty="0" smtClean="0">
                <a:solidFill>
                  <a:srgbClr val="C00000"/>
                </a:solidFill>
              </a:rPr>
              <a:t>//This program prints Welcome to Java! </a:t>
            </a:r>
          </a:p>
          <a:p>
            <a:pPr>
              <a:spcBef>
                <a:spcPct val="0"/>
              </a:spcBef>
              <a:buFont typeface="Monotype Sorts" pitchFamily="2" charset="2"/>
              <a:buNone/>
            </a:pPr>
            <a:r>
              <a:rPr lang="en-US" dirty="0" smtClean="0"/>
              <a:t>public class Welcome {	</a:t>
            </a:r>
          </a:p>
          <a:p>
            <a:pPr>
              <a:spcBef>
                <a:spcPct val="0"/>
              </a:spcBef>
              <a:buFont typeface="Monotype Sorts" pitchFamily="2" charset="2"/>
              <a:buNone/>
            </a:pPr>
            <a:r>
              <a:rPr lang="en-US" dirty="0" smtClean="0"/>
              <a:t>  public static void main(String[] args) { </a:t>
            </a:r>
          </a:p>
          <a:p>
            <a:pPr>
              <a:spcBef>
                <a:spcPct val="0"/>
              </a:spcBef>
              <a:buFont typeface="Monotype Sorts" pitchFamily="2" charset="2"/>
              <a:buNone/>
            </a:pPr>
            <a:r>
              <a:rPr lang="en-US" dirty="0" smtClean="0"/>
              <a:t>    System.out.println("Welcome to Java!");</a:t>
            </a:r>
          </a:p>
          <a:p>
            <a:pPr>
              <a:spcBef>
                <a:spcPct val="0"/>
              </a:spcBef>
              <a:buFont typeface="Monotype Sorts" pitchFamily="2" charset="2"/>
              <a:buNone/>
            </a:pPr>
            <a:r>
              <a:rPr lang="en-US" dirty="0" smtClean="0"/>
              <a:t>  }</a:t>
            </a:r>
          </a:p>
          <a:p>
            <a:pPr>
              <a:spcBef>
                <a:spcPct val="0"/>
              </a:spcBef>
              <a:buFont typeface="Monotype Sorts" pitchFamily="2" charset="2"/>
              <a:buNone/>
            </a:pPr>
            <a:r>
              <a:rPr lang="en-US" dirty="0" smtClean="0"/>
              <a:t>}</a:t>
            </a:r>
          </a:p>
          <a:p>
            <a:endParaRPr lang="en-US" dirty="0"/>
          </a:p>
        </p:txBody>
      </p:sp>
      <p:sp>
        <p:nvSpPr>
          <p:cNvPr id="4" name="AutoShape 7"/>
          <p:cNvSpPr>
            <a:spLocks noChangeArrowheads="1"/>
          </p:cNvSpPr>
          <p:nvPr/>
        </p:nvSpPr>
        <p:spPr bwMode="auto">
          <a:xfrm>
            <a:off x="6707747" y="1330325"/>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dirty="0"/>
              <a:t>Enter main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Trace a Program Execution</a:t>
            </a:r>
            <a:endParaRPr lang="en-US" dirty="0"/>
          </a:p>
        </p:txBody>
      </p:sp>
      <p:sp>
        <p:nvSpPr>
          <p:cNvPr id="3" name="Content Placeholder 2"/>
          <p:cNvSpPr>
            <a:spLocks noGrp="1"/>
          </p:cNvSpPr>
          <p:nvPr>
            <p:ph sz="quarter" idx="1"/>
          </p:nvPr>
        </p:nvSpPr>
        <p:spPr/>
        <p:txBody>
          <a:bodyPr/>
          <a:lstStyle/>
          <a:p>
            <a:pPr>
              <a:buFont typeface="Monotype Sorts" pitchFamily="2" charset="2"/>
              <a:buNone/>
            </a:pPr>
            <a:endParaRPr lang="en-US" dirty="0" smtClean="0">
              <a:solidFill>
                <a:srgbClr val="C00000"/>
              </a:solidFill>
              <a:latin typeface="Courier New" panose="02070309020205020404" pitchFamily="49" charset="0"/>
            </a:endParaRPr>
          </a:p>
          <a:p>
            <a:pPr>
              <a:buFont typeface="Monotype Sorts" pitchFamily="2" charset="2"/>
              <a:buNone/>
            </a:pPr>
            <a:endParaRPr lang="en-US" dirty="0" smtClean="0">
              <a:solidFill>
                <a:srgbClr val="C00000"/>
              </a:solidFill>
              <a:latin typeface="Courier New" panose="02070309020205020404" pitchFamily="49" charset="0"/>
            </a:endParaRPr>
          </a:p>
          <a:p>
            <a:pPr>
              <a:buFont typeface="Monotype Sorts" pitchFamily="2" charset="2"/>
              <a:buNone/>
            </a:pPr>
            <a:endParaRPr lang="en-US" dirty="0" smtClean="0">
              <a:solidFill>
                <a:srgbClr val="C00000"/>
              </a:solidFill>
              <a:latin typeface="Courier New" panose="02070309020205020404" pitchFamily="49" charset="0"/>
            </a:endParaRPr>
          </a:p>
          <a:p>
            <a:pPr>
              <a:buFont typeface="Monotype Sorts" pitchFamily="2" charset="2"/>
              <a:buNone/>
            </a:pPr>
            <a:r>
              <a:rPr lang="en-US" dirty="0" smtClean="0">
                <a:solidFill>
                  <a:srgbClr val="C00000"/>
                </a:solidFill>
                <a:latin typeface="Courier New" panose="02070309020205020404" pitchFamily="49" charset="0"/>
              </a:rPr>
              <a:t>//This program prints Welcome to Java! </a:t>
            </a:r>
          </a:p>
          <a:p>
            <a:pPr>
              <a:spcBef>
                <a:spcPct val="0"/>
              </a:spcBef>
              <a:buFont typeface="Monotype Sorts" pitchFamily="2" charset="2"/>
              <a:buNone/>
            </a:pPr>
            <a:r>
              <a:rPr lang="en-US" dirty="0" smtClean="0">
                <a:latin typeface="Courier New" panose="02070309020205020404" pitchFamily="49" charset="0"/>
              </a:rPr>
              <a:t>public class Welcome {	</a:t>
            </a:r>
          </a:p>
          <a:p>
            <a:pPr>
              <a:spcBef>
                <a:spcPct val="0"/>
              </a:spcBef>
              <a:buFont typeface="Monotype Sorts" pitchFamily="2" charset="2"/>
              <a:buNone/>
            </a:pPr>
            <a:r>
              <a:rPr lang="en-US" dirty="0" smtClean="0">
                <a:latin typeface="Courier New" panose="02070309020205020404" pitchFamily="49" charset="0"/>
              </a:rPr>
              <a:t>  public static void main(String[] args) { </a:t>
            </a:r>
          </a:p>
          <a:p>
            <a:pPr>
              <a:spcBef>
                <a:spcPct val="0"/>
              </a:spcBef>
              <a:buFont typeface="Monotype Sorts" pitchFamily="2" charset="2"/>
              <a:buNone/>
            </a:pPr>
            <a:r>
              <a:rPr lang="en-US" dirty="0" smtClean="0">
                <a:latin typeface="Courier New" panose="02070309020205020404" pitchFamily="49" charset="0"/>
              </a:rPr>
              <a:t>    System.out.println("Welcome to Java!");</a:t>
            </a:r>
          </a:p>
          <a:p>
            <a:pPr>
              <a:spcBef>
                <a:spcPct val="0"/>
              </a:spcBef>
              <a:buFont typeface="Monotype Sorts" pitchFamily="2" charset="2"/>
              <a:buNone/>
            </a:pPr>
            <a:r>
              <a:rPr lang="en-US" dirty="0" smtClean="0">
                <a:latin typeface="Courier New" panose="02070309020205020404" pitchFamily="49" charset="0"/>
              </a:rPr>
              <a:t>  }</a:t>
            </a:r>
          </a:p>
          <a:p>
            <a:pPr>
              <a:spcBef>
                <a:spcPct val="0"/>
              </a:spcBef>
              <a:buFont typeface="Monotype Sorts" pitchFamily="2" charset="2"/>
              <a:buNone/>
            </a:pPr>
            <a:r>
              <a:rPr lang="en-US" dirty="0" smtClean="0">
                <a:latin typeface="Courier New" panose="02070309020205020404" pitchFamily="49" charset="0"/>
              </a:rPr>
              <a:t>}</a:t>
            </a:r>
            <a:endParaRPr lang="en-US" sz="2800" dirty="0" smtClean="0"/>
          </a:p>
          <a:p>
            <a:endParaRPr lang="en-US" dirty="0"/>
          </a:p>
        </p:txBody>
      </p:sp>
      <p:sp>
        <p:nvSpPr>
          <p:cNvPr id="4" name="AutoShape 5"/>
          <p:cNvSpPr>
            <a:spLocks noChangeArrowheads="1"/>
          </p:cNvSpPr>
          <p:nvPr/>
        </p:nvSpPr>
        <p:spPr bwMode="auto">
          <a:xfrm>
            <a:off x="7467600" y="1267097"/>
            <a:ext cx="2490788" cy="600891"/>
          </a:xfrm>
          <a:prstGeom prst="wedgeRoundRectCallout">
            <a:avLst>
              <a:gd name="adj1" fmla="val -183536"/>
              <a:gd name="adj2" fmla="val 35707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n-US" dirty="0"/>
              <a:t>Execute statement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Trace a Program Execution</a:t>
            </a:r>
            <a:endParaRPr lang="en-US" dirty="0"/>
          </a:p>
        </p:txBody>
      </p:sp>
      <p:sp>
        <p:nvSpPr>
          <p:cNvPr id="3" name="Content Placeholder 2"/>
          <p:cNvSpPr>
            <a:spLocks noGrp="1"/>
          </p:cNvSpPr>
          <p:nvPr>
            <p:ph sz="quarter" idx="1"/>
          </p:nvPr>
        </p:nvSpPr>
        <p:spPr/>
        <p:txBody>
          <a:bodyPr/>
          <a:lstStyle/>
          <a:p>
            <a:pPr>
              <a:buFont typeface="Monotype Sorts" pitchFamily="2" charset="2"/>
              <a:buNone/>
            </a:pPr>
            <a:endParaRPr lang="en-US" dirty="0" smtClean="0">
              <a:solidFill>
                <a:srgbClr val="C00000"/>
              </a:solidFill>
              <a:latin typeface="Courier New" panose="02070309020205020404" pitchFamily="49" charset="0"/>
            </a:endParaRPr>
          </a:p>
          <a:p>
            <a:pPr>
              <a:buFont typeface="Monotype Sorts" pitchFamily="2" charset="2"/>
              <a:buNone/>
            </a:pPr>
            <a:endParaRPr lang="en-US" dirty="0" smtClean="0">
              <a:solidFill>
                <a:srgbClr val="C00000"/>
              </a:solidFill>
              <a:latin typeface="Courier New" panose="02070309020205020404" pitchFamily="49" charset="0"/>
            </a:endParaRPr>
          </a:p>
          <a:p>
            <a:pPr>
              <a:buFont typeface="Monotype Sorts" pitchFamily="2" charset="2"/>
              <a:buNone/>
            </a:pPr>
            <a:r>
              <a:rPr lang="en-US" dirty="0" smtClean="0">
                <a:solidFill>
                  <a:srgbClr val="C00000"/>
                </a:solidFill>
                <a:latin typeface="Courier New" panose="02070309020205020404" pitchFamily="49" charset="0"/>
              </a:rPr>
              <a:t>//This program prints Welcome to Java! </a:t>
            </a:r>
          </a:p>
          <a:p>
            <a:pPr>
              <a:spcBef>
                <a:spcPct val="0"/>
              </a:spcBef>
              <a:buFont typeface="Monotype Sorts" pitchFamily="2" charset="2"/>
              <a:buNone/>
            </a:pPr>
            <a:r>
              <a:rPr lang="en-US" dirty="0" smtClean="0">
                <a:solidFill>
                  <a:schemeClr val="tx1">
                    <a:lumMod val="95000"/>
                    <a:lumOff val="5000"/>
                  </a:schemeClr>
                </a:solidFill>
                <a:latin typeface="Courier New" panose="02070309020205020404" pitchFamily="49" charset="0"/>
              </a:rPr>
              <a:t>public class Welcome {	</a:t>
            </a:r>
          </a:p>
          <a:p>
            <a:pPr>
              <a:spcBef>
                <a:spcPct val="0"/>
              </a:spcBef>
              <a:buFont typeface="Monotype Sorts" pitchFamily="2" charset="2"/>
              <a:buNone/>
            </a:pPr>
            <a:r>
              <a:rPr lang="en-US" dirty="0" smtClean="0">
                <a:solidFill>
                  <a:schemeClr val="tx1">
                    <a:lumMod val="95000"/>
                    <a:lumOff val="5000"/>
                  </a:schemeClr>
                </a:solidFill>
                <a:latin typeface="Courier New" panose="02070309020205020404" pitchFamily="49" charset="0"/>
              </a:rPr>
              <a:t>  public static void main(String[] args) { </a:t>
            </a:r>
          </a:p>
          <a:p>
            <a:pPr>
              <a:spcBef>
                <a:spcPct val="0"/>
              </a:spcBef>
              <a:buFont typeface="Monotype Sorts" pitchFamily="2" charset="2"/>
              <a:buNone/>
            </a:pPr>
            <a:r>
              <a:rPr lang="en-US" dirty="0" smtClean="0">
                <a:solidFill>
                  <a:schemeClr val="tx1">
                    <a:lumMod val="95000"/>
                    <a:lumOff val="5000"/>
                  </a:schemeClr>
                </a:solidFill>
                <a:latin typeface="Courier New" panose="02070309020205020404" pitchFamily="49" charset="0"/>
              </a:rPr>
              <a:t>    System.out.println("Welcome to Java!");</a:t>
            </a:r>
          </a:p>
          <a:p>
            <a:pPr>
              <a:spcBef>
                <a:spcPct val="0"/>
              </a:spcBef>
              <a:buFont typeface="Monotype Sorts" pitchFamily="2" charset="2"/>
              <a:buNone/>
            </a:pPr>
            <a:r>
              <a:rPr lang="en-US" dirty="0" smtClean="0">
                <a:solidFill>
                  <a:schemeClr val="tx1">
                    <a:lumMod val="95000"/>
                    <a:lumOff val="5000"/>
                  </a:schemeClr>
                </a:solidFill>
                <a:latin typeface="Courier New" panose="02070309020205020404" pitchFamily="49" charset="0"/>
              </a:rPr>
              <a:t>  }</a:t>
            </a:r>
          </a:p>
          <a:p>
            <a:pPr>
              <a:spcBef>
                <a:spcPct val="0"/>
              </a:spcBef>
              <a:buFont typeface="Monotype Sorts" pitchFamily="2" charset="2"/>
              <a:buNone/>
            </a:pPr>
            <a:r>
              <a:rPr lang="en-US" dirty="0" smtClean="0">
                <a:solidFill>
                  <a:schemeClr val="tx1">
                    <a:lumMod val="95000"/>
                    <a:lumOff val="5000"/>
                  </a:schemeClr>
                </a:solidFill>
                <a:latin typeface="Courier New" panose="02070309020205020404" pitchFamily="49" charset="0"/>
              </a:rPr>
              <a:t>}</a:t>
            </a:r>
            <a:endParaRPr lang="en-US" sz="2800" dirty="0" smtClean="0">
              <a:solidFill>
                <a:schemeClr val="tx1">
                  <a:lumMod val="95000"/>
                  <a:lumOff val="5000"/>
                </a:schemeClr>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58344" y="5232534"/>
            <a:ext cx="4121894" cy="1349374"/>
          </a:xfrm>
          <a:prstGeom prst="rect">
            <a:avLst/>
          </a:prstGeom>
        </p:spPr>
      </p:pic>
      <p:sp>
        <p:nvSpPr>
          <p:cNvPr id="5" name="AutoShape 9"/>
          <p:cNvSpPr>
            <a:spLocks noChangeArrowheads="1"/>
          </p:cNvSpPr>
          <p:nvPr/>
        </p:nvSpPr>
        <p:spPr bwMode="auto">
          <a:xfrm>
            <a:off x="7620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spcBef>
                <a:spcPct val="50000"/>
              </a:spcBef>
            </a:pPr>
            <a:r>
              <a:rPr lang="en-US" dirty="0"/>
              <a:t>print a message to the console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35705"/>
          </a:xfrm>
        </p:spPr>
        <p:txBody>
          <a:bodyPr>
            <a:noAutofit/>
          </a:bodyPr>
          <a:lstStyle/>
          <a:p>
            <a:r>
              <a:rPr lang="en-US" sz="3600" b="1" i="1" dirty="0" smtClean="0"/>
              <a:t>Creating, Compiling, and Running Programs</a:t>
            </a:r>
            <a:endParaRPr lang="en-US" sz="3600" b="1" i="1" dirty="0"/>
          </a:p>
        </p:txBody>
      </p:sp>
      <p:pic>
        <p:nvPicPr>
          <p:cNvPr id="4" name="Picture 14"/>
          <p:cNvPicPr>
            <a:picLocks noGrp="1" noChangeAspect="1" noChangeArrowheads="1"/>
          </p:cNvPicPr>
          <p:nvPr>
            <p:ph sz="quarter" idx="1"/>
          </p:nvPr>
        </p:nvPicPr>
        <p:blipFill>
          <a:blip r:embed="rId3">
            <a:extLst>
              <a:ext uri="{28A0092B-C50C-407E-A947-70E740481C1C}">
                <a14:useLocalDpi xmlns:a14="http://schemas.microsoft.com/office/drawing/2010/main" xmlns="" val="0"/>
              </a:ext>
            </a:extLst>
          </a:blip>
          <a:srcRect/>
          <a:stretch>
            <a:fillRect/>
          </a:stretch>
        </p:blipFill>
        <p:spPr bwMode="auto">
          <a:xfrm>
            <a:off x="235131" y="1489167"/>
            <a:ext cx="3762103" cy="1358536"/>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2050" name="Object 2"/>
          <p:cNvGraphicFramePr>
            <a:graphicFrameLocks noChangeAspect="1"/>
          </p:cNvGraphicFramePr>
          <p:nvPr/>
        </p:nvGraphicFramePr>
        <p:xfrm>
          <a:off x="4010297" y="627017"/>
          <a:ext cx="7876902" cy="6062253"/>
        </p:xfrm>
        <a:graphic>
          <a:graphicData uri="http://schemas.openxmlformats.org/presentationml/2006/ole">
            <p:oleObj spid="_x0000_s2050" name="Picture" r:id="rId4" imgW="4457880" imgH="4000680" progId="Word.Picture.8">
              <p:embed/>
            </p:oleObj>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956800" cy="1645920"/>
          </a:xfrm>
        </p:spPr>
        <p:txBody>
          <a:bodyPr>
            <a:normAutofit/>
          </a:bodyPr>
          <a:lstStyle/>
          <a:p>
            <a:r>
              <a:rPr lang="en-US" b="1" dirty="0" smtClean="0">
                <a:latin typeface="Times New Roman" panose="02020603050405020304" pitchFamily="18" charset="0"/>
                <a:cs typeface="Times New Roman" panose="02020603050405020304" pitchFamily="18" charset="0"/>
              </a:rPr>
              <a:t>Compiling and Running Java from Text Pad</a:t>
            </a:r>
            <a:br>
              <a:rPr lang="en-US" b="1" dirty="0" smtClean="0">
                <a:latin typeface="Times New Roman" panose="02020603050405020304" pitchFamily="18" charset="0"/>
                <a:cs typeface="Times New Roman" panose="02020603050405020304" pitchFamily="18" charset="0"/>
              </a:rPr>
            </a:br>
            <a:r>
              <a:rPr lang="en-US" sz="2800" dirty="0" smtClean="0">
                <a:solidFill>
                  <a:schemeClr val="tx1"/>
                </a:solidFill>
              </a:rPr>
              <a:t>See Supplement II.A on the Website for details</a:t>
            </a:r>
            <a:br>
              <a:rPr lang="en-US" sz="2800" dirty="0" smtClean="0">
                <a:solidFill>
                  <a:schemeClr val="tx1"/>
                </a:solidFill>
              </a:rPr>
            </a:br>
            <a:endParaRPr lang="en-US" sz="2800" dirty="0">
              <a:solidFill>
                <a:schemeClr val="tx1"/>
              </a:solidFill>
            </a:endParaRPr>
          </a:p>
        </p:txBody>
      </p:sp>
      <p:graphicFrame>
        <p:nvGraphicFramePr>
          <p:cNvPr id="3074" name="Object 2"/>
          <p:cNvGraphicFramePr>
            <a:graphicFrameLocks noChangeAspect="1"/>
          </p:cNvGraphicFramePr>
          <p:nvPr>
            <p:ph sz="quarter" idx="1"/>
          </p:nvPr>
        </p:nvGraphicFramePr>
        <p:xfrm>
          <a:off x="862149" y="2625633"/>
          <a:ext cx="8961120" cy="3670664"/>
        </p:xfrm>
        <a:graphic>
          <a:graphicData uri="http://schemas.openxmlformats.org/presentationml/2006/ole">
            <p:oleObj spid="_x0000_s3074" r:id="rId3" imgW="5546667" imgH="2263336" progId="PBrush">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Compiling and Running Java from the Command Window</a:t>
            </a:r>
            <a:endParaRPr lang="en-US" dirty="0"/>
          </a:p>
        </p:txBody>
      </p:sp>
      <p:sp>
        <p:nvSpPr>
          <p:cNvPr id="3" name="Content Placeholder 2"/>
          <p:cNvSpPr>
            <a:spLocks noGrp="1"/>
          </p:cNvSpPr>
          <p:nvPr>
            <p:ph sz="quarter" idx="1"/>
          </p:nvPr>
        </p:nvSpPr>
        <p:spPr/>
        <p:txBody>
          <a:bodyPr/>
          <a:lstStyle/>
          <a:p>
            <a:r>
              <a:rPr lang="en-US" dirty="0" smtClean="0">
                <a:latin typeface="Times New Roman" panose="02020603050405020304" pitchFamily="18" charset="0"/>
                <a:cs typeface="Times New Roman" panose="02020603050405020304" pitchFamily="18" charset="0"/>
              </a:rPr>
              <a:t>Set path to JDK bin directory</a:t>
            </a:r>
          </a:p>
          <a:p>
            <a:pPr lvl="1"/>
            <a:r>
              <a:rPr lang="en-US" sz="2400" dirty="0" smtClean="0">
                <a:latin typeface="Times New Roman" panose="02020603050405020304" pitchFamily="18" charset="0"/>
                <a:cs typeface="Times New Roman" panose="02020603050405020304" pitchFamily="18" charset="0"/>
              </a:rPr>
              <a:t>set path=c:\Program Files\java\jdk1.6.0\bin</a:t>
            </a:r>
          </a:p>
          <a:p>
            <a:r>
              <a:rPr lang="en-US" dirty="0" smtClean="0">
                <a:latin typeface="Times New Roman" panose="02020603050405020304" pitchFamily="18" charset="0"/>
                <a:cs typeface="Times New Roman" panose="02020603050405020304" pitchFamily="18" charset="0"/>
              </a:rPr>
              <a:t>Set classpath to include the current directory</a:t>
            </a:r>
          </a:p>
          <a:p>
            <a:pPr lvl="1"/>
            <a:r>
              <a:rPr lang="en-US" sz="2400" dirty="0" smtClean="0">
                <a:latin typeface="Times New Roman" panose="02020603050405020304" pitchFamily="18" charset="0"/>
                <a:cs typeface="Times New Roman" panose="02020603050405020304" pitchFamily="18" charset="0"/>
              </a:rPr>
              <a:t>set classpath=.</a:t>
            </a:r>
          </a:p>
          <a:p>
            <a:r>
              <a:rPr lang="en-US" dirty="0" smtClean="0">
                <a:latin typeface="Times New Roman" panose="02020603050405020304" pitchFamily="18" charset="0"/>
                <a:cs typeface="Times New Roman" panose="02020603050405020304" pitchFamily="18" charset="0"/>
              </a:rPr>
              <a:t>Compile</a:t>
            </a:r>
          </a:p>
          <a:p>
            <a:pPr lvl="1"/>
            <a:r>
              <a:rPr lang="en-US" sz="2400" dirty="0" smtClean="0">
                <a:latin typeface="Times New Roman" panose="02020603050405020304" pitchFamily="18" charset="0"/>
                <a:cs typeface="Times New Roman" panose="02020603050405020304" pitchFamily="18" charset="0"/>
              </a:rPr>
              <a:t>javac Welcome.java</a:t>
            </a:r>
          </a:p>
          <a:p>
            <a:r>
              <a:rPr lang="en-US" dirty="0" smtClean="0">
                <a:latin typeface="Times New Roman" panose="02020603050405020304" pitchFamily="18" charset="0"/>
                <a:cs typeface="Times New Roman" panose="02020603050405020304" pitchFamily="18" charset="0"/>
              </a:rPr>
              <a:t>Run</a:t>
            </a:r>
          </a:p>
          <a:p>
            <a:pPr lvl="1"/>
            <a:r>
              <a:rPr lang="en-US" sz="2400" dirty="0" smtClean="0">
                <a:latin typeface="Times New Roman" panose="02020603050405020304" pitchFamily="18" charset="0"/>
                <a:cs typeface="Times New Roman" panose="02020603050405020304" pitchFamily="18" charset="0"/>
              </a:rPr>
              <a:t>java Welcome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833258" y="3249613"/>
            <a:ext cx="6008913" cy="286785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latin typeface="Times New Roman" panose="02020603050405020304" pitchFamily="18" charset="0"/>
                <a:cs typeface="Times New Roman" panose="02020603050405020304" pitchFamily="18" charset="0"/>
              </a:rPr>
              <a:t>Displaying Text in a Message Dialog Box</a:t>
            </a:r>
            <a:endParaRPr lang="en-US" sz="4400" dirty="0"/>
          </a:p>
        </p:txBody>
      </p:sp>
      <p:sp>
        <p:nvSpPr>
          <p:cNvPr id="3" name="Content Placeholder 2"/>
          <p:cNvSpPr>
            <a:spLocks noGrp="1"/>
          </p:cNvSpPr>
          <p:nvPr>
            <p:ph sz="quarter" idx="1"/>
          </p:nvPr>
        </p:nvSpPr>
        <p:spPr/>
        <p:txBody>
          <a:bodyPr/>
          <a:lstStyle/>
          <a:p>
            <a:r>
              <a:rPr lang="en-US" dirty="0" smtClean="0">
                <a:latin typeface="Times New Roman" panose="02020603050405020304" pitchFamily="18" charset="0"/>
                <a:cs typeface="Times New Roman" panose="02020603050405020304" pitchFamily="18" charset="0"/>
              </a:rPr>
              <a:t>you can use the showMessageDialog method in the JOptionPane class. JOptionPane is one of the many predefined classes in the Java system, which can be reused rather than “reinventing the wheel.” </a:t>
            </a: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86201" y="3581400"/>
            <a:ext cx="3705225" cy="2198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The showMessageDialog Method </a:t>
            </a:r>
            <a:endParaRPr lang="en-US" sz="4400" dirty="0"/>
          </a:p>
        </p:txBody>
      </p:sp>
      <p:sp>
        <p:nvSpPr>
          <p:cNvPr id="3" name="Content Placeholder 2"/>
          <p:cNvSpPr>
            <a:spLocks noGrp="1"/>
          </p:cNvSpPr>
          <p:nvPr>
            <p:ph sz="quarter" idx="1"/>
          </p:nvPr>
        </p:nvSpPr>
        <p:spPr/>
        <p:txBody>
          <a:bodyPr/>
          <a:lstStyle/>
          <a:p>
            <a:pPr marL="0" indent="0">
              <a:buNone/>
            </a:pPr>
            <a:r>
              <a:rPr lang="en-US" dirty="0" smtClean="0"/>
              <a:t>JOptionPane.showMessageDialog(null,   "Welcome to Java!",</a:t>
            </a:r>
          </a:p>
          <a:p>
            <a:pPr marL="0" indent="0">
              <a:buNone/>
            </a:pPr>
            <a:r>
              <a:rPr lang="en-US" dirty="0" smtClean="0"/>
              <a:t>  "Display Message",   JOptionPane.INFORMATION_MESSAGE);</a:t>
            </a:r>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35086" y="3801291"/>
            <a:ext cx="4650377" cy="2555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Line 9"/>
          <p:cNvSpPr>
            <a:spLocks noChangeShapeType="1"/>
          </p:cNvSpPr>
          <p:nvPr/>
        </p:nvSpPr>
        <p:spPr bwMode="auto">
          <a:xfrm>
            <a:off x="3193056" y="2617789"/>
            <a:ext cx="1026247" cy="1614578"/>
          </a:xfrm>
          <a:prstGeom prst="line">
            <a:avLst/>
          </a:prstGeom>
          <a:noFill/>
          <a:ln w="28575">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6" name="Line 10"/>
          <p:cNvSpPr>
            <a:spLocks noChangeShapeType="1"/>
          </p:cNvSpPr>
          <p:nvPr/>
        </p:nvSpPr>
        <p:spPr bwMode="auto">
          <a:xfrm flipH="1">
            <a:off x="4180114" y="1972491"/>
            <a:ext cx="1698172" cy="3056709"/>
          </a:xfrm>
          <a:prstGeom prst="line">
            <a:avLst/>
          </a:prstGeom>
          <a:noFill/>
          <a:ln w="28575">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 name="Line 11"/>
          <p:cNvSpPr>
            <a:spLocks noChangeShapeType="1"/>
          </p:cNvSpPr>
          <p:nvPr/>
        </p:nvSpPr>
        <p:spPr bwMode="auto">
          <a:xfrm flipH="1">
            <a:off x="6336406" y="1946367"/>
            <a:ext cx="2206703" cy="3089272"/>
          </a:xfrm>
          <a:prstGeom prst="line">
            <a:avLst/>
          </a:prstGeom>
          <a:noFill/>
          <a:ln w="28575">
            <a:solidFill>
              <a:srgbClr val="FF0000"/>
            </a:solidFill>
            <a:round/>
            <a:headEnd type="none" w="sm" len="sm"/>
            <a:tailEnd type="stealth"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Two Ways to Invoke the Method</a:t>
            </a:r>
            <a:endParaRPr lang="en-US" sz="4400" dirty="0"/>
          </a:p>
        </p:txBody>
      </p:sp>
      <p:sp>
        <p:nvSpPr>
          <p:cNvPr id="3" name="Content Placeholder 2"/>
          <p:cNvSpPr>
            <a:spLocks noGrp="1"/>
          </p:cNvSpPr>
          <p:nvPr>
            <p:ph sz="quarter" idx="1"/>
          </p:nvPr>
        </p:nvSpPr>
        <p:spPr/>
        <p:txBody>
          <a:bodyPr>
            <a:normAutofit fontScale="92500"/>
          </a:bodyPr>
          <a:lstStyle/>
          <a:p>
            <a:pPr marL="0" indent="0">
              <a:buNone/>
            </a:pPr>
            <a:r>
              <a:rPr lang="en-US" sz="3000" dirty="0" smtClean="0">
                <a:latin typeface="Times New Roman" panose="02020603050405020304" pitchFamily="18" charset="0"/>
                <a:cs typeface="Times New Roman" panose="02020603050405020304" pitchFamily="18" charset="0"/>
              </a:rPr>
              <a:t>There are several ways to use the showMessageDialog method. For the time being, all you need to know are two ways to invoke it.</a:t>
            </a:r>
          </a:p>
          <a:p>
            <a:pPr marL="0" indent="0">
              <a:buNone/>
            </a:pPr>
            <a:r>
              <a:rPr lang="en-US" sz="3000" dirty="0" smtClean="0">
                <a:latin typeface="Times New Roman" panose="02020603050405020304" pitchFamily="18" charset="0"/>
                <a:cs typeface="Times New Roman" panose="02020603050405020304" pitchFamily="18" charset="0"/>
              </a:rPr>
              <a:t>One is to use a statement as shown in the example:</a:t>
            </a:r>
          </a:p>
          <a:p>
            <a:pPr lvl="1">
              <a:buFontTx/>
              <a:buNone/>
            </a:pPr>
            <a:r>
              <a:rPr lang="en-US" sz="2600" dirty="0" smtClean="0">
                <a:solidFill>
                  <a:srgbClr val="C00000"/>
                </a:solidFill>
                <a:latin typeface="Times New Roman" panose="02020603050405020304" pitchFamily="18" charset="0"/>
                <a:cs typeface="Times New Roman" panose="02020603050405020304" pitchFamily="18" charset="0"/>
              </a:rPr>
              <a:t>JOptionPane.showMessageDialog(null, x, y,              </a:t>
            </a:r>
          </a:p>
          <a:p>
            <a:pPr lvl="1">
              <a:buFontTx/>
              <a:buNone/>
            </a:pPr>
            <a:r>
              <a:rPr lang="en-US" sz="2600" dirty="0" smtClean="0">
                <a:solidFill>
                  <a:srgbClr val="C00000"/>
                </a:solidFill>
                <a:latin typeface="Times New Roman" panose="02020603050405020304" pitchFamily="18" charset="0"/>
                <a:cs typeface="Times New Roman" panose="02020603050405020304" pitchFamily="18" charset="0"/>
              </a:rPr>
              <a:t>                                          JOptionPane.INFORMATION_MESSAGE);</a:t>
            </a:r>
          </a:p>
          <a:p>
            <a:pPr marL="0" indent="0">
              <a:buNone/>
            </a:pPr>
            <a:r>
              <a:rPr lang="en-US" sz="3000" dirty="0" smtClean="0">
                <a:latin typeface="Times New Roman" panose="02020603050405020304" pitchFamily="18" charset="0"/>
                <a:cs typeface="Times New Roman" panose="02020603050405020304" pitchFamily="18" charset="0"/>
              </a:rPr>
              <a:t>where x is a string for the text to be displayed, and y is a string for the title of the message dialog box.</a:t>
            </a:r>
          </a:p>
          <a:p>
            <a:pPr marL="0" indent="0">
              <a:buNone/>
            </a:pPr>
            <a:r>
              <a:rPr lang="en-US" sz="3000" dirty="0" smtClean="0">
                <a:latin typeface="Times New Roman" panose="02020603050405020304" pitchFamily="18" charset="0"/>
                <a:cs typeface="Times New Roman" panose="02020603050405020304" pitchFamily="18" charset="0"/>
              </a:rPr>
              <a:t>The other is to use a statement like this:</a:t>
            </a:r>
          </a:p>
          <a:p>
            <a:pPr lvl="1">
              <a:buFontTx/>
              <a:buNone/>
            </a:pPr>
            <a:r>
              <a:rPr lang="en-US" sz="2600" dirty="0" smtClean="0">
                <a:solidFill>
                  <a:srgbClr val="C00000"/>
                </a:solidFill>
                <a:latin typeface="Times New Roman" panose="02020603050405020304" pitchFamily="18" charset="0"/>
                <a:cs typeface="Times New Roman" panose="02020603050405020304" pitchFamily="18" charset="0"/>
              </a:rPr>
              <a:t>JOptionPane.showMessageDialog(null, x);</a:t>
            </a:r>
          </a:p>
          <a:p>
            <a:pPr marL="0" indent="0">
              <a:buNone/>
            </a:pPr>
            <a:r>
              <a:rPr lang="en-US" sz="3000" dirty="0" smtClean="0">
                <a:latin typeface="Times New Roman" panose="02020603050405020304" pitchFamily="18" charset="0"/>
                <a:cs typeface="Times New Roman" panose="02020603050405020304" pitchFamily="18" charset="0"/>
              </a:rPr>
              <a:t>where x is a string for the text to be displayed.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b="1" dirty="0" smtClean="0">
                <a:latin typeface="Times New Roman" panose="02020603050405020304" pitchFamily="18" charset="0"/>
                <a:cs typeface="Times New Roman" panose="02020603050405020304" pitchFamily="18" charset="0"/>
              </a:rPr>
              <a:t>Java has some interesting features:</a:t>
            </a:r>
          </a:p>
          <a:p>
            <a:pPr lvl="1"/>
            <a:r>
              <a:rPr lang="en-US" dirty="0" smtClean="0">
                <a:latin typeface="Times New Roman" panose="02020603050405020304" pitchFamily="18" charset="0"/>
                <a:cs typeface="Times New Roman" panose="02020603050405020304" pitchFamily="18" charset="0"/>
              </a:rPr>
              <a:t>automatic type checking,</a:t>
            </a:r>
          </a:p>
          <a:p>
            <a:pPr lvl="1"/>
            <a:r>
              <a:rPr lang="en-US" dirty="0" smtClean="0">
                <a:latin typeface="Times New Roman" panose="02020603050405020304" pitchFamily="18" charset="0"/>
                <a:cs typeface="Times New Roman" panose="02020603050405020304" pitchFamily="18" charset="0"/>
              </a:rPr>
              <a:t>automatic garbage collection,</a:t>
            </a:r>
          </a:p>
          <a:p>
            <a:pPr lvl="1"/>
            <a:r>
              <a:rPr lang="en-US" dirty="0" smtClean="0">
                <a:latin typeface="Times New Roman" panose="02020603050405020304" pitchFamily="18" charset="0"/>
                <a:cs typeface="Times New Roman" panose="02020603050405020304" pitchFamily="18" charset="0"/>
              </a:rPr>
              <a:t>simplifies pointers; no directly accessible pointer to memory,</a:t>
            </a:r>
          </a:p>
          <a:p>
            <a:pPr lvl="1"/>
            <a:r>
              <a:rPr lang="en-US" dirty="0" smtClean="0">
                <a:latin typeface="Times New Roman" panose="02020603050405020304" pitchFamily="18" charset="0"/>
                <a:cs typeface="Times New Roman" panose="02020603050405020304" pitchFamily="18" charset="0"/>
              </a:rPr>
              <a:t>simplified network access,</a:t>
            </a:r>
          </a:p>
          <a:p>
            <a:pPr lvl="1"/>
            <a:r>
              <a:rPr lang="en-US" dirty="0" smtClean="0">
                <a:latin typeface="Times New Roman" panose="02020603050405020304" pitchFamily="18" charset="0"/>
                <a:cs typeface="Times New Roman" panose="02020603050405020304" pitchFamily="18" charset="0"/>
              </a:rPr>
              <a:t>multi-threading!</a:t>
            </a:r>
          </a:p>
          <a:p>
            <a:pPr marL="0" indent="0">
              <a:buNone/>
            </a:pPr>
            <a:endParaRPr lang="en-US" dirty="0" smtClean="0"/>
          </a:p>
          <a:p>
            <a:r>
              <a:rPr lang="en-US" b="1" dirty="0" smtClean="0">
                <a:latin typeface="Times New Roman" panose="02020603050405020304" pitchFamily="18" charset="0"/>
                <a:cs typeface="Times New Roman" panose="02020603050405020304" pitchFamily="18" charset="0"/>
              </a:rPr>
              <a:t>Java is not…</a:t>
            </a:r>
          </a:p>
          <a:p>
            <a:pPr lvl="1"/>
            <a:r>
              <a:rPr lang="en-US" sz="2000" dirty="0" smtClean="0">
                <a:latin typeface="Times New Roman" panose="02020603050405020304" pitchFamily="18" charset="0"/>
                <a:cs typeface="Times New Roman" panose="02020603050405020304" pitchFamily="18" charset="0"/>
              </a:rPr>
              <a:t>An internet-only programming language.</a:t>
            </a:r>
          </a:p>
          <a:p>
            <a:pPr lvl="1"/>
            <a:r>
              <a:rPr lang="en-US" sz="2000" dirty="0" smtClean="0">
                <a:latin typeface="Times New Roman" panose="02020603050405020304" pitchFamily="18" charset="0"/>
                <a:cs typeface="Times New Roman" panose="02020603050405020304" pitchFamily="18" charset="0"/>
              </a:rPr>
              <a:t>Difficult.</a:t>
            </a:r>
          </a:p>
          <a:p>
            <a:pPr lvl="1"/>
            <a:r>
              <a:rPr lang="en-US" sz="2000" dirty="0" smtClean="0">
                <a:latin typeface="Times New Roman" panose="02020603050405020304" pitchFamily="18" charset="0"/>
                <a:cs typeface="Times New Roman" panose="02020603050405020304" pitchFamily="18" charset="0"/>
              </a:rPr>
              <a:t>JavaScript.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r>
              <a:rPr lang="en-US" sz="4400" b="1" dirty="0" smtClean="0"/>
              <a:t>Comments are almost like C++</a:t>
            </a:r>
          </a:p>
        </p:txBody>
      </p:sp>
      <p:sp>
        <p:nvSpPr>
          <p:cNvPr id="6148" name="Rectangle 3"/>
          <p:cNvSpPr>
            <a:spLocks noGrp="1" noChangeArrowheads="1"/>
          </p:cNvSpPr>
          <p:nvPr>
            <p:ph sz="quarter" idx="1"/>
          </p:nvPr>
        </p:nvSpPr>
        <p:spPr>
          <a:xfrm>
            <a:off x="2209800" y="1752600"/>
            <a:ext cx="7772400" cy="4495800"/>
          </a:xfrm>
        </p:spPr>
        <p:txBody>
          <a:bodyPr/>
          <a:lstStyle/>
          <a:p>
            <a:pPr lvl="1">
              <a:buFontTx/>
              <a:buNone/>
            </a:pPr>
            <a:r>
              <a:rPr lang="en-US" dirty="0" smtClean="0"/>
              <a:t>The javadoc program generates HTML API documentation from the “javadoc” style comments in your code.</a:t>
            </a:r>
            <a:endParaRPr lang="en-US" sz="2000" dirty="0"/>
          </a:p>
        </p:txBody>
      </p:sp>
      <p:sp>
        <p:nvSpPr>
          <p:cNvPr id="6146" name="Slide Number Placeholder 3"/>
          <p:cNvSpPr>
            <a:spLocks noGrp="1"/>
          </p:cNvSpPr>
          <p:nvPr>
            <p:ph type="sldNum" sz="quarter" idx="15"/>
          </p:nvPr>
        </p:nvSpPr>
        <p:spPr>
          <a:noFill/>
        </p:spPr>
        <p:txBody>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fld id="{7BAB790D-32E4-4696-B0F4-94F7A14B3DB1}" type="slidenum">
              <a:rPr lang="en-US" sz="1400">
                <a:latin typeface="Times" panose="02020603050405020304" pitchFamily="18" charset="0"/>
              </a:rPr>
              <a:pPr/>
              <a:t>30</a:t>
            </a:fld>
            <a:endParaRPr lang="en-US" sz="1400" dirty="0">
              <a:latin typeface="Times" panose="02020603050405020304" pitchFamily="18" charset="0"/>
            </a:endParaRPr>
          </a:p>
        </p:txBody>
      </p:sp>
      <p:sp>
        <p:nvSpPr>
          <p:cNvPr id="6149" name="Text Box 4"/>
          <p:cNvSpPr txBox="1">
            <a:spLocks noChangeArrowheads="1"/>
          </p:cNvSpPr>
          <p:nvPr/>
        </p:nvSpPr>
        <p:spPr bwMode="auto">
          <a:xfrm>
            <a:off x="2286000" y="2971800"/>
            <a:ext cx="6596678" cy="2369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pPr>
              <a:spcBef>
                <a:spcPct val="20000"/>
              </a:spcBef>
            </a:pPr>
            <a:r>
              <a:rPr lang="en-US" sz="2000" dirty="0">
                <a:latin typeface="Courier" pitchFamily="49" charset="0"/>
              </a:rPr>
              <a:t>/* This kind of comment can span multiple lines */</a:t>
            </a:r>
          </a:p>
          <a:p>
            <a:pPr>
              <a:spcBef>
                <a:spcPct val="20000"/>
              </a:spcBef>
            </a:pPr>
            <a:r>
              <a:rPr lang="en-US" sz="2000" dirty="0">
                <a:latin typeface="Courier" pitchFamily="49" charset="0"/>
              </a:rPr>
              <a:t>// This kind is to the end of the line</a:t>
            </a:r>
          </a:p>
          <a:p>
            <a:pPr>
              <a:spcBef>
                <a:spcPct val="20000"/>
              </a:spcBef>
            </a:pPr>
            <a:r>
              <a:rPr lang="en-US" sz="2000" dirty="0">
                <a:latin typeface="Courier" pitchFamily="49" charset="0"/>
              </a:rPr>
              <a:t>/**</a:t>
            </a:r>
            <a:br>
              <a:rPr lang="en-US" sz="2000" dirty="0">
                <a:latin typeface="Courier" pitchFamily="49" charset="0"/>
              </a:rPr>
            </a:br>
            <a:r>
              <a:rPr lang="en-US" sz="2000" dirty="0">
                <a:latin typeface="Courier" pitchFamily="49" charset="0"/>
              </a:rPr>
              <a:t>  * This kind of comment is a special</a:t>
            </a:r>
            <a:br>
              <a:rPr lang="en-US" sz="2000" dirty="0">
                <a:latin typeface="Courier" pitchFamily="49" charset="0"/>
              </a:rPr>
            </a:br>
            <a:r>
              <a:rPr lang="en-US" sz="2000" dirty="0">
                <a:latin typeface="Courier" pitchFamily="49" charset="0"/>
              </a:rPr>
              <a:t>  * ‘javadoc’ style comment</a:t>
            </a:r>
            <a:br>
              <a:rPr lang="en-US" sz="2000" dirty="0">
                <a:latin typeface="Courier" pitchFamily="49" charset="0"/>
              </a:rPr>
            </a:br>
            <a:r>
              <a:rPr lang="en-US" sz="2000" dirty="0">
                <a:latin typeface="Courier" pitchFamily="49" charset="0"/>
              </a:rPr>
              <a:t>  */</a:t>
            </a:r>
          </a:p>
          <a:p>
            <a:endParaRPr lang="en-US" sz="2000" dirty="0"/>
          </a:p>
        </p:txBody>
      </p:sp>
    </p:spTree>
    <p:extLst>
      <p:ext uri="{BB962C8B-B14F-4D97-AF65-F5344CB8AC3E}">
        <p14:creationId xmlns:p14="http://schemas.microsoft.com/office/powerpoint/2010/main" xmlns="" val="2697750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29555" y="0"/>
            <a:ext cx="9156879" cy="1143000"/>
          </a:xfrm>
          <a:noFill/>
          <a:ln/>
        </p:spPr>
        <p:txBody>
          <a:bodyPr>
            <a:normAutofit/>
          </a:bodyPr>
          <a:lstStyle/>
          <a:p>
            <a:pPr>
              <a:lnSpc>
                <a:spcPct val="90000"/>
              </a:lnSpc>
            </a:pPr>
            <a:r>
              <a:rPr lang="en-US" sz="3600" b="1" dirty="0"/>
              <a:t>Object Oriented </a:t>
            </a:r>
            <a:r>
              <a:rPr lang="en-US" sz="3600" b="1" dirty="0" smtClean="0"/>
              <a:t>Languages </a:t>
            </a:r>
            <a:r>
              <a:rPr lang="en-US" sz="3600" b="1" dirty="0"/>
              <a:t>-a Comparison</a:t>
            </a:r>
          </a:p>
        </p:txBody>
      </p:sp>
      <p:grpSp>
        <p:nvGrpSpPr>
          <p:cNvPr id="84028" name="Group 60"/>
          <p:cNvGrpSpPr>
            <a:grpSpLocks/>
          </p:cNvGrpSpPr>
          <p:nvPr/>
        </p:nvGrpSpPr>
        <p:grpSpPr bwMode="auto">
          <a:xfrm>
            <a:off x="2063750" y="1682750"/>
            <a:ext cx="7835900" cy="4864100"/>
            <a:chOff x="340" y="1060"/>
            <a:chExt cx="4936" cy="3064"/>
          </a:xfrm>
        </p:grpSpPr>
        <p:sp>
          <p:nvSpPr>
            <p:cNvPr id="83971" name="Rectangle 3"/>
            <p:cNvSpPr>
              <a:spLocks noChangeArrowheads="1"/>
            </p:cNvSpPr>
            <p:nvPr/>
          </p:nvSpPr>
          <p:spPr bwMode="auto">
            <a:xfrm>
              <a:off x="4516" y="1060"/>
              <a:ext cx="760" cy="3064"/>
            </a:xfrm>
            <a:prstGeom prst="rect">
              <a:avLst/>
            </a:prstGeom>
            <a:solidFill>
              <a:srgbClr val="00B7A5"/>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83972" name="Rectangle 4"/>
            <p:cNvSpPr>
              <a:spLocks noChangeArrowheads="1"/>
            </p:cNvSpPr>
            <p:nvPr/>
          </p:nvSpPr>
          <p:spPr bwMode="auto">
            <a:xfrm>
              <a:off x="3700" y="1060"/>
              <a:ext cx="808" cy="3064"/>
            </a:xfrm>
            <a:prstGeom prst="rect">
              <a:avLst/>
            </a:prstGeom>
            <a:solidFill>
              <a:srgbClr val="CF0E3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83973" name="Rectangle 5"/>
            <p:cNvSpPr>
              <a:spLocks noChangeArrowheads="1"/>
            </p:cNvSpPr>
            <p:nvPr/>
          </p:nvSpPr>
          <p:spPr bwMode="auto">
            <a:xfrm>
              <a:off x="1876" y="1060"/>
              <a:ext cx="808" cy="3064"/>
            </a:xfrm>
            <a:prstGeom prst="rect">
              <a:avLst/>
            </a:prstGeom>
            <a:solidFill>
              <a:srgbClr val="00B7A5"/>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83974" name="Rectangle 6"/>
            <p:cNvSpPr>
              <a:spLocks noChangeArrowheads="1"/>
            </p:cNvSpPr>
            <p:nvPr/>
          </p:nvSpPr>
          <p:spPr bwMode="auto">
            <a:xfrm>
              <a:off x="2692" y="1060"/>
              <a:ext cx="1000" cy="3064"/>
            </a:xfrm>
            <a:prstGeom prst="rect">
              <a:avLst/>
            </a:prstGeom>
            <a:solidFill>
              <a:srgbClr val="438E00"/>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83975" name="Rectangle 7"/>
            <p:cNvSpPr>
              <a:spLocks noChangeArrowheads="1"/>
            </p:cNvSpPr>
            <p:nvPr/>
          </p:nvSpPr>
          <p:spPr bwMode="auto">
            <a:xfrm>
              <a:off x="340" y="1060"/>
              <a:ext cx="1528" cy="306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83976" name="Line 8"/>
            <p:cNvSpPr>
              <a:spLocks noChangeShapeType="1"/>
            </p:cNvSpPr>
            <p:nvPr/>
          </p:nvSpPr>
          <p:spPr bwMode="auto">
            <a:xfrm>
              <a:off x="345" y="1488"/>
              <a:ext cx="4927"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83977" name="Rectangle 9"/>
            <p:cNvSpPr>
              <a:spLocks noChangeArrowheads="1"/>
            </p:cNvSpPr>
            <p:nvPr/>
          </p:nvSpPr>
          <p:spPr bwMode="auto">
            <a:xfrm>
              <a:off x="828" y="1172"/>
              <a:ext cx="67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Feature</a:t>
              </a:r>
            </a:p>
          </p:txBody>
        </p:sp>
        <p:sp>
          <p:nvSpPr>
            <p:cNvPr id="83978" name="Rectangle 10"/>
            <p:cNvSpPr>
              <a:spLocks noChangeArrowheads="1"/>
            </p:cNvSpPr>
            <p:nvPr/>
          </p:nvSpPr>
          <p:spPr bwMode="auto">
            <a:xfrm>
              <a:off x="2122" y="1172"/>
              <a:ext cx="389"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C++</a:t>
              </a:r>
            </a:p>
          </p:txBody>
        </p:sp>
        <p:sp>
          <p:nvSpPr>
            <p:cNvPr id="83979" name="Rectangle 11"/>
            <p:cNvSpPr>
              <a:spLocks noChangeArrowheads="1"/>
            </p:cNvSpPr>
            <p:nvPr/>
          </p:nvSpPr>
          <p:spPr bwMode="auto">
            <a:xfrm>
              <a:off x="2816" y="1076"/>
              <a:ext cx="817"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Objective</a:t>
              </a:r>
            </a:p>
          </p:txBody>
        </p:sp>
        <p:sp>
          <p:nvSpPr>
            <p:cNvPr id="83980" name="Rectangle 12"/>
            <p:cNvSpPr>
              <a:spLocks noChangeArrowheads="1"/>
            </p:cNvSpPr>
            <p:nvPr/>
          </p:nvSpPr>
          <p:spPr bwMode="auto">
            <a:xfrm>
              <a:off x="3069" y="1235"/>
              <a:ext cx="209"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C</a:t>
              </a:r>
            </a:p>
          </p:txBody>
        </p:sp>
        <p:sp>
          <p:nvSpPr>
            <p:cNvPr id="83981" name="Rectangle 13"/>
            <p:cNvSpPr>
              <a:spLocks noChangeArrowheads="1"/>
            </p:cNvSpPr>
            <p:nvPr/>
          </p:nvSpPr>
          <p:spPr bwMode="auto">
            <a:xfrm>
              <a:off x="3873" y="1172"/>
              <a:ext cx="47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Ada</a:t>
              </a:r>
            </a:p>
          </p:txBody>
        </p:sp>
        <p:sp>
          <p:nvSpPr>
            <p:cNvPr id="83982" name="Rectangle 14"/>
            <p:cNvSpPr>
              <a:spLocks noChangeArrowheads="1"/>
            </p:cNvSpPr>
            <p:nvPr/>
          </p:nvSpPr>
          <p:spPr bwMode="auto">
            <a:xfrm>
              <a:off x="4651" y="1172"/>
              <a:ext cx="42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Java</a:t>
              </a:r>
            </a:p>
          </p:txBody>
        </p:sp>
        <p:sp>
          <p:nvSpPr>
            <p:cNvPr id="83983" name="Rectangle 15"/>
            <p:cNvSpPr>
              <a:spLocks noChangeArrowheads="1"/>
            </p:cNvSpPr>
            <p:nvPr/>
          </p:nvSpPr>
          <p:spPr bwMode="auto">
            <a:xfrm>
              <a:off x="358" y="1555"/>
              <a:ext cx="1091" cy="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000" b="1" dirty="0">
                  <a:solidFill>
                    <a:schemeClr val="accent2"/>
                  </a:solidFill>
                </a:rPr>
                <a:t>Encapsulation</a:t>
              </a:r>
            </a:p>
          </p:txBody>
        </p:sp>
        <p:sp>
          <p:nvSpPr>
            <p:cNvPr id="83984" name="Rectangle 16"/>
            <p:cNvSpPr>
              <a:spLocks noChangeArrowheads="1"/>
            </p:cNvSpPr>
            <p:nvPr/>
          </p:nvSpPr>
          <p:spPr bwMode="auto">
            <a:xfrm>
              <a:off x="2026" y="1587"/>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3985" name="Rectangle 17"/>
            <p:cNvSpPr>
              <a:spLocks noChangeArrowheads="1"/>
            </p:cNvSpPr>
            <p:nvPr/>
          </p:nvSpPr>
          <p:spPr bwMode="auto">
            <a:xfrm>
              <a:off x="2969" y="1587"/>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3986" name="Rectangle 18"/>
            <p:cNvSpPr>
              <a:spLocks noChangeArrowheads="1"/>
            </p:cNvSpPr>
            <p:nvPr/>
          </p:nvSpPr>
          <p:spPr bwMode="auto">
            <a:xfrm>
              <a:off x="3721" y="1587"/>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3987" name="Rectangle 19"/>
            <p:cNvSpPr>
              <a:spLocks noChangeArrowheads="1"/>
            </p:cNvSpPr>
            <p:nvPr/>
          </p:nvSpPr>
          <p:spPr bwMode="auto">
            <a:xfrm>
              <a:off x="4665" y="1587"/>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3988" name="Rectangle 20"/>
            <p:cNvSpPr>
              <a:spLocks noChangeArrowheads="1"/>
            </p:cNvSpPr>
            <p:nvPr/>
          </p:nvSpPr>
          <p:spPr bwMode="auto">
            <a:xfrm>
              <a:off x="358" y="1807"/>
              <a:ext cx="904" cy="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000" b="1" dirty="0">
                  <a:solidFill>
                    <a:schemeClr val="accent2"/>
                  </a:solidFill>
                </a:rPr>
                <a:t>Inheritance</a:t>
              </a:r>
            </a:p>
          </p:txBody>
        </p:sp>
        <p:sp>
          <p:nvSpPr>
            <p:cNvPr id="83989" name="Rectangle 21"/>
            <p:cNvSpPr>
              <a:spLocks noChangeArrowheads="1"/>
            </p:cNvSpPr>
            <p:nvPr/>
          </p:nvSpPr>
          <p:spPr bwMode="auto">
            <a:xfrm>
              <a:off x="2026" y="1839"/>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3990" name="Rectangle 22"/>
            <p:cNvSpPr>
              <a:spLocks noChangeArrowheads="1"/>
            </p:cNvSpPr>
            <p:nvPr/>
          </p:nvSpPr>
          <p:spPr bwMode="auto">
            <a:xfrm>
              <a:off x="2969" y="1839"/>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3991" name="Rectangle 23"/>
            <p:cNvSpPr>
              <a:spLocks noChangeArrowheads="1"/>
            </p:cNvSpPr>
            <p:nvPr/>
          </p:nvSpPr>
          <p:spPr bwMode="auto">
            <a:xfrm>
              <a:off x="3721" y="1839"/>
              <a:ext cx="32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No</a:t>
              </a:r>
            </a:p>
          </p:txBody>
        </p:sp>
        <p:sp>
          <p:nvSpPr>
            <p:cNvPr id="83992" name="Rectangle 24"/>
            <p:cNvSpPr>
              <a:spLocks noChangeArrowheads="1"/>
            </p:cNvSpPr>
            <p:nvPr/>
          </p:nvSpPr>
          <p:spPr bwMode="auto">
            <a:xfrm>
              <a:off x="4665" y="1839"/>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3993" name="Rectangle 25"/>
            <p:cNvSpPr>
              <a:spLocks noChangeArrowheads="1"/>
            </p:cNvSpPr>
            <p:nvPr/>
          </p:nvSpPr>
          <p:spPr bwMode="auto">
            <a:xfrm>
              <a:off x="358" y="2059"/>
              <a:ext cx="1258" cy="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000" b="1" dirty="0">
                  <a:solidFill>
                    <a:schemeClr val="accent2"/>
                  </a:solidFill>
                </a:rPr>
                <a:t>Multiple Inherit.</a:t>
              </a:r>
            </a:p>
          </p:txBody>
        </p:sp>
        <p:sp>
          <p:nvSpPr>
            <p:cNvPr id="83994" name="Rectangle 26"/>
            <p:cNvSpPr>
              <a:spLocks noChangeArrowheads="1"/>
            </p:cNvSpPr>
            <p:nvPr/>
          </p:nvSpPr>
          <p:spPr bwMode="auto">
            <a:xfrm>
              <a:off x="2026" y="2091"/>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3995" name="Rectangle 27"/>
            <p:cNvSpPr>
              <a:spLocks noChangeArrowheads="1"/>
            </p:cNvSpPr>
            <p:nvPr/>
          </p:nvSpPr>
          <p:spPr bwMode="auto">
            <a:xfrm>
              <a:off x="2969" y="2091"/>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3996" name="Rectangle 28"/>
            <p:cNvSpPr>
              <a:spLocks noChangeArrowheads="1"/>
            </p:cNvSpPr>
            <p:nvPr/>
          </p:nvSpPr>
          <p:spPr bwMode="auto">
            <a:xfrm>
              <a:off x="3721" y="2091"/>
              <a:ext cx="32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No</a:t>
              </a:r>
            </a:p>
          </p:txBody>
        </p:sp>
        <p:sp>
          <p:nvSpPr>
            <p:cNvPr id="83997" name="Rectangle 29"/>
            <p:cNvSpPr>
              <a:spLocks noChangeArrowheads="1"/>
            </p:cNvSpPr>
            <p:nvPr/>
          </p:nvSpPr>
          <p:spPr bwMode="auto">
            <a:xfrm>
              <a:off x="4665" y="2091"/>
              <a:ext cx="32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No</a:t>
              </a:r>
            </a:p>
          </p:txBody>
        </p:sp>
        <p:sp>
          <p:nvSpPr>
            <p:cNvPr id="83998" name="Rectangle 30"/>
            <p:cNvSpPr>
              <a:spLocks noChangeArrowheads="1"/>
            </p:cNvSpPr>
            <p:nvPr/>
          </p:nvSpPr>
          <p:spPr bwMode="auto">
            <a:xfrm>
              <a:off x="358" y="2311"/>
              <a:ext cx="1117" cy="2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000" b="1" dirty="0">
                  <a:solidFill>
                    <a:schemeClr val="accent2"/>
                  </a:solidFill>
                </a:rPr>
                <a:t>Polymorphism</a:t>
              </a:r>
            </a:p>
          </p:txBody>
        </p:sp>
        <p:sp>
          <p:nvSpPr>
            <p:cNvPr id="83999" name="Rectangle 31"/>
            <p:cNvSpPr>
              <a:spLocks noChangeArrowheads="1"/>
            </p:cNvSpPr>
            <p:nvPr/>
          </p:nvSpPr>
          <p:spPr bwMode="auto">
            <a:xfrm>
              <a:off x="2026" y="2343"/>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4000" name="Rectangle 32"/>
            <p:cNvSpPr>
              <a:spLocks noChangeArrowheads="1"/>
            </p:cNvSpPr>
            <p:nvPr/>
          </p:nvSpPr>
          <p:spPr bwMode="auto">
            <a:xfrm>
              <a:off x="2969" y="2343"/>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4001" name="Rectangle 33"/>
            <p:cNvSpPr>
              <a:spLocks noChangeArrowheads="1"/>
            </p:cNvSpPr>
            <p:nvPr/>
          </p:nvSpPr>
          <p:spPr bwMode="auto">
            <a:xfrm>
              <a:off x="3721" y="2343"/>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4002" name="Rectangle 34"/>
            <p:cNvSpPr>
              <a:spLocks noChangeArrowheads="1"/>
            </p:cNvSpPr>
            <p:nvPr/>
          </p:nvSpPr>
          <p:spPr bwMode="auto">
            <a:xfrm>
              <a:off x="4665" y="2343"/>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4003" name="Rectangle 35"/>
            <p:cNvSpPr>
              <a:spLocks noChangeArrowheads="1"/>
            </p:cNvSpPr>
            <p:nvPr/>
          </p:nvSpPr>
          <p:spPr bwMode="auto">
            <a:xfrm>
              <a:off x="358" y="2563"/>
              <a:ext cx="144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000" b="1" dirty="0">
                  <a:solidFill>
                    <a:schemeClr val="accent2"/>
                  </a:solidFill>
                </a:rPr>
                <a:t>Binding (Early/Late)</a:t>
              </a:r>
            </a:p>
          </p:txBody>
        </p:sp>
        <p:sp>
          <p:nvSpPr>
            <p:cNvPr id="84004" name="Rectangle 36"/>
            <p:cNvSpPr>
              <a:spLocks noChangeArrowheads="1"/>
            </p:cNvSpPr>
            <p:nvPr/>
          </p:nvSpPr>
          <p:spPr bwMode="auto">
            <a:xfrm>
              <a:off x="2026" y="2595"/>
              <a:ext cx="46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Both</a:t>
              </a:r>
            </a:p>
          </p:txBody>
        </p:sp>
        <p:sp>
          <p:nvSpPr>
            <p:cNvPr id="84005" name="Rectangle 37"/>
            <p:cNvSpPr>
              <a:spLocks noChangeArrowheads="1"/>
            </p:cNvSpPr>
            <p:nvPr/>
          </p:nvSpPr>
          <p:spPr bwMode="auto">
            <a:xfrm>
              <a:off x="2969" y="2595"/>
              <a:ext cx="46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Both</a:t>
              </a:r>
            </a:p>
          </p:txBody>
        </p:sp>
        <p:sp>
          <p:nvSpPr>
            <p:cNvPr id="84006" name="Rectangle 38"/>
            <p:cNvSpPr>
              <a:spLocks noChangeArrowheads="1"/>
            </p:cNvSpPr>
            <p:nvPr/>
          </p:nvSpPr>
          <p:spPr bwMode="auto">
            <a:xfrm>
              <a:off x="3721" y="2595"/>
              <a:ext cx="47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Early</a:t>
              </a:r>
            </a:p>
          </p:txBody>
        </p:sp>
        <p:sp>
          <p:nvSpPr>
            <p:cNvPr id="84007" name="Rectangle 39"/>
            <p:cNvSpPr>
              <a:spLocks noChangeArrowheads="1"/>
            </p:cNvSpPr>
            <p:nvPr/>
          </p:nvSpPr>
          <p:spPr bwMode="auto">
            <a:xfrm>
              <a:off x="4665" y="2595"/>
              <a:ext cx="425"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Late</a:t>
              </a:r>
            </a:p>
          </p:txBody>
        </p:sp>
        <p:sp>
          <p:nvSpPr>
            <p:cNvPr id="84008" name="Rectangle 40"/>
            <p:cNvSpPr>
              <a:spLocks noChangeArrowheads="1"/>
            </p:cNvSpPr>
            <p:nvPr/>
          </p:nvSpPr>
          <p:spPr bwMode="auto">
            <a:xfrm>
              <a:off x="358" y="2815"/>
              <a:ext cx="95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000" b="1" dirty="0">
                  <a:solidFill>
                    <a:schemeClr val="accent2"/>
                  </a:solidFill>
                </a:rPr>
                <a:t>Concurrency</a:t>
              </a:r>
            </a:p>
          </p:txBody>
        </p:sp>
        <p:sp>
          <p:nvSpPr>
            <p:cNvPr id="84009" name="Rectangle 41"/>
            <p:cNvSpPr>
              <a:spLocks noChangeArrowheads="1"/>
            </p:cNvSpPr>
            <p:nvPr/>
          </p:nvSpPr>
          <p:spPr bwMode="auto">
            <a:xfrm>
              <a:off x="2026" y="2847"/>
              <a:ext cx="46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Poor</a:t>
              </a:r>
            </a:p>
          </p:txBody>
        </p:sp>
        <p:sp>
          <p:nvSpPr>
            <p:cNvPr id="84010" name="Rectangle 42"/>
            <p:cNvSpPr>
              <a:spLocks noChangeArrowheads="1"/>
            </p:cNvSpPr>
            <p:nvPr/>
          </p:nvSpPr>
          <p:spPr bwMode="auto">
            <a:xfrm>
              <a:off x="2969" y="2847"/>
              <a:ext cx="46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Poor</a:t>
              </a:r>
            </a:p>
          </p:txBody>
        </p:sp>
        <p:sp>
          <p:nvSpPr>
            <p:cNvPr id="84011" name="Rectangle 43"/>
            <p:cNvSpPr>
              <a:spLocks noChangeArrowheads="1"/>
            </p:cNvSpPr>
            <p:nvPr/>
          </p:nvSpPr>
          <p:spPr bwMode="auto">
            <a:xfrm>
              <a:off x="3721" y="2847"/>
              <a:ext cx="702"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Difficult</a:t>
              </a:r>
            </a:p>
          </p:txBody>
        </p:sp>
        <p:sp>
          <p:nvSpPr>
            <p:cNvPr id="84012" name="Rectangle 44"/>
            <p:cNvSpPr>
              <a:spLocks noChangeArrowheads="1"/>
            </p:cNvSpPr>
            <p:nvPr/>
          </p:nvSpPr>
          <p:spPr bwMode="auto">
            <a:xfrm>
              <a:off x="4665" y="2847"/>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4013" name="Rectangle 45"/>
            <p:cNvSpPr>
              <a:spLocks noChangeArrowheads="1"/>
            </p:cNvSpPr>
            <p:nvPr/>
          </p:nvSpPr>
          <p:spPr bwMode="auto">
            <a:xfrm>
              <a:off x="358" y="3067"/>
              <a:ext cx="138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000" b="1" dirty="0">
                  <a:solidFill>
                    <a:schemeClr val="accent2"/>
                  </a:solidFill>
                </a:rPr>
                <a:t>Garbage Collection</a:t>
              </a:r>
            </a:p>
          </p:txBody>
        </p:sp>
        <p:sp>
          <p:nvSpPr>
            <p:cNvPr id="84014" name="Rectangle 46"/>
            <p:cNvSpPr>
              <a:spLocks noChangeArrowheads="1"/>
            </p:cNvSpPr>
            <p:nvPr/>
          </p:nvSpPr>
          <p:spPr bwMode="auto">
            <a:xfrm>
              <a:off x="2026" y="3099"/>
              <a:ext cx="32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No</a:t>
              </a:r>
            </a:p>
          </p:txBody>
        </p:sp>
        <p:sp>
          <p:nvSpPr>
            <p:cNvPr id="84015" name="Rectangle 47"/>
            <p:cNvSpPr>
              <a:spLocks noChangeArrowheads="1"/>
            </p:cNvSpPr>
            <p:nvPr/>
          </p:nvSpPr>
          <p:spPr bwMode="auto">
            <a:xfrm>
              <a:off x="2969" y="3099"/>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4016" name="Rectangle 48"/>
            <p:cNvSpPr>
              <a:spLocks noChangeArrowheads="1"/>
            </p:cNvSpPr>
            <p:nvPr/>
          </p:nvSpPr>
          <p:spPr bwMode="auto">
            <a:xfrm>
              <a:off x="3721" y="3099"/>
              <a:ext cx="32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No</a:t>
              </a:r>
            </a:p>
          </p:txBody>
        </p:sp>
        <p:sp>
          <p:nvSpPr>
            <p:cNvPr id="84017" name="Rectangle 49"/>
            <p:cNvSpPr>
              <a:spLocks noChangeArrowheads="1"/>
            </p:cNvSpPr>
            <p:nvPr/>
          </p:nvSpPr>
          <p:spPr bwMode="auto">
            <a:xfrm>
              <a:off x="4665" y="3099"/>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4018" name="Rectangle 50"/>
            <p:cNvSpPr>
              <a:spLocks noChangeArrowheads="1"/>
            </p:cNvSpPr>
            <p:nvPr/>
          </p:nvSpPr>
          <p:spPr bwMode="auto">
            <a:xfrm>
              <a:off x="358" y="3319"/>
              <a:ext cx="100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000" b="1" dirty="0">
                  <a:solidFill>
                    <a:schemeClr val="accent2"/>
                  </a:solidFill>
                </a:rPr>
                <a:t>Genericity</a:t>
              </a:r>
            </a:p>
          </p:txBody>
        </p:sp>
        <p:sp>
          <p:nvSpPr>
            <p:cNvPr id="84019" name="Rectangle 51"/>
            <p:cNvSpPr>
              <a:spLocks noChangeArrowheads="1"/>
            </p:cNvSpPr>
            <p:nvPr/>
          </p:nvSpPr>
          <p:spPr bwMode="auto">
            <a:xfrm>
              <a:off x="2026" y="3351"/>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4020" name="Rectangle 52"/>
            <p:cNvSpPr>
              <a:spLocks noChangeArrowheads="1"/>
            </p:cNvSpPr>
            <p:nvPr/>
          </p:nvSpPr>
          <p:spPr bwMode="auto">
            <a:xfrm>
              <a:off x="2969" y="3351"/>
              <a:ext cx="32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No</a:t>
              </a:r>
            </a:p>
          </p:txBody>
        </p:sp>
        <p:sp>
          <p:nvSpPr>
            <p:cNvPr id="84021" name="Rectangle 53"/>
            <p:cNvSpPr>
              <a:spLocks noChangeArrowheads="1"/>
            </p:cNvSpPr>
            <p:nvPr/>
          </p:nvSpPr>
          <p:spPr bwMode="auto">
            <a:xfrm>
              <a:off x="3721" y="3351"/>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4022" name="Rectangle 54"/>
            <p:cNvSpPr>
              <a:spLocks noChangeArrowheads="1"/>
            </p:cNvSpPr>
            <p:nvPr/>
          </p:nvSpPr>
          <p:spPr bwMode="auto">
            <a:xfrm>
              <a:off x="4665" y="3351"/>
              <a:ext cx="328"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No</a:t>
              </a:r>
            </a:p>
          </p:txBody>
        </p:sp>
        <p:sp>
          <p:nvSpPr>
            <p:cNvPr id="84023" name="Rectangle 55"/>
            <p:cNvSpPr>
              <a:spLocks noChangeArrowheads="1"/>
            </p:cNvSpPr>
            <p:nvPr/>
          </p:nvSpPr>
          <p:spPr bwMode="auto">
            <a:xfrm>
              <a:off x="358" y="3571"/>
              <a:ext cx="1058"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000" b="1" dirty="0">
                  <a:solidFill>
                    <a:schemeClr val="accent2"/>
                  </a:solidFill>
                </a:rPr>
                <a:t>Class Libraries</a:t>
              </a:r>
            </a:p>
          </p:txBody>
        </p:sp>
        <p:sp>
          <p:nvSpPr>
            <p:cNvPr id="84024" name="Rectangle 56"/>
            <p:cNvSpPr>
              <a:spLocks noChangeArrowheads="1"/>
            </p:cNvSpPr>
            <p:nvPr/>
          </p:nvSpPr>
          <p:spPr bwMode="auto">
            <a:xfrm>
              <a:off x="2026" y="3603"/>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4025" name="Rectangle 57"/>
            <p:cNvSpPr>
              <a:spLocks noChangeArrowheads="1"/>
            </p:cNvSpPr>
            <p:nvPr/>
          </p:nvSpPr>
          <p:spPr bwMode="auto">
            <a:xfrm>
              <a:off x="2969" y="3603"/>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sp>
          <p:nvSpPr>
            <p:cNvPr id="84026" name="Rectangle 58"/>
            <p:cNvSpPr>
              <a:spLocks noChangeArrowheads="1"/>
            </p:cNvSpPr>
            <p:nvPr/>
          </p:nvSpPr>
          <p:spPr bwMode="auto">
            <a:xfrm>
              <a:off x="3721" y="3603"/>
              <a:ext cx="665"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Limited</a:t>
              </a:r>
            </a:p>
          </p:txBody>
        </p:sp>
        <p:sp>
          <p:nvSpPr>
            <p:cNvPr id="84027" name="Rectangle 59"/>
            <p:cNvSpPr>
              <a:spLocks noChangeArrowheads="1"/>
            </p:cNvSpPr>
            <p:nvPr/>
          </p:nvSpPr>
          <p:spPr bwMode="auto">
            <a:xfrm>
              <a:off x="4665" y="3603"/>
              <a:ext cx="353" cy="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p>
              <a:r>
                <a:rPr lang="en-US" sz="2200" b="1" dirty="0">
                  <a:solidFill>
                    <a:srgbClr val="FFFFFF"/>
                  </a:solidFill>
                </a:rPr>
                <a:t>Yes</a:t>
              </a:r>
            </a:p>
          </p:txBody>
        </p:sp>
      </p:grpSp>
    </p:spTree>
    <p:extLst>
      <p:ext uri="{BB962C8B-B14F-4D97-AF65-F5344CB8AC3E}">
        <p14:creationId xmlns:p14="http://schemas.microsoft.com/office/powerpoint/2010/main" xmlns="" val="386055245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normAutofit/>
          </a:bodyPr>
          <a:lstStyle/>
          <a:p>
            <a:pPr>
              <a:lnSpc>
                <a:spcPct val="90000"/>
              </a:lnSpc>
            </a:pPr>
            <a:r>
              <a:rPr lang="en-US" sz="4400" b="1" dirty="0">
                <a:latin typeface="Times New Roman" panose="02020603050405020304" pitchFamily="18" charset="0"/>
                <a:cs typeface="Times New Roman" panose="02020603050405020304" pitchFamily="18" charset="0"/>
              </a:rPr>
              <a:t>Java better than C++ ?</a:t>
            </a:r>
          </a:p>
        </p:txBody>
      </p:sp>
      <p:sp>
        <p:nvSpPr>
          <p:cNvPr id="86019" name="Rectangle 3"/>
          <p:cNvSpPr>
            <a:spLocks noGrp="1" noChangeArrowheads="1"/>
          </p:cNvSpPr>
          <p:nvPr>
            <p:ph sz="quarter" idx="1"/>
          </p:nvPr>
        </p:nvSpPr>
        <p:spPr>
          <a:noFill/>
          <a:ln/>
        </p:spPr>
        <p:txBody>
          <a:bodyPr>
            <a:normAutofit/>
          </a:bodyPr>
          <a:lstStyle/>
          <a:p>
            <a:pPr>
              <a:lnSpc>
                <a:spcPct val="90000"/>
              </a:lnSpc>
            </a:pPr>
            <a:r>
              <a:rPr lang="en-US" sz="2400" dirty="0">
                <a:latin typeface="Times New Roman" panose="02020603050405020304" pitchFamily="18" charset="0"/>
                <a:cs typeface="Times New Roman" panose="02020603050405020304" pitchFamily="18" charset="0"/>
              </a:rPr>
              <a:t>No Typedefs, Defines, or Preprocessor</a:t>
            </a:r>
          </a:p>
          <a:p>
            <a:pPr>
              <a:lnSpc>
                <a:spcPct val="90000"/>
              </a:lnSpc>
            </a:pPr>
            <a:r>
              <a:rPr lang="en-US" sz="2400" dirty="0">
                <a:latin typeface="Times New Roman" panose="02020603050405020304" pitchFamily="18" charset="0"/>
                <a:cs typeface="Times New Roman" panose="02020603050405020304" pitchFamily="18" charset="0"/>
              </a:rPr>
              <a:t>No  Global Variables</a:t>
            </a:r>
          </a:p>
          <a:p>
            <a:pPr>
              <a:lnSpc>
                <a:spcPct val="90000"/>
              </a:lnSpc>
            </a:pPr>
            <a:r>
              <a:rPr lang="en-US" sz="2400" dirty="0">
                <a:latin typeface="Times New Roman" panose="02020603050405020304" pitchFamily="18" charset="0"/>
                <a:cs typeface="Times New Roman" panose="02020603050405020304" pitchFamily="18" charset="0"/>
              </a:rPr>
              <a:t>No Goto statements</a:t>
            </a:r>
          </a:p>
          <a:p>
            <a:pPr>
              <a:lnSpc>
                <a:spcPct val="90000"/>
              </a:lnSpc>
            </a:pPr>
            <a:r>
              <a:rPr lang="en-US" sz="2400" dirty="0">
                <a:latin typeface="Times New Roman" panose="02020603050405020304" pitchFamily="18" charset="0"/>
                <a:cs typeface="Times New Roman" panose="02020603050405020304" pitchFamily="18" charset="0"/>
              </a:rPr>
              <a:t>No Pointers</a:t>
            </a:r>
          </a:p>
          <a:p>
            <a:pPr>
              <a:lnSpc>
                <a:spcPct val="90000"/>
              </a:lnSpc>
            </a:pPr>
            <a:r>
              <a:rPr lang="en-US" sz="2400" dirty="0">
                <a:latin typeface="Times New Roman" panose="02020603050405020304" pitchFamily="18" charset="0"/>
                <a:cs typeface="Times New Roman" panose="02020603050405020304" pitchFamily="18" charset="0"/>
              </a:rPr>
              <a:t>No Unsafe Structures</a:t>
            </a:r>
          </a:p>
          <a:p>
            <a:pPr>
              <a:lnSpc>
                <a:spcPct val="90000"/>
              </a:lnSpc>
            </a:pPr>
            <a:r>
              <a:rPr lang="en-US" sz="2400" dirty="0">
                <a:latin typeface="Times New Roman" panose="02020603050405020304" pitchFamily="18" charset="0"/>
                <a:cs typeface="Times New Roman" panose="02020603050405020304" pitchFamily="18" charset="0"/>
              </a:rPr>
              <a:t>No Multiple Inheritance</a:t>
            </a:r>
          </a:p>
          <a:p>
            <a:pPr>
              <a:lnSpc>
                <a:spcPct val="90000"/>
              </a:lnSpc>
            </a:pPr>
            <a:r>
              <a:rPr lang="en-US" sz="2400" dirty="0">
                <a:latin typeface="Times New Roman" panose="02020603050405020304" pitchFamily="18" charset="0"/>
                <a:cs typeface="Times New Roman" panose="02020603050405020304" pitchFamily="18" charset="0"/>
              </a:rPr>
              <a:t>No Operator Overloading</a:t>
            </a:r>
          </a:p>
          <a:p>
            <a:pPr>
              <a:lnSpc>
                <a:spcPct val="90000"/>
              </a:lnSpc>
            </a:pPr>
            <a:r>
              <a:rPr lang="en-US" sz="2400" dirty="0">
                <a:latin typeface="Times New Roman" panose="02020603050405020304" pitchFamily="18" charset="0"/>
                <a:cs typeface="Times New Roman" panose="02020603050405020304" pitchFamily="18" charset="0"/>
              </a:rPr>
              <a:t>No Automatic Coercions</a:t>
            </a:r>
          </a:p>
          <a:p>
            <a:pPr>
              <a:lnSpc>
                <a:spcPct val="90000"/>
              </a:lnSpc>
            </a:pPr>
            <a:r>
              <a:rPr lang="en-US" sz="2400" dirty="0">
                <a:latin typeface="Times New Roman" panose="02020603050405020304" pitchFamily="18" charset="0"/>
                <a:cs typeface="Times New Roman" panose="02020603050405020304" pitchFamily="18" charset="0"/>
              </a:rPr>
              <a:t>No Fragile Data Types</a:t>
            </a:r>
          </a:p>
        </p:txBody>
      </p:sp>
      <p:sp>
        <p:nvSpPr>
          <p:cNvPr id="86020" name="Rectangle 4"/>
          <p:cNvSpPr>
            <a:spLocks noChangeArrowheads="1"/>
          </p:cNvSpPr>
          <p:nvPr/>
        </p:nvSpPr>
        <p:spPr bwMode="auto">
          <a:xfrm>
            <a:off x="6919913" y="2590800"/>
            <a:ext cx="1231900" cy="3898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spAutoFit/>
          </a:bodyPr>
          <a:lstStyle/>
          <a:p>
            <a:r>
              <a:rPr lang="en-US" sz="25000" b="1" dirty="0">
                <a:solidFill>
                  <a:schemeClr val="bg2"/>
                </a:solidFill>
                <a:latin typeface="Algerian" panose="04020705040A02060702" pitchFamily="82" charset="0"/>
              </a:rPr>
              <a:t>?</a:t>
            </a:r>
          </a:p>
        </p:txBody>
      </p:sp>
    </p:spTree>
    <p:extLst>
      <p:ext uri="{BB962C8B-B14F-4D97-AF65-F5344CB8AC3E}">
        <p14:creationId xmlns:p14="http://schemas.microsoft.com/office/powerpoint/2010/main" xmlns="" val="203786328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7548"/>
            <a:ext cx="10515600" cy="819731"/>
          </a:xfrm>
        </p:spPr>
        <p:txBody>
          <a:bodyPr>
            <a:noAutofit/>
          </a:bodyPr>
          <a:lstStyle/>
          <a:p>
            <a:r>
              <a:rPr lang="en-US" sz="4800" b="1" dirty="0" smtClean="0">
                <a:latin typeface="Times New Roman" panose="02020603050405020304" pitchFamily="18" charset="0"/>
                <a:cs typeface="Times New Roman" panose="02020603050405020304" pitchFamily="18" charset="0"/>
              </a:rPr>
              <a:t>Data Types</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66670" y="927278"/>
            <a:ext cx="11204620" cy="5705341"/>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There are two data types available in Java:</a:t>
            </a:r>
          </a:p>
          <a:p>
            <a:r>
              <a:rPr lang="en-US" sz="2200" dirty="0" smtClean="0">
                <a:latin typeface="Times New Roman" panose="02020603050405020304" pitchFamily="18" charset="0"/>
                <a:cs typeface="Times New Roman" panose="02020603050405020304" pitchFamily="18" charset="0"/>
              </a:rPr>
              <a:t>Primitive Data Types</a:t>
            </a:r>
          </a:p>
          <a:p>
            <a:r>
              <a:rPr lang="en-US" sz="2200" dirty="0" smtClean="0">
                <a:latin typeface="Times New Roman" panose="02020603050405020304" pitchFamily="18" charset="0"/>
                <a:cs typeface="Times New Roman" panose="02020603050405020304" pitchFamily="18" charset="0"/>
              </a:rPr>
              <a:t>Reference/Object Data Types</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Reference Data Types:</a:t>
            </a:r>
          </a:p>
          <a:p>
            <a:r>
              <a:rPr lang="en-US" sz="2200" dirty="0" smtClean="0">
                <a:latin typeface="Times New Roman" panose="02020603050405020304" pitchFamily="18" charset="0"/>
                <a:cs typeface="Times New Roman" panose="02020603050405020304" pitchFamily="18" charset="0"/>
              </a:rPr>
              <a:t>Reference variables are created using defined constructors of the classes. They are used to access objects. </a:t>
            </a:r>
          </a:p>
          <a:p>
            <a:r>
              <a:rPr lang="en-US" sz="2200" dirty="0" smtClean="0">
                <a:latin typeface="Times New Roman" panose="02020603050405020304" pitchFamily="18" charset="0"/>
                <a:cs typeface="Times New Roman" panose="02020603050405020304" pitchFamily="18" charset="0"/>
              </a:rPr>
              <a:t>These variables are declared to be of a specific type that cannot be changed. </a:t>
            </a:r>
          </a:p>
          <a:p>
            <a:pPr lvl="1"/>
            <a:r>
              <a:rPr lang="en-US" sz="2200" dirty="0" smtClean="0">
                <a:latin typeface="Times New Roman" panose="02020603050405020304" pitchFamily="18" charset="0"/>
                <a:cs typeface="Times New Roman" panose="02020603050405020304" pitchFamily="18" charset="0"/>
              </a:rPr>
              <a:t>For example, Employee, Puppy,etc.</a:t>
            </a:r>
          </a:p>
          <a:p>
            <a:r>
              <a:rPr lang="en-US" sz="2200" dirty="0" smtClean="0">
                <a:latin typeface="Times New Roman" panose="02020603050405020304" pitchFamily="18" charset="0"/>
                <a:cs typeface="Times New Roman" panose="02020603050405020304" pitchFamily="18" charset="0"/>
              </a:rPr>
              <a:t>Class objects and various types of array variables come under reference data type.</a:t>
            </a:r>
          </a:p>
          <a:p>
            <a:r>
              <a:rPr lang="en-US" sz="2200" dirty="0" smtClean="0">
                <a:latin typeface="Times New Roman" panose="02020603050405020304" pitchFamily="18" charset="0"/>
                <a:cs typeface="Times New Roman" panose="02020603050405020304" pitchFamily="18" charset="0"/>
              </a:rPr>
              <a:t>Default value of any reference variable is null.</a:t>
            </a:r>
          </a:p>
          <a:p>
            <a:r>
              <a:rPr lang="en-US" sz="2200" dirty="0" smtClean="0">
                <a:latin typeface="Times New Roman" panose="02020603050405020304" pitchFamily="18" charset="0"/>
                <a:cs typeface="Times New Roman" panose="02020603050405020304" pitchFamily="18" charset="0"/>
              </a:rPr>
              <a:t>A reference variable can be used to refer to any object of the declared type or any compatible type.</a:t>
            </a:r>
          </a:p>
          <a:p>
            <a:pPr lvl="1"/>
            <a:r>
              <a:rPr lang="en-US" sz="2200" dirty="0" smtClean="0">
                <a:latin typeface="Times New Roman" panose="02020603050405020304" pitchFamily="18" charset="0"/>
                <a:cs typeface="Times New Roman" panose="02020603050405020304" pitchFamily="18" charset="0"/>
              </a:rPr>
              <a:t>Example: Animal animal = new Animal("giraffe");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05585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838200" y="365125"/>
            <a:ext cx="10515600" cy="755337"/>
          </a:xfrm>
          <a:noFill/>
          <a:ln/>
        </p:spPr>
        <p:txBody>
          <a:bodyPr>
            <a:noAutofit/>
          </a:bodyPr>
          <a:lstStyle/>
          <a:p>
            <a:r>
              <a:rPr lang="en-US" sz="4400" b="1" dirty="0" smtClean="0">
                <a:latin typeface="Times New Roman" panose="02020603050405020304" pitchFamily="18" charset="0"/>
                <a:cs typeface="Times New Roman" panose="02020603050405020304" pitchFamily="18" charset="0"/>
              </a:rPr>
              <a:t>Primitive Data Types</a:t>
            </a:r>
          </a:p>
        </p:txBody>
      </p:sp>
      <p:sp>
        <p:nvSpPr>
          <p:cNvPr id="88067" name="Rectangle 3"/>
          <p:cNvSpPr>
            <a:spLocks noGrp="1" noChangeArrowheads="1"/>
          </p:cNvSpPr>
          <p:nvPr>
            <p:ph sz="quarter" idx="1"/>
          </p:nvPr>
        </p:nvSpPr>
        <p:spPr>
          <a:xfrm>
            <a:off x="2243138" y="1657350"/>
            <a:ext cx="7967662" cy="4343400"/>
          </a:xfrm>
          <a:noFill/>
          <a:ln/>
        </p:spPr>
        <p:txBody>
          <a:bodyPr>
            <a:noAutofit/>
          </a:bodyPr>
          <a:lstStyle/>
          <a:p>
            <a:pPr>
              <a:lnSpc>
                <a:spcPct val="90000"/>
              </a:lnSpc>
            </a:pPr>
            <a:r>
              <a:rPr lang="en-US" sz="2400" dirty="0">
                <a:latin typeface="Times New Roman" panose="02020603050405020304" pitchFamily="18" charset="0"/>
                <a:cs typeface="Times New Roman" panose="02020603050405020304" pitchFamily="18" charset="0"/>
              </a:rPr>
              <a:t>Types </a:t>
            </a:r>
          </a:p>
          <a:p>
            <a:pPr lvl="1">
              <a:lnSpc>
                <a:spcPct val="90000"/>
              </a:lnSpc>
              <a:spcBef>
                <a:spcPct val="30000"/>
              </a:spcBef>
              <a:buFontTx/>
              <a:buNone/>
            </a:pPr>
            <a:r>
              <a:rPr lang="en-US" dirty="0">
                <a:latin typeface="Times New Roman" panose="02020603050405020304" pitchFamily="18" charset="0"/>
                <a:cs typeface="Times New Roman" panose="02020603050405020304" pitchFamily="18" charset="0"/>
              </a:rPr>
              <a:t>boolean either true of false</a:t>
            </a:r>
          </a:p>
          <a:p>
            <a:pPr lvl="1">
              <a:lnSpc>
                <a:spcPct val="90000"/>
              </a:lnSpc>
              <a:spcBef>
                <a:spcPct val="30000"/>
              </a:spcBef>
              <a:buFontTx/>
              <a:buNone/>
            </a:pPr>
            <a:r>
              <a:rPr lang="en-US" dirty="0">
                <a:latin typeface="Times New Roman" panose="02020603050405020304" pitchFamily="18" charset="0"/>
                <a:cs typeface="Times New Roman" panose="02020603050405020304" pitchFamily="18" charset="0"/>
              </a:rPr>
              <a:t>char	16 bit Unicode 1.1 </a:t>
            </a:r>
          </a:p>
          <a:p>
            <a:pPr lvl="1">
              <a:lnSpc>
                <a:spcPct val="90000"/>
              </a:lnSpc>
              <a:spcBef>
                <a:spcPct val="30000"/>
              </a:spcBef>
              <a:buFontTx/>
              <a:buNone/>
            </a:pPr>
            <a:r>
              <a:rPr lang="en-US" dirty="0">
                <a:latin typeface="Times New Roman" panose="02020603050405020304" pitchFamily="18" charset="0"/>
                <a:cs typeface="Times New Roman" panose="02020603050405020304" pitchFamily="18" charset="0"/>
              </a:rPr>
              <a:t>byte	8-bit integer (signed)</a:t>
            </a:r>
          </a:p>
          <a:p>
            <a:pPr lvl="1">
              <a:lnSpc>
                <a:spcPct val="90000"/>
              </a:lnSpc>
              <a:spcBef>
                <a:spcPct val="30000"/>
              </a:spcBef>
              <a:buFontTx/>
              <a:buNone/>
            </a:pPr>
            <a:r>
              <a:rPr lang="en-US" dirty="0">
                <a:latin typeface="Times New Roman" panose="02020603050405020304" pitchFamily="18" charset="0"/>
                <a:cs typeface="Times New Roman" panose="02020603050405020304" pitchFamily="18" charset="0"/>
              </a:rPr>
              <a:t>short	16-bit integer (signed)</a:t>
            </a:r>
          </a:p>
          <a:p>
            <a:pPr lvl="1">
              <a:lnSpc>
                <a:spcPct val="90000"/>
              </a:lnSpc>
              <a:spcBef>
                <a:spcPct val="30000"/>
              </a:spcBef>
              <a:buFontTx/>
              <a:buNone/>
            </a:pPr>
            <a:r>
              <a:rPr lang="en-US" dirty="0">
                <a:latin typeface="Times New Roman" panose="02020603050405020304" pitchFamily="18" charset="0"/>
                <a:cs typeface="Times New Roman" panose="02020603050405020304" pitchFamily="18" charset="0"/>
              </a:rPr>
              <a:t>int		32-bit integer (signed)</a:t>
            </a:r>
          </a:p>
          <a:p>
            <a:pPr lvl="1">
              <a:lnSpc>
                <a:spcPct val="90000"/>
              </a:lnSpc>
              <a:spcBef>
                <a:spcPct val="30000"/>
              </a:spcBef>
              <a:buFontTx/>
              <a:buNone/>
            </a:pPr>
            <a:r>
              <a:rPr lang="en-US" dirty="0">
                <a:latin typeface="Times New Roman" panose="02020603050405020304" pitchFamily="18" charset="0"/>
                <a:cs typeface="Times New Roman" panose="02020603050405020304" pitchFamily="18" charset="0"/>
              </a:rPr>
              <a:t>long	64-bit integer (singed)</a:t>
            </a:r>
          </a:p>
          <a:p>
            <a:pPr lvl="1">
              <a:lnSpc>
                <a:spcPct val="90000"/>
              </a:lnSpc>
              <a:spcBef>
                <a:spcPct val="30000"/>
              </a:spcBef>
              <a:buFontTx/>
              <a:buNone/>
            </a:pPr>
            <a:r>
              <a:rPr lang="en-US" dirty="0">
                <a:latin typeface="Times New Roman" panose="02020603050405020304" pitchFamily="18" charset="0"/>
                <a:cs typeface="Times New Roman" panose="02020603050405020304" pitchFamily="18" charset="0"/>
              </a:rPr>
              <a:t>float	32-bit floating point (IEEE 754-1985)</a:t>
            </a:r>
          </a:p>
          <a:p>
            <a:pPr lvl="1">
              <a:lnSpc>
                <a:spcPct val="90000"/>
              </a:lnSpc>
              <a:spcBef>
                <a:spcPct val="30000"/>
              </a:spcBef>
              <a:buFontTx/>
              <a:buNone/>
            </a:pPr>
            <a:r>
              <a:rPr lang="en-US" dirty="0">
                <a:latin typeface="Times New Roman" panose="02020603050405020304" pitchFamily="18" charset="0"/>
                <a:cs typeface="Times New Roman" panose="02020603050405020304" pitchFamily="18" charset="0"/>
              </a:rPr>
              <a:t>double	64-bit floating point (IEEE 754-1985)</a:t>
            </a:r>
          </a:p>
          <a:p>
            <a:pPr>
              <a:lnSpc>
                <a:spcPct val="90000"/>
              </a:lnSpc>
            </a:pPr>
            <a:r>
              <a:rPr lang="en-US" sz="2400" dirty="0" smtClean="0">
                <a:latin typeface="Times New Roman" panose="02020603050405020304" pitchFamily="18" charset="0"/>
                <a:cs typeface="Times New Roman" panose="02020603050405020304" pitchFamily="18" charset="0"/>
              </a:rPr>
              <a:t>Java </a:t>
            </a:r>
            <a:r>
              <a:rPr lang="en-US" sz="2400" dirty="0">
                <a:latin typeface="Times New Roman" panose="02020603050405020304" pitchFamily="18" charset="0"/>
                <a:cs typeface="Times New Roman" panose="02020603050405020304" pitchFamily="18" charset="0"/>
              </a:rPr>
              <a:t>uses Unicode to represent characters internally</a:t>
            </a:r>
          </a:p>
        </p:txBody>
      </p:sp>
    </p:spTree>
    <p:extLst>
      <p:ext uri="{BB962C8B-B14F-4D97-AF65-F5344CB8AC3E}">
        <p14:creationId xmlns:p14="http://schemas.microsoft.com/office/powerpoint/2010/main" xmlns="" val="186859446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575033"/>
          </a:xfrm>
        </p:spPr>
        <p:txBody>
          <a:bodyPr>
            <a:noAutofit/>
          </a:bodyPr>
          <a:lstStyle/>
          <a:p>
            <a:r>
              <a:rPr lang="en-US" sz="4800" b="1" dirty="0" smtClean="0"/>
              <a:t>Java Literals:</a:t>
            </a:r>
            <a:endParaRPr lang="en-US" sz="4800" b="1" dirty="0"/>
          </a:p>
        </p:txBody>
      </p:sp>
      <p:sp>
        <p:nvSpPr>
          <p:cNvPr id="3" name="Content Placeholder 2"/>
          <p:cNvSpPr>
            <a:spLocks noGrp="1"/>
          </p:cNvSpPr>
          <p:nvPr>
            <p:ph sz="quarter" idx="1"/>
          </p:nvPr>
        </p:nvSpPr>
        <p:spPr>
          <a:xfrm>
            <a:off x="748048" y="1120462"/>
            <a:ext cx="10515600" cy="5447763"/>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Literals can be assigned to any primitive type variable. For example:</a:t>
            </a:r>
          </a:p>
          <a:p>
            <a:pPr lvl="1"/>
            <a:r>
              <a:rPr lang="en-US" dirty="0" smtClean="0">
                <a:latin typeface="Times New Roman" panose="02020603050405020304" pitchFamily="18" charset="0"/>
                <a:cs typeface="Times New Roman" panose="02020603050405020304" pitchFamily="18" charset="0"/>
              </a:rPr>
              <a:t>byte a =68;</a:t>
            </a:r>
          </a:p>
          <a:p>
            <a:pPr lvl="1"/>
            <a:r>
              <a:rPr lang="en-US" dirty="0" smtClean="0">
                <a:latin typeface="Times New Roman" panose="02020603050405020304" pitchFamily="18" charset="0"/>
                <a:cs typeface="Times New Roman" panose="02020603050405020304" pitchFamily="18" charset="0"/>
              </a:rPr>
              <a:t>char a ='A‘</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when using the number systems for literals. For example:</a:t>
            </a:r>
          </a:p>
          <a:p>
            <a:pPr lvl="1"/>
            <a:r>
              <a:rPr lang="en-US" dirty="0" smtClean="0">
                <a:latin typeface="Times New Roman" panose="02020603050405020304" pitchFamily="18" charset="0"/>
                <a:cs typeface="Times New Roman" panose="02020603050405020304" pitchFamily="18" charset="0"/>
              </a:rPr>
              <a:t>int decimal=100;</a:t>
            </a:r>
          </a:p>
          <a:p>
            <a:pPr lvl="1"/>
            <a:r>
              <a:rPr lang="en-US" dirty="0" smtClean="0">
                <a:latin typeface="Times New Roman" panose="02020603050405020304" pitchFamily="18" charset="0"/>
                <a:cs typeface="Times New Roman" panose="02020603050405020304" pitchFamily="18" charset="0"/>
              </a:rPr>
              <a:t>int octal =0144;</a:t>
            </a:r>
          </a:p>
          <a:p>
            <a:pPr lvl="1"/>
            <a:r>
              <a:rPr lang="en-US" dirty="0" smtClean="0">
                <a:latin typeface="Times New Roman" panose="02020603050405020304" pitchFamily="18" charset="0"/>
                <a:cs typeface="Times New Roman" panose="02020603050405020304" pitchFamily="18" charset="0"/>
              </a:rPr>
              <a:t>int hexa =0x64;</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String and char types of literals can contain any Unicode characters. For example:</a:t>
            </a:r>
          </a:p>
          <a:p>
            <a:pPr lvl="1"/>
            <a:r>
              <a:rPr lang="en-US" dirty="0" smtClean="0">
                <a:latin typeface="Times New Roman" panose="02020603050405020304" pitchFamily="18" charset="0"/>
                <a:cs typeface="Times New Roman" panose="02020603050405020304" pitchFamily="18" charset="0"/>
              </a:rPr>
              <a:t>char a ='\u0001';</a:t>
            </a:r>
          </a:p>
          <a:p>
            <a:pPr lvl="1"/>
            <a:r>
              <a:rPr lang="en-US" dirty="0" smtClean="0">
                <a:latin typeface="Times New Roman" panose="02020603050405020304" pitchFamily="18" charset="0"/>
                <a:cs typeface="Times New Roman" panose="02020603050405020304" pitchFamily="18" charset="0"/>
              </a:rPr>
              <a:t>String a ="\u0001";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86610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1365160" y="682581"/>
            <a:ext cx="10032641" cy="5769734"/>
          </a:xfrm>
        </p:spPr>
      </p:pic>
    </p:spTree>
    <p:extLst>
      <p:ext uri="{BB962C8B-B14F-4D97-AF65-F5344CB8AC3E}">
        <p14:creationId xmlns:p14="http://schemas.microsoft.com/office/powerpoint/2010/main" xmlns="" val="2429174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Java Identifiers:</a:t>
            </a:r>
            <a:endParaRPr lang="en-US" sz="4400" b="1" dirty="0"/>
          </a:p>
        </p:txBody>
      </p:sp>
      <p:sp>
        <p:nvSpPr>
          <p:cNvPr id="3" name="Content Placeholder 2"/>
          <p:cNvSpPr>
            <a:spLocks noGrp="1"/>
          </p:cNvSpPr>
          <p:nvPr>
            <p:ph sz="quarter" idx="1"/>
          </p:nvPr>
        </p:nvSpPr>
        <p:spPr/>
        <p:txBody>
          <a:bodyPr/>
          <a:lstStyle/>
          <a:p>
            <a:r>
              <a:rPr lang="en-US" dirty="0" smtClean="0">
                <a:latin typeface="Times New Roman" panose="02020603050405020304" pitchFamily="18" charset="0"/>
                <a:cs typeface="Times New Roman" panose="02020603050405020304" pitchFamily="18" charset="0"/>
              </a:rPr>
              <a:t>In Java, there are several points to remember about identifiers. They are as follows:</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All identifiers should begin with a letter (A to Z or a to z), currency character ($) or an underscore (_).</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After the first character, identifiers can have any combination of characters.</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keyword cannot be used as an identifier.</a:t>
            </a:r>
          </a:p>
          <a:p>
            <a:pPr marL="342900" indent="-34290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Most importantly identifiers are case sensitive.</a:t>
            </a:r>
          </a:p>
          <a:p>
            <a:pPr marL="800100"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Examples of legal identifiers:age, $salary, _value, __1_value</a:t>
            </a:r>
          </a:p>
          <a:p>
            <a:pPr marL="800100" lvl="1"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Examples of illegal identifiers: 123abc, -salary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412124"/>
            <a:ext cx="10515600" cy="5764839"/>
          </a:xfrm>
        </p:spPr>
        <p:txBody>
          <a:bodyPr>
            <a:normAutofit/>
          </a:bodyPr>
          <a:lstStyle/>
          <a:p>
            <a:pPr marL="0" indent="0">
              <a:buNone/>
            </a:pPr>
            <a:r>
              <a:rPr lang="en-US" sz="2400" b="1" u="sng" dirty="0" smtClean="0">
                <a:latin typeface="Times New Roman" panose="02020603050405020304" pitchFamily="18" charset="0"/>
                <a:cs typeface="Times New Roman" panose="02020603050405020304" pitchFamily="18" charset="0"/>
              </a:rPr>
              <a:t>Java Modifiers:</a:t>
            </a:r>
          </a:p>
          <a:p>
            <a:pPr marL="0" indent="0">
              <a:buNone/>
            </a:pPr>
            <a:r>
              <a:rPr lang="en-US" sz="2400" dirty="0" smtClean="0">
                <a:latin typeface="Times New Roman" panose="02020603050405020304" pitchFamily="18" charset="0"/>
                <a:cs typeface="Times New Roman" panose="02020603050405020304" pitchFamily="18" charset="0"/>
              </a:rPr>
              <a:t>There are two categories of modifiers:</a:t>
            </a:r>
          </a:p>
          <a:p>
            <a:r>
              <a:rPr lang="en-US" sz="2400" b="1" dirty="0" smtClean="0">
                <a:latin typeface="Times New Roman" panose="02020603050405020304" pitchFamily="18" charset="0"/>
                <a:cs typeface="Times New Roman" panose="02020603050405020304" pitchFamily="18" charset="0"/>
              </a:rPr>
              <a:t>Access Modifiers</a:t>
            </a:r>
            <a:r>
              <a:rPr lang="en-US" sz="2400" dirty="0" smtClean="0">
                <a:latin typeface="Times New Roman" panose="02020603050405020304" pitchFamily="18" charset="0"/>
                <a:cs typeface="Times New Roman" panose="02020603050405020304" pitchFamily="18" charset="0"/>
              </a:rPr>
              <a:t>: default, public, protected, private</a:t>
            </a:r>
          </a:p>
          <a:p>
            <a:r>
              <a:rPr lang="en-US" sz="2400" b="1" dirty="0" smtClean="0">
                <a:latin typeface="Times New Roman" panose="02020603050405020304" pitchFamily="18" charset="0"/>
                <a:cs typeface="Times New Roman" panose="02020603050405020304" pitchFamily="18" charset="0"/>
              </a:rPr>
              <a:t>Non-access Modifiers</a:t>
            </a:r>
            <a:r>
              <a:rPr lang="en-US" sz="2400" dirty="0" smtClean="0">
                <a:latin typeface="Times New Roman" panose="02020603050405020304" pitchFamily="18" charset="0"/>
                <a:cs typeface="Times New Roman" panose="02020603050405020304" pitchFamily="18" charset="0"/>
              </a:rPr>
              <a:t>: final, abstract, strictfp</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r>
              <a:rPr lang="en-US" sz="2400" b="1" u="sng" dirty="0" smtClean="0">
                <a:latin typeface="Times New Roman" panose="02020603050405020304" pitchFamily="18" charset="0"/>
                <a:cs typeface="Times New Roman" panose="02020603050405020304" pitchFamily="18" charset="0"/>
              </a:rPr>
              <a:t>Java Variables:</a:t>
            </a:r>
          </a:p>
          <a:p>
            <a:pPr marL="0" indent="0">
              <a:buNone/>
            </a:pPr>
            <a:r>
              <a:rPr lang="en-US" sz="2400" dirty="0" smtClean="0">
                <a:latin typeface="Times New Roman" panose="02020603050405020304" pitchFamily="18" charset="0"/>
                <a:cs typeface="Times New Roman" panose="02020603050405020304" pitchFamily="18" charset="0"/>
              </a:rPr>
              <a:t>We would see following type of variables in Java:</a:t>
            </a:r>
          </a:p>
          <a:p>
            <a:r>
              <a:rPr lang="en-US" sz="2400" dirty="0" smtClean="0">
                <a:latin typeface="Times New Roman" panose="02020603050405020304" pitchFamily="18" charset="0"/>
                <a:cs typeface="Times New Roman" panose="02020603050405020304" pitchFamily="18" charset="0"/>
              </a:rPr>
              <a:t>Local Variables</a:t>
            </a:r>
          </a:p>
          <a:p>
            <a:r>
              <a:rPr lang="en-US" sz="2400" dirty="0" smtClean="0">
                <a:latin typeface="Times New Roman" panose="02020603050405020304" pitchFamily="18" charset="0"/>
                <a:cs typeface="Times New Roman" panose="02020603050405020304" pitchFamily="18" charset="0"/>
              </a:rPr>
              <a:t>Class Variables (Static Variables)</a:t>
            </a:r>
          </a:p>
          <a:p>
            <a:r>
              <a:rPr lang="en-US" sz="2400" dirty="0" smtClean="0">
                <a:latin typeface="Times New Roman" panose="02020603050405020304" pitchFamily="18" charset="0"/>
                <a:cs typeface="Times New Roman" panose="02020603050405020304" pitchFamily="18" charset="0"/>
              </a:rPr>
              <a:t>Instance Variables (Non-static variables)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47748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700"/>
            <a:ext cx="10515600" cy="562154"/>
          </a:xfrm>
        </p:spPr>
        <p:txBody>
          <a:bodyPr>
            <a:normAutofit/>
          </a:bodyPr>
          <a:lstStyle/>
          <a:p>
            <a:r>
              <a:rPr lang="en-US" dirty="0" smtClean="0"/>
              <a:t>Instance variables:</a:t>
            </a:r>
            <a:endParaRPr lang="en-US" dirty="0"/>
          </a:p>
        </p:txBody>
      </p:sp>
      <p:sp>
        <p:nvSpPr>
          <p:cNvPr id="3" name="Content Placeholder 2"/>
          <p:cNvSpPr>
            <a:spLocks noGrp="1"/>
          </p:cNvSpPr>
          <p:nvPr>
            <p:ph sz="quarter" idx="1"/>
          </p:nvPr>
        </p:nvSpPr>
        <p:spPr>
          <a:xfrm>
            <a:off x="838200" y="1133341"/>
            <a:ext cx="10817180" cy="5344732"/>
          </a:xfrm>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Instance variables are declared in a class, but outside a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method, constructor or any block.</a:t>
            </a:r>
          </a:p>
          <a:p>
            <a:r>
              <a:rPr lang="en-US" sz="2400" dirty="0" smtClean="0">
                <a:latin typeface="Times New Roman" panose="02020603050405020304" pitchFamily="18" charset="0"/>
                <a:cs typeface="Times New Roman" panose="02020603050405020304" pitchFamily="18" charset="0"/>
              </a:rPr>
              <a:t>When a space is allocated for an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object in the heap</a:t>
            </a:r>
            <a:r>
              <a:rPr lang="en-US" sz="2400" dirty="0" smtClean="0">
                <a:latin typeface="Times New Roman" panose="02020603050405020304" pitchFamily="18" charset="0"/>
                <a:cs typeface="Times New Roman" panose="02020603050405020304" pitchFamily="18" charset="0"/>
              </a:rPr>
              <a:t>, a slot for each instance variable value is created</a:t>
            </a:r>
          </a:p>
          <a:p>
            <a:r>
              <a:rPr lang="en-US" sz="2400" dirty="0" smtClean="0">
                <a:latin typeface="Times New Roman" panose="02020603050405020304" pitchFamily="18" charset="0"/>
                <a:cs typeface="Times New Roman" panose="02020603050405020304" pitchFamily="18" charset="0"/>
              </a:rPr>
              <a:t>Instance variables are created when an object is created with the use of the keyword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'new</a:t>
            </a:r>
            <a:r>
              <a:rPr lang="en-US" sz="2400" dirty="0" smtClean="0">
                <a:latin typeface="Times New Roman" panose="02020603050405020304" pitchFamily="18" charset="0"/>
                <a:cs typeface="Times New Roman" panose="02020603050405020304" pitchFamily="18" charset="0"/>
              </a:rPr>
              <a:t>' and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destroyed</a:t>
            </a:r>
            <a:r>
              <a:rPr lang="en-US" sz="2400" dirty="0" smtClean="0">
                <a:latin typeface="Times New Roman" panose="02020603050405020304" pitchFamily="18" charset="0"/>
                <a:cs typeface="Times New Roman" panose="02020603050405020304" pitchFamily="18" charset="0"/>
              </a:rPr>
              <a:t> when the object is destroyed.</a:t>
            </a:r>
          </a:p>
          <a:p>
            <a:r>
              <a:rPr lang="en-US" sz="2400" dirty="0" smtClean="0">
                <a:latin typeface="Times New Roman" panose="02020603050405020304" pitchFamily="18" charset="0"/>
                <a:cs typeface="Times New Roman" panose="02020603050405020304" pitchFamily="18" charset="0"/>
              </a:rPr>
              <a:t>Instance  variables  hold  values  that  must  be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referenced  by  more  than  one  method,  constructor  or  block, </a:t>
            </a:r>
            <a:r>
              <a:rPr lang="en-US" sz="2400" dirty="0" smtClean="0">
                <a:latin typeface="Times New Roman" panose="02020603050405020304" pitchFamily="18" charset="0"/>
                <a:cs typeface="Times New Roman" panose="02020603050405020304" pitchFamily="18" charset="0"/>
              </a:rPr>
              <a:t> or essential parts of an object's state that must be present throughout the class.</a:t>
            </a:r>
          </a:p>
          <a:p>
            <a:r>
              <a:rPr lang="en-US" sz="2400" dirty="0" smtClean="0">
                <a:latin typeface="Times New Roman" panose="02020603050405020304" pitchFamily="18" charset="0"/>
                <a:cs typeface="Times New Roman" panose="02020603050405020304" pitchFamily="18" charset="0"/>
              </a:rPr>
              <a:t>Instance variables can be declared in class level before or after use.</a:t>
            </a:r>
          </a:p>
          <a:p>
            <a:r>
              <a:rPr lang="en-US" sz="2400" dirty="0" smtClean="0">
                <a:latin typeface="Times New Roman" panose="02020603050405020304" pitchFamily="18" charset="0"/>
                <a:cs typeface="Times New Roman" panose="02020603050405020304" pitchFamily="18" charset="0"/>
              </a:rPr>
              <a:t>Access modifiers can be given for instance variables.</a:t>
            </a:r>
          </a:p>
          <a:p>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Example: Animal animal = new Animal("giraffe");</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7780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HISTORY OF JAVA</a:t>
            </a:r>
            <a:endParaRPr lang="en-US" sz="4400" b="1" dirty="0"/>
          </a:p>
        </p:txBody>
      </p:sp>
      <p:sp>
        <p:nvSpPr>
          <p:cNvPr id="3" name="Content Placeholder 2"/>
          <p:cNvSpPr>
            <a:spLocks noGrp="1"/>
          </p:cNvSpPr>
          <p:nvPr>
            <p:ph sz="quarter" idx="1"/>
          </p:nvPr>
        </p:nvSpPr>
        <p:spPr/>
        <p:txBody>
          <a:bodyPr/>
          <a:lstStyle/>
          <a:p>
            <a:r>
              <a:rPr lang="en-US" dirty="0" smtClean="0">
                <a:latin typeface="Times New Roman" panose="02020603050405020304" pitchFamily="18" charset="0"/>
                <a:cs typeface="Times New Roman" panose="02020603050405020304" pitchFamily="18" charset="0"/>
              </a:rPr>
              <a:t>Java was created by a team of programmers (James Gosling, Patrick Naught on, Chris Warth, Ed Frank, and Mike Sheridan) at sun Microsystems of U.S.A in </a:t>
            </a:r>
            <a:r>
              <a:rPr lang="en-US" b="1" dirty="0" smtClean="0">
                <a:latin typeface="Times New Roman" panose="02020603050405020304" pitchFamily="18" charset="0"/>
                <a:cs typeface="Times New Roman" panose="02020603050405020304" pitchFamily="18" charset="0"/>
              </a:rPr>
              <a:t>1991</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This language was initially called “</a:t>
            </a:r>
            <a:r>
              <a:rPr lang="en-US" b="1" dirty="0" smtClean="0">
                <a:latin typeface="Times New Roman" panose="02020603050405020304" pitchFamily="18" charset="0"/>
                <a:cs typeface="Times New Roman" panose="02020603050405020304" pitchFamily="18" charset="0"/>
              </a:rPr>
              <a:t>Oak</a:t>
            </a:r>
            <a:r>
              <a:rPr lang="en-US" dirty="0" smtClean="0">
                <a:latin typeface="Times New Roman" panose="02020603050405020304" pitchFamily="18" charset="0"/>
                <a:cs typeface="Times New Roman" panose="02020603050405020304" pitchFamily="18" charset="0"/>
              </a:rPr>
              <a:t>” by </a:t>
            </a:r>
            <a:r>
              <a:rPr lang="en-US" b="1" dirty="0" smtClean="0">
                <a:latin typeface="Times New Roman" panose="02020603050405020304" pitchFamily="18" charset="0"/>
                <a:cs typeface="Times New Roman" panose="02020603050405020304" pitchFamily="18" charset="0"/>
              </a:rPr>
              <a:t>James Gosling</a:t>
            </a:r>
            <a:r>
              <a:rPr lang="en-US" dirty="0" smtClean="0">
                <a:latin typeface="Times New Roman" panose="02020603050405020304" pitchFamily="18" charset="0"/>
                <a:cs typeface="Times New Roman" panose="02020603050405020304" pitchFamily="18" charset="0"/>
              </a:rPr>
              <a:t> but renamed “</a:t>
            </a:r>
            <a:r>
              <a:rPr lang="en-US" b="1" dirty="0" smtClean="0">
                <a:latin typeface="Times New Roman" panose="02020603050405020304" pitchFamily="18" charset="0"/>
                <a:cs typeface="Times New Roman" panose="02020603050405020304" pitchFamily="18" charset="0"/>
              </a:rPr>
              <a:t>Java</a:t>
            </a:r>
            <a:r>
              <a:rPr lang="en-US" dirty="0" smtClean="0">
                <a:latin typeface="Times New Roman" panose="02020603050405020304" pitchFamily="18" charset="0"/>
                <a:cs typeface="Times New Roman" panose="02020603050405020304" pitchFamily="18" charset="0"/>
              </a:rPr>
              <a:t>” in 1995.</a:t>
            </a:r>
          </a:p>
          <a:p>
            <a:r>
              <a:rPr lang="en-US" dirty="0" smtClean="0">
                <a:latin typeface="Times New Roman" panose="02020603050405020304" pitchFamily="18" charset="0"/>
                <a:cs typeface="Times New Roman" panose="02020603050405020304" pitchFamily="18" charset="0"/>
              </a:rPr>
              <a:t>Java was designed for the development of software for </a:t>
            </a:r>
            <a:r>
              <a:rPr lang="en-US" b="1" dirty="0" smtClean="0">
                <a:latin typeface="Times New Roman" panose="02020603050405020304" pitchFamily="18" charset="0"/>
                <a:cs typeface="Times New Roman" panose="02020603050405020304" pitchFamily="18" charset="0"/>
              </a:rPr>
              <a:t>consumer electronics</a:t>
            </a:r>
            <a:r>
              <a:rPr lang="en-US" dirty="0" smtClean="0">
                <a:latin typeface="Times New Roman" panose="02020603050405020304" pitchFamily="18" charset="0"/>
                <a:cs typeface="Times New Roman" panose="02020603050405020304" pitchFamily="18" charset="0"/>
              </a:rPr>
              <a:t> devices like TVs, VCRs, and such electronics machines.</a:t>
            </a:r>
          </a:p>
          <a:p>
            <a:r>
              <a:rPr lang="en-US" dirty="0" smtClean="0">
                <a:latin typeface="Times New Roman" panose="02020603050405020304" pitchFamily="18" charset="0"/>
                <a:cs typeface="Times New Roman" panose="02020603050405020304" pitchFamily="18" charset="0"/>
              </a:rPr>
              <a:t>When the World Wide Web became popular in </a:t>
            </a:r>
            <a:r>
              <a:rPr lang="en-US" b="1" dirty="0" smtClean="0">
                <a:latin typeface="Times New Roman" panose="02020603050405020304" pitchFamily="18" charset="0"/>
                <a:cs typeface="Times New Roman" panose="02020603050405020304" pitchFamily="18" charset="0"/>
              </a:rPr>
              <a:t>1994</a:t>
            </a:r>
            <a:r>
              <a:rPr lang="en-US" dirty="0" smtClean="0">
                <a:latin typeface="Times New Roman" panose="02020603050405020304" pitchFamily="18" charset="0"/>
                <a:cs typeface="Times New Roman" panose="02020603050405020304" pitchFamily="18" charset="0"/>
              </a:rPr>
              <a:t>, sun realized that Java was the perfect programming language for the Web.</a:t>
            </a:r>
          </a:p>
          <a:p>
            <a:r>
              <a:rPr lang="en-US" dirty="0" smtClean="0">
                <a:latin typeface="Times New Roman" panose="02020603050405020304" pitchFamily="18" charset="0"/>
                <a:cs typeface="Times New Roman" panose="02020603050405020304" pitchFamily="18" charset="0"/>
              </a:rPr>
              <a:t>Late 1995 and early 1996 they released Java &amp; it was instant success.</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120428"/>
            <a:ext cx="10812887" cy="536396"/>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Instance variables Example: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40913" y="798490"/>
            <a:ext cx="5478887" cy="5821251"/>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1900" b="1" dirty="0">
                <a:latin typeface="Times New Roman" panose="02020603050405020304" pitchFamily="18" charset="0"/>
                <a:cs typeface="Times New Roman" panose="02020603050405020304" pitchFamily="18" charset="0"/>
              </a:rPr>
              <a:t>public class </a:t>
            </a:r>
            <a:r>
              <a:rPr lang="en-US" sz="1900" b="1" u="sng" dirty="0">
                <a:latin typeface="Times New Roman" panose="02020603050405020304" pitchFamily="18" charset="0"/>
                <a:cs typeface="Times New Roman" panose="02020603050405020304" pitchFamily="18" charset="0"/>
              </a:rPr>
              <a:t>Employee {</a:t>
            </a:r>
          </a:p>
          <a:p>
            <a:pPr marL="0" indent="0">
              <a:buNone/>
            </a:pPr>
            <a:r>
              <a:rPr lang="en-US" sz="1900" dirty="0">
                <a:latin typeface="Times New Roman" panose="02020603050405020304" pitchFamily="18" charset="0"/>
                <a:cs typeface="Times New Roman" panose="02020603050405020304" pitchFamily="18" charset="0"/>
              </a:rPr>
              <a:t>// this instance variable is visible for any child class.</a:t>
            </a:r>
          </a:p>
          <a:p>
            <a:pPr marL="0" indent="0">
              <a:buNone/>
            </a:pPr>
            <a:r>
              <a:rPr lang="en-US" sz="1900" b="1" dirty="0">
                <a:latin typeface="Times New Roman" panose="02020603050405020304" pitchFamily="18" charset="0"/>
                <a:cs typeface="Times New Roman" panose="02020603050405020304" pitchFamily="18" charset="0"/>
              </a:rPr>
              <a:t>public String name;</a:t>
            </a:r>
          </a:p>
          <a:p>
            <a:pPr marL="0" indent="0">
              <a:buNone/>
            </a:pP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salary variable is visible in Employee class only.</a:t>
            </a:r>
          </a:p>
          <a:p>
            <a:pPr marL="0" indent="0">
              <a:buNone/>
            </a:pPr>
            <a:r>
              <a:rPr lang="en-US" sz="1900" b="1" dirty="0" smtClean="0">
                <a:latin typeface="Times New Roman" panose="02020603050405020304" pitchFamily="18" charset="0"/>
                <a:cs typeface="Times New Roman" panose="02020603050405020304" pitchFamily="18" charset="0"/>
              </a:rPr>
              <a:t>private </a:t>
            </a:r>
            <a:r>
              <a:rPr lang="en-US" sz="1900" b="1" dirty="0">
                <a:latin typeface="Times New Roman" panose="02020603050405020304" pitchFamily="18" charset="0"/>
                <a:cs typeface="Times New Roman" panose="02020603050405020304" pitchFamily="18" charset="0"/>
              </a:rPr>
              <a:t>double salary;</a:t>
            </a:r>
          </a:p>
          <a:p>
            <a:pPr marL="0" indent="0">
              <a:buNone/>
            </a:pP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name variable is assigned in the constructor.</a:t>
            </a:r>
          </a:p>
          <a:p>
            <a:pPr marL="0" indent="0">
              <a:buNone/>
            </a:pPr>
            <a:r>
              <a:rPr lang="en-US" sz="1900" b="1" dirty="0" smtClean="0">
                <a:latin typeface="Times New Roman" panose="02020603050405020304" pitchFamily="18" charset="0"/>
                <a:cs typeface="Times New Roman" panose="02020603050405020304" pitchFamily="18" charset="0"/>
              </a:rPr>
              <a:t>public </a:t>
            </a:r>
            <a:r>
              <a:rPr lang="en-US" sz="1900" b="1" dirty="0">
                <a:latin typeface="Times New Roman" panose="02020603050405020304" pitchFamily="18" charset="0"/>
                <a:cs typeface="Times New Roman" panose="02020603050405020304" pitchFamily="18" charset="0"/>
              </a:rPr>
              <a:t>Employee(String empName) {</a:t>
            </a:r>
          </a:p>
          <a:p>
            <a:pPr marL="0" indent="0">
              <a:buNone/>
            </a:pPr>
            <a:r>
              <a:rPr lang="en-US" sz="1900" dirty="0">
                <a:latin typeface="Times New Roman" panose="02020603050405020304" pitchFamily="18" charset="0"/>
                <a:cs typeface="Times New Roman" panose="02020603050405020304" pitchFamily="18" charset="0"/>
              </a:rPr>
              <a:t>name = empName;</a:t>
            </a:r>
          </a:p>
          <a:p>
            <a:pPr marL="0" indent="0">
              <a:buNone/>
            </a:pPr>
            <a:r>
              <a:rPr lang="en-US" sz="1900" dirty="0">
                <a:latin typeface="Times New Roman" panose="02020603050405020304" pitchFamily="18" charset="0"/>
                <a:cs typeface="Times New Roman" panose="02020603050405020304" pitchFamily="18" charset="0"/>
              </a:rPr>
              <a:t>}</a:t>
            </a:r>
          </a:p>
          <a:p>
            <a:pPr marL="0" indent="0">
              <a:buNone/>
            </a:pP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salary variable is assigned a value.</a:t>
            </a:r>
          </a:p>
          <a:p>
            <a:pPr marL="0" indent="0">
              <a:buNone/>
            </a:pPr>
            <a:r>
              <a:rPr lang="en-US" sz="1900" b="1" dirty="0">
                <a:latin typeface="Times New Roman" panose="02020603050405020304" pitchFamily="18" charset="0"/>
                <a:cs typeface="Times New Roman" panose="02020603050405020304" pitchFamily="18" charset="0"/>
              </a:rPr>
              <a:t>public void setSalary(double empSal) {</a:t>
            </a:r>
          </a:p>
          <a:p>
            <a:pPr marL="0" indent="0">
              <a:buNone/>
            </a:pPr>
            <a:r>
              <a:rPr lang="en-US" sz="1900" dirty="0">
                <a:latin typeface="Times New Roman" panose="02020603050405020304" pitchFamily="18" charset="0"/>
                <a:cs typeface="Times New Roman" panose="02020603050405020304" pitchFamily="18" charset="0"/>
              </a:rPr>
              <a:t>salary = empSal;</a:t>
            </a:r>
          </a:p>
          <a:p>
            <a:pPr marL="0" indent="0">
              <a:buNone/>
            </a:pPr>
            <a:r>
              <a:rPr lang="en-US" sz="1900" dirty="0">
                <a:latin typeface="Times New Roman" panose="02020603050405020304" pitchFamily="18" charset="0"/>
                <a:cs typeface="Times New Roman" panose="02020603050405020304" pitchFamily="18" charset="0"/>
              </a:rPr>
              <a:t>}</a:t>
            </a:r>
          </a:p>
          <a:p>
            <a:pPr marL="0" indent="0">
              <a:buNone/>
            </a:pPr>
            <a:endParaRPr lang="en-US" sz="19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2"/>
          </p:nvPr>
        </p:nvSpPr>
        <p:spPr>
          <a:xfrm>
            <a:off x="6172200" y="798490"/>
            <a:ext cx="5895304" cy="5924282"/>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1900" dirty="0" smtClean="0">
                <a:latin typeface="Times New Roman" panose="02020603050405020304" pitchFamily="18" charset="0"/>
                <a:cs typeface="Times New Roman" panose="02020603050405020304" pitchFamily="18" charset="0"/>
              </a:rPr>
              <a:t>// This method prints the employee details.</a:t>
            </a:r>
          </a:p>
          <a:p>
            <a:pPr marL="0" indent="0">
              <a:buNone/>
            </a:pPr>
            <a:r>
              <a:rPr lang="en-US" sz="1900" b="1" dirty="0" smtClean="0">
                <a:latin typeface="Times New Roman" panose="02020603050405020304" pitchFamily="18" charset="0"/>
                <a:cs typeface="Times New Roman" panose="02020603050405020304" pitchFamily="18" charset="0"/>
              </a:rPr>
              <a:t>public void printEmp() {</a:t>
            </a:r>
          </a:p>
          <a:p>
            <a:pPr marL="0" indent="0">
              <a:buNone/>
            </a:pPr>
            <a:r>
              <a:rPr lang="en-US" sz="1900" dirty="0" smtClean="0">
                <a:latin typeface="Times New Roman" panose="02020603050405020304" pitchFamily="18" charset="0"/>
                <a:cs typeface="Times New Roman" panose="02020603050405020304" pitchFamily="18" charset="0"/>
              </a:rPr>
              <a:t>System.out.println("name : " + name);</a:t>
            </a:r>
          </a:p>
          <a:p>
            <a:pPr marL="0" indent="0">
              <a:buNone/>
            </a:pPr>
            <a:r>
              <a:rPr lang="en-US" sz="1900" dirty="0" smtClean="0">
                <a:latin typeface="Times New Roman" panose="02020603050405020304" pitchFamily="18" charset="0"/>
                <a:cs typeface="Times New Roman" panose="02020603050405020304" pitchFamily="18" charset="0"/>
              </a:rPr>
              <a:t>System.out.println("salary :" + salary);</a:t>
            </a:r>
          </a:p>
          <a:p>
            <a:pPr marL="0" indent="0">
              <a:buNone/>
            </a:pPr>
            <a:r>
              <a:rPr lang="en-US" sz="1900" dirty="0" smtClean="0">
                <a:latin typeface="Times New Roman" panose="02020603050405020304" pitchFamily="18" charset="0"/>
                <a:cs typeface="Times New Roman" panose="02020603050405020304" pitchFamily="18" charset="0"/>
              </a:rPr>
              <a:t>}</a:t>
            </a:r>
          </a:p>
          <a:p>
            <a:pPr marL="0" indent="0">
              <a:buNone/>
            </a:pPr>
            <a:endParaRPr lang="en-US" sz="1900" b="1" dirty="0" smtClean="0">
              <a:latin typeface="Times New Roman" panose="02020603050405020304" pitchFamily="18" charset="0"/>
              <a:cs typeface="Times New Roman" panose="02020603050405020304" pitchFamily="18" charset="0"/>
            </a:endParaRPr>
          </a:p>
          <a:p>
            <a:pPr marL="0" indent="0">
              <a:buNone/>
            </a:pPr>
            <a:r>
              <a:rPr lang="en-US" sz="1900" b="1" dirty="0" smtClean="0">
                <a:latin typeface="Times New Roman" panose="02020603050405020304" pitchFamily="18" charset="0"/>
                <a:cs typeface="Times New Roman" panose="02020603050405020304" pitchFamily="18" charset="0"/>
              </a:rPr>
              <a:t>public </a:t>
            </a:r>
            <a:r>
              <a:rPr lang="en-US" sz="1900" b="1" dirty="0">
                <a:latin typeface="Times New Roman" panose="02020603050405020304" pitchFamily="18" charset="0"/>
                <a:cs typeface="Times New Roman" panose="02020603050405020304" pitchFamily="18" charset="0"/>
              </a:rPr>
              <a:t>static void main(String args[]) {</a:t>
            </a:r>
          </a:p>
          <a:p>
            <a:pPr marL="0" indent="0">
              <a:buNone/>
            </a:pPr>
            <a:r>
              <a:rPr lang="en-US" sz="1900" dirty="0">
                <a:latin typeface="Times New Roman" panose="02020603050405020304" pitchFamily="18" charset="0"/>
                <a:cs typeface="Times New Roman" panose="02020603050405020304" pitchFamily="18" charset="0"/>
              </a:rPr>
              <a:t>Employee empOne = </a:t>
            </a:r>
            <a:r>
              <a:rPr lang="en-US" sz="1900" b="1" dirty="0">
                <a:latin typeface="Times New Roman" panose="02020603050405020304" pitchFamily="18" charset="0"/>
                <a:cs typeface="Times New Roman" panose="02020603050405020304" pitchFamily="18" charset="0"/>
              </a:rPr>
              <a:t>new Employee</a:t>
            </a:r>
            <a:r>
              <a:rPr lang="en-US" sz="1900" b="1" dirty="0" smtClean="0">
                <a:latin typeface="Times New Roman" panose="02020603050405020304" pitchFamily="18" charset="0"/>
                <a:cs typeface="Times New Roman" panose="02020603050405020304" pitchFamily="18" charset="0"/>
              </a:rPr>
              <a:t>(“Jabir");</a:t>
            </a:r>
            <a:endParaRPr lang="en-US" sz="1900" b="1"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empOne.setSalary(1000);</a:t>
            </a:r>
          </a:p>
          <a:p>
            <a:pPr marL="0" indent="0">
              <a:buNone/>
            </a:pPr>
            <a:r>
              <a:rPr lang="en-US" sz="1900" dirty="0">
                <a:latin typeface="Times New Roman" panose="02020603050405020304" pitchFamily="18" charset="0"/>
                <a:cs typeface="Times New Roman" panose="02020603050405020304" pitchFamily="18" charset="0"/>
              </a:rPr>
              <a:t>empOne.printEmp();</a:t>
            </a:r>
          </a:p>
          <a:p>
            <a:pPr marL="0" indent="0">
              <a:buNone/>
            </a:pPr>
            <a:r>
              <a:rPr lang="en-US" sz="1900" dirty="0">
                <a:latin typeface="Times New Roman" panose="02020603050405020304" pitchFamily="18" charset="0"/>
                <a:cs typeface="Times New Roman" panose="02020603050405020304" pitchFamily="18" charset="0"/>
              </a:rPr>
              <a:t>}</a:t>
            </a:r>
          </a:p>
          <a:p>
            <a:pPr marL="0" indent="0">
              <a:buNone/>
            </a:pPr>
            <a:r>
              <a:rPr lang="en-US" sz="1900" dirty="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b="1" dirty="0" smtClean="0">
                <a:latin typeface="Times New Roman" panose="02020603050405020304" pitchFamily="18" charset="0"/>
                <a:cs typeface="Times New Roman" panose="02020603050405020304" pitchFamily="18" charset="0"/>
              </a:rPr>
              <a:t>Output</a:t>
            </a:r>
            <a:r>
              <a:rPr lang="en-US" sz="1900" dirty="0" smtClean="0">
                <a:latin typeface="Times New Roman" panose="02020603050405020304" pitchFamily="18" charset="0"/>
                <a:cs typeface="Times New Roman" panose="02020603050405020304" pitchFamily="18" charset="0"/>
              </a:rPr>
              <a:t>:</a:t>
            </a:r>
          </a:p>
          <a:p>
            <a:pPr marL="0" indent="0">
              <a:buNone/>
            </a:pPr>
            <a:r>
              <a:rPr lang="en-US" sz="1900" dirty="0" smtClean="0">
                <a:latin typeface="Times New Roman" panose="02020603050405020304" pitchFamily="18" charset="0"/>
                <a:cs typeface="Times New Roman" panose="02020603050405020304" pitchFamily="18" charset="0"/>
              </a:rPr>
              <a:t>name : jabir</a:t>
            </a:r>
          </a:p>
          <a:p>
            <a:pPr marL="0" indent="0">
              <a:buNone/>
            </a:pPr>
            <a:r>
              <a:rPr lang="en-US" sz="1900" dirty="0" smtClean="0">
                <a:latin typeface="Times New Roman" panose="02020603050405020304" pitchFamily="18" charset="0"/>
                <a:cs typeface="Times New Roman" panose="02020603050405020304" pitchFamily="18" charset="0"/>
              </a:rPr>
              <a:t>salary :1000.0</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60496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4"/>
            <a:ext cx="10515600" cy="626548"/>
          </a:xfrm>
        </p:spPr>
        <p:txBody>
          <a:bodyPr>
            <a:normAutofit/>
          </a:bodyPr>
          <a:lstStyle/>
          <a:p>
            <a:r>
              <a:rPr lang="en-US" b="1" dirty="0" smtClean="0">
                <a:latin typeface="Times New Roman" panose="02020603050405020304" pitchFamily="18" charset="0"/>
                <a:cs typeface="Times New Roman" panose="02020603050405020304" pitchFamily="18" charset="0"/>
              </a:rPr>
              <a:t>Class/static variables: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93690" y="965916"/>
            <a:ext cx="11204620" cy="5293216"/>
          </a:xfrm>
        </p:spPr>
        <p:txBody>
          <a:bodyPr>
            <a:normAutofit/>
          </a:bodyPr>
          <a:lstStyle/>
          <a:p>
            <a:r>
              <a:rPr lang="en-US" sz="2400" dirty="0" smtClean="0">
                <a:latin typeface="Times New Roman" panose="02020603050405020304" pitchFamily="18" charset="0"/>
                <a:cs typeface="Times New Roman" panose="02020603050405020304" pitchFamily="18" charset="0"/>
              </a:rPr>
              <a:t>Class variables also known as static variables are declared with the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static</a:t>
            </a:r>
            <a:r>
              <a:rPr lang="en-US" sz="2400" dirty="0" smtClean="0">
                <a:latin typeface="Times New Roman" panose="02020603050405020304" pitchFamily="18" charset="0"/>
                <a:cs typeface="Times New Roman" panose="02020603050405020304" pitchFamily="18" charset="0"/>
              </a:rPr>
              <a:t> keyword in a class, but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outside a method, constructor or a block</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There would only be one copy of each class variable per class, regardless of how many objects are created from it.</a:t>
            </a:r>
          </a:p>
          <a:p>
            <a:r>
              <a:rPr lang="en-US" sz="2400" dirty="0" smtClean="0">
                <a:latin typeface="Times New Roman" panose="02020603050405020304" pitchFamily="18" charset="0"/>
                <a:cs typeface="Times New Roman" panose="02020603050405020304" pitchFamily="18" charset="0"/>
              </a:rPr>
              <a:t>Static  variables  are  rarely  used  other  than  being  declared  as  constants.  Constants  are  variables  that  are declared as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public/private, final and static</a:t>
            </a:r>
            <a:r>
              <a:rPr lang="en-US" sz="2400" dirty="0" smtClean="0">
                <a:latin typeface="Times New Roman" panose="02020603050405020304" pitchFamily="18" charset="0"/>
                <a:cs typeface="Times New Roman" panose="02020603050405020304" pitchFamily="18" charset="0"/>
              </a:rPr>
              <a:t>. Constant variables never change from their initial value.</a:t>
            </a:r>
          </a:p>
          <a:p>
            <a:r>
              <a:rPr lang="en-US" sz="2400" dirty="0" smtClean="0">
                <a:latin typeface="Times New Roman" panose="02020603050405020304" pitchFamily="18" charset="0"/>
                <a:cs typeface="Times New Roman" panose="02020603050405020304" pitchFamily="18" charset="0"/>
              </a:rPr>
              <a:t>Static variables are stored in static memory. It is rare to use static variables other than declared final and used as either public or private constants.</a:t>
            </a:r>
          </a:p>
          <a:p>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Static variables are created when the program starts and destroyed when the program stops.</a:t>
            </a:r>
          </a:p>
          <a:p>
            <a:r>
              <a:rPr lang="en-US" sz="2400" dirty="0" smtClean="0">
                <a:latin typeface="Times New Roman" panose="02020603050405020304" pitchFamily="18" charset="0"/>
                <a:cs typeface="Times New Roman" panose="02020603050405020304" pitchFamily="18" charset="0"/>
              </a:rPr>
              <a:t>Static variables can be accessed by calling with the class name . 	</a:t>
            </a:r>
            <a:r>
              <a:rPr lang="en-US" sz="2400" dirty="0" smtClean="0">
                <a:solidFill>
                  <a:schemeClr val="accent2">
                    <a:lumMod val="75000"/>
                  </a:schemeClr>
                </a:solidFill>
                <a:latin typeface="Times New Roman" panose="02020603050405020304" pitchFamily="18" charset="0"/>
                <a:cs typeface="Times New Roman" panose="02020603050405020304" pitchFamily="18" charset="0"/>
              </a:rPr>
              <a:t>ClassName.VariableName</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22470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3"/>
            <a:ext cx="10515600" cy="562154"/>
          </a:xfrm>
        </p:spPr>
        <p:txBody>
          <a:bodyPr>
            <a:normAutofit/>
          </a:bodyPr>
          <a:lstStyle/>
          <a:p>
            <a:r>
              <a:rPr lang="en-US" b="1" dirty="0" smtClean="0">
                <a:latin typeface="Times New Roman" panose="02020603050405020304" pitchFamily="18" charset="0"/>
                <a:cs typeface="Times New Roman" panose="02020603050405020304" pitchFamily="18" charset="0"/>
              </a:rPr>
              <a:t>Class/static variables Example:</a:t>
            </a:r>
            <a:endParaRPr lang="en-US" dirty="0"/>
          </a:p>
        </p:txBody>
      </p:sp>
      <p:sp>
        <p:nvSpPr>
          <p:cNvPr id="3" name="Content Placeholder 2"/>
          <p:cNvSpPr>
            <a:spLocks noGrp="1"/>
          </p:cNvSpPr>
          <p:nvPr>
            <p:ph sz="quarter" idx="1"/>
          </p:nvPr>
        </p:nvSpPr>
        <p:spPr>
          <a:xfrm>
            <a:off x="838199" y="1043189"/>
            <a:ext cx="10031569" cy="5087156"/>
          </a:xfrm>
        </p:spPr>
        <p:txBody>
          <a:bodyPr>
            <a:normAutofit fontScale="92500" lnSpcReduction="20000"/>
          </a:bodyPr>
          <a:lstStyle/>
          <a:p>
            <a:pPr marL="0" indent="0">
              <a:buNone/>
            </a:pPr>
            <a:r>
              <a:rPr lang="en-US" dirty="0" smtClean="0">
                <a:latin typeface="Times New Roman" panose="02020603050405020304" pitchFamily="18" charset="0"/>
                <a:cs typeface="Times New Roman" panose="02020603050405020304" pitchFamily="18" charset="0"/>
              </a:rPr>
              <a:t>public class Employee{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solidFill>
                  <a:schemeClr val="accent2">
                    <a:lumMod val="75000"/>
                  </a:schemeClr>
                </a:solidFill>
                <a:latin typeface="Times New Roman" panose="02020603050405020304" pitchFamily="18" charset="0"/>
                <a:cs typeface="Times New Roman" panose="02020603050405020304" pitchFamily="18" charset="0"/>
              </a:rPr>
              <a:t>// salary  variable is a private static variable</a:t>
            </a:r>
          </a:p>
          <a:p>
            <a:pPr marL="0" indent="0">
              <a:buNone/>
            </a:pPr>
            <a:r>
              <a:rPr lang="en-US" dirty="0" smtClean="0">
                <a:latin typeface="Times New Roman" panose="02020603050405020304" pitchFamily="18" charset="0"/>
                <a:cs typeface="Times New Roman" panose="02020603050405020304" pitchFamily="18" charset="0"/>
              </a:rPr>
              <a:t>private static double salary;</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solidFill>
                  <a:schemeClr val="accent2">
                    <a:lumMod val="75000"/>
                  </a:schemeClr>
                </a:solidFill>
                <a:latin typeface="Times New Roman" panose="02020603050405020304" pitchFamily="18" charset="0"/>
                <a:cs typeface="Times New Roman" panose="02020603050405020304" pitchFamily="18" charset="0"/>
              </a:rPr>
              <a:t>// DEPARTMENT is a constant</a:t>
            </a:r>
          </a:p>
          <a:p>
            <a:pPr marL="0" indent="0">
              <a:buNone/>
            </a:pPr>
            <a:r>
              <a:rPr lang="en-US" dirty="0" smtClean="0">
                <a:latin typeface="Times New Roman" panose="02020603050405020304" pitchFamily="18" charset="0"/>
                <a:cs typeface="Times New Roman" panose="02020603050405020304" pitchFamily="18" charset="0"/>
              </a:rPr>
              <a:t>public static final String DEPARTMENT = "Development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public static void main(String args[]){</a:t>
            </a:r>
          </a:p>
          <a:p>
            <a:pPr marL="0" indent="0">
              <a:buNone/>
            </a:pPr>
            <a:r>
              <a:rPr lang="en-US" dirty="0" smtClean="0">
                <a:latin typeface="Times New Roman" panose="02020603050405020304" pitchFamily="18" charset="0"/>
                <a:cs typeface="Times New Roman" panose="02020603050405020304" pitchFamily="18" charset="0"/>
              </a:rPr>
              <a:t>	salary = 1000;</a:t>
            </a:r>
          </a:p>
          <a:p>
            <a:pPr marL="0" indent="0">
              <a:buNone/>
            </a:pPr>
            <a:r>
              <a:rPr lang="en-US" dirty="0" smtClean="0">
                <a:latin typeface="Times New Roman" panose="02020603050405020304" pitchFamily="18" charset="0"/>
                <a:cs typeface="Times New Roman" panose="02020603050405020304" pitchFamily="18" charset="0"/>
              </a:rPr>
              <a:t>	System.out.println(DEPARTMENT+"average salary:"+salary);</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Output:  Development average salary:1000</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41608" y="6130346"/>
            <a:ext cx="10612192" cy="605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anose="02020603050405020304" pitchFamily="18" charset="0"/>
                <a:cs typeface="Times New Roman" panose="02020603050405020304" pitchFamily="18" charset="0"/>
              </a:rPr>
              <a:t>Note: If  the  variables  are  access  from  an  outside  class  the  constant  should  be  accessed  as </a:t>
            </a:r>
          </a:p>
          <a:p>
            <a:r>
              <a:rPr lang="en-US" dirty="0" smtClean="0">
                <a:solidFill>
                  <a:schemeClr val="tx1"/>
                </a:solidFill>
                <a:latin typeface="Times New Roman" panose="02020603050405020304" pitchFamily="18" charset="0"/>
                <a:cs typeface="Times New Roman" panose="02020603050405020304" pitchFamily="18" charset="0"/>
              </a:rPr>
              <a:t>      Employee.DEPARTMENT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5617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3"/>
            <a:ext cx="10515600" cy="587912"/>
          </a:xfrm>
        </p:spPr>
        <p:txBody>
          <a:bodyPr>
            <a:normAutofit/>
          </a:bodyPr>
          <a:lstStyle/>
          <a:p>
            <a:r>
              <a:rPr lang="en-US" dirty="0" smtClean="0"/>
              <a:t>Java Access Modifiers</a:t>
            </a:r>
            <a:endParaRPr lang="en-US" dirty="0"/>
          </a:p>
        </p:txBody>
      </p:sp>
      <p:sp>
        <p:nvSpPr>
          <p:cNvPr id="3" name="Content Placeholder 2"/>
          <p:cNvSpPr>
            <a:spLocks noGrp="1"/>
          </p:cNvSpPr>
          <p:nvPr>
            <p:ph sz="quarter" idx="1"/>
          </p:nvPr>
        </p:nvSpPr>
        <p:spPr>
          <a:xfrm>
            <a:off x="360607" y="759854"/>
            <a:ext cx="11513713" cy="5962917"/>
          </a:xfrm>
        </p:spPr>
        <p:txBody>
          <a:bodyPr>
            <a:normAutofit fontScale="92500"/>
          </a:bodyPr>
          <a:lstStyle/>
          <a:p>
            <a:pPr marL="0" indent="0">
              <a:buNone/>
            </a:pPr>
            <a:r>
              <a:rPr lang="en-US" sz="2200" dirty="0" smtClean="0">
                <a:latin typeface="Times New Roman" panose="02020603050405020304" pitchFamily="18" charset="0"/>
                <a:cs typeface="Times New Roman" panose="02020603050405020304" pitchFamily="18" charset="0"/>
              </a:rPr>
              <a:t>The four access levels are:</a:t>
            </a:r>
          </a:p>
          <a:p>
            <a:r>
              <a:rPr lang="en-US" sz="2200" dirty="0" smtClean="0">
                <a:latin typeface="Times New Roman" panose="02020603050405020304" pitchFamily="18" charset="0"/>
                <a:cs typeface="Times New Roman" panose="02020603050405020304" pitchFamily="18" charset="0"/>
              </a:rPr>
              <a:t>Visible to the package, the default. No modifiers are needed.</a:t>
            </a:r>
          </a:p>
          <a:p>
            <a:r>
              <a:rPr lang="en-US" sz="2200" dirty="0" smtClean="0">
                <a:latin typeface="Times New Roman" panose="02020603050405020304" pitchFamily="18" charset="0"/>
                <a:cs typeface="Times New Roman" panose="02020603050405020304" pitchFamily="18" charset="0"/>
              </a:rPr>
              <a:t>Visible to the class only (private).</a:t>
            </a:r>
          </a:p>
          <a:p>
            <a:r>
              <a:rPr lang="en-US" sz="2200" dirty="0" smtClean="0">
                <a:latin typeface="Times New Roman" panose="02020603050405020304" pitchFamily="18" charset="0"/>
                <a:cs typeface="Times New Roman" panose="02020603050405020304" pitchFamily="18" charset="0"/>
              </a:rPr>
              <a:t>Visible to the world (public).</a:t>
            </a:r>
          </a:p>
          <a:p>
            <a:r>
              <a:rPr lang="en-US" sz="2200" dirty="0" smtClean="0">
                <a:latin typeface="Times New Roman" panose="02020603050405020304" pitchFamily="18" charset="0"/>
                <a:cs typeface="Times New Roman" panose="02020603050405020304" pitchFamily="18" charset="0"/>
              </a:rPr>
              <a:t>Visible to the package and all subclasses (protected)</a:t>
            </a:r>
          </a:p>
          <a:p>
            <a:endParaRPr lang="en-US" sz="2200" dirty="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Default Access Modifier -   No keyword:</a:t>
            </a:r>
          </a:p>
          <a:p>
            <a:r>
              <a:rPr lang="en-US" sz="2200" dirty="0" smtClean="0">
                <a:latin typeface="Times New Roman" panose="02020603050405020304" pitchFamily="18" charset="0"/>
                <a:cs typeface="Times New Roman" panose="02020603050405020304" pitchFamily="18" charset="0"/>
              </a:rPr>
              <a:t>Default access modifier means we do not explicitly declare an access modifier for a class, field, method, etc.</a:t>
            </a:r>
          </a:p>
          <a:p>
            <a:r>
              <a:rPr lang="en-US" sz="2200" dirty="0" smtClean="0">
                <a:latin typeface="Times New Roman" panose="02020603050405020304" pitchFamily="18" charset="0"/>
                <a:cs typeface="Times New Roman" panose="02020603050405020304" pitchFamily="18" charset="0"/>
              </a:rPr>
              <a:t>A  variable  or  method  declared  without  any  access  control  modifier  is  available  to  any  other  class  in  the  same package. The fields in an interface are implicitly public static final and the methods in an interface are by default public</a:t>
            </a:r>
          </a:p>
          <a:p>
            <a:pPr marL="0" indent="0">
              <a:buNone/>
            </a:pPr>
            <a:r>
              <a:rPr lang="en-US" sz="2200" dirty="0" smtClean="0">
                <a:latin typeface="Times New Roman" panose="02020603050405020304" pitchFamily="18" charset="0"/>
                <a:cs typeface="Times New Roman" panose="02020603050405020304" pitchFamily="18" charset="0"/>
              </a:rPr>
              <a:t>	Example :</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String version ="1.5.1";</a:t>
            </a:r>
          </a:p>
          <a:p>
            <a:pPr marL="0" indent="0">
              <a:buNone/>
            </a:pPr>
            <a:r>
              <a:rPr lang="en-US" sz="2200" dirty="0" smtClean="0">
                <a:latin typeface="Times New Roman" panose="02020603050405020304" pitchFamily="18" charset="0"/>
                <a:cs typeface="Times New Roman" panose="02020603050405020304" pitchFamily="18" charset="0"/>
              </a:rPr>
              <a:t>	boolean processOrder(){</a:t>
            </a:r>
          </a:p>
          <a:p>
            <a:pPr marL="0" indent="0">
              <a:buNone/>
            </a:pPr>
            <a:r>
              <a:rPr lang="en-US" sz="2200" dirty="0" smtClean="0">
                <a:latin typeface="Times New Roman" panose="02020603050405020304" pitchFamily="18" charset="0"/>
                <a:cs typeface="Times New Roman" panose="02020603050405020304" pitchFamily="18" charset="0"/>
              </a:rPr>
              <a:t>	return true;</a:t>
            </a:r>
          </a:p>
          <a:p>
            <a:pPr marL="0" indent="0">
              <a:buNone/>
            </a:pP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10661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02275" y="180304"/>
            <a:ext cx="11333409" cy="6439437"/>
          </a:xfrm>
        </p:spPr>
        <p:txBody>
          <a:bodyPr>
            <a:noAutofit/>
          </a:bodyPr>
          <a:lstStyle/>
          <a:p>
            <a:pPr marL="0" indent="0">
              <a:buNone/>
            </a:pPr>
            <a:r>
              <a:rPr lang="en-US" sz="1850" b="1" dirty="0" smtClean="0">
                <a:latin typeface="Times New Roman" panose="02020603050405020304" pitchFamily="18" charset="0"/>
                <a:cs typeface="Times New Roman" panose="02020603050405020304" pitchFamily="18" charset="0"/>
              </a:rPr>
              <a:t>Private Access Modifier -   private:</a:t>
            </a:r>
          </a:p>
          <a:p>
            <a:r>
              <a:rPr lang="en-US" sz="1850" dirty="0" smtClean="0">
                <a:solidFill>
                  <a:schemeClr val="accent2">
                    <a:lumMod val="75000"/>
                  </a:schemeClr>
                </a:solidFill>
                <a:latin typeface="Times New Roman" panose="02020603050405020304" pitchFamily="18" charset="0"/>
                <a:cs typeface="Times New Roman" panose="02020603050405020304" pitchFamily="18" charset="0"/>
              </a:rPr>
              <a:t>Methods, Variables and Constructors that are declared private can only be accessed within the declared class itself.</a:t>
            </a:r>
          </a:p>
          <a:p>
            <a:r>
              <a:rPr lang="en-US" sz="1850" dirty="0" smtClean="0">
                <a:latin typeface="Times New Roman" panose="02020603050405020304" pitchFamily="18" charset="0"/>
                <a:cs typeface="Times New Roman" panose="02020603050405020304" pitchFamily="18" charset="0"/>
              </a:rPr>
              <a:t>Private access modifier is the most restrictive access level. </a:t>
            </a:r>
            <a:r>
              <a:rPr lang="en-US" sz="1850" dirty="0" smtClean="0">
                <a:solidFill>
                  <a:schemeClr val="accent2">
                    <a:lumMod val="75000"/>
                  </a:schemeClr>
                </a:solidFill>
                <a:latin typeface="Times New Roman" panose="02020603050405020304" pitchFamily="18" charset="0"/>
                <a:cs typeface="Times New Roman" panose="02020603050405020304" pitchFamily="18" charset="0"/>
              </a:rPr>
              <a:t>Class and interfaces cannot be private.</a:t>
            </a:r>
          </a:p>
          <a:p>
            <a:r>
              <a:rPr lang="en-US" sz="1850" dirty="0" smtClean="0">
                <a:latin typeface="Times New Roman" panose="02020603050405020304" pitchFamily="18" charset="0"/>
                <a:cs typeface="Times New Roman" panose="02020603050405020304" pitchFamily="18" charset="0"/>
              </a:rPr>
              <a:t>Variables that are declared private can be accessed outside the class if public getter methods are present in the class.</a:t>
            </a:r>
          </a:p>
          <a:p>
            <a:r>
              <a:rPr lang="en-US" sz="1850" dirty="0" smtClean="0">
                <a:latin typeface="Times New Roman" panose="02020603050405020304" pitchFamily="18" charset="0"/>
                <a:cs typeface="Times New Roman" panose="02020603050405020304" pitchFamily="18" charset="0"/>
              </a:rPr>
              <a:t>Using the private modifier is the main way that an object encapsulates itself and hide data from the outside world</a:t>
            </a:r>
          </a:p>
          <a:p>
            <a:endParaRPr lang="en-US" sz="1850" dirty="0">
              <a:latin typeface="Times New Roman" panose="02020603050405020304" pitchFamily="18" charset="0"/>
              <a:cs typeface="Times New Roman" panose="02020603050405020304" pitchFamily="18" charset="0"/>
            </a:endParaRPr>
          </a:p>
          <a:p>
            <a:pPr marL="0" indent="0">
              <a:buNone/>
            </a:pPr>
            <a:r>
              <a:rPr lang="en-US" sz="1850" b="1" dirty="0" smtClean="0">
                <a:latin typeface="Times New Roman" panose="02020603050405020304" pitchFamily="18" charset="0"/>
                <a:cs typeface="Times New Roman" panose="02020603050405020304" pitchFamily="18" charset="0"/>
              </a:rPr>
              <a:t>Public Access Modifier -   public:</a:t>
            </a:r>
          </a:p>
          <a:p>
            <a:r>
              <a:rPr lang="en-US" sz="1850" dirty="0" smtClean="0">
                <a:latin typeface="Times New Roman" panose="02020603050405020304" pitchFamily="18" charset="0"/>
                <a:cs typeface="Times New Roman" panose="02020603050405020304" pitchFamily="18" charset="0"/>
              </a:rPr>
              <a:t>A class, method, constructor, interface etc declared public can be accessed from any other class. </a:t>
            </a:r>
          </a:p>
          <a:p>
            <a:r>
              <a:rPr lang="en-US" sz="1850" dirty="0" smtClean="0">
                <a:latin typeface="Times New Roman" panose="02020603050405020304" pitchFamily="18" charset="0"/>
                <a:cs typeface="Times New Roman" panose="02020603050405020304" pitchFamily="18" charset="0"/>
              </a:rPr>
              <a:t>Therefore fields, methods, blocks declared inside a public class can be accessed from any class belonging to the Java Universe</a:t>
            </a:r>
          </a:p>
          <a:p>
            <a:pPr marL="0" indent="0">
              <a:buNone/>
            </a:pPr>
            <a:endParaRPr lang="en-US" sz="1850" b="1" dirty="0" smtClean="0">
              <a:latin typeface="Times New Roman" panose="02020603050405020304" pitchFamily="18" charset="0"/>
              <a:cs typeface="Times New Roman" panose="02020603050405020304" pitchFamily="18" charset="0"/>
            </a:endParaRPr>
          </a:p>
          <a:p>
            <a:pPr marL="0" indent="0">
              <a:buNone/>
            </a:pPr>
            <a:r>
              <a:rPr lang="en-US" sz="1850" b="1" dirty="0" smtClean="0">
                <a:latin typeface="Times New Roman" panose="02020603050405020304" pitchFamily="18" charset="0"/>
                <a:cs typeface="Times New Roman" panose="02020603050405020304" pitchFamily="18" charset="0"/>
              </a:rPr>
              <a:t>Protected Access Modifier -   protected:</a:t>
            </a:r>
          </a:p>
          <a:p>
            <a:r>
              <a:rPr lang="en-US" sz="1850" dirty="0" smtClean="0">
                <a:latin typeface="Times New Roman" panose="02020603050405020304" pitchFamily="18" charset="0"/>
                <a:cs typeface="Times New Roman" panose="02020603050405020304" pitchFamily="18" charset="0"/>
              </a:rPr>
              <a:t>Variables, methods and constructors which are declared protected in a superclass can be accessed only by the subclasses in other package or any class within the package of the protected members' class. </a:t>
            </a:r>
          </a:p>
          <a:p>
            <a:r>
              <a:rPr lang="en-US" sz="1850" dirty="0" smtClean="0">
                <a:solidFill>
                  <a:schemeClr val="accent2">
                    <a:lumMod val="75000"/>
                  </a:schemeClr>
                </a:solidFill>
                <a:latin typeface="Times New Roman" panose="02020603050405020304" pitchFamily="18" charset="0"/>
                <a:cs typeface="Times New Roman" panose="02020603050405020304" pitchFamily="18" charset="0"/>
              </a:rPr>
              <a:t>The protected access modifier cannot be applied to class and interfaces</a:t>
            </a:r>
            <a:r>
              <a:rPr lang="en-US" sz="1850" dirty="0" smtClean="0">
                <a:latin typeface="Times New Roman" panose="02020603050405020304" pitchFamily="18" charset="0"/>
                <a:cs typeface="Times New Roman" panose="02020603050405020304" pitchFamily="18" charset="0"/>
              </a:rPr>
              <a:t>. Methods, fields can be declared protected, however methods and fields in a interface cannot be declared protected</a:t>
            </a:r>
            <a:endParaRPr lang="en-US" sz="18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73047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107548"/>
            <a:ext cx="10515600" cy="613670"/>
          </a:xfrm>
        </p:spPr>
        <p:txBody>
          <a:bodyPr>
            <a:normAutofit/>
          </a:bodyPr>
          <a:lstStyle/>
          <a:p>
            <a:r>
              <a:rPr lang="en-US" b="1" dirty="0"/>
              <a:t>Example</a:t>
            </a:r>
          </a:p>
        </p:txBody>
      </p:sp>
      <p:sp>
        <p:nvSpPr>
          <p:cNvPr id="24579" name="Rectangle 3"/>
          <p:cNvSpPr>
            <a:spLocks noGrp="1" noChangeArrowheads="1"/>
          </p:cNvSpPr>
          <p:nvPr>
            <p:ph sz="quarter" idx="1"/>
          </p:nvPr>
        </p:nvSpPr>
        <p:spPr>
          <a:xfrm>
            <a:off x="553793" y="940158"/>
            <a:ext cx="11410680" cy="5322530"/>
          </a:xfrm>
        </p:spPr>
        <p:txBody>
          <a:bodyPr>
            <a:noAutofit/>
          </a:bodyPr>
          <a:lstStyle/>
          <a:p>
            <a:pPr>
              <a:lnSpc>
                <a:spcPct val="90000"/>
              </a:lnSpc>
              <a:buFontTx/>
              <a:buNone/>
            </a:pPr>
            <a:r>
              <a:rPr lang="en-US" sz="2200" dirty="0" smtClean="0">
                <a:solidFill>
                  <a:schemeClr val="hlink"/>
                </a:solidFill>
                <a:latin typeface="Times New Roman" panose="02020603050405020304" pitchFamily="18" charset="0"/>
                <a:cs typeface="Times New Roman" panose="02020603050405020304" pitchFamily="18" charset="0"/>
              </a:rPr>
              <a:t>/* Printing ages. */</a:t>
            </a:r>
          </a:p>
          <a:p>
            <a:pPr>
              <a:lnSpc>
                <a:spcPct val="90000"/>
              </a:lnSpc>
              <a:buFontTx/>
              <a:buNone/>
            </a:pPr>
            <a:r>
              <a:rPr lang="en-US" sz="2200" dirty="0" smtClean="0">
                <a:latin typeface="Times New Roman" panose="02020603050405020304" pitchFamily="18" charset="0"/>
                <a:cs typeface="Times New Roman" panose="02020603050405020304" pitchFamily="18" charset="0"/>
              </a:rPr>
              <a:t>public </a:t>
            </a:r>
            <a:r>
              <a:rPr lang="en-US" sz="2200" dirty="0">
                <a:latin typeface="Times New Roman" panose="02020603050405020304" pitchFamily="18" charset="0"/>
                <a:cs typeface="Times New Roman" panose="02020603050405020304" pitchFamily="18" charset="0"/>
              </a:rPr>
              <a:t>class MyFirstJavaProgram {	</a:t>
            </a:r>
          </a:p>
          <a:p>
            <a:pPr>
              <a:lnSpc>
                <a:spcPct val="90000"/>
              </a:lnSpc>
              <a:buFontTx/>
              <a:buNone/>
            </a:pPr>
            <a:r>
              <a:rPr lang="en-US" sz="2200" dirty="0">
                <a:latin typeface="Times New Roman" panose="02020603050405020304" pitchFamily="18" charset="0"/>
                <a:cs typeface="Times New Roman" panose="02020603050405020304" pitchFamily="18" charset="0"/>
              </a:rPr>
              <a:t>	public static void main (String args[]) {</a:t>
            </a:r>
          </a:p>
          <a:p>
            <a:pPr>
              <a:lnSpc>
                <a:spcPct val="90000"/>
              </a:lnSpc>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int </a:t>
            </a:r>
            <a:r>
              <a:rPr lang="en-US" sz="2200" dirty="0">
                <a:latin typeface="Times New Roman" panose="02020603050405020304" pitchFamily="18" charset="0"/>
                <a:cs typeface="Times New Roman" panose="02020603050405020304" pitchFamily="18" charset="0"/>
              </a:rPr>
              <a:t>myAge, myFriendAge; </a:t>
            </a:r>
            <a:r>
              <a:rPr lang="en-US" sz="2200" dirty="0" smtClean="0">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 declare two integer variables */</a:t>
            </a:r>
          </a:p>
          <a:p>
            <a:pPr>
              <a:lnSpc>
                <a:spcPct val="90000"/>
              </a:lnSpc>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myAge </a:t>
            </a:r>
            <a:r>
              <a:rPr lang="en-US" sz="2200" dirty="0">
                <a:latin typeface="Times New Roman" panose="02020603050405020304" pitchFamily="18" charset="0"/>
                <a:cs typeface="Times New Roman" panose="02020603050405020304" pitchFamily="18" charset="0"/>
              </a:rPr>
              <a:t>= 20; </a:t>
            </a:r>
          </a:p>
          <a:p>
            <a:pPr>
              <a:lnSpc>
                <a:spcPct val="90000"/>
              </a:lnSpc>
              <a:buFontTx/>
              <a:buNone/>
            </a:pPr>
            <a:r>
              <a:rPr lang="en-US" sz="2200" dirty="0">
                <a:latin typeface="Times New Roman" panose="02020603050405020304" pitchFamily="18" charset="0"/>
                <a:cs typeface="Times New Roman" panose="02020603050405020304" pitchFamily="18" charset="0"/>
              </a:rPr>
              <a:t>		myFriendAge = myAge + 1; </a:t>
            </a:r>
            <a:r>
              <a:rPr lang="en-US" sz="2200" dirty="0" smtClean="0">
                <a:latin typeface="Times New Roman" panose="02020603050405020304" pitchFamily="18" charset="0"/>
                <a:cs typeface="Times New Roman" panose="02020603050405020304" pitchFamily="18" charset="0"/>
              </a:rPr>
              <a:t>                                        </a:t>
            </a:r>
            <a:r>
              <a:rPr lang="en-US" sz="2200" dirty="0" smtClean="0">
                <a:solidFill>
                  <a:srgbClr val="C00000"/>
                </a:solidFill>
                <a:latin typeface="Times New Roman" panose="02020603050405020304" pitchFamily="18" charset="0"/>
                <a:cs typeface="Times New Roman" panose="02020603050405020304" pitchFamily="18" charset="0"/>
              </a:rPr>
              <a:t> //</a:t>
            </a:r>
            <a:r>
              <a:rPr lang="en-US" sz="2200" dirty="0">
                <a:solidFill>
                  <a:srgbClr val="C00000"/>
                </a:solidFill>
                <a:latin typeface="Times New Roman" panose="02020603050405020304" pitchFamily="18" charset="0"/>
                <a:cs typeface="Times New Roman" panose="02020603050405020304" pitchFamily="18" charset="0"/>
              </a:rPr>
              <a:t>one year older</a:t>
            </a:r>
            <a:r>
              <a:rPr lang="en-US" sz="2200" dirty="0">
                <a:latin typeface="Times New Roman" panose="02020603050405020304" pitchFamily="18" charset="0"/>
                <a:cs typeface="Times New Roman" panose="02020603050405020304" pitchFamily="18" charset="0"/>
              </a:rPr>
              <a:t> </a:t>
            </a:r>
          </a:p>
          <a:p>
            <a:pPr>
              <a:lnSpc>
                <a:spcPct val="90000"/>
              </a:lnSpc>
              <a:buFontTx/>
              <a:buNone/>
            </a:pPr>
            <a:r>
              <a:rPr lang="en-US" sz="2200" dirty="0">
                <a:latin typeface="Times New Roman" panose="02020603050405020304" pitchFamily="18" charset="0"/>
                <a:cs typeface="Times New Roman" panose="02020603050405020304" pitchFamily="18" charset="0"/>
              </a:rPr>
              <a:t>		System.out.println(“Hello, I am “ +myAge + “years old, and my friend is “ + 			              myFriendAge + “ years old”);</a:t>
            </a:r>
          </a:p>
          <a:p>
            <a:pPr>
              <a:lnSpc>
                <a:spcPct val="90000"/>
              </a:lnSpc>
              <a:buFontTx/>
              <a:buNone/>
            </a:pP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lnSpc>
                <a:spcPct val="90000"/>
              </a:lnSpc>
              <a:buFontTx/>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System.out.println</a:t>
            </a:r>
            <a:r>
              <a:rPr lang="en-US" sz="2200" dirty="0">
                <a:latin typeface="Times New Roman" panose="02020603050405020304" pitchFamily="18" charset="0"/>
                <a:cs typeface="Times New Roman" panose="02020603050405020304" pitchFamily="18" charset="0"/>
              </a:rPr>
              <a:t>(“Goodbye”);		</a:t>
            </a:r>
          </a:p>
          <a:p>
            <a:pPr>
              <a:lnSpc>
                <a:spcPct val="90000"/>
              </a:lnSpc>
              <a:buFontTx/>
              <a:buNone/>
            </a:pPr>
            <a:r>
              <a:rPr lang="en-US" sz="2200" dirty="0">
                <a:latin typeface="Times New Roman" panose="02020603050405020304" pitchFamily="18" charset="0"/>
                <a:cs typeface="Times New Roman" panose="02020603050405020304" pitchFamily="18" charset="0"/>
              </a:rPr>
              <a:t>	}</a:t>
            </a:r>
            <a:r>
              <a:rPr lang="en-US" sz="2200" dirty="0">
                <a:solidFill>
                  <a:schemeClr val="accent2"/>
                </a:solidFill>
                <a:latin typeface="Times New Roman" panose="02020603050405020304" pitchFamily="18" charset="0"/>
                <a:cs typeface="Times New Roman" panose="02020603050405020304" pitchFamily="18" charset="0"/>
              </a:rPr>
              <a:t> </a:t>
            </a:r>
            <a:r>
              <a:rPr lang="en-US" sz="2200" dirty="0">
                <a:solidFill>
                  <a:schemeClr val="hlink"/>
                </a:solidFill>
                <a:latin typeface="Times New Roman" panose="02020603050405020304" pitchFamily="18" charset="0"/>
                <a:cs typeface="Times New Roman" panose="02020603050405020304" pitchFamily="18" charset="0"/>
              </a:rPr>
              <a:t>// end of main	</a:t>
            </a:r>
            <a:endParaRPr lang="en-US" sz="2200" dirty="0">
              <a:solidFill>
                <a:schemeClr val="accent2"/>
              </a:solidFill>
              <a:latin typeface="Times New Roman" panose="02020603050405020304" pitchFamily="18" charset="0"/>
              <a:cs typeface="Times New Roman" panose="02020603050405020304" pitchFamily="18" charset="0"/>
            </a:endParaRPr>
          </a:p>
          <a:p>
            <a:pPr>
              <a:lnSpc>
                <a:spcPct val="90000"/>
              </a:lnSpc>
              <a:buFontTx/>
              <a:buNone/>
            </a:pPr>
            <a:r>
              <a:rPr lang="en-US" sz="2200" dirty="0">
                <a:latin typeface="Times New Roman" panose="02020603050405020304" pitchFamily="18" charset="0"/>
                <a:cs typeface="Times New Roman" panose="02020603050405020304" pitchFamily="18" charset="0"/>
              </a:rPr>
              <a:t>}</a:t>
            </a:r>
            <a:r>
              <a:rPr lang="en-US" sz="2200" dirty="0">
                <a:solidFill>
                  <a:schemeClr val="accent2"/>
                </a:solidFill>
                <a:latin typeface="Times New Roman" panose="02020603050405020304" pitchFamily="18" charset="0"/>
                <a:cs typeface="Times New Roman" panose="02020603050405020304" pitchFamily="18" charset="0"/>
              </a:rPr>
              <a:t> </a:t>
            </a:r>
            <a:r>
              <a:rPr lang="en-US" sz="2200" dirty="0">
                <a:solidFill>
                  <a:schemeClr val="hlink"/>
                </a:solidFill>
                <a:latin typeface="Times New Roman" panose="02020603050405020304" pitchFamily="18" charset="0"/>
                <a:cs typeface="Times New Roman" panose="02020603050405020304" pitchFamily="18" charset="0"/>
              </a:rPr>
              <a:t>// end of class</a:t>
            </a:r>
          </a:p>
          <a:p>
            <a:pPr>
              <a:lnSpc>
                <a:spcPct val="9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75911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28988" y="95766"/>
            <a:ext cx="7772400" cy="998938"/>
          </a:xfrm>
        </p:spPr>
        <p:txBody>
          <a:bodyPr/>
          <a:lstStyle/>
          <a:p>
            <a:pPr algn="ctr"/>
            <a:r>
              <a:rPr lang="en-US" sz="3600" dirty="0"/>
              <a:t>Reading from </a:t>
            </a:r>
            <a:r>
              <a:rPr lang="en-US" sz="3600" dirty="0" smtClean="0"/>
              <a:t>user (</a:t>
            </a:r>
            <a:r>
              <a:rPr lang="en-US" sz="3600" dirty="0"/>
              <a:t>Input)</a:t>
            </a:r>
            <a:endParaRPr lang="en-US" dirty="0"/>
          </a:p>
        </p:txBody>
      </p:sp>
      <p:sp>
        <p:nvSpPr>
          <p:cNvPr id="5123" name="Rectangle 3"/>
          <p:cNvSpPr>
            <a:spLocks noGrp="1" noChangeArrowheads="1"/>
          </p:cNvSpPr>
          <p:nvPr>
            <p:ph sz="quarter" idx="1"/>
          </p:nvPr>
        </p:nvSpPr>
        <p:spPr>
          <a:xfrm>
            <a:off x="837126" y="1094704"/>
            <a:ext cx="9890975" cy="5426230"/>
          </a:xfrm>
        </p:spPr>
        <p:txBody>
          <a:bodyPr>
            <a:noAutofit/>
          </a:bodyPr>
          <a:lstStyle/>
          <a:p>
            <a:pPr>
              <a:lnSpc>
                <a:spcPct val="90000"/>
              </a:lnSpc>
              <a:buFontTx/>
              <a:buNone/>
            </a:pPr>
            <a:r>
              <a:rPr lang="en-US" sz="2000" dirty="0" smtClean="0">
                <a:latin typeface="Times New Roman" panose="02020603050405020304" pitchFamily="18" charset="0"/>
                <a:cs typeface="Times New Roman" panose="02020603050405020304" pitchFamily="18" charset="0"/>
              </a:rPr>
              <a:t>public class  MyFirstJavaProgram{	</a:t>
            </a:r>
          </a:p>
          <a:p>
            <a:pPr>
              <a:lnSpc>
                <a:spcPct val="90000"/>
              </a:lnSpc>
              <a:buFontTx/>
              <a:buNone/>
            </a:pPr>
            <a:r>
              <a:rPr lang="en-US" sz="2000" dirty="0" smtClean="0">
                <a:latin typeface="Times New Roman" panose="02020603050405020304" pitchFamily="18" charset="0"/>
                <a:cs typeface="Times New Roman" panose="02020603050405020304" pitchFamily="18" charset="0"/>
              </a:rPr>
              <a:t>	public static void main (String args[]) {</a:t>
            </a:r>
          </a:p>
          <a:p>
            <a:pPr>
              <a:lnSpc>
                <a:spcPct val="90000"/>
              </a:lnSpc>
              <a:buFontTx/>
              <a:buNone/>
            </a:pP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 this line should appear once in your program;  basically it declares a variable r which knows how read input from the user */</a:t>
            </a:r>
          </a:p>
          <a:p>
            <a:pPr>
              <a:buNone/>
            </a:pPr>
            <a:r>
              <a:rPr lang="en-US" sz="2000" dirty="0" smtClean="0">
                <a:latin typeface="Times New Roman" panose="02020603050405020304" pitchFamily="18" charset="0"/>
                <a:cs typeface="Times New Roman" panose="02020603050405020304" pitchFamily="18" charset="0"/>
              </a:rPr>
              <a:t>		Scanner in=new Scanner(System.in);</a:t>
            </a:r>
          </a:p>
          <a:p>
            <a:pPr>
              <a:buNone/>
            </a:pPr>
            <a:r>
              <a:rPr lang="en-US" sz="2000" dirty="0" smtClean="0">
                <a:solidFill>
                  <a:srgbClr val="FF0000"/>
                </a:solidFill>
                <a:latin typeface="Times New Roman" panose="02020603050405020304" pitchFamily="18" charset="0"/>
                <a:cs typeface="Times New Roman" panose="02020603050405020304" pitchFamily="18" charset="0"/>
              </a:rPr>
              <a:t>	/* Then you can use </a:t>
            </a:r>
            <a:r>
              <a:rPr lang="en-US" sz="2000" dirty="0" smtClean="0">
                <a:solidFill>
                  <a:srgbClr val="00B050"/>
                </a:solidFill>
                <a:latin typeface="Times New Roman" panose="02020603050405020304" pitchFamily="18" charset="0"/>
                <a:cs typeface="Times New Roman" panose="02020603050405020304" pitchFamily="18" charset="0"/>
              </a:rPr>
              <a:t>num1=in.nextInt() </a:t>
            </a:r>
            <a:r>
              <a:rPr lang="en-US" sz="2000" dirty="0" smtClean="0">
                <a:solidFill>
                  <a:srgbClr val="FF0000"/>
                </a:solidFill>
                <a:latin typeface="Times New Roman" panose="02020603050405020304" pitchFamily="18" charset="0"/>
                <a:cs typeface="Times New Roman" panose="02020603050405020304" pitchFamily="18" charset="0"/>
              </a:rPr>
              <a:t>to read an integer value from the user. */</a:t>
            </a:r>
          </a:p>
          <a:p>
            <a:pPr>
              <a:buNone/>
            </a:pPr>
            <a:r>
              <a:rPr lang="en-US" sz="2000" dirty="0" smtClean="0">
                <a:solidFill>
                  <a:srgbClr val="FF0000"/>
                </a:solidFill>
                <a:latin typeface="Times New Roman" panose="02020603050405020304" pitchFamily="18" charset="0"/>
                <a:cs typeface="Times New Roman" panose="02020603050405020304" pitchFamily="18" charset="0"/>
              </a:rPr>
              <a:t>     /* Then you can use </a:t>
            </a:r>
            <a:r>
              <a:rPr lang="en-US" sz="2000" dirty="0" smtClean="0">
                <a:solidFill>
                  <a:srgbClr val="00B050"/>
                </a:solidFill>
                <a:latin typeface="Times New Roman" panose="02020603050405020304" pitchFamily="18" charset="0"/>
                <a:cs typeface="Times New Roman" panose="02020603050405020304" pitchFamily="18" charset="0"/>
              </a:rPr>
              <a:t>num2=in.nextLine() </a:t>
            </a:r>
            <a:r>
              <a:rPr lang="en-US" sz="2000" dirty="0" smtClean="0">
                <a:solidFill>
                  <a:srgbClr val="FF0000"/>
                </a:solidFill>
                <a:latin typeface="Times New Roman" panose="02020603050405020304" pitchFamily="18" charset="0"/>
                <a:cs typeface="Times New Roman" panose="02020603050405020304" pitchFamily="18" charset="0"/>
              </a:rPr>
              <a:t>to read an string value from the user. */</a:t>
            </a:r>
          </a:p>
          <a:p>
            <a:pPr>
              <a:lnSpc>
                <a:spcPct val="90000"/>
              </a:lnSpc>
              <a:buFontTx/>
              <a:buNone/>
            </a:pPr>
            <a:r>
              <a:rPr lang="en-US" sz="2000" dirty="0" smtClean="0">
                <a:latin typeface="Times New Roman" panose="02020603050405020304" pitchFamily="18" charset="0"/>
                <a:cs typeface="Times New Roman" panose="02020603050405020304" pitchFamily="18" charset="0"/>
              </a:rPr>
              <a:t>		System.out.print(“Dear user, please enter an integer number:”); </a:t>
            </a:r>
          </a:p>
          <a:p>
            <a:pPr>
              <a:buNone/>
            </a:pPr>
            <a:r>
              <a:rPr lang="en-US" sz="2000" dirty="0" smtClean="0">
                <a:latin typeface="Times New Roman" panose="02020603050405020304" pitchFamily="18" charset="0"/>
                <a:cs typeface="Times New Roman" panose="02020603050405020304" pitchFamily="18" charset="0"/>
              </a:rPr>
              <a:t>	          int num1;</a:t>
            </a:r>
          </a:p>
          <a:p>
            <a:pPr>
              <a:buNone/>
            </a:pPr>
            <a:r>
              <a:rPr lang="en-US" sz="2000" dirty="0" smtClean="0">
                <a:latin typeface="Times New Roman" panose="02020603050405020304" pitchFamily="18" charset="0"/>
                <a:cs typeface="Times New Roman" panose="02020603050405020304" pitchFamily="18" charset="0"/>
              </a:rPr>
              <a:t>              String num2; </a:t>
            </a:r>
          </a:p>
          <a:p>
            <a:pPr>
              <a:buNone/>
            </a:pPr>
            <a:r>
              <a:rPr lang="en-US" sz="2000" dirty="0" smtClean="0">
                <a:latin typeface="Times New Roman" panose="02020603050405020304" pitchFamily="18" charset="0"/>
                <a:cs typeface="Times New Roman" panose="02020603050405020304" pitchFamily="18" charset="0"/>
              </a:rPr>
              <a:t>	           num1=in.nextInt();</a:t>
            </a:r>
          </a:p>
          <a:p>
            <a:pPr>
              <a:buNone/>
            </a:pPr>
            <a:r>
              <a:rPr lang="en-US" sz="2000" dirty="0" smtClean="0">
                <a:latin typeface="Times New Roman" panose="02020603050405020304" pitchFamily="18" charset="0"/>
                <a:cs typeface="Times New Roman" panose="02020603050405020304" pitchFamily="18" charset="0"/>
              </a:rPr>
              <a:t>    	num2=in.nextLine();</a:t>
            </a:r>
          </a:p>
          <a:p>
            <a:pPr>
              <a:buNone/>
            </a:pPr>
            <a:r>
              <a:rPr lang="en-US" sz="2000" dirty="0" smtClean="0">
                <a:latin typeface="Times New Roman" panose="02020603050405020304" pitchFamily="18" charset="0"/>
                <a:cs typeface="Times New Roman" panose="02020603050405020304" pitchFamily="18" charset="0"/>
              </a:rPr>
              <a:t>	 } </a:t>
            </a:r>
            <a:r>
              <a:rPr lang="en-US" sz="2000" dirty="0" smtClean="0">
                <a:solidFill>
                  <a:srgbClr val="FF0000"/>
                </a:solidFill>
                <a:latin typeface="Times New Roman" panose="02020603050405020304" pitchFamily="18" charset="0"/>
                <a:cs typeface="Times New Roman" panose="02020603050405020304" pitchFamily="18" charset="0"/>
              </a:rPr>
              <a:t>// end of main</a:t>
            </a:r>
            <a:r>
              <a:rPr lang="en-US" sz="2000" dirty="0" smtClean="0">
                <a:latin typeface="Times New Roman" panose="02020603050405020304" pitchFamily="18" charset="0"/>
                <a:cs typeface="Times New Roman" panose="02020603050405020304" pitchFamily="18" charset="0"/>
              </a:rPr>
              <a:t>	</a:t>
            </a:r>
          </a:p>
          <a:p>
            <a:pPr>
              <a:lnSpc>
                <a:spcPct val="90000"/>
              </a:lnSpc>
              <a:buFontTx/>
              <a:buNone/>
            </a:pP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 end of class</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5124" name="Rectangle 4"/>
          <p:cNvSpPr>
            <a:spLocks noChangeArrowheads="1"/>
          </p:cNvSpPr>
          <p:nvPr/>
        </p:nvSpPr>
        <p:spPr bwMode="auto">
          <a:xfrm>
            <a:off x="7893051" y="-88900"/>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dirty="0"/>
          </a:p>
        </p:txBody>
      </p:sp>
    </p:spTree>
    <p:extLst>
      <p:ext uri="{BB962C8B-B14F-4D97-AF65-F5344CB8AC3E}">
        <p14:creationId xmlns:p14="http://schemas.microsoft.com/office/powerpoint/2010/main" xmlns="" val="2715732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dirty="0" smtClean="0"/>
              <a:t>An example of a class</a:t>
            </a:r>
          </a:p>
        </p:txBody>
      </p:sp>
      <p:sp>
        <p:nvSpPr>
          <p:cNvPr id="121859" name="Text Box 3"/>
          <p:cNvSpPr txBox="1">
            <a:spLocks noChangeArrowheads="1"/>
          </p:cNvSpPr>
          <p:nvPr/>
        </p:nvSpPr>
        <p:spPr bwMode="auto">
          <a:xfrm>
            <a:off x="2286000" y="1981201"/>
            <a:ext cx="8382000" cy="414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pPr>
              <a:spcBef>
                <a:spcPct val="50000"/>
              </a:spcBef>
            </a:pPr>
            <a:r>
              <a:rPr lang="en-US" sz="2800" dirty="0">
                <a:latin typeface="Courier" pitchFamily="49" charset="0"/>
              </a:rPr>
              <a:t>class Person {</a:t>
            </a:r>
            <a:br>
              <a:rPr lang="en-US" sz="2800" dirty="0">
                <a:latin typeface="Courier" pitchFamily="49" charset="0"/>
              </a:rPr>
            </a:br>
            <a:r>
              <a:rPr lang="en-US" sz="2800" dirty="0">
                <a:latin typeface="Courier" pitchFamily="49" charset="0"/>
              </a:rPr>
              <a:t>   String name;</a:t>
            </a:r>
            <a:br>
              <a:rPr lang="en-US" sz="2800" dirty="0">
                <a:latin typeface="Courier" pitchFamily="49" charset="0"/>
              </a:rPr>
            </a:br>
            <a:r>
              <a:rPr lang="en-US" sz="2800" dirty="0">
                <a:latin typeface="Courier" pitchFamily="49" charset="0"/>
              </a:rPr>
              <a:t>   int age;</a:t>
            </a:r>
          </a:p>
          <a:p>
            <a:pPr>
              <a:spcBef>
                <a:spcPct val="50000"/>
              </a:spcBef>
            </a:pPr>
            <a:r>
              <a:rPr lang="en-US" sz="2800" dirty="0">
                <a:latin typeface="Courier" pitchFamily="49" charset="0"/>
              </a:rPr>
              <a:t>   void birthday ( ) {</a:t>
            </a:r>
            <a:br>
              <a:rPr lang="en-US" sz="2800" dirty="0">
                <a:latin typeface="Courier" pitchFamily="49" charset="0"/>
              </a:rPr>
            </a:br>
            <a:r>
              <a:rPr lang="en-US" sz="2800" dirty="0">
                <a:latin typeface="Courier" pitchFamily="49" charset="0"/>
              </a:rPr>
              <a:t>      age++;</a:t>
            </a:r>
            <a:br>
              <a:rPr lang="en-US" sz="2800" dirty="0">
                <a:latin typeface="Courier" pitchFamily="49" charset="0"/>
              </a:rPr>
            </a:br>
            <a:r>
              <a:rPr lang="en-US" sz="2800" dirty="0">
                <a:latin typeface="Courier" pitchFamily="49" charset="0"/>
              </a:rPr>
              <a:t>      System.out.println (name + </a:t>
            </a:r>
            <a:br>
              <a:rPr lang="en-US" sz="2800" dirty="0">
                <a:latin typeface="Courier" pitchFamily="49" charset="0"/>
              </a:rPr>
            </a:br>
            <a:r>
              <a:rPr lang="en-US" sz="2800" dirty="0">
                <a:latin typeface="Courier" pitchFamily="49" charset="0"/>
              </a:rPr>
              <a:t>      ' is now ' + age);</a:t>
            </a:r>
            <a:br>
              <a:rPr lang="en-US" sz="2800" dirty="0">
                <a:latin typeface="Courier" pitchFamily="49" charset="0"/>
              </a:rPr>
            </a:br>
            <a:r>
              <a:rPr lang="en-US" sz="2800" dirty="0">
                <a:latin typeface="Courier" pitchFamily="49" charset="0"/>
              </a:rPr>
              <a:t>   }</a:t>
            </a:r>
            <a:br>
              <a:rPr lang="en-US" sz="2800" dirty="0">
                <a:latin typeface="Courier" pitchFamily="49" charset="0"/>
              </a:rPr>
            </a:br>
            <a:r>
              <a:rPr lang="en-US" sz="2800" dirty="0">
                <a:latin typeface="Courier" pitchFamily="49" charset="0"/>
              </a:rPr>
              <a:t>}</a:t>
            </a:r>
            <a:endParaRPr lang="en-US" dirty="0">
              <a:latin typeface="Courier" pitchFamily="49" charset="0"/>
            </a:endParaRPr>
          </a:p>
        </p:txBody>
      </p:sp>
      <p:sp>
        <p:nvSpPr>
          <p:cNvPr id="7173" name="Text Box 4"/>
          <p:cNvSpPr txBox="1">
            <a:spLocks noChangeArrowheads="1"/>
          </p:cNvSpPr>
          <p:nvPr/>
        </p:nvSpPr>
        <p:spPr bwMode="auto">
          <a:xfrm>
            <a:off x="7239000" y="1830388"/>
            <a:ext cx="12509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i="1" dirty="0">
                <a:solidFill>
                  <a:srgbClr val="FF0000"/>
                </a:solidFill>
                <a:latin typeface="Times New Roman" panose="02020603050405020304" pitchFamily="18" charset="0"/>
              </a:rPr>
              <a:t>Variable</a:t>
            </a:r>
          </a:p>
        </p:txBody>
      </p:sp>
      <p:sp>
        <p:nvSpPr>
          <p:cNvPr id="7174" name="Text Box 5"/>
          <p:cNvSpPr txBox="1">
            <a:spLocks noChangeArrowheads="1"/>
          </p:cNvSpPr>
          <p:nvPr/>
        </p:nvSpPr>
        <p:spPr bwMode="auto">
          <a:xfrm>
            <a:off x="8077201" y="2590800"/>
            <a:ext cx="11160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i="1" dirty="0">
                <a:solidFill>
                  <a:srgbClr val="FF0000"/>
                </a:solidFill>
                <a:latin typeface="Times New Roman" panose="02020603050405020304" pitchFamily="18" charset="0"/>
              </a:rPr>
              <a:t>Method</a:t>
            </a:r>
          </a:p>
        </p:txBody>
      </p:sp>
      <p:sp>
        <p:nvSpPr>
          <p:cNvPr id="7175" name="Line 6"/>
          <p:cNvSpPr>
            <a:spLocks noChangeShapeType="1"/>
          </p:cNvSpPr>
          <p:nvPr/>
        </p:nvSpPr>
        <p:spPr bwMode="auto">
          <a:xfrm flipH="1">
            <a:off x="4876800" y="2057400"/>
            <a:ext cx="2362200" cy="9906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176" name="Line 7"/>
          <p:cNvSpPr>
            <a:spLocks noChangeShapeType="1"/>
          </p:cNvSpPr>
          <p:nvPr/>
        </p:nvSpPr>
        <p:spPr bwMode="auto">
          <a:xfrm flipH="1">
            <a:off x="5867400" y="2971800"/>
            <a:ext cx="2362200" cy="5334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xmlns="" val="1924362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9"/>
                                        </p:tgtEl>
                                        <p:attrNameLst>
                                          <p:attrName>style.visibility</p:attrName>
                                        </p:attrNameLst>
                                      </p:cBhvr>
                                      <p:to>
                                        <p:strVal val="visible"/>
                                      </p:to>
                                    </p:set>
                                    <p:anim calcmode="lin" valueType="num">
                                      <p:cBhvr additive="base">
                                        <p:cTn id="7" dur="500" fill="hold"/>
                                        <p:tgtEl>
                                          <p:spTgt spid="121859"/>
                                        </p:tgtEl>
                                        <p:attrNameLst>
                                          <p:attrName>ppt_x</p:attrName>
                                        </p:attrNameLst>
                                      </p:cBhvr>
                                      <p:tavLst>
                                        <p:tav tm="0">
                                          <p:val>
                                            <p:strVal val="0-#ppt_w/2"/>
                                          </p:val>
                                        </p:tav>
                                        <p:tav tm="100000">
                                          <p:val>
                                            <p:strVal val="#ppt_x"/>
                                          </p:val>
                                        </p:tav>
                                      </p:tavLst>
                                    </p:anim>
                                    <p:anim calcmode="lin" valueType="num">
                                      <p:cBhvr additive="base">
                                        <p:cTn id="8" dur="500" fill="hold"/>
                                        <p:tgtEl>
                                          <p:spTgt spid="121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dirty="0" smtClean="0"/>
              <a:t>Scoping</a:t>
            </a:r>
          </a:p>
        </p:txBody>
      </p:sp>
      <p:sp>
        <p:nvSpPr>
          <p:cNvPr id="8196" name="Rectangle 3"/>
          <p:cNvSpPr>
            <a:spLocks noGrp="1" noChangeArrowheads="1"/>
          </p:cNvSpPr>
          <p:nvPr>
            <p:ph sz="quarter" idx="1"/>
          </p:nvPr>
        </p:nvSpPr>
        <p:spPr>
          <a:xfrm>
            <a:off x="2209800" y="1295400"/>
            <a:ext cx="7772400" cy="1828800"/>
          </a:xfrm>
        </p:spPr>
        <p:txBody>
          <a:bodyPr/>
          <a:lstStyle/>
          <a:p>
            <a:r>
              <a:rPr lang="en-US" sz="2000" dirty="0"/>
              <a:t>As in C/C++, scope is determined by the placement of curly braces {}. </a:t>
            </a:r>
          </a:p>
          <a:p>
            <a:r>
              <a:rPr lang="en-US" sz="2000" dirty="0"/>
              <a:t>A variable defined within a scope is available only to the end of that scope.</a:t>
            </a:r>
          </a:p>
        </p:txBody>
      </p:sp>
      <p:sp>
        <p:nvSpPr>
          <p:cNvPr id="8197" name="Text Box 4"/>
          <p:cNvSpPr txBox="1">
            <a:spLocks noChangeArrowheads="1"/>
          </p:cNvSpPr>
          <p:nvPr/>
        </p:nvSpPr>
        <p:spPr bwMode="auto">
          <a:xfrm>
            <a:off x="1828800" y="3429000"/>
            <a:ext cx="3962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pPr>
              <a:spcBef>
                <a:spcPct val="50000"/>
              </a:spcBef>
            </a:pPr>
            <a:endParaRPr lang="en-US" dirty="0"/>
          </a:p>
        </p:txBody>
      </p:sp>
      <p:sp>
        <p:nvSpPr>
          <p:cNvPr id="8198" name="Text Box 5"/>
          <p:cNvSpPr txBox="1">
            <a:spLocks noChangeArrowheads="1"/>
          </p:cNvSpPr>
          <p:nvPr/>
        </p:nvSpPr>
        <p:spPr bwMode="auto">
          <a:xfrm>
            <a:off x="1752600" y="2667001"/>
            <a:ext cx="3657600" cy="3597275"/>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pPr>
              <a:spcBef>
                <a:spcPct val="50000"/>
              </a:spcBef>
            </a:pPr>
            <a:r>
              <a:rPr lang="en-US" sz="2000" dirty="0">
                <a:latin typeface="Arial Narrow" panose="020B0606020202030204" pitchFamily="34" charset="0"/>
              </a:rPr>
              <a:t>{  int x = 12;</a:t>
            </a:r>
          </a:p>
          <a:p>
            <a:pPr>
              <a:spcBef>
                <a:spcPct val="50000"/>
              </a:spcBef>
            </a:pPr>
            <a:r>
              <a:rPr lang="en-US" sz="2000" dirty="0">
                <a:latin typeface="Arial Narrow" panose="020B0606020202030204" pitchFamily="34" charset="0"/>
              </a:rPr>
              <a:t>   /* only x available */</a:t>
            </a:r>
          </a:p>
          <a:p>
            <a:pPr>
              <a:spcBef>
                <a:spcPct val="50000"/>
              </a:spcBef>
            </a:pPr>
            <a:r>
              <a:rPr lang="en-US" sz="2000" dirty="0">
                <a:latin typeface="Arial Narrow" panose="020B0606020202030204" pitchFamily="34" charset="0"/>
              </a:rPr>
              <a:t>       { int q = 96;</a:t>
            </a:r>
          </a:p>
          <a:p>
            <a:pPr>
              <a:spcBef>
                <a:spcPct val="50000"/>
              </a:spcBef>
            </a:pPr>
            <a:r>
              <a:rPr lang="en-US" sz="2000" dirty="0">
                <a:latin typeface="Arial Narrow" panose="020B0606020202030204" pitchFamily="34" charset="0"/>
              </a:rPr>
              <a:t>          /* both x and q available */</a:t>
            </a:r>
          </a:p>
          <a:p>
            <a:pPr>
              <a:spcBef>
                <a:spcPct val="50000"/>
              </a:spcBef>
            </a:pPr>
            <a:r>
              <a:rPr lang="en-US" sz="2000" dirty="0">
                <a:latin typeface="Arial Narrow" panose="020B0606020202030204" pitchFamily="34" charset="0"/>
              </a:rPr>
              <a:t>       }</a:t>
            </a:r>
          </a:p>
          <a:p>
            <a:pPr>
              <a:spcBef>
                <a:spcPct val="50000"/>
              </a:spcBef>
            </a:pPr>
            <a:r>
              <a:rPr lang="en-US" sz="2000" dirty="0">
                <a:latin typeface="Arial Narrow" panose="020B0606020202030204" pitchFamily="34" charset="0"/>
              </a:rPr>
              <a:t>       /* only x available */</a:t>
            </a:r>
          </a:p>
          <a:p>
            <a:pPr>
              <a:spcBef>
                <a:spcPct val="50000"/>
              </a:spcBef>
            </a:pPr>
            <a:r>
              <a:rPr lang="en-US" sz="2000" dirty="0">
                <a:latin typeface="Arial Narrow" panose="020B0606020202030204" pitchFamily="34" charset="0"/>
              </a:rPr>
              <a:t>       /* q “out of scope” */</a:t>
            </a:r>
          </a:p>
          <a:p>
            <a:pPr>
              <a:spcBef>
                <a:spcPct val="50000"/>
              </a:spcBef>
            </a:pPr>
            <a:r>
              <a:rPr lang="en-US" sz="2000" dirty="0">
                <a:latin typeface="Arial Narrow" panose="020B0606020202030204" pitchFamily="34" charset="0"/>
              </a:rPr>
              <a:t>     }</a:t>
            </a:r>
          </a:p>
        </p:txBody>
      </p:sp>
      <p:sp>
        <p:nvSpPr>
          <p:cNvPr id="8199" name="Text Box 6"/>
          <p:cNvSpPr txBox="1">
            <a:spLocks noChangeArrowheads="1"/>
          </p:cNvSpPr>
          <p:nvPr/>
        </p:nvSpPr>
        <p:spPr bwMode="auto">
          <a:xfrm>
            <a:off x="6477000" y="4495801"/>
            <a:ext cx="3657600" cy="1768475"/>
          </a:xfrm>
          <a:prstGeom prst="rect">
            <a:avLst/>
          </a:prstGeom>
          <a:solidFill>
            <a:srgbClr val="DDDDDD"/>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pPr>
              <a:spcBef>
                <a:spcPct val="50000"/>
              </a:spcBef>
            </a:pPr>
            <a:r>
              <a:rPr lang="en-US" sz="2000" dirty="0">
                <a:latin typeface="Arial Narrow" panose="020B0606020202030204" pitchFamily="34" charset="0"/>
              </a:rPr>
              <a:t>{   int x = 12;</a:t>
            </a:r>
          </a:p>
          <a:p>
            <a:pPr>
              <a:spcBef>
                <a:spcPct val="50000"/>
              </a:spcBef>
            </a:pPr>
            <a:r>
              <a:rPr lang="en-US" sz="2000" dirty="0">
                <a:latin typeface="Arial Narrow" panose="020B0606020202030204" pitchFamily="34" charset="0"/>
              </a:rPr>
              <a:t>    { int x = 96; /* illegal */</a:t>
            </a:r>
          </a:p>
          <a:p>
            <a:pPr>
              <a:spcBef>
                <a:spcPct val="50000"/>
              </a:spcBef>
            </a:pPr>
            <a:r>
              <a:rPr lang="en-US" sz="2000" dirty="0">
                <a:latin typeface="Arial Narrow" panose="020B0606020202030204" pitchFamily="34" charset="0"/>
              </a:rPr>
              <a:t>     }</a:t>
            </a:r>
          </a:p>
          <a:p>
            <a:pPr>
              <a:spcBef>
                <a:spcPct val="50000"/>
              </a:spcBef>
            </a:pPr>
            <a:r>
              <a:rPr lang="en-US" sz="2000" dirty="0">
                <a:latin typeface="Arial Narrow" panose="020B0606020202030204" pitchFamily="34" charset="0"/>
              </a:rPr>
              <a:t>  }</a:t>
            </a:r>
          </a:p>
        </p:txBody>
      </p:sp>
      <p:sp>
        <p:nvSpPr>
          <p:cNvPr id="8200" name="Text Box 7"/>
          <p:cNvSpPr txBox="1">
            <a:spLocks noChangeArrowheads="1"/>
          </p:cNvSpPr>
          <p:nvPr/>
        </p:nvSpPr>
        <p:spPr bwMode="auto">
          <a:xfrm>
            <a:off x="6096001" y="3733801"/>
            <a:ext cx="45196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sz="2000" dirty="0"/>
              <a:t>This is ok in C/C++ but not in Java. </a:t>
            </a:r>
          </a:p>
        </p:txBody>
      </p:sp>
    </p:spTree>
    <p:extLst>
      <p:ext uri="{BB962C8B-B14F-4D97-AF65-F5344CB8AC3E}">
        <p14:creationId xmlns:p14="http://schemas.microsoft.com/office/powerpoint/2010/main" xmlns="" val="725200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700"/>
            <a:ext cx="10515600" cy="523517"/>
          </a:xfrm>
        </p:spPr>
        <p:txBody>
          <a:bodyPr>
            <a:normAutofit fontScale="90000"/>
          </a:bodyPr>
          <a:lstStyle/>
          <a:p>
            <a:r>
              <a:rPr lang="en-US" dirty="0" smtClean="0"/>
              <a:t>Java   Basic Operators</a:t>
            </a:r>
            <a:endParaRPr lang="en-US" dirty="0"/>
          </a:p>
        </p:txBody>
      </p:sp>
      <p:sp>
        <p:nvSpPr>
          <p:cNvPr id="3" name="Content Placeholder 2"/>
          <p:cNvSpPr>
            <a:spLocks noGrp="1"/>
          </p:cNvSpPr>
          <p:nvPr>
            <p:ph sz="quarter" idx="1"/>
          </p:nvPr>
        </p:nvSpPr>
        <p:spPr>
          <a:xfrm>
            <a:off x="437882" y="888642"/>
            <a:ext cx="11513712" cy="5769735"/>
          </a:xfrm>
        </p:spPr>
        <p:txBody>
          <a:bodyPr/>
          <a:lstStyle/>
          <a:p>
            <a:r>
              <a:rPr lang="en-US" dirty="0" smtClean="0"/>
              <a:t>Arithmetic Operators</a:t>
            </a:r>
          </a:p>
          <a:p>
            <a:r>
              <a:rPr lang="en-US" dirty="0" smtClean="0"/>
              <a:t>Relational Operators</a:t>
            </a:r>
          </a:p>
          <a:p>
            <a:r>
              <a:rPr lang="en-US" dirty="0" smtClean="0"/>
              <a:t>Bitwise Operators</a:t>
            </a:r>
          </a:p>
          <a:p>
            <a:r>
              <a:rPr lang="en-US" dirty="0" smtClean="0"/>
              <a:t>Logical Operators</a:t>
            </a:r>
          </a:p>
          <a:p>
            <a:r>
              <a:rPr lang="en-US" dirty="0" smtClean="0"/>
              <a:t>Assignment Operators</a:t>
            </a:r>
          </a:p>
          <a:p>
            <a:r>
              <a:rPr lang="en-US" dirty="0" smtClean="0"/>
              <a:t>Misc Operators</a:t>
            </a:r>
            <a:endParaRPr lang="en-US" dirty="0"/>
          </a:p>
        </p:txBody>
      </p:sp>
    </p:spTree>
    <p:extLst>
      <p:ext uri="{BB962C8B-B14F-4D97-AF65-F5344CB8AC3E}">
        <p14:creationId xmlns:p14="http://schemas.microsoft.com/office/powerpoint/2010/main" xmlns="" val="242129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Why Java?</a:t>
            </a:r>
            <a:endParaRPr lang="en-US" sz="4800" b="1" dirty="0"/>
          </a:p>
        </p:txBody>
      </p:sp>
      <p:sp>
        <p:nvSpPr>
          <p:cNvPr id="3" name="Content Placeholder 2"/>
          <p:cNvSpPr>
            <a:spLocks noGrp="1"/>
          </p:cNvSpPr>
          <p:nvPr>
            <p:ph sz="quarter" idx="1"/>
          </p:nvPr>
        </p:nvSpPr>
        <p:spPr/>
        <p:txBody>
          <a:bodyPr/>
          <a:lstStyle/>
          <a:p>
            <a:pPr>
              <a:lnSpc>
                <a:spcPct val="110000"/>
              </a:lnSpc>
              <a:spcBef>
                <a:spcPct val="20000"/>
              </a:spcBef>
              <a:buClr>
                <a:schemeClr val="tx2"/>
              </a:buClr>
              <a:buSzPct val="75000"/>
              <a:buFont typeface="Monotype Sorts" pitchFamily="2" charset="2"/>
              <a:buNone/>
            </a:pPr>
            <a:r>
              <a:rPr lang="en-US" dirty="0" smtClean="0"/>
              <a:t>The answer is that Java enables users to develop and deploy applications on the </a:t>
            </a:r>
            <a:r>
              <a:rPr lang="en-US" dirty="0" smtClean="0">
                <a:solidFill>
                  <a:srgbClr val="C00000"/>
                </a:solidFill>
              </a:rPr>
              <a:t>Internet for servers</a:t>
            </a:r>
            <a:r>
              <a:rPr lang="en-US" dirty="0" smtClean="0"/>
              <a:t>, </a:t>
            </a:r>
            <a:r>
              <a:rPr lang="en-US" dirty="0" smtClean="0">
                <a:solidFill>
                  <a:srgbClr val="C00000"/>
                </a:solidFill>
              </a:rPr>
              <a:t>desktop computers</a:t>
            </a:r>
            <a:r>
              <a:rPr lang="en-US" dirty="0" smtClean="0"/>
              <a:t>, and </a:t>
            </a:r>
            <a:r>
              <a:rPr lang="en-US" dirty="0" smtClean="0">
                <a:solidFill>
                  <a:srgbClr val="C00000"/>
                </a:solidFill>
              </a:rPr>
              <a:t>small hand-held devices</a:t>
            </a:r>
            <a:r>
              <a:rPr lang="en-US" dirty="0" smtClean="0"/>
              <a:t>. The future of computing is being profoundly influenced by the Internet, and Java promises to remain a big part of that future. Java is the Internet programming language.</a:t>
            </a:r>
          </a:p>
          <a:p>
            <a:pPr>
              <a:lnSpc>
                <a:spcPct val="110000"/>
              </a:lnSpc>
              <a:spcBef>
                <a:spcPct val="20000"/>
              </a:spcBef>
              <a:buClr>
                <a:schemeClr val="tx2"/>
              </a:buClr>
              <a:buSzPct val="75000"/>
              <a:buFont typeface="Monotype Sorts" pitchFamily="2" charset="2"/>
              <a:buNone/>
            </a:pPr>
            <a:endParaRPr lang="en-US" dirty="0" smtClean="0"/>
          </a:p>
          <a:p>
            <a:pPr>
              <a:lnSpc>
                <a:spcPct val="110000"/>
              </a:lnSpc>
              <a:spcBef>
                <a:spcPct val="20000"/>
              </a:spcBef>
              <a:buClr>
                <a:schemeClr val="tx2"/>
              </a:buClr>
              <a:buSzPct val="75000"/>
              <a:buFont typeface="Monotype Sorts" pitchFamily="2" charset="2"/>
              <a:buChar char="F"/>
            </a:pPr>
            <a:r>
              <a:rPr lang="en-US" dirty="0" smtClean="0"/>
              <a:t>Java is a general purpose programming language. </a:t>
            </a:r>
          </a:p>
          <a:p>
            <a:pPr>
              <a:lnSpc>
                <a:spcPct val="110000"/>
              </a:lnSpc>
              <a:spcBef>
                <a:spcPct val="20000"/>
              </a:spcBef>
              <a:buClr>
                <a:schemeClr val="tx2"/>
              </a:buClr>
              <a:buSzPct val="75000"/>
              <a:buFont typeface="Monotype Sorts" pitchFamily="2" charset="2"/>
              <a:buChar char="F"/>
            </a:pPr>
            <a:r>
              <a:rPr lang="en-US" dirty="0" smtClean="0"/>
              <a:t>Java is the Internet programming language.</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8"/>
            <a:ext cx="10515600" cy="536396"/>
          </a:xfrm>
        </p:spPr>
        <p:txBody>
          <a:bodyPr>
            <a:normAutofit fontScale="90000"/>
          </a:bodyPr>
          <a:lstStyle/>
          <a:p>
            <a:r>
              <a:rPr lang="en-US" dirty="0" smtClean="0"/>
              <a:t>Arithmetic Operators</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940159" y="1133342"/>
            <a:ext cx="10702342" cy="4592218"/>
          </a:xfrm>
        </p:spPr>
      </p:pic>
    </p:spTree>
    <p:extLst>
      <p:ext uri="{BB962C8B-B14F-4D97-AF65-F5344CB8AC3E}">
        <p14:creationId xmlns:p14="http://schemas.microsoft.com/office/powerpoint/2010/main" xmlns="" val="1122078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3"/>
            <a:ext cx="10515600" cy="652306"/>
          </a:xfrm>
        </p:spPr>
        <p:txBody>
          <a:bodyPr>
            <a:normAutofit/>
          </a:bodyPr>
          <a:lstStyle/>
          <a:p>
            <a:r>
              <a:rPr lang="en-US" dirty="0" smtClean="0"/>
              <a:t>The Relational Operators: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838200" y="1313644"/>
            <a:ext cx="10817180" cy="4559121"/>
          </a:xfrm>
        </p:spPr>
      </p:pic>
    </p:spTree>
    <p:extLst>
      <p:ext uri="{BB962C8B-B14F-4D97-AF65-F5344CB8AC3E}">
        <p14:creationId xmlns:p14="http://schemas.microsoft.com/office/powerpoint/2010/main" xmlns="" val="2930609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6185"/>
            <a:ext cx="10515600" cy="472002"/>
          </a:xfrm>
        </p:spPr>
        <p:txBody>
          <a:bodyPr>
            <a:normAutofit fontScale="90000"/>
          </a:bodyPr>
          <a:lstStyle/>
          <a:p>
            <a:r>
              <a:rPr lang="en-US" b="1" dirty="0" smtClean="0"/>
              <a:t>The Bitwise Operators:</a:t>
            </a:r>
            <a:endParaRPr lang="en-US" b="1" dirty="0"/>
          </a:p>
        </p:txBody>
      </p:sp>
      <p:sp>
        <p:nvSpPr>
          <p:cNvPr id="3" name="Content Placeholder 2"/>
          <p:cNvSpPr>
            <a:spLocks noGrp="1"/>
          </p:cNvSpPr>
          <p:nvPr>
            <p:ph sz="quarter" idx="1"/>
          </p:nvPr>
        </p:nvSpPr>
        <p:spPr>
          <a:xfrm>
            <a:off x="400318" y="914400"/>
            <a:ext cx="2729248" cy="5262563"/>
          </a:xfrm>
        </p:spPr>
        <p:txBody>
          <a:bodyPr/>
          <a:lstStyle/>
          <a:p>
            <a:pPr marL="0" indent="0">
              <a:buNone/>
            </a:pPr>
            <a:r>
              <a:rPr lang="pt-BR" dirty="0" smtClean="0"/>
              <a:t>a = 0011 1100</a:t>
            </a:r>
          </a:p>
          <a:p>
            <a:pPr marL="0" indent="0">
              <a:buNone/>
            </a:pPr>
            <a:r>
              <a:rPr lang="pt-BR" dirty="0" smtClean="0"/>
              <a:t>b = 0000 1101</a:t>
            </a:r>
          </a:p>
          <a:p>
            <a:pPr marL="0" indent="0">
              <a:buNone/>
            </a:pPr>
            <a:r>
              <a:rPr lang="pt-BR" dirty="0" smtClean="0"/>
              <a:t>-----------------</a:t>
            </a:r>
          </a:p>
          <a:p>
            <a:pPr marL="0" indent="0">
              <a:buNone/>
            </a:pPr>
            <a:r>
              <a:rPr lang="pt-BR" dirty="0" smtClean="0"/>
              <a:t>a&amp;b = 0000 1100</a:t>
            </a:r>
          </a:p>
          <a:p>
            <a:pPr marL="0" indent="0">
              <a:buNone/>
            </a:pPr>
            <a:r>
              <a:rPr lang="pt-BR" dirty="0" smtClean="0"/>
              <a:t>a|b = 0011 1101</a:t>
            </a:r>
          </a:p>
          <a:p>
            <a:pPr marL="0" indent="0">
              <a:buNone/>
            </a:pPr>
            <a:r>
              <a:rPr lang="pt-BR" dirty="0" smtClean="0"/>
              <a:t>a^b = 0011 0001</a:t>
            </a:r>
          </a:p>
          <a:p>
            <a:pPr marL="0" indent="0">
              <a:buNone/>
            </a:pPr>
            <a:r>
              <a:rPr lang="pt-BR" dirty="0" smtClean="0"/>
              <a:t>~a  = 1100 0011</a:t>
            </a:r>
            <a:endParaRPr lang="en-US" dirty="0" smtClean="0"/>
          </a:p>
          <a:p>
            <a:endParaRPr lang="en-US" dirty="0"/>
          </a:p>
        </p:txBody>
      </p:sp>
      <p:pic>
        <p:nvPicPr>
          <p:cNvPr id="5" name="Content Placeholder 4"/>
          <p:cNvPicPr>
            <a:picLocks noGrp="1" noChangeAspect="1"/>
          </p:cNvPicPr>
          <p:nvPr>
            <p:ph sz="quarter" idx="2"/>
          </p:nvPr>
        </p:nvPicPr>
        <p:blipFill>
          <a:blip r:embed="rId2">
            <a:extLst>
              <a:ext uri="{28A0092B-C50C-407E-A947-70E740481C1C}">
                <a14:useLocalDpi xmlns:a14="http://schemas.microsoft.com/office/drawing/2010/main" xmlns="" val="0"/>
              </a:ext>
            </a:extLst>
          </a:blip>
          <a:stretch>
            <a:fillRect/>
          </a:stretch>
        </p:blipFill>
        <p:spPr>
          <a:xfrm>
            <a:off x="2965270" y="561703"/>
            <a:ext cx="8608422" cy="5081451"/>
          </a:xfrm>
        </p:spPr>
      </p:pic>
    </p:spTree>
    <p:extLst>
      <p:ext uri="{BB962C8B-B14F-4D97-AF65-F5344CB8AC3E}">
        <p14:creationId xmlns:p14="http://schemas.microsoft.com/office/powerpoint/2010/main" xmlns="" val="4014109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1"/>
            <a:ext cx="10515600" cy="515155"/>
          </a:xfrm>
        </p:spPr>
        <p:txBody>
          <a:bodyPr>
            <a:normAutofit fontScale="90000"/>
          </a:bodyPr>
          <a:lstStyle/>
          <a:p>
            <a:r>
              <a:rPr lang="en-US" b="1" dirty="0" smtClean="0"/>
              <a:t>The Bitwise Operators Example:</a:t>
            </a:r>
            <a:endParaRPr lang="en-US" dirty="0"/>
          </a:p>
        </p:txBody>
      </p:sp>
      <p:sp>
        <p:nvSpPr>
          <p:cNvPr id="3" name="Content Placeholder 2"/>
          <p:cNvSpPr>
            <a:spLocks noGrp="1"/>
          </p:cNvSpPr>
          <p:nvPr>
            <p:ph sz="quarter" idx="1"/>
          </p:nvPr>
        </p:nvSpPr>
        <p:spPr>
          <a:xfrm>
            <a:off x="244699" y="759854"/>
            <a:ext cx="5434884" cy="5808371"/>
          </a:xfrm>
        </p:spPr>
        <p:txBody>
          <a:bodyPr>
            <a:normAutofit fontScale="92500" lnSpcReduction="10000"/>
          </a:bodyPr>
          <a:lstStyle/>
          <a:p>
            <a:pPr marL="0" indent="0">
              <a:buNone/>
            </a:pPr>
            <a:r>
              <a:rPr lang="en-US" sz="2200" dirty="0" smtClean="0">
                <a:latin typeface="Times New Roman" panose="02020603050405020304" pitchFamily="18" charset="0"/>
                <a:cs typeface="Times New Roman" panose="02020603050405020304" pitchFamily="18" charset="0"/>
              </a:rPr>
              <a:t>public class Test{</a:t>
            </a:r>
          </a:p>
          <a:p>
            <a:pPr marL="0" indent="0">
              <a:buNone/>
            </a:pPr>
            <a:r>
              <a:rPr lang="en-US" sz="2200" dirty="0" smtClean="0">
                <a:latin typeface="Times New Roman" panose="02020603050405020304" pitchFamily="18" charset="0"/>
                <a:cs typeface="Times New Roman" panose="02020603050405020304" pitchFamily="18" charset="0"/>
              </a:rPr>
              <a:t>public static void main(String args[]){</a:t>
            </a:r>
          </a:p>
          <a:p>
            <a:pPr marL="0" indent="0">
              <a:buNone/>
            </a:pPr>
            <a:r>
              <a:rPr lang="en-US" sz="2200" dirty="0" smtClean="0">
                <a:latin typeface="Times New Roman" panose="02020603050405020304" pitchFamily="18" charset="0"/>
                <a:cs typeface="Times New Roman" panose="02020603050405020304" pitchFamily="18" charset="0"/>
              </a:rPr>
              <a:t>int a =60;                           /* 60 = 0011 1100 */</a:t>
            </a:r>
          </a:p>
          <a:p>
            <a:pPr marL="0" indent="0">
              <a:buNone/>
            </a:pPr>
            <a:r>
              <a:rPr lang="en-US" sz="2200" dirty="0" smtClean="0">
                <a:latin typeface="Times New Roman" panose="02020603050405020304" pitchFamily="18" charset="0"/>
                <a:cs typeface="Times New Roman" panose="02020603050405020304" pitchFamily="18" charset="0"/>
              </a:rPr>
              <a:t>int b =13;                          /* 13 = 0000 1101 */</a:t>
            </a:r>
          </a:p>
          <a:p>
            <a:pPr marL="0" indent="0">
              <a:buNone/>
            </a:pPr>
            <a:r>
              <a:rPr lang="en-US" sz="2200" dirty="0" smtClean="0">
                <a:latin typeface="Times New Roman" panose="02020603050405020304" pitchFamily="18" charset="0"/>
                <a:cs typeface="Times New Roman" panose="02020603050405020304" pitchFamily="18" charset="0"/>
              </a:rPr>
              <a:t>int c =0;</a:t>
            </a:r>
          </a:p>
          <a:p>
            <a:pPr marL="0" indent="0">
              <a:buNone/>
            </a:pPr>
            <a:r>
              <a:rPr lang="en-US" sz="2200" dirty="0" smtClean="0">
                <a:latin typeface="Times New Roman" panose="02020603050405020304" pitchFamily="18" charset="0"/>
                <a:cs typeface="Times New Roman" panose="02020603050405020304" pitchFamily="18" charset="0"/>
              </a:rPr>
              <a:t>c = a &amp; b;                          /* 12 = 0000 1100 */</a:t>
            </a:r>
          </a:p>
          <a:p>
            <a:pPr marL="0" indent="0">
              <a:buNone/>
            </a:pPr>
            <a:r>
              <a:rPr lang="en-US" sz="2200" dirty="0" smtClean="0">
                <a:latin typeface="Times New Roman" panose="02020603050405020304" pitchFamily="18" charset="0"/>
                <a:cs typeface="Times New Roman" panose="02020603050405020304" pitchFamily="18" charset="0"/>
              </a:rPr>
              <a:t>System.out.println("a &amp; b = "+ c );</a:t>
            </a:r>
          </a:p>
          <a:p>
            <a:pPr marL="0" indent="0">
              <a:buNone/>
            </a:pPr>
            <a:r>
              <a:rPr lang="en-US" sz="2200" dirty="0" smtClean="0">
                <a:latin typeface="Times New Roman" panose="02020603050405020304" pitchFamily="18" charset="0"/>
                <a:cs typeface="Times New Roman" panose="02020603050405020304" pitchFamily="18" charset="0"/>
              </a:rPr>
              <a:t>c = a | b;                            /* 61 = 0011 1101 */</a:t>
            </a:r>
          </a:p>
          <a:p>
            <a:pPr marL="0" indent="0">
              <a:buNone/>
            </a:pPr>
            <a:r>
              <a:rPr lang="en-US" sz="2200" dirty="0" smtClean="0">
                <a:latin typeface="Times New Roman" panose="02020603050405020304" pitchFamily="18" charset="0"/>
                <a:cs typeface="Times New Roman" panose="02020603050405020304" pitchFamily="18" charset="0"/>
              </a:rPr>
              <a:t>System.out.println("a | b = "+ c );</a:t>
            </a:r>
          </a:p>
          <a:p>
            <a:pPr marL="0" indent="0">
              <a:buNone/>
            </a:pPr>
            <a:r>
              <a:rPr lang="en-US" sz="2200" dirty="0" smtClean="0">
                <a:latin typeface="Times New Roman" panose="02020603050405020304" pitchFamily="18" charset="0"/>
                <a:cs typeface="Times New Roman" panose="02020603050405020304" pitchFamily="18" charset="0"/>
              </a:rPr>
              <a:t>c = a ^ b;                           /* 49 = 0011 0001 */</a:t>
            </a:r>
          </a:p>
          <a:p>
            <a:pPr marL="0" indent="0">
              <a:buNone/>
            </a:pPr>
            <a:r>
              <a:rPr lang="en-US" sz="2200" dirty="0" smtClean="0">
                <a:latin typeface="Times New Roman" panose="02020603050405020304" pitchFamily="18" charset="0"/>
                <a:cs typeface="Times New Roman" panose="02020603050405020304" pitchFamily="18" charset="0"/>
              </a:rPr>
              <a:t>System.out.println("a ^ b = "+ c );</a:t>
            </a:r>
          </a:p>
          <a:p>
            <a:pPr marL="0" indent="0">
              <a:buNone/>
            </a:pPr>
            <a:r>
              <a:rPr lang="en-US" sz="2200" dirty="0" smtClean="0">
                <a:latin typeface="Times New Roman" panose="02020603050405020304" pitchFamily="18" charset="0"/>
                <a:cs typeface="Times New Roman" panose="02020603050405020304" pitchFamily="18" charset="0"/>
              </a:rPr>
              <a:t>c =~a;			/*-61 = 1100 0011 */</a:t>
            </a:r>
          </a:p>
          <a:p>
            <a:pPr marL="0" indent="0">
              <a:buNone/>
            </a:pPr>
            <a:r>
              <a:rPr lang="en-US" sz="2200" dirty="0" smtClean="0">
                <a:latin typeface="Times New Roman" panose="02020603050405020304" pitchFamily="18" charset="0"/>
                <a:cs typeface="Times New Roman" panose="02020603050405020304" pitchFamily="18" charset="0"/>
              </a:rPr>
              <a:t>System.out.println("~a = "+ c );</a:t>
            </a:r>
          </a:p>
          <a:p>
            <a:pPr marL="0" indent="0">
              <a:buNone/>
            </a:pPr>
            <a:r>
              <a:rPr lang="en-US" sz="2200" dirty="0" smtClean="0">
                <a:latin typeface="Times New Roman" panose="02020603050405020304" pitchFamily="18" charset="0"/>
                <a:cs typeface="Times New Roman" panose="02020603050405020304" pitchFamily="18" charset="0"/>
              </a:rPr>
              <a:t>c = a &lt;&lt;2;                            /* 240 = 1111 0000 */</a:t>
            </a:r>
          </a:p>
        </p:txBody>
      </p:sp>
      <p:sp>
        <p:nvSpPr>
          <p:cNvPr id="4" name="Content Placeholder 3"/>
          <p:cNvSpPr>
            <a:spLocks noGrp="1"/>
          </p:cNvSpPr>
          <p:nvPr>
            <p:ph sz="quarter" idx="2"/>
          </p:nvPr>
        </p:nvSpPr>
        <p:spPr>
          <a:xfrm>
            <a:off x="6053070" y="901521"/>
            <a:ext cx="5300730" cy="5666704"/>
          </a:xfrm>
        </p:spPr>
        <p:txBody>
          <a:bodyPr>
            <a:normAutofit fontScale="92500" lnSpcReduction="10000"/>
          </a:bodyPr>
          <a:lstStyle/>
          <a:p>
            <a:pPr marL="0" indent="0">
              <a:buNone/>
            </a:pPr>
            <a:r>
              <a:rPr lang="en-US" sz="2200" dirty="0" smtClean="0">
                <a:latin typeface="Times New Roman" panose="02020603050405020304" pitchFamily="18" charset="0"/>
                <a:cs typeface="Times New Roman" panose="02020603050405020304" pitchFamily="18" charset="0"/>
              </a:rPr>
              <a:t>System.out.println("a &lt;&lt; 2 = "+ c );</a:t>
            </a:r>
          </a:p>
          <a:p>
            <a:pPr marL="0" indent="0">
              <a:buNone/>
            </a:pPr>
            <a:r>
              <a:rPr lang="en-US" sz="2200" dirty="0" smtClean="0">
                <a:latin typeface="Times New Roman" panose="02020603050405020304" pitchFamily="18" charset="0"/>
                <a:cs typeface="Times New Roman" panose="02020603050405020304" pitchFamily="18" charset="0"/>
              </a:rPr>
              <a:t>c = a &gt;&gt;2;		/* 215 = 1111 */</a:t>
            </a:r>
          </a:p>
          <a:p>
            <a:pPr marL="0" indent="0">
              <a:buNone/>
            </a:pPr>
            <a:r>
              <a:rPr lang="en-US" sz="2200" dirty="0" smtClean="0">
                <a:latin typeface="Times New Roman" panose="02020603050405020304" pitchFamily="18" charset="0"/>
                <a:cs typeface="Times New Roman" panose="02020603050405020304" pitchFamily="18" charset="0"/>
              </a:rPr>
              <a:t>System.out.println("a &gt;&gt; 2 = "+ c );</a:t>
            </a:r>
          </a:p>
          <a:p>
            <a:pPr marL="0" indent="0">
              <a:buNone/>
            </a:pPr>
            <a:r>
              <a:rPr lang="en-US" sz="2200" dirty="0" smtClean="0">
                <a:latin typeface="Times New Roman" panose="02020603050405020304" pitchFamily="18" charset="0"/>
                <a:cs typeface="Times New Roman" panose="02020603050405020304" pitchFamily="18" charset="0"/>
              </a:rPr>
              <a:t>c = a &gt;&gt;&gt;2;		/* 215 = 0000 1111 */</a:t>
            </a:r>
          </a:p>
          <a:p>
            <a:pPr marL="0" indent="0">
              <a:buNone/>
            </a:pPr>
            <a:r>
              <a:rPr lang="en-US" sz="2200" dirty="0" smtClean="0">
                <a:latin typeface="Times New Roman" panose="02020603050405020304" pitchFamily="18" charset="0"/>
                <a:cs typeface="Times New Roman" panose="02020603050405020304" pitchFamily="18" charset="0"/>
              </a:rPr>
              <a:t>System.out.println("a &gt;&gt;&gt; 2 = "+ c );</a:t>
            </a:r>
          </a:p>
          <a:p>
            <a:pPr marL="0" indent="0">
              <a:buNone/>
            </a:pP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 </a:t>
            </a:r>
          </a:p>
          <a:p>
            <a:pPr marL="0" indent="0">
              <a:buNone/>
            </a:pPr>
            <a:r>
              <a:rPr lang="en-US" sz="2200" dirty="0" smtClean="0">
                <a:latin typeface="Times New Roman" panose="02020603050405020304" pitchFamily="18" charset="0"/>
                <a:cs typeface="Times New Roman" panose="02020603050405020304" pitchFamily="18" charset="0"/>
              </a:rPr>
              <a:t>Output;</a:t>
            </a:r>
          </a:p>
          <a:p>
            <a:pPr marL="0" indent="0">
              <a:buNone/>
            </a:pPr>
            <a:r>
              <a:rPr lang="pt-BR" sz="2200" dirty="0" smtClean="0">
                <a:latin typeface="Times New Roman" panose="02020603050405020304" pitchFamily="18" charset="0"/>
                <a:cs typeface="Times New Roman" panose="02020603050405020304" pitchFamily="18" charset="0"/>
              </a:rPr>
              <a:t>a &amp; b =12</a:t>
            </a:r>
          </a:p>
          <a:p>
            <a:pPr marL="0" indent="0">
              <a:buNone/>
            </a:pPr>
            <a:r>
              <a:rPr lang="pt-BR" sz="2200" dirty="0" smtClean="0">
                <a:latin typeface="Times New Roman" panose="02020603050405020304" pitchFamily="18" charset="0"/>
                <a:cs typeface="Times New Roman" panose="02020603050405020304" pitchFamily="18" charset="0"/>
              </a:rPr>
              <a:t>a | b =61</a:t>
            </a:r>
          </a:p>
          <a:p>
            <a:pPr marL="0" indent="0">
              <a:buNone/>
            </a:pPr>
            <a:r>
              <a:rPr lang="pt-BR" sz="2200" dirty="0" smtClean="0">
                <a:latin typeface="Times New Roman" panose="02020603050405020304" pitchFamily="18" charset="0"/>
                <a:cs typeface="Times New Roman" panose="02020603050405020304" pitchFamily="18" charset="0"/>
              </a:rPr>
              <a:t>a ^ b =49</a:t>
            </a:r>
          </a:p>
          <a:p>
            <a:pPr marL="0" indent="0">
              <a:buNone/>
            </a:pPr>
            <a:r>
              <a:rPr lang="pt-BR" sz="2200" dirty="0" smtClean="0">
                <a:latin typeface="Times New Roman" panose="02020603050405020304" pitchFamily="18" charset="0"/>
                <a:cs typeface="Times New Roman" panose="02020603050405020304" pitchFamily="18" charset="0"/>
              </a:rPr>
              <a:t>~a =-61</a:t>
            </a:r>
          </a:p>
          <a:p>
            <a:pPr marL="0" indent="0">
              <a:buNone/>
            </a:pPr>
            <a:r>
              <a:rPr lang="pt-BR" sz="2200" dirty="0" smtClean="0">
                <a:latin typeface="Times New Roman" panose="02020603050405020304" pitchFamily="18" charset="0"/>
                <a:cs typeface="Times New Roman" panose="02020603050405020304" pitchFamily="18" charset="0"/>
              </a:rPr>
              <a:t>a &lt;&lt;2=240</a:t>
            </a:r>
          </a:p>
          <a:p>
            <a:pPr marL="0" indent="0">
              <a:buNone/>
            </a:pPr>
            <a:r>
              <a:rPr lang="pt-BR" sz="2200" dirty="0" smtClean="0">
                <a:latin typeface="Times New Roman" panose="02020603050405020304" pitchFamily="18" charset="0"/>
                <a:cs typeface="Times New Roman" panose="02020603050405020304" pitchFamily="18" charset="0"/>
              </a:rPr>
              <a:t>a &gt;&gt;15</a:t>
            </a:r>
          </a:p>
          <a:p>
            <a:pPr marL="0" indent="0">
              <a:buNone/>
            </a:pPr>
            <a:r>
              <a:rPr lang="pt-BR" sz="2200" dirty="0" smtClean="0">
                <a:latin typeface="Times New Roman" panose="02020603050405020304" pitchFamily="18" charset="0"/>
                <a:cs typeface="Times New Roman" panose="02020603050405020304" pitchFamily="18" charset="0"/>
              </a:rPr>
              <a:t>a &gt;&gt;&gt;15</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40178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9"/>
            <a:ext cx="10515600" cy="639427"/>
          </a:xfrm>
        </p:spPr>
        <p:txBody>
          <a:bodyPr>
            <a:normAutofit/>
          </a:bodyPr>
          <a:lstStyle/>
          <a:p>
            <a:r>
              <a:rPr lang="en-US" dirty="0" smtClean="0"/>
              <a:t>The Assignment Operators:</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965915" y="1004552"/>
            <a:ext cx="10097037" cy="5409127"/>
          </a:xfrm>
        </p:spPr>
      </p:pic>
    </p:spTree>
    <p:extLst>
      <p:ext uri="{BB962C8B-B14F-4D97-AF65-F5344CB8AC3E}">
        <p14:creationId xmlns:p14="http://schemas.microsoft.com/office/powerpoint/2010/main" xmlns="" val="1175094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78"/>
            <a:ext cx="10515600" cy="575033"/>
          </a:xfrm>
        </p:spPr>
        <p:txBody>
          <a:bodyPr>
            <a:normAutofit/>
          </a:bodyPr>
          <a:lstStyle/>
          <a:p>
            <a:r>
              <a:rPr lang="en-US" dirty="0" smtClean="0"/>
              <a:t>The Logical Operators:</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xmlns="" val="0"/>
              </a:ext>
            </a:extLst>
          </a:blip>
          <a:stretch>
            <a:fillRect/>
          </a:stretch>
        </p:blipFill>
        <p:spPr>
          <a:xfrm>
            <a:off x="978794" y="1493949"/>
            <a:ext cx="10375006" cy="3660031"/>
          </a:xfrm>
        </p:spPr>
      </p:pic>
    </p:spTree>
    <p:extLst>
      <p:ext uri="{BB962C8B-B14F-4D97-AF65-F5344CB8AC3E}">
        <p14:creationId xmlns:p14="http://schemas.microsoft.com/office/powerpoint/2010/main" xmlns="" val="6284907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6"/>
            <a:ext cx="10515600" cy="639427"/>
          </a:xfrm>
        </p:spPr>
        <p:txBody>
          <a:bodyPr>
            <a:normAutofit/>
          </a:bodyPr>
          <a:lstStyle/>
          <a:p>
            <a:r>
              <a:rPr lang="en-US" dirty="0" smtClean="0"/>
              <a:t>Misc Operators</a:t>
            </a:r>
            <a:endParaRPr lang="en-US" dirty="0"/>
          </a:p>
        </p:txBody>
      </p:sp>
      <p:sp>
        <p:nvSpPr>
          <p:cNvPr id="3" name="Content Placeholder 2"/>
          <p:cNvSpPr>
            <a:spLocks noGrp="1"/>
          </p:cNvSpPr>
          <p:nvPr>
            <p:ph sz="quarter" idx="1"/>
          </p:nvPr>
        </p:nvSpPr>
        <p:spPr>
          <a:xfrm>
            <a:off x="193181" y="965916"/>
            <a:ext cx="6143223" cy="5211048"/>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Conditional Operator (?:):</a:t>
            </a:r>
          </a:p>
          <a:p>
            <a:r>
              <a:rPr lang="en-US" dirty="0" smtClean="0">
                <a:latin typeface="Times New Roman" panose="02020603050405020304" pitchFamily="18" charset="0"/>
                <a:cs typeface="Times New Roman" panose="02020603050405020304" pitchFamily="18" charset="0"/>
              </a:rPr>
              <a:t>Conditional operator is also known as the ternary operator. </a:t>
            </a:r>
          </a:p>
          <a:p>
            <a:r>
              <a:rPr lang="en-US" dirty="0" smtClean="0">
                <a:latin typeface="Times New Roman" panose="02020603050405020304" pitchFamily="18" charset="0"/>
                <a:cs typeface="Times New Roman" panose="02020603050405020304" pitchFamily="18" charset="0"/>
              </a:rPr>
              <a:t>This operator consists of three operands and is used to evaluate Boolean expressions. </a:t>
            </a:r>
          </a:p>
          <a:p>
            <a:r>
              <a:rPr lang="en-US" dirty="0" smtClean="0">
                <a:latin typeface="Times New Roman" panose="02020603050405020304" pitchFamily="18" charset="0"/>
                <a:cs typeface="Times New Roman" panose="02020603050405020304" pitchFamily="18" charset="0"/>
              </a:rPr>
              <a:t>The goal of the operator is to decide which value should be assigned to the variable.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operator is written as:</a:t>
            </a:r>
          </a:p>
          <a:p>
            <a:pPr marL="0" indent="0">
              <a:buNone/>
            </a:pPr>
            <a:r>
              <a:rPr lang="en-US" dirty="0" smtClean="0">
                <a:latin typeface="Times New Roman" panose="02020603050405020304" pitchFamily="18" charset="0"/>
                <a:cs typeface="Times New Roman" panose="02020603050405020304" pitchFamily="18" charset="0"/>
              </a:rPr>
              <a:t>variable x =(expression)? value iftrue: value iffalse</a:t>
            </a:r>
          </a:p>
          <a:p>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2"/>
          </p:nvPr>
        </p:nvSpPr>
        <p:spPr>
          <a:xfrm>
            <a:off x="6722772" y="965915"/>
            <a:ext cx="5177306" cy="5211048"/>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public class Test{</a:t>
            </a:r>
          </a:p>
          <a:p>
            <a:pPr marL="0" indent="0">
              <a:buNone/>
            </a:pPr>
            <a:r>
              <a:rPr lang="en-US" dirty="0" smtClean="0">
                <a:latin typeface="Times New Roman" panose="02020603050405020304" pitchFamily="18" charset="0"/>
                <a:cs typeface="Times New Roman" panose="02020603050405020304" pitchFamily="18" charset="0"/>
              </a:rPr>
              <a:t>public static void main(String args[]){</a:t>
            </a:r>
          </a:p>
          <a:p>
            <a:pPr marL="0" indent="0">
              <a:buNone/>
            </a:pPr>
            <a:r>
              <a:rPr lang="en-US" dirty="0" smtClean="0">
                <a:latin typeface="Times New Roman" panose="02020603050405020304" pitchFamily="18" charset="0"/>
                <a:cs typeface="Times New Roman" panose="02020603050405020304" pitchFamily="18" charset="0"/>
              </a:rPr>
              <a:t>int a , b;</a:t>
            </a:r>
          </a:p>
          <a:p>
            <a:pPr marL="0" indent="0">
              <a:buNone/>
            </a:pPr>
            <a:r>
              <a:rPr lang="en-US" dirty="0" smtClean="0">
                <a:latin typeface="Times New Roman" panose="02020603050405020304" pitchFamily="18" charset="0"/>
                <a:cs typeface="Times New Roman" panose="02020603050405020304" pitchFamily="18" charset="0"/>
              </a:rPr>
              <a:t>a =10;</a:t>
            </a:r>
          </a:p>
          <a:p>
            <a:pPr marL="0" indent="0">
              <a:buNone/>
            </a:pPr>
            <a:r>
              <a:rPr lang="en-US" dirty="0" smtClean="0">
                <a:latin typeface="Times New Roman" panose="02020603050405020304" pitchFamily="18" charset="0"/>
                <a:cs typeface="Times New Roman" panose="02020603050405020304" pitchFamily="18" charset="0"/>
              </a:rPr>
              <a:t>b =(a ==1)?20:30;</a:t>
            </a:r>
          </a:p>
          <a:p>
            <a:pPr marL="0" indent="0">
              <a:buNone/>
            </a:pPr>
            <a:r>
              <a:rPr lang="en-US" dirty="0" smtClean="0">
                <a:latin typeface="Times New Roman" panose="02020603050405020304" pitchFamily="18" charset="0"/>
                <a:cs typeface="Times New Roman" panose="02020603050405020304" pitchFamily="18" charset="0"/>
              </a:rPr>
              <a:t>System.out.println("Value of b is : "+  b );</a:t>
            </a:r>
          </a:p>
          <a:p>
            <a:pPr marL="0" indent="0">
              <a:buNone/>
            </a:pPr>
            <a:r>
              <a:rPr lang="en-US" dirty="0" smtClean="0">
                <a:latin typeface="Times New Roman" panose="02020603050405020304" pitchFamily="18" charset="0"/>
                <a:cs typeface="Times New Roman" panose="02020603050405020304" pitchFamily="18" charset="0"/>
              </a:rPr>
              <a:t>b =(a ==10)?20:30;</a:t>
            </a:r>
          </a:p>
          <a:p>
            <a:pPr marL="0" indent="0">
              <a:buNone/>
            </a:pPr>
            <a:r>
              <a:rPr lang="en-US" dirty="0" smtClean="0">
                <a:latin typeface="Times New Roman" panose="02020603050405020304" pitchFamily="18" charset="0"/>
                <a:cs typeface="Times New Roman" panose="02020603050405020304" pitchFamily="18" charset="0"/>
              </a:rPr>
              <a:t>System.out.println("Value of b is : "+ b );</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Output:</a:t>
            </a:r>
          </a:p>
          <a:p>
            <a:pPr marL="0" indent="0">
              <a:buNone/>
            </a:pPr>
            <a:r>
              <a:rPr lang="en-US" dirty="0" smtClean="0">
                <a:latin typeface="Times New Roman" panose="02020603050405020304" pitchFamily="18" charset="0"/>
                <a:cs typeface="Times New Roman" panose="02020603050405020304" pitchFamily="18" charset="0"/>
              </a:rPr>
              <a:t>Value of b is:30</a:t>
            </a:r>
          </a:p>
          <a:p>
            <a:pPr marL="0" indent="0">
              <a:buNone/>
            </a:pPr>
            <a:r>
              <a:rPr lang="en-US" dirty="0" smtClean="0">
                <a:latin typeface="Times New Roman" panose="02020603050405020304" pitchFamily="18" charset="0"/>
                <a:cs typeface="Times New Roman" panose="02020603050405020304" pitchFamily="18" charset="0"/>
              </a:rPr>
              <a:t>Value of b is:20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360943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7548"/>
            <a:ext cx="10515600" cy="497760"/>
          </a:xfrm>
        </p:spPr>
        <p:txBody>
          <a:bodyPr>
            <a:normAutofit fontScale="90000"/>
          </a:bodyPr>
          <a:lstStyle/>
          <a:p>
            <a:r>
              <a:rPr lang="en-US" b="1" dirty="0" smtClean="0"/>
              <a:t>Misc Operators (cont..)</a:t>
            </a:r>
            <a:endParaRPr lang="en-US" b="1" dirty="0"/>
          </a:p>
        </p:txBody>
      </p:sp>
      <p:sp>
        <p:nvSpPr>
          <p:cNvPr id="3" name="Content Placeholder 2"/>
          <p:cNvSpPr>
            <a:spLocks noGrp="1"/>
          </p:cNvSpPr>
          <p:nvPr>
            <p:ph sz="quarter" idx="1"/>
          </p:nvPr>
        </p:nvSpPr>
        <p:spPr>
          <a:xfrm>
            <a:off x="257577" y="862884"/>
            <a:ext cx="5872767" cy="5743977"/>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200" b="1" u="sng" dirty="0" smtClean="0">
                <a:latin typeface="Times New Roman" panose="02020603050405020304" pitchFamily="18" charset="0"/>
                <a:cs typeface="Times New Roman" panose="02020603050405020304" pitchFamily="18" charset="0"/>
              </a:rPr>
              <a:t>instanceof  Operator:</a:t>
            </a:r>
          </a:p>
          <a:p>
            <a:r>
              <a:rPr lang="en-US" sz="2200" dirty="0" smtClean="0">
                <a:latin typeface="Times New Roman" panose="02020603050405020304" pitchFamily="18" charset="0"/>
                <a:cs typeface="Times New Roman" panose="02020603050405020304" pitchFamily="18" charset="0"/>
              </a:rPr>
              <a:t>This operator is used only for object reference variables. </a:t>
            </a:r>
          </a:p>
          <a:p>
            <a:r>
              <a:rPr lang="en-US" sz="2200" dirty="0" smtClean="0">
                <a:latin typeface="Times New Roman" panose="02020603050405020304" pitchFamily="18" charset="0"/>
                <a:cs typeface="Times New Roman" panose="02020603050405020304" pitchFamily="18" charset="0"/>
              </a:rPr>
              <a:t>The operator checks whether the object is of a particular type(class type or interface type). </a:t>
            </a:r>
          </a:p>
          <a:p>
            <a:r>
              <a:rPr lang="en-US" sz="2200" dirty="0" smtClean="0">
                <a:latin typeface="Times New Roman" panose="02020603050405020304" pitchFamily="18" charset="0"/>
                <a:cs typeface="Times New Roman" panose="02020603050405020304" pitchFamily="18" charset="0"/>
              </a:rPr>
              <a:t>instanceof operator is wriiten as:</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(Object reference variable ) instanceof  (class/interface type)</a:t>
            </a:r>
            <a:endParaRPr lang="en-US" sz="2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2"/>
          </p:nvPr>
        </p:nvSpPr>
        <p:spPr>
          <a:xfrm>
            <a:off x="6581104" y="862884"/>
            <a:ext cx="5447764" cy="5743977"/>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sz="2200" dirty="0" smtClean="0">
                <a:latin typeface="Times New Roman" panose="02020603050405020304" pitchFamily="18" charset="0"/>
                <a:cs typeface="Times New Roman" panose="02020603050405020304" pitchFamily="18" charset="0"/>
              </a:rPr>
              <a:t>Class  Vehicle</a:t>
            </a:r>
          </a:p>
          <a:p>
            <a:pPr marL="0" indent="0">
              <a:buNone/>
            </a:pPr>
            <a:r>
              <a:rPr lang="en-US" sz="2200" dirty="0" smtClean="0">
                <a:latin typeface="Times New Roman" panose="02020603050405020304" pitchFamily="18" charset="0"/>
                <a:cs typeface="Times New Roman" panose="02020603050405020304" pitchFamily="18" charset="0"/>
              </a:rPr>
              <a:t>{    </a:t>
            </a:r>
          </a:p>
          <a:p>
            <a:pPr marL="0" indent="0">
              <a:buNone/>
            </a:pPr>
            <a:r>
              <a:rPr lang="en-US" sz="2200" dirty="0" smtClean="0">
                <a:latin typeface="Times New Roman" panose="02020603050405020304" pitchFamily="18" charset="0"/>
                <a:cs typeface="Times New Roman" panose="02020603050405020304" pitchFamily="18" charset="0"/>
              </a:rPr>
              <a:t> }</a:t>
            </a:r>
          </a:p>
          <a:p>
            <a:pPr marL="0" indent="0">
              <a:buNone/>
            </a:pPr>
            <a:r>
              <a:rPr lang="en-US" sz="2200" dirty="0" smtClean="0">
                <a:latin typeface="Times New Roman" panose="02020603050405020304" pitchFamily="18" charset="0"/>
                <a:cs typeface="Times New Roman" panose="02020603050405020304" pitchFamily="18" charset="0"/>
              </a:rPr>
              <a:t>public class Car extends Vehicle{</a:t>
            </a:r>
          </a:p>
          <a:p>
            <a:pPr marL="0" indent="0">
              <a:buNone/>
            </a:pP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public static void main(String args[]){</a:t>
            </a:r>
          </a:p>
          <a:p>
            <a:pPr marL="0" indent="0">
              <a:buNone/>
            </a:pPr>
            <a:r>
              <a:rPr lang="en-US" sz="2200" dirty="0" smtClean="0">
                <a:latin typeface="Times New Roman" panose="02020603050405020304" pitchFamily="18" charset="0"/>
                <a:cs typeface="Times New Roman" panose="02020603050405020304" pitchFamily="18" charset="0"/>
              </a:rPr>
              <a:t>Vehicle a =new Car();</a:t>
            </a:r>
          </a:p>
          <a:p>
            <a:pPr marL="0" indent="0">
              <a:buNone/>
            </a:pPr>
            <a:r>
              <a:rPr lang="en-US" sz="2200" dirty="0" smtClean="0">
                <a:latin typeface="Times New Roman" panose="02020603050405020304" pitchFamily="18" charset="0"/>
                <a:cs typeface="Times New Roman" panose="02020603050405020304" pitchFamily="18" charset="0"/>
              </a:rPr>
              <a:t>boolean result =  a instanceof Car;</a:t>
            </a:r>
          </a:p>
          <a:p>
            <a:pPr marL="0" indent="0">
              <a:buNone/>
            </a:pPr>
            <a:r>
              <a:rPr lang="en-US" sz="2200" dirty="0" smtClean="0">
                <a:latin typeface="Times New Roman" panose="02020603050405020304" pitchFamily="18" charset="0"/>
                <a:cs typeface="Times New Roman" panose="02020603050405020304" pitchFamily="18" charset="0"/>
              </a:rPr>
              <a:t>System.out.println(result);</a:t>
            </a:r>
          </a:p>
          <a:p>
            <a:pPr marL="0" indent="0">
              <a:buNone/>
            </a:pP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Output:</a:t>
            </a:r>
          </a:p>
          <a:p>
            <a:pPr marL="0" indent="0">
              <a:buNone/>
            </a:pPr>
            <a:r>
              <a:rPr lang="en-US" sz="2200" dirty="0" smtClean="0">
                <a:latin typeface="Times New Roman" panose="02020603050405020304" pitchFamily="18" charset="0"/>
                <a:cs typeface="Times New Roman" panose="02020603050405020304" pitchFamily="18" charset="0"/>
              </a:rPr>
              <a:t>true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36023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If statements</a:t>
            </a:r>
          </a:p>
        </p:txBody>
      </p:sp>
      <p:sp>
        <p:nvSpPr>
          <p:cNvPr id="7171" name="Rectangle 3"/>
          <p:cNvSpPr>
            <a:spLocks noGrp="1" noChangeArrowheads="1"/>
          </p:cNvSpPr>
          <p:nvPr>
            <p:ph sz="quarter" idx="1"/>
          </p:nvPr>
        </p:nvSpPr>
        <p:spPr>
          <a:xfrm>
            <a:off x="2209800" y="1524000"/>
            <a:ext cx="7772400" cy="4953000"/>
          </a:xfrm>
        </p:spPr>
        <p:txBody>
          <a:bodyPr/>
          <a:lstStyle/>
          <a:p>
            <a:pPr>
              <a:buFontTx/>
              <a:buNone/>
            </a:pPr>
            <a:endParaRPr lang="en-US" sz="2000" dirty="0">
              <a:solidFill>
                <a:srgbClr val="FF0000"/>
              </a:solidFill>
            </a:endParaRPr>
          </a:p>
          <a:p>
            <a:pPr>
              <a:buFontTx/>
              <a:buNone/>
            </a:pPr>
            <a:endParaRPr lang="en-US" sz="2000" dirty="0">
              <a:solidFill>
                <a:srgbClr val="FF0000"/>
              </a:solidFill>
            </a:endParaRPr>
          </a:p>
          <a:p>
            <a:pPr>
              <a:buFontTx/>
              <a:buNone/>
            </a:pPr>
            <a:r>
              <a:rPr lang="en-US" sz="2000" dirty="0">
                <a:solidFill>
                  <a:srgbClr val="FF0000"/>
                </a:solidFill>
              </a:rPr>
              <a:t>      if (condition) {</a:t>
            </a:r>
          </a:p>
          <a:p>
            <a:pPr lvl="1">
              <a:buFontTx/>
              <a:buNone/>
            </a:pPr>
            <a:r>
              <a:rPr lang="en-US" sz="2000" dirty="0">
                <a:solidFill>
                  <a:srgbClr val="FF0000"/>
                </a:solidFill>
              </a:rPr>
              <a:t>	</a:t>
            </a:r>
            <a:r>
              <a:rPr lang="en-US" sz="2000" dirty="0">
                <a:solidFill>
                  <a:schemeClr val="hlink"/>
                </a:solidFill>
              </a:rPr>
              <a:t>//instructions</a:t>
            </a:r>
          </a:p>
          <a:p>
            <a:pPr lvl="1">
              <a:buFontTx/>
              <a:buNone/>
            </a:pPr>
            <a:r>
              <a:rPr lang="en-US" sz="2000" dirty="0">
                <a:solidFill>
                  <a:srgbClr val="FF0000"/>
                </a:solidFill>
              </a:rPr>
              <a:t>}</a:t>
            </a:r>
          </a:p>
          <a:p>
            <a:pPr lvl="1">
              <a:buFontTx/>
              <a:buNone/>
            </a:pPr>
            <a:r>
              <a:rPr lang="en-US" sz="2000" dirty="0">
                <a:solidFill>
                  <a:srgbClr val="FF0000"/>
                </a:solidFill>
              </a:rPr>
              <a:t>else { </a:t>
            </a:r>
          </a:p>
          <a:p>
            <a:pPr lvl="1">
              <a:buFontTx/>
              <a:buNone/>
            </a:pPr>
            <a:r>
              <a:rPr lang="en-US" sz="2000" dirty="0">
                <a:solidFill>
                  <a:srgbClr val="FF0000"/>
                </a:solidFill>
              </a:rPr>
              <a:t>	</a:t>
            </a:r>
            <a:r>
              <a:rPr lang="en-US" sz="2000" dirty="0">
                <a:solidFill>
                  <a:schemeClr val="hlink"/>
                </a:solidFill>
              </a:rPr>
              <a:t>//instructions</a:t>
            </a:r>
          </a:p>
          <a:p>
            <a:pPr lvl="1">
              <a:buFontTx/>
              <a:buNone/>
            </a:pPr>
            <a:r>
              <a:rPr lang="en-US" sz="2000" dirty="0">
                <a:solidFill>
                  <a:srgbClr val="FF0000"/>
                </a:solidFill>
              </a:rPr>
              <a:t>}</a:t>
            </a:r>
          </a:p>
          <a:p>
            <a:pPr lvl="1">
              <a:buFontTx/>
              <a:buNone/>
            </a:pPr>
            <a:r>
              <a:rPr lang="en-US" sz="2000" dirty="0">
                <a:solidFill>
                  <a:schemeClr val="hlink"/>
                </a:solidFill>
              </a:rPr>
              <a:t>//instructions</a:t>
            </a:r>
            <a:endParaRPr lang="en-US" sz="2000" dirty="0">
              <a:solidFill>
                <a:srgbClr val="FF0000"/>
              </a:solidFill>
            </a:endParaRPr>
          </a:p>
          <a:p>
            <a:pPr lvl="1">
              <a:buFontTx/>
              <a:buNone/>
            </a:pPr>
            <a:endParaRPr lang="en-US" dirty="0">
              <a:solidFill>
                <a:srgbClr val="FF0000"/>
              </a:solidFill>
            </a:endParaRPr>
          </a:p>
          <a:p>
            <a:pPr lvl="1">
              <a:buFontTx/>
              <a:buNone/>
            </a:pPr>
            <a:endParaRPr lang="en-US" dirty="0"/>
          </a:p>
        </p:txBody>
      </p:sp>
      <p:sp>
        <p:nvSpPr>
          <p:cNvPr id="7172" name="Rectangle 4"/>
          <p:cNvSpPr>
            <a:spLocks noChangeArrowheads="1"/>
          </p:cNvSpPr>
          <p:nvPr/>
        </p:nvSpPr>
        <p:spPr bwMode="auto">
          <a:xfrm>
            <a:off x="8763000" y="28956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173" name="AutoShape 5"/>
          <p:cNvSpPr>
            <a:spLocks noChangeArrowheads="1"/>
          </p:cNvSpPr>
          <p:nvPr/>
        </p:nvSpPr>
        <p:spPr bwMode="auto">
          <a:xfrm>
            <a:off x="7086600" y="1676400"/>
            <a:ext cx="1214438" cy="1214438"/>
          </a:xfrm>
          <a:prstGeom prst="diamond">
            <a:avLst/>
          </a:prstGeom>
          <a:solidFill>
            <a:schemeClr val="accent1">
              <a:alpha val="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175" name="Rectangle 7"/>
          <p:cNvSpPr>
            <a:spLocks noChangeArrowheads="1"/>
          </p:cNvSpPr>
          <p:nvPr/>
        </p:nvSpPr>
        <p:spPr bwMode="auto">
          <a:xfrm>
            <a:off x="5943600" y="2971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176" name="Rectangle 8">
            <a:hlinkClick r:id="rId2" action="ppaction://hlinksldjump"/>
          </p:cNvPr>
          <p:cNvSpPr>
            <a:spLocks noChangeArrowheads="1"/>
          </p:cNvSpPr>
          <p:nvPr/>
        </p:nvSpPr>
        <p:spPr bwMode="auto">
          <a:xfrm>
            <a:off x="7239000" y="44958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184" name="Freeform 16"/>
          <p:cNvSpPr>
            <a:spLocks/>
          </p:cNvSpPr>
          <p:nvPr/>
        </p:nvSpPr>
        <p:spPr bwMode="auto">
          <a:xfrm>
            <a:off x="6400800" y="3810000"/>
            <a:ext cx="2819400" cy="381000"/>
          </a:xfrm>
          <a:custGeom>
            <a:avLst/>
            <a:gdLst>
              <a:gd name="T0" fmla="*/ 0 w 1776"/>
              <a:gd name="T1" fmla="*/ 48 h 240"/>
              <a:gd name="T2" fmla="*/ 0 w 1776"/>
              <a:gd name="T3" fmla="*/ 240 h 240"/>
              <a:gd name="T4" fmla="*/ 1776 w 1776"/>
              <a:gd name="T5" fmla="*/ 240 h 240"/>
              <a:gd name="T6" fmla="*/ 1776 w 1776"/>
              <a:gd name="T7" fmla="*/ 0 h 240"/>
            </a:gdLst>
            <a:ahLst/>
            <a:cxnLst>
              <a:cxn ang="0">
                <a:pos x="T0" y="T1"/>
              </a:cxn>
              <a:cxn ang="0">
                <a:pos x="T2" y="T3"/>
              </a:cxn>
              <a:cxn ang="0">
                <a:pos x="T4" y="T5"/>
              </a:cxn>
              <a:cxn ang="0">
                <a:pos x="T6" y="T7"/>
              </a:cxn>
            </a:cxnLst>
            <a:rect l="0" t="0" r="r" b="b"/>
            <a:pathLst>
              <a:path w="1776" h="240">
                <a:moveTo>
                  <a:pt x="0" y="48"/>
                </a:moveTo>
                <a:lnTo>
                  <a:pt x="0" y="240"/>
                </a:lnTo>
                <a:lnTo>
                  <a:pt x="1776" y="240"/>
                </a:lnTo>
                <a:lnTo>
                  <a:pt x="1776" y="0"/>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185" name="Freeform 17"/>
          <p:cNvSpPr>
            <a:spLocks/>
          </p:cNvSpPr>
          <p:nvPr/>
        </p:nvSpPr>
        <p:spPr bwMode="auto">
          <a:xfrm>
            <a:off x="6324600" y="2286000"/>
            <a:ext cx="762000" cy="685800"/>
          </a:xfrm>
          <a:custGeom>
            <a:avLst/>
            <a:gdLst>
              <a:gd name="T0" fmla="*/ 480 w 480"/>
              <a:gd name="T1" fmla="*/ 0 h 432"/>
              <a:gd name="T2" fmla="*/ 0 w 480"/>
              <a:gd name="T3" fmla="*/ 0 h 432"/>
              <a:gd name="T4" fmla="*/ 0 w 480"/>
              <a:gd name="T5" fmla="*/ 432 h 432"/>
            </a:gdLst>
            <a:ahLst/>
            <a:cxnLst>
              <a:cxn ang="0">
                <a:pos x="T0" y="T1"/>
              </a:cxn>
              <a:cxn ang="0">
                <a:pos x="T2" y="T3"/>
              </a:cxn>
              <a:cxn ang="0">
                <a:pos x="T4" y="T5"/>
              </a:cxn>
            </a:cxnLst>
            <a:rect l="0" t="0" r="r" b="b"/>
            <a:pathLst>
              <a:path w="480" h="432">
                <a:moveTo>
                  <a:pt x="480" y="0"/>
                </a:moveTo>
                <a:lnTo>
                  <a:pt x="0" y="0"/>
                </a:lnTo>
                <a:lnTo>
                  <a:pt x="0" y="432"/>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186" name="Freeform 18"/>
          <p:cNvSpPr>
            <a:spLocks/>
          </p:cNvSpPr>
          <p:nvPr/>
        </p:nvSpPr>
        <p:spPr bwMode="auto">
          <a:xfrm>
            <a:off x="8305800" y="2286000"/>
            <a:ext cx="990600" cy="609600"/>
          </a:xfrm>
          <a:custGeom>
            <a:avLst/>
            <a:gdLst>
              <a:gd name="T0" fmla="*/ 0 w 624"/>
              <a:gd name="T1" fmla="*/ 0 h 384"/>
              <a:gd name="T2" fmla="*/ 624 w 624"/>
              <a:gd name="T3" fmla="*/ 0 h 384"/>
              <a:gd name="T4" fmla="*/ 624 w 624"/>
              <a:gd name="T5" fmla="*/ 384 h 384"/>
            </a:gdLst>
            <a:ahLst/>
            <a:cxnLst>
              <a:cxn ang="0">
                <a:pos x="T0" y="T1"/>
              </a:cxn>
              <a:cxn ang="0">
                <a:pos x="T2" y="T3"/>
              </a:cxn>
              <a:cxn ang="0">
                <a:pos x="T4" y="T5"/>
              </a:cxn>
            </a:cxnLst>
            <a:rect l="0" t="0" r="r" b="b"/>
            <a:pathLst>
              <a:path w="624" h="384">
                <a:moveTo>
                  <a:pt x="0" y="0"/>
                </a:moveTo>
                <a:lnTo>
                  <a:pt x="624" y="0"/>
                </a:lnTo>
                <a:lnTo>
                  <a:pt x="624" y="384"/>
                </a:ln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187" name="Line 19"/>
          <p:cNvSpPr>
            <a:spLocks noChangeShapeType="1"/>
          </p:cNvSpPr>
          <p:nvPr/>
        </p:nvSpPr>
        <p:spPr bwMode="auto">
          <a:xfrm>
            <a:off x="7696200" y="4191000"/>
            <a:ext cx="1588"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188" name="Rectangle 20"/>
          <p:cNvSpPr>
            <a:spLocks noChangeArrowheads="1"/>
          </p:cNvSpPr>
          <p:nvPr/>
        </p:nvSpPr>
        <p:spPr bwMode="auto">
          <a:xfrm>
            <a:off x="7239001" y="2133600"/>
            <a:ext cx="9716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600" dirty="0"/>
              <a:t>condition</a:t>
            </a:r>
            <a:endParaRPr lang="en-US" sz="1200" dirty="0"/>
          </a:p>
        </p:txBody>
      </p:sp>
      <p:sp>
        <p:nvSpPr>
          <p:cNvPr id="7190" name="Rectangle 22"/>
          <p:cNvSpPr>
            <a:spLocks noChangeArrowheads="1"/>
          </p:cNvSpPr>
          <p:nvPr/>
        </p:nvSpPr>
        <p:spPr bwMode="auto">
          <a:xfrm>
            <a:off x="6019801" y="3276601"/>
            <a:ext cx="797013"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000" dirty="0"/>
              <a:t>instructions</a:t>
            </a:r>
          </a:p>
        </p:txBody>
      </p:sp>
      <p:sp>
        <p:nvSpPr>
          <p:cNvPr id="7191" name="Rectangle 23"/>
          <p:cNvSpPr>
            <a:spLocks noChangeArrowheads="1"/>
          </p:cNvSpPr>
          <p:nvPr/>
        </p:nvSpPr>
        <p:spPr bwMode="auto">
          <a:xfrm>
            <a:off x="8839201" y="3276601"/>
            <a:ext cx="797013"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000" dirty="0"/>
              <a:t>instructions</a:t>
            </a:r>
            <a:endParaRPr lang="en-US" dirty="0"/>
          </a:p>
        </p:txBody>
      </p:sp>
      <p:sp>
        <p:nvSpPr>
          <p:cNvPr id="7197" name="Line 29"/>
          <p:cNvSpPr>
            <a:spLocks noChangeShapeType="1"/>
          </p:cNvSpPr>
          <p:nvPr/>
        </p:nvSpPr>
        <p:spPr bwMode="auto">
          <a:xfrm>
            <a:off x="7696200" y="5410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198" name="Line 30"/>
          <p:cNvSpPr>
            <a:spLocks noChangeShapeType="1"/>
          </p:cNvSpPr>
          <p:nvPr/>
        </p:nvSpPr>
        <p:spPr bwMode="auto">
          <a:xfrm>
            <a:off x="7696200" y="4191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199" name="Line 31"/>
          <p:cNvSpPr>
            <a:spLocks noChangeShapeType="1"/>
          </p:cNvSpPr>
          <p:nvPr/>
        </p:nvSpPr>
        <p:spPr bwMode="auto">
          <a:xfrm>
            <a:off x="6324600" y="22860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201" name="Line 33"/>
          <p:cNvSpPr>
            <a:spLocks noChangeShapeType="1"/>
          </p:cNvSpPr>
          <p:nvPr/>
        </p:nvSpPr>
        <p:spPr bwMode="auto">
          <a:xfrm>
            <a:off x="9296400" y="22860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202" name="Rectangle 34"/>
          <p:cNvSpPr>
            <a:spLocks noChangeArrowheads="1"/>
          </p:cNvSpPr>
          <p:nvPr/>
        </p:nvSpPr>
        <p:spPr bwMode="auto">
          <a:xfrm>
            <a:off x="6324600" y="1828800"/>
            <a:ext cx="59997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True</a:t>
            </a:r>
          </a:p>
        </p:txBody>
      </p:sp>
      <p:sp>
        <p:nvSpPr>
          <p:cNvPr id="7203" name="Rectangle 35"/>
          <p:cNvSpPr>
            <a:spLocks noChangeArrowheads="1"/>
          </p:cNvSpPr>
          <p:nvPr/>
        </p:nvSpPr>
        <p:spPr bwMode="auto">
          <a:xfrm>
            <a:off x="8382000" y="1828800"/>
            <a:ext cx="65293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dirty="0"/>
              <a:t>False</a:t>
            </a:r>
          </a:p>
        </p:txBody>
      </p:sp>
      <p:sp>
        <p:nvSpPr>
          <p:cNvPr id="7204" name="Rectangle 36"/>
          <p:cNvSpPr>
            <a:spLocks noChangeArrowheads="1"/>
          </p:cNvSpPr>
          <p:nvPr/>
        </p:nvSpPr>
        <p:spPr bwMode="auto">
          <a:xfrm>
            <a:off x="7315201" y="4876801"/>
            <a:ext cx="797013"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1000" dirty="0"/>
              <a:t>instructions</a:t>
            </a:r>
          </a:p>
        </p:txBody>
      </p:sp>
      <p:sp>
        <p:nvSpPr>
          <p:cNvPr id="7207" name="Freeform 39"/>
          <p:cNvSpPr>
            <a:spLocks/>
          </p:cNvSpPr>
          <p:nvPr/>
        </p:nvSpPr>
        <p:spPr bwMode="auto">
          <a:xfrm>
            <a:off x="3733800" y="2768600"/>
            <a:ext cx="2514600" cy="812800"/>
          </a:xfrm>
          <a:custGeom>
            <a:avLst/>
            <a:gdLst>
              <a:gd name="T0" fmla="*/ 1584 w 1584"/>
              <a:gd name="T1" fmla="*/ 512 h 512"/>
              <a:gd name="T2" fmla="*/ 960 w 1584"/>
              <a:gd name="T3" fmla="*/ 80 h 512"/>
              <a:gd name="T4" fmla="*/ 0 w 1584"/>
              <a:gd name="T5" fmla="*/ 32 h 512"/>
            </a:gdLst>
            <a:ahLst/>
            <a:cxnLst>
              <a:cxn ang="0">
                <a:pos x="T0" y="T1"/>
              </a:cxn>
              <a:cxn ang="0">
                <a:pos x="T2" y="T3"/>
              </a:cxn>
              <a:cxn ang="0">
                <a:pos x="T4" y="T5"/>
              </a:cxn>
            </a:cxnLst>
            <a:rect l="0" t="0" r="r" b="b"/>
            <a:pathLst>
              <a:path w="1584" h="512">
                <a:moveTo>
                  <a:pt x="1584" y="512"/>
                </a:moveTo>
                <a:cubicBezTo>
                  <a:pt x="1404" y="336"/>
                  <a:pt x="1224" y="160"/>
                  <a:pt x="960" y="80"/>
                </a:cubicBezTo>
                <a:cubicBezTo>
                  <a:pt x="696" y="0"/>
                  <a:pt x="348" y="16"/>
                  <a:pt x="0" y="32"/>
                </a:cubicBez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208" name="Freeform 40"/>
          <p:cNvSpPr>
            <a:spLocks/>
          </p:cNvSpPr>
          <p:nvPr/>
        </p:nvSpPr>
        <p:spPr bwMode="auto">
          <a:xfrm>
            <a:off x="3505200" y="3581400"/>
            <a:ext cx="5334000" cy="825500"/>
          </a:xfrm>
          <a:custGeom>
            <a:avLst/>
            <a:gdLst>
              <a:gd name="T0" fmla="*/ 3360 w 3360"/>
              <a:gd name="T1" fmla="*/ 0 h 520"/>
              <a:gd name="T2" fmla="*/ 1488 w 3360"/>
              <a:gd name="T3" fmla="*/ 480 h 520"/>
              <a:gd name="T4" fmla="*/ 0 w 3360"/>
              <a:gd name="T5" fmla="*/ 240 h 520"/>
            </a:gdLst>
            <a:ahLst/>
            <a:cxnLst>
              <a:cxn ang="0">
                <a:pos x="T0" y="T1"/>
              </a:cxn>
              <a:cxn ang="0">
                <a:pos x="T2" y="T3"/>
              </a:cxn>
              <a:cxn ang="0">
                <a:pos x="T4" y="T5"/>
              </a:cxn>
            </a:cxnLst>
            <a:rect l="0" t="0" r="r" b="b"/>
            <a:pathLst>
              <a:path w="3360" h="520">
                <a:moveTo>
                  <a:pt x="3360" y="0"/>
                </a:moveTo>
                <a:cubicBezTo>
                  <a:pt x="2704" y="220"/>
                  <a:pt x="2048" y="440"/>
                  <a:pt x="1488" y="480"/>
                </a:cubicBezTo>
                <a:cubicBezTo>
                  <a:pt x="928" y="520"/>
                  <a:pt x="464" y="380"/>
                  <a:pt x="0" y="240"/>
                </a:cubicBez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7211" name="Freeform 43"/>
          <p:cNvSpPr>
            <a:spLocks/>
          </p:cNvSpPr>
          <p:nvPr/>
        </p:nvSpPr>
        <p:spPr bwMode="auto">
          <a:xfrm>
            <a:off x="3200400" y="4724400"/>
            <a:ext cx="4343400" cy="1231900"/>
          </a:xfrm>
          <a:custGeom>
            <a:avLst/>
            <a:gdLst>
              <a:gd name="T0" fmla="*/ 2736 w 2736"/>
              <a:gd name="T1" fmla="*/ 336 h 776"/>
              <a:gd name="T2" fmla="*/ 1344 w 2736"/>
              <a:gd name="T3" fmla="*/ 720 h 776"/>
              <a:gd name="T4" fmla="*/ 0 w 2736"/>
              <a:gd name="T5" fmla="*/ 0 h 776"/>
            </a:gdLst>
            <a:ahLst/>
            <a:cxnLst>
              <a:cxn ang="0">
                <a:pos x="T0" y="T1"/>
              </a:cxn>
              <a:cxn ang="0">
                <a:pos x="T2" y="T3"/>
              </a:cxn>
              <a:cxn ang="0">
                <a:pos x="T4" y="T5"/>
              </a:cxn>
            </a:cxnLst>
            <a:rect l="0" t="0" r="r" b="b"/>
            <a:pathLst>
              <a:path w="2736" h="776">
                <a:moveTo>
                  <a:pt x="2736" y="336"/>
                </a:moveTo>
                <a:cubicBezTo>
                  <a:pt x="2268" y="556"/>
                  <a:pt x="1800" y="776"/>
                  <a:pt x="1344" y="720"/>
                </a:cubicBezTo>
                <a:cubicBezTo>
                  <a:pt x="888" y="664"/>
                  <a:pt x="444" y="332"/>
                  <a:pt x="0"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Tree>
    <p:extLst>
      <p:ext uri="{BB962C8B-B14F-4D97-AF65-F5344CB8AC3E}">
        <p14:creationId xmlns:p14="http://schemas.microsoft.com/office/powerpoint/2010/main" xmlns="" val="31346952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107549"/>
            <a:ext cx="10515600" cy="742457"/>
          </a:xfrm>
        </p:spPr>
        <p:txBody>
          <a:bodyPr/>
          <a:lstStyle/>
          <a:p>
            <a:r>
              <a:rPr lang="en-US" dirty="0"/>
              <a:t>Boolean conditions</a:t>
            </a:r>
          </a:p>
        </p:txBody>
      </p:sp>
      <p:sp>
        <p:nvSpPr>
          <p:cNvPr id="26627" name="Rectangle 3"/>
          <p:cNvSpPr>
            <a:spLocks noGrp="1" noChangeArrowheads="1"/>
          </p:cNvSpPr>
          <p:nvPr>
            <p:ph sz="quarter" idx="1"/>
          </p:nvPr>
        </p:nvSpPr>
        <p:spPr>
          <a:xfrm>
            <a:off x="1764406" y="953037"/>
            <a:ext cx="8217794" cy="5676363"/>
          </a:xfrm>
        </p:spPr>
        <p:txBody>
          <a:bodyPr>
            <a:noAutofit/>
          </a:bodyPr>
          <a:lstStyle/>
          <a:p>
            <a:pPr>
              <a:lnSpc>
                <a:spcPct val="90000"/>
              </a:lnSpc>
            </a:pPr>
            <a:r>
              <a:rPr lang="en-US" sz="2000" dirty="0" smtClean="0">
                <a:latin typeface="Times New Roman" panose="02020603050405020304" pitchFamily="18" charset="0"/>
                <a:cs typeface="Times New Roman" panose="02020603050405020304" pitchFamily="18" charset="0"/>
              </a:rPr>
              <a:t>Comparison </a:t>
            </a:r>
            <a:r>
              <a:rPr lang="en-US" sz="2000" dirty="0">
                <a:latin typeface="Times New Roman" panose="02020603050405020304" pitchFamily="18" charset="0"/>
                <a:cs typeface="Times New Roman" panose="02020603050405020304" pitchFamily="18" charset="0"/>
              </a:rPr>
              <a:t>operators</a:t>
            </a:r>
          </a:p>
          <a:p>
            <a:pPr lvl="1">
              <a:lnSpc>
                <a:spcPct val="90000"/>
              </a:lnSpc>
              <a:buFontTx/>
              <a:buNone/>
            </a:pPr>
            <a:r>
              <a:rPr lang="en-US" sz="2000" dirty="0">
                <a:solidFill>
                  <a:srgbClr val="FF00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equal</a:t>
            </a:r>
          </a:p>
          <a:p>
            <a:pPr lvl="1">
              <a:lnSpc>
                <a:spcPct val="90000"/>
              </a:lnSpc>
              <a:buFontTx/>
              <a:buNone/>
            </a:pP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not  equal</a:t>
            </a:r>
          </a:p>
          <a:p>
            <a:pPr lvl="1">
              <a:lnSpc>
                <a:spcPct val="90000"/>
              </a:lnSpc>
              <a:buFontTx/>
              <a:buNone/>
            </a:pPr>
            <a:r>
              <a:rPr lang="en-US" sz="2000" dirty="0">
                <a:solidFill>
                  <a:srgbClr val="FF0000"/>
                </a:solidFill>
                <a:latin typeface="Times New Roman" panose="02020603050405020304" pitchFamily="18" charset="0"/>
                <a:cs typeface="Times New Roman" panose="02020603050405020304" pitchFamily="18" charset="0"/>
              </a:rPr>
              <a:t>&lt;</a:t>
            </a:r>
            <a:r>
              <a:rPr lang="en-US" sz="2000" dirty="0">
                <a:latin typeface="Times New Roman" panose="02020603050405020304" pitchFamily="18" charset="0"/>
                <a:cs typeface="Times New Roman" panose="02020603050405020304" pitchFamily="18" charset="0"/>
              </a:rPr>
              <a:t>                 less than</a:t>
            </a:r>
          </a:p>
          <a:p>
            <a:pPr lvl="1">
              <a:lnSpc>
                <a:spcPct val="90000"/>
              </a:lnSpc>
              <a:buFont typeface="Wingdings" panose="05000000000000000000" pitchFamily="2" charset="2"/>
              <a:buNone/>
            </a:pPr>
            <a:r>
              <a:rPr lang="en-US" sz="2000" dirty="0">
                <a:solidFill>
                  <a:srgbClr val="FF0000"/>
                </a:solidFill>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                 greater than</a:t>
            </a:r>
          </a:p>
          <a:p>
            <a:pPr lvl="1">
              <a:lnSpc>
                <a:spcPct val="90000"/>
              </a:lnSpc>
              <a:buFont typeface="Wingdings" panose="05000000000000000000" pitchFamily="2" charset="2"/>
              <a:buNone/>
            </a:pPr>
            <a:r>
              <a:rPr lang="en-US" sz="2000" dirty="0">
                <a:solidFill>
                  <a:srgbClr val="FF0000"/>
                </a:solidFill>
                <a:latin typeface="Times New Roman" panose="02020603050405020304" pitchFamily="18" charset="0"/>
                <a:cs typeface="Times New Roman" panose="02020603050405020304" pitchFamily="18" charset="0"/>
              </a:rPr>
              <a:t>&lt;=</a:t>
            </a:r>
            <a:r>
              <a:rPr lang="en-US" sz="2000" dirty="0">
                <a:latin typeface="Times New Roman" panose="02020603050405020304" pitchFamily="18" charset="0"/>
                <a:cs typeface="Times New Roman" panose="02020603050405020304" pitchFamily="18" charset="0"/>
              </a:rPr>
              <a:t>               less than or equal</a:t>
            </a:r>
          </a:p>
          <a:p>
            <a:pPr lvl="1">
              <a:lnSpc>
                <a:spcPct val="90000"/>
              </a:lnSpc>
              <a:buFont typeface="Wingdings" panose="05000000000000000000" pitchFamily="2" charset="2"/>
              <a:buNone/>
            </a:pPr>
            <a:r>
              <a:rPr lang="en-US" sz="2000" dirty="0">
                <a:solidFill>
                  <a:srgbClr val="FF0000"/>
                </a:solidFill>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               greater than or equal</a:t>
            </a:r>
          </a:p>
          <a:p>
            <a:pPr>
              <a:lnSpc>
                <a:spcPct val="90000"/>
              </a:lnSpc>
            </a:pP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Example:</a:t>
            </a:r>
          </a:p>
          <a:p>
            <a:pPr lvl="1">
              <a:lnSpc>
                <a:spcPct val="90000"/>
              </a:lnSpc>
              <a:buFontTx/>
              <a:buNone/>
            </a:pPr>
            <a:r>
              <a:rPr lang="en-US" sz="2000" dirty="0" smtClean="0">
                <a:latin typeface="Times New Roman" panose="02020603050405020304" pitchFamily="18" charset="0"/>
                <a:cs typeface="Times New Roman" panose="02020603050405020304" pitchFamily="18" charset="0"/>
              </a:rPr>
              <a:t>int </a:t>
            </a:r>
            <a:r>
              <a:rPr lang="en-US" sz="2000" dirty="0">
                <a:latin typeface="Times New Roman" panose="02020603050405020304" pitchFamily="18" charset="0"/>
                <a:cs typeface="Times New Roman" panose="02020603050405020304" pitchFamily="18" charset="0"/>
              </a:rPr>
              <a:t>x, y;  </a:t>
            </a:r>
            <a:r>
              <a:rPr lang="en-US" sz="2000" dirty="0">
                <a:solidFill>
                  <a:schemeClr val="accent2">
                    <a:lumMod val="75000"/>
                  </a:schemeClr>
                </a:solidFill>
                <a:latin typeface="Times New Roman" panose="02020603050405020304" pitchFamily="18" charset="0"/>
                <a:cs typeface="Times New Roman" panose="02020603050405020304" pitchFamily="18" charset="0"/>
              </a:rPr>
              <a:t>//two variables</a:t>
            </a:r>
          </a:p>
          <a:p>
            <a:pPr lvl="1">
              <a:lnSpc>
                <a:spcPct val="90000"/>
              </a:lnSpc>
              <a:buFontTx/>
              <a:buNone/>
            </a:pPr>
            <a:r>
              <a:rPr lang="en-US" sz="2000" dirty="0">
                <a:solidFill>
                  <a:schemeClr val="accent2">
                    <a:lumMod val="75000"/>
                  </a:schemeClr>
                </a:solidFill>
                <a:latin typeface="Times New Roman" panose="02020603050405020304" pitchFamily="18" charset="0"/>
                <a:cs typeface="Times New Roman" panose="02020603050405020304" pitchFamily="18" charset="0"/>
              </a:rPr>
              <a:t>//assume they have some values</a:t>
            </a:r>
          </a:p>
          <a:p>
            <a:pPr lvl="1">
              <a:lnSpc>
                <a:spcPct val="90000"/>
              </a:lnSpc>
              <a:buFontTx/>
              <a:buNone/>
            </a:pPr>
            <a:r>
              <a:rPr lang="en-US" sz="2000" dirty="0">
                <a:latin typeface="Times New Roman" panose="02020603050405020304" pitchFamily="18" charset="0"/>
                <a:cs typeface="Times New Roman" panose="02020603050405020304" pitchFamily="18" charset="0"/>
              </a:rPr>
              <a:t> if (x &lt;= y) {</a:t>
            </a:r>
          </a:p>
          <a:p>
            <a:pPr lvl="1">
              <a:lnSpc>
                <a:spcPct val="90000"/>
              </a:lnSpc>
              <a:buFontTx/>
              <a:buNone/>
            </a:pPr>
            <a:r>
              <a:rPr lang="en-US" sz="2000" dirty="0">
                <a:latin typeface="Times New Roman" panose="02020603050405020304" pitchFamily="18" charset="0"/>
                <a:cs typeface="Times New Roman" panose="02020603050405020304" pitchFamily="18" charset="0"/>
              </a:rPr>
              <a:t>	System.out.println(“x is smaller”);</a:t>
            </a:r>
          </a:p>
          <a:p>
            <a:pPr lvl="1">
              <a:lnSpc>
                <a:spcPct val="90000"/>
              </a:lnSpc>
              <a:buFontTx/>
              <a:buNone/>
            </a:pPr>
            <a:r>
              <a:rPr lang="en-US" sz="2000" dirty="0">
                <a:latin typeface="Times New Roman" panose="02020603050405020304" pitchFamily="18" charset="0"/>
                <a:cs typeface="Times New Roman" panose="02020603050405020304" pitchFamily="18" charset="0"/>
              </a:rPr>
              <a:t>} else {</a:t>
            </a:r>
          </a:p>
          <a:p>
            <a:pPr lvl="1">
              <a:lnSpc>
                <a:spcPct val="90000"/>
              </a:lnSpc>
              <a:buFontTx/>
              <a:buNone/>
            </a:pPr>
            <a:r>
              <a:rPr lang="en-US" sz="2000" dirty="0">
                <a:latin typeface="Times New Roman" panose="02020603050405020304" pitchFamily="18" charset="0"/>
                <a:cs typeface="Times New Roman" panose="02020603050405020304" pitchFamily="18" charset="0"/>
              </a:rPr>
              <a:t>	System.out.println(“x is larger”);</a:t>
            </a:r>
          </a:p>
          <a:p>
            <a:pPr lvl="1">
              <a:lnSpc>
                <a:spcPct val="90000"/>
              </a:lnSpc>
              <a:buFontTx/>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03719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anose="02020603050405020304" pitchFamily="18" charset="0"/>
                <a:cs typeface="Times New Roman" panose="02020603050405020304" pitchFamily="18" charset="0"/>
              </a:rPr>
              <a:t>Examples of Java’s Versatility (Applets)</a:t>
            </a:r>
            <a:endParaRPr lang="en-US" sz="4000" dirty="0"/>
          </a:p>
        </p:txBody>
      </p:sp>
      <p:pic>
        <p:nvPicPr>
          <p:cNvPr id="4" name="Picture 6"/>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1097281" y="1711234"/>
            <a:ext cx="9091748" cy="47156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119648" y="238260"/>
            <a:ext cx="7772400" cy="1143000"/>
          </a:xfrm>
        </p:spPr>
        <p:txBody>
          <a:bodyPr/>
          <a:lstStyle/>
          <a:p>
            <a:r>
              <a:rPr lang="en-US" sz="3200" b="1" dirty="0">
                <a:latin typeface="Times New Roman" panose="02020603050405020304" pitchFamily="18" charset="0"/>
                <a:cs typeface="Times New Roman" panose="02020603050405020304" pitchFamily="18" charset="0"/>
              </a:rPr>
              <a:t>Methods, arguments and return values</a:t>
            </a:r>
          </a:p>
        </p:txBody>
      </p:sp>
      <p:sp>
        <p:nvSpPr>
          <p:cNvPr id="11268" name="Rectangle 3"/>
          <p:cNvSpPr>
            <a:spLocks noGrp="1" noChangeArrowheads="1"/>
          </p:cNvSpPr>
          <p:nvPr>
            <p:ph sz="quarter" idx="1"/>
          </p:nvPr>
        </p:nvSpPr>
        <p:spPr>
          <a:xfrm>
            <a:off x="838200" y="1609859"/>
            <a:ext cx="10515600" cy="4567104"/>
          </a:xfrm>
        </p:spPr>
        <p:txBody>
          <a:bodyPr>
            <a:normAutofit/>
          </a:bodyPr>
          <a:lstStyle/>
          <a:p>
            <a:pPr marL="231775" indent="-231775"/>
            <a:r>
              <a:rPr lang="en-US" sz="2400" dirty="0">
                <a:latin typeface="Times New Roman" panose="02020603050405020304" pitchFamily="18" charset="0"/>
                <a:cs typeface="Times New Roman" panose="02020603050405020304" pitchFamily="18" charset="0"/>
              </a:rPr>
              <a:t>Java methods are like C/C++ functions. General case:</a:t>
            </a:r>
          </a:p>
          <a:p>
            <a:pPr marL="569913" lvl="1" indent="-220663">
              <a:buNone/>
            </a:pPr>
            <a:r>
              <a:rPr lang="en-US" i="1" dirty="0">
                <a:latin typeface="Times New Roman" panose="02020603050405020304" pitchFamily="18" charset="0"/>
                <a:cs typeface="Times New Roman" panose="02020603050405020304" pitchFamily="18" charset="0"/>
              </a:rPr>
              <a:t>returnType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methodName</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arg1</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arg2</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argN</a:t>
            </a:r>
            <a:r>
              <a:rPr lang="en-US" dirty="0">
                <a:latin typeface="Times New Roman" panose="02020603050405020304" pitchFamily="18" charset="0"/>
                <a:cs typeface="Times New Roman" panose="02020603050405020304" pitchFamily="18" charset="0"/>
              </a:rPr>
              <a:t>) {</a:t>
            </a:r>
          </a:p>
          <a:p>
            <a:pPr marL="569913" lvl="1" indent="-220663">
              <a:buNone/>
            </a:pP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methodBody</a:t>
            </a:r>
          </a:p>
          <a:p>
            <a:pPr marL="569913" lvl="1" indent="-220663">
              <a:buNone/>
            </a:pPr>
            <a:r>
              <a:rPr lang="en-US" dirty="0" smtClean="0">
                <a:latin typeface="Times New Roman" panose="02020603050405020304" pitchFamily="18" charset="0"/>
                <a:cs typeface="Times New Roman" panose="02020603050405020304" pitchFamily="18" charset="0"/>
              </a:rPr>
              <a:t>}</a:t>
            </a:r>
          </a:p>
          <a:p>
            <a:pPr marL="569913" lvl="1" indent="-220663">
              <a:buNone/>
            </a:pPr>
            <a:endParaRPr lang="en-US" dirty="0">
              <a:latin typeface="Times New Roman" panose="02020603050405020304" pitchFamily="18" charset="0"/>
              <a:cs typeface="Times New Roman" panose="02020603050405020304" pitchFamily="18" charset="0"/>
            </a:endParaRPr>
          </a:p>
          <a:p>
            <a:pPr marL="231775" indent="-231775">
              <a:buNone/>
            </a:pPr>
            <a:r>
              <a:rPr lang="en-US" sz="2400" dirty="0">
                <a:latin typeface="Times New Roman" panose="02020603050405020304" pitchFamily="18" charset="0"/>
                <a:cs typeface="Times New Roman" panose="02020603050405020304" pitchFamily="18" charset="0"/>
              </a:rPr>
              <a:t>The return keyword exits a method optionally with a value</a:t>
            </a:r>
          </a:p>
          <a:p>
            <a:pPr marL="569913" lvl="1" indent="-220663">
              <a:buNone/>
            </a:pPr>
            <a:r>
              <a:rPr lang="en-US" dirty="0">
                <a:latin typeface="Times New Roman" panose="02020603050405020304" pitchFamily="18" charset="0"/>
                <a:cs typeface="Times New Roman" panose="02020603050405020304" pitchFamily="18" charset="0"/>
              </a:rPr>
              <a:t>int storage(String s) {return s.length() * 2;}</a:t>
            </a:r>
          </a:p>
          <a:p>
            <a:pPr marL="569913" lvl="1" indent="-220663">
              <a:buNone/>
            </a:pPr>
            <a:r>
              <a:rPr lang="en-US" dirty="0">
                <a:latin typeface="Times New Roman" panose="02020603050405020304" pitchFamily="18" charset="0"/>
                <a:cs typeface="Times New Roman" panose="02020603050405020304" pitchFamily="18" charset="0"/>
              </a:rPr>
              <a:t>boolean flag() { return true; }</a:t>
            </a:r>
          </a:p>
          <a:p>
            <a:pPr marL="569913" lvl="1" indent="-220663">
              <a:buNone/>
            </a:pPr>
            <a:r>
              <a:rPr lang="en-US" dirty="0">
                <a:latin typeface="Times New Roman" panose="02020603050405020304" pitchFamily="18" charset="0"/>
                <a:cs typeface="Times New Roman" panose="02020603050405020304" pitchFamily="18" charset="0"/>
              </a:rPr>
              <a:t>float naturalLogBase() { return 2.718f; }</a:t>
            </a:r>
          </a:p>
          <a:p>
            <a:pPr marL="569913" lvl="1" indent="-220663">
              <a:buNone/>
            </a:pPr>
            <a:r>
              <a:rPr lang="en-US" dirty="0">
                <a:latin typeface="Times New Roman" panose="02020603050405020304" pitchFamily="18" charset="0"/>
                <a:cs typeface="Times New Roman" panose="02020603050405020304" pitchFamily="18" charset="0"/>
              </a:rPr>
              <a:t>void nothing() { return; }</a:t>
            </a:r>
          </a:p>
          <a:p>
            <a:pPr marL="569913" lvl="1" indent="-220663">
              <a:buNone/>
            </a:pPr>
            <a:r>
              <a:rPr lang="en-US" dirty="0">
                <a:latin typeface="Times New Roman" panose="02020603050405020304" pitchFamily="18" charset="0"/>
                <a:cs typeface="Times New Roman" panose="02020603050405020304" pitchFamily="18" charset="0"/>
              </a:rPr>
              <a:t>void nothing2()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889492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b="1" dirty="0" smtClean="0"/>
              <a:t>An array is an object</a:t>
            </a:r>
          </a:p>
        </p:txBody>
      </p:sp>
      <p:sp>
        <p:nvSpPr>
          <p:cNvPr id="9220" name="Rectangle 3"/>
          <p:cNvSpPr>
            <a:spLocks noGrp="1" noChangeArrowheads="1"/>
          </p:cNvSpPr>
          <p:nvPr>
            <p:ph sz="quarter" idx="1"/>
          </p:nvPr>
        </p:nvSpPr>
        <p:spPr>
          <a:xfrm>
            <a:off x="1043189" y="1752600"/>
            <a:ext cx="10174310" cy="4495800"/>
          </a:xfrm>
        </p:spPr>
        <p:txBody>
          <a:bodyPr>
            <a:normAutofit/>
          </a:bodyPr>
          <a:lstStyle/>
          <a:p>
            <a:r>
              <a:rPr lang="en-US" sz="2400" dirty="0">
                <a:latin typeface="Times New Roman" panose="02020603050405020304" pitchFamily="18" charset="0"/>
                <a:cs typeface="Times New Roman" panose="02020603050405020304" pitchFamily="18" charset="0"/>
              </a:rPr>
              <a:t>Person mary = new Person ( );</a:t>
            </a:r>
          </a:p>
          <a:p>
            <a:r>
              <a:rPr lang="en-US" sz="2400" dirty="0">
                <a:latin typeface="Times New Roman" panose="02020603050405020304" pitchFamily="18" charset="0"/>
                <a:cs typeface="Times New Roman" panose="02020603050405020304" pitchFamily="18" charset="0"/>
              </a:rPr>
              <a:t>int myArray[ ] = new int[5]; </a:t>
            </a:r>
          </a:p>
          <a:p>
            <a:r>
              <a:rPr lang="en-US" sz="2400" dirty="0">
                <a:latin typeface="Times New Roman" panose="02020603050405020304" pitchFamily="18" charset="0"/>
                <a:cs typeface="Times New Roman" panose="02020603050405020304" pitchFamily="18" charset="0"/>
              </a:rPr>
              <a:t>int myArray[ ] = {1, 4, 9, 16, 25};</a:t>
            </a:r>
          </a:p>
          <a:p>
            <a:r>
              <a:rPr lang="en-US" sz="2400" dirty="0">
                <a:latin typeface="Times New Roman" panose="02020603050405020304" pitchFamily="18" charset="0"/>
                <a:cs typeface="Times New Roman" panose="02020603050405020304" pitchFamily="18" charset="0"/>
              </a:rPr>
              <a:t>String languages [ ] = {"Prolog", "Java"};</a:t>
            </a:r>
          </a:p>
          <a:p>
            <a:r>
              <a:rPr lang="en-US" sz="2400" dirty="0">
                <a:latin typeface="Times New Roman" panose="02020603050405020304" pitchFamily="18" charset="0"/>
                <a:cs typeface="Times New Roman" panose="02020603050405020304" pitchFamily="18" charset="0"/>
              </a:rPr>
              <a:t>Since arrays are objects they are allocated dynamically</a:t>
            </a:r>
          </a:p>
          <a:p>
            <a:r>
              <a:rPr lang="en-US" sz="2400" dirty="0">
                <a:latin typeface="Times New Roman" panose="02020603050405020304" pitchFamily="18" charset="0"/>
                <a:cs typeface="Times New Roman" panose="02020603050405020304" pitchFamily="18" charset="0"/>
              </a:rPr>
              <a:t>Arrays, like all objects, are subject to garbage collection when no more references remain</a:t>
            </a:r>
          </a:p>
          <a:p>
            <a:pPr lvl="1"/>
            <a:r>
              <a:rPr lang="en-US" dirty="0">
                <a:latin typeface="Times New Roman" panose="02020603050405020304" pitchFamily="18" charset="0"/>
                <a:cs typeface="Times New Roman" panose="02020603050405020304" pitchFamily="18" charset="0"/>
              </a:rPr>
              <a:t>so fewer memory leaks</a:t>
            </a:r>
          </a:p>
          <a:p>
            <a:pPr lvl="1"/>
            <a:r>
              <a:rPr lang="en-US" dirty="0">
                <a:latin typeface="Times New Roman" panose="02020603050405020304" pitchFamily="18" charset="0"/>
                <a:cs typeface="Times New Roman" panose="02020603050405020304" pitchFamily="18" charset="0"/>
              </a:rPr>
              <a:t>Java doesn’t have pointers!</a:t>
            </a:r>
          </a:p>
        </p:txBody>
      </p:sp>
    </p:spTree>
    <p:extLst>
      <p:ext uri="{BB962C8B-B14F-4D97-AF65-F5344CB8AC3E}">
        <p14:creationId xmlns:p14="http://schemas.microsoft.com/office/powerpoint/2010/main" xmlns="" val="10933833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noFill/>
          <a:extLst>
            <a:ext uri="{91240B29-F687-4F45-9708-019B960494DF}">
              <a14:hiddenLine xmlns:a14="http://schemas.microsoft.com/office/drawing/2010/main" xmlns="" w="12700">
                <a:solidFill>
                  <a:schemeClr val="tx1"/>
                </a:solidFill>
                <a:miter lim="800000"/>
                <a:headEnd/>
                <a:tailEnd/>
              </a14:hiddenLine>
            </a:ext>
          </a:extLst>
        </p:spPr>
        <p:txBody>
          <a:bodyPr vert="horz" lIns="90487" tIns="44450" rIns="90487" bIns="44450" rtlCol="0" anchor="b">
            <a:normAutofit/>
          </a:bodyPr>
          <a:lstStyle/>
          <a:p>
            <a:r>
              <a:rPr lang="en-US" dirty="0" smtClean="0"/>
              <a:t>Array Operations</a:t>
            </a:r>
          </a:p>
        </p:txBody>
      </p:sp>
      <p:sp>
        <p:nvSpPr>
          <p:cNvPr id="13316" name="Rectangle 3"/>
          <p:cNvSpPr>
            <a:spLocks noGrp="1" noChangeArrowheads="1"/>
          </p:cNvSpPr>
          <p:nvPr>
            <p:ph sz="quarter" idx="1"/>
          </p:nvPr>
        </p:nvSpPr>
        <p:spPr>
          <a:noFill/>
          <a:extLst>
            <a:ext uri="{91240B29-F687-4F45-9708-019B960494DF}">
              <a14:hiddenLine xmlns:a14="http://schemas.microsoft.com/office/drawing/2010/main" xmlns="" w="12700">
                <a:solidFill>
                  <a:schemeClr val="tx1"/>
                </a:solidFill>
                <a:miter lim="800000"/>
                <a:headEnd/>
                <a:tailEnd/>
              </a14:hiddenLine>
            </a:ext>
          </a:extLst>
        </p:spPr>
        <p:txBody>
          <a:bodyPr vert="horz" lIns="90487" tIns="44450" rIns="90487" bIns="44450" rtlCol="0">
            <a:normAutofit/>
          </a:bodyPr>
          <a:lstStyle/>
          <a:p>
            <a:r>
              <a:rPr lang="en-US" dirty="0" smtClean="0"/>
              <a:t>Subscripts always start at 0 as in C</a:t>
            </a:r>
          </a:p>
          <a:p>
            <a:r>
              <a:rPr lang="en-US" dirty="0" smtClean="0"/>
              <a:t>Subscript checking is done automatically</a:t>
            </a:r>
          </a:p>
          <a:p>
            <a:r>
              <a:rPr lang="en-US" dirty="0" smtClean="0"/>
              <a:t>Certain operations are defined on arrays of objects, as for other classes</a:t>
            </a:r>
          </a:p>
          <a:p>
            <a:pPr lvl="1"/>
            <a:r>
              <a:rPr lang="en-US" dirty="0" smtClean="0"/>
              <a:t>e.g. myArray.length == 5</a:t>
            </a:r>
          </a:p>
        </p:txBody>
      </p:sp>
    </p:spTree>
    <p:extLst>
      <p:ext uri="{BB962C8B-B14F-4D97-AF65-F5344CB8AC3E}">
        <p14:creationId xmlns:p14="http://schemas.microsoft.com/office/powerpoint/2010/main" xmlns="" val="5802288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2209800" y="838200"/>
            <a:ext cx="7772400" cy="4724400"/>
          </a:xfrm>
        </p:spPr>
        <p:txBody>
          <a:bodyPr anchor="ctr"/>
          <a:lstStyle/>
          <a:p>
            <a:pPr>
              <a:defRPr/>
            </a:pPr>
            <a:r>
              <a:rPr lang="en-US" sz="9600" b="1" dirty="0">
                <a:effectLst>
                  <a:outerShdw blurRad="38100" dist="38100" dir="2700000" algn="tl">
                    <a:srgbClr val="C0C0C0"/>
                  </a:outerShdw>
                </a:effectLst>
              </a:rPr>
              <a:t>Example Programs</a:t>
            </a:r>
          </a:p>
        </p:txBody>
      </p:sp>
    </p:spTree>
    <p:extLst>
      <p:ext uri="{BB962C8B-B14F-4D97-AF65-F5344CB8AC3E}">
        <p14:creationId xmlns:p14="http://schemas.microsoft.com/office/powerpoint/2010/main" xmlns="" val="4126202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09800" y="381000"/>
            <a:ext cx="7772400" cy="914400"/>
          </a:xfrm>
          <a:noFill/>
          <a:extLst>
            <a:ext uri="{91240B29-F687-4F45-9708-019B960494DF}">
              <a14:hiddenLine xmlns:a14="http://schemas.microsoft.com/office/drawing/2010/main" xmlns="" w="12700">
                <a:solidFill>
                  <a:schemeClr val="tx1"/>
                </a:solidFill>
                <a:miter lim="800000"/>
                <a:headEnd/>
                <a:tailEnd/>
              </a14:hiddenLine>
            </a:ext>
          </a:extLst>
        </p:spPr>
        <p:txBody>
          <a:bodyPr vert="horz" lIns="90487" tIns="44450" rIns="90487" bIns="44450" rtlCol="0" anchor="b">
            <a:normAutofit/>
          </a:bodyPr>
          <a:lstStyle/>
          <a:p>
            <a:r>
              <a:rPr lang="en-US" dirty="0" smtClean="0"/>
              <a:t>Echo.java</a:t>
            </a:r>
          </a:p>
        </p:txBody>
      </p:sp>
      <p:sp>
        <p:nvSpPr>
          <p:cNvPr id="15363" name="Rectangle 3"/>
          <p:cNvSpPr>
            <a:spLocks noChangeArrowheads="1"/>
          </p:cNvSpPr>
          <p:nvPr/>
        </p:nvSpPr>
        <p:spPr bwMode="auto">
          <a:xfrm>
            <a:off x="2590801" y="1295401"/>
            <a:ext cx="7040563" cy="5307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Helvetica" panose="020B0604020202020204" pitchFamily="34" charset="0"/>
              </a:defRPr>
            </a:lvl1pPr>
            <a:lvl2pPr marL="742950" indent="-285750">
              <a:defRPr sz="2400">
                <a:solidFill>
                  <a:schemeClr val="tx1"/>
                </a:solidFill>
                <a:latin typeface="Helvetica" panose="020B0604020202020204" pitchFamily="34" charset="0"/>
              </a:defRPr>
            </a:lvl2pPr>
            <a:lvl3pPr marL="1143000" indent="-228600">
              <a:defRPr sz="2400">
                <a:solidFill>
                  <a:schemeClr val="tx1"/>
                </a:solidFill>
                <a:latin typeface="Helvetica" panose="020B0604020202020204" pitchFamily="34" charset="0"/>
              </a:defRPr>
            </a:lvl3pPr>
            <a:lvl4pPr marL="1600200" indent="-228600">
              <a:defRPr sz="2400">
                <a:solidFill>
                  <a:schemeClr val="tx1"/>
                </a:solidFill>
                <a:latin typeface="Helvetica" panose="020B0604020202020204" pitchFamily="34" charset="0"/>
              </a:defRPr>
            </a:lvl4pPr>
            <a:lvl5pPr marL="2057400" indent="-228600">
              <a:defRPr sz="2400">
                <a:solidFill>
                  <a:schemeClr val="tx1"/>
                </a:solidFill>
                <a:latin typeface="Helvetica" panose="020B0604020202020204" pitchFamily="34" charset="0"/>
              </a:defRPr>
            </a:lvl5pPr>
            <a:lvl6pPr marL="2514600" indent="-228600" eaLnBrk="0" fontAlgn="base" hangingPunct="0">
              <a:spcBef>
                <a:spcPct val="0"/>
              </a:spcBef>
              <a:spcAft>
                <a:spcPct val="0"/>
              </a:spcAft>
              <a:defRPr sz="2400">
                <a:solidFill>
                  <a:schemeClr val="tx1"/>
                </a:solidFill>
                <a:latin typeface="Helvetica" panose="020B0604020202020204" pitchFamily="34" charset="0"/>
              </a:defRPr>
            </a:lvl6pPr>
            <a:lvl7pPr marL="2971800" indent="-228600" eaLnBrk="0" fontAlgn="base" hangingPunct="0">
              <a:spcBef>
                <a:spcPct val="0"/>
              </a:spcBef>
              <a:spcAft>
                <a:spcPct val="0"/>
              </a:spcAft>
              <a:defRPr sz="2400">
                <a:solidFill>
                  <a:schemeClr val="tx1"/>
                </a:solidFill>
                <a:latin typeface="Helvetica" panose="020B0604020202020204" pitchFamily="34" charset="0"/>
              </a:defRPr>
            </a:lvl7pPr>
            <a:lvl8pPr marL="3429000" indent="-228600" eaLnBrk="0" fontAlgn="base" hangingPunct="0">
              <a:spcBef>
                <a:spcPct val="0"/>
              </a:spcBef>
              <a:spcAft>
                <a:spcPct val="0"/>
              </a:spcAft>
              <a:defRPr sz="2400">
                <a:solidFill>
                  <a:schemeClr val="tx1"/>
                </a:solidFill>
                <a:latin typeface="Helvetica" panose="020B0604020202020204" pitchFamily="34" charset="0"/>
              </a:defRPr>
            </a:lvl8pPr>
            <a:lvl9pPr marL="3886200" indent="-228600" eaLnBrk="0" fontAlgn="base" hangingPunct="0">
              <a:spcBef>
                <a:spcPct val="0"/>
              </a:spcBef>
              <a:spcAft>
                <a:spcPct val="0"/>
              </a:spcAft>
              <a:defRPr sz="2400">
                <a:solidFill>
                  <a:schemeClr val="tx1"/>
                </a:solidFill>
                <a:latin typeface="Helvetica" panose="020B0604020202020204" pitchFamily="34" charset="0"/>
              </a:defRPr>
            </a:lvl9pPr>
          </a:lstStyle>
          <a:p>
            <a:r>
              <a:rPr lang="en-US" sz="1800" dirty="0">
                <a:latin typeface="Courier New" panose="02070309020205020404" pitchFamily="49" charset="0"/>
              </a:rPr>
              <a:t>C:\UMBC\331\java&gt;type echo.java</a:t>
            </a:r>
          </a:p>
          <a:p>
            <a:r>
              <a:rPr lang="en-US" sz="1800" dirty="0">
                <a:latin typeface="Courier New" panose="02070309020205020404" pitchFamily="49" charset="0"/>
              </a:rPr>
              <a:t>//  This is the Echo example from the Sun tutorial</a:t>
            </a:r>
          </a:p>
          <a:p>
            <a:r>
              <a:rPr lang="en-US" sz="1800" dirty="0">
                <a:latin typeface="Courier New" panose="02070309020205020404" pitchFamily="49" charset="0"/>
              </a:rPr>
              <a:t>class echo {</a:t>
            </a:r>
          </a:p>
          <a:p>
            <a:r>
              <a:rPr lang="en-US" sz="1800" dirty="0">
                <a:latin typeface="Courier New" panose="02070309020205020404" pitchFamily="49" charset="0"/>
              </a:rPr>
              <a:t>  public static void main(String args[]) {</a:t>
            </a:r>
          </a:p>
          <a:p>
            <a:r>
              <a:rPr lang="en-US" sz="1800" dirty="0">
                <a:latin typeface="Courier New" panose="02070309020205020404" pitchFamily="49" charset="0"/>
              </a:rPr>
              <a:t>    for (int i=0; i &lt; args.length; i++) {</a:t>
            </a:r>
          </a:p>
          <a:p>
            <a:r>
              <a:rPr lang="en-US" sz="1800" dirty="0">
                <a:latin typeface="Courier New" panose="02070309020205020404" pitchFamily="49" charset="0"/>
              </a:rPr>
              <a:t>      System.out.println( args[i] );</a:t>
            </a:r>
          </a:p>
          <a:p>
            <a:r>
              <a:rPr lang="en-US" sz="1800" dirty="0">
                <a:latin typeface="Courier New" panose="02070309020205020404" pitchFamily="49" charset="0"/>
              </a:rPr>
              <a:t>    }</a:t>
            </a:r>
          </a:p>
          <a:p>
            <a:r>
              <a:rPr lang="en-US" sz="1800" dirty="0">
                <a:latin typeface="Courier New" panose="02070309020205020404" pitchFamily="49" charset="0"/>
              </a:rPr>
              <a:t>  }</a:t>
            </a:r>
          </a:p>
          <a:p>
            <a:r>
              <a:rPr lang="en-US" sz="1800" dirty="0">
                <a:latin typeface="Courier New" panose="02070309020205020404" pitchFamily="49" charset="0"/>
              </a:rPr>
              <a:t>}</a:t>
            </a:r>
          </a:p>
          <a:p>
            <a:endParaRPr lang="en-US" sz="1800" dirty="0">
              <a:latin typeface="Courier New" panose="02070309020205020404" pitchFamily="49" charset="0"/>
            </a:endParaRPr>
          </a:p>
          <a:p>
            <a:r>
              <a:rPr lang="en-US" sz="1800" dirty="0">
                <a:latin typeface="Courier New" panose="02070309020205020404" pitchFamily="49" charset="0"/>
              </a:rPr>
              <a:t>C:\UMBC\331\java&gt;javac echo.java</a:t>
            </a:r>
          </a:p>
          <a:p>
            <a:endParaRPr lang="en-US" sz="1800" dirty="0">
              <a:latin typeface="Courier New" panose="02070309020205020404" pitchFamily="49" charset="0"/>
            </a:endParaRPr>
          </a:p>
          <a:p>
            <a:r>
              <a:rPr lang="en-US" sz="1800" dirty="0">
                <a:latin typeface="Courier New" panose="02070309020205020404" pitchFamily="49" charset="0"/>
              </a:rPr>
              <a:t>C:\UMBC\331\java&gt;java echo this is pretty silly</a:t>
            </a:r>
          </a:p>
          <a:p>
            <a:r>
              <a:rPr lang="en-US" sz="1800" dirty="0">
                <a:latin typeface="Courier New" panose="02070309020205020404" pitchFamily="49" charset="0"/>
              </a:rPr>
              <a:t>this</a:t>
            </a:r>
          </a:p>
          <a:p>
            <a:r>
              <a:rPr lang="en-US" sz="1800" dirty="0">
                <a:latin typeface="Courier New" panose="02070309020205020404" pitchFamily="49" charset="0"/>
              </a:rPr>
              <a:t>is</a:t>
            </a:r>
          </a:p>
          <a:p>
            <a:r>
              <a:rPr lang="en-US" sz="1800" dirty="0">
                <a:latin typeface="Courier New" panose="02070309020205020404" pitchFamily="49" charset="0"/>
              </a:rPr>
              <a:t>pretty</a:t>
            </a:r>
          </a:p>
          <a:p>
            <a:r>
              <a:rPr lang="en-US" sz="1800" dirty="0">
                <a:latin typeface="Courier New" panose="02070309020205020404" pitchFamily="49" charset="0"/>
              </a:rPr>
              <a:t>silly</a:t>
            </a:r>
          </a:p>
          <a:p>
            <a:endParaRPr lang="en-US" sz="1800" dirty="0">
              <a:latin typeface="Courier New" panose="02070309020205020404" pitchFamily="49" charset="0"/>
            </a:endParaRPr>
          </a:p>
          <a:p>
            <a:r>
              <a:rPr lang="en-US" sz="1800" dirty="0">
                <a:latin typeface="Courier New" panose="02070309020205020404" pitchFamily="49" charset="0"/>
              </a:rPr>
              <a:t>C:\UMBC\331\java&gt;</a:t>
            </a:r>
            <a:endParaRPr lang="en-US" dirty="0">
              <a:latin typeface="Times" panose="02020603050405020304" pitchFamily="18" charset="0"/>
            </a:endParaRPr>
          </a:p>
        </p:txBody>
      </p:sp>
    </p:spTree>
    <p:extLst>
      <p:ext uri="{BB962C8B-B14F-4D97-AF65-F5344CB8AC3E}">
        <p14:creationId xmlns:p14="http://schemas.microsoft.com/office/powerpoint/2010/main" xmlns="" val="218888134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209800" y="152400"/>
            <a:ext cx="7772400" cy="555938"/>
          </a:xfrm>
        </p:spPr>
        <p:txBody>
          <a:bodyPr>
            <a:normAutofit/>
          </a:bodyPr>
          <a:lstStyle/>
          <a:p>
            <a:r>
              <a:rPr lang="en-US" dirty="0" smtClean="0"/>
              <a:t>Factorial Example</a:t>
            </a:r>
          </a:p>
        </p:txBody>
      </p:sp>
      <p:sp>
        <p:nvSpPr>
          <p:cNvPr id="16388" name="Rectangle 3"/>
          <p:cNvSpPr>
            <a:spLocks noGrp="1" noChangeArrowheads="1"/>
          </p:cNvSpPr>
          <p:nvPr>
            <p:ph sz="quarter" idx="1"/>
          </p:nvPr>
        </p:nvSpPr>
        <p:spPr>
          <a:xfrm>
            <a:off x="838199" y="838199"/>
            <a:ext cx="10237631" cy="5845935"/>
          </a:xfrm>
        </p:spPr>
        <p:txBody>
          <a:bodyPr>
            <a:noAutofit/>
          </a:bodyPr>
          <a:lstStyle/>
          <a:p>
            <a:pPr>
              <a:buFontTx/>
              <a:buNone/>
            </a:pPr>
            <a:r>
              <a:rPr lang="en-US" sz="1500" dirty="0" smtClean="0">
                <a:latin typeface="Times New Roman" panose="02020603050405020304" pitchFamily="18" charset="0"/>
                <a:cs typeface="Times New Roman" panose="02020603050405020304" pitchFamily="18" charset="0"/>
              </a:rPr>
              <a:t>public </a:t>
            </a:r>
            <a:r>
              <a:rPr lang="en-US" sz="1500" dirty="0">
                <a:latin typeface="Times New Roman" panose="02020603050405020304" pitchFamily="18" charset="0"/>
                <a:cs typeface="Times New Roman" panose="02020603050405020304" pitchFamily="18" charset="0"/>
              </a:rPr>
              <a:t>class Factorial {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Define a class</a:t>
            </a:r>
          </a:p>
          <a:p>
            <a:pPr>
              <a:buFontTx/>
              <a:buNone/>
            </a:pPr>
            <a:r>
              <a:rPr lang="en-US" sz="1500" dirty="0">
                <a:latin typeface="Times New Roman" panose="02020603050405020304" pitchFamily="18" charset="0"/>
                <a:cs typeface="Times New Roman" panose="02020603050405020304" pitchFamily="18" charset="0"/>
              </a:rPr>
              <a:t>  public static void main(String[] args) { </a:t>
            </a:r>
            <a:r>
              <a:rPr lang="en-US" sz="1500" dirty="0" smtClean="0">
                <a:latin typeface="Times New Roman" panose="02020603050405020304" pitchFamily="18" charset="0"/>
                <a:cs typeface="Times New Roman" panose="02020603050405020304" pitchFamily="18" charset="0"/>
              </a:rPr>
              <a:t>				// </a:t>
            </a:r>
            <a:r>
              <a:rPr lang="en-US" sz="1500" dirty="0">
                <a:latin typeface="Times New Roman" panose="02020603050405020304" pitchFamily="18" charset="0"/>
                <a:cs typeface="Times New Roman" panose="02020603050405020304" pitchFamily="18" charset="0"/>
              </a:rPr>
              <a:t>The program starts here</a:t>
            </a:r>
          </a:p>
          <a:p>
            <a:pPr>
              <a:buFontTx/>
              <a:buNone/>
            </a:pPr>
            <a:r>
              <a:rPr lang="en-US" sz="1500" dirty="0">
                <a:latin typeface="Times New Roman" panose="02020603050405020304" pitchFamily="18" charset="0"/>
                <a:cs typeface="Times New Roman" panose="02020603050405020304" pitchFamily="18" charset="0"/>
              </a:rPr>
              <a:t>    int input = Integer.parseInt(args[0</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Get the user's input</a:t>
            </a:r>
          </a:p>
          <a:p>
            <a:pPr>
              <a:buFontTx/>
              <a:buNone/>
            </a:pPr>
            <a:r>
              <a:rPr lang="en-US" sz="1500" dirty="0">
                <a:latin typeface="Times New Roman" panose="02020603050405020304" pitchFamily="18" charset="0"/>
                <a:cs typeface="Times New Roman" panose="02020603050405020304" pitchFamily="18" charset="0"/>
              </a:rPr>
              <a:t>    double result = factorial(input);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Compute the factorial</a:t>
            </a:r>
          </a:p>
          <a:p>
            <a:pPr>
              <a:buFontTx/>
              <a:buNone/>
            </a:pPr>
            <a:r>
              <a:rPr lang="en-US" sz="1500" dirty="0">
                <a:latin typeface="Times New Roman" panose="02020603050405020304" pitchFamily="18" charset="0"/>
                <a:cs typeface="Times New Roman" panose="02020603050405020304" pitchFamily="18" charset="0"/>
              </a:rPr>
              <a:t>    System.out.println(result);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Print out the result</a:t>
            </a:r>
          </a:p>
          <a:p>
            <a:pPr>
              <a:buFontTx/>
              <a:buNone/>
            </a:pPr>
            <a:r>
              <a:rPr lang="en-US" sz="1500" dirty="0">
                <a:latin typeface="Times New Roman" panose="02020603050405020304" pitchFamily="18" charset="0"/>
                <a:cs typeface="Times New Roman" panose="02020603050405020304" pitchFamily="18" charset="0"/>
              </a:rPr>
              <a:t>  }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The main() method ends here</a:t>
            </a:r>
          </a:p>
          <a:p>
            <a:pPr>
              <a:buFontTx/>
              <a:buNone/>
            </a:pP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public static double factorial(int x) {  </a:t>
            </a:r>
            <a:r>
              <a:rPr lang="en-US" sz="1500" dirty="0" smtClean="0">
                <a:latin typeface="Times New Roman" panose="02020603050405020304" pitchFamily="18" charset="0"/>
                <a:cs typeface="Times New Roman" panose="02020603050405020304" pitchFamily="18" charset="0"/>
              </a:rPr>
              <a:t>				// </a:t>
            </a:r>
            <a:r>
              <a:rPr lang="en-US" sz="1500" dirty="0">
                <a:latin typeface="Times New Roman" panose="02020603050405020304" pitchFamily="18" charset="0"/>
                <a:cs typeface="Times New Roman" panose="02020603050405020304" pitchFamily="18" charset="0"/>
              </a:rPr>
              <a:t>This method computes x!</a:t>
            </a:r>
          </a:p>
          <a:p>
            <a:pPr>
              <a:buFontTx/>
              <a:buNone/>
            </a:pPr>
            <a:r>
              <a:rPr lang="en-US" sz="1500" dirty="0">
                <a:latin typeface="Times New Roman" panose="02020603050405020304" pitchFamily="18" charset="0"/>
                <a:cs typeface="Times New Roman" panose="02020603050405020304" pitchFamily="18" charset="0"/>
              </a:rPr>
              <a:t>    if (x &lt; 0)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Check for bad input</a:t>
            </a:r>
          </a:p>
          <a:p>
            <a:pPr>
              <a:buFontTx/>
              <a:buNone/>
            </a:pPr>
            <a:r>
              <a:rPr lang="en-US" sz="1500" dirty="0">
                <a:latin typeface="Times New Roman" panose="02020603050405020304" pitchFamily="18" charset="0"/>
                <a:cs typeface="Times New Roman" panose="02020603050405020304" pitchFamily="18" charset="0"/>
              </a:rPr>
              <a:t>      return 0.0;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if bad, return 0</a:t>
            </a:r>
          </a:p>
          <a:p>
            <a:pPr>
              <a:buFontTx/>
              <a:buNone/>
            </a:pPr>
            <a:r>
              <a:rPr lang="en-US" sz="1500" dirty="0">
                <a:latin typeface="Times New Roman" panose="02020603050405020304" pitchFamily="18" charset="0"/>
                <a:cs typeface="Times New Roman" panose="02020603050405020304" pitchFamily="18" charset="0"/>
              </a:rPr>
              <a:t>    double fact = 1.0;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Begin with an initial value</a:t>
            </a:r>
          </a:p>
          <a:p>
            <a:pPr>
              <a:buFontTx/>
              <a:buNone/>
            </a:pPr>
            <a:r>
              <a:rPr lang="en-US" sz="1500" dirty="0">
                <a:latin typeface="Times New Roman" panose="02020603050405020304" pitchFamily="18" charset="0"/>
                <a:cs typeface="Times New Roman" panose="02020603050405020304" pitchFamily="18" charset="0"/>
              </a:rPr>
              <a:t>    while(x &gt; 1) {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Loop until x equals 1</a:t>
            </a:r>
          </a:p>
          <a:p>
            <a:pPr>
              <a:buFontTx/>
              <a:buNone/>
            </a:pPr>
            <a:r>
              <a:rPr lang="en-US" sz="1500" dirty="0">
                <a:latin typeface="Times New Roman" panose="02020603050405020304" pitchFamily="18" charset="0"/>
                <a:cs typeface="Times New Roman" panose="02020603050405020304" pitchFamily="18" charset="0"/>
              </a:rPr>
              <a:t>      fact = fact * x;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multiply by x each time</a:t>
            </a:r>
          </a:p>
          <a:p>
            <a:pPr>
              <a:buFontTx/>
              <a:buNone/>
            </a:pPr>
            <a:r>
              <a:rPr lang="en-US" sz="1500" dirty="0">
                <a:latin typeface="Times New Roman" panose="02020603050405020304" pitchFamily="18" charset="0"/>
                <a:cs typeface="Times New Roman" panose="02020603050405020304" pitchFamily="18" charset="0"/>
              </a:rPr>
              <a:t>      x = x - 1;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and then decrement x</a:t>
            </a:r>
          </a:p>
          <a:p>
            <a:pPr>
              <a:buFontTx/>
              <a:buNone/>
            </a:pPr>
            <a:r>
              <a:rPr lang="en-US" sz="1500" dirty="0">
                <a:latin typeface="Times New Roman" panose="02020603050405020304" pitchFamily="18" charset="0"/>
                <a:cs typeface="Times New Roman" panose="02020603050405020304" pitchFamily="18" charset="0"/>
              </a:rPr>
              <a:t>    }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Jump back to the star of loop</a:t>
            </a:r>
          </a:p>
          <a:p>
            <a:pPr>
              <a:buFontTx/>
              <a:buNone/>
            </a:pPr>
            <a:r>
              <a:rPr lang="en-US" sz="1500" dirty="0">
                <a:latin typeface="Times New Roman" panose="02020603050405020304" pitchFamily="18" charset="0"/>
                <a:cs typeface="Times New Roman" panose="02020603050405020304" pitchFamily="18" charset="0"/>
              </a:rPr>
              <a:t>    return fact;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Return the result</a:t>
            </a:r>
          </a:p>
          <a:p>
            <a:pPr>
              <a:buFontTx/>
              <a:buNone/>
            </a:pPr>
            <a:r>
              <a:rPr lang="en-US" sz="1500" dirty="0">
                <a:latin typeface="Times New Roman" panose="02020603050405020304" pitchFamily="18" charset="0"/>
                <a:cs typeface="Times New Roman" panose="02020603050405020304" pitchFamily="18" charset="0"/>
              </a:rPr>
              <a:t>  }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factorial() ends here</a:t>
            </a:r>
          </a:p>
          <a:p>
            <a:pPr>
              <a:buFontTx/>
              <a:buNone/>
            </a:pPr>
            <a:r>
              <a:rPr lang="en-US" sz="1500" dirty="0">
                <a:latin typeface="Times New Roman" panose="02020603050405020304" pitchFamily="18" charset="0"/>
                <a:cs typeface="Times New Roman" panose="02020603050405020304" pitchFamily="18" charset="0"/>
              </a:rPr>
              <a:t>}                                       </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The class ends here</a:t>
            </a:r>
          </a:p>
        </p:txBody>
      </p:sp>
    </p:spTree>
    <p:extLst>
      <p:ext uri="{BB962C8B-B14F-4D97-AF65-F5344CB8AC3E}">
        <p14:creationId xmlns:p14="http://schemas.microsoft.com/office/powerpoint/2010/main" xmlns="" val="21312423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209800" y="228600"/>
            <a:ext cx="7772400" cy="1143000"/>
          </a:xfrm>
          <a:noFill/>
          <a:extLst>
            <a:ext uri="{91240B29-F687-4F45-9708-019B960494DF}">
              <a14:hiddenLine xmlns:a14="http://schemas.microsoft.com/office/drawing/2010/main" xmlns="" w="12700">
                <a:solidFill>
                  <a:schemeClr val="tx1"/>
                </a:solidFill>
                <a:miter lim="800000"/>
                <a:headEnd/>
                <a:tailEnd/>
              </a14:hiddenLine>
            </a:ext>
          </a:extLst>
        </p:spPr>
        <p:txBody>
          <a:bodyPr vert="horz" lIns="90487" tIns="44450" rIns="90487" bIns="44450" rtlCol="0" anchor="b">
            <a:normAutofit/>
          </a:bodyPr>
          <a:lstStyle/>
          <a:p>
            <a:r>
              <a:rPr lang="en-US" dirty="0" smtClean="0"/>
              <a:t>JAVA Classes</a:t>
            </a:r>
          </a:p>
        </p:txBody>
      </p:sp>
      <p:sp>
        <p:nvSpPr>
          <p:cNvPr id="17412" name="Rectangle 3"/>
          <p:cNvSpPr>
            <a:spLocks noGrp="1" noChangeArrowheads="1"/>
          </p:cNvSpPr>
          <p:nvPr>
            <p:ph sz="quarter" idx="1"/>
          </p:nvPr>
        </p:nvSpPr>
        <p:spPr>
          <a:xfrm>
            <a:off x="1017431" y="1524000"/>
            <a:ext cx="10058400" cy="4114800"/>
          </a:xfrm>
          <a:noFill/>
          <a:extLst>
            <a:ext uri="{91240B29-F687-4F45-9708-019B960494DF}">
              <a14:hiddenLine xmlns:a14="http://schemas.microsoft.com/office/drawing/2010/main" xmlns="" w="12700">
                <a:solidFill>
                  <a:schemeClr val="tx1"/>
                </a:solidFill>
                <a:miter lim="800000"/>
                <a:headEnd/>
                <a:tailEnd/>
              </a14:hiddenLine>
            </a:ext>
          </a:extLst>
        </p:spPr>
        <p:txBody>
          <a:bodyPr vert="horz" lIns="90487" tIns="44450" rIns="90487" bIns="44450" rtlCol="0">
            <a:normAutofit/>
          </a:bodyPr>
          <a:lstStyle/>
          <a:p>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is the fundamental concept in JAVA (and other OOPLs)</a:t>
            </a:r>
          </a:p>
          <a:p>
            <a:r>
              <a:rPr lang="en-US" sz="2400" dirty="0">
                <a:latin typeface="Times New Roman" panose="02020603050405020304" pitchFamily="18" charset="0"/>
                <a:cs typeface="Times New Roman" panose="02020603050405020304" pitchFamily="18" charset="0"/>
              </a:rPr>
              <a:t>A class describes some data object(s), and the operations (or methods) that can be applied to those objects</a:t>
            </a:r>
          </a:p>
          <a:p>
            <a:r>
              <a:rPr lang="en-US" sz="2400" dirty="0">
                <a:latin typeface="Times New Roman" panose="02020603050405020304" pitchFamily="18" charset="0"/>
                <a:cs typeface="Times New Roman" panose="02020603050405020304" pitchFamily="18" charset="0"/>
              </a:rPr>
              <a:t>Every object and method in Java belongs to a class</a:t>
            </a:r>
          </a:p>
          <a:p>
            <a:r>
              <a:rPr lang="en-US" sz="2400" dirty="0">
                <a:latin typeface="Times New Roman" panose="02020603050405020304" pitchFamily="18" charset="0"/>
                <a:cs typeface="Times New Roman" panose="02020603050405020304" pitchFamily="18" charset="0"/>
              </a:rPr>
              <a:t>Classes have data (fields) and code (methods) and classes (member classes or inner classes)</a:t>
            </a:r>
          </a:p>
          <a:p>
            <a:r>
              <a:rPr lang="en-US" sz="2400" dirty="0">
                <a:latin typeface="Times New Roman" panose="02020603050405020304" pitchFamily="18" charset="0"/>
                <a:cs typeface="Times New Roman" panose="02020603050405020304" pitchFamily="18" charset="0"/>
              </a:rPr>
              <a:t>Static methods and fields belong to the class itself</a:t>
            </a:r>
          </a:p>
          <a:p>
            <a:r>
              <a:rPr lang="en-US" sz="2400" dirty="0">
                <a:latin typeface="Times New Roman" panose="02020603050405020304" pitchFamily="18" charset="0"/>
                <a:cs typeface="Times New Roman" panose="02020603050405020304" pitchFamily="18" charset="0"/>
              </a:rPr>
              <a:t>Others belong to instances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694579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042375" y="173864"/>
            <a:ext cx="7772400" cy="1143000"/>
          </a:xfrm>
        </p:spPr>
        <p:txBody>
          <a:bodyPr/>
          <a:lstStyle/>
          <a:p>
            <a:pPr algn="ctr"/>
            <a:r>
              <a:rPr lang="en-US" b="1" dirty="0" smtClean="0">
                <a:latin typeface="Times New Roman" panose="02020603050405020304" pitchFamily="18" charset="0"/>
                <a:cs typeface="Times New Roman" panose="02020603050405020304" pitchFamily="18" charset="0"/>
              </a:rPr>
              <a:t>Scope of Objects</a:t>
            </a:r>
          </a:p>
        </p:txBody>
      </p:sp>
      <p:sp>
        <p:nvSpPr>
          <p:cNvPr id="10244" name="Rectangle 3"/>
          <p:cNvSpPr>
            <a:spLocks noGrp="1" noChangeArrowheads="1"/>
          </p:cNvSpPr>
          <p:nvPr>
            <p:ph sz="quarter" idx="1"/>
          </p:nvPr>
        </p:nvSpPr>
        <p:spPr>
          <a:xfrm>
            <a:off x="1184856" y="1752600"/>
            <a:ext cx="10380372" cy="4419600"/>
          </a:xfrm>
        </p:spPr>
        <p:txBody>
          <a:bodyPr>
            <a:normAutofit/>
          </a:bodyPr>
          <a:lstStyle/>
          <a:p>
            <a:r>
              <a:rPr lang="en-US" sz="2400" dirty="0" smtClean="0">
                <a:latin typeface="Times New Roman" panose="02020603050405020304" pitchFamily="18" charset="0"/>
                <a:cs typeface="Times New Roman" panose="02020603050405020304" pitchFamily="18" charset="0"/>
              </a:rPr>
              <a:t>Java objects don’t have the same lifetimes as primitives. </a:t>
            </a:r>
          </a:p>
          <a:p>
            <a:r>
              <a:rPr lang="en-US" sz="2400" dirty="0" smtClean="0">
                <a:latin typeface="Times New Roman" panose="02020603050405020304" pitchFamily="18" charset="0"/>
                <a:cs typeface="Times New Roman" panose="02020603050405020304" pitchFamily="18" charset="0"/>
              </a:rPr>
              <a:t>When you create a Java object using </a:t>
            </a:r>
            <a:r>
              <a:rPr lang="en-US" sz="2400" b="1" dirty="0" smtClean="0">
                <a:latin typeface="Times New Roman" panose="02020603050405020304" pitchFamily="18" charset="0"/>
                <a:cs typeface="Times New Roman" panose="02020603050405020304" pitchFamily="18" charset="0"/>
              </a:rPr>
              <a:t>new</a:t>
            </a:r>
            <a:r>
              <a:rPr lang="en-US" sz="2400" dirty="0" smtClean="0">
                <a:latin typeface="Times New Roman" panose="02020603050405020304" pitchFamily="18" charset="0"/>
                <a:cs typeface="Times New Roman" panose="02020603050405020304" pitchFamily="18" charset="0"/>
              </a:rPr>
              <a:t>, it hangs around past the end of the scope.</a:t>
            </a:r>
          </a:p>
          <a:p>
            <a:r>
              <a:rPr lang="en-US" sz="2400" dirty="0" smtClean="0">
                <a:latin typeface="Times New Roman" panose="02020603050405020304" pitchFamily="18" charset="0"/>
                <a:cs typeface="Times New Roman" panose="02020603050405020304" pitchFamily="18" charset="0"/>
              </a:rPr>
              <a:t>Here, the scope of name s is delimited by the {}s but the String object hangs around until GC’d</a:t>
            </a:r>
          </a:p>
          <a:p>
            <a:pPr lvl="1">
              <a:buFontTx/>
              <a:buNone/>
            </a:pPr>
            <a:r>
              <a:rPr lang="en-US" dirty="0" smtClean="0">
                <a:latin typeface="Times New Roman" panose="02020603050405020304" pitchFamily="18" charset="0"/>
                <a:cs typeface="Times New Roman" panose="02020603050405020304" pitchFamily="18" charset="0"/>
              </a:rPr>
              <a:t>{</a:t>
            </a:r>
          </a:p>
          <a:p>
            <a:pPr lvl="1">
              <a:buFontTx/>
              <a:buNone/>
            </a:pPr>
            <a:r>
              <a:rPr lang="en-US" dirty="0" smtClean="0">
                <a:latin typeface="Times New Roman" panose="02020603050405020304" pitchFamily="18" charset="0"/>
                <a:cs typeface="Times New Roman" panose="02020603050405020304" pitchFamily="18" charset="0"/>
              </a:rPr>
              <a:t>   String s = new String("a string");</a:t>
            </a:r>
          </a:p>
          <a:p>
            <a:pPr lvl="1">
              <a:buFontTx/>
              <a:buNone/>
            </a:pPr>
            <a:r>
              <a:rPr lang="en-US" dirty="0" smtClean="0">
                <a:latin typeface="Times New Roman" panose="02020603050405020304" pitchFamily="18" charset="0"/>
                <a:cs typeface="Times New Roman" panose="02020603050405020304" pitchFamily="18" charset="0"/>
              </a:rPr>
              <a:t>} /* end of scope */ </a:t>
            </a:r>
          </a:p>
        </p:txBody>
      </p:sp>
    </p:spTree>
    <p:extLst>
      <p:ext uri="{BB962C8B-B14F-4D97-AF65-F5344CB8AC3E}">
        <p14:creationId xmlns:p14="http://schemas.microsoft.com/office/powerpoint/2010/main" xmlns="" val="24435786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209800" y="228600"/>
            <a:ext cx="7772400" cy="1143000"/>
          </a:xfrm>
        </p:spPr>
        <p:txBody>
          <a:bodyPr/>
          <a:lstStyle/>
          <a:p>
            <a:r>
              <a:rPr lang="en-US" dirty="0" smtClean="0"/>
              <a:t>Example</a:t>
            </a:r>
          </a:p>
        </p:txBody>
      </p:sp>
      <p:sp>
        <p:nvSpPr>
          <p:cNvPr id="18436" name="Rectangle 3"/>
          <p:cNvSpPr>
            <a:spLocks noGrp="1" noChangeArrowheads="1"/>
          </p:cNvSpPr>
          <p:nvPr>
            <p:ph sz="quarter" idx="1"/>
          </p:nvPr>
        </p:nvSpPr>
        <p:spPr>
          <a:xfrm>
            <a:off x="1184857" y="1295400"/>
            <a:ext cx="10277340" cy="5029200"/>
          </a:xfrm>
        </p:spPr>
        <p:txBody>
          <a:bodyPr>
            <a:normAutofit/>
          </a:bodyPr>
          <a:lstStyle/>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public class Circle {</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 A class field</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public static final double PI= 3.14159;     </a:t>
            </a:r>
            <a:r>
              <a:rPr lang="en-US" sz="1700" dirty="0" smtClean="0">
                <a:latin typeface="Times New Roman" panose="02020603050405020304" pitchFamily="18" charset="0"/>
                <a:cs typeface="Times New Roman" panose="02020603050405020304" pitchFamily="18" charset="0"/>
              </a:rPr>
              <a:t>				// </a:t>
            </a:r>
            <a:r>
              <a:rPr lang="en-US" sz="1700" dirty="0">
                <a:latin typeface="Times New Roman" panose="02020603050405020304" pitchFamily="18" charset="0"/>
                <a:cs typeface="Times New Roman" panose="02020603050405020304" pitchFamily="18" charset="0"/>
              </a:rPr>
              <a:t>A useful constant</a:t>
            </a:r>
          </a:p>
          <a:p>
            <a:pPr>
              <a:lnSpc>
                <a:spcPct val="90000"/>
              </a:lnSpc>
              <a:spcBef>
                <a:spcPct val="0"/>
              </a:spcBef>
              <a:buFontTx/>
              <a:buNone/>
            </a:pPr>
            <a:endParaRPr lang="en-US" sz="1700" dirty="0">
              <a:latin typeface="Times New Roman" panose="02020603050405020304" pitchFamily="18" charset="0"/>
              <a:cs typeface="Times New Roman" panose="02020603050405020304" pitchFamily="18" charset="0"/>
            </a:endParaRP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 A class method: just compute a value based on the arguments</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public static double radiansToDegrees(double rads) { </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return rads * 180 / PI; </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a:t>
            </a:r>
          </a:p>
          <a:p>
            <a:pPr>
              <a:lnSpc>
                <a:spcPct val="90000"/>
              </a:lnSpc>
              <a:spcBef>
                <a:spcPct val="0"/>
              </a:spcBef>
              <a:buFontTx/>
              <a:buNone/>
            </a:pPr>
            <a:endParaRPr lang="en-US" sz="1700" dirty="0">
              <a:latin typeface="Times New Roman" panose="02020603050405020304" pitchFamily="18" charset="0"/>
              <a:cs typeface="Times New Roman" panose="02020603050405020304" pitchFamily="18" charset="0"/>
            </a:endParaRP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 An instance field</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public double r;                  </a:t>
            </a:r>
            <a:r>
              <a:rPr lang="en-US" sz="1700" dirty="0" smtClean="0">
                <a:latin typeface="Times New Roman" panose="02020603050405020304" pitchFamily="18" charset="0"/>
                <a:cs typeface="Times New Roman" panose="02020603050405020304" pitchFamily="18" charset="0"/>
              </a:rPr>
              <a:t>					// </a:t>
            </a:r>
            <a:r>
              <a:rPr lang="en-US" sz="1700" dirty="0">
                <a:latin typeface="Times New Roman" panose="02020603050405020304" pitchFamily="18" charset="0"/>
                <a:cs typeface="Times New Roman" panose="02020603050405020304" pitchFamily="18" charset="0"/>
              </a:rPr>
              <a:t>The radius of the circle</a:t>
            </a:r>
          </a:p>
          <a:p>
            <a:pPr>
              <a:lnSpc>
                <a:spcPct val="90000"/>
              </a:lnSpc>
              <a:spcBef>
                <a:spcPct val="0"/>
              </a:spcBef>
              <a:buFontTx/>
              <a:buNone/>
            </a:pPr>
            <a:endParaRPr lang="en-US" sz="1700" dirty="0">
              <a:latin typeface="Times New Roman" panose="02020603050405020304" pitchFamily="18" charset="0"/>
              <a:cs typeface="Times New Roman" panose="02020603050405020304" pitchFamily="18" charset="0"/>
            </a:endParaRP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 Two methods which operate on the instance fields of an object</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public double area() {         </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 Compute the area of the circle</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return PI * r * r; </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public double circumference() {  </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 Compute the circumference of the circle</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return 2 * PI * r; </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  }</a:t>
            </a:r>
          </a:p>
          <a:p>
            <a:pPr>
              <a:lnSpc>
                <a:spcPct val="90000"/>
              </a:lnSpc>
              <a:spcBef>
                <a:spcPct val="0"/>
              </a:spcBef>
              <a:buFontTx/>
              <a:buNone/>
            </a:pPr>
            <a:r>
              <a:rPr lang="en-US" sz="17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93990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PDA and Cell Phone</a:t>
            </a:r>
            <a:endParaRPr lang="en-US" sz="4400" dirty="0"/>
          </a:p>
        </p:txBody>
      </p:sp>
      <p:pic>
        <p:nvPicPr>
          <p:cNvPr id="1027" name="Picture 3"/>
          <p:cNvPicPr>
            <a:picLocks noGrp="1" noChangeAspect="1" noChangeArrowheads="1"/>
          </p:cNvPicPr>
          <p:nvPr>
            <p:ph sz="quarter" idx="1"/>
          </p:nvPr>
        </p:nvPicPr>
        <p:blipFill>
          <a:blip r:embed="rId2"/>
          <a:srcRect/>
          <a:stretch>
            <a:fillRect/>
          </a:stretch>
        </p:blipFill>
        <p:spPr bwMode="auto">
          <a:xfrm>
            <a:off x="1384663" y="1449978"/>
            <a:ext cx="8608423" cy="502384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809579"/>
          </a:xfrm>
        </p:spPr>
        <p:txBody>
          <a:bodyPr>
            <a:normAutofit/>
          </a:bodyPr>
          <a:lstStyle/>
          <a:p>
            <a:r>
              <a:rPr lang="en-US" sz="4400" b="1" dirty="0" smtClean="0">
                <a:latin typeface="Times New Roman" panose="02020603050405020304" pitchFamily="18" charset="0"/>
                <a:cs typeface="Times New Roman" panose="02020603050405020304" pitchFamily="18" charset="0"/>
              </a:rPr>
              <a:t>How it works…!</a:t>
            </a:r>
            <a:endParaRPr lang="en-US" sz="4400" dirty="0"/>
          </a:p>
        </p:txBody>
      </p:sp>
      <p:sp>
        <p:nvSpPr>
          <p:cNvPr id="11" name="Content Placeholder 10"/>
          <p:cNvSpPr>
            <a:spLocks noGrp="1"/>
          </p:cNvSpPr>
          <p:nvPr>
            <p:ph sz="quarter" idx="1"/>
          </p:nvPr>
        </p:nvSpPr>
        <p:spPr>
          <a:xfrm>
            <a:off x="609600" y="1031966"/>
            <a:ext cx="10115006" cy="5577840"/>
          </a:xfrm>
          <a:solidFill>
            <a:schemeClr val="tx2">
              <a:lumMod val="50000"/>
            </a:schemeClr>
          </a:solidFill>
        </p:spPr>
        <p:txBody>
          <a:bodyPr/>
          <a:lstStyle/>
          <a:p>
            <a:pPr>
              <a:buNone/>
            </a:pPr>
            <a:endParaRPr lang="en-US" dirty="0"/>
          </a:p>
        </p:txBody>
      </p:sp>
      <p:sp>
        <p:nvSpPr>
          <p:cNvPr id="12" name="Rectangle 6"/>
          <p:cNvSpPr>
            <a:spLocks noChangeArrowheads="1"/>
          </p:cNvSpPr>
          <p:nvPr/>
        </p:nvSpPr>
        <p:spPr bwMode="auto">
          <a:xfrm>
            <a:off x="5073650" y="6121532"/>
            <a:ext cx="2228850"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dirty="0">
              <a:cs typeface="Times New Roman" panose="02020603050405020304" pitchFamily="18" charset="0"/>
            </a:endParaRPr>
          </a:p>
        </p:txBody>
      </p:sp>
      <p:sp>
        <p:nvSpPr>
          <p:cNvPr id="13" name="Oval 7"/>
          <p:cNvSpPr>
            <a:spLocks noChangeArrowheads="1"/>
          </p:cNvSpPr>
          <p:nvPr/>
        </p:nvSpPr>
        <p:spPr bwMode="auto">
          <a:xfrm>
            <a:off x="4781550" y="3057657"/>
            <a:ext cx="1314450" cy="1316038"/>
          </a:xfrm>
          <a:prstGeom prst="ellipse">
            <a:avLst/>
          </a:prstGeom>
          <a:solidFill>
            <a:srgbClr val="0070C0"/>
          </a:solidFill>
          <a:ln w="12700">
            <a:solidFill>
              <a:schemeClr val="tx1"/>
            </a:solidFill>
            <a:round/>
            <a:headEnd/>
            <a:tailEnd/>
          </a:ln>
        </p:spPr>
        <p:txBody>
          <a:bodyPr wrap="none" lIns="90488" tIns="44450" rIns="90488" bIns="4445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400" b="1" dirty="0">
                <a:cs typeface="Times New Roman" panose="02020603050405020304" pitchFamily="18" charset="0"/>
              </a:rPr>
              <a:t>Java</a:t>
            </a:r>
          </a:p>
          <a:p>
            <a:pPr algn="ctr"/>
            <a:r>
              <a:rPr lang="en-US" sz="1400" b="1" dirty="0" smtClean="0">
                <a:cs typeface="Times New Roman" panose="02020603050405020304" pitchFamily="18" charset="0"/>
              </a:rPr>
              <a:t>Byte codes</a:t>
            </a:r>
            <a:endParaRPr lang="en-US" sz="1400" b="1" dirty="0">
              <a:cs typeface="Times New Roman" panose="02020603050405020304" pitchFamily="18" charset="0"/>
            </a:endParaRPr>
          </a:p>
          <a:p>
            <a:pPr algn="ctr"/>
            <a:r>
              <a:rPr lang="en-US" sz="1400" b="1" dirty="0">
                <a:cs typeface="Times New Roman" panose="02020603050405020304" pitchFamily="18" charset="0"/>
              </a:rPr>
              <a:t>move locally</a:t>
            </a:r>
          </a:p>
          <a:p>
            <a:pPr algn="ctr"/>
            <a:r>
              <a:rPr lang="en-US" sz="1400" b="1" dirty="0">
                <a:cs typeface="Times New Roman" panose="02020603050405020304" pitchFamily="18" charset="0"/>
              </a:rPr>
              <a:t>or through</a:t>
            </a:r>
          </a:p>
          <a:p>
            <a:pPr algn="ctr"/>
            <a:r>
              <a:rPr lang="en-US" sz="1400" b="1" dirty="0">
                <a:cs typeface="Times New Roman" panose="02020603050405020304" pitchFamily="18" charset="0"/>
              </a:rPr>
              <a:t>network</a:t>
            </a:r>
          </a:p>
        </p:txBody>
      </p:sp>
      <p:sp>
        <p:nvSpPr>
          <p:cNvPr id="14" name="Oval 8"/>
          <p:cNvSpPr>
            <a:spLocks noChangeArrowheads="1"/>
          </p:cNvSpPr>
          <p:nvPr/>
        </p:nvSpPr>
        <p:spPr bwMode="auto">
          <a:xfrm>
            <a:off x="2895601" y="2052748"/>
            <a:ext cx="1243013" cy="1035095"/>
          </a:xfrm>
          <a:prstGeom prst="ellipse">
            <a:avLst/>
          </a:prstGeom>
          <a:solidFill>
            <a:srgbClr val="0070C0"/>
          </a:solid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90488" tIns="44450" rIns="90488" bIns="44450"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400" b="1" dirty="0">
                <a:cs typeface="Times New Roman" panose="02020603050405020304" pitchFamily="18" charset="0"/>
              </a:rPr>
              <a:t>Java</a:t>
            </a:r>
          </a:p>
          <a:p>
            <a:pPr algn="ctr"/>
            <a:r>
              <a:rPr lang="en-US" sz="1400" b="1" dirty="0">
                <a:cs typeface="Times New Roman" panose="02020603050405020304" pitchFamily="18" charset="0"/>
              </a:rPr>
              <a:t>Source</a:t>
            </a:r>
          </a:p>
          <a:p>
            <a:pPr algn="ctr"/>
            <a:r>
              <a:rPr lang="en-US" sz="1400" b="1" dirty="0">
                <a:cs typeface="Times New Roman" panose="02020603050405020304" pitchFamily="18" charset="0"/>
              </a:rPr>
              <a:t>(.java)</a:t>
            </a:r>
          </a:p>
        </p:txBody>
      </p:sp>
      <p:sp>
        <p:nvSpPr>
          <p:cNvPr id="15" name="Rectangle 9"/>
          <p:cNvSpPr>
            <a:spLocks noChangeArrowheads="1"/>
          </p:cNvSpPr>
          <p:nvPr/>
        </p:nvSpPr>
        <p:spPr bwMode="auto">
          <a:xfrm>
            <a:off x="2895601" y="3854583"/>
            <a:ext cx="1235075" cy="703263"/>
          </a:xfrm>
          <a:prstGeom prst="rect">
            <a:avLst/>
          </a:prstGeom>
          <a:solidFill>
            <a:srgbClr val="0070C0"/>
          </a:solidFill>
          <a:ln w="12700">
            <a:solidFill>
              <a:schemeClr val="tx1"/>
            </a:solidFill>
            <a:miter lim="800000"/>
            <a:headEnd/>
            <a:tailEnd/>
          </a:ln>
        </p:spPr>
        <p:txBody>
          <a:bodyPr lIns="90488" tIns="44450" rIns="90488" bIns="4445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400" b="1" dirty="0">
                <a:cs typeface="Times New Roman" panose="02020603050405020304" pitchFamily="18" charset="0"/>
              </a:rPr>
              <a:t>Java</a:t>
            </a:r>
          </a:p>
          <a:p>
            <a:pPr algn="ctr"/>
            <a:r>
              <a:rPr lang="en-US" sz="1400" b="1" dirty="0">
                <a:cs typeface="Times New Roman" panose="02020603050405020304" pitchFamily="18" charset="0"/>
              </a:rPr>
              <a:t>Compiler</a:t>
            </a:r>
          </a:p>
        </p:txBody>
      </p:sp>
      <p:sp>
        <p:nvSpPr>
          <p:cNvPr id="16" name="Oval 10"/>
          <p:cNvSpPr>
            <a:spLocks noChangeArrowheads="1"/>
          </p:cNvSpPr>
          <p:nvPr/>
        </p:nvSpPr>
        <p:spPr bwMode="auto">
          <a:xfrm>
            <a:off x="2743200" y="5297598"/>
            <a:ext cx="1384300" cy="1035095"/>
          </a:xfrm>
          <a:prstGeom prst="ellipse">
            <a:avLst/>
          </a:prstGeom>
          <a:solidFill>
            <a:srgbClr val="0070C0"/>
          </a:solidFill>
          <a:ln w="12700">
            <a:solidFill>
              <a:schemeClr val="tx1"/>
            </a:solidFill>
            <a:round/>
            <a:headEnd/>
            <a:tailEnd/>
          </a:ln>
        </p:spPr>
        <p:txBody>
          <a:bodyPr lIns="90488" tIns="44450" rIns="90488" bIns="44450"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400" b="1" dirty="0">
                <a:cs typeface="Times New Roman" panose="02020603050405020304" pitchFamily="18" charset="0"/>
              </a:rPr>
              <a:t>Java</a:t>
            </a:r>
          </a:p>
          <a:p>
            <a:pPr algn="ctr"/>
            <a:r>
              <a:rPr lang="en-US" sz="1400" b="1" dirty="0" smtClean="0">
                <a:cs typeface="Times New Roman" panose="02020603050405020304" pitchFamily="18" charset="0"/>
              </a:rPr>
              <a:t>Byte code</a:t>
            </a:r>
            <a:endParaRPr lang="en-US" sz="1400" b="1" dirty="0">
              <a:cs typeface="Times New Roman" panose="02020603050405020304" pitchFamily="18" charset="0"/>
            </a:endParaRPr>
          </a:p>
          <a:p>
            <a:pPr algn="ctr"/>
            <a:r>
              <a:rPr lang="en-US" sz="1400" b="1" dirty="0">
                <a:cs typeface="Times New Roman" panose="02020603050405020304" pitchFamily="18" charset="0"/>
              </a:rPr>
              <a:t>(.class )</a:t>
            </a:r>
          </a:p>
        </p:txBody>
      </p:sp>
      <p:sp>
        <p:nvSpPr>
          <p:cNvPr id="17" name="Freeform 11"/>
          <p:cNvSpPr>
            <a:spLocks/>
          </p:cNvSpPr>
          <p:nvPr/>
        </p:nvSpPr>
        <p:spPr bwMode="auto">
          <a:xfrm>
            <a:off x="3460750" y="3135446"/>
            <a:ext cx="1588" cy="688975"/>
          </a:xfrm>
          <a:custGeom>
            <a:avLst/>
            <a:gdLst>
              <a:gd name="T0" fmla="*/ 0 w 1"/>
              <a:gd name="T1" fmla="*/ 0 h 434"/>
              <a:gd name="T2" fmla="*/ 0 w 1"/>
              <a:gd name="T3" fmla="*/ 433 h 434"/>
              <a:gd name="T4" fmla="*/ 0 60000 65536"/>
              <a:gd name="T5" fmla="*/ 0 60000 65536"/>
              <a:gd name="T6" fmla="*/ 0 w 1"/>
              <a:gd name="T7" fmla="*/ 0 h 434"/>
              <a:gd name="T8" fmla="*/ 1 w 1"/>
              <a:gd name="T9" fmla="*/ 434 h 434"/>
            </a:gdLst>
            <a:ahLst/>
            <a:cxnLst>
              <a:cxn ang="T4">
                <a:pos x="T0" y="T1"/>
              </a:cxn>
              <a:cxn ang="T5">
                <a:pos x="T2" y="T3"/>
              </a:cxn>
            </a:cxnLst>
            <a:rect l="T6" t="T7" r="T8" b="T9"/>
            <a:pathLst>
              <a:path w="1" h="434">
                <a:moveTo>
                  <a:pt x="0" y="0"/>
                </a:moveTo>
                <a:lnTo>
                  <a:pt x="0" y="433"/>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Times New Roman" panose="02020603050405020304" pitchFamily="18" charset="0"/>
              <a:cs typeface="Times New Roman" panose="02020603050405020304" pitchFamily="18" charset="0"/>
            </a:endParaRPr>
          </a:p>
        </p:txBody>
      </p:sp>
      <p:sp>
        <p:nvSpPr>
          <p:cNvPr id="18" name="Freeform 12"/>
          <p:cNvSpPr>
            <a:spLocks/>
          </p:cNvSpPr>
          <p:nvPr/>
        </p:nvSpPr>
        <p:spPr bwMode="auto">
          <a:xfrm>
            <a:off x="3460750" y="4581658"/>
            <a:ext cx="1588" cy="688975"/>
          </a:xfrm>
          <a:custGeom>
            <a:avLst/>
            <a:gdLst>
              <a:gd name="T0" fmla="*/ 0 w 1"/>
              <a:gd name="T1" fmla="*/ 0 h 434"/>
              <a:gd name="T2" fmla="*/ 0 w 1"/>
              <a:gd name="T3" fmla="*/ 433 h 434"/>
              <a:gd name="T4" fmla="*/ 0 60000 65536"/>
              <a:gd name="T5" fmla="*/ 0 60000 65536"/>
              <a:gd name="T6" fmla="*/ 0 w 1"/>
              <a:gd name="T7" fmla="*/ 0 h 434"/>
              <a:gd name="T8" fmla="*/ 1 w 1"/>
              <a:gd name="T9" fmla="*/ 434 h 434"/>
            </a:gdLst>
            <a:ahLst/>
            <a:cxnLst>
              <a:cxn ang="T4">
                <a:pos x="T0" y="T1"/>
              </a:cxn>
              <a:cxn ang="T5">
                <a:pos x="T2" y="T3"/>
              </a:cxn>
            </a:cxnLst>
            <a:rect l="T6" t="T7" r="T8" b="T9"/>
            <a:pathLst>
              <a:path w="1" h="434">
                <a:moveTo>
                  <a:pt x="0" y="0"/>
                </a:moveTo>
                <a:lnTo>
                  <a:pt x="0" y="433"/>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Times New Roman" panose="02020603050405020304" pitchFamily="18" charset="0"/>
              <a:cs typeface="Times New Roman" panose="02020603050405020304" pitchFamily="18" charset="0"/>
            </a:endParaRPr>
          </a:p>
        </p:txBody>
      </p:sp>
      <p:sp>
        <p:nvSpPr>
          <p:cNvPr id="19" name="Rectangle 13"/>
          <p:cNvSpPr>
            <a:spLocks noChangeArrowheads="1"/>
          </p:cNvSpPr>
          <p:nvPr/>
        </p:nvSpPr>
        <p:spPr bwMode="auto">
          <a:xfrm>
            <a:off x="6705601" y="2702059"/>
            <a:ext cx="2666999" cy="2085974"/>
          </a:xfrm>
          <a:prstGeom prst="rect">
            <a:avLst/>
          </a:prstGeom>
          <a:solidFill>
            <a:srgbClr val="00B050"/>
          </a:solidFill>
          <a:ln w="12700">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dirty="0">
              <a:cs typeface="Times New Roman" panose="02020603050405020304" pitchFamily="18" charset="0"/>
            </a:endParaRPr>
          </a:p>
        </p:txBody>
      </p:sp>
      <p:grpSp>
        <p:nvGrpSpPr>
          <p:cNvPr id="20" name="Group 14"/>
          <p:cNvGrpSpPr>
            <a:grpSpLocks/>
          </p:cNvGrpSpPr>
          <p:nvPr/>
        </p:nvGrpSpPr>
        <p:grpSpPr bwMode="auto">
          <a:xfrm>
            <a:off x="6907213" y="2913195"/>
            <a:ext cx="2311400" cy="901700"/>
            <a:chOff x="3556" y="1973"/>
            <a:chExt cx="1456" cy="568"/>
          </a:xfrm>
        </p:grpSpPr>
        <p:sp>
          <p:nvSpPr>
            <p:cNvPr id="21" name="Rectangle 15"/>
            <p:cNvSpPr>
              <a:spLocks noChangeArrowheads="1"/>
            </p:cNvSpPr>
            <p:nvPr/>
          </p:nvSpPr>
          <p:spPr bwMode="auto">
            <a:xfrm>
              <a:off x="3556" y="1973"/>
              <a:ext cx="661" cy="568"/>
            </a:xfrm>
            <a:prstGeom prst="rect">
              <a:avLst/>
            </a:prstGeom>
            <a:solidFill>
              <a:srgbClr val="0070C0"/>
            </a:solidFill>
            <a:ln w="12700">
              <a:solidFill>
                <a:schemeClr val="tx1"/>
              </a:solidFill>
              <a:miter lim="800000"/>
              <a:headEnd/>
              <a:tailEnd/>
            </a:ln>
          </p:spPr>
          <p:txBody>
            <a:bodyPr lIns="90488" tIns="44450" rIns="90488" bIns="4445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300" b="1" dirty="0">
                  <a:cs typeface="Times New Roman" panose="02020603050405020304" pitchFamily="18" charset="0"/>
                </a:rPr>
                <a:t>Java</a:t>
              </a:r>
            </a:p>
            <a:p>
              <a:pPr algn="ctr"/>
              <a:r>
                <a:rPr lang="en-US" sz="1300" b="1" dirty="0">
                  <a:cs typeface="Times New Roman" panose="02020603050405020304" pitchFamily="18" charset="0"/>
                </a:rPr>
                <a:t>Interpreter</a:t>
              </a:r>
            </a:p>
          </p:txBody>
        </p:sp>
        <p:sp>
          <p:nvSpPr>
            <p:cNvPr id="22" name="Rectangle 16"/>
            <p:cNvSpPr>
              <a:spLocks noChangeArrowheads="1"/>
            </p:cNvSpPr>
            <p:nvPr/>
          </p:nvSpPr>
          <p:spPr bwMode="auto">
            <a:xfrm>
              <a:off x="4351" y="1973"/>
              <a:ext cx="661" cy="568"/>
            </a:xfrm>
            <a:prstGeom prst="rect">
              <a:avLst/>
            </a:prstGeom>
            <a:solidFill>
              <a:srgbClr val="0070C0"/>
            </a:solidFill>
            <a:ln w="12700">
              <a:solidFill>
                <a:schemeClr val="tx1"/>
              </a:solidFill>
              <a:miter lim="800000"/>
              <a:headEnd/>
              <a:tailEnd/>
            </a:ln>
          </p:spPr>
          <p:txBody>
            <a:bodyPr lIns="90488" tIns="44450" rIns="90488" bIns="4445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400" b="1" dirty="0">
                  <a:cs typeface="Times New Roman" panose="02020603050405020304" pitchFamily="18" charset="0"/>
                </a:rPr>
                <a:t>Just in Time</a:t>
              </a:r>
            </a:p>
            <a:p>
              <a:pPr algn="ctr"/>
              <a:r>
                <a:rPr lang="en-US" sz="1400" b="1" dirty="0">
                  <a:cs typeface="Times New Roman" panose="02020603050405020304" pitchFamily="18" charset="0"/>
                </a:rPr>
                <a:t>Compiler</a:t>
              </a:r>
            </a:p>
          </p:txBody>
        </p:sp>
      </p:grpSp>
      <p:sp>
        <p:nvSpPr>
          <p:cNvPr id="23" name="Rectangle 17"/>
          <p:cNvSpPr>
            <a:spLocks noChangeArrowheads="1"/>
          </p:cNvSpPr>
          <p:nvPr/>
        </p:nvSpPr>
        <p:spPr bwMode="auto">
          <a:xfrm>
            <a:off x="6811963" y="4361512"/>
            <a:ext cx="2311400" cy="374650"/>
          </a:xfrm>
          <a:prstGeom prst="rect">
            <a:avLst/>
          </a:prstGeom>
          <a:solidFill>
            <a:srgbClr val="0070C0"/>
          </a:solidFill>
          <a:ln w="12700">
            <a:solidFill>
              <a:schemeClr val="tx1"/>
            </a:solidFill>
            <a:miter lim="800000"/>
            <a:headEnd/>
            <a:tailEnd/>
          </a:ln>
        </p:spPr>
        <p:txBody>
          <a:bodyPr wrap="none" lIns="90488" tIns="44450" rIns="90488" bIns="4445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400" b="1" dirty="0">
                <a:cs typeface="Times New Roman" panose="02020603050405020304" pitchFamily="18" charset="0"/>
              </a:rPr>
              <a:t>Runtime System</a:t>
            </a:r>
          </a:p>
        </p:txBody>
      </p:sp>
      <p:sp>
        <p:nvSpPr>
          <p:cNvPr id="24" name="Line 18"/>
          <p:cNvSpPr>
            <a:spLocks noChangeShapeType="1"/>
          </p:cNvSpPr>
          <p:nvPr/>
        </p:nvSpPr>
        <p:spPr bwMode="auto">
          <a:xfrm flipH="1">
            <a:off x="7019925" y="3910146"/>
            <a:ext cx="46038" cy="485775"/>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anchor="ctr"/>
          <a:lstStyle/>
          <a:p>
            <a:endParaRPr lang="en-US" dirty="0">
              <a:latin typeface="Times New Roman" panose="02020603050405020304" pitchFamily="18" charset="0"/>
              <a:cs typeface="Times New Roman" panose="02020603050405020304" pitchFamily="18" charset="0"/>
            </a:endParaRPr>
          </a:p>
        </p:txBody>
      </p:sp>
      <p:sp>
        <p:nvSpPr>
          <p:cNvPr id="25" name="Line 19"/>
          <p:cNvSpPr>
            <a:spLocks noChangeShapeType="1"/>
          </p:cNvSpPr>
          <p:nvPr/>
        </p:nvSpPr>
        <p:spPr bwMode="auto">
          <a:xfrm>
            <a:off x="8667750" y="3910146"/>
            <a:ext cx="26988" cy="485775"/>
          </a:xfrm>
          <a:prstGeom prst="line">
            <a:avLst/>
          </a:prstGeom>
          <a:ln>
            <a:headEnd/>
            <a:tailEnd type="triangle" w="med" len="med"/>
          </a:ln>
        </p:spPr>
        <p:style>
          <a:lnRef idx="1">
            <a:schemeClr val="dk1"/>
          </a:lnRef>
          <a:fillRef idx="0">
            <a:schemeClr val="dk1"/>
          </a:fillRef>
          <a:effectRef idx="0">
            <a:schemeClr val="dk1"/>
          </a:effectRef>
          <a:fontRef idx="minor">
            <a:schemeClr val="tx1"/>
          </a:fontRef>
        </p:style>
        <p:txBody>
          <a:bodyPr wrap="none" anchor="ctr"/>
          <a:lstStyle/>
          <a:p>
            <a:endParaRPr lang="en-US" dirty="0">
              <a:latin typeface="Times New Roman" panose="02020603050405020304" pitchFamily="18" charset="0"/>
              <a:cs typeface="Times New Roman" panose="02020603050405020304" pitchFamily="18" charset="0"/>
            </a:endParaRPr>
          </a:p>
        </p:txBody>
      </p:sp>
      <p:sp>
        <p:nvSpPr>
          <p:cNvPr id="26" name="Rectangle 20"/>
          <p:cNvSpPr>
            <a:spLocks noChangeArrowheads="1"/>
          </p:cNvSpPr>
          <p:nvPr/>
        </p:nvSpPr>
        <p:spPr bwMode="auto">
          <a:xfrm>
            <a:off x="7389814" y="1419359"/>
            <a:ext cx="1222374" cy="995361"/>
          </a:xfrm>
          <a:prstGeom prst="rect">
            <a:avLst/>
          </a:prstGeom>
          <a:solidFill>
            <a:srgbClr val="0070C0"/>
          </a:solidFill>
          <a:ln w="12700">
            <a:solidFill>
              <a:schemeClr val="tx1"/>
            </a:solidFill>
            <a:miter lim="800000"/>
            <a:headEnd/>
            <a:tailEnd/>
          </a:ln>
        </p:spPr>
        <p:txBody>
          <a:bodyPr lIns="90488" tIns="44450" rIns="90488" bIns="4445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Aft>
                <a:spcPts val="900"/>
              </a:spcAft>
            </a:pPr>
            <a:r>
              <a:rPr lang="en-US" sz="1400" b="1" dirty="0">
                <a:cs typeface="Times New Roman" panose="02020603050405020304" pitchFamily="18" charset="0"/>
              </a:rPr>
              <a:t>Class Loader</a:t>
            </a:r>
          </a:p>
          <a:p>
            <a:pPr algn="ctr"/>
            <a:r>
              <a:rPr lang="en-US" sz="1400" b="1" dirty="0" smtClean="0">
                <a:cs typeface="Times New Roman" panose="02020603050405020304" pitchFamily="18" charset="0"/>
              </a:rPr>
              <a:t>Byte code</a:t>
            </a:r>
            <a:endParaRPr lang="en-US" sz="1400" b="1" dirty="0">
              <a:cs typeface="Times New Roman" panose="02020603050405020304" pitchFamily="18" charset="0"/>
            </a:endParaRPr>
          </a:p>
          <a:p>
            <a:pPr algn="ctr"/>
            <a:r>
              <a:rPr lang="en-US" sz="1400" b="1" dirty="0">
                <a:cs typeface="Times New Roman" panose="02020603050405020304" pitchFamily="18" charset="0"/>
              </a:rPr>
              <a:t>Verifier</a:t>
            </a:r>
          </a:p>
        </p:txBody>
      </p:sp>
      <p:sp>
        <p:nvSpPr>
          <p:cNvPr id="27" name="Rectangle 21"/>
          <p:cNvSpPr>
            <a:spLocks noChangeArrowheads="1"/>
          </p:cNvSpPr>
          <p:nvPr/>
        </p:nvSpPr>
        <p:spPr bwMode="auto">
          <a:xfrm>
            <a:off x="9147175" y="1513020"/>
            <a:ext cx="1049338" cy="901700"/>
          </a:xfrm>
          <a:prstGeom prst="rect">
            <a:avLst/>
          </a:prstGeom>
          <a:solidFill>
            <a:srgbClr val="0070C0"/>
          </a:solidFill>
          <a:ln w="12700">
            <a:solidFill>
              <a:schemeClr val="tx1"/>
            </a:solidFill>
            <a:miter lim="800000"/>
            <a:headEnd/>
            <a:tailEnd/>
          </a:ln>
        </p:spPr>
        <p:txBody>
          <a:bodyPr lIns="90488" tIns="44450" rIns="90488" bIns="4445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400" b="1" dirty="0">
                <a:cs typeface="Times New Roman" panose="02020603050405020304" pitchFamily="18" charset="0"/>
              </a:rPr>
              <a:t>Java Class</a:t>
            </a:r>
          </a:p>
          <a:p>
            <a:pPr algn="ctr"/>
            <a:r>
              <a:rPr lang="en-US" sz="1400" b="1" dirty="0">
                <a:cs typeface="Times New Roman" panose="02020603050405020304" pitchFamily="18" charset="0"/>
              </a:rPr>
              <a:t>Libraries</a:t>
            </a:r>
          </a:p>
        </p:txBody>
      </p:sp>
      <p:sp>
        <p:nvSpPr>
          <p:cNvPr id="28" name="Freeform 22"/>
          <p:cNvSpPr>
            <a:spLocks/>
          </p:cNvSpPr>
          <p:nvPr/>
        </p:nvSpPr>
        <p:spPr bwMode="auto">
          <a:xfrm>
            <a:off x="8612188" y="1851157"/>
            <a:ext cx="298450" cy="1588"/>
          </a:xfrm>
          <a:custGeom>
            <a:avLst/>
            <a:gdLst>
              <a:gd name="T0" fmla="*/ 0 w 188"/>
              <a:gd name="T1" fmla="*/ 0 h 1"/>
              <a:gd name="T2" fmla="*/ 187 w 188"/>
              <a:gd name="T3" fmla="*/ 0 h 1"/>
              <a:gd name="T4" fmla="*/ 0 60000 65536"/>
              <a:gd name="T5" fmla="*/ 0 60000 65536"/>
              <a:gd name="T6" fmla="*/ 0 w 188"/>
              <a:gd name="T7" fmla="*/ 0 h 1"/>
              <a:gd name="T8" fmla="*/ 188 w 188"/>
              <a:gd name="T9" fmla="*/ 1 h 1"/>
            </a:gdLst>
            <a:ahLst/>
            <a:cxnLst>
              <a:cxn ang="T4">
                <a:pos x="T0" y="T1"/>
              </a:cxn>
              <a:cxn ang="T5">
                <a:pos x="T2" y="T3"/>
              </a:cxn>
            </a:cxnLst>
            <a:rect l="T6" t="T7" r="T8" b="T9"/>
            <a:pathLst>
              <a:path w="188" h="1">
                <a:moveTo>
                  <a:pt x="0" y="0"/>
                </a:moveTo>
                <a:lnTo>
                  <a:pt x="187" y="0"/>
                </a:lnTo>
              </a:path>
            </a:pathLst>
          </a:custGeom>
          <a:noFill/>
          <a:ln w="12700" cap="rnd" cmpd="sng">
            <a:solidFill>
              <a:schemeClr val="tx1"/>
            </a:solidFill>
            <a:prstDash val="solid"/>
            <a:round/>
            <a:headEnd type="triangle" w="med" len="med"/>
            <a:tailEnd type="non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Times New Roman" panose="02020603050405020304" pitchFamily="18" charset="0"/>
              <a:cs typeface="Times New Roman" panose="02020603050405020304" pitchFamily="18" charset="0"/>
            </a:endParaRPr>
          </a:p>
        </p:txBody>
      </p:sp>
      <p:sp>
        <p:nvSpPr>
          <p:cNvPr id="29" name="Freeform 23"/>
          <p:cNvSpPr>
            <a:spLocks/>
          </p:cNvSpPr>
          <p:nvPr/>
        </p:nvSpPr>
        <p:spPr bwMode="auto">
          <a:xfrm>
            <a:off x="7170739" y="2517907"/>
            <a:ext cx="631825" cy="393700"/>
          </a:xfrm>
          <a:custGeom>
            <a:avLst/>
            <a:gdLst>
              <a:gd name="T0" fmla="*/ 397 w 398"/>
              <a:gd name="T1" fmla="*/ 0 h 248"/>
              <a:gd name="T2" fmla="*/ 0 w 398"/>
              <a:gd name="T3" fmla="*/ 247 h 248"/>
              <a:gd name="T4" fmla="*/ 0 60000 65536"/>
              <a:gd name="T5" fmla="*/ 0 60000 65536"/>
              <a:gd name="T6" fmla="*/ 0 w 398"/>
              <a:gd name="T7" fmla="*/ 0 h 248"/>
              <a:gd name="T8" fmla="*/ 398 w 398"/>
              <a:gd name="T9" fmla="*/ 248 h 248"/>
            </a:gdLst>
            <a:ahLst/>
            <a:cxnLst>
              <a:cxn ang="T4">
                <a:pos x="T0" y="T1"/>
              </a:cxn>
              <a:cxn ang="T5">
                <a:pos x="T2" y="T3"/>
              </a:cxn>
            </a:cxnLst>
            <a:rect l="T6" t="T7" r="T8" b="T9"/>
            <a:pathLst>
              <a:path w="398" h="248">
                <a:moveTo>
                  <a:pt x="397" y="0"/>
                </a:moveTo>
                <a:lnTo>
                  <a:pt x="0" y="247"/>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Times New Roman" panose="02020603050405020304" pitchFamily="18" charset="0"/>
              <a:cs typeface="Times New Roman" panose="02020603050405020304" pitchFamily="18" charset="0"/>
            </a:endParaRPr>
          </a:p>
        </p:txBody>
      </p:sp>
      <p:sp>
        <p:nvSpPr>
          <p:cNvPr id="30" name="Freeform 24"/>
          <p:cNvSpPr>
            <a:spLocks/>
          </p:cNvSpPr>
          <p:nvPr/>
        </p:nvSpPr>
        <p:spPr bwMode="auto">
          <a:xfrm>
            <a:off x="7989889" y="2517907"/>
            <a:ext cx="631825" cy="393700"/>
          </a:xfrm>
          <a:custGeom>
            <a:avLst/>
            <a:gdLst>
              <a:gd name="T0" fmla="*/ 0 w 398"/>
              <a:gd name="T1" fmla="*/ 0 h 248"/>
              <a:gd name="T2" fmla="*/ 397 w 398"/>
              <a:gd name="T3" fmla="*/ 247 h 248"/>
              <a:gd name="T4" fmla="*/ 0 60000 65536"/>
              <a:gd name="T5" fmla="*/ 0 60000 65536"/>
              <a:gd name="T6" fmla="*/ 0 w 398"/>
              <a:gd name="T7" fmla="*/ 0 h 248"/>
              <a:gd name="T8" fmla="*/ 398 w 398"/>
              <a:gd name="T9" fmla="*/ 248 h 248"/>
            </a:gdLst>
            <a:ahLst/>
            <a:cxnLst>
              <a:cxn ang="T4">
                <a:pos x="T0" y="T1"/>
              </a:cxn>
              <a:cxn ang="T5">
                <a:pos x="T2" y="T3"/>
              </a:cxn>
            </a:cxnLst>
            <a:rect l="T6" t="T7" r="T8" b="T9"/>
            <a:pathLst>
              <a:path w="398" h="248">
                <a:moveTo>
                  <a:pt x="0" y="0"/>
                </a:moveTo>
                <a:lnTo>
                  <a:pt x="397" y="247"/>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Times New Roman" panose="02020603050405020304" pitchFamily="18" charset="0"/>
              <a:cs typeface="Times New Roman" panose="02020603050405020304" pitchFamily="18" charset="0"/>
            </a:endParaRPr>
          </a:p>
        </p:txBody>
      </p:sp>
      <p:sp>
        <p:nvSpPr>
          <p:cNvPr id="31" name="Rectangle 25"/>
          <p:cNvSpPr>
            <a:spLocks noChangeArrowheads="1"/>
          </p:cNvSpPr>
          <p:nvPr/>
        </p:nvSpPr>
        <p:spPr bwMode="auto">
          <a:xfrm>
            <a:off x="6811963" y="5529396"/>
            <a:ext cx="2311400" cy="268287"/>
          </a:xfrm>
          <a:prstGeom prst="rect">
            <a:avLst/>
          </a:prstGeom>
          <a:solidFill>
            <a:srgbClr val="0070C0"/>
          </a:solidFill>
          <a:ln w="12700">
            <a:solidFill>
              <a:schemeClr val="tx1"/>
            </a:solidFill>
            <a:miter lim="800000"/>
            <a:headEnd/>
            <a:tailEnd/>
          </a:ln>
        </p:spPr>
        <p:txBody>
          <a:bodyPr wrap="none" lIns="90488" tIns="44450" rIns="90488" bIns="4445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400" b="1" dirty="0">
                <a:cs typeface="Times New Roman" panose="02020603050405020304" pitchFamily="18" charset="0"/>
              </a:rPr>
              <a:t>Operating System</a:t>
            </a:r>
          </a:p>
        </p:txBody>
      </p:sp>
      <p:sp>
        <p:nvSpPr>
          <p:cNvPr id="32" name="Rectangle 26"/>
          <p:cNvSpPr>
            <a:spLocks noChangeArrowheads="1"/>
          </p:cNvSpPr>
          <p:nvPr/>
        </p:nvSpPr>
        <p:spPr bwMode="auto">
          <a:xfrm>
            <a:off x="6811963" y="6196146"/>
            <a:ext cx="2311400" cy="268287"/>
          </a:xfrm>
          <a:prstGeom prst="rect">
            <a:avLst/>
          </a:prstGeom>
          <a:solidFill>
            <a:srgbClr val="0070C0"/>
          </a:solidFill>
          <a:ln w="12700">
            <a:solidFill>
              <a:schemeClr val="tx1"/>
            </a:solidFill>
            <a:miter lim="800000"/>
            <a:headEnd/>
            <a:tailEnd/>
          </a:ln>
        </p:spPr>
        <p:txBody>
          <a:bodyPr wrap="none" lIns="90488" tIns="44450" rIns="90488" bIns="4445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sz="1400" b="1" dirty="0">
                <a:cs typeface="Times New Roman" panose="02020603050405020304" pitchFamily="18" charset="0"/>
              </a:rPr>
              <a:t>Hardware</a:t>
            </a:r>
          </a:p>
        </p:txBody>
      </p:sp>
      <p:sp>
        <p:nvSpPr>
          <p:cNvPr id="33" name="Freeform 27"/>
          <p:cNvSpPr>
            <a:spLocks/>
          </p:cNvSpPr>
          <p:nvPr/>
        </p:nvSpPr>
        <p:spPr bwMode="auto">
          <a:xfrm>
            <a:off x="7869239" y="4872964"/>
            <a:ext cx="1587" cy="571500"/>
          </a:xfrm>
          <a:custGeom>
            <a:avLst/>
            <a:gdLst>
              <a:gd name="T0" fmla="*/ 0 w 1"/>
              <a:gd name="T1" fmla="*/ 0 h 360"/>
              <a:gd name="T2" fmla="*/ 0 w 1"/>
              <a:gd name="T3" fmla="*/ 359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59"/>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Times New Roman" panose="02020603050405020304" pitchFamily="18" charset="0"/>
              <a:cs typeface="Times New Roman" panose="02020603050405020304" pitchFamily="18" charset="0"/>
            </a:endParaRPr>
          </a:p>
        </p:txBody>
      </p:sp>
      <p:sp>
        <p:nvSpPr>
          <p:cNvPr id="34" name="Freeform 28"/>
          <p:cNvSpPr>
            <a:spLocks/>
          </p:cNvSpPr>
          <p:nvPr/>
        </p:nvSpPr>
        <p:spPr bwMode="auto">
          <a:xfrm>
            <a:off x="7869239" y="5804033"/>
            <a:ext cx="1587" cy="320675"/>
          </a:xfrm>
          <a:custGeom>
            <a:avLst/>
            <a:gdLst>
              <a:gd name="T0" fmla="*/ 0 w 1"/>
              <a:gd name="T1" fmla="*/ 0 h 202"/>
              <a:gd name="T2" fmla="*/ 0 w 1"/>
              <a:gd name="T3" fmla="*/ 201 h 202"/>
              <a:gd name="T4" fmla="*/ 0 60000 65536"/>
              <a:gd name="T5" fmla="*/ 0 60000 65536"/>
              <a:gd name="T6" fmla="*/ 0 w 1"/>
              <a:gd name="T7" fmla="*/ 0 h 202"/>
              <a:gd name="T8" fmla="*/ 1 w 1"/>
              <a:gd name="T9" fmla="*/ 202 h 202"/>
            </a:gdLst>
            <a:ahLst/>
            <a:cxnLst>
              <a:cxn ang="T4">
                <a:pos x="T0" y="T1"/>
              </a:cxn>
              <a:cxn ang="T5">
                <a:pos x="T2" y="T3"/>
              </a:cxn>
            </a:cxnLst>
            <a:rect l="T6" t="T7" r="T8" b="T9"/>
            <a:pathLst>
              <a:path w="1" h="202">
                <a:moveTo>
                  <a:pt x="0" y="0"/>
                </a:moveTo>
                <a:lnTo>
                  <a:pt x="0" y="201"/>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Times New Roman" panose="02020603050405020304" pitchFamily="18" charset="0"/>
              <a:cs typeface="Times New Roman" panose="02020603050405020304" pitchFamily="18" charset="0"/>
            </a:endParaRPr>
          </a:p>
        </p:txBody>
      </p:sp>
      <p:sp>
        <p:nvSpPr>
          <p:cNvPr id="35" name="Rectangle 29"/>
          <p:cNvSpPr>
            <a:spLocks noChangeArrowheads="1"/>
          </p:cNvSpPr>
          <p:nvPr/>
        </p:nvSpPr>
        <p:spPr bwMode="auto">
          <a:xfrm>
            <a:off x="9417496" y="3174047"/>
            <a:ext cx="1063625" cy="736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sz="1400" b="1" dirty="0">
                <a:solidFill>
                  <a:srgbClr val="00B050"/>
                </a:solidFill>
                <a:cs typeface="Times New Roman" panose="02020603050405020304" pitchFamily="18" charset="0"/>
              </a:rPr>
              <a:t>Java</a:t>
            </a:r>
          </a:p>
          <a:p>
            <a:r>
              <a:rPr lang="en-US" sz="1400" b="1" dirty="0" smtClean="0">
                <a:solidFill>
                  <a:srgbClr val="00B050"/>
                </a:solidFill>
                <a:cs typeface="Times New Roman" panose="02020603050405020304" pitchFamily="18" charset="0"/>
              </a:rPr>
              <a:t>Virtual</a:t>
            </a:r>
          </a:p>
          <a:p>
            <a:r>
              <a:rPr lang="en-US" sz="1400" b="1" dirty="0" smtClean="0">
                <a:solidFill>
                  <a:srgbClr val="00B050"/>
                </a:solidFill>
                <a:cs typeface="Times New Roman" panose="02020603050405020304" pitchFamily="18" charset="0"/>
              </a:rPr>
              <a:t>machine</a:t>
            </a:r>
            <a:endParaRPr lang="en-US" sz="1400" b="1" dirty="0">
              <a:solidFill>
                <a:srgbClr val="00B050"/>
              </a:solidFill>
              <a:cs typeface="Times New Roman" panose="02020603050405020304" pitchFamily="18" charset="0"/>
            </a:endParaRPr>
          </a:p>
        </p:txBody>
      </p:sp>
      <p:sp>
        <p:nvSpPr>
          <p:cNvPr id="36" name="Freeform 32"/>
          <p:cNvSpPr>
            <a:spLocks/>
          </p:cNvSpPr>
          <p:nvPr/>
        </p:nvSpPr>
        <p:spPr bwMode="auto">
          <a:xfrm>
            <a:off x="4071940" y="4361512"/>
            <a:ext cx="1062036" cy="1167883"/>
          </a:xfrm>
          <a:custGeom>
            <a:avLst/>
            <a:gdLst>
              <a:gd name="T0" fmla="*/ 0 w 546"/>
              <a:gd name="T1" fmla="*/ 565 h 566"/>
              <a:gd name="T2" fmla="*/ 139 w 546"/>
              <a:gd name="T3" fmla="*/ 565 h 566"/>
              <a:gd name="T4" fmla="*/ 545 w 546"/>
              <a:gd name="T5" fmla="*/ 0 h 566"/>
              <a:gd name="T6" fmla="*/ 0 60000 65536"/>
              <a:gd name="T7" fmla="*/ 0 60000 65536"/>
              <a:gd name="T8" fmla="*/ 0 60000 65536"/>
              <a:gd name="T9" fmla="*/ 0 w 546"/>
              <a:gd name="T10" fmla="*/ 0 h 566"/>
              <a:gd name="T11" fmla="*/ 546 w 546"/>
              <a:gd name="T12" fmla="*/ 566 h 566"/>
            </a:gdLst>
            <a:ahLst/>
            <a:cxnLst>
              <a:cxn ang="T6">
                <a:pos x="T0" y="T1"/>
              </a:cxn>
              <a:cxn ang="T7">
                <a:pos x="T2" y="T3"/>
              </a:cxn>
              <a:cxn ang="T8">
                <a:pos x="T4" y="T5"/>
              </a:cxn>
            </a:cxnLst>
            <a:rect l="T9" t="T10" r="T11" b="T12"/>
            <a:pathLst>
              <a:path w="546" h="566">
                <a:moveTo>
                  <a:pt x="0" y="565"/>
                </a:moveTo>
                <a:lnTo>
                  <a:pt x="139" y="565"/>
                </a:lnTo>
                <a:lnTo>
                  <a:pt x="545" y="0"/>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Times New Roman" panose="02020603050405020304" pitchFamily="18" charset="0"/>
              <a:cs typeface="Times New Roman" panose="02020603050405020304" pitchFamily="18" charset="0"/>
            </a:endParaRPr>
          </a:p>
        </p:txBody>
      </p:sp>
      <p:sp>
        <p:nvSpPr>
          <p:cNvPr id="37" name="Freeform 33"/>
          <p:cNvSpPr>
            <a:spLocks/>
          </p:cNvSpPr>
          <p:nvPr/>
        </p:nvSpPr>
        <p:spPr bwMode="auto">
          <a:xfrm>
            <a:off x="5818188" y="1952758"/>
            <a:ext cx="1454150" cy="1139825"/>
          </a:xfrm>
          <a:custGeom>
            <a:avLst/>
            <a:gdLst>
              <a:gd name="T0" fmla="*/ 0 w 916"/>
              <a:gd name="T1" fmla="*/ 717 h 718"/>
              <a:gd name="T2" fmla="*/ 525 w 916"/>
              <a:gd name="T3" fmla="*/ 0 h 718"/>
              <a:gd name="T4" fmla="*/ 915 w 916"/>
              <a:gd name="T5" fmla="*/ 0 h 718"/>
              <a:gd name="T6" fmla="*/ 0 60000 65536"/>
              <a:gd name="T7" fmla="*/ 0 60000 65536"/>
              <a:gd name="T8" fmla="*/ 0 60000 65536"/>
              <a:gd name="T9" fmla="*/ 0 w 916"/>
              <a:gd name="T10" fmla="*/ 0 h 718"/>
              <a:gd name="T11" fmla="*/ 916 w 916"/>
              <a:gd name="T12" fmla="*/ 718 h 718"/>
            </a:gdLst>
            <a:ahLst/>
            <a:cxnLst>
              <a:cxn ang="T6">
                <a:pos x="T0" y="T1"/>
              </a:cxn>
              <a:cxn ang="T7">
                <a:pos x="T2" y="T3"/>
              </a:cxn>
              <a:cxn ang="T8">
                <a:pos x="T4" y="T5"/>
              </a:cxn>
            </a:cxnLst>
            <a:rect l="T9" t="T10" r="T11" b="T12"/>
            <a:pathLst>
              <a:path w="916" h="718">
                <a:moveTo>
                  <a:pt x="0" y="717"/>
                </a:moveTo>
                <a:lnTo>
                  <a:pt x="525" y="0"/>
                </a:lnTo>
                <a:lnTo>
                  <a:pt x="915" y="0"/>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latin typeface="Times New Roman" panose="02020603050405020304" pitchFamily="18" charset="0"/>
                <a:cs typeface="Times New Roman" panose="02020603050405020304" pitchFamily="18" charset="0"/>
              </a:rPr>
              <a:t>How it works…!</a:t>
            </a:r>
            <a:endParaRPr lang="en-US" sz="4400" dirty="0"/>
          </a:p>
        </p:txBody>
      </p:sp>
      <p:sp>
        <p:nvSpPr>
          <p:cNvPr id="3" name="Content Placeholder 2"/>
          <p:cNvSpPr>
            <a:spLocks noGrp="1"/>
          </p:cNvSpPr>
          <p:nvPr>
            <p:ph sz="quarter" idx="1"/>
          </p:nvPr>
        </p:nvSpPr>
        <p:spPr/>
        <p:txBody>
          <a:bodyPr/>
          <a:lstStyle/>
          <a:p>
            <a:r>
              <a:rPr lang="en-US" b="1" dirty="0" smtClean="0">
                <a:latin typeface="Times New Roman" panose="02020603050405020304" pitchFamily="18" charset="0"/>
                <a:cs typeface="Times New Roman" panose="02020603050405020304" pitchFamily="18" charset="0"/>
              </a:rPr>
              <a:t>Java is independent only for one reason:</a:t>
            </a:r>
          </a:p>
          <a:p>
            <a:pPr lvl="1"/>
            <a:r>
              <a:rPr lang="en-US" dirty="0" smtClean="0">
                <a:latin typeface="Times New Roman" panose="02020603050405020304" pitchFamily="18" charset="0"/>
                <a:cs typeface="Times New Roman" panose="02020603050405020304" pitchFamily="18" charset="0"/>
              </a:rPr>
              <a:t>Only depends on the Java Virtual Machine (JVM),</a:t>
            </a:r>
          </a:p>
          <a:p>
            <a:pPr lvl="1"/>
            <a:r>
              <a:rPr lang="en-US" dirty="0" smtClean="0">
                <a:latin typeface="Times New Roman" panose="02020603050405020304" pitchFamily="18" charset="0"/>
                <a:cs typeface="Times New Roman" panose="02020603050405020304" pitchFamily="18" charset="0"/>
              </a:rPr>
              <a:t>code is compiled to </a:t>
            </a:r>
            <a:r>
              <a:rPr lang="en-US" i="1" dirty="0" smtClean="0">
                <a:latin typeface="Times New Roman" panose="02020603050405020304" pitchFamily="18" charset="0"/>
                <a:cs typeface="Times New Roman" panose="02020603050405020304" pitchFamily="18" charset="0"/>
              </a:rPr>
              <a:t>byte code</a:t>
            </a:r>
            <a:r>
              <a:rPr lang="en-US" dirty="0" smtClean="0">
                <a:latin typeface="Times New Roman" panose="02020603050405020304" pitchFamily="18" charset="0"/>
                <a:cs typeface="Times New Roman" panose="02020603050405020304" pitchFamily="18" charset="0"/>
              </a:rPr>
              <a:t>, which is interpreted by the resident JVM,</a:t>
            </a:r>
          </a:p>
          <a:p>
            <a:pPr lvl="1"/>
            <a:r>
              <a:rPr lang="en-US" dirty="0" smtClean="0">
                <a:latin typeface="Times New Roman" panose="02020603050405020304" pitchFamily="18" charset="0"/>
                <a:cs typeface="Times New Roman" panose="02020603050405020304" pitchFamily="18" charset="0"/>
              </a:rPr>
              <a:t>JIT (just in time) compilers attempt to increase speed.</a:t>
            </a:r>
          </a:p>
          <a:p>
            <a:endParaRPr lang="en-US" dirty="0"/>
          </a:p>
        </p:txBody>
      </p:sp>
      <p:pic>
        <p:nvPicPr>
          <p:cNvPr id="4" name="Picture 3" descr="g1.gif"/>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2074572" y="3606085"/>
            <a:ext cx="7245350" cy="17128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373</TotalTime>
  <Words>3736</Words>
  <Application>Microsoft Office PowerPoint</Application>
  <PresentationFormat>Custom</PresentationFormat>
  <Paragraphs>707</Paragraphs>
  <Slides>68</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0" baseType="lpstr">
      <vt:lpstr>Oriel</vt:lpstr>
      <vt:lpstr>Picture</vt:lpstr>
      <vt:lpstr>Object Oriented Programming Java </vt:lpstr>
      <vt:lpstr>What is Java</vt:lpstr>
      <vt:lpstr>Slide 3</vt:lpstr>
      <vt:lpstr>HISTORY OF JAVA</vt:lpstr>
      <vt:lpstr>Why Java?</vt:lpstr>
      <vt:lpstr>Examples of Java’s Versatility (Applets)</vt:lpstr>
      <vt:lpstr>PDA and Cell Phone</vt:lpstr>
      <vt:lpstr>How it works…!</vt:lpstr>
      <vt:lpstr>How it works…!</vt:lpstr>
      <vt:lpstr>Features of Java</vt:lpstr>
      <vt:lpstr>Features of Java (cont..)</vt:lpstr>
      <vt:lpstr>Features of Java (cont..)</vt:lpstr>
      <vt:lpstr>JDK Tools:</vt:lpstr>
      <vt:lpstr>Basic Syntax:</vt:lpstr>
      <vt:lpstr>Java’s Main Features</vt:lpstr>
      <vt:lpstr>Java applications</vt:lpstr>
      <vt:lpstr>Java Virtual Machine Advantages</vt:lpstr>
      <vt:lpstr>Java Virtual Machine Disadvantages</vt:lpstr>
      <vt:lpstr>Benefits of Programming in Java</vt:lpstr>
      <vt:lpstr>Benefits of Programming in Java (cont..)</vt:lpstr>
      <vt:lpstr>Trace a Program Execution</vt:lpstr>
      <vt:lpstr>Trace a Program Execution</vt:lpstr>
      <vt:lpstr>Trace a Program Execution</vt:lpstr>
      <vt:lpstr>Creating, Compiling, and Running Programs</vt:lpstr>
      <vt:lpstr>Compiling and Running Java from Text Pad See Supplement II.A on the Website for details </vt:lpstr>
      <vt:lpstr>Compiling and Running Java from the Command Window</vt:lpstr>
      <vt:lpstr>Displaying Text in a Message Dialog Box</vt:lpstr>
      <vt:lpstr>The showMessageDialog Method </vt:lpstr>
      <vt:lpstr>Two Ways to Invoke the Method</vt:lpstr>
      <vt:lpstr>Comments are almost like C++</vt:lpstr>
      <vt:lpstr>Object Oriented Languages -a Comparison</vt:lpstr>
      <vt:lpstr>Java better than C++ ?</vt:lpstr>
      <vt:lpstr>Data Types</vt:lpstr>
      <vt:lpstr>Primitive Data Types</vt:lpstr>
      <vt:lpstr>Java Literals:</vt:lpstr>
      <vt:lpstr>Slide 36</vt:lpstr>
      <vt:lpstr>Java Identifiers:</vt:lpstr>
      <vt:lpstr>Slide 38</vt:lpstr>
      <vt:lpstr>Instance variables:</vt:lpstr>
      <vt:lpstr>Instance variables Example:</vt:lpstr>
      <vt:lpstr>Class/static variables:</vt:lpstr>
      <vt:lpstr>Class/static variables Example:</vt:lpstr>
      <vt:lpstr>Java Access Modifiers</vt:lpstr>
      <vt:lpstr>Slide 44</vt:lpstr>
      <vt:lpstr>Example</vt:lpstr>
      <vt:lpstr>Reading from user (Input)</vt:lpstr>
      <vt:lpstr>An example of a class</vt:lpstr>
      <vt:lpstr>Scoping</vt:lpstr>
      <vt:lpstr>Java   Basic Operators</vt:lpstr>
      <vt:lpstr>Arithmetic Operators</vt:lpstr>
      <vt:lpstr>The Relational Operators:</vt:lpstr>
      <vt:lpstr>The Bitwise Operators:</vt:lpstr>
      <vt:lpstr>The Bitwise Operators Example:</vt:lpstr>
      <vt:lpstr>The Assignment Operators:</vt:lpstr>
      <vt:lpstr>The Logical Operators:</vt:lpstr>
      <vt:lpstr>Misc Operators</vt:lpstr>
      <vt:lpstr>Misc Operators (cont..)</vt:lpstr>
      <vt:lpstr>If statements</vt:lpstr>
      <vt:lpstr>Boolean conditions</vt:lpstr>
      <vt:lpstr>Methods, arguments and return values</vt:lpstr>
      <vt:lpstr>An array is an object</vt:lpstr>
      <vt:lpstr>Array Operations</vt:lpstr>
      <vt:lpstr>Example Programs</vt:lpstr>
      <vt:lpstr>Echo.java</vt:lpstr>
      <vt:lpstr>Factorial Example</vt:lpstr>
      <vt:lpstr>JAVA Classes</vt:lpstr>
      <vt:lpstr>Scope of Objects</vt:lpstr>
      <vt:lpstr>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MerajAli</dc:creator>
  <cp:lastModifiedBy>User</cp:lastModifiedBy>
  <cp:revision>58</cp:revision>
  <dcterms:created xsi:type="dcterms:W3CDTF">2016-01-18T13:27:02Z</dcterms:created>
  <dcterms:modified xsi:type="dcterms:W3CDTF">2016-03-24T14:18:05Z</dcterms:modified>
</cp:coreProperties>
</file>