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2"/>
  </p:notes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332" r:id="rId27"/>
    <p:sldId id="333" r:id="rId28"/>
    <p:sldId id="287" r:id="rId29"/>
    <p:sldId id="336" r:id="rId30"/>
    <p:sldId id="339" r:id="rId31"/>
    <p:sldId id="340" r:id="rId32"/>
    <p:sldId id="341" r:id="rId33"/>
    <p:sldId id="342" r:id="rId34"/>
    <p:sldId id="343" r:id="rId35"/>
    <p:sldId id="344" r:id="rId36"/>
    <p:sldId id="345" r:id="rId37"/>
    <p:sldId id="313" r:id="rId38"/>
    <p:sldId id="315" r:id="rId39"/>
    <p:sldId id="316" r:id="rId40"/>
    <p:sldId id="334" r:id="rId41"/>
    <p:sldId id="319" r:id="rId42"/>
    <p:sldId id="320" r:id="rId43"/>
    <p:sldId id="321" r:id="rId44"/>
    <p:sldId id="323" r:id="rId45"/>
    <p:sldId id="335" r:id="rId46"/>
    <p:sldId id="330" r:id="rId47"/>
    <p:sldId id="337" r:id="rId48"/>
    <p:sldId id="338" r:id="rId49"/>
    <p:sldId id="363" r:id="rId50"/>
    <p:sldId id="346" r:id="rId51"/>
    <p:sldId id="347" r:id="rId52"/>
    <p:sldId id="348" r:id="rId53"/>
    <p:sldId id="349" r:id="rId54"/>
    <p:sldId id="350" r:id="rId55"/>
    <p:sldId id="352" r:id="rId56"/>
    <p:sldId id="353" r:id="rId57"/>
    <p:sldId id="355" r:id="rId58"/>
    <p:sldId id="357" r:id="rId59"/>
    <p:sldId id="359" r:id="rId60"/>
    <p:sldId id="36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1BC"/>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62" autoAdjust="0"/>
    <p:restoredTop sz="94660"/>
  </p:normalViewPr>
  <p:slideViewPr>
    <p:cSldViewPr snapToGrid="0">
      <p:cViewPr varScale="1">
        <p:scale>
          <a:sx n="71" d="100"/>
          <a:sy n="71" d="100"/>
        </p:scale>
        <p:origin x="-67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62AD3-4EB0-4485-842B-3D3A6E76BCF8}" type="datetimeFigureOut">
              <a:rPr lang="en-US" smtClean="0"/>
              <a:pPr/>
              <a:t>4/6/2016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BEC57-001E-43CE-A8DC-E806C8EEE259}" type="slidenum">
              <a:rPr lang="en-US" smtClean="0"/>
              <a:pPr/>
              <a:t>‹#›</a:t>
            </a:fld>
            <a:endParaRPr lang="en-US" dirty="0"/>
          </a:p>
        </p:txBody>
      </p:sp>
    </p:spTree>
    <p:extLst>
      <p:ext uri="{BB962C8B-B14F-4D97-AF65-F5344CB8AC3E}">
        <p14:creationId xmlns="" xmlns:p14="http://schemas.microsoft.com/office/powerpoint/2010/main" val="367485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BB0A-B3B5-4FB0-987B-C93392292EAF}" type="slidenum">
              <a:rPr lang="en-US"/>
              <a:pPr/>
              <a:t>3</a:t>
            </a:fld>
            <a:endParaRPr lang="en-US" dirty="0"/>
          </a:p>
        </p:txBody>
      </p:sp>
      <p:sp>
        <p:nvSpPr>
          <p:cNvPr id="11266" name="Rectangle 2"/>
          <p:cNvSpPr>
            <a:spLocks noGrp="1" noRot="1" noChangeAspect="1" noChangeArrowheads="1" noTextEdit="1"/>
          </p:cNvSpPr>
          <p:nvPr>
            <p:ph type="sldImg"/>
          </p:nvPr>
        </p:nvSpPr>
        <p:spPr>
          <a:xfrm>
            <a:off x="393700" y="692150"/>
            <a:ext cx="6070600" cy="3416300"/>
          </a:xfrm>
          <a:ln cap="flat"/>
        </p:spPr>
      </p:sp>
      <p:sp>
        <p:nvSpPr>
          <p:cNvPr id="11267" name="Rectangle 3"/>
          <p:cNvSpPr>
            <a:spLocks noGrp="1" noChangeArrowheads="1"/>
          </p:cNvSpPr>
          <p:nvPr>
            <p:ph type="body" idx="1"/>
          </p:nvPr>
        </p:nvSpPr>
        <p:spPr>
          <a:ln/>
        </p:spPr>
        <p:txBody>
          <a:bodyPr/>
          <a:lstStyle/>
          <a:p>
            <a:endParaRPr lang="en-US" dirty="0"/>
          </a:p>
        </p:txBody>
      </p:sp>
    </p:spTree>
    <p:extLst>
      <p:ext uri="{BB962C8B-B14F-4D97-AF65-F5344CB8AC3E}">
        <p14:creationId xmlns="" xmlns:p14="http://schemas.microsoft.com/office/powerpoint/2010/main" val="1223695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BB23910F-B3F8-4736-A8E5-1BB497827DEA}" type="datetimeFigureOut">
              <a:rPr lang="en-US" smtClean="0"/>
              <a:pPr/>
              <a:t>4/6/2016</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26326FE0-EFC9-4045-A2BB-7D43E1EAFE7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BB23910F-B3F8-4736-A8E5-1BB497827DEA}" type="datetimeFigureOut">
              <a:rPr lang="en-US" smtClean="0"/>
              <a:pPr/>
              <a:t>4/6/2016</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26326FE0-EFC9-4045-A2BB-7D43E1EAFE7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400800"/>
            <a:ext cx="2540000" cy="457200"/>
          </a:xfrm>
        </p:spPr>
        <p:txBody>
          <a:bodyPr/>
          <a:lstStyle>
            <a:lvl1pPr>
              <a:defRPr/>
            </a:lvl1pPr>
          </a:lstStyle>
          <a:p>
            <a:endParaRPr lang="en-US" dirty="0"/>
          </a:p>
        </p:txBody>
      </p:sp>
      <p:sp>
        <p:nvSpPr>
          <p:cNvPr id="6" name="Slide Number Placeholder 5"/>
          <p:cNvSpPr>
            <a:spLocks noGrp="1"/>
          </p:cNvSpPr>
          <p:nvPr>
            <p:ph type="sldNum" sz="quarter" idx="11"/>
          </p:nvPr>
        </p:nvSpPr>
        <p:spPr>
          <a:xfrm>
            <a:off x="8737600" y="6399213"/>
            <a:ext cx="2540000" cy="457200"/>
          </a:xfrm>
        </p:spPr>
        <p:txBody>
          <a:bodyPr/>
          <a:lstStyle>
            <a:lvl1pPr>
              <a:defRPr/>
            </a:lvl1pPr>
          </a:lstStyle>
          <a:p>
            <a:fld id="{41BD5D06-45B1-4ABB-91D2-94C534B13BAF}" type="slidenum">
              <a:rPr lang="en-US"/>
              <a:pPr/>
              <a:t>‹#›</a:t>
            </a:fld>
            <a:endParaRPr lang="en-US" dirty="0"/>
          </a:p>
        </p:txBody>
      </p:sp>
    </p:spTree>
    <p:extLst>
      <p:ext uri="{BB962C8B-B14F-4D97-AF65-F5344CB8AC3E}">
        <p14:creationId xmlns="" xmlns:p14="http://schemas.microsoft.com/office/powerpoint/2010/main" val="209439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285750"/>
            <a:ext cx="103632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14400" y="165735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5735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14400" y="379095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79095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914400" y="6400800"/>
            <a:ext cx="2540000" cy="457200"/>
          </a:xfrm>
        </p:spPr>
        <p:txBody>
          <a:bodyPr/>
          <a:lstStyle>
            <a:lvl1pPr>
              <a:defRPr/>
            </a:lvl1pPr>
          </a:lstStyle>
          <a:p>
            <a:endParaRPr lang="en-US" dirty="0"/>
          </a:p>
        </p:txBody>
      </p:sp>
      <p:sp>
        <p:nvSpPr>
          <p:cNvPr id="8" name="Slide Number Placeholder 7"/>
          <p:cNvSpPr>
            <a:spLocks noGrp="1"/>
          </p:cNvSpPr>
          <p:nvPr>
            <p:ph type="sldNum" sz="quarter" idx="11"/>
          </p:nvPr>
        </p:nvSpPr>
        <p:spPr>
          <a:xfrm>
            <a:off x="8737600" y="6399213"/>
            <a:ext cx="2540000" cy="457200"/>
          </a:xfrm>
        </p:spPr>
        <p:txBody>
          <a:bodyPr/>
          <a:lstStyle>
            <a:lvl1pPr>
              <a:defRPr/>
            </a:lvl1pPr>
          </a:lstStyle>
          <a:p>
            <a:fld id="{96EA71C3-DFF2-4E0B-9138-C0BB54545F84}" type="slidenum">
              <a:rPr lang="en-US"/>
              <a:pPr/>
              <a:t>‹#›</a:t>
            </a:fld>
            <a:endParaRPr lang="en-US" dirty="0"/>
          </a:p>
        </p:txBody>
      </p:sp>
    </p:spTree>
    <p:extLst>
      <p:ext uri="{BB962C8B-B14F-4D97-AF65-F5344CB8AC3E}">
        <p14:creationId xmlns="" xmlns:p14="http://schemas.microsoft.com/office/powerpoint/2010/main" val="265282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BB23910F-B3F8-4736-A8E5-1BB497827DEA}" type="datetimeFigureOut">
              <a:rPr lang="en-US" smtClean="0"/>
              <a:pPr/>
              <a:t>4/6/2016</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B23910F-B3F8-4736-A8E5-1BB497827DEA}" type="datetimeFigureOut">
              <a:rPr lang="en-US" smtClean="0"/>
              <a:pPr/>
              <a:t>4/6/2016</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6326FE0-EFC9-4045-A2BB-7D43E1EAFE7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B23910F-B3F8-4736-A8E5-1BB497827DEA}" type="datetimeFigureOut">
              <a:rPr lang="en-US" smtClean="0"/>
              <a:pPr/>
              <a:t>4/6/2016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6326FE0-EFC9-4045-A2BB-7D43E1EAFE70}"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5">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BB23910F-B3F8-4736-A8E5-1BB497827DEA}" type="datetimeFigureOut">
              <a:rPr lang="en-US" smtClean="0"/>
              <a:pPr/>
              <a:t>4/6/2016</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6326FE0-EFC9-4045-A2BB-7D43E1EAFE7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619"/>
            <a:ext cx="8194766" cy="1449343"/>
          </a:xfrm>
        </p:spPr>
        <p:txBody>
          <a:bodyPr>
            <a:noAutofit/>
          </a:bodyPr>
          <a:lstStyle/>
          <a:p>
            <a:r>
              <a:rPr lang="en-US" sz="9600" b="1" dirty="0" smtClean="0">
                <a:solidFill>
                  <a:srgbClr val="FFFF00"/>
                </a:solidFill>
                <a:latin typeface="Times New Roman" panose="02020603050405020304" pitchFamily="18" charset="0"/>
                <a:cs typeface="Times New Roman" panose="02020603050405020304" pitchFamily="18" charset="0"/>
              </a:rPr>
              <a:t>Array</a:t>
            </a:r>
            <a:endParaRPr lang="en-US" sz="9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698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32803" name="Rectangle 3"/>
          <p:cNvSpPr>
            <a:spLocks noGrp="1" noChangeArrowheads="1"/>
          </p:cNvSpPr>
          <p:nvPr>
            <p:ph idx="1"/>
          </p:nvPr>
        </p:nvSpPr>
        <p:spPr>
          <a:xfrm>
            <a:off x="1752600" y="1981200"/>
            <a:ext cx="4343400" cy="3415048"/>
          </a:xfrm>
          <a:solidFill>
            <a:schemeClr val="bg1"/>
          </a:solidFill>
          <a:ln/>
        </p:spPr>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values[i] = i + values[i-1];</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System.out.println(values[i</a:t>
            </a:r>
            <a:r>
              <a:rPr lang="en-US" sz="2000" dirty="0">
                <a:solidFill>
                  <a:sysClr val="windowText" lastClr="000000"/>
                </a:solidFill>
                <a:latin typeface="Times New Roman" panose="02020603050405020304" pitchFamily="18" charset="0"/>
                <a:cs typeface="Times New Roman" panose="02020603050405020304" pitchFamily="18" charset="0"/>
              </a:rPr>
              <a:t>]);</a:t>
            </a:r>
            <a:r>
              <a:rPr lang="en-US" sz="2000" dirty="0" smtClean="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smtClean="0">
                <a:solidFill>
                  <a:sysClr val="windowText" lastClr="000000"/>
                </a:solidFill>
              </a:rPr>
              <a:t>     System.out.println(values[0</a:t>
            </a:r>
            <a:r>
              <a:rPr lang="en-US" sz="2000" dirty="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11" name="Slide Number Placeholder 4"/>
          <p:cNvSpPr>
            <a:spLocks noGrp="1"/>
          </p:cNvSpPr>
          <p:nvPr>
            <p:ph type="sldNum" sz="quarter" idx="12"/>
          </p:nvPr>
        </p:nvSpPr>
        <p:spPr/>
        <p:txBody>
          <a:bodyPr/>
          <a:lstStyle/>
          <a:p>
            <a:fld id="{E4EF53B7-EFF3-402A-8205-688797365941}" type="slidenum">
              <a:rPr lang="en-US"/>
              <a:pPr/>
              <a:t>10</a:t>
            </a:fld>
            <a:endParaRPr lang="en-US" dirty="0"/>
          </a:p>
        </p:txBody>
      </p:sp>
      <p:sp>
        <p:nvSpPr>
          <p:cNvPr id="332804" name="AutoShape 4"/>
          <p:cNvSpPr>
            <a:spLocks noChangeArrowheads="1"/>
          </p:cNvSpPr>
          <p:nvPr/>
        </p:nvSpPr>
        <p:spPr bwMode="auto">
          <a:xfrm>
            <a:off x="3906839"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line is executed, value[1] is 1</a:t>
            </a:r>
          </a:p>
          <a:p>
            <a:pPr algn="ctr"/>
            <a:endParaRPr lang="en-US" dirty="0"/>
          </a:p>
        </p:txBody>
      </p:sp>
      <p:sp>
        <p:nvSpPr>
          <p:cNvPr id="332805" name="Rectangle 5"/>
          <p:cNvSpPr>
            <a:spLocks noChangeArrowheads="1"/>
          </p:cNvSpPr>
          <p:nvPr/>
        </p:nvSpPr>
        <p:spPr bwMode="auto">
          <a:xfrm>
            <a:off x="2037557" y="3430421"/>
            <a:ext cx="3962400" cy="343089"/>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32806"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32807" name="Object 7"/>
          <p:cNvGraphicFramePr>
            <a:graphicFrameLocks noChangeAspect="1"/>
          </p:cNvGraphicFramePr>
          <p:nvPr>
            <p:extLst>
              <p:ext uri="{D42A27DB-BD31-4B8C-83A1-F6EECF244321}">
                <p14:modId xmlns="" xmlns:p14="http://schemas.microsoft.com/office/powerpoint/2010/main" val="3551098288"/>
              </p:ext>
            </p:extLst>
          </p:nvPr>
        </p:nvGraphicFramePr>
        <p:xfrm>
          <a:off x="6975453" y="1840371"/>
          <a:ext cx="2811484" cy="3068213"/>
        </p:xfrm>
        <a:graphic>
          <a:graphicData uri="http://schemas.openxmlformats.org/presentationml/2006/ole">
            <p:oleObj spid="_x0000_s5185" name="Picture" r:id="rId3" imgW="1601724" imgH="1712976" progId="Word.Picture.8">
              <p:embed/>
            </p:oleObj>
          </a:graphicData>
        </a:graphic>
      </p:graphicFrame>
      <p:sp>
        <p:nvSpPr>
          <p:cNvPr id="332809" name="Rectangle 9"/>
          <p:cNvSpPr>
            <a:spLocks noChangeArrowheads="1"/>
          </p:cNvSpPr>
          <p:nvPr/>
        </p:nvSpPr>
        <p:spPr bwMode="auto">
          <a:xfrm>
            <a:off x="8027590" y="3306328"/>
            <a:ext cx="730250"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32810" name="Line 10"/>
          <p:cNvSpPr>
            <a:spLocks noChangeShapeType="1"/>
          </p:cNvSpPr>
          <p:nvPr/>
        </p:nvSpPr>
        <p:spPr bwMode="auto">
          <a:xfrm flipV="1">
            <a:off x="5515967" y="3439965"/>
            <a:ext cx="2189163" cy="192087"/>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425031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2209800" y="285751"/>
            <a:ext cx="7772400" cy="569913"/>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51235" name="Rectangle 3"/>
          <p:cNvSpPr>
            <a:spLocks noGrp="1" noChangeArrowheads="1"/>
          </p:cNvSpPr>
          <p:nvPr>
            <p:ph type="body" sz="half" idx="1"/>
          </p:nvPr>
        </p:nvSpPr>
        <p:spPr>
          <a:xfrm>
            <a:off x="2217738" y="1892301"/>
            <a:ext cx="4462462" cy="3967586"/>
          </a:xfrm>
          <a:solidFill>
            <a:schemeClr val="bg1"/>
          </a:solidFill>
          <a:ln/>
        </p:spPr>
        <p:txBody>
          <a:bodyPr>
            <a:normAutofit fontScale="92500" lnSpcReduction="10000"/>
          </a:bodyPr>
          <a:lstStyle/>
          <a:p>
            <a:pPr marL="609600" indent="-609600">
              <a:buNone/>
            </a:pPr>
            <a:r>
              <a:rPr lang="en-US" sz="2000" dirty="0">
                <a:solidFill>
                  <a:sysClr val="windowText" lastClr="000000"/>
                </a:solidFill>
              </a:rPr>
              <a:t>public class Test {</a:t>
            </a:r>
          </a:p>
          <a:p>
            <a:pPr marL="609600" indent="-609600">
              <a:buNone/>
            </a:pPr>
            <a:r>
              <a:rPr lang="en-US" sz="2000" dirty="0">
                <a:solidFill>
                  <a:sysClr val="windowText" lastClr="000000"/>
                </a:solidFill>
              </a:rPr>
              <a:t>  public static void main(String[] args) {</a:t>
            </a:r>
          </a:p>
          <a:p>
            <a:pPr marL="609600" indent="-609600">
              <a:buNone/>
            </a:pPr>
            <a:r>
              <a:rPr lang="en-US" sz="2000" dirty="0">
                <a:solidFill>
                  <a:sysClr val="windowText" lastClr="000000"/>
                </a:solidFill>
              </a:rPr>
              <a:t>    int[] values = new int[5];</a:t>
            </a:r>
          </a:p>
          <a:p>
            <a:pPr marL="609600" indent="-609600">
              <a:buNone/>
            </a:pPr>
            <a:r>
              <a:rPr lang="en-US" sz="2000" dirty="0">
                <a:solidFill>
                  <a:sysClr val="windowText" lastClr="000000"/>
                </a:solidFill>
              </a:rPr>
              <a:t>    for (int i = 1; i &lt; 5; i++) {</a:t>
            </a:r>
          </a:p>
          <a:p>
            <a:pPr marL="609600" indent="-609600">
              <a:buNone/>
            </a:pPr>
            <a:r>
              <a:rPr lang="en-US" sz="2000" dirty="0">
                <a:solidFill>
                  <a:sysClr val="windowText" lastClr="000000"/>
                </a:solidFill>
              </a:rPr>
              <a:t>      values[i] = i + values[i-1];</a:t>
            </a:r>
          </a:p>
          <a:p>
            <a:pPr marL="609600" indent="-609600">
              <a:buNone/>
            </a:pP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System.out.println(values[i</a:t>
            </a:r>
            <a:r>
              <a:rPr lang="en-US" sz="2000" dirty="0">
                <a:solidFill>
                  <a:sysClr val="windowText" lastClr="000000"/>
                </a:solidFill>
                <a:latin typeface="Times New Roman" panose="02020603050405020304" pitchFamily="18" charset="0"/>
                <a:cs typeface="Times New Roman" panose="02020603050405020304" pitchFamily="18" charset="0"/>
              </a:rPr>
              <a:t>]);</a:t>
            </a:r>
            <a:r>
              <a:rPr lang="en-US" sz="2000" dirty="0" smtClean="0">
                <a:solidFill>
                  <a:sysClr val="windowText" lastClr="000000"/>
                </a:solidFill>
              </a:rPr>
              <a:t>    </a:t>
            </a:r>
          </a:p>
          <a:p>
            <a:pPr marL="609600" indent="-609600">
              <a:buNone/>
            </a:pPr>
            <a:r>
              <a:rPr lang="en-US" sz="2000" dirty="0" smtClean="0">
                <a:solidFill>
                  <a:sysClr val="windowText" lastClr="000000"/>
                </a:solidFill>
              </a:rPr>
              <a:t>}</a:t>
            </a:r>
            <a:endParaRPr lang="en-US" sz="2000" dirty="0">
              <a:solidFill>
                <a:sysClr val="windowText" lastClr="000000"/>
              </a:solidFill>
            </a:endParaRPr>
          </a:p>
          <a:p>
            <a:pPr marL="609600" indent="-609600">
              <a:buNone/>
            </a:pPr>
            <a:r>
              <a:rPr lang="en-US" sz="2000" dirty="0">
                <a:solidFill>
                  <a:sysClr val="windowText" lastClr="000000"/>
                </a:solidFill>
              </a:rPr>
              <a:t>    values[0] = values[1] + values[4];</a:t>
            </a:r>
          </a:p>
          <a:p>
            <a:pPr marL="609600" indent="-609600">
              <a:buNone/>
            </a:pPr>
            <a:r>
              <a:rPr lang="en-US" sz="2000" dirty="0" smtClean="0">
                <a:solidFill>
                  <a:sysClr val="windowText" lastClr="000000"/>
                </a:solidFill>
              </a:rPr>
              <a:t>    System.out.println(values[0</a:t>
            </a:r>
            <a:r>
              <a:rPr lang="en-US" sz="2000" dirty="0">
                <a:solidFill>
                  <a:sysClr val="windowText" lastClr="000000"/>
                </a:solidFill>
              </a:rPr>
              <a:t>]);  </a:t>
            </a:r>
          </a:p>
          <a:p>
            <a:pPr marL="609600" indent="-609600">
              <a:buNone/>
            </a:pPr>
            <a:r>
              <a:rPr lang="en-US" sz="2000" dirty="0" smtClean="0">
                <a:solidFill>
                  <a:sysClr val="windowText" lastClr="000000"/>
                </a:solidFill>
              </a:rPr>
              <a:t>}</a:t>
            </a:r>
            <a:endParaRPr lang="en-US" sz="2000" dirty="0">
              <a:solidFill>
                <a:sysClr val="windowText" lastClr="000000"/>
              </a:solidFill>
            </a:endParaRPr>
          </a:p>
          <a:p>
            <a:pPr marL="609600" indent="-609600">
              <a:buNone/>
            </a:pPr>
            <a:r>
              <a:rPr lang="en-US" sz="2000" dirty="0">
                <a:solidFill>
                  <a:sysClr val="windowText" lastClr="000000"/>
                </a:solidFill>
              </a:rPr>
              <a:t>}</a:t>
            </a:r>
          </a:p>
        </p:txBody>
      </p:sp>
      <p:graphicFrame>
        <p:nvGraphicFramePr>
          <p:cNvPr id="351241" name="Object 9"/>
          <p:cNvGraphicFramePr>
            <a:graphicFrameLocks noGrp="1" noChangeAspect="1"/>
          </p:cNvGraphicFramePr>
          <p:nvPr>
            <p:ph sz="half" idx="2"/>
            <p:extLst>
              <p:ext uri="{D42A27DB-BD31-4B8C-83A1-F6EECF244321}">
                <p14:modId xmlns="" xmlns:p14="http://schemas.microsoft.com/office/powerpoint/2010/main" val="1705328068"/>
              </p:ext>
            </p:extLst>
          </p:nvPr>
        </p:nvGraphicFramePr>
        <p:xfrm>
          <a:off x="7935913" y="2857500"/>
          <a:ext cx="1601787" cy="1712913"/>
        </p:xfrm>
        <a:graphic>
          <a:graphicData uri="http://schemas.openxmlformats.org/presentationml/2006/ole">
            <p:oleObj spid="_x0000_s6209" name="Picture" r:id="rId3" imgW="1601724" imgH="1712976" progId="Word.Picture.8">
              <p:embed/>
            </p:oleObj>
          </a:graphicData>
        </a:graphic>
      </p:graphicFrame>
      <p:sp>
        <p:nvSpPr>
          <p:cNvPr id="9" name="Slide Number Placeholder 5"/>
          <p:cNvSpPr>
            <a:spLocks noGrp="1"/>
          </p:cNvSpPr>
          <p:nvPr>
            <p:ph type="sldNum" sz="quarter" idx="11"/>
          </p:nvPr>
        </p:nvSpPr>
        <p:spPr/>
        <p:txBody>
          <a:bodyPr/>
          <a:lstStyle/>
          <a:p>
            <a:fld id="{BA0230A7-259C-48D0-854B-8A5A5E734A86}" type="slidenum">
              <a:rPr lang="en-US"/>
              <a:pPr/>
              <a:t>11</a:t>
            </a:fld>
            <a:endParaRPr lang="en-US" dirty="0"/>
          </a:p>
        </p:txBody>
      </p:sp>
      <p:sp>
        <p:nvSpPr>
          <p:cNvPr id="351236" name="AutoShape 4"/>
          <p:cNvSpPr>
            <a:spLocks noChangeArrowheads="1"/>
          </p:cNvSpPr>
          <p:nvPr/>
        </p:nvSpPr>
        <p:spPr bwMode="auto">
          <a:xfrm>
            <a:off x="5711825" y="1201739"/>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i++, i becomes 2</a:t>
            </a:r>
          </a:p>
        </p:txBody>
      </p:sp>
      <p:sp>
        <p:nvSpPr>
          <p:cNvPr id="351237" name="Rectangle 5"/>
          <p:cNvSpPr>
            <a:spLocks noChangeArrowheads="1"/>
          </p:cNvSpPr>
          <p:nvPr/>
        </p:nvSpPr>
        <p:spPr bwMode="auto">
          <a:xfrm>
            <a:off x="4579896" y="2943051"/>
            <a:ext cx="469665" cy="3154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1238"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 xmlns:p14="http://schemas.microsoft.com/office/powerpoint/2010/main" val="146331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2209800" y="285751"/>
            <a:ext cx="7772400" cy="493713"/>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53283" name="Rectangle 3"/>
          <p:cNvSpPr>
            <a:spLocks noGrp="1" noChangeArrowheads="1"/>
          </p:cNvSpPr>
          <p:nvPr>
            <p:ph type="body" sz="half" idx="1"/>
          </p:nvPr>
        </p:nvSpPr>
        <p:spPr>
          <a:xfrm>
            <a:off x="2209801" y="1657350"/>
            <a:ext cx="4719033" cy="4114800"/>
          </a:xfrm>
          <a:solidFill>
            <a:schemeClr val="bg1"/>
          </a:solidFill>
          <a:ln/>
        </p:spPr>
        <p:txBody>
          <a:bodyPr>
            <a:normAutofit fontScale="92500"/>
          </a:bodyPr>
          <a:lstStyle/>
          <a:p>
            <a:pPr marL="609600" indent="-609600">
              <a:lnSpc>
                <a:spcPct val="80000"/>
              </a:lnSpc>
              <a:buNone/>
            </a:pPr>
            <a:r>
              <a:rPr lang="en-US" sz="2400" dirty="0">
                <a:solidFill>
                  <a:sysClr val="windowText" lastClr="000000"/>
                </a:solidFill>
              </a:rPr>
              <a:t>public class Test {</a:t>
            </a:r>
          </a:p>
          <a:p>
            <a:pPr marL="609600" indent="-609600">
              <a:lnSpc>
                <a:spcPct val="80000"/>
              </a:lnSpc>
              <a:buNone/>
            </a:pPr>
            <a:r>
              <a:rPr lang="en-US" sz="2400" dirty="0">
                <a:solidFill>
                  <a:sysClr val="windowText" lastClr="000000"/>
                </a:solidFill>
              </a:rPr>
              <a:t>  public static void main(String[] args) {</a:t>
            </a:r>
          </a:p>
          <a:p>
            <a:pPr marL="609600" indent="-609600">
              <a:lnSpc>
                <a:spcPct val="80000"/>
              </a:lnSpc>
              <a:buNone/>
            </a:pPr>
            <a:r>
              <a:rPr lang="en-US" sz="2400" dirty="0">
                <a:solidFill>
                  <a:sysClr val="windowText" lastClr="000000"/>
                </a:solidFill>
              </a:rPr>
              <a:t>    int[] values = new int[5];</a:t>
            </a:r>
          </a:p>
          <a:p>
            <a:pPr marL="609600" indent="-609600">
              <a:lnSpc>
                <a:spcPct val="80000"/>
              </a:lnSpc>
              <a:buNone/>
            </a:pPr>
            <a:r>
              <a:rPr lang="en-US" sz="2400" dirty="0">
                <a:solidFill>
                  <a:sysClr val="windowText" lastClr="000000"/>
                </a:solidFill>
              </a:rPr>
              <a:t>    for (int i = 1; i &lt; 5; i++) {</a:t>
            </a:r>
          </a:p>
          <a:p>
            <a:pPr marL="609600" indent="-609600">
              <a:lnSpc>
                <a:spcPct val="80000"/>
              </a:lnSpc>
              <a:buNone/>
            </a:pPr>
            <a:r>
              <a:rPr lang="en-US" sz="2400" dirty="0">
                <a:solidFill>
                  <a:sysClr val="windowText" lastClr="000000"/>
                </a:solidFill>
              </a:rPr>
              <a:t>      values[i] = i + values[i-1];</a:t>
            </a:r>
          </a:p>
          <a:p>
            <a:pPr marL="609600" indent="-609600">
              <a:lnSpc>
                <a:spcPct val="80000"/>
              </a:lnSpc>
              <a:buNone/>
            </a:pPr>
            <a:r>
              <a:rPr lang="en-US" sz="2200" dirty="0" smtClean="0">
                <a:solidFill>
                  <a:sysClr val="windowText" lastClr="000000"/>
                </a:solidFill>
                <a:latin typeface="Calibri (Body)"/>
              </a:rPr>
              <a:t>     </a:t>
            </a:r>
            <a:r>
              <a:rPr lang="en-US" sz="2200" dirty="0" smtClean="0">
                <a:solidFill>
                  <a:sysClr val="windowText" lastClr="000000"/>
                </a:solidFill>
                <a:latin typeface="Calibri (Body)"/>
                <a:cs typeface="Times New Roman" panose="02020603050405020304" pitchFamily="18" charset="0"/>
              </a:rPr>
              <a:t>System.out.println(values[i</a:t>
            </a:r>
            <a:r>
              <a:rPr lang="en-US" sz="2200" dirty="0">
                <a:solidFill>
                  <a:sysClr val="windowText" lastClr="000000"/>
                </a:solidFill>
                <a:latin typeface="Calibri (Body)"/>
                <a:cs typeface="Times New Roman" panose="02020603050405020304" pitchFamily="18" charset="0"/>
              </a:rPr>
              <a:t>]);</a:t>
            </a:r>
            <a:endParaRPr lang="en-US" sz="2200" dirty="0" smtClean="0">
              <a:solidFill>
                <a:sysClr val="windowText" lastClr="000000"/>
              </a:solidFill>
              <a:latin typeface="Calibri (Body)"/>
            </a:endParaRPr>
          </a:p>
          <a:p>
            <a:pPr marL="609600" indent="-609600">
              <a:lnSpc>
                <a:spcPct val="80000"/>
              </a:lnSpc>
              <a:buNone/>
            </a:pPr>
            <a:r>
              <a:rPr lang="en-US" sz="2400" dirty="0" smtClean="0">
                <a:solidFill>
                  <a:sysClr val="windowText" lastClr="000000"/>
                </a:solidFill>
              </a:rPr>
              <a:t>}</a:t>
            </a:r>
            <a:endParaRPr lang="en-US" sz="2400" dirty="0">
              <a:solidFill>
                <a:sysClr val="windowText" lastClr="000000"/>
              </a:solidFill>
            </a:endParaRPr>
          </a:p>
          <a:p>
            <a:pPr marL="609600" indent="-609600">
              <a:lnSpc>
                <a:spcPct val="80000"/>
              </a:lnSpc>
              <a:buNone/>
            </a:pPr>
            <a:r>
              <a:rPr lang="en-US" sz="2400" dirty="0">
                <a:solidFill>
                  <a:sysClr val="windowText" lastClr="000000"/>
                </a:solidFill>
              </a:rPr>
              <a:t>    values[0] = values[1] + values[4];</a:t>
            </a:r>
          </a:p>
          <a:p>
            <a:pPr marL="609600" indent="-609600">
              <a:lnSpc>
                <a:spcPct val="80000"/>
              </a:lnSpc>
              <a:buNone/>
            </a:pPr>
            <a:r>
              <a:rPr lang="en-US" sz="2400" dirty="0" smtClean="0">
                <a:solidFill>
                  <a:sysClr val="windowText" lastClr="000000"/>
                </a:solidFill>
              </a:rPr>
              <a:t>      System.out.println(values[0</a:t>
            </a:r>
            <a:r>
              <a:rPr lang="en-US" sz="2400" dirty="0">
                <a:solidFill>
                  <a:sysClr val="windowText" lastClr="000000"/>
                </a:solidFill>
              </a:rPr>
              <a:t>]);  </a:t>
            </a:r>
          </a:p>
          <a:p>
            <a:pPr marL="609600" indent="-609600">
              <a:lnSpc>
                <a:spcPct val="80000"/>
              </a:lnSpc>
              <a:buNone/>
            </a:pPr>
            <a:r>
              <a:rPr lang="en-US" sz="2400" dirty="0" smtClean="0">
                <a:solidFill>
                  <a:sysClr val="windowText" lastClr="000000"/>
                </a:solidFill>
              </a:rPr>
              <a:t>}</a:t>
            </a:r>
            <a:endParaRPr lang="en-US" sz="2400" dirty="0">
              <a:solidFill>
                <a:sysClr val="windowText" lastClr="000000"/>
              </a:solidFill>
            </a:endParaRPr>
          </a:p>
          <a:p>
            <a:pPr marL="609600" indent="-609600">
              <a:lnSpc>
                <a:spcPct val="80000"/>
              </a:lnSpc>
              <a:buNone/>
            </a:pPr>
            <a:r>
              <a:rPr lang="en-US" sz="2400" dirty="0">
                <a:solidFill>
                  <a:sysClr val="windowText" lastClr="000000"/>
                </a:solidFill>
              </a:rPr>
              <a:t>}</a:t>
            </a:r>
          </a:p>
        </p:txBody>
      </p:sp>
      <p:graphicFrame>
        <p:nvGraphicFramePr>
          <p:cNvPr id="353289" name="Object 9"/>
          <p:cNvGraphicFramePr>
            <a:graphicFrameLocks noGrp="1" noChangeAspect="1"/>
          </p:cNvGraphicFramePr>
          <p:nvPr>
            <p:ph sz="half" idx="2"/>
            <p:extLst>
              <p:ext uri="{D42A27DB-BD31-4B8C-83A1-F6EECF244321}">
                <p14:modId xmlns="" xmlns:p14="http://schemas.microsoft.com/office/powerpoint/2010/main" val="2871361706"/>
              </p:ext>
            </p:extLst>
          </p:nvPr>
        </p:nvGraphicFramePr>
        <p:xfrm>
          <a:off x="7935913" y="2857500"/>
          <a:ext cx="1601787" cy="1712913"/>
        </p:xfrm>
        <a:graphic>
          <a:graphicData uri="http://schemas.openxmlformats.org/presentationml/2006/ole">
            <p:oleObj spid="_x0000_s7233" name="Picture" r:id="rId3" imgW="1601724" imgH="1712976" progId="Word.Picture.8">
              <p:embed/>
            </p:oleObj>
          </a:graphicData>
        </a:graphic>
      </p:graphicFrame>
      <p:sp>
        <p:nvSpPr>
          <p:cNvPr id="9" name="Slide Number Placeholder 5"/>
          <p:cNvSpPr>
            <a:spLocks noGrp="1"/>
          </p:cNvSpPr>
          <p:nvPr>
            <p:ph type="sldNum" sz="quarter" idx="11"/>
          </p:nvPr>
        </p:nvSpPr>
        <p:spPr/>
        <p:txBody>
          <a:bodyPr/>
          <a:lstStyle/>
          <a:p>
            <a:fld id="{5C2AABD2-13FC-4FE4-9FF9-0A5D82ABD26D}" type="slidenum">
              <a:rPr lang="en-US"/>
              <a:pPr/>
              <a:t>12</a:t>
            </a:fld>
            <a:endParaRPr lang="en-US" dirty="0"/>
          </a:p>
        </p:txBody>
      </p:sp>
      <p:sp>
        <p:nvSpPr>
          <p:cNvPr id="353284" name="AutoShape 4"/>
          <p:cNvSpPr>
            <a:spLocks noChangeArrowheads="1"/>
          </p:cNvSpPr>
          <p:nvPr/>
        </p:nvSpPr>
        <p:spPr bwMode="auto">
          <a:xfrm>
            <a:off x="6534464" y="1022926"/>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 2) is less than 5</a:t>
            </a:r>
          </a:p>
        </p:txBody>
      </p:sp>
      <p:sp>
        <p:nvSpPr>
          <p:cNvPr id="353285" name="Rectangle 5"/>
          <p:cNvSpPr>
            <a:spLocks noChangeArrowheads="1"/>
          </p:cNvSpPr>
          <p:nvPr/>
        </p:nvSpPr>
        <p:spPr bwMode="auto">
          <a:xfrm>
            <a:off x="4306001" y="2986632"/>
            <a:ext cx="541975" cy="29134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3286" name="Rectangle 6"/>
          <p:cNvSpPr>
            <a:spLocks noChangeArrowheads="1"/>
          </p:cNvSpPr>
          <p:nvPr/>
        </p:nvSpPr>
        <p:spPr bwMode="auto">
          <a:xfrm>
            <a:off x="2025651" y="2553772"/>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 xmlns:p14="http://schemas.microsoft.com/office/powerpoint/2010/main" val="3889996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52259" name="Rectangle 3"/>
          <p:cNvSpPr>
            <a:spLocks noGrp="1" noChangeArrowheads="1"/>
          </p:cNvSpPr>
          <p:nvPr>
            <p:ph idx="1"/>
          </p:nvPr>
        </p:nvSpPr>
        <p:spPr>
          <a:xfrm>
            <a:off x="1752600" y="1981199"/>
            <a:ext cx="4343400" cy="3910149"/>
          </a:xfrm>
          <a:solidFill>
            <a:schemeClr val="bg1"/>
          </a:solidFill>
          <a:ln/>
        </p:spPr>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values[i] = i + values[i-1];</a:t>
            </a:r>
          </a:p>
          <a:p>
            <a:pPr marL="609600" indent="-609600">
              <a:lnSpc>
                <a:spcPct val="80000"/>
              </a:lnSpc>
              <a:buNone/>
            </a:pPr>
            <a:r>
              <a:rPr lang="en-US" sz="2000" dirty="0" smtClean="0">
                <a:solidFill>
                  <a:sysClr val="windowText" lastClr="000000"/>
                </a:solidFill>
              </a:rPr>
              <a:t>    </a:t>
            </a:r>
            <a:r>
              <a:rPr lang="en-US" sz="2000" dirty="0">
                <a:solidFill>
                  <a:sysClr val="windowText" lastClr="000000"/>
                </a:solidFill>
                <a:latin typeface="Calibri (Body)"/>
              </a:rPr>
              <a:t> </a:t>
            </a:r>
            <a:r>
              <a:rPr lang="en-US" sz="2000" dirty="0">
                <a:solidFill>
                  <a:sysClr val="windowText" lastClr="000000"/>
                </a:solidFill>
                <a:latin typeface="Calibri (Body)"/>
                <a:cs typeface="Times New Roman" panose="02020603050405020304" pitchFamily="18" charset="0"/>
              </a:rPr>
              <a:t>System.out.println(values[i]);</a:t>
            </a:r>
            <a:endParaRPr lang="en-US" sz="2000" dirty="0" smtClean="0">
              <a:solidFill>
                <a:sysClr val="windowText" lastClr="000000"/>
              </a:solidFill>
            </a:endParaRP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a:solidFill>
                  <a:sysClr val="windowText" lastClr="000000"/>
                </a:solidFill>
              </a:rPr>
              <a:t>  </a:t>
            </a:r>
            <a:r>
              <a:rPr lang="en-US" sz="2000" dirty="0" smtClean="0">
                <a:solidFill>
                  <a:sysClr val="windowText" lastClr="000000"/>
                </a:solidFill>
              </a:rPr>
              <a:t>  System.out.println(values[0</a:t>
            </a:r>
            <a:r>
              <a:rPr lang="en-US" sz="2000" dirty="0">
                <a:solidFill>
                  <a:sysClr val="windowText" lastClr="000000"/>
                </a:solidFill>
              </a:rPr>
              <a:t>]);</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352260" name="AutoShape 4"/>
          <p:cNvSpPr>
            <a:spLocks noChangeArrowheads="1"/>
          </p:cNvSpPr>
          <p:nvPr/>
        </p:nvSpPr>
        <p:spPr bwMode="auto">
          <a:xfrm>
            <a:off x="3906839" y="1047750"/>
            <a:ext cx="4186237" cy="768350"/>
          </a:xfrm>
          <a:prstGeom prst="wedgeRoundRectCallout">
            <a:avLst>
              <a:gd name="adj1" fmla="val -25306"/>
              <a:gd name="adj2" fmla="val 272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line is executed, </a:t>
            </a:r>
          </a:p>
          <a:p>
            <a:pPr algn="ctr"/>
            <a:r>
              <a:rPr lang="en-US" dirty="0"/>
              <a:t>values[2] is 3 (2 + 1)</a:t>
            </a:r>
          </a:p>
        </p:txBody>
      </p:sp>
      <p:sp>
        <p:nvSpPr>
          <p:cNvPr id="352261" name="Rectangle 5"/>
          <p:cNvSpPr>
            <a:spLocks noChangeArrowheads="1"/>
          </p:cNvSpPr>
          <p:nvPr/>
        </p:nvSpPr>
        <p:spPr bwMode="auto">
          <a:xfrm>
            <a:off x="2037557" y="3459956"/>
            <a:ext cx="3962400"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2262"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2263" name="Object 7"/>
          <p:cNvGraphicFramePr>
            <a:graphicFrameLocks noChangeAspect="1"/>
          </p:cNvGraphicFramePr>
          <p:nvPr>
            <p:extLst>
              <p:ext uri="{D42A27DB-BD31-4B8C-83A1-F6EECF244321}">
                <p14:modId xmlns="" xmlns:p14="http://schemas.microsoft.com/office/powerpoint/2010/main" val="2555157831"/>
              </p:ext>
            </p:extLst>
          </p:nvPr>
        </p:nvGraphicFramePr>
        <p:xfrm>
          <a:off x="7362826" y="2044700"/>
          <a:ext cx="2558257" cy="2755900"/>
        </p:xfrm>
        <a:graphic>
          <a:graphicData uri="http://schemas.openxmlformats.org/presentationml/2006/ole">
            <p:oleObj spid="_x0000_s8257" name="Picture" r:id="rId3" imgW="1601724" imgH="1712976" progId="Word.Picture.8">
              <p:embed/>
            </p:oleObj>
          </a:graphicData>
        </a:graphic>
      </p:graphicFrame>
      <p:sp>
        <p:nvSpPr>
          <p:cNvPr id="352265" name="Rectangle 9"/>
          <p:cNvSpPr>
            <a:spLocks noChangeArrowheads="1"/>
          </p:cNvSpPr>
          <p:nvPr/>
        </p:nvSpPr>
        <p:spPr bwMode="auto">
          <a:xfrm>
            <a:off x="8276829" y="3698024"/>
            <a:ext cx="730250"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2266" name="Line 10"/>
          <p:cNvSpPr>
            <a:spLocks noChangeShapeType="1"/>
          </p:cNvSpPr>
          <p:nvPr/>
        </p:nvSpPr>
        <p:spPr bwMode="auto">
          <a:xfrm>
            <a:off x="5865813" y="3690143"/>
            <a:ext cx="2227263" cy="76200"/>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122353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209800" y="228600"/>
            <a:ext cx="7772400" cy="533400"/>
          </a:xfrm>
          <a:noFill/>
          <a:ln/>
        </p:spPr>
        <p:txBody>
          <a:bodyPr>
            <a:normAutofit fontScale="90000"/>
          </a:bodyPr>
          <a:lstStyle/>
          <a:p>
            <a:r>
              <a:rPr lang="en-US" dirty="0">
                <a:latin typeface="Times New Roman" panose="02020603050405020304" pitchFamily="18" charset="0"/>
                <a:cs typeface="Times New Roman" panose="02020603050405020304" pitchFamily="18" charset="0"/>
              </a:rPr>
              <a:t>Trace Program with Arrays</a:t>
            </a:r>
          </a:p>
        </p:txBody>
      </p:sp>
      <p:sp>
        <p:nvSpPr>
          <p:cNvPr id="354307" name="Rectangle 3"/>
          <p:cNvSpPr>
            <a:spLocks noGrp="1" noChangeArrowheads="1"/>
          </p:cNvSpPr>
          <p:nvPr>
            <p:ph idx="1"/>
          </p:nvPr>
        </p:nvSpPr>
        <p:spPr>
          <a:xfrm>
            <a:off x="1752600" y="1981200"/>
            <a:ext cx="4343400" cy="3779520"/>
          </a:xfrm>
          <a:solidFill>
            <a:schemeClr val="bg1"/>
          </a:solidFill>
          <a:ln/>
        </p:spPr>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a:solidFill>
                  <a:sysClr val="windowText" lastClr="000000"/>
                </a:solidFill>
              </a:rPr>
              <a:t>  System.out.println(values[0]);</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9" name="Slide Number Placeholder 4"/>
          <p:cNvSpPr>
            <a:spLocks noGrp="1"/>
          </p:cNvSpPr>
          <p:nvPr>
            <p:ph type="sldNum" sz="quarter" idx="12"/>
          </p:nvPr>
        </p:nvSpPr>
        <p:spPr/>
        <p:txBody>
          <a:bodyPr/>
          <a:lstStyle/>
          <a:p>
            <a:fld id="{C036418D-4A48-45D8-BBFD-8D0B2E6E3CAF}" type="slidenum">
              <a:rPr lang="en-US"/>
              <a:pPr/>
              <a:t>14</a:t>
            </a:fld>
            <a:endParaRPr lang="en-US" dirty="0"/>
          </a:p>
        </p:txBody>
      </p:sp>
      <p:sp>
        <p:nvSpPr>
          <p:cNvPr id="354308" name="AutoShape 4"/>
          <p:cNvSpPr>
            <a:spLocks noChangeArrowheads="1"/>
          </p:cNvSpPr>
          <p:nvPr/>
        </p:nvSpPr>
        <p:spPr bwMode="auto">
          <a:xfrm>
            <a:off x="3765171" y="1131943"/>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i becomes 3.</a:t>
            </a:r>
          </a:p>
        </p:txBody>
      </p:sp>
      <p:sp>
        <p:nvSpPr>
          <p:cNvPr id="354309" name="Rectangle 5"/>
          <p:cNvSpPr>
            <a:spLocks noChangeArrowheads="1"/>
          </p:cNvSpPr>
          <p:nvPr/>
        </p:nvSpPr>
        <p:spPr bwMode="auto">
          <a:xfrm>
            <a:off x="4311787" y="3207633"/>
            <a:ext cx="346075"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4310"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4311" name="Object 7"/>
          <p:cNvGraphicFramePr>
            <a:graphicFrameLocks noChangeAspect="1"/>
          </p:cNvGraphicFramePr>
          <p:nvPr>
            <p:extLst>
              <p:ext uri="{D42A27DB-BD31-4B8C-83A1-F6EECF244321}">
                <p14:modId xmlns="" xmlns:p14="http://schemas.microsoft.com/office/powerpoint/2010/main" val="3479126779"/>
              </p:ext>
            </p:extLst>
          </p:nvPr>
        </p:nvGraphicFramePr>
        <p:xfrm>
          <a:off x="7362826" y="2046289"/>
          <a:ext cx="2619374" cy="3027987"/>
        </p:xfrm>
        <a:graphic>
          <a:graphicData uri="http://schemas.openxmlformats.org/presentationml/2006/ole">
            <p:oleObj spid="_x0000_s9281" name="Picture" r:id="rId3" imgW="1601724" imgH="1712976" progId="Word.Picture.8">
              <p:embed/>
            </p:oleObj>
          </a:graphicData>
        </a:graphic>
      </p:graphicFrame>
    </p:spTree>
    <p:extLst>
      <p:ext uri="{BB962C8B-B14F-4D97-AF65-F5344CB8AC3E}">
        <p14:creationId xmlns="" xmlns:p14="http://schemas.microsoft.com/office/powerpoint/2010/main" val="309444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09800" y="228600"/>
            <a:ext cx="7772400" cy="533400"/>
          </a:xfrm>
          <a:noFill/>
          <a:ln/>
        </p:spPr>
        <p:txBody>
          <a:bodyPr>
            <a:normAutofit fontScale="90000"/>
          </a:bodyPr>
          <a:lstStyle/>
          <a:p>
            <a:r>
              <a:rPr lang="en-US" dirty="0"/>
              <a:t>Trace Program with Arrays</a:t>
            </a:r>
          </a:p>
        </p:txBody>
      </p:sp>
      <p:sp>
        <p:nvSpPr>
          <p:cNvPr id="363523" name="Rectangle 3"/>
          <p:cNvSpPr>
            <a:spLocks noGrp="1" noChangeArrowheads="1"/>
          </p:cNvSpPr>
          <p:nvPr>
            <p:ph idx="1"/>
          </p:nvPr>
        </p:nvSpPr>
        <p:spPr>
          <a:xfrm>
            <a:off x="1752600" y="1981199"/>
            <a:ext cx="4343400" cy="3818709"/>
          </a:xfrm>
          <a:solidFill>
            <a:schemeClr val="bg1"/>
          </a:solidFill>
          <a:ln/>
        </p:spPr>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values[i] = i + values[i-1];</a:t>
            </a:r>
          </a:p>
          <a:p>
            <a:pPr marL="609600" indent="-609600">
              <a:lnSpc>
                <a:spcPct val="80000"/>
              </a:lnSpc>
              <a:buNone/>
            </a:pPr>
            <a:r>
              <a:rPr lang="en-US" sz="2000" dirty="0" smtClean="0">
                <a:solidFill>
                  <a:sysClr val="windowText" lastClr="000000"/>
                </a:solidFill>
              </a:rPr>
              <a:t>   </a:t>
            </a:r>
            <a:r>
              <a:rPr lang="en-US" sz="2000" dirty="0">
                <a:solidFill>
                  <a:sysClr val="windowText" lastClr="000000"/>
                </a:solidFill>
                <a:latin typeface="Calibri (Body)"/>
              </a:rPr>
              <a:t> </a:t>
            </a:r>
            <a:r>
              <a:rPr lang="en-US" sz="2000" dirty="0">
                <a:solidFill>
                  <a:sysClr val="windowText" lastClr="000000"/>
                </a:solidFill>
                <a:latin typeface="Calibri (Body)"/>
                <a:cs typeface="Times New Roman" panose="02020603050405020304" pitchFamily="18" charset="0"/>
              </a:rPr>
              <a:t>System.out.println(values[i]);</a:t>
            </a:r>
            <a:r>
              <a:rPr lang="en-US" sz="2000" dirty="0" smtClean="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smtClean="0">
                <a:solidFill>
                  <a:sysClr val="windowText" lastClr="000000"/>
                </a:solidFill>
              </a:rPr>
              <a:t>  System.out.println(values[0</a:t>
            </a:r>
            <a:r>
              <a:rPr lang="en-US" sz="2000" dirty="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363524" name="AutoShape 4"/>
          <p:cNvSpPr>
            <a:spLocks noChangeArrowheads="1"/>
          </p:cNvSpPr>
          <p:nvPr/>
        </p:nvSpPr>
        <p:spPr bwMode="auto">
          <a:xfrm>
            <a:off x="5584110" y="1212057"/>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(=3) is still less than 5.</a:t>
            </a:r>
          </a:p>
        </p:txBody>
      </p:sp>
      <p:sp>
        <p:nvSpPr>
          <p:cNvPr id="363525" name="Rectangle 5"/>
          <p:cNvSpPr>
            <a:spLocks noChangeArrowheads="1"/>
          </p:cNvSpPr>
          <p:nvPr/>
        </p:nvSpPr>
        <p:spPr bwMode="auto">
          <a:xfrm>
            <a:off x="3702521" y="3176384"/>
            <a:ext cx="536575" cy="28913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3526"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63527" name="Object 7"/>
          <p:cNvGraphicFramePr>
            <a:graphicFrameLocks noChangeAspect="1"/>
          </p:cNvGraphicFramePr>
          <p:nvPr>
            <p:extLst>
              <p:ext uri="{D42A27DB-BD31-4B8C-83A1-F6EECF244321}">
                <p14:modId xmlns="" xmlns:p14="http://schemas.microsoft.com/office/powerpoint/2010/main" val="1207172398"/>
              </p:ext>
            </p:extLst>
          </p:nvPr>
        </p:nvGraphicFramePr>
        <p:xfrm>
          <a:off x="7362826" y="2046289"/>
          <a:ext cx="2407522" cy="2564348"/>
        </p:xfrm>
        <a:graphic>
          <a:graphicData uri="http://schemas.openxmlformats.org/presentationml/2006/ole">
            <p:oleObj spid="_x0000_s10306" name="Picture" r:id="rId3" imgW="1601724" imgH="1712976" progId="Word.Picture.8">
              <p:embed/>
            </p:oleObj>
          </a:graphicData>
        </a:graphic>
      </p:graphicFrame>
    </p:spTree>
    <p:extLst>
      <p:ext uri="{BB962C8B-B14F-4D97-AF65-F5344CB8AC3E}">
        <p14:creationId xmlns="" xmlns:p14="http://schemas.microsoft.com/office/powerpoint/2010/main" val="305714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55331" name="Rectangle 3"/>
          <p:cNvSpPr>
            <a:spLocks noGrp="1" noChangeArrowheads="1"/>
          </p:cNvSpPr>
          <p:nvPr>
            <p:ph idx="1"/>
          </p:nvPr>
        </p:nvSpPr>
        <p:spPr>
          <a:xfrm>
            <a:off x="1752600" y="1981200"/>
            <a:ext cx="4343400" cy="3779520"/>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smtClean="0"/>
              <a:t>    System.out.println(values[0</a:t>
            </a:r>
            <a:r>
              <a:rPr lang="en-US" sz="2000" dirty="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sp>
        <p:nvSpPr>
          <p:cNvPr id="355332" name="AutoShape 4"/>
          <p:cNvSpPr>
            <a:spLocks noChangeArrowheads="1"/>
          </p:cNvSpPr>
          <p:nvPr/>
        </p:nvSpPr>
        <p:spPr bwMode="auto">
          <a:xfrm>
            <a:off x="5673725" y="1163639"/>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line, values[3] becomes 6 (3 + 3)</a:t>
            </a:r>
          </a:p>
        </p:txBody>
      </p:sp>
      <p:sp>
        <p:nvSpPr>
          <p:cNvPr id="355333" name="Rectangle 5"/>
          <p:cNvSpPr>
            <a:spLocks noChangeArrowheads="1"/>
          </p:cNvSpPr>
          <p:nvPr/>
        </p:nvSpPr>
        <p:spPr bwMode="auto">
          <a:xfrm>
            <a:off x="2085181" y="3459162"/>
            <a:ext cx="3417888" cy="319603"/>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5334"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5335" name="Object 7"/>
          <p:cNvGraphicFramePr>
            <a:graphicFrameLocks noChangeAspect="1"/>
          </p:cNvGraphicFramePr>
          <p:nvPr>
            <p:extLst>
              <p:ext uri="{D42A27DB-BD31-4B8C-83A1-F6EECF244321}">
                <p14:modId xmlns="" xmlns:p14="http://schemas.microsoft.com/office/powerpoint/2010/main" val="3203188939"/>
              </p:ext>
            </p:extLst>
          </p:nvPr>
        </p:nvGraphicFramePr>
        <p:xfrm>
          <a:off x="7362826" y="2044700"/>
          <a:ext cx="2654300" cy="2939424"/>
        </p:xfrm>
        <a:graphic>
          <a:graphicData uri="http://schemas.openxmlformats.org/presentationml/2006/ole">
            <p:oleObj spid="_x0000_s11329" name="Picture" r:id="rId3" imgW="1601724" imgH="1712976" progId="Word.Picture.8">
              <p:embed/>
            </p:oleObj>
          </a:graphicData>
        </a:graphic>
      </p:graphicFrame>
      <p:sp>
        <p:nvSpPr>
          <p:cNvPr id="355337" name="Line 9"/>
          <p:cNvSpPr>
            <a:spLocks noChangeShapeType="1"/>
          </p:cNvSpPr>
          <p:nvPr/>
        </p:nvSpPr>
        <p:spPr bwMode="auto">
          <a:xfrm>
            <a:off x="5503069" y="3645693"/>
            <a:ext cx="2650331" cy="629957"/>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5338" name="Rectangle 10"/>
          <p:cNvSpPr>
            <a:spLocks noChangeArrowheads="1"/>
          </p:cNvSpPr>
          <p:nvPr/>
        </p:nvSpPr>
        <p:spPr bwMode="auto">
          <a:xfrm>
            <a:off x="8228807" y="4188833"/>
            <a:ext cx="922338"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1307545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56355" name="Rectangle 3"/>
          <p:cNvSpPr>
            <a:spLocks noGrp="1" noChangeArrowheads="1"/>
          </p:cNvSpPr>
          <p:nvPr>
            <p:ph idx="1"/>
          </p:nvPr>
        </p:nvSpPr>
        <p:spPr>
          <a:xfrm>
            <a:off x="1752600" y="1981199"/>
            <a:ext cx="4343400" cy="3740331"/>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smtClean="0"/>
              <a:t>   System.out.println(values[0</a:t>
            </a:r>
            <a:r>
              <a:rPr lang="en-US" sz="2000" dirty="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sp>
        <p:nvSpPr>
          <p:cNvPr id="356356" name="AutoShape 4"/>
          <p:cNvSpPr>
            <a:spLocks noChangeArrowheads="1"/>
          </p:cNvSpPr>
          <p:nvPr/>
        </p:nvSpPr>
        <p:spPr bwMode="auto">
          <a:xfrm>
            <a:off x="5980114" y="1215177"/>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i becomes 4</a:t>
            </a:r>
          </a:p>
        </p:txBody>
      </p:sp>
      <p:sp>
        <p:nvSpPr>
          <p:cNvPr id="356357" name="Rectangle 5"/>
          <p:cNvSpPr>
            <a:spLocks noChangeArrowheads="1"/>
          </p:cNvSpPr>
          <p:nvPr/>
        </p:nvSpPr>
        <p:spPr bwMode="auto">
          <a:xfrm>
            <a:off x="4268059" y="3174864"/>
            <a:ext cx="437881" cy="27741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6358"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6359" name="Object 7"/>
          <p:cNvGraphicFramePr>
            <a:graphicFrameLocks noChangeAspect="1"/>
          </p:cNvGraphicFramePr>
          <p:nvPr>
            <p:extLst>
              <p:ext uri="{D42A27DB-BD31-4B8C-83A1-F6EECF244321}">
                <p14:modId xmlns="" xmlns:p14="http://schemas.microsoft.com/office/powerpoint/2010/main" val="3441686975"/>
              </p:ext>
            </p:extLst>
          </p:nvPr>
        </p:nvGraphicFramePr>
        <p:xfrm>
          <a:off x="7362826" y="2044699"/>
          <a:ext cx="2803525" cy="3016697"/>
        </p:xfrm>
        <a:graphic>
          <a:graphicData uri="http://schemas.openxmlformats.org/presentationml/2006/ole">
            <p:oleObj spid="_x0000_s12353" name="Picture" r:id="rId3" imgW="1601724" imgH="1712976" progId="Word.Picture.8">
              <p:embed/>
            </p:oleObj>
          </a:graphicData>
        </a:graphic>
      </p:graphicFrame>
    </p:spTree>
    <p:extLst>
      <p:ext uri="{BB962C8B-B14F-4D97-AF65-F5344CB8AC3E}">
        <p14:creationId xmlns="" xmlns:p14="http://schemas.microsoft.com/office/powerpoint/2010/main" val="2943007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64547" name="Rectangle 3"/>
          <p:cNvSpPr>
            <a:spLocks noGrp="1" noChangeArrowheads="1"/>
          </p:cNvSpPr>
          <p:nvPr>
            <p:ph idx="1"/>
          </p:nvPr>
        </p:nvSpPr>
        <p:spPr>
          <a:xfrm>
            <a:off x="1752600" y="1981200"/>
            <a:ext cx="4343400" cy="3753394"/>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smtClean="0"/>
              <a:t> </a:t>
            </a: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a:t>   System.out.println(values[0]);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sp>
        <p:nvSpPr>
          <p:cNvPr id="9" name="Slide Number Placeholder 4"/>
          <p:cNvSpPr>
            <a:spLocks noGrp="1"/>
          </p:cNvSpPr>
          <p:nvPr>
            <p:ph type="sldNum" sz="quarter" idx="12"/>
          </p:nvPr>
        </p:nvSpPr>
        <p:spPr/>
        <p:txBody>
          <a:bodyPr/>
          <a:lstStyle/>
          <a:p>
            <a:fld id="{552667A4-9265-4924-9EC1-AAC56B844652}" type="slidenum">
              <a:rPr lang="en-US"/>
              <a:pPr/>
              <a:t>18</a:t>
            </a:fld>
            <a:endParaRPr lang="en-US" dirty="0"/>
          </a:p>
        </p:txBody>
      </p:sp>
      <p:sp>
        <p:nvSpPr>
          <p:cNvPr id="364548" name="AutoShape 4"/>
          <p:cNvSpPr>
            <a:spLocks noChangeArrowheads="1"/>
          </p:cNvSpPr>
          <p:nvPr/>
        </p:nvSpPr>
        <p:spPr bwMode="auto">
          <a:xfrm>
            <a:off x="5954356" y="1112146"/>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(=4) is still less than 5</a:t>
            </a:r>
          </a:p>
        </p:txBody>
      </p:sp>
      <p:sp>
        <p:nvSpPr>
          <p:cNvPr id="364549" name="Rectangle 5"/>
          <p:cNvSpPr>
            <a:spLocks noChangeArrowheads="1"/>
          </p:cNvSpPr>
          <p:nvPr/>
        </p:nvSpPr>
        <p:spPr bwMode="auto">
          <a:xfrm>
            <a:off x="3644063" y="3161733"/>
            <a:ext cx="571745" cy="316482"/>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4550"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64551" name="Object 7"/>
          <p:cNvGraphicFramePr>
            <a:graphicFrameLocks noChangeAspect="1"/>
          </p:cNvGraphicFramePr>
          <p:nvPr>
            <p:extLst>
              <p:ext uri="{D42A27DB-BD31-4B8C-83A1-F6EECF244321}">
                <p14:modId xmlns="" xmlns:p14="http://schemas.microsoft.com/office/powerpoint/2010/main" val="1823685688"/>
              </p:ext>
            </p:extLst>
          </p:nvPr>
        </p:nvGraphicFramePr>
        <p:xfrm>
          <a:off x="7362826" y="2044700"/>
          <a:ext cx="2502391" cy="2875030"/>
        </p:xfrm>
        <a:graphic>
          <a:graphicData uri="http://schemas.openxmlformats.org/presentationml/2006/ole">
            <p:oleObj spid="_x0000_s13377" name="Picture" r:id="rId3" imgW="1601724" imgH="1712976" progId="Word.Picture.8">
              <p:embed/>
            </p:oleObj>
          </a:graphicData>
        </a:graphic>
      </p:graphicFrame>
    </p:spTree>
    <p:extLst>
      <p:ext uri="{BB962C8B-B14F-4D97-AF65-F5344CB8AC3E}">
        <p14:creationId xmlns="" xmlns:p14="http://schemas.microsoft.com/office/powerpoint/2010/main" val="97222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2209800" y="228600"/>
            <a:ext cx="7772400"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57379" name="Rectangle 3"/>
          <p:cNvSpPr>
            <a:spLocks noGrp="1" noChangeArrowheads="1"/>
          </p:cNvSpPr>
          <p:nvPr>
            <p:ph idx="1"/>
          </p:nvPr>
        </p:nvSpPr>
        <p:spPr>
          <a:xfrm>
            <a:off x="1752600" y="1981199"/>
            <a:ext cx="4343400" cy="3727269"/>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 </a:t>
            </a:r>
            <a:r>
              <a:rPr lang="en-US" sz="2000" dirty="0"/>
              <a:t>}</a:t>
            </a:r>
          </a:p>
          <a:p>
            <a:pPr marL="609600" indent="-609600">
              <a:lnSpc>
                <a:spcPct val="80000"/>
              </a:lnSpc>
              <a:buNone/>
            </a:pPr>
            <a:r>
              <a:rPr lang="en-US" sz="2000" dirty="0"/>
              <a:t>    values[0] = values[1] + values[4];</a:t>
            </a:r>
          </a:p>
          <a:p>
            <a:pPr marL="609600" indent="-609600">
              <a:lnSpc>
                <a:spcPct val="80000"/>
              </a:lnSpc>
              <a:buNone/>
            </a:pPr>
            <a:r>
              <a:rPr lang="en-US" sz="2000" dirty="0"/>
              <a:t>    System.out.println(values[0]);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sp>
        <p:nvSpPr>
          <p:cNvPr id="11" name="Slide Number Placeholder 4"/>
          <p:cNvSpPr>
            <a:spLocks noGrp="1"/>
          </p:cNvSpPr>
          <p:nvPr>
            <p:ph type="sldNum" sz="quarter" idx="12"/>
          </p:nvPr>
        </p:nvSpPr>
        <p:spPr/>
        <p:txBody>
          <a:bodyPr/>
          <a:lstStyle/>
          <a:p>
            <a:fld id="{85624C1B-1E1D-4199-B300-4F2554744BA4}" type="slidenum">
              <a:rPr lang="en-US"/>
              <a:pPr/>
              <a:t>19</a:t>
            </a:fld>
            <a:endParaRPr lang="en-US" dirty="0"/>
          </a:p>
        </p:txBody>
      </p:sp>
      <p:sp>
        <p:nvSpPr>
          <p:cNvPr id="357380" name="AutoShape 4"/>
          <p:cNvSpPr>
            <a:spLocks noChangeArrowheads="1"/>
          </p:cNvSpPr>
          <p:nvPr/>
        </p:nvSpPr>
        <p:spPr bwMode="auto">
          <a:xfrm>
            <a:off x="3932965" y="1047751"/>
            <a:ext cx="4505641" cy="384175"/>
          </a:xfrm>
          <a:prstGeom prst="wedgeRoundRectCallout">
            <a:avLst>
              <a:gd name="adj1" fmla="val -27835"/>
              <a:gd name="adj2" fmla="val 57897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values[4] becomes 10 (4 + 6)</a:t>
            </a:r>
          </a:p>
        </p:txBody>
      </p:sp>
      <p:sp>
        <p:nvSpPr>
          <p:cNvPr id="357381" name="Rectangle 5"/>
          <p:cNvSpPr>
            <a:spLocks noChangeArrowheads="1"/>
          </p:cNvSpPr>
          <p:nvPr/>
        </p:nvSpPr>
        <p:spPr bwMode="auto">
          <a:xfrm>
            <a:off x="2062162" y="3409405"/>
            <a:ext cx="3417888" cy="404949"/>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7382"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7383" name="Object 7"/>
          <p:cNvGraphicFramePr>
            <a:graphicFrameLocks noChangeAspect="1"/>
          </p:cNvGraphicFramePr>
          <p:nvPr>
            <p:extLst>
              <p:ext uri="{D42A27DB-BD31-4B8C-83A1-F6EECF244321}">
                <p14:modId xmlns="" xmlns:p14="http://schemas.microsoft.com/office/powerpoint/2010/main" val="691761178"/>
              </p:ext>
            </p:extLst>
          </p:nvPr>
        </p:nvGraphicFramePr>
        <p:xfrm>
          <a:off x="7362826" y="2044700"/>
          <a:ext cx="2811484" cy="2939424"/>
        </p:xfrm>
        <a:graphic>
          <a:graphicData uri="http://schemas.openxmlformats.org/presentationml/2006/ole">
            <p:oleObj spid="_x0000_s14401" name="Picture" r:id="rId3" imgW="1601724" imgH="1712976" progId="Word.Picture.8">
              <p:embed/>
            </p:oleObj>
          </a:graphicData>
        </a:graphic>
      </p:graphicFrame>
      <p:sp>
        <p:nvSpPr>
          <p:cNvPr id="357385" name="Line 9"/>
          <p:cNvSpPr>
            <a:spLocks noChangeShapeType="1"/>
          </p:cNvSpPr>
          <p:nvPr/>
        </p:nvSpPr>
        <p:spPr bwMode="auto">
          <a:xfrm>
            <a:off x="5480050" y="3708332"/>
            <a:ext cx="2673350" cy="915183"/>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7386" name="Rectangle 10"/>
          <p:cNvSpPr>
            <a:spLocks noChangeArrowheads="1"/>
          </p:cNvSpPr>
          <p:nvPr/>
        </p:nvSpPr>
        <p:spPr bwMode="auto">
          <a:xfrm>
            <a:off x="8384393" y="4532312"/>
            <a:ext cx="768350"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330603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a:xfrm>
            <a:off x="2217738" y="203201"/>
            <a:ext cx="7772400" cy="652463"/>
          </a:xfrm>
        </p:spPr>
        <p:txBody>
          <a:bodyPr>
            <a:normAutofit/>
          </a:bodyPr>
          <a:lstStyle/>
          <a:p>
            <a:r>
              <a:rPr lang="en-US" sz="4000" b="1" dirty="0">
                <a:latin typeface="Times New Roman" panose="02020603050405020304" pitchFamily="18" charset="0"/>
                <a:cs typeface="Times New Roman" panose="02020603050405020304" pitchFamily="18" charset="0"/>
              </a:rPr>
              <a:t>Introducing Arrays</a:t>
            </a:r>
          </a:p>
        </p:txBody>
      </p:sp>
      <p:sp>
        <p:nvSpPr>
          <p:cNvPr id="247817" name="Text Box 1033"/>
          <p:cNvSpPr txBox="1">
            <a:spLocks noChangeArrowheads="1"/>
          </p:cNvSpPr>
          <p:nvPr/>
        </p:nvSpPr>
        <p:spPr bwMode="auto">
          <a:xfrm>
            <a:off x="1043188" y="1009650"/>
            <a:ext cx="1052203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Aft>
                <a:spcPts val="1200"/>
              </a:spcAft>
            </a:pPr>
            <a:r>
              <a:rPr lang="en-US" sz="2400" dirty="0">
                <a:latin typeface="Times New Roman" panose="02020603050405020304" pitchFamily="18" charset="0"/>
                <a:cs typeface="Times New Roman" panose="02020603050405020304" pitchFamily="18" charset="0"/>
              </a:rPr>
              <a:t>Array is a data structure that represents a collection of the same types of data. </a:t>
            </a:r>
          </a:p>
        </p:txBody>
      </p:sp>
      <p:sp>
        <p:nvSpPr>
          <p:cNvPr id="247819" name="Rectangle 1035"/>
          <p:cNvSpPr>
            <a:spLocks noChangeArrowheads="1"/>
          </p:cNvSpPr>
          <p:nvPr/>
        </p:nvSpPr>
        <p:spPr bwMode="auto">
          <a:xfrm>
            <a:off x="4294188" y="21986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247824" name="Rectangle 1040"/>
          <p:cNvSpPr>
            <a:spLocks noChangeArrowheads="1"/>
          </p:cNvSpPr>
          <p:nvPr/>
        </p:nvSpPr>
        <p:spPr bwMode="auto">
          <a:xfrm>
            <a:off x="3695700" y="19129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247823" name="Object 1039"/>
          <p:cNvGraphicFramePr>
            <a:graphicFrameLocks noChangeAspect="1"/>
          </p:cNvGraphicFramePr>
          <p:nvPr>
            <p:extLst>
              <p:ext uri="{D42A27DB-BD31-4B8C-83A1-F6EECF244321}">
                <p14:modId xmlns="" xmlns:p14="http://schemas.microsoft.com/office/powerpoint/2010/main" val="2018166287"/>
              </p:ext>
            </p:extLst>
          </p:nvPr>
        </p:nvGraphicFramePr>
        <p:xfrm>
          <a:off x="2217738" y="1751527"/>
          <a:ext cx="7545387" cy="4604823"/>
        </p:xfrm>
        <a:graphic>
          <a:graphicData uri="http://schemas.openxmlformats.org/presentationml/2006/ole">
            <p:oleObj spid="_x0000_s1088" r:id="rId3" imgW="4800600" imgH="3029712" progId="Word.Picture.8">
              <p:embed/>
            </p:oleObj>
          </a:graphicData>
        </a:graphic>
      </p:graphicFrame>
    </p:spTree>
    <p:extLst>
      <p:ext uri="{BB962C8B-B14F-4D97-AF65-F5344CB8AC3E}">
        <p14:creationId xmlns="" xmlns:p14="http://schemas.microsoft.com/office/powerpoint/2010/main" val="1433322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2209800" y="285751"/>
            <a:ext cx="7772400" cy="493713"/>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58403" name="Rectangle 3"/>
          <p:cNvSpPr>
            <a:spLocks noGrp="1" noChangeArrowheads="1"/>
          </p:cNvSpPr>
          <p:nvPr>
            <p:ph type="body" sz="half" idx="1"/>
          </p:nvPr>
        </p:nvSpPr>
        <p:spPr>
          <a:xfrm>
            <a:off x="1300766" y="1776413"/>
            <a:ext cx="5080000" cy="4114800"/>
          </a:xfrm>
          <a:solidFill>
            <a:schemeClr val="bg1"/>
          </a:solidFill>
          <a:ln/>
        </p:spPr>
        <p:txBody>
          <a:bodyPr>
            <a:norm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a:t>    System.out.println(values[0]);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graphicFrame>
        <p:nvGraphicFramePr>
          <p:cNvPr id="358411" name="Object 11"/>
          <p:cNvGraphicFramePr>
            <a:graphicFrameLocks noGrp="1" noChangeAspect="1"/>
          </p:cNvGraphicFramePr>
          <p:nvPr>
            <p:ph sz="half" idx="2"/>
            <p:extLst>
              <p:ext uri="{D42A27DB-BD31-4B8C-83A1-F6EECF244321}">
                <p14:modId xmlns="" xmlns:p14="http://schemas.microsoft.com/office/powerpoint/2010/main" val="635920019"/>
              </p:ext>
            </p:extLst>
          </p:nvPr>
        </p:nvGraphicFramePr>
        <p:xfrm>
          <a:off x="7248525" y="2033588"/>
          <a:ext cx="2765425" cy="2957512"/>
        </p:xfrm>
        <a:graphic>
          <a:graphicData uri="http://schemas.openxmlformats.org/presentationml/2006/ole">
            <p:oleObj spid="_x0000_s15425" name="Picture" r:id="rId3" imgW="1601724" imgH="1712976" progId="Word.Picture.8">
              <p:embed/>
            </p:oleObj>
          </a:graphicData>
        </a:graphic>
      </p:graphicFrame>
      <p:sp>
        <p:nvSpPr>
          <p:cNvPr id="9" name="Slide Number Placeholder 5"/>
          <p:cNvSpPr>
            <a:spLocks noGrp="1"/>
          </p:cNvSpPr>
          <p:nvPr>
            <p:ph type="sldNum" sz="quarter" idx="11"/>
          </p:nvPr>
        </p:nvSpPr>
        <p:spPr/>
        <p:txBody>
          <a:bodyPr/>
          <a:lstStyle/>
          <a:p>
            <a:fld id="{F376A2E1-0F77-474B-BE5B-FDD6EEB49E41}" type="slidenum">
              <a:rPr lang="en-US"/>
              <a:pPr/>
              <a:t>20</a:t>
            </a:fld>
            <a:endParaRPr lang="en-US" dirty="0"/>
          </a:p>
        </p:txBody>
      </p:sp>
      <p:sp>
        <p:nvSpPr>
          <p:cNvPr id="358404" name="AutoShape 4"/>
          <p:cNvSpPr>
            <a:spLocks noChangeArrowheads="1"/>
          </p:cNvSpPr>
          <p:nvPr/>
        </p:nvSpPr>
        <p:spPr bwMode="auto">
          <a:xfrm>
            <a:off x="5119376" y="121464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i++, i becomes 5</a:t>
            </a:r>
          </a:p>
        </p:txBody>
      </p:sp>
      <p:sp>
        <p:nvSpPr>
          <p:cNvPr id="358405" name="Rectangle 5"/>
          <p:cNvSpPr>
            <a:spLocks noChangeArrowheads="1"/>
          </p:cNvSpPr>
          <p:nvPr/>
        </p:nvSpPr>
        <p:spPr bwMode="auto">
          <a:xfrm>
            <a:off x="3835413" y="2761988"/>
            <a:ext cx="445708" cy="27521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8406"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 xmlns:p14="http://schemas.microsoft.com/office/powerpoint/2010/main" val="2195122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285750"/>
            <a:ext cx="7772400" cy="685800"/>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59427" name="Rectangle 3"/>
          <p:cNvSpPr>
            <a:spLocks noGrp="1" noChangeArrowheads="1"/>
          </p:cNvSpPr>
          <p:nvPr>
            <p:ph type="body" sz="half" idx="1"/>
          </p:nvPr>
        </p:nvSpPr>
        <p:spPr>
          <a:xfrm>
            <a:off x="1947864" y="2084389"/>
            <a:ext cx="4378325" cy="3898400"/>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smtClean="0">
                <a:solidFill>
                  <a:sysClr val="windowText" lastClr="000000"/>
                </a:solidFill>
                <a:latin typeface="Calibri (Body)"/>
              </a:rPr>
              <a:t>    </a:t>
            </a:r>
            <a:r>
              <a:rPr lang="en-US" sz="2000" dirty="0" smtClean="0">
                <a:solidFill>
                  <a:sysClr val="windowText" lastClr="000000"/>
                </a:solidFill>
                <a:latin typeface="Calibri (Body)"/>
                <a:cs typeface="Times New Roman" panose="02020603050405020304" pitchFamily="18" charset="0"/>
              </a:rPr>
              <a:t>System.out.println(values[i</a:t>
            </a:r>
            <a:r>
              <a:rPr lang="en-US" sz="2000" dirty="0">
                <a:solidFill>
                  <a:sysClr val="windowText" lastClr="000000"/>
                </a:solidFill>
                <a:latin typeface="Calibri (Body)"/>
                <a:cs typeface="Times New Roman" panose="02020603050405020304" pitchFamily="18" charset="0"/>
              </a:rPr>
              <a:t>]);</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a:t>  System.out.println(values[0]); </a:t>
            </a:r>
          </a:p>
          <a:p>
            <a:pPr marL="609600" indent="-609600">
              <a:lnSpc>
                <a:spcPct val="80000"/>
              </a:lnSpc>
              <a:buNone/>
            </a:pPr>
            <a:r>
              <a:rPr lang="en-US" sz="2000" dirty="0" smtClean="0"/>
              <a:t> </a:t>
            </a:r>
            <a:r>
              <a:rPr lang="en-US" sz="2000" dirty="0"/>
              <a:t>}</a:t>
            </a:r>
          </a:p>
          <a:p>
            <a:pPr marL="609600" indent="-609600">
              <a:lnSpc>
                <a:spcPct val="80000"/>
              </a:lnSpc>
              <a:buNone/>
            </a:pPr>
            <a:r>
              <a:rPr lang="en-US" sz="2000" dirty="0"/>
              <a:t>}</a:t>
            </a:r>
          </a:p>
        </p:txBody>
      </p:sp>
      <p:graphicFrame>
        <p:nvGraphicFramePr>
          <p:cNvPr id="359436" name="Object 12"/>
          <p:cNvGraphicFramePr>
            <a:graphicFrameLocks noGrp="1" noChangeAspect="1"/>
          </p:cNvGraphicFramePr>
          <p:nvPr>
            <p:ph sz="half" idx="2"/>
            <p:extLst>
              <p:ext uri="{D42A27DB-BD31-4B8C-83A1-F6EECF244321}">
                <p14:modId xmlns="" xmlns:p14="http://schemas.microsoft.com/office/powerpoint/2010/main" val="3507756437"/>
              </p:ext>
            </p:extLst>
          </p:nvPr>
        </p:nvGraphicFramePr>
        <p:xfrm>
          <a:off x="7277100" y="2366963"/>
          <a:ext cx="2465388" cy="2636837"/>
        </p:xfrm>
        <a:graphic>
          <a:graphicData uri="http://schemas.openxmlformats.org/presentationml/2006/ole">
            <p:oleObj spid="_x0000_s16449" name="Picture" r:id="rId3" imgW="1601724" imgH="1712976" progId="Word.Picture.8">
              <p:embed/>
            </p:oleObj>
          </a:graphicData>
        </a:graphic>
      </p:graphicFrame>
      <p:sp>
        <p:nvSpPr>
          <p:cNvPr id="9" name="Slide Number Placeholder 5"/>
          <p:cNvSpPr>
            <a:spLocks noGrp="1"/>
          </p:cNvSpPr>
          <p:nvPr>
            <p:ph type="sldNum" sz="quarter" idx="11"/>
          </p:nvPr>
        </p:nvSpPr>
        <p:spPr/>
        <p:txBody>
          <a:bodyPr/>
          <a:lstStyle/>
          <a:p>
            <a:fld id="{4C4B748C-D9C6-42A8-AB6B-2BF318307AD1}" type="slidenum">
              <a:rPr lang="en-US"/>
              <a:pPr/>
              <a:t>21</a:t>
            </a:fld>
            <a:endParaRPr lang="en-US" dirty="0"/>
          </a:p>
        </p:txBody>
      </p:sp>
      <p:sp>
        <p:nvSpPr>
          <p:cNvPr id="359428" name="AutoShape 4"/>
          <p:cNvSpPr>
            <a:spLocks noChangeArrowheads="1"/>
          </p:cNvSpPr>
          <p:nvPr/>
        </p:nvSpPr>
        <p:spPr bwMode="auto">
          <a:xfrm>
            <a:off x="4002881" y="1195831"/>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 =5) &lt; 5 is false. Exit the loop</a:t>
            </a:r>
          </a:p>
        </p:txBody>
      </p:sp>
      <p:sp>
        <p:nvSpPr>
          <p:cNvPr id="359429" name="Rectangle 5"/>
          <p:cNvSpPr>
            <a:spLocks noChangeArrowheads="1"/>
          </p:cNvSpPr>
          <p:nvPr/>
        </p:nvSpPr>
        <p:spPr bwMode="auto">
          <a:xfrm>
            <a:off x="3878792" y="3229885"/>
            <a:ext cx="571743" cy="338499"/>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9430"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Tree>
    <p:extLst>
      <p:ext uri="{BB962C8B-B14F-4D97-AF65-F5344CB8AC3E}">
        <p14:creationId xmlns="" xmlns:p14="http://schemas.microsoft.com/office/powerpoint/2010/main" val="2567935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2754314" y="228600"/>
            <a:ext cx="7227887" cy="533400"/>
          </a:xfrm>
          <a:noFill/>
          <a:ln/>
        </p:spPr>
        <p:txBody>
          <a:bodyPr>
            <a:normAutofit fontScale="90000"/>
          </a:bodyPr>
          <a:lstStyle/>
          <a:p>
            <a:r>
              <a:rPr lang="en-US" b="1" dirty="0">
                <a:latin typeface="Times New Roman" panose="02020603050405020304" pitchFamily="18" charset="0"/>
                <a:cs typeface="Times New Roman" panose="02020603050405020304" pitchFamily="18" charset="0"/>
              </a:rPr>
              <a:t>Trace Program with Arrays</a:t>
            </a:r>
          </a:p>
        </p:txBody>
      </p:sp>
      <p:sp>
        <p:nvSpPr>
          <p:cNvPr id="360451" name="Rectangle 3"/>
          <p:cNvSpPr>
            <a:spLocks noGrp="1" noChangeArrowheads="1"/>
          </p:cNvSpPr>
          <p:nvPr>
            <p:ph idx="1"/>
          </p:nvPr>
        </p:nvSpPr>
        <p:spPr>
          <a:xfrm>
            <a:off x="1752600" y="1981199"/>
            <a:ext cx="4343400" cy="3884023"/>
          </a:xfrm>
          <a:solidFill>
            <a:schemeClr val="bg1"/>
          </a:solidFill>
          <a:ln/>
        </p:spPr>
        <p:txBody>
          <a:bodyPr>
            <a:noAutofit/>
          </a:bodyPr>
          <a:lstStyle/>
          <a:p>
            <a:pPr marL="609600" indent="-609600">
              <a:lnSpc>
                <a:spcPct val="80000"/>
              </a:lnSpc>
              <a:buNone/>
            </a:pPr>
            <a:r>
              <a:rPr lang="en-US" sz="2000" dirty="0"/>
              <a:t>public class Test {</a:t>
            </a:r>
          </a:p>
          <a:p>
            <a:pPr marL="609600" indent="-609600">
              <a:lnSpc>
                <a:spcPct val="80000"/>
              </a:lnSpc>
              <a:buNone/>
            </a:pPr>
            <a:r>
              <a:rPr lang="en-US" sz="2000" dirty="0"/>
              <a:t>  public static void main(String[] args) {</a:t>
            </a:r>
          </a:p>
          <a:p>
            <a:pPr marL="609600" indent="-609600">
              <a:lnSpc>
                <a:spcPct val="80000"/>
              </a:lnSpc>
              <a:buNone/>
            </a:pPr>
            <a:r>
              <a:rPr lang="en-US" sz="2000" dirty="0"/>
              <a:t>    int[] values = new int[5];</a:t>
            </a:r>
          </a:p>
          <a:p>
            <a:pPr marL="609600" indent="-609600">
              <a:lnSpc>
                <a:spcPct val="80000"/>
              </a:lnSpc>
              <a:buNone/>
            </a:pPr>
            <a:r>
              <a:rPr lang="en-US" sz="2000" dirty="0"/>
              <a:t>    for (int i = 1; i &lt; 5; i++) {</a:t>
            </a:r>
          </a:p>
          <a:p>
            <a:pPr marL="609600" indent="-609600">
              <a:lnSpc>
                <a:spcPct val="80000"/>
              </a:lnSpc>
              <a:buNone/>
            </a:pPr>
            <a:r>
              <a:rPr lang="en-US" sz="2000" dirty="0"/>
              <a:t>      values[i] = i + values[i-1];</a:t>
            </a:r>
          </a:p>
          <a:p>
            <a:pPr marL="609600" indent="-609600">
              <a:lnSpc>
                <a:spcPct val="80000"/>
              </a:lnSpc>
              <a:buNone/>
            </a:pPr>
            <a:r>
              <a:rPr lang="en-US" sz="2000" dirty="0">
                <a:solidFill>
                  <a:sysClr val="windowText" lastClr="000000"/>
                </a:solidFill>
                <a:latin typeface="Calibri (Body)"/>
              </a:rPr>
              <a:t> </a:t>
            </a:r>
            <a:r>
              <a:rPr lang="en-US" sz="2000" dirty="0">
                <a:solidFill>
                  <a:sysClr val="windowText" lastClr="000000"/>
                </a:solidFill>
                <a:latin typeface="Calibri (Body)"/>
                <a:cs typeface="Times New Roman" panose="02020603050405020304" pitchFamily="18" charset="0"/>
              </a:rPr>
              <a:t>System.out.println(values[i]);</a:t>
            </a:r>
            <a:r>
              <a:rPr lang="en-US" sz="2000" dirty="0" smtClean="0"/>
              <a:t>    </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    values[0] = values[1] + values[4];</a:t>
            </a:r>
          </a:p>
          <a:p>
            <a:pPr marL="609600" indent="-609600">
              <a:lnSpc>
                <a:spcPct val="80000"/>
              </a:lnSpc>
              <a:buNone/>
            </a:pPr>
            <a:r>
              <a:rPr lang="en-US" sz="2000" dirty="0"/>
              <a:t>  System.out.println(values[0]);</a:t>
            </a:r>
          </a:p>
          <a:p>
            <a:pPr marL="609600" indent="-609600">
              <a:lnSpc>
                <a:spcPct val="80000"/>
              </a:lnSpc>
              <a:buNone/>
            </a:pPr>
            <a:r>
              <a:rPr lang="en-US" sz="2000" dirty="0" smtClean="0"/>
              <a:t>}</a:t>
            </a:r>
            <a:endParaRPr lang="en-US" sz="2000" dirty="0"/>
          </a:p>
          <a:p>
            <a:pPr marL="609600" indent="-609600">
              <a:lnSpc>
                <a:spcPct val="80000"/>
              </a:lnSpc>
              <a:buNone/>
            </a:pPr>
            <a:r>
              <a:rPr lang="en-US" sz="2000" dirty="0"/>
              <a:t>}</a:t>
            </a:r>
          </a:p>
        </p:txBody>
      </p:sp>
      <p:sp>
        <p:nvSpPr>
          <p:cNvPr id="11" name="Slide Number Placeholder 4"/>
          <p:cNvSpPr>
            <a:spLocks noGrp="1"/>
          </p:cNvSpPr>
          <p:nvPr>
            <p:ph type="sldNum" sz="quarter" idx="12"/>
          </p:nvPr>
        </p:nvSpPr>
        <p:spPr/>
        <p:txBody>
          <a:bodyPr/>
          <a:lstStyle/>
          <a:p>
            <a:fld id="{E9D35787-B50B-420A-85BD-5C5351043CE8}" type="slidenum">
              <a:rPr lang="en-US"/>
              <a:pPr/>
              <a:t>22</a:t>
            </a:fld>
            <a:endParaRPr lang="en-US" dirty="0"/>
          </a:p>
        </p:txBody>
      </p:sp>
      <p:sp>
        <p:nvSpPr>
          <p:cNvPr id="360452" name="AutoShape 4"/>
          <p:cNvSpPr>
            <a:spLocks noChangeArrowheads="1"/>
          </p:cNvSpPr>
          <p:nvPr/>
        </p:nvSpPr>
        <p:spPr bwMode="auto">
          <a:xfrm>
            <a:off x="4834118" y="1754445"/>
            <a:ext cx="4186237" cy="384175"/>
          </a:xfrm>
          <a:prstGeom prst="wedgeRoundRectCallout">
            <a:avLst>
              <a:gd name="adj1" fmla="val -91645"/>
              <a:gd name="adj2" fmla="val 6645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After this line, values[0] is 11 (1 + 10)</a:t>
            </a:r>
          </a:p>
        </p:txBody>
      </p:sp>
      <p:sp>
        <p:nvSpPr>
          <p:cNvPr id="360453" name="Rectangle 5"/>
          <p:cNvSpPr>
            <a:spLocks noChangeArrowheads="1"/>
          </p:cNvSpPr>
          <p:nvPr/>
        </p:nvSpPr>
        <p:spPr bwMode="auto">
          <a:xfrm>
            <a:off x="1973598" y="4467498"/>
            <a:ext cx="3878562" cy="352696"/>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0454"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60455" name="Object 7"/>
          <p:cNvGraphicFramePr>
            <a:graphicFrameLocks noChangeAspect="1"/>
          </p:cNvGraphicFramePr>
          <p:nvPr>
            <p:extLst>
              <p:ext uri="{D42A27DB-BD31-4B8C-83A1-F6EECF244321}">
                <p14:modId xmlns="" xmlns:p14="http://schemas.microsoft.com/office/powerpoint/2010/main" val="3806813485"/>
              </p:ext>
            </p:extLst>
          </p:nvPr>
        </p:nvGraphicFramePr>
        <p:xfrm>
          <a:off x="7362826" y="2325189"/>
          <a:ext cx="2290763" cy="2178549"/>
        </p:xfrm>
        <a:graphic>
          <a:graphicData uri="http://schemas.openxmlformats.org/presentationml/2006/ole">
            <p:oleObj spid="_x0000_s17474" name="Picture" r:id="rId3" imgW="1601724" imgH="1712976" progId="Word.Picture.8">
              <p:embed/>
            </p:oleObj>
          </a:graphicData>
        </a:graphic>
      </p:graphicFrame>
      <p:sp>
        <p:nvSpPr>
          <p:cNvPr id="360457" name="Line 9"/>
          <p:cNvSpPr>
            <a:spLocks noChangeShapeType="1"/>
          </p:cNvSpPr>
          <p:nvPr/>
        </p:nvSpPr>
        <p:spPr bwMode="auto">
          <a:xfrm flipV="1">
            <a:off x="5199017" y="3148148"/>
            <a:ext cx="3174274" cy="1828800"/>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350884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1679017" y="65758"/>
            <a:ext cx="8564562" cy="1023454"/>
          </a:xfrm>
        </p:spPr>
        <p:txBody>
          <a:bodyPr>
            <a:noAutofit/>
          </a:bodyPr>
          <a:lstStyle/>
          <a:p>
            <a:r>
              <a:rPr lang="en-US" sz="3200" b="1" dirty="0">
                <a:latin typeface="Times New Roman" panose="02020603050405020304" pitchFamily="18" charset="0"/>
                <a:cs typeface="Times New Roman" panose="02020603050405020304" pitchFamily="18" charset="0"/>
              </a:rPr>
              <a:t>Initializing arrays with input values</a:t>
            </a:r>
            <a:endParaRPr lang="en-US" sz="3200" b="1" dirty="0">
              <a:latin typeface="Times New Roman" panose="02020603050405020304" pitchFamily="18" charset="0"/>
              <a:cs typeface="Times New Roman" panose="02020603050405020304" pitchFamily="18" charset="0"/>
              <a:hlinkClick r:id="rId2" action="ppaction://program"/>
            </a:endParaRPr>
          </a:p>
        </p:txBody>
      </p:sp>
      <p:sp>
        <p:nvSpPr>
          <p:cNvPr id="448515" name="Rectangle 3"/>
          <p:cNvSpPr>
            <a:spLocks noGrp="1" noChangeArrowheads="1"/>
          </p:cNvSpPr>
          <p:nvPr>
            <p:ph idx="1"/>
          </p:nvPr>
        </p:nvSpPr>
        <p:spPr>
          <a:xfrm>
            <a:off x="1160172" y="1133341"/>
            <a:ext cx="9250832" cy="5312535"/>
          </a:xfrm>
          <a:solidFill>
            <a:schemeClr val="bg1"/>
          </a:solidFill>
        </p:spPr>
        <p:txBody>
          <a:bodyPr>
            <a:normAutofit/>
          </a:bodyPr>
          <a:lstStyle/>
          <a:p>
            <a:pPr marL="609600" indent="-609600">
              <a:lnSpc>
                <a:spcPct val="80000"/>
              </a:lnSpc>
              <a:buNone/>
            </a:pPr>
            <a:r>
              <a:rPr lang="en-US" sz="2400" dirty="0"/>
              <a:t>public class </a:t>
            </a:r>
            <a:r>
              <a:rPr lang="en-US" sz="2400" dirty="0" smtClean="0"/>
              <a:t>InputArray{</a:t>
            </a:r>
            <a:endParaRPr lang="en-US" sz="2400" dirty="0"/>
          </a:p>
          <a:p>
            <a:pPr marL="609600" indent="-609600">
              <a:lnSpc>
                <a:spcPct val="80000"/>
              </a:lnSpc>
              <a:buNone/>
            </a:pPr>
            <a:r>
              <a:rPr lang="en-US" sz="2400" dirty="0"/>
              <a:t>public static void main(String args[]){</a:t>
            </a:r>
          </a:p>
          <a:p>
            <a:pPr marL="609600" indent="-609600">
              <a:lnSpc>
                <a:spcPct val="80000"/>
              </a:lnSpc>
              <a:buNone/>
            </a:pPr>
            <a:endParaRPr lang="en-US" sz="2400" dirty="0" smtClean="0"/>
          </a:p>
          <a:p>
            <a:pPr marL="609600" indent="-609600">
              <a:lnSpc>
                <a:spcPct val="80000"/>
              </a:lnSpc>
              <a:buNone/>
            </a:pPr>
            <a:r>
              <a:rPr lang="en-US" sz="2400" dirty="0"/>
              <a:t>	</a:t>
            </a:r>
            <a:r>
              <a:rPr lang="en-US" sz="2400" dirty="0" smtClean="0"/>
              <a:t>double </a:t>
            </a:r>
            <a:r>
              <a:rPr lang="en-US" sz="2400" dirty="0"/>
              <a:t>myList[]=new double[5];</a:t>
            </a:r>
          </a:p>
          <a:p>
            <a:pPr marL="609600" indent="-609600">
              <a:lnSpc>
                <a:spcPct val="80000"/>
              </a:lnSpc>
              <a:buNone/>
            </a:pPr>
            <a:r>
              <a:rPr lang="en-US" sz="2400" dirty="0"/>
              <a:t>    </a:t>
            </a:r>
            <a:r>
              <a:rPr lang="en-US" sz="2400" dirty="0" smtClean="0"/>
              <a:t>	Scanner </a:t>
            </a:r>
            <a:r>
              <a:rPr lang="en-US" sz="2400" dirty="0"/>
              <a:t>input = new  Scanner(System.in);</a:t>
            </a:r>
          </a:p>
          <a:p>
            <a:pPr marL="609600" indent="-609600">
              <a:lnSpc>
                <a:spcPct val="80000"/>
              </a:lnSpc>
              <a:buNone/>
            </a:pPr>
            <a:r>
              <a:rPr lang="en-US" sz="2400" dirty="0" smtClean="0"/>
              <a:t>	     System.out.print</a:t>
            </a:r>
            <a:r>
              <a:rPr lang="en-US" sz="2400" dirty="0"/>
              <a:t>("Enter " + myList.length + " values: ");</a:t>
            </a:r>
          </a:p>
          <a:p>
            <a:pPr marL="609600" indent="-609600">
              <a:lnSpc>
                <a:spcPct val="80000"/>
              </a:lnSpc>
              <a:buNone/>
            </a:pPr>
            <a:r>
              <a:rPr lang="en-US" sz="2400" dirty="0" smtClean="0"/>
              <a:t>	for </a:t>
            </a:r>
            <a:r>
              <a:rPr lang="en-US" sz="2400" dirty="0"/>
              <a:t>(int i = 0; i &lt; myList.length; i++) {</a:t>
            </a:r>
          </a:p>
          <a:p>
            <a:pPr marL="609600" indent="-609600">
              <a:lnSpc>
                <a:spcPct val="80000"/>
              </a:lnSpc>
              <a:buNone/>
            </a:pPr>
            <a:r>
              <a:rPr lang="en-US" sz="2400" dirty="0"/>
              <a:t>  </a:t>
            </a:r>
            <a:r>
              <a:rPr lang="en-US" sz="2400" dirty="0" smtClean="0"/>
              <a:t>                myList[i</a:t>
            </a:r>
            <a:r>
              <a:rPr lang="en-US" sz="2400" dirty="0"/>
              <a:t>] = input.nextDouble</a:t>
            </a:r>
            <a:r>
              <a:rPr lang="en-US" sz="2400" dirty="0" smtClean="0"/>
              <a:t>();</a:t>
            </a:r>
          </a:p>
          <a:p>
            <a:pPr marL="609600" indent="-609600">
              <a:lnSpc>
                <a:spcPct val="80000"/>
              </a:lnSpc>
              <a:buNone/>
            </a:pPr>
            <a:r>
              <a:rPr lang="en-US" sz="2400" dirty="0"/>
              <a:t> </a:t>
            </a:r>
            <a:r>
              <a:rPr lang="en-US" sz="2400" dirty="0" smtClean="0"/>
              <a:t>         }</a:t>
            </a:r>
            <a:endParaRPr lang="en-US" sz="2400" dirty="0"/>
          </a:p>
          <a:p>
            <a:pPr marL="609600" indent="-609600">
              <a:lnSpc>
                <a:spcPct val="80000"/>
              </a:lnSpc>
              <a:buNone/>
            </a:pPr>
            <a:r>
              <a:rPr lang="en-US" sz="2400" dirty="0" smtClean="0"/>
              <a:t>         for </a:t>
            </a:r>
            <a:r>
              <a:rPr lang="en-US" sz="2400" dirty="0"/>
              <a:t>(int i = 0; i &lt; myList.length; i++) {</a:t>
            </a:r>
          </a:p>
          <a:p>
            <a:pPr marL="609600" indent="-609600">
              <a:lnSpc>
                <a:spcPct val="80000"/>
              </a:lnSpc>
              <a:buNone/>
            </a:pPr>
            <a:r>
              <a:rPr lang="en-US" sz="2400" dirty="0"/>
              <a:t>  </a:t>
            </a:r>
            <a:r>
              <a:rPr lang="en-US" sz="2400" dirty="0" smtClean="0"/>
              <a:t>              System.out.println(myList[i</a:t>
            </a:r>
            <a:r>
              <a:rPr lang="en-US" sz="2400" dirty="0"/>
              <a:t>]);}</a:t>
            </a:r>
          </a:p>
          <a:p>
            <a:pPr marL="609600" indent="-609600">
              <a:lnSpc>
                <a:spcPct val="80000"/>
              </a:lnSpc>
              <a:buNone/>
            </a:pPr>
            <a:r>
              <a:rPr lang="en-US" sz="2400" dirty="0"/>
              <a:t>  </a:t>
            </a:r>
            <a:r>
              <a:rPr lang="en-US" sz="2400" dirty="0" smtClean="0"/>
              <a:t>        }</a:t>
            </a:r>
            <a:endParaRPr lang="en-US" sz="2400" dirty="0"/>
          </a:p>
          <a:p>
            <a:pPr marL="609600" indent="-609600">
              <a:lnSpc>
                <a:spcPct val="80000"/>
              </a:lnSpc>
              <a:buNone/>
            </a:pPr>
            <a:r>
              <a:rPr lang="en-US" sz="2400" dirty="0" smtClean="0"/>
              <a:t>     }</a:t>
            </a:r>
          </a:p>
          <a:p>
            <a:pPr marL="609600" indent="-609600">
              <a:lnSpc>
                <a:spcPct val="80000"/>
              </a:lnSpc>
              <a:buNone/>
            </a:pPr>
            <a:r>
              <a:rPr lang="en-US" sz="2400" dirty="0"/>
              <a:t>}</a:t>
            </a:r>
          </a:p>
        </p:txBody>
      </p:sp>
      <p:sp>
        <p:nvSpPr>
          <p:cNvPr id="448516" name="Rectangle 4"/>
          <p:cNvSpPr>
            <a:spLocks noChangeArrowheads="1"/>
          </p:cNvSpPr>
          <p:nvPr/>
        </p:nvSpPr>
        <p:spPr bwMode="auto">
          <a:xfrm>
            <a:off x="4495800" y="25146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448517" name="Rectangle 5"/>
          <p:cNvSpPr>
            <a:spLocks noChangeArrowheads="1"/>
          </p:cNvSpPr>
          <p:nvPr/>
        </p:nvSpPr>
        <p:spPr bwMode="auto">
          <a:xfrm>
            <a:off x="4876800" y="29718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8" name="Rectangle 5"/>
          <p:cNvSpPr>
            <a:spLocks noChangeArrowheads="1"/>
          </p:cNvSpPr>
          <p:nvPr/>
        </p:nvSpPr>
        <p:spPr bwMode="auto">
          <a:xfrm>
            <a:off x="1679016" y="3250890"/>
            <a:ext cx="5555502" cy="1014301"/>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2916174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679576" y="252211"/>
            <a:ext cx="8564562" cy="958024"/>
          </a:xfrm>
        </p:spPr>
        <p:txBody>
          <a:bodyPr>
            <a:normAutofit fontScale="90000"/>
          </a:bodyPr>
          <a:lstStyle/>
          <a:p>
            <a:r>
              <a:rPr lang="en-US" sz="4100" b="1" dirty="0">
                <a:latin typeface="Times New Roman" panose="02020603050405020304" pitchFamily="18" charset="0"/>
                <a:cs typeface="Times New Roman" panose="02020603050405020304" pitchFamily="18" charset="0"/>
              </a:rPr>
              <a:t>Initializing arrays with random values</a:t>
            </a:r>
            <a:endParaRPr lang="en-US" sz="4100" b="1" dirty="0">
              <a:latin typeface="Times New Roman" panose="02020603050405020304" pitchFamily="18" charset="0"/>
              <a:cs typeface="Times New Roman" panose="02020603050405020304" pitchFamily="18" charset="0"/>
              <a:hlinkClick r:id="rId2" action="ppaction://program"/>
            </a:endParaRPr>
          </a:p>
        </p:txBody>
      </p:sp>
      <p:sp>
        <p:nvSpPr>
          <p:cNvPr id="449539" name="Rectangle 3"/>
          <p:cNvSpPr>
            <a:spLocks noGrp="1" noChangeArrowheads="1"/>
          </p:cNvSpPr>
          <p:nvPr>
            <p:ph idx="1"/>
          </p:nvPr>
        </p:nvSpPr>
        <p:spPr>
          <a:xfrm>
            <a:off x="1481070" y="1429555"/>
            <a:ext cx="9034531" cy="4868214"/>
          </a:xfrm>
          <a:solidFill>
            <a:schemeClr val="bg1"/>
          </a:solidFill>
        </p:spPr>
        <p:txBody>
          <a:bodyPr>
            <a:normAutofit/>
          </a:bodyPr>
          <a:lstStyle/>
          <a:p>
            <a:pPr marL="609600" indent="-609600">
              <a:lnSpc>
                <a:spcPct val="80000"/>
              </a:lnSpc>
              <a:buNone/>
            </a:pPr>
            <a:r>
              <a:rPr lang="en-US" sz="2400" dirty="0">
                <a:latin typeface="Times New Roman" panose="02020603050405020304" pitchFamily="18" charset="0"/>
                <a:cs typeface="Times New Roman" panose="02020603050405020304" pitchFamily="18" charset="0"/>
              </a:rPr>
              <a:t>public class </a:t>
            </a:r>
            <a:r>
              <a:rPr lang="en-US" sz="2400" dirty="0" smtClean="0">
                <a:latin typeface="Times New Roman" panose="02020603050405020304" pitchFamily="18" charset="0"/>
                <a:cs typeface="Times New Roman" panose="02020603050405020304" pitchFamily="18" charset="0"/>
              </a:rPr>
              <a:t>InputRandomArray{</a:t>
            </a:r>
            <a:endParaRPr lang="en-US" sz="2400" dirty="0">
              <a:latin typeface="Times New Roman" panose="02020603050405020304" pitchFamily="18" charset="0"/>
              <a:cs typeface="Times New Roman" panose="02020603050405020304" pitchFamily="18" charset="0"/>
            </a:endParaRPr>
          </a:p>
          <a:p>
            <a:pPr marL="609600" indent="-609600">
              <a:lnSpc>
                <a:spcPct val="80000"/>
              </a:lnSpc>
              <a:buNone/>
            </a:pPr>
            <a:r>
              <a:rPr lang="en-US" sz="2400" dirty="0">
                <a:latin typeface="Times New Roman" panose="02020603050405020304" pitchFamily="18" charset="0"/>
                <a:cs typeface="Times New Roman" panose="02020603050405020304" pitchFamily="18" charset="0"/>
              </a:rPr>
              <a:t>public static void main(String args[]){</a:t>
            </a:r>
          </a:p>
          <a:p>
            <a:pPr marL="609600" indent="-609600">
              <a:buNone/>
            </a:pPr>
            <a:endParaRPr lang="en-US" sz="2400" dirty="0" smtClean="0">
              <a:latin typeface="Times New Roman" panose="02020603050405020304" pitchFamily="18" charset="0"/>
              <a:cs typeface="Times New Roman" panose="02020603050405020304" pitchFamily="18" charset="0"/>
            </a:endParaRPr>
          </a:p>
          <a:p>
            <a:pPr marL="609600" indent="-609600">
              <a:buNone/>
            </a:pPr>
            <a:r>
              <a:rPr lang="en-US" sz="2400" dirty="0" smtClean="0">
                <a:latin typeface="Times New Roman" panose="02020603050405020304" pitchFamily="18" charset="0"/>
                <a:cs typeface="Times New Roman" panose="02020603050405020304" pitchFamily="18" charset="0"/>
              </a:rPr>
              <a:t>	double </a:t>
            </a:r>
            <a:r>
              <a:rPr lang="en-US" sz="2400" dirty="0">
                <a:latin typeface="Times New Roman" panose="02020603050405020304" pitchFamily="18" charset="0"/>
                <a:cs typeface="Times New Roman" panose="02020603050405020304" pitchFamily="18" charset="0"/>
              </a:rPr>
              <a:t>myList[]=new double[5</a:t>
            </a:r>
            <a:r>
              <a:rPr lang="en-US" sz="2400" dirty="0" smtClean="0">
                <a:latin typeface="Times New Roman" panose="02020603050405020304" pitchFamily="18" charset="0"/>
                <a:cs typeface="Times New Roman" panose="02020603050405020304" pitchFamily="18" charset="0"/>
              </a:rPr>
              <a:t>];</a:t>
            </a:r>
          </a:p>
          <a:p>
            <a:pPr marL="609600" indent="-609600">
              <a:buNone/>
            </a:pP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(int i = 0; i &lt; myList.length; i++) {</a:t>
            </a:r>
          </a:p>
          <a:p>
            <a:pPr marL="609600" indent="-60960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myList[i</a:t>
            </a:r>
            <a:r>
              <a:rPr lang="en-US" sz="2400" dirty="0">
                <a:latin typeface="Times New Roman" panose="02020603050405020304" pitchFamily="18" charset="0"/>
                <a:cs typeface="Times New Roman" panose="02020603050405020304" pitchFamily="18" charset="0"/>
              </a:rPr>
              <a:t>] = Math.random() * 100</a:t>
            </a:r>
            <a:r>
              <a:rPr lang="en-US" sz="2400" dirty="0" smtClean="0">
                <a:latin typeface="Times New Roman" panose="02020603050405020304" pitchFamily="18" charset="0"/>
                <a:cs typeface="Times New Roman" panose="02020603050405020304" pitchFamily="18" charset="0"/>
              </a:rPr>
              <a:t>;</a:t>
            </a:r>
          </a:p>
          <a:p>
            <a:pPr marL="609600" indent="-60960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System.out.println(myList[i</a:t>
            </a:r>
            <a:r>
              <a:rPr lang="en-US" sz="2400" dirty="0">
                <a:latin typeface="Times New Roman" panose="02020603050405020304" pitchFamily="18" charset="0"/>
                <a:cs typeface="Times New Roman" panose="02020603050405020304" pitchFamily="18" charset="0"/>
              </a:rPr>
              <a:t>]);</a:t>
            </a:r>
          </a:p>
          <a:p>
            <a:pPr marL="609600" indent="-609600">
              <a:buNone/>
            </a:pPr>
            <a:r>
              <a:rPr lang="en-US" sz="2400" dirty="0" smtClean="0">
                <a:latin typeface="Times New Roman" panose="02020603050405020304" pitchFamily="18" charset="0"/>
                <a:cs typeface="Times New Roman" panose="02020603050405020304" pitchFamily="18" charset="0"/>
              </a:rPr>
              <a:t>	}</a:t>
            </a:r>
          </a:p>
          <a:p>
            <a:pPr marL="609600" indent="-609600">
              <a:buNone/>
            </a:pPr>
            <a:r>
              <a:rPr lang="en-US" sz="2400" dirty="0" smtClean="0">
                <a:latin typeface="Times New Roman" panose="02020603050405020304" pitchFamily="18" charset="0"/>
                <a:cs typeface="Times New Roman" panose="02020603050405020304" pitchFamily="18" charset="0"/>
              </a:rPr>
              <a:t>    }</a:t>
            </a:r>
          </a:p>
          <a:p>
            <a:pPr marL="609600" indent="-609600">
              <a:buNone/>
            </a:pPr>
            <a:r>
              <a:rPr lang="en-US" sz="2400" dirty="0">
                <a:latin typeface="Times New Roman" panose="02020603050405020304" pitchFamily="18" charset="0"/>
                <a:cs typeface="Times New Roman" panose="02020603050405020304" pitchFamily="18" charset="0"/>
              </a:rPr>
              <a:t>}</a:t>
            </a:r>
          </a:p>
        </p:txBody>
      </p:sp>
      <p:sp>
        <p:nvSpPr>
          <p:cNvPr id="449540" name="Rectangle 4"/>
          <p:cNvSpPr>
            <a:spLocks noChangeArrowheads="1"/>
          </p:cNvSpPr>
          <p:nvPr/>
        </p:nvSpPr>
        <p:spPr bwMode="auto">
          <a:xfrm>
            <a:off x="4495800" y="25146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449541" name="Rectangle 5"/>
          <p:cNvSpPr>
            <a:spLocks noChangeArrowheads="1"/>
          </p:cNvSpPr>
          <p:nvPr/>
        </p:nvSpPr>
        <p:spPr bwMode="auto">
          <a:xfrm>
            <a:off x="4876800" y="29718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Tree>
    <p:extLst>
      <p:ext uri="{BB962C8B-B14F-4D97-AF65-F5344CB8AC3E}">
        <p14:creationId xmlns="" xmlns:p14="http://schemas.microsoft.com/office/powerpoint/2010/main" val="4067072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1600123" y="116177"/>
            <a:ext cx="8564562" cy="741565"/>
          </a:xfrm>
        </p:spPr>
        <p:txBody>
          <a:bodyPr>
            <a:normAutofit/>
          </a:bodyPr>
          <a:lstStyle/>
          <a:p>
            <a:r>
              <a:rPr lang="en-US" sz="4500" b="1" dirty="0">
                <a:latin typeface="Times New Roman" panose="02020603050405020304" pitchFamily="18" charset="0"/>
                <a:cs typeface="Times New Roman" panose="02020603050405020304" pitchFamily="18" charset="0"/>
              </a:rPr>
              <a:t>Summing all elements</a:t>
            </a:r>
            <a:endParaRPr lang="en-US" sz="4500" b="1" dirty="0">
              <a:latin typeface="Times New Roman" panose="02020603050405020304" pitchFamily="18" charset="0"/>
              <a:cs typeface="Times New Roman" panose="02020603050405020304" pitchFamily="18" charset="0"/>
              <a:hlinkClick r:id="rId2" action="ppaction://program"/>
            </a:endParaRPr>
          </a:p>
        </p:txBody>
      </p:sp>
      <p:sp>
        <p:nvSpPr>
          <p:cNvPr id="10" name="Rectangle 3"/>
          <p:cNvSpPr txBox="1">
            <a:spLocks noChangeArrowheads="1"/>
          </p:cNvSpPr>
          <p:nvPr/>
        </p:nvSpPr>
        <p:spPr>
          <a:xfrm>
            <a:off x="1160172" y="1133341"/>
            <a:ext cx="9250832" cy="5312535"/>
          </a:xfrm>
          <a:prstGeom prst="rect">
            <a:avLst/>
          </a:prstGeom>
          <a:solidFill>
            <a:schemeClr val="bg1"/>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buFont typeface="Arial" panose="020B0604020202020204" pitchFamily="34" charset="0"/>
              <a:buNone/>
            </a:pPr>
            <a:r>
              <a:rPr lang="en-US" sz="2400" dirty="0" smtClean="0"/>
              <a:t>public class SumInputArray{</a:t>
            </a:r>
          </a:p>
          <a:p>
            <a:pPr marL="609600" indent="-609600">
              <a:lnSpc>
                <a:spcPct val="80000"/>
              </a:lnSpc>
              <a:buFont typeface="Arial" panose="020B0604020202020204" pitchFamily="34" charset="0"/>
              <a:buNone/>
            </a:pPr>
            <a:r>
              <a:rPr lang="en-US" sz="2400" dirty="0" smtClean="0"/>
              <a:t>public static void main(String args[]){</a:t>
            </a:r>
          </a:p>
          <a:p>
            <a:pPr marL="609600" indent="-609600">
              <a:lnSpc>
                <a:spcPct val="80000"/>
              </a:lnSpc>
              <a:buFont typeface="Arial" panose="020B0604020202020204" pitchFamily="34" charset="0"/>
              <a:buNone/>
            </a:pPr>
            <a:endParaRPr lang="en-US" sz="2400" dirty="0" smtClean="0"/>
          </a:p>
          <a:p>
            <a:pPr marL="609600" indent="-609600">
              <a:lnSpc>
                <a:spcPct val="80000"/>
              </a:lnSpc>
              <a:buFont typeface="Arial" panose="020B0604020202020204" pitchFamily="34" charset="0"/>
              <a:buNone/>
            </a:pPr>
            <a:r>
              <a:rPr lang="en-US" sz="2400" dirty="0" smtClean="0"/>
              <a:t>	double myList[]=new double[5];</a:t>
            </a:r>
          </a:p>
          <a:p>
            <a:pPr marL="609600" indent="-609600">
              <a:lnSpc>
                <a:spcPct val="80000"/>
              </a:lnSpc>
              <a:buFont typeface="Arial" panose="020B0604020202020204" pitchFamily="34" charset="0"/>
              <a:buNone/>
            </a:pPr>
            <a:r>
              <a:rPr lang="en-US" sz="2400" dirty="0" smtClean="0"/>
              <a:t>    	Scanner input = new  Scanner(System.in);</a:t>
            </a:r>
          </a:p>
          <a:p>
            <a:pPr marL="609600" indent="-609600">
              <a:lnSpc>
                <a:spcPct val="80000"/>
              </a:lnSpc>
              <a:buFont typeface="Arial" panose="020B0604020202020204" pitchFamily="34" charset="0"/>
              <a:buNone/>
            </a:pPr>
            <a:r>
              <a:rPr lang="en-US" sz="2400" dirty="0" smtClean="0"/>
              <a:t>	     System.out.print("Enter " + myList.length + " values: ");</a:t>
            </a:r>
          </a:p>
          <a:p>
            <a:pPr marL="609600" indent="-609600">
              <a:lnSpc>
                <a:spcPct val="80000"/>
              </a:lnSpc>
              <a:buFont typeface="Arial" panose="020B0604020202020204" pitchFamily="34" charset="0"/>
              <a:buNone/>
            </a:pPr>
            <a:r>
              <a:rPr lang="en-US" sz="2400" dirty="0" smtClean="0"/>
              <a:t>	for (int i = 0; i &lt; myList.length; i++) {</a:t>
            </a:r>
          </a:p>
          <a:p>
            <a:pPr marL="609600" indent="-609600">
              <a:lnSpc>
                <a:spcPct val="80000"/>
              </a:lnSpc>
              <a:buFont typeface="Arial" panose="020B0604020202020204" pitchFamily="34" charset="0"/>
              <a:buNone/>
            </a:pPr>
            <a:r>
              <a:rPr lang="en-US" sz="2400" dirty="0" smtClean="0"/>
              <a:t>                  myList[i] = input.nextDouble();</a:t>
            </a:r>
          </a:p>
          <a:p>
            <a:pPr marL="609600" indent="-609600">
              <a:lnSpc>
                <a:spcPct val="80000"/>
              </a:lnSpc>
              <a:buFont typeface="Arial" panose="020B0604020202020204" pitchFamily="34" charset="0"/>
              <a:buNone/>
            </a:pPr>
            <a:r>
              <a:rPr lang="en-US" sz="2400" dirty="0" smtClean="0"/>
              <a:t>          }</a:t>
            </a:r>
          </a:p>
          <a:p>
            <a:pPr marL="609600" indent="-609600">
              <a:lnSpc>
                <a:spcPct val="80000"/>
              </a:lnSpc>
              <a:buNone/>
            </a:pPr>
            <a:r>
              <a:rPr lang="en-US" sz="2400" dirty="0" smtClean="0"/>
              <a:t>	double </a:t>
            </a:r>
            <a:r>
              <a:rPr lang="en-US" sz="2400" dirty="0"/>
              <a:t>total = 0;</a:t>
            </a:r>
          </a:p>
          <a:p>
            <a:pPr marL="609600" indent="-609600">
              <a:lnSpc>
                <a:spcPct val="80000"/>
              </a:lnSpc>
              <a:buNone/>
            </a:pPr>
            <a:r>
              <a:rPr lang="en-US" sz="2400" dirty="0" smtClean="0"/>
              <a:t>	for </a:t>
            </a:r>
            <a:r>
              <a:rPr lang="en-US" sz="2400" dirty="0"/>
              <a:t>(int i = 0; i &lt; myList.length; i++) {</a:t>
            </a:r>
          </a:p>
          <a:p>
            <a:pPr marL="609600" indent="-609600">
              <a:lnSpc>
                <a:spcPct val="80000"/>
              </a:lnSpc>
              <a:buNone/>
            </a:pPr>
            <a:r>
              <a:rPr lang="en-US" sz="2400" dirty="0"/>
              <a:t> </a:t>
            </a:r>
            <a:r>
              <a:rPr lang="en-US" sz="2400" dirty="0" smtClean="0"/>
              <a:t>		 </a:t>
            </a:r>
            <a:r>
              <a:rPr lang="en-US" sz="2400" dirty="0"/>
              <a:t>total += myList[i</a:t>
            </a:r>
            <a:r>
              <a:rPr lang="en-US" sz="2400" dirty="0" smtClean="0"/>
              <a:t>];	 </a:t>
            </a:r>
            <a:r>
              <a:rPr lang="en-US" sz="2400" dirty="0"/>
              <a:t>}</a:t>
            </a:r>
          </a:p>
          <a:p>
            <a:pPr marL="609600" indent="-609600">
              <a:lnSpc>
                <a:spcPct val="80000"/>
              </a:lnSpc>
              <a:buNone/>
            </a:pPr>
            <a:r>
              <a:rPr lang="en-US" sz="2400" dirty="0" smtClean="0"/>
              <a:t>	System.out.println(total</a:t>
            </a:r>
            <a:r>
              <a:rPr lang="en-US" sz="2400" dirty="0"/>
              <a:t>);         </a:t>
            </a:r>
            <a:endParaRPr lang="en-US" sz="2400" dirty="0" smtClean="0"/>
          </a:p>
          <a:p>
            <a:pPr marL="609600" indent="-609600">
              <a:lnSpc>
                <a:spcPct val="80000"/>
              </a:lnSpc>
              <a:buNone/>
            </a:pPr>
            <a:r>
              <a:rPr lang="en-US" sz="2400" dirty="0" smtClean="0"/>
              <a:t>	 }</a:t>
            </a:r>
          </a:p>
          <a:p>
            <a:pPr marL="609600" indent="-609600">
              <a:lnSpc>
                <a:spcPct val="80000"/>
              </a:lnSpc>
              <a:buFont typeface="Arial" panose="020B0604020202020204" pitchFamily="34" charset="0"/>
              <a:buNone/>
            </a:pPr>
            <a:r>
              <a:rPr lang="en-US" sz="2400" dirty="0" smtClean="0"/>
              <a:t>     </a:t>
            </a:r>
          </a:p>
          <a:p>
            <a:pPr marL="609600" indent="-609600">
              <a:lnSpc>
                <a:spcPct val="80000"/>
              </a:lnSpc>
              <a:buFont typeface="Arial" panose="020B0604020202020204" pitchFamily="34" charset="0"/>
              <a:buNone/>
            </a:pPr>
            <a:r>
              <a:rPr lang="en-US" sz="2400" dirty="0" smtClean="0"/>
              <a:t>}</a:t>
            </a:r>
            <a:endParaRPr lang="en-US" sz="2400" dirty="0"/>
          </a:p>
        </p:txBody>
      </p:sp>
      <p:sp>
        <p:nvSpPr>
          <p:cNvPr id="11" name="Rectangle 5"/>
          <p:cNvSpPr>
            <a:spLocks noChangeArrowheads="1"/>
          </p:cNvSpPr>
          <p:nvPr/>
        </p:nvSpPr>
        <p:spPr bwMode="auto">
          <a:xfrm>
            <a:off x="1600123" y="4144559"/>
            <a:ext cx="4515721" cy="126456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2922497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1600123" y="116177"/>
            <a:ext cx="8564562" cy="741565"/>
          </a:xfrm>
        </p:spPr>
        <p:txBody>
          <a:bodyPr>
            <a:normAutofit/>
          </a:bodyPr>
          <a:lstStyle/>
          <a:p>
            <a:r>
              <a:rPr lang="en-US" sz="3200" b="1" dirty="0">
                <a:latin typeface="Times New Roman" panose="02020603050405020304" pitchFamily="18" charset="0"/>
                <a:cs typeface="Times New Roman" panose="02020603050405020304" pitchFamily="18" charset="0"/>
              </a:rPr>
              <a:t>Finding the largest element</a:t>
            </a:r>
            <a:endParaRPr lang="en-US" sz="3200" b="1" dirty="0">
              <a:latin typeface="Times New Roman" panose="02020603050405020304" pitchFamily="18" charset="0"/>
              <a:cs typeface="Times New Roman" panose="02020603050405020304" pitchFamily="18" charset="0"/>
              <a:hlinkClick r:id="rId2" action="ppaction://program"/>
            </a:endParaRPr>
          </a:p>
        </p:txBody>
      </p:sp>
      <p:sp>
        <p:nvSpPr>
          <p:cNvPr id="10" name="Rectangle 3"/>
          <p:cNvSpPr txBox="1">
            <a:spLocks noChangeArrowheads="1"/>
          </p:cNvSpPr>
          <p:nvPr/>
        </p:nvSpPr>
        <p:spPr>
          <a:xfrm>
            <a:off x="1160172" y="1133341"/>
            <a:ext cx="9250832" cy="5312535"/>
          </a:xfrm>
          <a:prstGeom prst="rect">
            <a:avLst/>
          </a:prstGeom>
          <a:solidFill>
            <a:schemeClr val="bg1"/>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buFont typeface="Arial" panose="020B0604020202020204" pitchFamily="34" charset="0"/>
              <a:buNone/>
            </a:pPr>
            <a:r>
              <a:rPr lang="en-US" sz="2400" dirty="0" smtClean="0"/>
              <a:t>public class SumInputArray{</a:t>
            </a:r>
          </a:p>
          <a:p>
            <a:pPr marL="609600" indent="-609600">
              <a:lnSpc>
                <a:spcPct val="80000"/>
              </a:lnSpc>
              <a:buFont typeface="Arial" panose="020B0604020202020204" pitchFamily="34" charset="0"/>
              <a:buNone/>
            </a:pPr>
            <a:r>
              <a:rPr lang="en-US" sz="2400" dirty="0" smtClean="0"/>
              <a:t>public static void main(String args[]){</a:t>
            </a:r>
          </a:p>
          <a:p>
            <a:pPr marL="609600" indent="-609600">
              <a:lnSpc>
                <a:spcPct val="80000"/>
              </a:lnSpc>
              <a:buFont typeface="Arial" panose="020B0604020202020204" pitchFamily="34" charset="0"/>
              <a:buNone/>
            </a:pPr>
            <a:endParaRPr lang="en-US" sz="2400" dirty="0" smtClean="0"/>
          </a:p>
          <a:p>
            <a:pPr marL="609600" indent="-609600">
              <a:lnSpc>
                <a:spcPct val="80000"/>
              </a:lnSpc>
              <a:buFont typeface="Arial" panose="020B0604020202020204" pitchFamily="34" charset="0"/>
              <a:buNone/>
            </a:pPr>
            <a:r>
              <a:rPr lang="en-US" sz="2400" dirty="0" smtClean="0"/>
              <a:t>	double myList[]=new double[5];</a:t>
            </a:r>
          </a:p>
          <a:p>
            <a:pPr marL="609600" indent="-609600">
              <a:lnSpc>
                <a:spcPct val="80000"/>
              </a:lnSpc>
              <a:buFont typeface="Arial" panose="020B0604020202020204" pitchFamily="34" charset="0"/>
              <a:buNone/>
            </a:pPr>
            <a:r>
              <a:rPr lang="en-US" sz="2400" dirty="0" smtClean="0"/>
              <a:t>    	Scanner input = new  Scanner(System.in);</a:t>
            </a:r>
          </a:p>
          <a:p>
            <a:pPr marL="609600" indent="-609600">
              <a:lnSpc>
                <a:spcPct val="80000"/>
              </a:lnSpc>
              <a:buFont typeface="Arial" panose="020B0604020202020204" pitchFamily="34" charset="0"/>
              <a:buNone/>
            </a:pPr>
            <a:r>
              <a:rPr lang="en-US" sz="2400" dirty="0" smtClean="0"/>
              <a:t>	     System.out.print("Enter " + myList.length + " values: ");</a:t>
            </a:r>
          </a:p>
          <a:p>
            <a:pPr marL="609600" indent="-609600">
              <a:lnSpc>
                <a:spcPct val="80000"/>
              </a:lnSpc>
              <a:buFont typeface="Arial" panose="020B0604020202020204" pitchFamily="34" charset="0"/>
              <a:buNone/>
            </a:pPr>
            <a:r>
              <a:rPr lang="en-US" sz="2400" dirty="0" smtClean="0"/>
              <a:t>	for (int i = 0; i &lt; myList.length; i++) {</a:t>
            </a:r>
          </a:p>
          <a:p>
            <a:pPr marL="609600" indent="-609600">
              <a:lnSpc>
                <a:spcPct val="80000"/>
              </a:lnSpc>
              <a:buFont typeface="Arial" panose="020B0604020202020204" pitchFamily="34" charset="0"/>
              <a:buNone/>
            </a:pPr>
            <a:r>
              <a:rPr lang="en-US" sz="2400" dirty="0" smtClean="0"/>
              <a:t>                  myList[i] = input.nextDouble();</a:t>
            </a:r>
          </a:p>
          <a:p>
            <a:pPr marL="609600" indent="-609600">
              <a:lnSpc>
                <a:spcPct val="80000"/>
              </a:lnSpc>
              <a:buFont typeface="Arial" panose="020B0604020202020204" pitchFamily="34" charset="0"/>
              <a:buNone/>
            </a:pPr>
            <a:r>
              <a:rPr lang="en-US" sz="2400" dirty="0" smtClean="0"/>
              <a:t>          }</a:t>
            </a:r>
          </a:p>
          <a:p>
            <a:pPr marL="609600" indent="-609600">
              <a:lnSpc>
                <a:spcPct val="80000"/>
              </a:lnSpc>
              <a:buNone/>
            </a:pPr>
            <a:r>
              <a:rPr lang="en-US" sz="2400" dirty="0" smtClean="0"/>
              <a:t>	</a:t>
            </a:r>
            <a:r>
              <a:rPr lang="en-US" sz="2400" dirty="0"/>
              <a:t>double max = myList[0];</a:t>
            </a:r>
          </a:p>
          <a:p>
            <a:pPr marL="609600" indent="-609600">
              <a:lnSpc>
                <a:spcPct val="80000"/>
              </a:lnSpc>
              <a:buNone/>
            </a:pPr>
            <a:r>
              <a:rPr lang="en-US" sz="2400" dirty="0" smtClean="0"/>
              <a:t>	for </a:t>
            </a:r>
            <a:r>
              <a:rPr lang="en-US" sz="2400" dirty="0"/>
              <a:t>(int i = 1; i &lt; myList.length; i++) {</a:t>
            </a:r>
          </a:p>
          <a:p>
            <a:pPr marL="609600" indent="-609600">
              <a:lnSpc>
                <a:spcPct val="80000"/>
              </a:lnSpc>
              <a:buNone/>
            </a:pPr>
            <a:r>
              <a:rPr lang="en-US" sz="2400" dirty="0"/>
              <a:t> </a:t>
            </a:r>
            <a:r>
              <a:rPr lang="en-US" sz="2400" dirty="0" smtClean="0"/>
              <a:t>	 </a:t>
            </a:r>
            <a:r>
              <a:rPr lang="en-US" sz="2400" dirty="0"/>
              <a:t>if (myList[i] &gt; max) max = myList[i];</a:t>
            </a:r>
          </a:p>
          <a:p>
            <a:pPr marL="609600" indent="-609600">
              <a:lnSpc>
                <a:spcPct val="80000"/>
              </a:lnSpc>
              <a:buNone/>
            </a:pPr>
            <a:r>
              <a:rPr lang="en-US" sz="2400" dirty="0" smtClean="0"/>
              <a:t>	}</a:t>
            </a:r>
            <a:endParaRPr lang="en-US" sz="2400" dirty="0"/>
          </a:p>
          <a:p>
            <a:pPr marL="609600" indent="-609600">
              <a:lnSpc>
                <a:spcPct val="80000"/>
              </a:lnSpc>
              <a:buNone/>
            </a:pPr>
            <a:r>
              <a:rPr lang="en-US" sz="2400" dirty="0" smtClean="0"/>
              <a:t>	System.out.println(max</a:t>
            </a:r>
            <a:r>
              <a:rPr lang="en-US" sz="2400" dirty="0"/>
              <a:t>);</a:t>
            </a:r>
          </a:p>
          <a:p>
            <a:pPr marL="609600" indent="-609600">
              <a:lnSpc>
                <a:spcPct val="80000"/>
              </a:lnSpc>
              <a:buNone/>
            </a:pPr>
            <a:r>
              <a:rPr lang="en-US" sz="2400" dirty="0" smtClean="0"/>
              <a:t>	 </a:t>
            </a:r>
          </a:p>
          <a:p>
            <a:pPr marL="609600" indent="-609600">
              <a:lnSpc>
                <a:spcPct val="80000"/>
              </a:lnSpc>
              <a:buFont typeface="Arial" panose="020B0604020202020204" pitchFamily="34" charset="0"/>
              <a:buNone/>
            </a:pPr>
            <a:r>
              <a:rPr lang="en-US" sz="2400" dirty="0" smtClean="0"/>
              <a:t>     }</a:t>
            </a:r>
          </a:p>
          <a:p>
            <a:pPr marL="609600" indent="-609600">
              <a:lnSpc>
                <a:spcPct val="80000"/>
              </a:lnSpc>
              <a:buFont typeface="Arial" panose="020B0604020202020204" pitchFamily="34" charset="0"/>
              <a:buNone/>
            </a:pPr>
            <a:r>
              <a:rPr lang="en-US" sz="2400" dirty="0" smtClean="0"/>
              <a:t>}</a:t>
            </a:r>
            <a:endParaRPr lang="en-US" sz="2400" dirty="0"/>
          </a:p>
        </p:txBody>
      </p:sp>
      <p:sp>
        <p:nvSpPr>
          <p:cNvPr id="11" name="Rectangle 5"/>
          <p:cNvSpPr>
            <a:spLocks noChangeArrowheads="1"/>
          </p:cNvSpPr>
          <p:nvPr/>
        </p:nvSpPr>
        <p:spPr bwMode="auto">
          <a:xfrm>
            <a:off x="1754670" y="3912739"/>
            <a:ext cx="4515721" cy="1560782"/>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2022596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0426"/>
            <a:ext cx="10515600" cy="729579"/>
          </a:xfrm>
        </p:spPr>
        <p:txBody>
          <a:bodyPr>
            <a:normAutofit/>
          </a:bodyPr>
          <a:lstStyle/>
          <a:p>
            <a:r>
              <a:rPr lang="en-US" b="1" dirty="0">
                <a:latin typeface="Times New Roman" panose="02020603050405020304" pitchFamily="18" charset="0"/>
                <a:cs typeface="Times New Roman" panose="02020603050405020304" pitchFamily="18" charset="0"/>
              </a:rPr>
              <a:t>Enhanced for Loop (for-each loop)</a:t>
            </a:r>
            <a:endParaRPr lang="en-US" dirty="0"/>
          </a:p>
        </p:txBody>
      </p:sp>
      <p:sp>
        <p:nvSpPr>
          <p:cNvPr id="3" name="Content Placeholder 2"/>
          <p:cNvSpPr>
            <a:spLocks noGrp="1"/>
          </p:cNvSpPr>
          <p:nvPr>
            <p:ph sz="half" idx="1"/>
          </p:nvPr>
        </p:nvSpPr>
        <p:spPr>
          <a:xfrm>
            <a:off x="566668" y="850005"/>
            <a:ext cx="6065951" cy="5612741"/>
          </a:xfrm>
        </p:spPr>
        <p:txBody>
          <a:bodyPr>
            <a:noAutofit/>
          </a:bodyPr>
          <a:lstStyle/>
          <a:p>
            <a:pPr marL="0" indent="0">
              <a:spcBef>
                <a:spcPct val="0"/>
              </a:spcBef>
              <a:buNone/>
            </a:pPr>
            <a:r>
              <a:rPr lang="en-US" sz="2000" dirty="0">
                <a:latin typeface="Times New Roman" panose="02020603050405020304" pitchFamily="18" charset="0"/>
                <a:cs typeface="Times New Roman" panose="02020603050405020304" pitchFamily="18" charset="0"/>
              </a:rPr>
              <a:t>In general, the syntax is</a:t>
            </a:r>
          </a:p>
          <a:p>
            <a:pPr marL="0" indent="0">
              <a:spcBef>
                <a:spcPct val="0"/>
              </a:spcBef>
              <a:buNone/>
            </a:pPr>
            <a:r>
              <a:rPr lang="en-US" sz="2000" dirty="0">
                <a:solidFill>
                  <a:schemeClr val="tx2"/>
                </a:solidFill>
                <a:latin typeface="Times New Roman" panose="02020603050405020304" pitchFamily="18" charset="0"/>
                <a:cs typeface="Times New Roman" panose="02020603050405020304" pitchFamily="18" charset="0"/>
              </a:rPr>
              <a:t> </a:t>
            </a:r>
          </a:p>
          <a:p>
            <a:pPr lvl="1">
              <a:buFontTx/>
              <a:buNone/>
            </a:pPr>
            <a:r>
              <a:rPr lang="en-US" sz="2000" dirty="0">
                <a:latin typeface="Times New Roman" panose="02020603050405020304" pitchFamily="18" charset="0"/>
                <a:cs typeface="Times New Roman" panose="02020603050405020304" pitchFamily="18" charset="0"/>
              </a:rPr>
              <a:t>for (elementType value: arrayRefVar) {</a:t>
            </a:r>
          </a:p>
          <a:p>
            <a:pPr lvl="1">
              <a:buFontTx/>
              <a:buNone/>
            </a:pPr>
            <a:r>
              <a:rPr lang="en-US" sz="2000" dirty="0">
                <a:latin typeface="Times New Roman" panose="02020603050405020304" pitchFamily="18" charset="0"/>
                <a:cs typeface="Times New Roman" panose="02020603050405020304" pitchFamily="18" charset="0"/>
              </a:rPr>
              <a:t>  // Process the value</a:t>
            </a:r>
          </a:p>
          <a:p>
            <a:pPr lvl="1">
              <a:buFontTx/>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public class Test{</a:t>
            </a:r>
          </a:p>
          <a:p>
            <a:pPr marL="0" indent="0">
              <a:buNone/>
            </a:pPr>
            <a:r>
              <a:rPr lang="en-US" sz="20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000" dirty="0" smtClean="0">
                <a:latin typeface="Times New Roman" panose="02020603050405020304" pitchFamily="18" charset="0"/>
                <a:cs typeface="Times New Roman" panose="02020603050405020304" pitchFamily="18" charset="0"/>
              </a:rPr>
              <a:t>       int[] numbers ={10,20,30,40,50};</a:t>
            </a:r>
          </a:p>
          <a:p>
            <a:pPr marL="0" indent="0">
              <a:buNone/>
            </a:pPr>
            <a:r>
              <a:rPr lang="en-US" sz="2000" dirty="0" smtClean="0">
                <a:latin typeface="Times New Roman" panose="02020603050405020304" pitchFamily="18" charset="0"/>
                <a:cs typeface="Times New Roman" panose="02020603050405020304" pitchFamily="18" charset="0"/>
              </a:rPr>
              <a:t>       for(int x : numbers ){</a:t>
            </a:r>
          </a:p>
          <a:p>
            <a:pPr marL="0" indent="0">
              <a:buNone/>
            </a:pPr>
            <a:r>
              <a:rPr lang="en-US" sz="2000" dirty="0" smtClean="0">
                <a:latin typeface="Times New Roman" panose="02020603050405020304" pitchFamily="18" charset="0"/>
                <a:cs typeface="Times New Roman" panose="02020603050405020304" pitchFamily="18" charset="0"/>
              </a:rPr>
              <a:t>                System.out.print(x);</a:t>
            </a:r>
          </a:p>
          <a:p>
            <a:pPr marL="0" indent="0">
              <a:buNone/>
            </a:pPr>
            <a:r>
              <a:rPr lang="en-US" sz="2000" dirty="0" smtClean="0">
                <a:latin typeface="Times New Roman" panose="02020603050405020304" pitchFamily="18" charset="0"/>
                <a:cs typeface="Times New Roman" panose="02020603050405020304" pitchFamily="18" charset="0"/>
              </a:rPr>
              <a:t>                System.out.print(",");</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276562" y="1429555"/>
            <a:ext cx="4077237" cy="4747408"/>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Output:</a:t>
            </a:r>
          </a:p>
          <a:p>
            <a:pPr marL="0" indent="0">
              <a:buNone/>
            </a:pPr>
            <a:r>
              <a:rPr lang="en-US" sz="2000" dirty="0" smtClean="0">
                <a:latin typeface="Times New Roman" panose="02020603050405020304" pitchFamily="18" charset="0"/>
                <a:cs typeface="Times New Roman" panose="02020603050405020304" pitchFamily="18" charset="0"/>
              </a:rPr>
              <a:t>10,20,30,40,50,</a:t>
            </a:r>
          </a:p>
        </p:txBody>
      </p:sp>
    </p:spTree>
    <p:extLst>
      <p:ext uri="{BB962C8B-B14F-4D97-AF65-F5344CB8AC3E}">
        <p14:creationId xmlns="" xmlns:p14="http://schemas.microsoft.com/office/powerpoint/2010/main" val="123864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905000" y="167425"/>
            <a:ext cx="7772400" cy="850006"/>
          </a:xfrm>
          <a:noFill/>
          <a:ln/>
        </p:spPr>
        <p:txBody>
          <a:bodyPr/>
          <a:lstStyle/>
          <a:p>
            <a:r>
              <a:rPr lang="en-US" b="1" dirty="0">
                <a:latin typeface="Times New Roman" panose="02020603050405020304" pitchFamily="18" charset="0"/>
                <a:cs typeface="Times New Roman" panose="02020603050405020304" pitchFamily="18" charset="0"/>
              </a:rPr>
              <a:t>Copying Arrays</a:t>
            </a:r>
          </a:p>
        </p:txBody>
      </p:sp>
      <p:sp>
        <p:nvSpPr>
          <p:cNvPr id="271363" name="Rectangle 3"/>
          <p:cNvSpPr>
            <a:spLocks noGrp="1" noChangeArrowheads="1"/>
          </p:cNvSpPr>
          <p:nvPr>
            <p:ph idx="1"/>
          </p:nvPr>
        </p:nvSpPr>
        <p:spPr>
          <a:xfrm>
            <a:off x="1609859" y="1275008"/>
            <a:ext cx="9131121" cy="5215944"/>
          </a:xfrm>
          <a:noFill/>
          <a:ln/>
        </p:spPr>
        <p:txBody>
          <a:bodyPr>
            <a:normAutofit fontScale="85000" lnSpcReduction="20000"/>
          </a:bodyPr>
          <a:lstStyle/>
          <a:p>
            <a:pPr>
              <a:buFont typeface="Monotype Sorts" pitchFamily="2" charset="2"/>
              <a:buNone/>
            </a:pPr>
            <a:r>
              <a:rPr lang="en-US" sz="2400" dirty="0">
                <a:latin typeface="Times New Roman" panose="02020603050405020304" pitchFamily="18" charset="0"/>
                <a:cs typeface="Times New Roman" panose="02020603050405020304" pitchFamily="18" charset="0"/>
              </a:rPr>
              <a:t>Using a loop:</a:t>
            </a:r>
          </a:p>
          <a:p>
            <a:pPr>
              <a:spcBef>
                <a:spcPct val="50000"/>
              </a:spcBef>
              <a:buFont typeface="Monotype Sorts" pitchFamily="2" charset="2"/>
              <a:buNone/>
            </a:pPr>
            <a:endParaRPr lang="en-US" sz="2400" dirty="0" smtClean="0">
              <a:latin typeface="Times New Roman" panose="02020603050405020304" pitchFamily="18" charset="0"/>
              <a:cs typeface="Times New Roman" panose="02020603050405020304" pitchFamily="18" charset="0"/>
            </a:endParaRPr>
          </a:p>
          <a:p>
            <a:pPr>
              <a:spcBef>
                <a:spcPct val="50000"/>
              </a:spcBef>
              <a:buFont typeface="Monotype Sorts" pitchFamily="2" charset="2"/>
              <a:buNone/>
            </a:pPr>
            <a:r>
              <a:rPr lang="en-US" sz="2400" dirty="0" smtClean="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class </a:t>
            </a:r>
            <a:r>
              <a:rPr lang="en-US" sz="2400" dirty="0" smtClean="0">
                <a:latin typeface="Times New Roman" panose="02020603050405020304" pitchFamily="18" charset="0"/>
                <a:cs typeface="Times New Roman" panose="02020603050405020304" pitchFamily="18" charset="0"/>
              </a:rPr>
              <a:t>CopyingArrays {</a:t>
            </a:r>
            <a:endParaRPr lang="en-US" sz="2400" dirty="0">
              <a:latin typeface="Times New Roman" panose="02020603050405020304" pitchFamily="18" charset="0"/>
              <a:cs typeface="Times New Roman" panose="02020603050405020304" pitchFamily="18" charset="0"/>
            </a:endParaRP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public static void main(String args[]){</a:t>
            </a:r>
          </a:p>
          <a:p>
            <a:pPr>
              <a:spcBef>
                <a:spcPct val="50000"/>
              </a:spcBef>
              <a:buFont typeface="Monotype Sorts" pitchFamily="2" charset="2"/>
              <a:buNone/>
            </a:pPr>
            <a:r>
              <a:rPr lang="en-US" sz="2400" dirty="0" smtClean="0">
                <a:latin typeface="Times New Roman" panose="02020603050405020304" pitchFamily="18" charset="0"/>
                <a:cs typeface="Times New Roman" panose="02020603050405020304" pitchFamily="18" charset="0"/>
              </a:rPr>
              <a:t>	int </a:t>
            </a:r>
            <a:r>
              <a:rPr lang="en-US" sz="2400" dirty="0">
                <a:latin typeface="Times New Roman" panose="02020603050405020304" pitchFamily="18" charset="0"/>
                <a:cs typeface="Times New Roman" panose="02020603050405020304" pitchFamily="18" charset="0"/>
              </a:rPr>
              <a:t>[]sourceArray = {2, 3, 1, 5, 10};</a:t>
            </a:r>
          </a:p>
          <a:p>
            <a:pPr>
              <a:spcBef>
                <a:spcPct val="50000"/>
              </a:spcBef>
              <a:buFont typeface="Monotype Sorts" pitchFamily="2" charset="2"/>
              <a:buNone/>
            </a:pPr>
            <a:r>
              <a:rPr lang="en-US" sz="2400" dirty="0" smtClean="0">
                <a:latin typeface="Times New Roman" panose="02020603050405020304" pitchFamily="18" charset="0"/>
                <a:cs typeface="Times New Roman" panose="02020603050405020304" pitchFamily="18" charset="0"/>
              </a:rPr>
              <a:t>	int</a:t>
            </a:r>
            <a:r>
              <a:rPr lang="en-US" sz="2400" dirty="0">
                <a:latin typeface="Times New Roman" panose="02020603050405020304" pitchFamily="18" charset="0"/>
                <a:cs typeface="Times New Roman" panose="02020603050405020304" pitchFamily="18" charset="0"/>
              </a:rPr>
              <a:t>[ ] targetArray = new int [ sourceArray.length ];</a:t>
            </a:r>
          </a:p>
          <a:p>
            <a:pPr>
              <a:spcBef>
                <a:spcPct val="50000"/>
              </a:spcBef>
              <a:buFont typeface="Monotype Sorts" pitchFamily="2" charset="2"/>
              <a:buNone/>
            </a:pPr>
            <a:endParaRPr lang="en-US" sz="2400" dirty="0">
              <a:latin typeface="Times New Roman" panose="02020603050405020304" pitchFamily="18" charset="0"/>
              <a:cs typeface="Times New Roman" panose="02020603050405020304" pitchFamily="18" charset="0"/>
            </a:endParaRP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for (int i = 0; i &lt; sourceArray.length; i++){</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targetArray[i] = sourceArray[i];</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System.out.println(targetArray[i</a:t>
            </a:r>
            <a:r>
              <a:rPr lang="en-US" sz="2400" dirty="0" smtClean="0">
                <a:latin typeface="Times New Roman" panose="02020603050405020304" pitchFamily="18" charset="0"/>
                <a:cs typeface="Times New Roman" panose="02020603050405020304" pitchFamily="18" charset="0"/>
              </a:rPr>
              <a:t>]);</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a:spcBef>
                <a:spcPct val="50000"/>
              </a:spcBef>
              <a:buFont typeface="Monotype Sorts" pitchFamily="2" charset="2"/>
              <a:buNone/>
            </a:pPr>
            <a:r>
              <a:rPr lang="en-US" sz="2400" dirty="0" smtClean="0">
                <a:latin typeface="Times New Roman" panose="02020603050405020304" pitchFamily="18" charset="0"/>
                <a:cs typeface="Times New Roman" panose="02020603050405020304" pitchFamily="18" charset="0"/>
              </a:rPr>
              <a:t>	}</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299641648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7"/>
            <a:ext cx="10515600" cy="562152"/>
          </a:xfrm>
        </p:spPr>
        <p:txBody>
          <a:bodyPr>
            <a:normAutofit fontScale="90000"/>
          </a:bodyPr>
          <a:lstStyle/>
          <a:p>
            <a:r>
              <a:rPr lang="en-US" b="1" dirty="0">
                <a:latin typeface="Times New Roman" panose="02020603050405020304" pitchFamily="18" charset="0"/>
                <a:cs typeface="Times New Roman" panose="02020603050405020304" pitchFamily="18" charset="0"/>
              </a:rPr>
              <a:t>Returning an Array from a Method</a:t>
            </a:r>
          </a:p>
        </p:txBody>
      </p:sp>
      <p:sp>
        <p:nvSpPr>
          <p:cNvPr id="3" name="Content Placeholder 2"/>
          <p:cNvSpPr>
            <a:spLocks noGrp="1"/>
          </p:cNvSpPr>
          <p:nvPr>
            <p:ph idx="1"/>
          </p:nvPr>
        </p:nvSpPr>
        <p:spPr>
          <a:xfrm>
            <a:off x="838200" y="901521"/>
            <a:ext cx="10515600" cy="5275442"/>
          </a:xfrm>
        </p:spPr>
        <p:txBody>
          <a:bodyPr>
            <a:normAutofit fontScale="85000" lnSpcReduction="20000"/>
          </a:bodyPr>
          <a:lstStyle/>
          <a:p>
            <a:pPr marL="0" indent="0">
              <a:buNone/>
            </a:pPr>
            <a:r>
              <a:rPr lang="en-US" dirty="0"/>
              <a:t>public class </a:t>
            </a:r>
            <a:r>
              <a:rPr lang="en-US" dirty="0" smtClean="0">
                <a:latin typeface="Times New Roman" panose="02020603050405020304" pitchFamily="18" charset="0"/>
                <a:cs typeface="Times New Roman" panose="02020603050405020304" pitchFamily="18" charset="0"/>
              </a:rPr>
              <a:t>ArrayMethod </a:t>
            </a:r>
            <a:r>
              <a:rPr lang="en-US" dirty="0" smtClean="0"/>
              <a:t>{</a:t>
            </a:r>
            <a:endParaRPr lang="en-US" dirty="0"/>
          </a:p>
          <a:p>
            <a:pPr marL="0" indent="0">
              <a:buNone/>
            </a:pPr>
            <a:r>
              <a:rPr lang="en-US" dirty="0"/>
              <a:t>    </a:t>
            </a:r>
          </a:p>
          <a:p>
            <a:pPr marL="0" indent="0">
              <a:buNone/>
            </a:pPr>
            <a:r>
              <a:rPr lang="en-US" dirty="0"/>
              <a:t>    public void add(int a[],int </a:t>
            </a:r>
            <a:r>
              <a:rPr lang="en-US" dirty="0" smtClean="0"/>
              <a:t>sum)</a:t>
            </a:r>
            <a:endParaRPr lang="en-US" dirty="0"/>
          </a:p>
          <a:p>
            <a:pPr marL="0" indent="0">
              <a:buNone/>
            </a:pPr>
            <a:r>
              <a:rPr lang="en-US" dirty="0"/>
              <a:t>    </a:t>
            </a:r>
            <a:r>
              <a:rPr lang="en-US" dirty="0" smtClean="0"/>
              <a:t> {  </a:t>
            </a:r>
          </a:p>
          <a:p>
            <a:pPr marL="0" indent="0">
              <a:buNone/>
            </a:pPr>
            <a:r>
              <a:rPr lang="en-US" dirty="0"/>
              <a:t> </a:t>
            </a:r>
            <a:r>
              <a:rPr lang="en-US" dirty="0" smtClean="0"/>
              <a:t>         for(int </a:t>
            </a:r>
            <a:r>
              <a:rPr lang="en-US" dirty="0"/>
              <a:t>i=0;i&lt;a.length;i++){</a:t>
            </a:r>
          </a:p>
          <a:p>
            <a:pPr marL="0" indent="0">
              <a:buNone/>
            </a:pPr>
            <a:r>
              <a:rPr lang="en-US" dirty="0"/>
              <a:t>          </a:t>
            </a:r>
            <a:r>
              <a:rPr lang="en-US" dirty="0" smtClean="0"/>
              <a:t>	sum=sum+a[i</a:t>
            </a:r>
            <a:r>
              <a:rPr lang="en-US" dirty="0"/>
              <a:t>];</a:t>
            </a:r>
          </a:p>
          <a:p>
            <a:pPr marL="0" indent="0">
              <a:buNone/>
            </a:pPr>
            <a:r>
              <a:rPr lang="en-US" dirty="0"/>
              <a:t>            System.out.println("array value</a:t>
            </a:r>
            <a:r>
              <a:rPr lang="en-US" dirty="0" smtClean="0"/>
              <a:t>:“ + a[i]);       </a:t>
            </a:r>
            <a:r>
              <a:rPr lang="en-US" dirty="0"/>
              <a:t>}</a:t>
            </a:r>
          </a:p>
          <a:p>
            <a:pPr marL="0" indent="0">
              <a:buNone/>
            </a:pPr>
            <a:r>
              <a:rPr lang="en-US" dirty="0"/>
              <a:t>        System.out.println("summation</a:t>
            </a:r>
            <a:r>
              <a:rPr lang="en-US" dirty="0" smtClean="0"/>
              <a:t>:“ + sum</a:t>
            </a:r>
            <a:r>
              <a:rPr lang="en-US" dirty="0"/>
              <a:t>);</a:t>
            </a:r>
          </a:p>
          <a:p>
            <a:pPr marL="0" indent="0">
              <a:buNone/>
            </a:pPr>
            <a:r>
              <a:rPr lang="en-US" dirty="0"/>
              <a:t>    </a:t>
            </a:r>
            <a:r>
              <a:rPr lang="en-US" dirty="0" smtClean="0"/>
              <a:t> }</a:t>
            </a:r>
          </a:p>
          <a:p>
            <a:pPr marL="0" indent="0">
              <a:buNone/>
            </a:pPr>
            <a:r>
              <a:rPr lang="en-US" dirty="0"/>
              <a:t>public static void main(String[] args) </a:t>
            </a:r>
            <a:r>
              <a:rPr lang="en-US" dirty="0" smtClean="0"/>
              <a:t>{</a:t>
            </a:r>
          </a:p>
          <a:p>
            <a:pPr marL="0" indent="0">
              <a:buNone/>
            </a:pPr>
            <a:r>
              <a:rPr lang="en-US" dirty="0" smtClean="0"/>
              <a:t>        int </a:t>
            </a:r>
            <a:r>
              <a:rPr lang="en-US" dirty="0"/>
              <a:t>a[]=new int</a:t>
            </a:r>
            <a:r>
              <a:rPr lang="en-US" dirty="0" smtClean="0"/>
              <a:t>[ ]{ 2,3,5 } ;</a:t>
            </a:r>
            <a:endParaRPr lang="en-US" dirty="0"/>
          </a:p>
          <a:p>
            <a:pPr marL="0" indent="0">
              <a:buNone/>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ArrayMethod </a:t>
            </a:r>
            <a:r>
              <a:rPr lang="en-US" dirty="0" smtClean="0"/>
              <a:t>aa=new </a:t>
            </a:r>
            <a:r>
              <a:rPr lang="en-US" dirty="0">
                <a:latin typeface="Times New Roman" panose="02020603050405020304" pitchFamily="18" charset="0"/>
                <a:cs typeface="Times New Roman" panose="02020603050405020304" pitchFamily="18" charset="0"/>
              </a:rPr>
              <a:t>ArrayMethod </a:t>
            </a:r>
            <a:r>
              <a:rPr lang="en-US" dirty="0" smtClean="0"/>
              <a:t>();</a:t>
            </a:r>
            <a:endParaRPr lang="en-US" dirty="0"/>
          </a:p>
          <a:p>
            <a:pPr marL="0" indent="0">
              <a:buNone/>
            </a:pPr>
            <a:r>
              <a:rPr lang="en-US" dirty="0"/>
              <a:t>        </a:t>
            </a:r>
            <a:r>
              <a:rPr lang="en-US" dirty="0" smtClean="0"/>
              <a:t>aa.add(a,0);</a:t>
            </a:r>
            <a:endParaRPr lang="en-US" dirty="0"/>
          </a:p>
          <a:p>
            <a:pPr marL="0" indent="0">
              <a:buNone/>
            </a:pPr>
            <a:r>
              <a:rPr lang="en-US" dirty="0"/>
              <a:t>      </a:t>
            </a:r>
            <a:r>
              <a:rPr lang="en-US" dirty="0" smtClean="0"/>
              <a:t>    </a:t>
            </a:r>
            <a:r>
              <a:rPr lang="en-US" dirty="0"/>
              <a:t>}</a:t>
            </a:r>
          </a:p>
          <a:p>
            <a:pPr marL="0" indent="0">
              <a:buNone/>
            </a:pPr>
            <a:r>
              <a:rPr lang="en-US" dirty="0"/>
              <a:t>    </a:t>
            </a:r>
            <a:r>
              <a:rPr lang="en-US" dirty="0" smtClean="0"/>
              <a:t>}</a:t>
            </a:r>
            <a:endParaRPr lang="en-US" dirty="0"/>
          </a:p>
        </p:txBody>
      </p:sp>
      <p:sp>
        <p:nvSpPr>
          <p:cNvPr id="4" name="Rectangle 3"/>
          <p:cNvSpPr/>
          <p:nvPr/>
        </p:nvSpPr>
        <p:spPr>
          <a:xfrm>
            <a:off x="8046720" y="2163835"/>
            <a:ext cx="2286000" cy="19189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Output is:</a:t>
            </a:r>
          </a:p>
          <a:p>
            <a:endParaRPr lang="en-US" dirty="0" smtClean="0"/>
          </a:p>
          <a:p>
            <a:r>
              <a:rPr lang="en-US" dirty="0" smtClean="0"/>
              <a:t>array </a:t>
            </a:r>
            <a:r>
              <a:rPr lang="en-US" dirty="0"/>
              <a:t>value:2</a:t>
            </a:r>
          </a:p>
          <a:p>
            <a:r>
              <a:rPr lang="en-US" dirty="0"/>
              <a:t>array value:3</a:t>
            </a:r>
          </a:p>
          <a:p>
            <a:r>
              <a:rPr lang="en-US" dirty="0"/>
              <a:t>array value:5</a:t>
            </a:r>
          </a:p>
          <a:p>
            <a:r>
              <a:rPr lang="en-US" dirty="0"/>
              <a:t>summation:10</a:t>
            </a:r>
          </a:p>
        </p:txBody>
      </p:sp>
    </p:spTree>
    <p:extLst>
      <p:ext uri="{BB962C8B-B14F-4D97-AF65-F5344CB8AC3E}">
        <p14:creationId xmlns="" xmlns:p14="http://schemas.microsoft.com/office/powerpoint/2010/main" val="116322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304800"/>
            <a:ext cx="7772400" cy="596721"/>
          </a:xfrm>
          <a:noFill/>
          <a:ln/>
        </p:spPr>
        <p:txBody>
          <a:bodyPr>
            <a:normAutofit/>
          </a:bodyPr>
          <a:lstStyle/>
          <a:p>
            <a:r>
              <a:rPr lang="en-US" b="1" dirty="0">
                <a:latin typeface="Times New Roman" panose="02020603050405020304" pitchFamily="18" charset="0"/>
                <a:cs typeface="Times New Roman" panose="02020603050405020304" pitchFamily="18" charset="0"/>
              </a:rPr>
              <a:t>Declaring Array Variables</a:t>
            </a:r>
          </a:p>
        </p:txBody>
      </p:sp>
      <p:sp>
        <p:nvSpPr>
          <p:cNvPr id="10243" name="Rectangle 3"/>
          <p:cNvSpPr>
            <a:spLocks noGrp="1" noChangeArrowheads="1"/>
          </p:cNvSpPr>
          <p:nvPr>
            <p:ph idx="1"/>
          </p:nvPr>
        </p:nvSpPr>
        <p:spPr>
          <a:xfrm>
            <a:off x="1094705" y="1371600"/>
            <a:ext cx="10702344" cy="4724400"/>
          </a:xfrm>
          <a:noFill/>
          <a:ln/>
        </p:spPr>
        <p:txBody>
          <a:bodyPr>
            <a:normAutofit/>
          </a:bodyPr>
          <a:lstStyle/>
          <a:p>
            <a:r>
              <a:rPr lang="en-US" sz="2400" dirty="0">
                <a:latin typeface="Times New Roman" panose="02020603050405020304" pitchFamily="18" charset="0"/>
                <a:cs typeface="Times New Roman" panose="02020603050405020304" pitchFamily="18" charset="0"/>
              </a:rPr>
              <a:t>datatype[] arrayRefVar;</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Example: </a:t>
            </a:r>
          </a:p>
          <a:p>
            <a:pPr>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double[] myList;</a:t>
            </a:r>
          </a:p>
          <a:p>
            <a:pPr>
              <a:buFont typeface="Monotype Sorts" pitchFamily="2" charset="2"/>
              <a:buNone/>
            </a:pPr>
            <a:r>
              <a:rPr lang="en-US" sz="2400" dirty="0" smtClean="0">
                <a:latin typeface="Times New Roman" panose="02020603050405020304" pitchFamily="18" charset="0"/>
                <a:cs typeface="Times New Roman" panose="02020603050405020304" pitchFamily="18" charset="0"/>
              </a:rPr>
              <a:t>    double</a:t>
            </a:r>
            <a:r>
              <a:rPr lang="en-US" sz="2400" dirty="0">
                <a:latin typeface="Times New Roman" panose="02020603050405020304" pitchFamily="18" charset="0"/>
                <a:cs typeface="Times New Roman" panose="02020603050405020304" pitchFamily="18" charset="0"/>
              </a:rPr>
              <a:t>[] myList = {1.9, 2.9, 3.4, 3.5};</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datatype </a:t>
            </a:r>
            <a:r>
              <a:rPr lang="en-US" sz="2400" dirty="0">
                <a:latin typeface="Times New Roman" panose="02020603050405020304" pitchFamily="18" charset="0"/>
                <a:cs typeface="Times New Roman" panose="02020603050405020304" pitchFamily="18" charset="0"/>
              </a:rPr>
              <a:t>arrayRefVar</a:t>
            </a:r>
            <a:r>
              <a:rPr lang="en-US" sz="2400" dirty="0" smtClean="0">
                <a:latin typeface="Times New Roman" panose="02020603050405020304" pitchFamily="18" charset="0"/>
                <a:cs typeface="Times New Roman" panose="02020603050405020304" pitchFamily="18" charset="0"/>
              </a:rPr>
              <a:t>[];            </a:t>
            </a:r>
            <a:r>
              <a:rPr lang="en-US" sz="2400" u="sng" dirty="0">
                <a:solidFill>
                  <a:srgbClr val="FF6600"/>
                </a:solidFill>
                <a:latin typeface="Times New Roman" panose="02020603050405020304" pitchFamily="18" charset="0"/>
                <a:cs typeface="Times New Roman" panose="02020603050405020304" pitchFamily="18" charset="0"/>
              </a:rPr>
              <a:t>// This style is allowed, but not preferred</a:t>
            </a:r>
            <a:endParaRPr lang="en-US" sz="2400" dirty="0">
              <a:solidFill>
                <a:srgbClr val="FF6600"/>
              </a:solidFill>
              <a:latin typeface="Times New Roman" panose="02020603050405020304" pitchFamily="18" charset="0"/>
              <a:cs typeface="Times New Roman" panose="02020603050405020304" pitchFamily="18" charset="0"/>
            </a:endParaRPr>
          </a:p>
          <a:p>
            <a:pPr algn="just">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Example: </a:t>
            </a:r>
          </a:p>
          <a:p>
            <a:pPr algn="just">
              <a:spcBef>
                <a:spcPct val="50000"/>
              </a:spcBef>
              <a:buFont typeface="Monotype Sorts" pitchFamily="2" charset="2"/>
              <a:buNone/>
            </a:pPr>
            <a:r>
              <a:rPr lang="en-US" sz="2400" dirty="0">
                <a:latin typeface="Times New Roman" panose="02020603050405020304" pitchFamily="18" charset="0"/>
                <a:cs typeface="Times New Roman" panose="02020603050405020304" pitchFamily="18" charset="0"/>
              </a:rPr>
              <a:t>    double myList[];</a:t>
            </a:r>
          </a:p>
        </p:txBody>
      </p:sp>
      <p:sp>
        <p:nvSpPr>
          <p:cNvPr id="4" name="Slide Number Placeholder 4"/>
          <p:cNvSpPr>
            <a:spLocks noGrp="1"/>
          </p:cNvSpPr>
          <p:nvPr>
            <p:ph type="sldNum" sz="quarter" idx="12"/>
          </p:nvPr>
        </p:nvSpPr>
        <p:spPr/>
        <p:txBody>
          <a:bodyPr/>
          <a:lstStyle/>
          <a:p>
            <a:fld id="{1AD6A270-B00A-4C07-A4B5-FCA4B73E051D}" type="slidenum">
              <a:rPr lang="en-US"/>
              <a:pPr/>
              <a:t>3</a:t>
            </a:fld>
            <a:endParaRPr lang="en-US" dirty="0"/>
          </a:p>
        </p:txBody>
      </p:sp>
    </p:spTree>
    <p:extLst>
      <p:ext uri="{BB962C8B-B14F-4D97-AF65-F5344CB8AC3E}">
        <p14:creationId xmlns="" xmlns:p14="http://schemas.microsoft.com/office/powerpoint/2010/main" val="78234827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23517"/>
          </a:xfrm>
        </p:spPr>
        <p:txBody>
          <a:bodyPr>
            <a:normAutofit fontScale="90000"/>
          </a:bodyPr>
          <a:lstStyle/>
          <a:p>
            <a:r>
              <a:rPr lang="en-US" b="1" dirty="0">
                <a:latin typeface="Times New Roman" panose="02020603050405020304" pitchFamily="18" charset="0"/>
                <a:cs typeface="Times New Roman" panose="02020603050405020304" pitchFamily="18" charset="0"/>
              </a:rPr>
              <a:t>Returning an Array from a Method</a:t>
            </a:r>
            <a:endParaRPr lang="en-US" dirty="0"/>
          </a:p>
        </p:txBody>
      </p:sp>
      <p:sp>
        <p:nvSpPr>
          <p:cNvPr id="3" name="Content Placeholder 2"/>
          <p:cNvSpPr>
            <a:spLocks noGrp="1"/>
          </p:cNvSpPr>
          <p:nvPr>
            <p:ph idx="1"/>
          </p:nvPr>
        </p:nvSpPr>
        <p:spPr>
          <a:xfrm>
            <a:off x="838200" y="798490"/>
            <a:ext cx="10515600" cy="5911403"/>
          </a:xfrm>
        </p:spPr>
        <p:txBody>
          <a:bodyPr>
            <a:normAutofit fontScale="85000" lnSpcReduction="20000"/>
          </a:bodyPr>
          <a:lstStyle/>
          <a:p>
            <a:pPr marL="0" indent="0">
              <a:buNone/>
            </a:pPr>
            <a:r>
              <a:rPr lang="en-US" dirty="0"/>
              <a:t>public class Hello {</a:t>
            </a:r>
          </a:p>
          <a:p>
            <a:pPr marL="0" indent="0">
              <a:buNone/>
            </a:pPr>
            <a:r>
              <a:rPr lang="en-US" dirty="0"/>
              <a:t>    </a:t>
            </a:r>
          </a:p>
          <a:p>
            <a:pPr marL="0" indent="0">
              <a:buNone/>
            </a:pPr>
            <a:r>
              <a:rPr lang="en-US" dirty="0"/>
              <a:t>   public static void main(String args[])</a:t>
            </a:r>
          </a:p>
          <a:p>
            <a:pPr marL="0" indent="0">
              <a:buNone/>
            </a:pPr>
            <a:r>
              <a:rPr lang="en-US" dirty="0"/>
              <a:t>      {</a:t>
            </a:r>
          </a:p>
          <a:p>
            <a:pPr marL="0" indent="0">
              <a:buNone/>
            </a:pPr>
            <a:r>
              <a:rPr lang="en-US" dirty="0"/>
              <a:t>        int</a:t>
            </a:r>
            <a:r>
              <a:rPr lang="en-US" dirty="0" smtClean="0"/>
              <a:t>[ ] </a:t>
            </a:r>
            <a:r>
              <a:rPr lang="en-US" dirty="0"/>
              <a:t>arr1 = new int[]{10,34,2,56,7,67,88,42};</a:t>
            </a:r>
          </a:p>
          <a:p>
            <a:pPr marL="0" indent="0">
              <a:buNone/>
            </a:pPr>
            <a:r>
              <a:rPr lang="en-US" dirty="0"/>
              <a:t>       </a:t>
            </a:r>
            <a:r>
              <a:rPr lang="en-US" dirty="0" smtClean="0"/>
              <a:t> </a:t>
            </a:r>
            <a:r>
              <a:rPr lang="en-US" dirty="0"/>
              <a:t>int</a:t>
            </a:r>
            <a:r>
              <a:rPr lang="en-US" dirty="0" smtClean="0"/>
              <a:t>[ ] </a:t>
            </a:r>
            <a:r>
              <a:rPr lang="en-US" dirty="0"/>
              <a:t>arr2 = doInsertionSort(arr1</a:t>
            </a:r>
            <a:r>
              <a:rPr lang="en-US" dirty="0" smtClean="0"/>
              <a:t>);</a:t>
            </a:r>
          </a:p>
          <a:p>
            <a:pPr marL="0" indent="0">
              <a:buNone/>
            </a:pPr>
            <a:r>
              <a:rPr lang="en-US" dirty="0"/>
              <a:t> </a:t>
            </a:r>
            <a:r>
              <a:rPr lang="en-US" dirty="0" smtClean="0"/>
              <a:t>    }</a:t>
            </a:r>
            <a:endParaRPr lang="en-US" dirty="0"/>
          </a:p>
          <a:p>
            <a:pPr marL="0" indent="0">
              <a:buNone/>
            </a:pPr>
            <a:r>
              <a:rPr lang="en-US" dirty="0"/>
              <a:t>        </a:t>
            </a:r>
          </a:p>
          <a:p>
            <a:pPr marL="0" indent="0">
              <a:buNone/>
            </a:pPr>
            <a:r>
              <a:rPr lang="en-US" dirty="0"/>
              <a:t>     public static int</a:t>
            </a:r>
            <a:r>
              <a:rPr lang="en-US" dirty="0" smtClean="0"/>
              <a:t>[ ] </a:t>
            </a:r>
            <a:r>
              <a:rPr lang="en-US" dirty="0"/>
              <a:t>doInsertionSort(int input[])</a:t>
            </a:r>
          </a:p>
          <a:p>
            <a:pPr marL="0" indent="0">
              <a:buNone/>
            </a:pPr>
            <a:r>
              <a:rPr lang="en-US" dirty="0"/>
              <a:t>    {</a:t>
            </a:r>
          </a:p>
          <a:p>
            <a:pPr marL="0" indent="0">
              <a:buNone/>
            </a:pPr>
            <a:r>
              <a:rPr lang="en-US" dirty="0"/>
              <a:t>        for(int i=0;i&lt;input.length;i++)</a:t>
            </a:r>
          </a:p>
          <a:p>
            <a:pPr marL="0" indent="0">
              <a:buNone/>
            </a:pPr>
            <a:r>
              <a:rPr lang="en-US" dirty="0"/>
              <a:t>        {</a:t>
            </a:r>
          </a:p>
          <a:p>
            <a:pPr marL="0" indent="0">
              <a:buNone/>
            </a:pPr>
            <a:r>
              <a:rPr lang="en-US" dirty="0"/>
              <a:t>        System.out.println(input[i]);</a:t>
            </a:r>
          </a:p>
          <a:p>
            <a:pPr marL="0" indent="0">
              <a:buNone/>
            </a:pPr>
            <a:r>
              <a:rPr lang="en-US" dirty="0"/>
              <a:t>  </a:t>
            </a:r>
            <a:r>
              <a:rPr lang="en-US" dirty="0" smtClean="0"/>
              <a:t>       </a:t>
            </a:r>
            <a:r>
              <a:rPr lang="en-US" dirty="0"/>
              <a:t>}</a:t>
            </a:r>
          </a:p>
          <a:p>
            <a:pPr marL="0" indent="0">
              <a:buNone/>
            </a:pPr>
            <a:r>
              <a:rPr lang="en-US" dirty="0"/>
              <a:t>       return null</a:t>
            </a:r>
            <a:r>
              <a:rPr lang="en-US" dirty="0" smtClean="0"/>
              <a:t>;     </a:t>
            </a:r>
          </a:p>
          <a:p>
            <a:pPr marL="0" indent="0">
              <a:buNone/>
            </a:pPr>
            <a:r>
              <a:rPr lang="en-US" dirty="0" smtClean="0"/>
              <a:t>}</a:t>
            </a:r>
            <a:endParaRPr lang="en-US" dirty="0"/>
          </a:p>
        </p:txBody>
      </p:sp>
    </p:spTree>
    <p:extLst>
      <p:ext uri="{BB962C8B-B14F-4D97-AF65-F5344CB8AC3E}">
        <p14:creationId xmlns="" xmlns:p14="http://schemas.microsoft.com/office/powerpoint/2010/main" val="1582683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613572" y="241278"/>
            <a:ext cx="8564563" cy="856001"/>
          </a:xfrm>
          <a:noFill/>
          <a:ln/>
        </p:spPr>
        <p:txBody>
          <a:bodyPr>
            <a:noAutofit/>
          </a:bodyPr>
          <a:lstStyle/>
          <a:p>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Declare/Create </a:t>
            </a:r>
            <a:r>
              <a:rPr lang="en-US" sz="3200" b="1" dirty="0">
                <a:latin typeface="Times New Roman" panose="02020603050405020304" pitchFamily="18" charset="0"/>
                <a:cs typeface="Times New Roman" panose="02020603050405020304" pitchFamily="18" charset="0"/>
              </a:rPr>
              <a:t>Two-dimensional Arrays</a:t>
            </a:r>
          </a:p>
        </p:txBody>
      </p:sp>
      <p:sp>
        <p:nvSpPr>
          <p:cNvPr id="403459" name="Rectangle 3"/>
          <p:cNvSpPr>
            <a:spLocks noGrp="1" noChangeArrowheads="1"/>
          </p:cNvSpPr>
          <p:nvPr>
            <p:ph idx="1"/>
          </p:nvPr>
        </p:nvSpPr>
        <p:spPr>
          <a:xfrm>
            <a:off x="1365161" y="1287887"/>
            <a:ext cx="9324304" cy="4614438"/>
          </a:xfrm>
          <a:noFill/>
          <a:ln/>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 Declare array ref var</a:t>
            </a:r>
          </a:p>
          <a:p>
            <a:pPr marL="0" indent="0">
              <a:buNone/>
            </a:pPr>
            <a:r>
              <a:rPr lang="en-US" sz="2200" dirty="0">
                <a:latin typeface="Times New Roman" panose="02020603050405020304" pitchFamily="18" charset="0"/>
                <a:cs typeface="Times New Roman" panose="02020603050405020304" pitchFamily="18" charset="0"/>
              </a:rPr>
              <a:t>dataType</a:t>
            </a:r>
            <a:r>
              <a:rPr lang="en-US" sz="2200" dirty="0" smtClean="0">
                <a:latin typeface="Times New Roman" panose="02020603050405020304" pitchFamily="18" charset="0"/>
                <a:cs typeface="Times New Roman" panose="02020603050405020304" pitchFamily="18" charset="0"/>
              </a:rPr>
              <a:t>[ ][ ]  refVar</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Create array and assign its reference to variable</a:t>
            </a:r>
          </a:p>
          <a:p>
            <a:pPr marL="0" indent="0">
              <a:buNone/>
            </a:pPr>
            <a:r>
              <a:rPr lang="en-US" sz="2200" dirty="0">
                <a:latin typeface="Times New Roman" panose="02020603050405020304" pitchFamily="18" charset="0"/>
                <a:cs typeface="Times New Roman" panose="02020603050405020304" pitchFamily="18" charset="0"/>
              </a:rPr>
              <a:t>refVar = new dataType[10][10];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Combine declaration and creation in one statement</a:t>
            </a:r>
          </a:p>
          <a:p>
            <a:pPr marL="0" indent="0">
              <a:buNone/>
            </a:pPr>
            <a:r>
              <a:rPr lang="en-US" sz="2200" dirty="0">
                <a:latin typeface="Times New Roman" panose="02020603050405020304" pitchFamily="18" charset="0"/>
                <a:cs typeface="Times New Roman" panose="02020603050405020304" pitchFamily="18" charset="0"/>
              </a:rPr>
              <a:t>dataType</a:t>
            </a:r>
            <a:r>
              <a:rPr lang="en-US" sz="2200" dirty="0" smtClean="0">
                <a:latin typeface="Times New Roman" panose="02020603050405020304" pitchFamily="18" charset="0"/>
                <a:cs typeface="Times New Roman" panose="02020603050405020304" pitchFamily="18" charset="0"/>
              </a:rPr>
              <a:t>[ ][ ] </a:t>
            </a:r>
            <a:r>
              <a:rPr lang="en-US" sz="2200" dirty="0">
                <a:latin typeface="Times New Roman" panose="02020603050405020304" pitchFamily="18" charset="0"/>
                <a:cs typeface="Times New Roman" panose="02020603050405020304" pitchFamily="18" charset="0"/>
              </a:rPr>
              <a:t>refVar = new dataType[10][10];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Alternative syntax</a:t>
            </a:r>
          </a:p>
          <a:p>
            <a:pPr marL="0" indent="0">
              <a:buNone/>
            </a:pPr>
            <a:r>
              <a:rPr lang="en-US" sz="2200" dirty="0">
                <a:latin typeface="Times New Roman" panose="02020603050405020304" pitchFamily="18" charset="0"/>
                <a:cs typeface="Times New Roman" panose="02020603050405020304" pitchFamily="18" charset="0"/>
              </a:rPr>
              <a:t>dataType refVar</a:t>
            </a:r>
            <a:r>
              <a:rPr lang="en-US" sz="2200" dirty="0" smtClean="0">
                <a:latin typeface="Times New Roman" panose="02020603050405020304" pitchFamily="18" charset="0"/>
                <a:cs typeface="Times New Roman" panose="02020603050405020304" pitchFamily="18" charset="0"/>
              </a:rPr>
              <a:t>[ ][ ] </a:t>
            </a:r>
            <a:r>
              <a:rPr lang="en-US" sz="2200" dirty="0">
                <a:latin typeface="Times New Roman" panose="02020603050405020304" pitchFamily="18" charset="0"/>
                <a:cs typeface="Times New Roman" panose="02020603050405020304" pitchFamily="18" charset="0"/>
              </a:rPr>
              <a:t>= new dataType[10][10]; </a:t>
            </a:r>
          </a:p>
        </p:txBody>
      </p:sp>
      <p:sp>
        <p:nvSpPr>
          <p:cNvPr id="4" name="Slide Number Placeholder 4"/>
          <p:cNvSpPr>
            <a:spLocks noGrp="1"/>
          </p:cNvSpPr>
          <p:nvPr>
            <p:ph type="sldNum" sz="quarter" idx="12"/>
          </p:nvPr>
        </p:nvSpPr>
        <p:spPr/>
        <p:txBody>
          <a:bodyPr/>
          <a:lstStyle/>
          <a:p>
            <a:fld id="{CFADBA59-6803-4E5E-8AE9-81D857B6451F}" type="slidenum">
              <a:rPr lang="en-US"/>
              <a:pPr/>
              <a:t>31</a:t>
            </a:fld>
            <a:endParaRPr lang="en-US" dirty="0"/>
          </a:p>
        </p:txBody>
      </p:sp>
    </p:spTree>
    <p:extLst>
      <p:ext uri="{BB962C8B-B14F-4D97-AF65-F5344CB8AC3E}">
        <p14:creationId xmlns="" xmlns:p14="http://schemas.microsoft.com/office/powerpoint/2010/main" val="229621037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31065" y="152400"/>
            <a:ext cx="11294772" cy="1135487"/>
          </a:xfrm>
          <a:noFill/>
          <a:ln/>
        </p:spPr>
        <p:txBody>
          <a:bodyPr>
            <a:normAutofit/>
          </a:bodyPr>
          <a:lstStyle/>
          <a:p>
            <a:r>
              <a:rPr lang="en-US" sz="3200" dirty="0">
                <a:latin typeface="Times New Roman" panose="02020603050405020304" pitchFamily="18" charset="0"/>
                <a:cs typeface="Times New Roman" panose="02020603050405020304" pitchFamily="18" charset="0"/>
              </a:rPr>
              <a:t>Declaring Variables of Two-dimensional Arrays and Creating Two-dimensional Arrays </a:t>
            </a:r>
          </a:p>
        </p:txBody>
      </p:sp>
      <p:sp>
        <p:nvSpPr>
          <p:cNvPr id="289795" name="Rectangle 3"/>
          <p:cNvSpPr>
            <a:spLocks noGrp="1" noChangeArrowheads="1"/>
          </p:cNvSpPr>
          <p:nvPr>
            <p:ph idx="1"/>
          </p:nvPr>
        </p:nvSpPr>
        <p:spPr>
          <a:xfrm>
            <a:off x="1599127" y="1722548"/>
            <a:ext cx="8991600" cy="4497947"/>
          </a:xfrm>
          <a:noFill/>
          <a:ln/>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matrix = new int[10][10];</a:t>
            </a:r>
          </a:p>
          <a:p>
            <a:pPr marL="0" indent="0">
              <a:spcBef>
                <a:spcPct val="0"/>
              </a:spcBef>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or</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int matrix[][] = new int[10][10];</a:t>
            </a:r>
          </a:p>
          <a:p>
            <a:pPr marL="0" indent="0">
              <a:buNone/>
            </a:pPr>
            <a:r>
              <a:rPr lang="en-US" sz="2400" dirty="0">
                <a:latin typeface="Times New Roman" panose="02020603050405020304" pitchFamily="18" charset="0"/>
                <a:cs typeface="Times New Roman" panose="02020603050405020304" pitchFamily="18" charset="0"/>
              </a:rPr>
              <a:t>matrix[0][0] = 3;</a:t>
            </a:r>
          </a:p>
          <a:p>
            <a:pPr marL="0" indent="0">
              <a:buNone/>
            </a:pPr>
            <a:endParaRPr lang="en-US" sz="2400" dirty="0">
              <a:latin typeface="Times New Roman" panose="02020603050405020304" pitchFamily="18" charset="0"/>
              <a:cs typeface="Times New Roman" panose="02020603050405020304" pitchFamily="18" charset="0"/>
            </a:endParaRPr>
          </a:p>
          <a:p>
            <a:pPr marL="0" indent="0">
              <a:spcBef>
                <a:spcPct val="0"/>
              </a:spcBef>
              <a:buNone/>
            </a:pPr>
            <a:r>
              <a:rPr lang="en-US" sz="2400" dirty="0">
                <a:latin typeface="Times New Roman" panose="02020603050405020304" pitchFamily="18" charset="0"/>
                <a:cs typeface="Times New Roman" panose="02020603050405020304" pitchFamily="18" charset="0"/>
              </a:rPr>
              <a:t>for (int i = 0; i &lt; matrix.length; i++)</a:t>
            </a:r>
          </a:p>
          <a:p>
            <a:pPr marL="0" indent="0">
              <a:spcBef>
                <a:spcPct val="0"/>
              </a:spcBef>
              <a:buNone/>
            </a:pPr>
            <a:r>
              <a:rPr lang="en-US" sz="2400" dirty="0">
                <a:latin typeface="Times New Roman" panose="02020603050405020304" pitchFamily="18" charset="0"/>
                <a:cs typeface="Times New Roman" panose="02020603050405020304" pitchFamily="18" charset="0"/>
              </a:rPr>
              <a:t>  for (int j = 0; j &lt; matrix[i].length; j++)</a:t>
            </a:r>
          </a:p>
          <a:p>
            <a:pPr marL="0" indent="0">
              <a:spcBef>
                <a:spcPct val="0"/>
              </a:spcBef>
              <a:buNone/>
            </a:pPr>
            <a:r>
              <a:rPr lang="en-US" sz="2400" dirty="0">
                <a:latin typeface="Times New Roman" panose="02020603050405020304" pitchFamily="18" charset="0"/>
                <a:cs typeface="Times New Roman" panose="02020603050405020304" pitchFamily="18" charset="0"/>
              </a:rPr>
              <a:t>    matrix[i][j] = (int)(Math.random() * 1000);</a:t>
            </a:r>
          </a:p>
          <a:p>
            <a:pPr marL="0" indent="0">
              <a:buNone/>
            </a:pPr>
            <a:r>
              <a:rPr lang="en-US" sz="2400" dirty="0" smtClean="0">
                <a:latin typeface="Times New Roman" panose="02020603050405020304" pitchFamily="18" charset="0"/>
                <a:cs typeface="Times New Roman" panose="02020603050405020304" pitchFamily="18" charset="0"/>
              </a:rPr>
              <a:t>     double[ ][ ]  x</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4868463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734095" y="228600"/>
            <a:ext cx="10753859" cy="762000"/>
          </a:xfrm>
          <a:noFill/>
          <a:ln/>
        </p:spPr>
        <p:txBody>
          <a:bodyPr>
            <a:normAutofit fontScale="90000"/>
          </a:bodyPr>
          <a:lstStyle/>
          <a:p>
            <a:r>
              <a:rPr lang="en-US" sz="3600" dirty="0">
                <a:latin typeface="Times New Roman" panose="02020603050405020304" pitchFamily="18" charset="0"/>
                <a:cs typeface="Times New Roman" panose="02020603050405020304" pitchFamily="18" charset="0"/>
              </a:rPr>
              <a:t>Declaring, Creating, and Initializing Using Shorthand Notations</a:t>
            </a:r>
            <a:endParaRPr lang="en-US" sz="3600" b="1" dirty="0">
              <a:latin typeface="Times New Roman" panose="02020603050405020304" pitchFamily="18" charset="0"/>
              <a:cs typeface="Times New Roman" panose="02020603050405020304" pitchFamily="18" charset="0"/>
            </a:endParaRPr>
          </a:p>
        </p:txBody>
      </p:sp>
      <p:sp>
        <p:nvSpPr>
          <p:cNvPr id="281603" name="Rectangle 3"/>
          <p:cNvSpPr>
            <a:spLocks noGrp="1" noChangeArrowheads="1"/>
          </p:cNvSpPr>
          <p:nvPr>
            <p:ph idx="1"/>
          </p:nvPr>
        </p:nvSpPr>
        <p:spPr>
          <a:xfrm>
            <a:off x="1752600" y="1524000"/>
            <a:ext cx="8763000" cy="1143000"/>
          </a:xfrm>
          <a:noFill/>
          <a:ln/>
        </p:spPr>
        <p:txBody>
          <a:bodyPr/>
          <a:lstStyle/>
          <a:p>
            <a:pPr>
              <a:buFont typeface="Monotype Sorts" pitchFamily="2" charset="2"/>
              <a:buNone/>
            </a:pPr>
            <a:r>
              <a:rPr lang="en-US" dirty="0">
                <a:latin typeface="Times New Roman" panose="02020603050405020304" pitchFamily="18" charset="0"/>
                <a:cs typeface="Times New Roman" panose="02020603050405020304" pitchFamily="18" charset="0"/>
              </a:rPr>
              <a:t>You can also use an array initializer to declare, create and initialize a two-dimensional array. For example,</a:t>
            </a:r>
          </a:p>
        </p:txBody>
      </p:sp>
      <p:sp>
        <p:nvSpPr>
          <p:cNvPr id="10" name="Slide Number Placeholder 4"/>
          <p:cNvSpPr>
            <a:spLocks noGrp="1"/>
          </p:cNvSpPr>
          <p:nvPr>
            <p:ph type="sldNum" sz="quarter" idx="12"/>
          </p:nvPr>
        </p:nvSpPr>
        <p:spPr/>
        <p:txBody>
          <a:bodyPr/>
          <a:lstStyle/>
          <a:p>
            <a:fld id="{8901144B-796E-44C1-A8B2-D6C1BDFA07D8}" type="slidenum">
              <a:rPr lang="en-US"/>
              <a:pPr/>
              <a:t>33</a:t>
            </a:fld>
            <a:endParaRPr lang="en-US" dirty="0"/>
          </a:p>
        </p:txBody>
      </p:sp>
      <p:sp>
        <p:nvSpPr>
          <p:cNvPr id="281604" name="Rectangle 4"/>
          <p:cNvSpPr>
            <a:spLocks noChangeArrowheads="1"/>
          </p:cNvSpPr>
          <p:nvPr/>
        </p:nvSpPr>
        <p:spPr bwMode="auto">
          <a:xfrm>
            <a:off x="5410200" y="3124200"/>
            <a:ext cx="5029200" cy="19050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1800" dirty="0">
                <a:cs typeface="Times New Roman" panose="02020603050405020304" pitchFamily="18" charset="0"/>
              </a:rPr>
              <a:t>int[][] array = new int[4][3];</a:t>
            </a:r>
          </a:p>
          <a:p>
            <a:pPr>
              <a:buFont typeface="Monotype Sorts" pitchFamily="2" charset="2"/>
              <a:buNone/>
            </a:pPr>
            <a:r>
              <a:rPr lang="en-US" sz="1800" dirty="0">
                <a:cs typeface="Times New Roman" panose="02020603050405020304" pitchFamily="18" charset="0"/>
              </a:rPr>
              <a:t>array[0][0] = 1; array[0][1] = 2; array[0][2] = 3; </a:t>
            </a:r>
          </a:p>
          <a:p>
            <a:pPr>
              <a:buFont typeface="Monotype Sorts" pitchFamily="2" charset="2"/>
              <a:buNone/>
            </a:pPr>
            <a:r>
              <a:rPr lang="en-US" sz="1800" dirty="0">
                <a:cs typeface="Times New Roman" panose="02020603050405020304" pitchFamily="18" charset="0"/>
              </a:rPr>
              <a:t>array[1][0] = 4; array[1][1] = 5; array[1][2] = 6; </a:t>
            </a:r>
          </a:p>
          <a:p>
            <a:pPr>
              <a:buFont typeface="Monotype Sorts" pitchFamily="2" charset="2"/>
              <a:buNone/>
            </a:pPr>
            <a:r>
              <a:rPr lang="en-US" sz="1800" dirty="0">
                <a:cs typeface="Times New Roman" panose="02020603050405020304" pitchFamily="18" charset="0"/>
              </a:rPr>
              <a:t>array[2][0] = 7; array[2][1] = 8; array[2][2] = 9; </a:t>
            </a:r>
          </a:p>
          <a:p>
            <a:pPr>
              <a:buFont typeface="Monotype Sorts" pitchFamily="2" charset="2"/>
              <a:buNone/>
            </a:pPr>
            <a:r>
              <a:rPr lang="en-US" sz="1800" dirty="0">
                <a:cs typeface="Times New Roman" panose="02020603050405020304" pitchFamily="18" charset="0"/>
              </a:rPr>
              <a:t>array[3][0] = 10; array[3][1] = 11; array[3][2] = 12;</a:t>
            </a:r>
            <a:r>
              <a:rPr lang="en-US" sz="1800" dirty="0">
                <a:latin typeface="Courier" charset="0"/>
                <a:cs typeface="Times New Roman" panose="02020603050405020304" pitchFamily="18" charset="0"/>
              </a:rPr>
              <a:t> </a:t>
            </a:r>
          </a:p>
        </p:txBody>
      </p:sp>
      <p:sp>
        <p:nvSpPr>
          <p:cNvPr id="281605" name="Rectangle 5"/>
          <p:cNvSpPr>
            <a:spLocks noChangeArrowheads="1"/>
          </p:cNvSpPr>
          <p:nvPr/>
        </p:nvSpPr>
        <p:spPr bwMode="auto">
          <a:xfrm>
            <a:off x="1752600" y="2971800"/>
            <a:ext cx="1828800" cy="22860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2000" dirty="0">
                <a:cs typeface="Times New Roman" panose="02020603050405020304" pitchFamily="18" charset="0"/>
              </a:rPr>
              <a:t>int[][] array = {</a:t>
            </a:r>
          </a:p>
          <a:p>
            <a:pPr>
              <a:buFont typeface="Monotype Sorts" pitchFamily="2" charset="2"/>
              <a:buNone/>
            </a:pPr>
            <a:r>
              <a:rPr lang="en-US" sz="2000" dirty="0">
                <a:cs typeface="Times New Roman" panose="02020603050405020304" pitchFamily="18" charset="0"/>
              </a:rPr>
              <a:t>  {1, 2, 3},</a:t>
            </a:r>
          </a:p>
          <a:p>
            <a:pPr>
              <a:buFont typeface="Monotype Sorts" pitchFamily="2" charset="2"/>
              <a:buNone/>
            </a:pPr>
            <a:r>
              <a:rPr lang="en-US" sz="2000" dirty="0">
                <a:cs typeface="Times New Roman" panose="02020603050405020304" pitchFamily="18" charset="0"/>
              </a:rPr>
              <a:t>  {4, 5, 6},</a:t>
            </a:r>
          </a:p>
          <a:p>
            <a:pPr>
              <a:buFont typeface="Monotype Sorts" pitchFamily="2" charset="2"/>
              <a:buNone/>
            </a:pPr>
            <a:r>
              <a:rPr lang="en-US" sz="2000" dirty="0">
                <a:cs typeface="Times New Roman" panose="02020603050405020304" pitchFamily="18" charset="0"/>
              </a:rPr>
              <a:t>  {7, 8, 9},</a:t>
            </a:r>
          </a:p>
          <a:p>
            <a:pPr>
              <a:buFont typeface="Monotype Sorts" pitchFamily="2" charset="2"/>
              <a:buNone/>
            </a:pPr>
            <a:r>
              <a:rPr lang="en-US" sz="2000" dirty="0">
                <a:cs typeface="Times New Roman" panose="02020603050405020304" pitchFamily="18" charset="0"/>
              </a:rPr>
              <a:t>  {10, 11, 12}</a:t>
            </a:r>
          </a:p>
          <a:p>
            <a:pPr>
              <a:buFont typeface="Monotype Sorts" pitchFamily="2" charset="2"/>
              <a:buNone/>
            </a:pPr>
            <a:r>
              <a:rPr lang="en-US" sz="2000" dirty="0">
                <a:cs typeface="Times New Roman" panose="02020603050405020304" pitchFamily="18" charset="0"/>
              </a:rPr>
              <a:t>};</a:t>
            </a:r>
            <a:endParaRPr lang="en-US" sz="1600" dirty="0">
              <a:latin typeface="Courier" charset="0"/>
              <a:cs typeface="Times New Roman" panose="02020603050405020304" pitchFamily="18" charset="0"/>
            </a:endParaRPr>
          </a:p>
        </p:txBody>
      </p:sp>
      <p:sp>
        <p:nvSpPr>
          <p:cNvPr id="281606" name="Line 6"/>
          <p:cNvSpPr>
            <a:spLocks noChangeShapeType="1"/>
          </p:cNvSpPr>
          <p:nvPr/>
        </p:nvSpPr>
        <p:spPr bwMode="auto">
          <a:xfrm>
            <a:off x="3657600" y="4191000"/>
            <a:ext cx="1600200" cy="0"/>
          </a:xfrm>
          <a:prstGeom prst="line">
            <a:avLst/>
          </a:prstGeom>
          <a:noFill/>
          <a:ln w="12700">
            <a:solidFill>
              <a:srgbClr val="FF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1607" name="Rectangle 7"/>
          <p:cNvSpPr>
            <a:spLocks noChangeArrowheads="1"/>
          </p:cNvSpPr>
          <p:nvPr/>
        </p:nvSpPr>
        <p:spPr bwMode="auto">
          <a:xfrm>
            <a:off x="3962400" y="3657600"/>
            <a:ext cx="137160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2400" dirty="0"/>
              <a:t>Same as</a:t>
            </a:r>
          </a:p>
        </p:txBody>
      </p:sp>
      <p:sp>
        <p:nvSpPr>
          <p:cNvPr id="281608" name="Line 8"/>
          <p:cNvSpPr>
            <a:spLocks noChangeShapeType="1"/>
          </p:cNvSpPr>
          <p:nvPr/>
        </p:nvSpPr>
        <p:spPr bwMode="auto">
          <a:xfrm>
            <a:off x="3657600" y="4114800"/>
            <a:ext cx="1600200" cy="0"/>
          </a:xfrm>
          <a:prstGeom prst="line">
            <a:avLst/>
          </a:prstGeom>
          <a:noFill/>
          <a:ln w="12700">
            <a:solidFill>
              <a:srgbClr val="FF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1609" name="Line 9"/>
          <p:cNvSpPr>
            <a:spLocks noChangeShapeType="1"/>
          </p:cNvSpPr>
          <p:nvPr/>
        </p:nvSpPr>
        <p:spPr bwMode="auto">
          <a:xfrm flipH="1">
            <a:off x="3429000" y="1905000"/>
            <a:ext cx="2743200" cy="175260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2085232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321972" y="147875"/>
            <a:ext cx="11590986" cy="578089"/>
          </a:xfrm>
        </p:spPr>
        <p:txBody>
          <a:bodyPr>
            <a:noAutofit/>
          </a:bodyPr>
          <a:lstStyle/>
          <a:p>
            <a:r>
              <a:rPr lang="en-US" sz="2400" b="1" dirty="0">
                <a:latin typeface="Times New Roman" panose="02020603050405020304" pitchFamily="18" charset="0"/>
                <a:cs typeface="Times New Roman" panose="02020603050405020304" pitchFamily="18" charset="0"/>
              </a:rPr>
              <a:t>Initializing </a:t>
            </a:r>
            <a:r>
              <a:rPr lang="en-US" sz="2400" b="1" dirty="0" smtClean="0">
                <a:latin typeface="Times New Roman" panose="02020603050405020304" pitchFamily="18" charset="0"/>
                <a:cs typeface="Times New Roman" panose="02020603050405020304" pitchFamily="18" charset="0"/>
              </a:rPr>
              <a:t>two-dimensional arrays </a:t>
            </a:r>
            <a:r>
              <a:rPr lang="en-US" sz="2400" b="1" dirty="0">
                <a:latin typeface="Times New Roman" panose="02020603050405020304" pitchFamily="18" charset="0"/>
                <a:cs typeface="Times New Roman" panose="02020603050405020304" pitchFamily="18" charset="0"/>
              </a:rPr>
              <a:t>with input values</a:t>
            </a:r>
            <a:endParaRPr lang="en-US" sz="2400" b="1" dirty="0">
              <a:latin typeface="Times New Roman" panose="02020603050405020304" pitchFamily="18" charset="0"/>
              <a:cs typeface="Times New Roman" panose="02020603050405020304" pitchFamily="18" charset="0"/>
              <a:hlinkClick r:id="rId2" action="ppaction://program"/>
            </a:endParaRPr>
          </a:p>
        </p:txBody>
      </p:sp>
      <p:sp>
        <p:nvSpPr>
          <p:cNvPr id="2" name="Content Placeholder 1"/>
          <p:cNvSpPr>
            <a:spLocks noGrp="1"/>
          </p:cNvSpPr>
          <p:nvPr>
            <p:ph idx="1"/>
          </p:nvPr>
        </p:nvSpPr>
        <p:spPr>
          <a:xfrm>
            <a:off x="321972" y="813832"/>
            <a:ext cx="11031828" cy="5921819"/>
          </a:xfrm>
        </p:spPr>
        <p:txBody>
          <a:bodyPr>
            <a:normAutofit fontScale="85000" lnSpcReduction="20000"/>
          </a:bodyPr>
          <a:lstStyle/>
          <a:p>
            <a:pPr marL="0" indent="0">
              <a:buNone/>
            </a:pPr>
            <a:r>
              <a:rPr lang="en-US" dirty="0"/>
              <a:t>public class HelloWorld{</a:t>
            </a:r>
          </a:p>
          <a:p>
            <a:pPr marL="0" indent="0">
              <a:buNone/>
            </a:pPr>
            <a:r>
              <a:rPr lang="en-US" dirty="0" smtClean="0"/>
              <a:t>public </a:t>
            </a:r>
            <a:r>
              <a:rPr lang="en-US" dirty="0"/>
              <a:t>static void main(String[] args) {</a:t>
            </a:r>
          </a:p>
          <a:p>
            <a:pPr marL="0" indent="0">
              <a:buNone/>
            </a:pPr>
            <a:r>
              <a:rPr lang="en-US" dirty="0"/>
              <a:t>    </a:t>
            </a:r>
            <a:endParaRPr lang="en-US" dirty="0" smtClean="0"/>
          </a:p>
          <a:p>
            <a:pPr marL="0" indent="0">
              <a:buNone/>
            </a:pPr>
            <a:r>
              <a:rPr lang="en-US" dirty="0"/>
              <a:t> </a:t>
            </a:r>
            <a:r>
              <a:rPr lang="en-US" dirty="0" smtClean="0"/>
              <a:t>   Scanner </a:t>
            </a:r>
            <a:r>
              <a:rPr lang="en-US" dirty="0"/>
              <a:t>input = new Scanner(System.in);</a:t>
            </a:r>
          </a:p>
          <a:p>
            <a:pPr marL="0" indent="0">
              <a:buNone/>
            </a:pPr>
            <a:r>
              <a:rPr lang="en-US" dirty="0"/>
              <a:t>    int matrix</a:t>
            </a:r>
            <a:r>
              <a:rPr lang="en-US" dirty="0" smtClean="0"/>
              <a:t>[ ][ ]=</a:t>
            </a:r>
            <a:r>
              <a:rPr lang="en-US" dirty="0"/>
              <a:t>new int [2][2];</a:t>
            </a:r>
          </a:p>
          <a:p>
            <a:pPr marL="0" indent="0">
              <a:buNone/>
            </a:pPr>
            <a:r>
              <a:rPr lang="en-US" dirty="0"/>
              <a:t>  </a:t>
            </a:r>
            <a:r>
              <a:rPr lang="en-US" dirty="0" smtClean="0"/>
              <a:t>  </a:t>
            </a:r>
            <a:r>
              <a:rPr lang="en-US" dirty="0"/>
              <a:t>System.out.println("Enter " + matrix.length + " rows and " </a:t>
            </a:r>
            <a:r>
              <a:rPr lang="en-US" dirty="0" smtClean="0"/>
              <a:t>+ matrix[0</a:t>
            </a:r>
            <a:r>
              <a:rPr lang="en-US" dirty="0"/>
              <a:t>].length + " columns: ");</a:t>
            </a:r>
          </a:p>
          <a:p>
            <a:pPr marL="0" indent="0">
              <a:buNone/>
            </a:pPr>
            <a:r>
              <a:rPr lang="en-US" dirty="0"/>
              <a:t>   </a:t>
            </a:r>
            <a:r>
              <a:rPr lang="en-US" dirty="0" smtClean="0"/>
              <a:t> for </a:t>
            </a:r>
            <a:r>
              <a:rPr lang="en-US" dirty="0"/>
              <a:t>(int row = 0; row &lt; matrix.length; row++) {</a:t>
            </a:r>
          </a:p>
          <a:p>
            <a:pPr marL="0" indent="0">
              <a:buNone/>
            </a:pPr>
            <a:r>
              <a:rPr lang="en-US" dirty="0"/>
              <a:t>    for (int column = 0; column &lt; matrix[row].length; column++) {</a:t>
            </a:r>
          </a:p>
          <a:p>
            <a:pPr marL="0" indent="0">
              <a:buNone/>
            </a:pPr>
            <a:r>
              <a:rPr lang="en-US" dirty="0"/>
              <a:t>    </a:t>
            </a:r>
            <a:r>
              <a:rPr lang="en-US" dirty="0" smtClean="0"/>
              <a:t>	matrix[row</a:t>
            </a:r>
            <a:r>
              <a:rPr lang="en-US" dirty="0"/>
              <a:t>][column] = input.nextInt(); </a:t>
            </a:r>
            <a:endParaRPr lang="en-US" dirty="0" smtClean="0"/>
          </a:p>
          <a:p>
            <a:pPr marL="0" indent="0">
              <a:buNone/>
            </a:pPr>
            <a:r>
              <a:rPr lang="en-US" dirty="0" smtClean="0"/>
              <a:t>       }    }</a:t>
            </a:r>
            <a:endParaRPr lang="en-US" dirty="0"/>
          </a:p>
          <a:p>
            <a:pPr marL="0" indent="0">
              <a:buNone/>
            </a:pPr>
            <a:r>
              <a:rPr lang="en-US" dirty="0"/>
              <a:t>   for (int row = 0; row &lt; matrix.length; row++) {</a:t>
            </a:r>
          </a:p>
          <a:p>
            <a:pPr marL="0" indent="0">
              <a:buNone/>
            </a:pPr>
            <a:r>
              <a:rPr lang="en-US" dirty="0"/>
              <a:t>  </a:t>
            </a:r>
            <a:r>
              <a:rPr lang="en-US" dirty="0" smtClean="0"/>
              <a:t> for </a:t>
            </a:r>
            <a:r>
              <a:rPr lang="en-US" dirty="0"/>
              <a:t>(int column = 0; column &lt; matrix[row].length; column++) {</a:t>
            </a:r>
          </a:p>
          <a:p>
            <a:pPr marL="0" indent="0">
              <a:buNone/>
            </a:pPr>
            <a:r>
              <a:rPr lang="en-US" dirty="0"/>
              <a:t>    </a:t>
            </a:r>
            <a:r>
              <a:rPr lang="en-US" dirty="0" smtClean="0"/>
              <a:t>	System.out.print(matrix[row</a:t>
            </a:r>
            <a:r>
              <a:rPr lang="en-US" dirty="0"/>
              <a:t>][column] + " ");</a:t>
            </a:r>
          </a:p>
          <a:p>
            <a:pPr marL="0" indent="0">
              <a:buNone/>
            </a:pPr>
            <a:r>
              <a:rPr lang="en-US" dirty="0"/>
              <a:t>  </a:t>
            </a:r>
            <a:r>
              <a:rPr lang="en-US" dirty="0" smtClean="0"/>
              <a:t>  }</a:t>
            </a:r>
            <a:endParaRPr lang="en-US" dirty="0"/>
          </a:p>
          <a:p>
            <a:pPr marL="0" indent="0">
              <a:buNone/>
            </a:pPr>
            <a:r>
              <a:rPr lang="en-US" dirty="0" smtClean="0"/>
              <a:t>  </a:t>
            </a:r>
            <a:r>
              <a:rPr lang="en-US" dirty="0"/>
              <a:t>System.out.println</a:t>
            </a:r>
            <a:r>
              <a:rPr lang="en-US" dirty="0" smtClean="0"/>
              <a:t>();  }   </a:t>
            </a:r>
          </a:p>
          <a:p>
            <a:pPr marL="0" indent="0">
              <a:buNone/>
            </a:pPr>
            <a:r>
              <a:rPr lang="en-US" dirty="0" smtClean="0"/>
              <a:t> }  }</a:t>
            </a:r>
            <a:endParaRPr lang="en-US" dirty="0"/>
          </a:p>
        </p:txBody>
      </p:sp>
      <p:sp>
        <p:nvSpPr>
          <p:cNvPr id="442372" name="Rectangle 4"/>
          <p:cNvSpPr>
            <a:spLocks noChangeArrowheads="1"/>
          </p:cNvSpPr>
          <p:nvPr/>
        </p:nvSpPr>
        <p:spPr bwMode="auto">
          <a:xfrm>
            <a:off x="4495800" y="25146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442373" name="Rectangle 5"/>
          <p:cNvSpPr>
            <a:spLocks noChangeArrowheads="1"/>
          </p:cNvSpPr>
          <p:nvPr/>
        </p:nvSpPr>
        <p:spPr bwMode="auto">
          <a:xfrm>
            <a:off x="4876800" y="29718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3" name="Rectangle 2"/>
          <p:cNvSpPr/>
          <p:nvPr/>
        </p:nvSpPr>
        <p:spPr>
          <a:xfrm>
            <a:off x="8731876" y="3692549"/>
            <a:ext cx="2987898" cy="2691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Output is:</a:t>
            </a:r>
          </a:p>
          <a:p>
            <a:endParaRPr lang="en-US" dirty="0" smtClean="0"/>
          </a:p>
          <a:p>
            <a:r>
              <a:rPr lang="en-US" dirty="0" smtClean="0"/>
              <a:t>Enter </a:t>
            </a:r>
            <a:r>
              <a:rPr lang="en-US" dirty="0"/>
              <a:t>2 rows and 2 columns: </a:t>
            </a:r>
          </a:p>
          <a:p>
            <a:r>
              <a:rPr lang="en-US" dirty="0"/>
              <a:t>2</a:t>
            </a:r>
          </a:p>
          <a:p>
            <a:r>
              <a:rPr lang="en-US" dirty="0"/>
              <a:t>3</a:t>
            </a:r>
          </a:p>
          <a:p>
            <a:r>
              <a:rPr lang="en-US" dirty="0"/>
              <a:t>4</a:t>
            </a:r>
          </a:p>
          <a:p>
            <a:r>
              <a:rPr lang="en-US" dirty="0"/>
              <a:t>6</a:t>
            </a:r>
          </a:p>
          <a:p>
            <a:r>
              <a:rPr lang="en-US" dirty="0"/>
              <a:t>2 3 </a:t>
            </a:r>
          </a:p>
          <a:p>
            <a:r>
              <a:rPr lang="en-US" dirty="0"/>
              <a:t>4 6 </a:t>
            </a:r>
          </a:p>
        </p:txBody>
      </p:sp>
    </p:spTree>
    <p:extLst>
      <p:ext uri="{BB962C8B-B14F-4D97-AF65-F5344CB8AC3E}">
        <p14:creationId xmlns="" xmlns:p14="http://schemas.microsoft.com/office/powerpoint/2010/main" val="2840980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1833563" y="381000"/>
            <a:ext cx="8564562" cy="782638"/>
          </a:xfrm>
        </p:spPr>
        <p:txBody>
          <a:bodyPr/>
          <a:lstStyle/>
          <a:p>
            <a:r>
              <a:rPr lang="en-US" sz="4500" b="1" dirty="0">
                <a:latin typeface="Times New Roman" panose="02020603050405020304" pitchFamily="18" charset="0"/>
                <a:cs typeface="Times New Roman" panose="02020603050405020304" pitchFamily="18" charset="0"/>
              </a:rPr>
              <a:t>Summing all elements</a:t>
            </a:r>
            <a:endParaRPr lang="en-US" sz="4500" b="1" dirty="0">
              <a:latin typeface="Times New Roman" panose="02020603050405020304" pitchFamily="18" charset="0"/>
              <a:cs typeface="Times New Roman" panose="02020603050405020304" pitchFamily="18" charset="0"/>
              <a:hlinkClick r:id="rId2" action="ppaction://program"/>
            </a:endParaRPr>
          </a:p>
        </p:txBody>
      </p:sp>
      <p:sp>
        <p:nvSpPr>
          <p:cNvPr id="445443" name="Rectangle 3"/>
          <p:cNvSpPr>
            <a:spLocks noGrp="1" noChangeArrowheads="1"/>
          </p:cNvSpPr>
          <p:nvPr>
            <p:ph idx="1"/>
          </p:nvPr>
        </p:nvSpPr>
        <p:spPr>
          <a:xfrm>
            <a:off x="1679575" y="1778000"/>
            <a:ext cx="8832850" cy="3231882"/>
          </a:xfrm>
          <a:solidFill>
            <a:schemeClr val="bg1"/>
          </a:solidFill>
        </p:spPr>
        <p:txBody>
          <a:bodyPr/>
          <a:lstStyle/>
          <a:p>
            <a:pPr marL="609600" indent="-609600">
              <a:lnSpc>
                <a:spcPct val="80000"/>
              </a:lnSpc>
              <a:buNone/>
            </a:pPr>
            <a:r>
              <a:rPr lang="en-US" sz="2400" b="1" dirty="0"/>
              <a:t>int</a:t>
            </a:r>
            <a:r>
              <a:rPr lang="en-US" sz="2400" dirty="0"/>
              <a:t> total = 0;</a:t>
            </a:r>
            <a:endParaRPr lang="en-US" sz="2400" b="1" dirty="0"/>
          </a:p>
          <a:p>
            <a:pPr marL="609600" indent="-609600">
              <a:lnSpc>
                <a:spcPct val="80000"/>
              </a:lnSpc>
              <a:buNone/>
            </a:pPr>
            <a:r>
              <a:rPr lang="en-US" sz="2400" b="1" dirty="0"/>
              <a:t>for</a:t>
            </a:r>
            <a:r>
              <a:rPr lang="en-US" sz="2400" dirty="0"/>
              <a:t> (</a:t>
            </a:r>
            <a:r>
              <a:rPr lang="en-US" sz="2400" b="1" dirty="0"/>
              <a:t>int</a:t>
            </a:r>
            <a:r>
              <a:rPr lang="en-US" sz="2400" dirty="0"/>
              <a:t> row = 0; row &lt; matrix.length; row++) {</a:t>
            </a:r>
          </a:p>
          <a:p>
            <a:pPr marL="609600" indent="-609600">
              <a:lnSpc>
                <a:spcPct val="80000"/>
              </a:lnSpc>
              <a:buNone/>
            </a:pPr>
            <a:r>
              <a:rPr lang="en-US" sz="2400" dirty="0"/>
              <a:t>  </a:t>
            </a:r>
            <a:r>
              <a:rPr lang="en-US" sz="2400" b="1" dirty="0"/>
              <a:t>for</a:t>
            </a:r>
            <a:r>
              <a:rPr lang="en-US" sz="2400" dirty="0"/>
              <a:t> (</a:t>
            </a:r>
            <a:r>
              <a:rPr lang="en-US" sz="2400" b="1" dirty="0"/>
              <a:t>int</a:t>
            </a:r>
            <a:r>
              <a:rPr lang="en-US" sz="2400" dirty="0"/>
              <a:t> column = 0; column &lt; matrix[row].length; column++) {</a:t>
            </a:r>
          </a:p>
          <a:p>
            <a:pPr marL="609600" indent="-609600">
              <a:lnSpc>
                <a:spcPct val="80000"/>
              </a:lnSpc>
              <a:buNone/>
            </a:pPr>
            <a:r>
              <a:rPr lang="en-US" sz="2400" dirty="0"/>
              <a:t>    total += matrix[row][column];</a:t>
            </a:r>
          </a:p>
          <a:p>
            <a:pPr marL="609600" indent="-609600">
              <a:lnSpc>
                <a:spcPct val="80000"/>
              </a:lnSpc>
              <a:buNone/>
            </a:pPr>
            <a:r>
              <a:rPr lang="en-US" sz="2400" dirty="0"/>
              <a:t>  }</a:t>
            </a:r>
          </a:p>
          <a:p>
            <a:pPr marL="609600" indent="-609600">
              <a:lnSpc>
                <a:spcPct val="80000"/>
              </a:lnSpc>
              <a:buNone/>
            </a:pPr>
            <a:r>
              <a:rPr lang="en-US" sz="2400" dirty="0"/>
              <a:t>}</a:t>
            </a:r>
          </a:p>
        </p:txBody>
      </p:sp>
      <p:sp>
        <p:nvSpPr>
          <p:cNvPr id="445444" name="Rectangle 4"/>
          <p:cNvSpPr>
            <a:spLocks noChangeArrowheads="1"/>
          </p:cNvSpPr>
          <p:nvPr/>
        </p:nvSpPr>
        <p:spPr bwMode="auto">
          <a:xfrm>
            <a:off x="4495800" y="25146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445445" name="Rectangle 5"/>
          <p:cNvSpPr>
            <a:spLocks noChangeArrowheads="1"/>
          </p:cNvSpPr>
          <p:nvPr/>
        </p:nvSpPr>
        <p:spPr bwMode="auto">
          <a:xfrm>
            <a:off x="4876800" y="29718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Tree>
    <p:extLst>
      <p:ext uri="{BB962C8B-B14F-4D97-AF65-F5344CB8AC3E}">
        <p14:creationId xmlns="" xmlns:p14="http://schemas.microsoft.com/office/powerpoint/2010/main" val="2809263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1833563" y="381000"/>
            <a:ext cx="8564562" cy="782638"/>
          </a:xfrm>
        </p:spPr>
        <p:txBody>
          <a:bodyPr>
            <a:normAutofit fontScale="90000"/>
          </a:bodyPr>
          <a:lstStyle/>
          <a:p>
            <a:r>
              <a:rPr lang="en-US" sz="4500" b="1" dirty="0">
                <a:latin typeface="Times New Roman" panose="02020603050405020304" pitchFamily="18" charset="0"/>
                <a:cs typeface="Times New Roman" panose="02020603050405020304" pitchFamily="18" charset="0"/>
              </a:rPr>
              <a:t>Summing elements by column</a:t>
            </a:r>
            <a:endParaRPr lang="en-US" sz="4500" b="1" dirty="0">
              <a:latin typeface="Times New Roman" panose="02020603050405020304" pitchFamily="18" charset="0"/>
              <a:cs typeface="Times New Roman" panose="02020603050405020304" pitchFamily="18" charset="0"/>
              <a:hlinkClick r:id="rId2" action="ppaction://program"/>
            </a:endParaRPr>
          </a:p>
        </p:txBody>
      </p:sp>
      <p:sp>
        <p:nvSpPr>
          <p:cNvPr id="446467" name="Rectangle 3"/>
          <p:cNvSpPr>
            <a:spLocks noGrp="1" noChangeArrowheads="1"/>
          </p:cNvSpPr>
          <p:nvPr>
            <p:ph idx="1"/>
          </p:nvPr>
        </p:nvSpPr>
        <p:spPr>
          <a:xfrm>
            <a:off x="1081825" y="1778001"/>
            <a:ext cx="10354614" cy="3109913"/>
          </a:xfrm>
          <a:solidFill>
            <a:schemeClr val="bg1"/>
          </a:solidFill>
        </p:spPr>
        <p:txBody>
          <a:bodyPr>
            <a:normAutofit/>
          </a:bodyPr>
          <a:lstStyle/>
          <a:p>
            <a:pPr marL="609600" indent="-609600">
              <a:lnSpc>
                <a:spcPct val="80000"/>
              </a:lnSpc>
              <a:buNone/>
            </a:pPr>
            <a:r>
              <a:rPr lang="en-US" sz="2700" dirty="0"/>
              <a:t>for (int column = 0; column &lt; matrix[0].length; column++) {</a:t>
            </a:r>
          </a:p>
          <a:p>
            <a:pPr marL="609600" indent="-609600">
              <a:lnSpc>
                <a:spcPct val="80000"/>
              </a:lnSpc>
              <a:buNone/>
            </a:pPr>
            <a:r>
              <a:rPr lang="en-US" sz="2700" dirty="0"/>
              <a:t>  int total = 0;</a:t>
            </a:r>
          </a:p>
          <a:p>
            <a:pPr marL="609600" indent="-609600">
              <a:lnSpc>
                <a:spcPct val="80000"/>
              </a:lnSpc>
              <a:buNone/>
            </a:pPr>
            <a:r>
              <a:rPr lang="en-US" sz="2700" dirty="0"/>
              <a:t>  for (int row = 0; row &lt; matrix.length; row++)</a:t>
            </a:r>
          </a:p>
          <a:p>
            <a:pPr marL="609600" indent="-609600">
              <a:lnSpc>
                <a:spcPct val="80000"/>
              </a:lnSpc>
              <a:buNone/>
            </a:pPr>
            <a:r>
              <a:rPr lang="en-US" sz="2700" dirty="0"/>
              <a:t>    total += matrix[row][column];</a:t>
            </a:r>
          </a:p>
          <a:p>
            <a:pPr marL="609600" indent="-609600">
              <a:lnSpc>
                <a:spcPct val="80000"/>
              </a:lnSpc>
              <a:buNone/>
            </a:pPr>
            <a:r>
              <a:rPr lang="en-US" sz="2700" dirty="0"/>
              <a:t>  System.out.println("Sum for column " + column + " is " </a:t>
            </a:r>
            <a:r>
              <a:rPr lang="en-US" sz="2700" dirty="0" smtClean="0"/>
              <a:t> + </a:t>
            </a:r>
            <a:r>
              <a:rPr lang="en-US" sz="2700" dirty="0"/>
              <a:t>total);</a:t>
            </a:r>
          </a:p>
          <a:p>
            <a:pPr marL="609600" indent="-609600">
              <a:lnSpc>
                <a:spcPct val="80000"/>
              </a:lnSpc>
              <a:buNone/>
            </a:pPr>
            <a:r>
              <a:rPr lang="en-US" sz="2700" dirty="0"/>
              <a:t>}</a:t>
            </a:r>
          </a:p>
        </p:txBody>
      </p:sp>
      <p:sp>
        <p:nvSpPr>
          <p:cNvPr id="6" name="Slide Number Placeholder 4"/>
          <p:cNvSpPr>
            <a:spLocks noGrp="1"/>
          </p:cNvSpPr>
          <p:nvPr>
            <p:ph type="sldNum" sz="quarter" idx="12"/>
          </p:nvPr>
        </p:nvSpPr>
        <p:spPr/>
        <p:txBody>
          <a:bodyPr/>
          <a:lstStyle/>
          <a:p>
            <a:fld id="{D69A8FF9-376A-4889-95A1-D61DE6C65787}" type="slidenum">
              <a:rPr lang="en-US"/>
              <a:pPr/>
              <a:t>36</a:t>
            </a:fld>
            <a:endParaRPr lang="en-US" dirty="0"/>
          </a:p>
        </p:txBody>
      </p:sp>
      <p:sp>
        <p:nvSpPr>
          <p:cNvPr id="446468" name="Rectangle 4"/>
          <p:cNvSpPr>
            <a:spLocks noChangeArrowheads="1"/>
          </p:cNvSpPr>
          <p:nvPr/>
        </p:nvSpPr>
        <p:spPr bwMode="auto">
          <a:xfrm>
            <a:off x="4495800" y="25146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446469" name="Rectangle 5"/>
          <p:cNvSpPr>
            <a:spLocks noChangeArrowheads="1"/>
          </p:cNvSpPr>
          <p:nvPr/>
        </p:nvSpPr>
        <p:spPr bwMode="auto">
          <a:xfrm>
            <a:off x="4876800" y="29718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Tree>
    <p:extLst>
      <p:ext uri="{BB962C8B-B14F-4D97-AF65-F5344CB8AC3E}">
        <p14:creationId xmlns="" xmlns:p14="http://schemas.microsoft.com/office/powerpoint/2010/main" val="2340933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286000" y="152400"/>
            <a:ext cx="7772400" cy="838200"/>
          </a:xfrm>
        </p:spPr>
        <p:txBody>
          <a:bodyPr/>
          <a:lstStyle/>
          <a:p>
            <a:r>
              <a:rPr lang="en-US" dirty="0"/>
              <a:t>Searching Arrays</a:t>
            </a:r>
            <a:endParaRPr lang="en-US" u="sng" dirty="0">
              <a:latin typeface="Book Antiqua" panose="02040602050305030304" pitchFamily="18" charset="0"/>
              <a:hlinkClick r:id="rId3" action="ppaction://program"/>
            </a:endParaRPr>
          </a:p>
        </p:txBody>
      </p:sp>
      <p:sp>
        <p:nvSpPr>
          <p:cNvPr id="293895" name="Rectangle 7"/>
          <p:cNvSpPr>
            <a:spLocks noGrp="1" noChangeArrowheads="1"/>
          </p:cNvSpPr>
          <p:nvPr>
            <p:ph idx="1"/>
          </p:nvPr>
        </p:nvSpPr>
        <p:spPr>
          <a:xfrm>
            <a:off x="927279" y="1066800"/>
            <a:ext cx="9588321" cy="2971800"/>
          </a:xfrm>
          <a:noFill/>
          <a:ln/>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Searching is the process of looking for a specific element in an array; for example, discovering whether a certain score is included in a list of scores. Searching is a common task in computer programming. There are many algorithms and data structures devoted to searching.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section, two commonly used approaches are discussed,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linear </a:t>
            </a:r>
            <a:r>
              <a:rPr lang="en-US" sz="2000" i="1" dirty="0">
                <a:latin typeface="Times New Roman" panose="02020603050405020304" pitchFamily="18" charset="0"/>
                <a:cs typeface="Times New Roman" panose="02020603050405020304" pitchFamily="18" charset="0"/>
              </a:rPr>
              <a:t>search</a:t>
            </a:r>
            <a:r>
              <a:rPr lang="en-US" sz="2000" dirty="0">
                <a:latin typeface="Times New Roman" panose="02020603050405020304" pitchFamily="18" charset="0"/>
                <a:cs typeface="Times New Roman" panose="02020603050405020304" pitchFamily="18" charset="0"/>
              </a:rPr>
              <a:t> and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binary </a:t>
            </a:r>
            <a:r>
              <a:rPr lang="en-US" sz="2000" i="1" dirty="0">
                <a:latin typeface="Times New Roman" panose="02020603050405020304" pitchFamily="18" charset="0"/>
                <a:cs typeface="Times New Roman" panose="02020603050405020304" pitchFamily="18" charset="0"/>
              </a:rPr>
              <a:t>search</a:t>
            </a:r>
            <a:r>
              <a:rPr lang="en-US" sz="2000" dirty="0">
                <a:latin typeface="Times New Roman" panose="02020603050405020304" pitchFamily="18" charset="0"/>
                <a:cs typeface="Times New Roman" panose="02020603050405020304" pitchFamily="18" charset="0"/>
              </a:rPr>
              <a:t>. </a:t>
            </a:r>
          </a:p>
        </p:txBody>
      </p:sp>
      <p:sp>
        <p:nvSpPr>
          <p:cNvPr id="6" name="Slide Number Placeholder 4"/>
          <p:cNvSpPr>
            <a:spLocks noGrp="1"/>
          </p:cNvSpPr>
          <p:nvPr>
            <p:ph type="sldNum" sz="quarter" idx="12"/>
          </p:nvPr>
        </p:nvSpPr>
        <p:spPr/>
        <p:txBody>
          <a:bodyPr/>
          <a:lstStyle/>
          <a:p>
            <a:fld id="{4E8D6FDD-33EA-423F-9568-C2B4B171F97A}" type="slidenum">
              <a:rPr lang="en-US"/>
              <a:pPr/>
              <a:t>37</a:t>
            </a:fld>
            <a:endParaRPr lang="en-US" dirty="0"/>
          </a:p>
        </p:txBody>
      </p:sp>
      <p:sp>
        <p:nvSpPr>
          <p:cNvPr id="293894" name="Rectangle 6"/>
          <p:cNvSpPr>
            <a:spLocks noChangeArrowheads="1"/>
          </p:cNvSpPr>
          <p:nvPr/>
        </p:nvSpPr>
        <p:spPr bwMode="auto">
          <a:xfrm>
            <a:off x="1524001" y="2631559"/>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293893" name="Object 5"/>
          <p:cNvGraphicFramePr>
            <a:graphicFrameLocks noChangeAspect="1"/>
          </p:cNvGraphicFramePr>
          <p:nvPr>
            <p:extLst>
              <p:ext uri="{D42A27DB-BD31-4B8C-83A1-F6EECF244321}">
                <p14:modId xmlns="" xmlns:p14="http://schemas.microsoft.com/office/powerpoint/2010/main" val="273431954"/>
              </p:ext>
            </p:extLst>
          </p:nvPr>
        </p:nvGraphicFramePr>
        <p:xfrm>
          <a:off x="1447800" y="3563578"/>
          <a:ext cx="9296400" cy="2657633"/>
        </p:xfrm>
        <a:graphic>
          <a:graphicData uri="http://schemas.openxmlformats.org/presentationml/2006/ole">
            <p:oleObj spid="_x0000_s19521" name="Picture" r:id="rId4" imgW="4797552" imgH="1225296" progId="Word.Picture.8">
              <p:embed/>
            </p:oleObj>
          </a:graphicData>
        </a:graphic>
      </p:graphicFrame>
    </p:spTree>
    <p:extLst>
      <p:ext uri="{BB962C8B-B14F-4D97-AF65-F5344CB8AC3E}">
        <p14:creationId xmlns="" xmlns:p14="http://schemas.microsoft.com/office/powerpoint/2010/main" val="21636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sz="quarter"/>
          </p:nvPr>
        </p:nvSpPr>
        <p:spPr>
          <a:xfrm>
            <a:off x="2209800" y="285750"/>
            <a:ext cx="7772400" cy="685800"/>
          </a:xfrm>
        </p:spPr>
        <p:txBody>
          <a:bodyPr>
            <a:normAutofit/>
          </a:bodyPr>
          <a:lstStyle/>
          <a:p>
            <a:r>
              <a:rPr lang="en-US" sz="4000" b="1" dirty="0">
                <a:latin typeface="Times New Roman" panose="02020603050405020304" pitchFamily="18" charset="0"/>
                <a:cs typeface="Times New Roman" panose="02020603050405020304" pitchFamily="18" charset="0"/>
              </a:rPr>
              <a:t>Linear </a:t>
            </a:r>
            <a:r>
              <a:rPr lang="en-US" sz="4000" b="1" dirty="0" smtClean="0">
                <a:latin typeface="Times New Roman" panose="02020603050405020304" pitchFamily="18" charset="0"/>
                <a:cs typeface="Times New Roman" panose="02020603050405020304" pitchFamily="18" charset="0"/>
              </a:rPr>
              <a:t>Search</a:t>
            </a:r>
            <a:endParaRPr lang="en-US" sz="4000" b="1" dirty="0">
              <a:latin typeface="Times New Roman" panose="02020603050405020304" pitchFamily="18" charset="0"/>
              <a:cs typeface="Times New Roman" panose="02020603050405020304" pitchFamily="18" charset="0"/>
            </a:endParaRPr>
          </a:p>
        </p:txBody>
      </p:sp>
      <p:sp>
        <p:nvSpPr>
          <p:cNvPr id="132" name="Slide Number Placeholder 7"/>
          <p:cNvSpPr>
            <a:spLocks noGrp="1"/>
          </p:cNvSpPr>
          <p:nvPr>
            <p:ph type="sldNum" sz="quarter" idx="11"/>
          </p:nvPr>
        </p:nvSpPr>
        <p:spPr/>
        <p:txBody>
          <a:bodyPr/>
          <a:lstStyle/>
          <a:p>
            <a:fld id="{E98D123A-9463-4828-B49F-8E204B0717A9}" type="slidenum">
              <a:rPr lang="en-US"/>
              <a:pPr/>
              <a:t>38</a:t>
            </a:fld>
            <a:endParaRPr lang="en-US" dirty="0"/>
          </a:p>
        </p:txBody>
      </p:sp>
      <p:graphicFrame>
        <p:nvGraphicFramePr>
          <p:cNvPr id="385027" name="Group 3"/>
          <p:cNvGraphicFramePr>
            <a:graphicFrameLocks noGrp="1"/>
          </p:cNvGraphicFramePr>
          <p:nvPr/>
        </p:nvGraphicFramePr>
        <p:xfrm>
          <a:off x="3408363" y="1662113"/>
          <a:ext cx="4267200" cy="518160"/>
        </p:xfrm>
        <a:graphic>
          <a:graphicData uri="http://schemas.openxmlformats.org/drawingml/2006/table">
            <a:tbl>
              <a:tblPr/>
              <a:tblGrid>
                <a:gridCol w="533400"/>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3408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3408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3408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3408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3408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a:spLocks noChangeArrowheads="1"/>
          </p:cNvSpPr>
          <p:nvPr/>
        </p:nvSpPr>
        <p:spPr bwMode="auto">
          <a:xfrm>
            <a:off x="2341563" y="1646238"/>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48" name="Rectangle 124"/>
          <p:cNvSpPr>
            <a:spLocks noChangeArrowheads="1"/>
          </p:cNvSpPr>
          <p:nvPr/>
        </p:nvSpPr>
        <p:spPr bwMode="auto">
          <a:xfrm>
            <a:off x="2341563" y="2408238"/>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49" name="Rectangle 125"/>
          <p:cNvSpPr>
            <a:spLocks noChangeArrowheads="1"/>
          </p:cNvSpPr>
          <p:nvPr/>
        </p:nvSpPr>
        <p:spPr bwMode="auto">
          <a:xfrm>
            <a:off x="2341563" y="3170238"/>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50" name="Rectangle 126"/>
          <p:cNvSpPr>
            <a:spLocks noChangeArrowheads="1"/>
          </p:cNvSpPr>
          <p:nvPr/>
        </p:nvSpPr>
        <p:spPr bwMode="auto">
          <a:xfrm>
            <a:off x="2341563" y="4008438"/>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51" name="Rectangle 127"/>
          <p:cNvSpPr>
            <a:spLocks noChangeArrowheads="1"/>
          </p:cNvSpPr>
          <p:nvPr/>
        </p:nvSpPr>
        <p:spPr bwMode="auto">
          <a:xfrm>
            <a:off x="2341563" y="4846638"/>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52" name="Rectangle 128"/>
          <p:cNvSpPr>
            <a:spLocks noChangeArrowheads="1"/>
          </p:cNvSpPr>
          <p:nvPr/>
        </p:nvSpPr>
        <p:spPr bwMode="auto">
          <a:xfrm>
            <a:off x="2341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3</a:t>
            </a:r>
          </a:p>
        </p:txBody>
      </p:sp>
      <p:sp>
        <p:nvSpPr>
          <p:cNvPr id="385155" name="Text Box 131"/>
          <p:cNvSpPr txBox="1">
            <a:spLocks noChangeArrowheads="1"/>
          </p:cNvSpPr>
          <p:nvPr/>
        </p:nvSpPr>
        <p:spPr bwMode="auto">
          <a:xfrm>
            <a:off x="2217739" y="1123950"/>
            <a:ext cx="11144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Key</a:t>
            </a:r>
          </a:p>
        </p:txBody>
      </p:sp>
      <p:sp>
        <p:nvSpPr>
          <p:cNvPr id="385156" name="Text Box 132"/>
          <p:cNvSpPr txBox="1">
            <a:spLocks noChangeArrowheads="1"/>
          </p:cNvSpPr>
          <p:nvPr/>
        </p:nvSpPr>
        <p:spPr bwMode="auto">
          <a:xfrm>
            <a:off x="3792538" y="1123950"/>
            <a:ext cx="22272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List</a:t>
            </a:r>
          </a:p>
        </p:txBody>
      </p:sp>
    </p:spTree>
    <p:extLst>
      <p:ext uri="{BB962C8B-B14F-4D97-AF65-F5344CB8AC3E}">
        <p14:creationId xmlns="" xmlns:p14="http://schemas.microsoft.com/office/powerpoint/2010/main" val="3748178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2209800" y="304800"/>
            <a:ext cx="7772400" cy="457200"/>
          </a:xfrm>
        </p:spPr>
        <p:txBody>
          <a:bodyPr>
            <a:normAutofit fontScale="90000"/>
          </a:bodyPr>
          <a:lstStyle/>
          <a:p>
            <a:r>
              <a:rPr lang="en-US" b="1" dirty="0">
                <a:latin typeface="Times New Roman" panose="02020603050405020304" pitchFamily="18" charset="0"/>
                <a:cs typeface="Times New Roman" panose="02020603050405020304" pitchFamily="18" charset="0"/>
              </a:rPr>
              <a:t>From Idea to Solution</a:t>
            </a:r>
            <a:endParaRPr lang="en-US" b="1" u="sng" dirty="0">
              <a:latin typeface="Times New Roman" panose="02020603050405020304" pitchFamily="18" charset="0"/>
              <a:cs typeface="Times New Roman" panose="02020603050405020304" pitchFamily="18" charset="0"/>
              <a:hlinkClick r:id="rId2" action="ppaction://program"/>
            </a:endParaRPr>
          </a:p>
        </p:txBody>
      </p:sp>
      <p:sp>
        <p:nvSpPr>
          <p:cNvPr id="270339" name="Rectangle 3"/>
          <p:cNvSpPr>
            <a:spLocks noGrp="1" noChangeArrowheads="1"/>
          </p:cNvSpPr>
          <p:nvPr>
            <p:ph idx="1"/>
          </p:nvPr>
        </p:nvSpPr>
        <p:spPr>
          <a:xfrm>
            <a:off x="1752600" y="1066800"/>
            <a:ext cx="8534400" cy="2590800"/>
          </a:xfrm>
          <a:solidFill>
            <a:schemeClr val="bg1"/>
          </a:solidFill>
        </p:spPr>
        <p:txBody>
          <a:bodyPr>
            <a:noAutofit/>
          </a:bodyPr>
          <a:lstStyle/>
          <a:p>
            <a:pPr marL="0" indent="0">
              <a:buNone/>
            </a:pPr>
            <a:r>
              <a:rPr lang="en-US" sz="2200" dirty="0">
                <a:latin typeface="Calibri (Body)"/>
                <a:cs typeface="Courier New" panose="02070309020205020404" pitchFamily="49" charset="0"/>
              </a:rPr>
              <a:t>/** The method for finding a key in the list */</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public static int linearSearch</a:t>
            </a:r>
            <a:r>
              <a:rPr lang="en-US" sz="2200" dirty="0" smtClean="0">
                <a:latin typeface="Calibri (Body)"/>
                <a:cs typeface="Courier New" panose="02070309020205020404" pitchFamily="49" charset="0"/>
              </a:rPr>
              <a:t>( int[ ] </a:t>
            </a:r>
            <a:r>
              <a:rPr lang="en-US" sz="2200" dirty="0">
                <a:latin typeface="Calibri (Body)"/>
                <a:cs typeface="Courier New" panose="02070309020205020404" pitchFamily="49" charset="0"/>
              </a:rPr>
              <a:t>list, int key) {</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  for (int i = 0; i &lt; list.length; i++)</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    if (key == list[i])</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      return i;</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  return -1;</a:t>
            </a:r>
            <a:endParaRPr lang="en-US" sz="2200" dirty="0">
              <a:latin typeface="Calibri (Body)"/>
              <a:cs typeface="Times New Roman" panose="02020603050405020304" pitchFamily="18" charset="0"/>
            </a:endParaRPr>
          </a:p>
          <a:p>
            <a:pPr marL="0" indent="0">
              <a:buNone/>
            </a:pPr>
            <a:r>
              <a:rPr lang="en-US" sz="2200" dirty="0">
                <a:latin typeface="Calibri (Body)"/>
                <a:cs typeface="Courier New" panose="02070309020205020404" pitchFamily="49" charset="0"/>
              </a:rPr>
              <a:t>}</a:t>
            </a:r>
            <a:endParaRPr lang="en-US" sz="2200" dirty="0">
              <a:latin typeface="Calibri (Body)"/>
            </a:endParaRPr>
          </a:p>
        </p:txBody>
      </p:sp>
      <p:sp>
        <p:nvSpPr>
          <p:cNvPr id="7" name="Slide Number Placeholder 4"/>
          <p:cNvSpPr>
            <a:spLocks noGrp="1"/>
          </p:cNvSpPr>
          <p:nvPr>
            <p:ph type="sldNum" sz="quarter" idx="12"/>
          </p:nvPr>
        </p:nvSpPr>
        <p:spPr/>
        <p:txBody>
          <a:bodyPr/>
          <a:lstStyle/>
          <a:p>
            <a:fld id="{4440F9D1-A5BC-4E1E-89AF-63014F60BFF8}" type="slidenum">
              <a:rPr lang="en-US"/>
              <a:pPr/>
              <a:t>39</a:t>
            </a:fld>
            <a:endParaRPr lang="en-US" dirty="0"/>
          </a:p>
        </p:txBody>
      </p:sp>
      <p:sp>
        <p:nvSpPr>
          <p:cNvPr id="270343" name="Rectangle 7"/>
          <p:cNvSpPr>
            <a:spLocks noChangeArrowheads="1"/>
          </p:cNvSpPr>
          <p:nvPr/>
        </p:nvSpPr>
        <p:spPr bwMode="auto">
          <a:xfrm>
            <a:off x="1752600" y="4876800"/>
            <a:ext cx="8534400" cy="1600200"/>
          </a:xfrm>
          <a:prstGeom prst="rect">
            <a:avLst/>
          </a:prstGeom>
          <a:ln/>
          <a:extLst/>
        </p:spPr>
        <p:style>
          <a:lnRef idx="2">
            <a:schemeClr val="accent2"/>
          </a:lnRef>
          <a:fillRef idx="1">
            <a:schemeClr val="lt1"/>
          </a:fillRef>
          <a:effectRef idx="0">
            <a:schemeClr val="accent2"/>
          </a:effectRef>
          <a:fontRef idx="minor">
            <a:schemeClr val="dk1"/>
          </a:fontRef>
        </p:style>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sz="2000" dirty="0">
                <a:solidFill>
                  <a:sysClr val="windowText" lastClr="000000"/>
                </a:solidFill>
                <a:latin typeface="Calibri (Body)"/>
                <a:cs typeface="Courier New" panose="02070309020205020404" pitchFamily="49" charset="0"/>
              </a:rPr>
              <a:t>int</a:t>
            </a:r>
            <a:r>
              <a:rPr lang="en-US" sz="2000" dirty="0" smtClean="0">
                <a:solidFill>
                  <a:sysClr val="windowText" lastClr="000000"/>
                </a:solidFill>
                <a:latin typeface="Calibri (Body)"/>
                <a:cs typeface="Courier New" panose="02070309020205020404" pitchFamily="49" charset="0"/>
              </a:rPr>
              <a:t>[ ] </a:t>
            </a:r>
            <a:r>
              <a:rPr lang="en-US" sz="2000" dirty="0">
                <a:solidFill>
                  <a:sysClr val="windowText" lastClr="000000"/>
                </a:solidFill>
                <a:latin typeface="Calibri (Body)"/>
                <a:cs typeface="Courier New" panose="02070309020205020404" pitchFamily="49" charset="0"/>
              </a:rPr>
              <a:t>list = {1, 4, 4, 2, 5, -3, 6, 2};</a:t>
            </a:r>
            <a:endParaRPr lang="en-US" sz="2000" dirty="0">
              <a:solidFill>
                <a:sysClr val="windowText" lastClr="000000"/>
              </a:solidFill>
              <a:latin typeface="Calibri (Body)"/>
              <a:cs typeface="Times New Roman" panose="02020603050405020304" pitchFamily="18" charset="0"/>
            </a:endParaRPr>
          </a:p>
          <a:p>
            <a:pPr>
              <a:buFont typeface="Monotype Sorts" pitchFamily="2" charset="2"/>
              <a:buNone/>
            </a:pPr>
            <a:r>
              <a:rPr lang="en-US" sz="2000" dirty="0">
                <a:solidFill>
                  <a:sysClr val="windowText" lastClr="000000"/>
                </a:solidFill>
                <a:latin typeface="Calibri (Body)"/>
                <a:cs typeface="Courier New" panose="02070309020205020404" pitchFamily="49" charset="0"/>
              </a:rPr>
              <a:t>int i = linearSearch(list, 4);  // returns 1</a:t>
            </a:r>
            <a:endParaRPr lang="en-US" sz="2000" dirty="0">
              <a:solidFill>
                <a:sysClr val="windowText" lastClr="000000"/>
              </a:solidFill>
              <a:latin typeface="Calibri (Body)"/>
              <a:cs typeface="Times New Roman" panose="02020603050405020304" pitchFamily="18" charset="0"/>
            </a:endParaRPr>
          </a:p>
          <a:p>
            <a:pPr>
              <a:buFont typeface="Monotype Sorts" pitchFamily="2" charset="2"/>
              <a:buNone/>
            </a:pPr>
            <a:r>
              <a:rPr lang="en-US" sz="2000" dirty="0">
                <a:solidFill>
                  <a:sysClr val="windowText" lastClr="000000"/>
                </a:solidFill>
                <a:latin typeface="Calibri (Body)"/>
                <a:cs typeface="Courier New" panose="02070309020205020404" pitchFamily="49" charset="0"/>
              </a:rPr>
              <a:t>int j = linearSearch(list, -4); // returns -1</a:t>
            </a:r>
            <a:endParaRPr lang="en-US" sz="2000" dirty="0">
              <a:solidFill>
                <a:sysClr val="windowText" lastClr="000000"/>
              </a:solidFill>
              <a:latin typeface="Calibri (Body)"/>
              <a:cs typeface="Times New Roman" panose="02020603050405020304" pitchFamily="18" charset="0"/>
            </a:endParaRPr>
          </a:p>
          <a:p>
            <a:pPr>
              <a:buFont typeface="Monotype Sorts" pitchFamily="2" charset="2"/>
              <a:buNone/>
            </a:pPr>
            <a:r>
              <a:rPr lang="en-US" sz="2000" dirty="0">
                <a:solidFill>
                  <a:sysClr val="windowText" lastClr="000000"/>
                </a:solidFill>
                <a:latin typeface="Calibri (Body)"/>
                <a:cs typeface="Courier New" panose="02070309020205020404" pitchFamily="49" charset="0"/>
              </a:rPr>
              <a:t>int k = linearSearch(list, -3); // returns 5</a:t>
            </a:r>
          </a:p>
        </p:txBody>
      </p:sp>
      <p:sp>
        <p:nvSpPr>
          <p:cNvPr id="270344" name="Rectangle 8"/>
          <p:cNvSpPr>
            <a:spLocks noChangeArrowheads="1"/>
          </p:cNvSpPr>
          <p:nvPr/>
        </p:nvSpPr>
        <p:spPr bwMode="auto">
          <a:xfrm>
            <a:off x="1828800" y="3962400"/>
            <a:ext cx="83058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292100" indent="1651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dirty="0">
                <a:cs typeface="Times New Roman" panose="02020603050405020304" pitchFamily="18" charset="0"/>
              </a:rPr>
              <a:t>Trace the method</a:t>
            </a:r>
          </a:p>
        </p:txBody>
      </p:sp>
      <p:sp>
        <p:nvSpPr>
          <p:cNvPr id="270345" name="Rectangle 9"/>
          <p:cNvSpPr>
            <a:spLocks noChangeArrowheads="1"/>
          </p:cNvSpPr>
          <p:nvPr/>
        </p:nvSpPr>
        <p:spPr bwMode="auto">
          <a:xfrm>
            <a:off x="1752600" y="1965324"/>
            <a:ext cx="6629400" cy="1576365"/>
          </a:xfrm>
          <a:prstGeom prst="rect">
            <a:avLst/>
          </a:prstGeom>
          <a:noFill/>
          <a:ln w="12700">
            <a:solidFill>
              <a:srgbClr val="FF00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 xmlns:p14="http://schemas.microsoft.com/office/powerpoint/2010/main" val="568991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16617" y="112690"/>
            <a:ext cx="7772400" cy="582769"/>
          </a:xfrm>
          <a:noFill/>
          <a:ln/>
        </p:spPr>
        <p:txBody>
          <a:bodyPr>
            <a:normAutofit/>
          </a:bodyPr>
          <a:lstStyle/>
          <a:p>
            <a:r>
              <a:rPr lang="en-US" b="1" dirty="0">
                <a:latin typeface="Times New Roman" panose="02020603050405020304" pitchFamily="18" charset="0"/>
                <a:cs typeface="Times New Roman" panose="02020603050405020304" pitchFamily="18" charset="0"/>
              </a:rPr>
              <a:t>Creating Arrays</a:t>
            </a:r>
          </a:p>
        </p:txBody>
      </p:sp>
      <p:sp>
        <p:nvSpPr>
          <p:cNvPr id="12291" name="Rectangle 3"/>
          <p:cNvSpPr>
            <a:spLocks noGrp="1" noChangeArrowheads="1"/>
          </p:cNvSpPr>
          <p:nvPr>
            <p:ph idx="1"/>
          </p:nvPr>
        </p:nvSpPr>
        <p:spPr>
          <a:xfrm>
            <a:off x="953037" y="814588"/>
            <a:ext cx="9029163" cy="5843789"/>
          </a:xfrm>
          <a:noFill/>
          <a:ln/>
        </p:spPr>
        <p:txBody>
          <a:bodyPr>
            <a:normAutofit/>
          </a:bodyPr>
          <a:lstStyle/>
          <a:p>
            <a:pPr>
              <a:buFont typeface="Monotype Sorts" pitchFamily="2" charset="2"/>
              <a:buNone/>
            </a:pP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arrayRefVar </a:t>
            </a:r>
            <a:r>
              <a:rPr lang="en-US" sz="2200" dirty="0">
                <a:solidFill>
                  <a:srgbClr val="FF0000"/>
                </a:solidFill>
                <a:latin typeface="Times New Roman" panose="02020603050405020304" pitchFamily="18" charset="0"/>
                <a:cs typeface="Times New Roman" panose="02020603050405020304" pitchFamily="18" charset="0"/>
              </a:rPr>
              <a:t>= new datatype[arraySize];</a:t>
            </a:r>
          </a:p>
          <a:p>
            <a:pPr>
              <a:buFont typeface="Monotype Sorts" pitchFamily="2" charset="2"/>
              <a:buNone/>
            </a:pPr>
            <a:r>
              <a:rPr lang="en-US" sz="2200" dirty="0" smtClean="0">
                <a:latin typeface="Times New Roman" panose="02020603050405020304" pitchFamily="18" charset="0"/>
                <a:cs typeface="Times New Roman" panose="02020603050405020304" pitchFamily="18" charset="0"/>
              </a:rPr>
              <a:t>	Example</a:t>
            </a:r>
            <a:r>
              <a:rPr lang="en-US" sz="2200" dirty="0">
                <a:latin typeface="Times New Roman" panose="02020603050405020304" pitchFamily="18" charset="0"/>
                <a:cs typeface="Times New Roman" panose="02020603050405020304" pitchFamily="18" charset="0"/>
              </a:rPr>
              <a:t>:</a:t>
            </a:r>
          </a:p>
          <a:p>
            <a:pPr>
              <a:buFont typeface="Monotype Sorts" pitchFamily="2" charset="2"/>
              <a:buNone/>
            </a:pPr>
            <a:r>
              <a:rPr lang="en-US" sz="2200" dirty="0" smtClean="0">
                <a:latin typeface="Times New Roman" panose="02020603050405020304" pitchFamily="18" charset="0"/>
                <a:cs typeface="Times New Roman" panose="02020603050405020304" pitchFamily="18" charset="0"/>
              </a:rPr>
              <a:t>	myList </a:t>
            </a:r>
            <a:r>
              <a:rPr lang="en-US" sz="2200" dirty="0">
                <a:latin typeface="Times New Roman" panose="02020603050405020304" pitchFamily="18" charset="0"/>
                <a:cs typeface="Times New Roman" panose="02020603050405020304" pitchFamily="18" charset="0"/>
              </a:rPr>
              <a:t>= new double[10];</a:t>
            </a:r>
          </a:p>
          <a:p>
            <a:pPr>
              <a:buFont typeface="Monotype Sorts" pitchFamily="2" charset="2"/>
              <a:buNone/>
            </a:pPr>
            <a:endParaRPr lang="en-US" sz="2200" dirty="0">
              <a:latin typeface="Times New Roman" panose="02020603050405020304" pitchFamily="18" charset="0"/>
              <a:cs typeface="Times New Roman" panose="02020603050405020304" pitchFamily="18" charset="0"/>
            </a:endParaRPr>
          </a:p>
          <a:p>
            <a:pPr>
              <a:buFont typeface="Monotype Sorts" pitchFamily="2" charset="2"/>
              <a:buNone/>
            </a:pPr>
            <a:r>
              <a:rPr lang="en-US" sz="2200" dirty="0" smtClean="0">
                <a:latin typeface="Times New Roman" panose="02020603050405020304" pitchFamily="18" charset="0"/>
                <a:cs typeface="Times New Roman" panose="02020603050405020304" pitchFamily="18" charset="0"/>
              </a:rPr>
              <a:t>	myList[0</a:t>
            </a:r>
            <a:r>
              <a:rPr lang="en-US" sz="2200" dirty="0">
                <a:latin typeface="Times New Roman" panose="02020603050405020304" pitchFamily="18" charset="0"/>
                <a:cs typeface="Times New Roman" panose="02020603050405020304" pitchFamily="18" charset="0"/>
              </a:rPr>
              <a:t>] references the first element in the array.</a:t>
            </a:r>
          </a:p>
          <a:p>
            <a:pPr>
              <a:buFont typeface="Monotype Sorts" pitchFamily="2" charset="2"/>
              <a:buNone/>
            </a:pPr>
            <a:r>
              <a:rPr lang="en-US" sz="2200" dirty="0" smtClean="0">
                <a:latin typeface="Times New Roman" panose="02020603050405020304" pitchFamily="18" charset="0"/>
                <a:cs typeface="Times New Roman" panose="02020603050405020304" pitchFamily="18" charset="0"/>
              </a:rPr>
              <a:t>	myList[9</a:t>
            </a:r>
            <a:r>
              <a:rPr lang="en-US" sz="2200" dirty="0">
                <a:latin typeface="Times New Roman" panose="02020603050405020304" pitchFamily="18" charset="0"/>
                <a:cs typeface="Times New Roman" panose="02020603050405020304" pitchFamily="18" charset="0"/>
              </a:rPr>
              <a:t>] references the last element in the array</a:t>
            </a:r>
            <a:r>
              <a:rPr lang="en-US" sz="2200" dirty="0" smtClean="0">
                <a:latin typeface="Times New Roman" panose="02020603050405020304" pitchFamily="18" charset="0"/>
                <a:cs typeface="Times New Roman" panose="02020603050405020304" pitchFamily="18" charset="0"/>
              </a:rPr>
              <a:t>.</a:t>
            </a:r>
          </a:p>
          <a:p>
            <a:pPr>
              <a:buFont typeface="Monotype Sorts" pitchFamily="2" charset="2"/>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Declaring and Creating in One Step</a:t>
            </a:r>
          </a:p>
          <a:p>
            <a:r>
              <a:rPr lang="en-US" sz="2200" dirty="0">
                <a:latin typeface="Times New Roman" panose="02020603050405020304" pitchFamily="18" charset="0"/>
                <a:cs typeface="Times New Roman" panose="02020603050405020304" pitchFamily="18" charset="0"/>
              </a:rPr>
              <a:t>datatype[] arrayRefVar = </a:t>
            </a:r>
            <a:r>
              <a:rPr lang="en-US" sz="2200" dirty="0" smtClean="0">
                <a:latin typeface="Times New Roman" panose="02020603050405020304" pitchFamily="18" charset="0"/>
                <a:cs typeface="Times New Roman" panose="02020603050405020304" pitchFamily="18" charset="0"/>
              </a:rPr>
              <a:t>new datatype[arraySize</a:t>
            </a:r>
            <a:r>
              <a:rPr lang="en-US" sz="2200" dirty="0">
                <a:latin typeface="Times New Roman" panose="02020603050405020304" pitchFamily="18" charset="0"/>
                <a:cs typeface="Times New Roman" panose="02020603050405020304" pitchFamily="18" charset="0"/>
              </a:rPr>
              <a:t>];</a:t>
            </a:r>
          </a:p>
          <a:p>
            <a:pPr>
              <a:spcBef>
                <a:spcPct val="75000"/>
              </a:spcBef>
              <a:buFont typeface="Monotype Sorts" pitchFamily="2" charset="2"/>
              <a:buNone/>
            </a:pPr>
            <a:r>
              <a:rPr lang="en-US" sz="2200" dirty="0">
                <a:latin typeface="Times New Roman" panose="02020603050405020304" pitchFamily="18" charset="0"/>
                <a:cs typeface="Times New Roman" panose="02020603050405020304" pitchFamily="18" charset="0"/>
              </a:rPr>
              <a:t> 	double[] myList = new double[10];</a:t>
            </a:r>
          </a:p>
          <a:p>
            <a:pPr>
              <a:spcBef>
                <a:spcPct val="150000"/>
              </a:spcBef>
            </a:pPr>
            <a:r>
              <a:rPr lang="en-US" sz="2200" dirty="0">
                <a:latin typeface="Times New Roman" panose="02020603050405020304" pitchFamily="18" charset="0"/>
                <a:cs typeface="Times New Roman" panose="02020603050405020304" pitchFamily="18" charset="0"/>
              </a:rPr>
              <a:t>datatype arrayRefVar[] = </a:t>
            </a:r>
            <a:r>
              <a:rPr lang="en-US" sz="2200" dirty="0" smtClean="0">
                <a:latin typeface="Times New Roman" panose="02020603050405020304" pitchFamily="18" charset="0"/>
                <a:cs typeface="Times New Roman" panose="02020603050405020304" pitchFamily="18" charset="0"/>
              </a:rPr>
              <a:t>new  datatype[arraySize</a:t>
            </a:r>
            <a:r>
              <a:rPr lang="en-US" sz="2200" dirty="0">
                <a:latin typeface="Times New Roman" panose="02020603050405020304" pitchFamily="18" charset="0"/>
                <a:cs typeface="Times New Roman" panose="02020603050405020304" pitchFamily="18" charset="0"/>
              </a:rPr>
              <a:t>];</a:t>
            </a:r>
          </a:p>
          <a:p>
            <a:pPr>
              <a:spcBef>
                <a:spcPct val="75000"/>
              </a:spcBef>
              <a:buFont typeface="Monotype Sorts" pitchFamily="2" charset="2"/>
              <a:buNone/>
            </a:pPr>
            <a:r>
              <a:rPr lang="en-US" sz="2200" dirty="0">
                <a:latin typeface="Times New Roman" panose="02020603050405020304" pitchFamily="18" charset="0"/>
                <a:cs typeface="Times New Roman" panose="02020603050405020304" pitchFamily="18" charset="0"/>
              </a:rPr>
              <a:t>	double myList[] = new double[10];</a:t>
            </a:r>
          </a:p>
          <a:p>
            <a:pPr>
              <a:buFont typeface="Monotype Sorts" pitchFamily="2" charset="2"/>
              <a:buNone/>
            </a:pPr>
            <a:endParaRPr lang="en-US" sz="2400" dirty="0" smtClean="0">
              <a:latin typeface="Times New Roman" panose="02020603050405020304" pitchFamily="18" charset="0"/>
              <a:cs typeface="Times New Roman" panose="02020603050405020304" pitchFamily="18" charset="0"/>
            </a:endParaRPr>
          </a:p>
          <a:p>
            <a:pPr>
              <a:buFont typeface="Monotype Sorts" pitchFamily="2" charset="2"/>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19427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600790"/>
          </a:xfrm>
        </p:spPr>
        <p:txBody>
          <a:bodyPr>
            <a:normAutofit/>
          </a:bodyPr>
          <a:lstStyle/>
          <a:p>
            <a:r>
              <a:rPr lang="en-US" b="1" dirty="0" smtClean="0">
                <a:latin typeface="Times New Roman" panose="02020603050405020304" pitchFamily="18" charset="0"/>
                <a:cs typeface="Times New Roman" panose="02020603050405020304" pitchFamily="18" charset="0"/>
              </a:rPr>
              <a:t>Linear Search </a:t>
            </a:r>
            <a:r>
              <a:rPr lang="en-US" b="1" dirty="0">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sz="half" idx="1"/>
          </p:nvPr>
        </p:nvSpPr>
        <p:spPr>
          <a:xfrm>
            <a:off x="373488" y="991673"/>
            <a:ext cx="5009881" cy="5692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a:t>public class Hello {</a:t>
            </a:r>
          </a:p>
          <a:p>
            <a:pPr marL="0" indent="0">
              <a:buNone/>
            </a:pPr>
            <a:r>
              <a:rPr lang="en-US" sz="1800" dirty="0"/>
              <a:t>    </a:t>
            </a:r>
          </a:p>
          <a:p>
            <a:pPr marL="0" indent="0">
              <a:buNone/>
            </a:pPr>
            <a:r>
              <a:rPr lang="en-US" sz="1800" dirty="0"/>
              <a:t>   public static void main(String args[])</a:t>
            </a:r>
          </a:p>
          <a:p>
            <a:pPr marL="0" indent="0">
              <a:buNone/>
            </a:pPr>
            <a:r>
              <a:rPr lang="en-US" sz="1800" dirty="0"/>
              <a:t>  {</a:t>
            </a:r>
          </a:p>
          <a:p>
            <a:pPr marL="0" indent="0">
              <a:buNone/>
            </a:pPr>
            <a:r>
              <a:rPr lang="en-US" sz="1800" dirty="0"/>
              <a:t>    int c, n, search, array[];</a:t>
            </a:r>
          </a:p>
          <a:p>
            <a:pPr marL="0" indent="0">
              <a:buNone/>
            </a:pPr>
            <a:r>
              <a:rPr lang="en-US" sz="1800" dirty="0"/>
              <a:t>    Scanner in = new Scanner(System.in);</a:t>
            </a:r>
          </a:p>
          <a:p>
            <a:pPr marL="0" indent="0">
              <a:buNone/>
            </a:pPr>
            <a:r>
              <a:rPr lang="en-US" sz="1800" dirty="0"/>
              <a:t>    System.out.println("Enter number of elements");</a:t>
            </a:r>
          </a:p>
          <a:p>
            <a:pPr marL="0" indent="0">
              <a:buNone/>
            </a:pPr>
            <a:r>
              <a:rPr lang="en-US" sz="1800" dirty="0"/>
              <a:t>    n = in.nextInt(); </a:t>
            </a:r>
          </a:p>
          <a:p>
            <a:pPr marL="0" indent="0">
              <a:buNone/>
            </a:pPr>
            <a:r>
              <a:rPr lang="en-US" sz="1800" dirty="0"/>
              <a:t>    </a:t>
            </a:r>
          </a:p>
          <a:p>
            <a:pPr marL="0" indent="0">
              <a:buNone/>
            </a:pPr>
            <a:r>
              <a:rPr lang="en-US" sz="1800" dirty="0"/>
              <a:t>    array = new int[n];</a:t>
            </a:r>
          </a:p>
          <a:p>
            <a:pPr marL="0" indent="0">
              <a:buNone/>
            </a:pPr>
            <a:r>
              <a:rPr lang="en-US" sz="1800" dirty="0"/>
              <a:t>    System.out.println("Enter " + n + " integers");</a:t>
            </a:r>
          </a:p>
          <a:p>
            <a:pPr marL="0" indent="0">
              <a:buNone/>
            </a:pPr>
            <a:r>
              <a:rPr lang="en-US" sz="1800" dirty="0"/>
              <a:t> </a:t>
            </a:r>
          </a:p>
          <a:p>
            <a:pPr marL="0" indent="0">
              <a:buNone/>
            </a:pPr>
            <a:r>
              <a:rPr lang="en-US" sz="1800" dirty="0"/>
              <a:t>    for (c = 0; c &lt; n; c++)</a:t>
            </a:r>
          </a:p>
          <a:p>
            <a:pPr marL="0" indent="0">
              <a:buNone/>
            </a:pPr>
            <a:r>
              <a:rPr lang="en-US" sz="1800" dirty="0"/>
              <a:t>      array[c] = in.nextInt();</a:t>
            </a:r>
          </a:p>
          <a:p>
            <a:pPr marL="0" indent="0">
              <a:buNone/>
            </a:pPr>
            <a:r>
              <a:rPr lang="en-US" sz="1800" dirty="0"/>
              <a:t> </a:t>
            </a:r>
          </a:p>
          <a:p>
            <a:pPr marL="0" indent="0">
              <a:buNone/>
            </a:pPr>
            <a:r>
              <a:rPr lang="en-US" sz="1800" dirty="0"/>
              <a:t>    </a:t>
            </a:r>
          </a:p>
        </p:txBody>
      </p:sp>
      <p:sp>
        <p:nvSpPr>
          <p:cNvPr id="4" name="Content Placeholder 3"/>
          <p:cNvSpPr>
            <a:spLocks noGrp="1"/>
          </p:cNvSpPr>
          <p:nvPr>
            <p:ph sz="half" idx="2"/>
          </p:nvPr>
        </p:nvSpPr>
        <p:spPr>
          <a:xfrm>
            <a:off x="5821251" y="991673"/>
            <a:ext cx="6259131" cy="5692462"/>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1800" dirty="0"/>
              <a:t>System.out.println("Enter value to find");</a:t>
            </a:r>
          </a:p>
          <a:p>
            <a:pPr marL="0" indent="0">
              <a:buNone/>
            </a:pPr>
            <a:r>
              <a:rPr lang="en-US" sz="1800" dirty="0"/>
              <a:t>    search = in.nextInt();</a:t>
            </a:r>
          </a:p>
          <a:p>
            <a:pPr marL="0" indent="0">
              <a:buNone/>
            </a:pPr>
            <a:r>
              <a:rPr lang="en-US" sz="1800" dirty="0"/>
              <a:t>for (c = 0; c &lt; n; c++)</a:t>
            </a:r>
          </a:p>
          <a:p>
            <a:pPr marL="0" indent="0">
              <a:buNone/>
            </a:pPr>
            <a:r>
              <a:rPr lang="en-US" sz="1800" dirty="0"/>
              <a:t>    {</a:t>
            </a:r>
          </a:p>
          <a:p>
            <a:pPr marL="0" indent="0">
              <a:buNone/>
            </a:pPr>
            <a:r>
              <a:rPr lang="en-US" sz="1800" dirty="0"/>
              <a:t>      if (array[c] == search)     </a:t>
            </a:r>
            <a:r>
              <a:rPr lang="en-US" sz="1800" dirty="0" smtClean="0"/>
              <a:t>     /* </a:t>
            </a:r>
            <a:r>
              <a:rPr lang="en-US" sz="1800" dirty="0"/>
              <a:t>Searching element is present */</a:t>
            </a:r>
          </a:p>
          <a:p>
            <a:pPr marL="0" indent="0">
              <a:buNone/>
            </a:pPr>
            <a:r>
              <a:rPr lang="en-US" sz="1800" dirty="0"/>
              <a:t>      {</a:t>
            </a:r>
          </a:p>
          <a:p>
            <a:pPr marL="0" indent="0">
              <a:buNone/>
            </a:pPr>
            <a:r>
              <a:rPr lang="en-US" sz="1800" dirty="0"/>
              <a:t>         System.out.println(search + " is present at location " + (c + </a:t>
            </a:r>
            <a:r>
              <a:rPr lang="en-US" sz="1800" dirty="0" smtClean="0"/>
              <a:t>  </a:t>
            </a:r>
          </a:p>
          <a:p>
            <a:pPr marL="0" indent="0">
              <a:buNone/>
            </a:pPr>
            <a:r>
              <a:rPr lang="en-US" sz="1800" dirty="0"/>
              <a:t> </a:t>
            </a:r>
            <a:r>
              <a:rPr lang="en-US" sz="1800" dirty="0" smtClean="0"/>
              <a:t>            1</a:t>
            </a:r>
            <a:r>
              <a:rPr lang="en-US" sz="1800" dirty="0"/>
              <a:t>) + ".");</a:t>
            </a:r>
          </a:p>
          <a:p>
            <a:pPr marL="0" indent="0">
              <a:buNone/>
            </a:pPr>
            <a:r>
              <a:rPr lang="en-US" sz="1800" dirty="0"/>
              <a:t>          break;</a:t>
            </a:r>
          </a:p>
          <a:p>
            <a:pPr marL="0" indent="0">
              <a:buNone/>
            </a:pPr>
            <a:r>
              <a:rPr lang="en-US" sz="1800" dirty="0"/>
              <a:t>      }</a:t>
            </a:r>
          </a:p>
          <a:p>
            <a:pPr marL="0" indent="0">
              <a:buNone/>
            </a:pPr>
            <a:r>
              <a:rPr lang="en-US" sz="1800" dirty="0"/>
              <a:t>   }</a:t>
            </a:r>
          </a:p>
          <a:p>
            <a:pPr marL="0" indent="0">
              <a:buNone/>
            </a:pPr>
            <a:r>
              <a:rPr lang="en-US" sz="1800" dirty="0"/>
              <a:t>   if (c == n)  </a:t>
            </a:r>
            <a:r>
              <a:rPr lang="en-US" sz="1800" dirty="0" smtClean="0"/>
              <a:t>                         /* </a:t>
            </a:r>
            <a:r>
              <a:rPr lang="en-US" sz="1800" dirty="0"/>
              <a:t>Searching element is absent */</a:t>
            </a:r>
          </a:p>
          <a:p>
            <a:pPr marL="0" indent="0">
              <a:buNone/>
            </a:pPr>
            <a:r>
              <a:rPr lang="en-US" sz="1800" dirty="0"/>
              <a:t>      System.out.println(search + " is not present in array.");</a:t>
            </a:r>
          </a:p>
          <a:p>
            <a:pPr marL="0" indent="0">
              <a:buNone/>
            </a:pPr>
            <a:r>
              <a:rPr lang="en-US" sz="1800" dirty="0"/>
              <a:t>  }</a:t>
            </a:r>
          </a:p>
          <a:p>
            <a:pPr marL="0" indent="0">
              <a:buNone/>
            </a:pPr>
            <a:r>
              <a:rPr lang="en-US" sz="1800" dirty="0"/>
              <a:t>}</a:t>
            </a:r>
          </a:p>
        </p:txBody>
      </p:sp>
    </p:spTree>
    <p:extLst>
      <p:ext uri="{BB962C8B-B14F-4D97-AF65-F5344CB8AC3E}">
        <p14:creationId xmlns="" xmlns:p14="http://schemas.microsoft.com/office/powerpoint/2010/main" val="2387519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dirty="0"/>
              <a:t>Binary Search</a:t>
            </a:r>
          </a:p>
        </p:txBody>
      </p:sp>
      <p:sp>
        <p:nvSpPr>
          <p:cNvPr id="69" name="Slide Number Placeholder 4"/>
          <p:cNvSpPr>
            <a:spLocks noGrp="1"/>
          </p:cNvSpPr>
          <p:nvPr>
            <p:ph type="sldNum" sz="quarter" idx="12"/>
          </p:nvPr>
        </p:nvSpPr>
        <p:spPr/>
        <p:txBody>
          <a:bodyPr/>
          <a:lstStyle/>
          <a:p>
            <a:fld id="{94E61F79-8A61-4940-A131-77F011826244}" type="slidenum">
              <a:rPr lang="en-US"/>
              <a:pPr/>
              <a:t>41</a:t>
            </a:fld>
            <a:endParaRPr lang="en-US" dirty="0"/>
          </a:p>
        </p:txBody>
      </p:sp>
      <p:graphicFrame>
        <p:nvGraphicFramePr>
          <p:cNvPr id="386051" name="Group 3"/>
          <p:cNvGraphicFramePr>
            <a:graphicFrameLocks noGrp="1"/>
          </p:cNvGraphicFramePr>
          <p:nvPr/>
        </p:nvGraphicFramePr>
        <p:xfrm>
          <a:off x="4114800" y="3216275"/>
          <a:ext cx="4267200" cy="518160"/>
        </p:xfrm>
        <a:graphic>
          <a:graphicData uri="http://schemas.openxmlformats.org/drawingml/2006/table">
            <a:tbl>
              <a:tblPr/>
              <a:tblGrid>
                <a:gridCol w="533400"/>
                <a:gridCol w="533400"/>
                <a:gridCol w="533400"/>
                <a:gridCol w="533400"/>
                <a:gridCol w="533400"/>
                <a:gridCol w="533400"/>
                <a:gridCol w="533400"/>
                <a:gridCol w="533400"/>
              </a:tblGrid>
              <a:tr h="4572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71" name="Group 23"/>
          <p:cNvGraphicFramePr>
            <a:graphicFrameLocks noGrp="1"/>
          </p:cNvGraphicFramePr>
          <p:nvPr/>
        </p:nvGraphicFramePr>
        <p:xfrm>
          <a:off x="4114800" y="3962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91" name="Group 43"/>
          <p:cNvGraphicFramePr>
            <a:graphicFrameLocks noGrp="1"/>
          </p:cNvGraphicFramePr>
          <p:nvPr/>
        </p:nvGraphicFramePr>
        <p:xfrm>
          <a:off x="4114800" y="4724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sp>
        <p:nvSpPr>
          <p:cNvPr id="386111" name="Rectangle 63"/>
          <p:cNvSpPr>
            <a:spLocks noChangeArrowheads="1"/>
          </p:cNvSpPr>
          <p:nvPr/>
        </p:nvSpPr>
        <p:spPr bwMode="auto">
          <a:xfrm>
            <a:off x="3048000" y="3200400"/>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8</a:t>
            </a:r>
          </a:p>
        </p:txBody>
      </p:sp>
      <p:sp>
        <p:nvSpPr>
          <p:cNvPr id="386112" name="Rectangle 64"/>
          <p:cNvSpPr>
            <a:spLocks noChangeArrowheads="1"/>
          </p:cNvSpPr>
          <p:nvPr/>
        </p:nvSpPr>
        <p:spPr bwMode="auto">
          <a:xfrm>
            <a:off x="3048000" y="3962400"/>
            <a:ext cx="533400" cy="533400"/>
          </a:xfrm>
          <a:prstGeom prst="rect">
            <a:avLst/>
          </a:prstGeom>
          <a:solidFill>
            <a:srgbClr val="FF0000"/>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8</a:t>
            </a:r>
          </a:p>
        </p:txBody>
      </p:sp>
      <p:sp>
        <p:nvSpPr>
          <p:cNvPr id="386113" name="Rectangle 65"/>
          <p:cNvSpPr>
            <a:spLocks noChangeArrowheads="1"/>
          </p:cNvSpPr>
          <p:nvPr/>
        </p:nvSpPr>
        <p:spPr bwMode="auto">
          <a:xfrm>
            <a:off x="3048000" y="4724400"/>
            <a:ext cx="533400" cy="533400"/>
          </a:xfrm>
          <a:prstGeom prst="rect">
            <a:avLst/>
          </a:prstGeom>
          <a:solidFill>
            <a:srgbClr val="66FF33"/>
          </a:solidFill>
          <a:ln>
            <a:noFill/>
          </a:ln>
          <a:effectLst/>
          <a:extLs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Arial" panose="020B0604020202020204" pitchFamily="34" charset="0"/>
              </a:rPr>
              <a:t>8</a:t>
            </a:r>
          </a:p>
        </p:txBody>
      </p:sp>
      <p:sp>
        <p:nvSpPr>
          <p:cNvPr id="386116" name="Text Box 68"/>
          <p:cNvSpPr txBox="1">
            <a:spLocks noChangeArrowheads="1"/>
          </p:cNvSpPr>
          <p:nvPr/>
        </p:nvSpPr>
        <p:spPr bwMode="auto">
          <a:xfrm>
            <a:off x="2946401" y="2354263"/>
            <a:ext cx="11144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Key</a:t>
            </a:r>
          </a:p>
        </p:txBody>
      </p:sp>
      <p:sp>
        <p:nvSpPr>
          <p:cNvPr id="386117" name="Text Box 69"/>
          <p:cNvSpPr txBox="1">
            <a:spLocks noChangeArrowheads="1"/>
          </p:cNvSpPr>
          <p:nvPr/>
        </p:nvSpPr>
        <p:spPr bwMode="auto">
          <a:xfrm>
            <a:off x="4521201" y="2354263"/>
            <a:ext cx="22272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List</a:t>
            </a:r>
          </a:p>
        </p:txBody>
      </p:sp>
    </p:spTree>
    <p:extLst>
      <p:ext uri="{BB962C8B-B14F-4D97-AF65-F5344CB8AC3E}">
        <p14:creationId xmlns="" xmlns:p14="http://schemas.microsoft.com/office/powerpoint/2010/main" val="224604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209800" y="304800"/>
            <a:ext cx="7772400" cy="533400"/>
          </a:xfrm>
        </p:spPr>
        <p:txBody>
          <a:bodyPr>
            <a:normAutofit fontScale="90000"/>
          </a:bodyPr>
          <a:lstStyle/>
          <a:p>
            <a:r>
              <a:rPr lang="en-US" dirty="0"/>
              <a:t>Binary Search, cont.</a:t>
            </a:r>
            <a:endParaRPr lang="en-US" u="sng" dirty="0">
              <a:latin typeface="Book Antiqua" panose="02040602050305030304" pitchFamily="18" charset="0"/>
              <a:hlinkClick r:id="rId3" action="ppaction://program"/>
            </a:endParaRPr>
          </a:p>
        </p:txBody>
      </p:sp>
      <p:sp>
        <p:nvSpPr>
          <p:cNvPr id="6" name="Slide Number Placeholder 4"/>
          <p:cNvSpPr>
            <a:spLocks noGrp="1"/>
          </p:cNvSpPr>
          <p:nvPr>
            <p:ph type="sldNum" sz="quarter" idx="12"/>
          </p:nvPr>
        </p:nvSpPr>
        <p:spPr/>
        <p:txBody>
          <a:bodyPr/>
          <a:lstStyle/>
          <a:p>
            <a:fld id="{1578E4C5-020D-418C-A60D-02AE7CFB712C}" type="slidenum">
              <a:rPr lang="en-US"/>
              <a:pPr/>
              <a:t>42</a:t>
            </a:fld>
            <a:endParaRPr lang="en-US" dirty="0"/>
          </a:p>
        </p:txBody>
      </p:sp>
      <p:sp>
        <p:nvSpPr>
          <p:cNvPr id="292870" name="Rectangle 6"/>
          <p:cNvSpPr>
            <a:spLocks noChangeArrowheads="1"/>
          </p:cNvSpPr>
          <p:nvPr/>
        </p:nvSpPr>
        <p:spPr bwMode="auto">
          <a:xfrm>
            <a:off x="4438650" y="21717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292872" name="Rectangle 8"/>
          <p:cNvSpPr>
            <a:spLocks noChangeArrowheads="1"/>
          </p:cNvSpPr>
          <p:nvPr/>
        </p:nvSpPr>
        <p:spPr bwMode="auto">
          <a:xfrm>
            <a:off x="3957638" y="23907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292871" name="Object 7"/>
          <p:cNvGraphicFramePr>
            <a:graphicFrameLocks noChangeAspect="1"/>
          </p:cNvGraphicFramePr>
          <p:nvPr>
            <p:extLst>
              <p:ext uri="{D42A27DB-BD31-4B8C-83A1-F6EECF244321}">
                <p14:modId xmlns="" xmlns:p14="http://schemas.microsoft.com/office/powerpoint/2010/main" val="1776475268"/>
              </p:ext>
            </p:extLst>
          </p:nvPr>
        </p:nvGraphicFramePr>
        <p:xfrm>
          <a:off x="1066800" y="1143000"/>
          <a:ext cx="9601200" cy="4660900"/>
        </p:xfrm>
        <a:graphic>
          <a:graphicData uri="http://schemas.openxmlformats.org/presentationml/2006/ole">
            <p:oleObj spid="_x0000_s20545" r:id="rId4" imgW="4277868" imgH="2078736" progId="Word.Picture.8">
              <p:embed/>
            </p:oleObj>
          </a:graphicData>
        </a:graphic>
      </p:graphicFrame>
    </p:spTree>
    <p:extLst>
      <p:ext uri="{BB962C8B-B14F-4D97-AF65-F5344CB8AC3E}">
        <p14:creationId xmlns="" xmlns:p14="http://schemas.microsoft.com/office/powerpoint/2010/main" val="3650734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2209800" y="304800"/>
            <a:ext cx="7772400" cy="533400"/>
          </a:xfrm>
        </p:spPr>
        <p:txBody>
          <a:bodyPr>
            <a:normAutofit fontScale="90000"/>
          </a:bodyPr>
          <a:lstStyle/>
          <a:p>
            <a:r>
              <a:rPr lang="en-US" dirty="0"/>
              <a:t>Binary Search, cont.</a:t>
            </a:r>
            <a:endParaRPr lang="en-US" u="sng" dirty="0">
              <a:latin typeface="Book Antiqua" panose="02040602050305030304" pitchFamily="18" charset="0"/>
              <a:hlinkClick r:id="rId3" action="ppaction://program"/>
            </a:endParaRPr>
          </a:p>
        </p:txBody>
      </p:sp>
      <p:sp>
        <p:nvSpPr>
          <p:cNvPr id="6" name="Slide Number Placeholder 4"/>
          <p:cNvSpPr>
            <a:spLocks noGrp="1"/>
          </p:cNvSpPr>
          <p:nvPr>
            <p:ph type="sldNum" sz="quarter" idx="12"/>
          </p:nvPr>
        </p:nvSpPr>
        <p:spPr/>
        <p:txBody>
          <a:bodyPr/>
          <a:lstStyle/>
          <a:p>
            <a:fld id="{BDC1B476-A47B-420C-A90B-D9B0A1FD4A59}" type="slidenum">
              <a:rPr lang="en-US"/>
              <a:pPr/>
              <a:t>43</a:t>
            </a:fld>
            <a:endParaRPr lang="en-US" dirty="0"/>
          </a:p>
        </p:txBody>
      </p:sp>
      <p:sp>
        <p:nvSpPr>
          <p:cNvPr id="384003" name="Rectangle 3"/>
          <p:cNvSpPr>
            <a:spLocks noChangeArrowheads="1"/>
          </p:cNvSpPr>
          <p:nvPr/>
        </p:nvSpPr>
        <p:spPr bwMode="auto">
          <a:xfrm>
            <a:off x="4438650" y="21717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384004" name="Rectangle 4"/>
          <p:cNvSpPr>
            <a:spLocks noChangeArrowheads="1"/>
          </p:cNvSpPr>
          <p:nvPr/>
        </p:nvSpPr>
        <p:spPr bwMode="auto">
          <a:xfrm>
            <a:off x="3957638" y="2390775"/>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384005" name="Object 5"/>
          <p:cNvGraphicFramePr>
            <a:graphicFrameLocks noChangeAspect="1"/>
          </p:cNvGraphicFramePr>
          <p:nvPr>
            <p:extLst>
              <p:ext uri="{D42A27DB-BD31-4B8C-83A1-F6EECF244321}">
                <p14:modId xmlns="" xmlns:p14="http://schemas.microsoft.com/office/powerpoint/2010/main" val="3996329269"/>
              </p:ext>
            </p:extLst>
          </p:nvPr>
        </p:nvGraphicFramePr>
        <p:xfrm>
          <a:off x="1066800" y="336550"/>
          <a:ext cx="9601200" cy="6275388"/>
        </p:xfrm>
        <a:graphic>
          <a:graphicData uri="http://schemas.openxmlformats.org/presentationml/2006/ole">
            <p:oleObj spid="_x0000_s21569" name="Picture" r:id="rId4" imgW="4282440" imgH="2796540" progId="Word.Picture.8">
              <p:embed/>
            </p:oleObj>
          </a:graphicData>
        </a:graphic>
      </p:graphicFrame>
    </p:spTree>
    <p:extLst>
      <p:ext uri="{BB962C8B-B14F-4D97-AF65-F5344CB8AC3E}">
        <p14:creationId xmlns="" xmlns:p14="http://schemas.microsoft.com/office/powerpoint/2010/main" val="502125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2209800" y="152400"/>
            <a:ext cx="7772400"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From Idea to Soluton</a:t>
            </a:r>
            <a:endParaRPr lang="en-US" b="1" u="sng" dirty="0">
              <a:latin typeface="Times New Roman" panose="02020603050405020304" pitchFamily="18" charset="0"/>
              <a:cs typeface="Times New Roman" panose="02020603050405020304" pitchFamily="18" charset="0"/>
              <a:hlinkClick r:id="rId2" action="ppaction://program"/>
            </a:endParaRPr>
          </a:p>
        </p:txBody>
      </p:sp>
      <p:sp>
        <p:nvSpPr>
          <p:cNvPr id="303107" name="Rectangle 3"/>
          <p:cNvSpPr>
            <a:spLocks noGrp="1" noChangeArrowheads="1"/>
          </p:cNvSpPr>
          <p:nvPr>
            <p:ph idx="1"/>
          </p:nvPr>
        </p:nvSpPr>
        <p:spPr>
          <a:xfrm>
            <a:off x="1905000" y="914400"/>
            <a:ext cx="8610600" cy="5257800"/>
          </a:xfrm>
          <a:solidFill>
            <a:schemeClr val="bg1"/>
          </a:solidFill>
        </p:spPr>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Use binary search to find the key in the list */</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public static int binarySearch(int[] list, int key) {</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int low = 0;</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int high = list.length - 1;</a:t>
            </a:r>
            <a:endParaRPr lang="en-US" sz="1800" dirty="0">
              <a:latin typeface="Courier" charset="0"/>
              <a:cs typeface="Times New Roman" panose="02020603050405020304" pitchFamily="18" charset="0"/>
            </a:endParaRPr>
          </a:p>
          <a:p>
            <a:pPr marL="0" indent="0">
              <a:buNone/>
            </a:pPr>
            <a:r>
              <a:rPr lang="en-US" sz="1800" dirty="0">
                <a:cs typeface="Courier New" panose="02070309020205020404" pitchFamily="49" charset="0"/>
              </a:rPr>
              <a:t> </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while (high &gt;= low) {</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int mid = (low + high) / 2;</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if (key &lt; list[mid])</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high = mid - 1;</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else if (key == list[mid])</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return mid;</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else</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low = mid + 1;</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a:t>
            </a:r>
            <a:endParaRPr lang="en-US" sz="1800" dirty="0">
              <a:latin typeface="Courier" charset="0"/>
              <a:cs typeface="Times New Roman" panose="02020603050405020304" pitchFamily="18" charset="0"/>
            </a:endParaRPr>
          </a:p>
          <a:p>
            <a:pPr marL="0" indent="0">
              <a:buNone/>
            </a:pPr>
            <a:r>
              <a:rPr lang="en-US" sz="1800" dirty="0">
                <a:cs typeface="Courier New" panose="02070309020205020404" pitchFamily="49" charset="0"/>
              </a:rPr>
              <a:t> </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  return -1 - low;</a:t>
            </a:r>
            <a:endParaRPr lang="en-US" sz="1800" dirty="0">
              <a:latin typeface="Courier" charset="0"/>
              <a:cs typeface="Times New Roman" panose="02020603050405020304" pitchFamily="18" charset="0"/>
            </a:endParaRPr>
          </a:p>
          <a:p>
            <a:pPr marL="0" indent="0">
              <a:buNone/>
            </a:pPr>
            <a:r>
              <a:rPr lang="en-US" sz="1800" dirty="0">
                <a:latin typeface="Courier New" panose="02070309020205020404" pitchFamily="49" charset="0"/>
                <a:cs typeface="Courier New" panose="02070309020205020404" pitchFamily="49" charset="0"/>
              </a:rPr>
              <a:t>}</a:t>
            </a:r>
          </a:p>
        </p:txBody>
      </p:sp>
      <p:sp>
        <p:nvSpPr>
          <p:cNvPr id="4" name="Slide Number Placeholder 4"/>
          <p:cNvSpPr>
            <a:spLocks noGrp="1"/>
          </p:cNvSpPr>
          <p:nvPr>
            <p:ph type="sldNum" sz="quarter" idx="12"/>
          </p:nvPr>
        </p:nvSpPr>
        <p:spPr/>
        <p:txBody>
          <a:bodyPr/>
          <a:lstStyle/>
          <a:p>
            <a:fld id="{D59567C4-4160-483B-AFD1-8E331BF054F8}" type="slidenum">
              <a:rPr lang="en-US"/>
              <a:pPr/>
              <a:t>44</a:t>
            </a:fld>
            <a:endParaRPr lang="en-US" dirty="0"/>
          </a:p>
        </p:txBody>
      </p:sp>
    </p:spTree>
    <p:extLst>
      <p:ext uri="{BB962C8B-B14F-4D97-AF65-F5344CB8AC3E}">
        <p14:creationId xmlns="" xmlns:p14="http://schemas.microsoft.com/office/powerpoint/2010/main" val="13362157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600790"/>
          </a:xfrm>
        </p:spPr>
        <p:txBody>
          <a:bodyPr>
            <a:normAutofit/>
          </a:bodyPr>
          <a:lstStyle/>
          <a:p>
            <a:r>
              <a:rPr lang="en-US" dirty="0" smtClean="0">
                <a:latin typeface="Times New Roman" panose="02020603050405020304" pitchFamily="18" charset="0"/>
                <a:cs typeface="Times New Roman" panose="02020603050405020304" pitchFamily="18" charset="0"/>
              </a:rPr>
              <a:t>Binary Search </a:t>
            </a:r>
            <a:r>
              <a:rPr lang="en-US" dirty="0">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sz="half" idx="1"/>
          </p:nvPr>
        </p:nvSpPr>
        <p:spPr>
          <a:xfrm>
            <a:off x="373488" y="991673"/>
            <a:ext cx="4778061" cy="5692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smtClean="0"/>
              <a:t>public </a:t>
            </a:r>
            <a:r>
              <a:rPr lang="en-US" sz="1800" dirty="0"/>
              <a:t>class MyBinarySearch {</a:t>
            </a:r>
          </a:p>
          <a:p>
            <a:pPr marL="0" indent="0">
              <a:buNone/>
            </a:pPr>
            <a:endParaRPr lang="en-US" sz="1800" dirty="0"/>
          </a:p>
          <a:p>
            <a:pPr marL="0" indent="0">
              <a:buNone/>
            </a:pPr>
            <a:r>
              <a:rPr lang="en-US" sz="1800" dirty="0"/>
              <a:t>    public int binarySearch(int[] inputArr, int key) {</a:t>
            </a:r>
          </a:p>
          <a:p>
            <a:pPr marL="0" indent="0">
              <a:buNone/>
            </a:pPr>
            <a:r>
              <a:rPr lang="en-US" sz="1800" dirty="0"/>
              <a:t>         </a:t>
            </a:r>
            <a:r>
              <a:rPr lang="en-US" sz="1800" dirty="0" smtClean="0"/>
              <a:t>int </a:t>
            </a:r>
            <a:r>
              <a:rPr lang="en-US" sz="1800" dirty="0"/>
              <a:t>start = 0;</a:t>
            </a:r>
          </a:p>
          <a:p>
            <a:pPr marL="0" indent="0">
              <a:buNone/>
            </a:pPr>
            <a:r>
              <a:rPr lang="en-US" sz="1800" dirty="0"/>
              <a:t>        int end = inputArr.length - 1;</a:t>
            </a:r>
          </a:p>
          <a:p>
            <a:pPr marL="0" indent="0">
              <a:buNone/>
            </a:pPr>
            <a:r>
              <a:rPr lang="en-US" sz="1800" dirty="0"/>
              <a:t>        while (start &lt;= end) {</a:t>
            </a:r>
          </a:p>
          <a:p>
            <a:pPr marL="0" indent="0">
              <a:buNone/>
            </a:pPr>
            <a:r>
              <a:rPr lang="en-US" sz="1800" dirty="0"/>
              <a:t>            int mid = (start + end) / 2;</a:t>
            </a:r>
          </a:p>
          <a:p>
            <a:pPr marL="0" indent="0">
              <a:buNone/>
            </a:pPr>
            <a:r>
              <a:rPr lang="en-US" sz="1800" dirty="0"/>
              <a:t>            if (key == inputArr[mid]) {</a:t>
            </a:r>
          </a:p>
          <a:p>
            <a:pPr marL="0" indent="0">
              <a:buNone/>
            </a:pPr>
            <a:r>
              <a:rPr lang="en-US" sz="1800" dirty="0"/>
              <a:t>                return mid</a:t>
            </a:r>
            <a:r>
              <a:rPr lang="en-US" sz="1800" dirty="0" smtClean="0"/>
              <a:t>;                </a:t>
            </a:r>
            <a:r>
              <a:rPr lang="en-US" sz="1800" dirty="0"/>
              <a:t>}</a:t>
            </a:r>
          </a:p>
          <a:p>
            <a:pPr marL="0" indent="0">
              <a:buNone/>
            </a:pPr>
            <a:r>
              <a:rPr lang="en-US" sz="1800" dirty="0"/>
              <a:t>            if (key &lt; inputArr[mid]) {</a:t>
            </a:r>
          </a:p>
          <a:p>
            <a:pPr marL="0" indent="0">
              <a:buNone/>
            </a:pPr>
            <a:r>
              <a:rPr lang="en-US" sz="1800" dirty="0"/>
              <a:t>                end = mid - 1</a:t>
            </a:r>
            <a:r>
              <a:rPr lang="en-US" sz="1800" dirty="0" smtClean="0"/>
              <a:t>;      }</a:t>
            </a:r>
          </a:p>
          <a:p>
            <a:pPr marL="0" indent="0">
              <a:buNone/>
            </a:pPr>
            <a:r>
              <a:rPr lang="en-US" sz="1800" dirty="0"/>
              <a:t> </a:t>
            </a:r>
            <a:r>
              <a:rPr lang="en-US" sz="1800" dirty="0" smtClean="0"/>
              <a:t>          </a:t>
            </a:r>
            <a:r>
              <a:rPr lang="en-US" sz="1800" dirty="0"/>
              <a:t>else {</a:t>
            </a:r>
          </a:p>
          <a:p>
            <a:pPr marL="0" indent="0">
              <a:buNone/>
            </a:pPr>
            <a:r>
              <a:rPr lang="en-US" sz="1800" dirty="0"/>
              <a:t>                start = mid + 1</a:t>
            </a:r>
            <a:r>
              <a:rPr lang="en-US" sz="1800" dirty="0" smtClean="0"/>
              <a:t>;      </a:t>
            </a:r>
            <a:r>
              <a:rPr lang="en-US" sz="1800" dirty="0"/>
              <a:t>}</a:t>
            </a:r>
          </a:p>
          <a:p>
            <a:pPr marL="0" indent="0">
              <a:buNone/>
            </a:pPr>
            <a:r>
              <a:rPr lang="en-US" sz="1800" dirty="0"/>
              <a:t>        }</a:t>
            </a:r>
          </a:p>
          <a:p>
            <a:pPr marL="0" indent="0">
              <a:buNone/>
            </a:pPr>
            <a:r>
              <a:rPr lang="en-US" sz="1800" dirty="0"/>
              <a:t>        return -1</a:t>
            </a:r>
            <a:r>
              <a:rPr lang="en-US" sz="1800" dirty="0" smtClean="0"/>
              <a:t>;        }</a:t>
            </a:r>
            <a:endParaRPr lang="en-US" sz="1800" dirty="0"/>
          </a:p>
        </p:txBody>
      </p:sp>
      <p:sp>
        <p:nvSpPr>
          <p:cNvPr id="4" name="Content Placeholder 3"/>
          <p:cNvSpPr>
            <a:spLocks noGrp="1"/>
          </p:cNvSpPr>
          <p:nvPr>
            <p:ph sz="half" idx="2"/>
          </p:nvPr>
        </p:nvSpPr>
        <p:spPr>
          <a:xfrm>
            <a:off x="5267459" y="991673"/>
            <a:ext cx="6812923" cy="5692462"/>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800" dirty="0"/>
              <a:t>public static void main(String[] args) {</a:t>
            </a:r>
          </a:p>
          <a:p>
            <a:pPr marL="0" indent="0">
              <a:buNone/>
            </a:pPr>
            <a:r>
              <a:rPr lang="en-US" sz="1800" dirty="0"/>
              <a:t>         </a:t>
            </a:r>
          </a:p>
          <a:p>
            <a:pPr marL="0" indent="0">
              <a:buNone/>
            </a:pPr>
            <a:r>
              <a:rPr lang="en-US" sz="1800" dirty="0"/>
              <a:t>        MyBinarySearch mbs = new MyBinarySearch();</a:t>
            </a:r>
          </a:p>
          <a:p>
            <a:pPr marL="0" indent="0">
              <a:buNone/>
            </a:pPr>
            <a:r>
              <a:rPr lang="en-US" sz="1800" dirty="0"/>
              <a:t>        int</a:t>
            </a:r>
            <a:r>
              <a:rPr lang="en-US" sz="1800" dirty="0" smtClean="0"/>
              <a:t>[ ] </a:t>
            </a:r>
            <a:r>
              <a:rPr lang="en-US" sz="1800" dirty="0"/>
              <a:t>arr = {2, 4, 6, 8, 10, 12, 14, 16};</a:t>
            </a:r>
          </a:p>
          <a:p>
            <a:pPr marL="0" indent="0">
              <a:buNone/>
            </a:pPr>
            <a:r>
              <a:rPr lang="en-US" sz="1800" dirty="0" smtClean="0"/>
              <a:t>System.out.println</a:t>
            </a:r>
            <a:r>
              <a:rPr lang="en-US" sz="1800" dirty="0"/>
              <a:t>("Key 14's position: "+mbs.binarySearch(arr, 14));</a:t>
            </a:r>
          </a:p>
          <a:p>
            <a:pPr marL="0" indent="0">
              <a:buNone/>
            </a:pPr>
            <a:r>
              <a:rPr lang="en-US" sz="1800" dirty="0"/>
              <a:t>        int</a:t>
            </a:r>
            <a:r>
              <a:rPr lang="en-US" sz="1800" dirty="0" smtClean="0"/>
              <a:t>[ ] </a:t>
            </a:r>
            <a:r>
              <a:rPr lang="en-US" sz="1800" dirty="0"/>
              <a:t>arr1 = {6,34,78,123,432,900</a:t>
            </a:r>
            <a:r>
              <a:rPr lang="en-US" sz="1800" dirty="0" smtClean="0"/>
              <a:t>};</a:t>
            </a:r>
          </a:p>
          <a:p>
            <a:pPr marL="0" indent="0">
              <a:buNone/>
            </a:pPr>
            <a:r>
              <a:rPr lang="en-US" sz="1800" dirty="0" smtClean="0"/>
              <a:t>   System.out.print("</a:t>
            </a:r>
            <a:r>
              <a:rPr lang="en-US" sz="1800" dirty="0"/>
              <a:t>Key 432's position: </a:t>
            </a:r>
            <a:r>
              <a:rPr lang="en-US" sz="1800" dirty="0" smtClean="0"/>
              <a:t>“+mbs.binarySearch(arr1</a:t>
            </a:r>
            <a:r>
              <a:rPr lang="en-US" sz="1800" dirty="0"/>
              <a:t>, 432));</a:t>
            </a:r>
          </a:p>
          <a:p>
            <a:pPr marL="0" indent="0">
              <a:buNone/>
            </a:pPr>
            <a:r>
              <a:rPr lang="en-US" sz="1800" dirty="0"/>
              <a:t>    }</a:t>
            </a:r>
          </a:p>
          <a:p>
            <a:pPr marL="0" indent="0">
              <a:buNone/>
            </a:pPr>
            <a:r>
              <a:rPr lang="en-US" sz="1800" dirty="0"/>
              <a:t>}</a:t>
            </a:r>
          </a:p>
          <a:p>
            <a:pPr marL="0" indent="0">
              <a:buNone/>
            </a:pPr>
            <a:endParaRPr lang="en-US" sz="1800" dirty="0" smtClean="0"/>
          </a:p>
          <a:p>
            <a:pPr marL="0" indent="0">
              <a:buNone/>
            </a:pPr>
            <a:endParaRPr lang="en-US" sz="1800" dirty="0"/>
          </a:p>
        </p:txBody>
      </p:sp>
    </p:spTree>
    <p:extLst>
      <p:ext uri="{BB962C8B-B14F-4D97-AF65-F5344CB8AC3E}">
        <p14:creationId xmlns="" xmlns:p14="http://schemas.microsoft.com/office/powerpoint/2010/main" val="4275908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139950" y="203200"/>
            <a:ext cx="7772400" cy="609600"/>
          </a:xfrm>
        </p:spPr>
        <p:txBody>
          <a:bodyPr>
            <a:normAutofit/>
          </a:bodyPr>
          <a:lstStyle/>
          <a:p>
            <a:r>
              <a:rPr lang="en-US" b="1" dirty="0">
                <a:latin typeface="Times New Roman" panose="02020603050405020304" pitchFamily="18" charset="0"/>
                <a:cs typeface="Times New Roman" panose="02020603050405020304" pitchFamily="18" charset="0"/>
              </a:rPr>
              <a:t>Insertion Sort</a:t>
            </a:r>
            <a:endParaRPr lang="en-US" b="1"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301059" name="Rectangle 3"/>
          <p:cNvSpPr>
            <a:spLocks noGrp="1" noChangeArrowheads="1"/>
          </p:cNvSpPr>
          <p:nvPr>
            <p:ph idx="1"/>
          </p:nvPr>
        </p:nvSpPr>
        <p:spPr>
          <a:xfrm>
            <a:off x="4829175" y="893763"/>
            <a:ext cx="5410200" cy="457200"/>
          </a:xfrm>
        </p:spPr>
        <p:txBody>
          <a:bodyPr>
            <a:normAutofit fontScale="85000" lnSpcReduction="10000"/>
          </a:bodyPr>
          <a:lstStyle/>
          <a:p>
            <a:pPr marL="0" indent="0">
              <a:buNone/>
            </a:pPr>
            <a:r>
              <a:rPr lang="en-US" sz="2200" dirty="0"/>
              <a:t>int[] myList = {2, 9, 5, 4, 8, 1, 6}; // Unsorted</a:t>
            </a:r>
          </a:p>
        </p:txBody>
      </p:sp>
      <p:sp>
        <p:nvSpPr>
          <p:cNvPr id="301060" name="Rectangle 4"/>
          <p:cNvSpPr>
            <a:spLocks noChangeArrowheads="1"/>
          </p:cNvSpPr>
          <p:nvPr/>
        </p:nvSpPr>
        <p:spPr bwMode="auto">
          <a:xfrm>
            <a:off x="508134" y="1350963"/>
            <a:ext cx="2495550" cy="287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sz="2200" dirty="0">
                <a:cs typeface="Times New Roman" panose="02020603050405020304" pitchFamily="18" charset="0"/>
              </a:rPr>
              <a:t>The insertion sort algorithm sorts a list of values by repeatedly inserting an unsorted element into a sorted sublist until the whole list is sorted. </a:t>
            </a:r>
          </a:p>
        </p:txBody>
      </p:sp>
      <p:graphicFrame>
        <p:nvGraphicFramePr>
          <p:cNvPr id="301063" name="Object 7"/>
          <p:cNvGraphicFramePr>
            <a:graphicFrameLocks noChangeAspect="1"/>
          </p:cNvGraphicFramePr>
          <p:nvPr>
            <p:extLst>
              <p:ext uri="{D42A27DB-BD31-4B8C-83A1-F6EECF244321}">
                <p14:modId xmlns="" xmlns:p14="http://schemas.microsoft.com/office/powerpoint/2010/main" val="17842538"/>
              </p:ext>
            </p:extLst>
          </p:nvPr>
        </p:nvGraphicFramePr>
        <p:xfrm>
          <a:off x="3284113" y="1381484"/>
          <a:ext cx="8062174" cy="5315530"/>
        </p:xfrm>
        <a:graphic>
          <a:graphicData uri="http://schemas.openxmlformats.org/presentationml/2006/ole">
            <p:oleObj spid="_x0000_s23618" name="Picture" r:id="rId4" imgW="4032504" imgH="3124200" progId="Word.Picture.8">
              <p:embed/>
            </p:oleObj>
          </a:graphicData>
        </a:graphic>
      </p:graphicFrame>
    </p:spTree>
    <p:extLst>
      <p:ext uri="{BB962C8B-B14F-4D97-AF65-F5344CB8AC3E}">
        <p14:creationId xmlns="" xmlns:p14="http://schemas.microsoft.com/office/powerpoint/2010/main" val="135323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600790"/>
          </a:xfrm>
        </p:spPr>
        <p:txBody>
          <a:bodyPr>
            <a:normAutofit/>
          </a:bodyPr>
          <a:lstStyle/>
          <a:p>
            <a:r>
              <a:rPr lang="en-US" dirty="0">
                <a:latin typeface="Times New Roman" panose="02020603050405020304" pitchFamily="18" charset="0"/>
                <a:cs typeface="Times New Roman" panose="02020603050405020304" pitchFamily="18" charset="0"/>
              </a:rPr>
              <a:t>Insertion </a:t>
            </a:r>
            <a:r>
              <a:rPr lang="en-US" dirty="0" smtClean="0">
                <a:latin typeface="Times New Roman" panose="02020603050405020304" pitchFamily="18" charset="0"/>
                <a:cs typeface="Times New Roman" panose="02020603050405020304" pitchFamily="18" charset="0"/>
              </a:rPr>
              <a:t>Sort Solution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73488" y="991673"/>
            <a:ext cx="5151549" cy="5692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000" dirty="0"/>
              <a:t>public class Hello {</a:t>
            </a:r>
          </a:p>
          <a:p>
            <a:pPr marL="0" indent="0">
              <a:buNone/>
            </a:pPr>
            <a:r>
              <a:rPr lang="en-US" sz="2000" dirty="0"/>
              <a:t>    </a:t>
            </a:r>
          </a:p>
          <a:p>
            <a:pPr marL="0" indent="0">
              <a:buNone/>
            </a:pPr>
            <a:r>
              <a:rPr lang="en-US" sz="2000" dirty="0"/>
              <a:t>   public static void main(String args[])</a:t>
            </a:r>
          </a:p>
          <a:p>
            <a:pPr marL="0" indent="0">
              <a:buNone/>
            </a:pPr>
            <a:r>
              <a:rPr lang="en-US" sz="2000" dirty="0"/>
              <a:t>      {</a:t>
            </a:r>
          </a:p>
          <a:p>
            <a:pPr marL="0" indent="0">
              <a:buNone/>
            </a:pPr>
            <a:r>
              <a:rPr lang="en-US" sz="2000" dirty="0"/>
              <a:t>        int[] arr1 = {10,34,2,56,7,67,88,42};</a:t>
            </a:r>
          </a:p>
          <a:p>
            <a:pPr marL="0" indent="0">
              <a:buNone/>
            </a:pPr>
            <a:r>
              <a:rPr lang="en-US" sz="2000" dirty="0"/>
              <a:t>        int[] arr2 = doInsertionSort(arr1);</a:t>
            </a:r>
          </a:p>
          <a:p>
            <a:pPr marL="0" indent="0">
              <a:buNone/>
            </a:pPr>
            <a:r>
              <a:rPr lang="en-US" sz="2000" dirty="0"/>
              <a:t>        for(int i:arr2)</a:t>
            </a:r>
          </a:p>
          <a:p>
            <a:pPr marL="0" indent="0">
              <a:buNone/>
            </a:pPr>
            <a:r>
              <a:rPr lang="en-US" sz="2000" dirty="0"/>
              <a:t>        {</a:t>
            </a:r>
          </a:p>
          <a:p>
            <a:pPr marL="0" indent="0">
              <a:buNone/>
            </a:pPr>
            <a:r>
              <a:rPr lang="en-US" sz="2000" dirty="0"/>
              <a:t>            System.out.print(i);</a:t>
            </a:r>
          </a:p>
          <a:p>
            <a:pPr marL="0" indent="0">
              <a:buNone/>
            </a:pPr>
            <a:r>
              <a:rPr lang="en-US" sz="2000" dirty="0"/>
              <a:t>            System.out.print(", ");</a:t>
            </a:r>
          </a:p>
          <a:p>
            <a:pPr marL="0" indent="0">
              <a:buNone/>
            </a:pPr>
            <a:r>
              <a:rPr lang="en-US" sz="2000" dirty="0"/>
              <a:t>        }</a:t>
            </a:r>
          </a:p>
          <a:p>
            <a:pPr marL="0" indent="0">
              <a:buNone/>
            </a:pPr>
            <a:r>
              <a:rPr lang="en-US" sz="2000" dirty="0"/>
              <a:t>    }</a:t>
            </a:r>
          </a:p>
        </p:txBody>
      </p:sp>
      <p:sp>
        <p:nvSpPr>
          <p:cNvPr id="4" name="Content Placeholder 3"/>
          <p:cNvSpPr>
            <a:spLocks noGrp="1"/>
          </p:cNvSpPr>
          <p:nvPr>
            <p:ph sz="half" idx="2"/>
          </p:nvPr>
        </p:nvSpPr>
        <p:spPr>
          <a:xfrm>
            <a:off x="5950039" y="991673"/>
            <a:ext cx="6130343" cy="5692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000" dirty="0"/>
              <a:t>public static int[] doInsertionSort(int[] input</a:t>
            </a:r>
            <a:r>
              <a:rPr lang="en-US" sz="2000" dirty="0" smtClean="0"/>
              <a:t>) {</a:t>
            </a:r>
            <a:endParaRPr lang="en-US" sz="2000" dirty="0"/>
          </a:p>
          <a:p>
            <a:pPr marL="0" indent="0">
              <a:buNone/>
            </a:pPr>
            <a:r>
              <a:rPr lang="en-US" sz="2000" dirty="0"/>
              <a:t>        int temp;</a:t>
            </a:r>
          </a:p>
          <a:p>
            <a:pPr marL="0" indent="0">
              <a:buNone/>
            </a:pPr>
            <a:r>
              <a:rPr lang="en-US" sz="2000" dirty="0"/>
              <a:t>        for (int i = 1; i &lt; input.length; i++)</a:t>
            </a:r>
          </a:p>
          <a:p>
            <a:pPr marL="0" indent="0">
              <a:buNone/>
            </a:pPr>
            <a:r>
              <a:rPr lang="en-US" sz="2000" dirty="0"/>
              <a:t>        {</a:t>
            </a:r>
          </a:p>
          <a:p>
            <a:pPr marL="0" indent="0">
              <a:buNone/>
            </a:pPr>
            <a:r>
              <a:rPr lang="en-US" sz="2000" dirty="0"/>
              <a:t>            for(int j = i ; j &gt; 0 ; j--)</a:t>
            </a:r>
          </a:p>
          <a:p>
            <a:pPr marL="0" indent="0">
              <a:buNone/>
            </a:pPr>
            <a:r>
              <a:rPr lang="en-US" sz="2000" dirty="0"/>
              <a:t>            {</a:t>
            </a:r>
          </a:p>
          <a:p>
            <a:pPr marL="0" indent="0">
              <a:buNone/>
            </a:pPr>
            <a:r>
              <a:rPr lang="en-US" sz="2000" dirty="0"/>
              <a:t>                if(input[j] &lt; input[j-1])</a:t>
            </a:r>
          </a:p>
          <a:p>
            <a:pPr marL="0" indent="0">
              <a:buNone/>
            </a:pPr>
            <a:r>
              <a:rPr lang="en-US" sz="2000" dirty="0"/>
              <a:t>                {</a:t>
            </a:r>
          </a:p>
          <a:p>
            <a:pPr marL="0" indent="0">
              <a:buNone/>
            </a:pPr>
            <a:r>
              <a:rPr lang="en-US" sz="2000" dirty="0"/>
              <a:t>                    temp = input[j];</a:t>
            </a:r>
          </a:p>
          <a:p>
            <a:pPr marL="0" indent="0">
              <a:buNone/>
            </a:pPr>
            <a:r>
              <a:rPr lang="en-US" sz="2000" dirty="0"/>
              <a:t>                    input[j] = input[j-1];</a:t>
            </a:r>
          </a:p>
          <a:p>
            <a:pPr marL="0" indent="0">
              <a:buNone/>
            </a:pPr>
            <a:r>
              <a:rPr lang="en-US" sz="2000" dirty="0"/>
              <a:t>                    input[j-1] = temp;</a:t>
            </a:r>
          </a:p>
          <a:p>
            <a:pPr marL="0" indent="0">
              <a:buNone/>
            </a:pPr>
            <a:r>
              <a:rPr lang="en-US" sz="2000" dirty="0"/>
              <a:t>                </a:t>
            </a:r>
            <a:r>
              <a:rPr lang="en-US" sz="2000" dirty="0" smtClean="0"/>
              <a:t>}            }         </a:t>
            </a:r>
            <a:r>
              <a:rPr lang="en-US" sz="2000" dirty="0"/>
              <a:t>}</a:t>
            </a:r>
          </a:p>
          <a:p>
            <a:pPr marL="0" indent="0">
              <a:buNone/>
            </a:pPr>
            <a:r>
              <a:rPr lang="en-US" sz="2000" dirty="0"/>
              <a:t>        return input</a:t>
            </a:r>
            <a:r>
              <a:rPr lang="en-US" sz="2000" dirty="0" smtClean="0"/>
              <a:t>;     </a:t>
            </a:r>
          </a:p>
          <a:p>
            <a:pPr marL="0" indent="0">
              <a:buNone/>
            </a:pPr>
            <a:r>
              <a:rPr lang="en-US" sz="2000" dirty="0" smtClean="0"/>
              <a:t>}     } </a:t>
            </a:r>
            <a:endParaRPr lang="en-US" sz="2000" dirty="0"/>
          </a:p>
        </p:txBody>
      </p:sp>
    </p:spTree>
    <p:extLst>
      <p:ext uri="{BB962C8B-B14F-4D97-AF65-F5344CB8AC3E}">
        <p14:creationId xmlns="" xmlns:p14="http://schemas.microsoft.com/office/powerpoint/2010/main" val="2432440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Assignment/Home Work</a:t>
            </a:r>
            <a:endParaRPr lang="en-US" dirty="0"/>
          </a:p>
        </p:txBody>
      </p:sp>
      <p:sp>
        <p:nvSpPr>
          <p:cNvPr id="3" name="Content Placeholder 2"/>
          <p:cNvSpPr>
            <a:spLocks noGrp="1"/>
          </p:cNvSpPr>
          <p:nvPr>
            <p:ph sz="half" idx="1"/>
          </p:nvPr>
        </p:nvSpPr>
        <p:spPr>
          <a:xfrm>
            <a:off x="2498500" y="1825625"/>
            <a:ext cx="7031865" cy="4351338"/>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Bubble Sort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Selection Sort</a:t>
            </a:r>
          </a:p>
          <a:p>
            <a:r>
              <a:rPr lang="en-US" dirty="0">
                <a:latin typeface="Times New Roman" panose="02020603050405020304" pitchFamily="18" charset="0"/>
                <a:cs typeface="Times New Roman" panose="02020603050405020304" pitchFamily="18" charset="0"/>
              </a:rPr>
              <a:t>two-dimensional </a:t>
            </a:r>
            <a:r>
              <a:rPr lang="en-US" dirty="0" smtClean="0">
                <a:latin typeface="Times New Roman" panose="02020603050405020304" pitchFamily="18" charset="0"/>
                <a:cs typeface="Times New Roman" panose="02020603050405020304" pitchFamily="18" charset="0"/>
              </a:rPr>
              <a:t>arrays multiplication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27418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rgbClr val="002060"/>
                </a:solidFill>
              </a:rPr>
              <a:t>ARRAY LIST</a:t>
            </a:r>
            <a:endParaRPr lang="en-US" sz="8800" dirty="0">
              <a:solidFill>
                <a:srgbClr val="00206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0"/>
            <a:ext cx="7772400" cy="914400"/>
          </a:xfrm>
          <a:noFill/>
          <a:ln/>
        </p:spPr>
        <p:txBody>
          <a:bodyPr/>
          <a:lstStyle/>
          <a:p>
            <a:r>
              <a:rPr lang="en-US" b="1" dirty="0">
                <a:latin typeface="Times New Roman" panose="02020603050405020304" pitchFamily="18" charset="0"/>
                <a:cs typeface="Times New Roman" panose="02020603050405020304" pitchFamily="18" charset="0"/>
              </a:rPr>
              <a:t>The Length of an Array</a:t>
            </a:r>
          </a:p>
        </p:txBody>
      </p:sp>
      <p:sp>
        <p:nvSpPr>
          <p:cNvPr id="14339" name="Rectangle 3"/>
          <p:cNvSpPr>
            <a:spLocks noGrp="1" noChangeArrowheads="1"/>
          </p:cNvSpPr>
          <p:nvPr>
            <p:ph idx="1"/>
          </p:nvPr>
        </p:nvSpPr>
        <p:spPr>
          <a:xfrm>
            <a:off x="1752600" y="1447800"/>
            <a:ext cx="8686800" cy="4114800"/>
          </a:xfrm>
          <a:noFill/>
          <a:ln/>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Once an array is created, its size is fixed. It cannot be changed. You can find its size using</a:t>
            </a:r>
          </a:p>
          <a:p>
            <a:pPr marL="0" indent="0" algn="just">
              <a:buNone/>
            </a:pPr>
            <a:endParaRPr lang="en-US" sz="2200" dirty="0">
              <a:latin typeface="Times New Roman" panose="02020603050405020304" pitchFamily="18" charset="0"/>
              <a:cs typeface="Times New Roman" panose="02020603050405020304" pitchFamily="18" charset="0"/>
            </a:endParaRPr>
          </a:p>
          <a:p>
            <a:pPr lvl="2" algn="just">
              <a:buFont typeface="Monotype Sorts" pitchFamily="2" charset="2"/>
              <a:buNone/>
            </a:pPr>
            <a:r>
              <a:rPr lang="en-US" sz="2200" dirty="0">
                <a:latin typeface="Times New Roman" panose="02020603050405020304" pitchFamily="18" charset="0"/>
                <a:cs typeface="Times New Roman" panose="02020603050405020304" pitchFamily="18" charset="0"/>
              </a:rPr>
              <a:t>arrayRefVar.length</a:t>
            </a:r>
          </a:p>
          <a:p>
            <a:pPr lvl="2" algn="just">
              <a:buFont typeface="Monotype Sorts" pitchFamily="2" charset="2"/>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For example,</a:t>
            </a:r>
          </a:p>
          <a:p>
            <a:pPr marL="0" indent="0" algn="just">
              <a:buNone/>
            </a:pPr>
            <a:endParaRPr lang="en-US" sz="2200" dirty="0">
              <a:latin typeface="Times New Roman" panose="02020603050405020304" pitchFamily="18" charset="0"/>
              <a:cs typeface="Times New Roman" panose="02020603050405020304" pitchFamily="18" charset="0"/>
            </a:endParaRPr>
          </a:p>
          <a:p>
            <a:pPr lvl="2" algn="just">
              <a:buFont typeface="Monotype Sorts" pitchFamily="2" charset="2"/>
              <a:buNone/>
            </a:pPr>
            <a:r>
              <a:rPr lang="en-US" sz="2200" dirty="0">
                <a:latin typeface="Times New Roman" panose="02020603050405020304" pitchFamily="18" charset="0"/>
                <a:cs typeface="Times New Roman" panose="02020603050405020304" pitchFamily="18" charset="0"/>
              </a:rPr>
              <a:t>myList.length returns 10</a:t>
            </a:r>
          </a:p>
        </p:txBody>
      </p:sp>
      <p:sp>
        <p:nvSpPr>
          <p:cNvPr id="4" name="Slide Number Placeholder 4"/>
          <p:cNvSpPr>
            <a:spLocks noGrp="1"/>
          </p:cNvSpPr>
          <p:nvPr>
            <p:ph type="sldNum" sz="quarter" idx="12"/>
          </p:nvPr>
        </p:nvSpPr>
        <p:spPr/>
        <p:txBody>
          <a:bodyPr/>
          <a:lstStyle/>
          <a:p>
            <a:fld id="{3D85AC01-ED00-4A0A-AA18-92DECA602DC6}" type="slidenum">
              <a:rPr lang="en-US"/>
              <a:pPr/>
              <a:t>5</a:t>
            </a:fld>
            <a:endParaRPr lang="en-US" dirty="0"/>
          </a:p>
        </p:txBody>
      </p:sp>
    </p:spTree>
    <p:extLst>
      <p:ext uri="{BB962C8B-B14F-4D97-AF65-F5344CB8AC3E}">
        <p14:creationId xmlns="" xmlns:p14="http://schemas.microsoft.com/office/powerpoint/2010/main" val="4035344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ARRAY LIST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Java ArrayList class uses a dynamic array for storing the elements.It extends</a:t>
            </a:r>
          </a:p>
          <a:p>
            <a:r>
              <a:rPr lang="en-US" dirty="0" smtClean="0"/>
              <a:t>AbstractList class and implements List interface.</a:t>
            </a:r>
          </a:p>
          <a:p>
            <a:r>
              <a:rPr lang="en-US" dirty="0" smtClean="0"/>
              <a:t>Java ArrayList class can contain duplicate elements.</a:t>
            </a:r>
          </a:p>
          <a:p>
            <a:r>
              <a:rPr lang="en-US" dirty="0" smtClean="0"/>
              <a:t>Java ArrayList class maintains insertion order.</a:t>
            </a:r>
          </a:p>
          <a:p>
            <a:r>
              <a:rPr lang="en-US" dirty="0" smtClean="0"/>
              <a:t>Java ArrayList class is non synchronized.</a:t>
            </a:r>
          </a:p>
          <a:p>
            <a:r>
              <a:rPr lang="en-US" dirty="0" smtClean="0"/>
              <a:t>Java ArrayList allows random access because array works at the index basis.</a:t>
            </a:r>
          </a:p>
          <a:p>
            <a:r>
              <a:rPr lang="en-US" dirty="0" smtClean="0"/>
              <a:t>In Java ArrayList class, manipulation is slow because a lot of shifting needs to be occurred if any element is removed from the array list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non-generic VS generic collection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 collection framework was non-generic before JDK 1.5. Since 1.5, it is generic.</a:t>
            </a:r>
          </a:p>
          <a:p>
            <a:r>
              <a:rPr lang="en-US" dirty="0" smtClean="0"/>
              <a:t>Java new generic collection allows you to have only one type of object in collection.</a:t>
            </a:r>
          </a:p>
          <a:p>
            <a:r>
              <a:rPr lang="en-US" dirty="0" smtClean="0"/>
              <a:t>Now it is type safe so typecasting is not required at run time.</a:t>
            </a:r>
          </a:p>
          <a:p>
            <a:r>
              <a:rPr lang="en-US" dirty="0" smtClean="0"/>
              <a:t>Let's see the </a:t>
            </a:r>
            <a:r>
              <a:rPr lang="en-US" dirty="0" smtClean="0">
                <a:solidFill>
                  <a:srgbClr val="FF0000"/>
                </a:solidFill>
              </a:rPr>
              <a:t>old non-generic</a:t>
            </a:r>
            <a:r>
              <a:rPr lang="en-US" dirty="0" smtClean="0"/>
              <a:t> example of creating java collection.</a:t>
            </a:r>
          </a:p>
          <a:p>
            <a:r>
              <a:rPr lang="en-US" dirty="0" smtClean="0">
                <a:solidFill>
                  <a:srgbClr val="FF0000"/>
                </a:solidFill>
              </a:rPr>
              <a:t>ArrayList al=new ArrayList();  </a:t>
            </a:r>
            <a:r>
              <a:rPr lang="en-US" dirty="0" smtClean="0"/>
              <a:t>//creating old non-generic arraylist</a:t>
            </a:r>
          </a:p>
          <a:p>
            <a:r>
              <a:rPr lang="en-US" dirty="0" smtClean="0"/>
              <a:t>Let's see the </a:t>
            </a:r>
            <a:r>
              <a:rPr lang="en-US" dirty="0" smtClean="0">
                <a:solidFill>
                  <a:srgbClr val="C00000"/>
                </a:solidFill>
              </a:rPr>
              <a:t>new generic </a:t>
            </a:r>
            <a:r>
              <a:rPr lang="en-US" dirty="0" smtClean="0"/>
              <a:t>example of creating java collection.</a:t>
            </a:r>
          </a:p>
          <a:p>
            <a:r>
              <a:rPr lang="en-US" dirty="0" smtClean="0">
                <a:solidFill>
                  <a:srgbClr val="C00000"/>
                </a:solidFill>
              </a:rPr>
              <a:t>ArrayList&lt;String&gt; al=new ArrayList&lt;String&gt;();  </a:t>
            </a:r>
            <a:r>
              <a:rPr lang="en-US" dirty="0" smtClean="0"/>
              <a:t>//creating new generic arraylist</a:t>
            </a:r>
          </a:p>
          <a:p>
            <a:r>
              <a:rPr lang="en-US" dirty="0" smtClean="0"/>
              <a:t>In generic collection, we specify the type in angular braces. Now ArrayList is forced to have only specified type of objects in it. If you try to add another type of object, it gives </a:t>
            </a:r>
            <a:r>
              <a:rPr lang="en-US" i="1" dirty="0" smtClean="0"/>
              <a:t>compile time error.</a:t>
            </a:r>
          </a:p>
          <a:p>
            <a:pPr>
              <a:buNone/>
            </a:pPr>
            <a:endParaRPr lang="en-US"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Java ArrayList class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java.util.*;</a:t>
            </a:r>
          </a:p>
          <a:p>
            <a:pPr>
              <a:buNone/>
            </a:pPr>
            <a:r>
              <a:rPr lang="en-US" dirty="0" smtClean="0"/>
              <a:t>class TestCollection1{</a:t>
            </a:r>
          </a:p>
          <a:p>
            <a:pPr>
              <a:buNone/>
            </a:pPr>
            <a:r>
              <a:rPr lang="en-US" dirty="0" smtClean="0"/>
              <a:t>public static void main(String args[]){</a:t>
            </a:r>
          </a:p>
          <a:p>
            <a:pPr>
              <a:buNone/>
            </a:pPr>
            <a:r>
              <a:rPr lang="en-US" dirty="0" smtClean="0"/>
              <a:t>ArrayList&lt;String&gt; al=new ArrayList&lt;String&gt;();//creating arraylist</a:t>
            </a:r>
          </a:p>
          <a:p>
            <a:pPr>
              <a:buNone/>
            </a:pPr>
            <a:r>
              <a:rPr lang="en-US" dirty="0" smtClean="0"/>
              <a:t>al.add("Ravi");//adding object in arraylist</a:t>
            </a:r>
          </a:p>
          <a:p>
            <a:pPr>
              <a:buNone/>
            </a:pPr>
            <a:r>
              <a:rPr lang="en-US" dirty="0" smtClean="0"/>
              <a:t>al.add("Vijay");</a:t>
            </a:r>
          </a:p>
          <a:p>
            <a:pPr>
              <a:buNone/>
            </a:pPr>
            <a:r>
              <a:rPr lang="en-US" dirty="0" smtClean="0"/>
              <a:t>al.add("Ravi");</a:t>
            </a:r>
          </a:p>
          <a:p>
            <a:pPr>
              <a:buNone/>
            </a:pPr>
            <a:r>
              <a:rPr lang="en-US" dirty="0" smtClean="0"/>
              <a:t>al.add("Ajay");</a:t>
            </a:r>
          </a:p>
          <a:p>
            <a:pPr>
              <a:buNone/>
            </a:pPr>
            <a:r>
              <a:rPr lang="en-US" dirty="0" smtClean="0"/>
              <a:t>Iterator itr=al.iterator();//getting Iterator from arraylist to traverse elements</a:t>
            </a:r>
          </a:p>
          <a:p>
            <a:pPr>
              <a:buNone/>
            </a:pPr>
            <a:r>
              <a:rPr lang="en-US" dirty="0" smtClean="0"/>
              <a:t>while(itr.hasNext()){</a:t>
            </a:r>
          </a:p>
          <a:p>
            <a:pPr>
              <a:buNone/>
            </a:pPr>
            <a:r>
              <a:rPr lang="en-US" dirty="0" smtClean="0"/>
              <a:t>System.out.println(itr.next());        </a:t>
            </a:r>
          </a:p>
          <a:p>
            <a:pPr>
              <a:buNone/>
            </a:pPr>
            <a:r>
              <a:rPr lang="en-US" dirty="0" smtClean="0"/>
              <a:t>}</a:t>
            </a:r>
          </a:p>
          <a:p>
            <a:pPr>
              <a:buNone/>
            </a:pPr>
            <a:r>
              <a:rPr lang="en-US" dirty="0" smtClean="0"/>
              <a:t>}</a:t>
            </a:r>
          </a:p>
          <a:p>
            <a:pPr>
              <a:buNone/>
            </a:pPr>
            <a:r>
              <a:rPr lang="en-US" dirty="0" smtClean="0"/>
              <a:t>}</a:t>
            </a:r>
            <a:endParaRPr lang="en-US" dirty="0"/>
          </a:p>
        </p:txBody>
      </p:sp>
      <p:sp>
        <p:nvSpPr>
          <p:cNvPr id="4" name="TextBox 3"/>
          <p:cNvSpPr txBox="1"/>
          <p:nvPr/>
        </p:nvSpPr>
        <p:spPr>
          <a:xfrm>
            <a:off x="5238206" y="5003074"/>
            <a:ext cx="3788228" cy="1477328"/>
          </a:xfrm>
          <a:prstGeom prst="rect">
            <a:avLst/>
          </a:prstGeom>
          <a:noFill/>
        </p:spPr>
        <p:txBody>
          <a:bodyPr wrap="square" rtlCol="0">
            <a:spAutoFit/>
          </a:bodyPr>
          <a:lstStyle/>
          <a:p>
            <a:r>
              <a:rPr lang="en-US" b="1" dirty="0" smtClean="0">
                <a:solidFill>
                  <a:schemeClr val="tx2">
                    <a:lumMod val="75000"/>
                  </a:schemeClr>
                </a:solidFill>
              </a:rPr>
              <a:t>OUTPUT:</a:t>
            </a:r>
          </a:p>
          <a:p>
            <a:r>
              <a:rPr lang="en-US" b="1" dirty="0" smtClean="0">
                <a:solidFill>
                  <a:schemeClr val="tx2">
                    <a:lumMod val="75000"/>
                  </a:schemeClr>
                </a:solidFill>
              </a:rPr>
              <a:t>Ravi</a:t>
            </a:r>
          </a:p>
          <a:p>
            <a:r>
              <a:rPr lang="en-US" b="1" dirty="0" smtClean="0">
                <a:solidFill>
                  <a:schemeClr val="tx2">
                    <a:lumMod val="75000"/>
                  </a:schemeClr>
                </a:solidFill>
              </a:rPr>
              <a:t>Vijay</a:t>
            </a:r>
          </a:p>
          <a:p>
            <a:r>
              <a:rPr lang="en-US" b="1" dirty="0" smtClean="0">
                <a:solidFill>
                  <a:schemeClr val="tx2">
                    <a:lumMod val="75000"/>
                  </a:schemeClr>
                </a:solidFill>
              </a:rPr>
              <a:t>Ravi</a:t>
            </a:r>
          </a:p>
          <a:p>
            <a:r>
              <a:rPr lang="en-US" b="1" dirty="0" smtClean="0">
                <a:solidFill>
                  <a:schemeClr val="tx2">
                    <a:lumMod val="75000"/>
                  </a:schemeClr>
                </a:solidFill>
              </a:rPr>
              <a:t>Ajay</a:t>
            </a:r>
            <a:endParaRPr lang="en-US" b="1" dirty="0">
              <a:solidFill>
                <a:schemeClr val="tx2">
                  <a:lumMod val="7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Two ways to iterate the elements of collection in java</a:t>
            </a:r>
          </a:p>
          <a:p>
            <a:r>
              <a:rPr lang="en-US" dirty="0" smtClean="0"/>
              <a:t>1. By Iterator interface.</a:t>
            </a:r>
          </a:p>
          <a:p>
            <a:r>
              <a:rPr lang="en-US" dirty="0" smtClean="0"/>
              <a:t>2. By for-each loop.</a:t>
            </a:r>
          </a:p>
          <a:p>
            <a:r>
              <a:rPr lang="en-US" dirty="0" smtClean="0"/>
              <a:t>In the above example, we have seen traversing ArrayList by Iterator. Let's see the</a:t>
            </a:r>
          </a:p>
          <a:p>
            <a:r>
              <a:rPr lang="en-US" dirty="0" smtClean="0"/>
              <a:t>example to traverse ArrayList elements using for-each loop.</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dirty="0" smtClean="0"/>
              <a:t>import java.util.*;</a:t>
            </a:r>
          </a:p>
          <a:p>
            <a:pPr>
              <a:buNone/>
            </a:pPr>
            <a:r>
              <a:rPr lang="en-US" sz="2800" dirty="0" smtClean="0"/>
              <a:t>class TestCollection2{</a:t>
            </a:r>
          </a:p>
          <a:p>
            <a:pPr>
              <a:buNone/>
            </a:pPr>
            <a:r>
              <a:rPr lang="en-US" sz="2800" dirty="0" smtClean="0"/>
              <a:t>public static void main(String args[]){</a:t>
            </a:r>
          </a:p>
          <a:p>
            <a:pPr>
              <a:buNone/>
            </a:pPr>
            <a:r>
              <a:rPr lang="en-US" sz="2800" dirty="0" smtClean="0"/>
              <a:t>ArrayList&lt;String&gt; al=new ArrayList&lt;String&gt;();</a:t>
            </a:r>
          </a:p>
          <a:p>
            <a:pPr>
              <a:buNone/>
            </a:pPr>
            <a:r>
              <a:rPr lang="en-US" sz="2800" dirty="0" smtClean="0"/>
              <a:t>al.add("Ravi");</a:t>
            </a:r>
          </a:p>
          <a:p>
            <a:pPr>
              <a:buNone/>
            </a:pPr>
            <a:r>
              <a:rPr lang="en-US" sz="2800" dirty="0" smtClean="0"/>
              <a:t>al.add("Vijay");</a:t>
            </a:r>
          </a:p>
          <a:p>
            <a:pPr>
              <a:buNone/>
            </a:pPr>
            <a:r>
              <a:rPr lang="en-US" sz="2800" dirty="0" smtClean="0"/>
              <a:t>al.add("Ravi");</a:t>
            </a:r>
          </a:p>
          <a:p>
            <a:pPr>
              <a:buNone/>
            </a:pPr>
            <a:r>
              <a:rPr lang="en-US" sz="2800" dirty="0" smtClean="0"/>
              <a:t>al.add("Ajay");</a:t>
            </a:r>
          </a:p>
          <a:p>
            <a:pPr>
              <a:buNone/>
            </a:pPr>
            <a:r>
              <a:rPr lang="en-US" sz="2800" dirty="0" smtClean="0"/>
              <a:t>for(String obj:al)</a:t>
            </a:r>
          </a:p>
          <a:p>
            <a:pPr>
              <a:buNone/>
            </a:pPr>
            <a:r>
              <a:rPr lang="en-US" sz="2800" dirty="0" smtClean="0"/>
              <a:t>System.out.println(obj);</a:t>
            </a:r>
          </a:p>
          <a:p>
            <a:pPr>
              <a:buNone/>
            </a:pPr>
            <a:r>
              <a:rPr lang="en-US" sz="2800" dirty="0" smtClean="0"/>
              <a:t>}</a:t>
            </a:r>
          </a:p>
          <a:p>
            <a:pPr>
              <a:buNone/>
            </a:pPr>
            <a:r>
              <a:rPr lang="en-US" sz="2800" dirty="0" smtClean="0"/>
              <a:t>}</a:t>
            </a:r>
            <a:endParaRPr lang="en-US" dirty="0"/>
          </a:p>
        </p:txBody>
      </p:sp>
      <p:sp>
        <p:nvSpPr>
          <p:cNvPr id="4" name="TextBox 3"/>
          <p:cNvSpPr txBox="1"/>
          <p:nvPr/>
        </p:nvSpPr>
        <p:spPr>
          <a:xfrm>
            <a:off x="5421086" y="4232366"/>
            <a:ext cx="4990011" cy="2031325"/>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Ravi</a:t>
            </a:r>
          </a:p>
          <a:p>
            <a:pPr>
              <a:buNone/>
            </a:pPr>
            <a:r>
              <a:rPr lang="en-US" b="1" dirty="0" smtClean="0">
                <a:solidFill>
                  <a:schemeClr val="tx2">
                    <a:lumMod val="75000"/>
                  </a:schemeClr>
                </a:solidFill>
              </a:rPr>
              <a:t>Vijay</a:t>
            </a:r>
          </a:p>
          <a:p>
            <a:pPr>
              <a:buNone/>
            </a:pPr>
            <a:r>
              <a:rPr lang="en-US" b="1" dirty="0" smtClean="0">
                <a:solidFill>
                  <a:schemeClr val="tx2">
                    <a:lumMod val="75000"/>
                  </a:schemeClr>
                </a:solidFill>
              </a:rPr>
              <a:t>Ravi</a:t>
            </a:r>
          </a:p>
          <a:p>
            <a:pPr>
              <a:buNone/>
            </a:pPr>
            <a:r>
              <a:rPr lang="en-US" b="1" dirty="0" smtClean="0">
                <a:solidFill>
                  <a:schemeClr val="tx2">
                    <a:lumMod val="75000"/>
                  </a:schemeClr>
                </a:solidFill>
              </a:rPr>
              <a:t>Ajay</a:t>
            </a:r>
          </a:p>
          <a:p>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75000"/>
                  </a:schemeClr>
                </a:solidFill>
              </a:rPr>
              <a:t>User-defined class objects in Java ArrayList</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t>class Student{</a:t>
            </a:r>
          </a:p>
          <a:p>
            <a:pPr>
              <a:buNone/>
            </a:pPr>
            <a:r>
              <a:rPr lang="en-US" sz="2800" dirty="0" smtClean="0"/>
              <a:t>int rollno;</a:t>
            </a:r>
          </a:p>
          <a:p>
            <a:pPr>
              <a:buNone/>
            </a:pPr>
            <a:r>
              <a:rPr lang="en-US" sz="2800" dirty="0" smtClean="0"/>
              <a:t>String name;</a:t>
            </a:r>
          </a:p>
          <a:p>
            <a:pPr>
              <a:buNone/>
            </a:pPr>
            <a:r>
              <a:rPr lang="en-US" sz="2800" dirty="0" smtClean="0"/>
              <a:t>int age;</a:t>
            </a:r>
          </a:p>
          <a:p>
            <a:pPr>
              <a:buNone/>
            </a:pPr>
            <a:r>
              <a:rPr lang="en-US" sz="2800" dirty="0" smtClean="0"/>
              <a:t>Student(int rollno,String name,int age){</a:t>
            </a:r>
          </a:p>
          <a:p>
            <a:pPr>
              <a:buNone/>
            </a:pPr>
            <a:r>
              <a:rPr lang="en-US" sz="2800" dirty="0" smtClean="0"/>
              <a:t>this.rollno=rollno;</a:t>
            </a:r>
          </a:p>
          <a:p>
            <a:pPr>
              <a:buNone/>
            </a:pPr>
            <a:r>
              <a:rPr lang="en-US" sz="2800" dirty="0" smtClean="0"/>
              <a:t>this.name=name;</a:t>
            </a:r>
          </a:p>
          <a:p>
            <a:pPr>
              <a:buNone/>
            </a:pPr>
            <a:r>
              <a:rPr lang="en-US" sz="2800" dirty="0" smtClean="0"/>
              <a:t>this.age=age;</a:t>
            </a:r>
          </a:p>
          <a:p>
            <a:pPr>
              <a:buNone/>
            </a:pPr>
            <a:r>
              <a:rPr lang="en-US" sz="2800" dirty="0" smtClean="0"/>
              <a:t>}</a:t>
            </a:r>
          </a:p>
          <a:p>
            <a:pPr>
              <a:buNone/>
            </a:pPr>
            <a:r>
              <a:rPr lang="en-US" sz="2800"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907869"/>
          </a:xfrm>
        </p:spPr>
        <p:txBody>
          <a:bodyPr/>
          <a:lstStyle/>
          <a:p>
            <a:endParaRPr lang="en-US" dirty="0"/>
          </a:p>
        </p:txBody>
      </p:sp>
      <p:sp>
        <p:nvSpPr>
          <p:cNvPr id="3" name="Content Placeholder 2"/>
          <p:cNvSpPr>
            <a:spLocks noGrp="1"/>
          </p:cNvSpPr>
          <p:nvPr>
            <p:ph idx="1"/>
          </p:nvPr>
        </p:nvSpPr>
        <p:spPr>
          <a:xfrm>
            <a:off x="609600" y="1423851"/>
            <a:ext cx="9652000" cy="5031885"/>
          </a:xfrm>
        </p:spPr>
        <p:txBody>
          <a:bodyPr>
            <a:normAutofit fontScale="62500" lnSpcReduction="20000"/>
          </a:bodyPr>
          <a:lstStyle/>
          <a:p>
            <a:pPr>
              <a:buNone/>
            </a:pPr>
            <a:r>
              <a:rPr lang="en-US" sz="2800" dirty="0" smtClean="0"/>
              <a:t>import java.util.*;</a:t>
            </a:r>
          </a:p>
          <a:p>
            <a:pPr>
              <a:buNone/>
            </a:pPr>
            <a:r>
              <a:rPr lang="en-US" sz="2800" dirty="0" smtClean="0"/>
              <a:t>public class TestCollection3{</a:t>
            </a:r>
          </a:p>
          <a:p>
            <a:pPr>
              <a:buNone/>
            </a:pPr>
            <a:r>
              <a:rPr lang="en-US" sz="2800" dirty="0" smtClean="0"/>
              <a:t>public static void main(String args[]){</a:t>
            </a:r>
          </a:p>
          <a:p>
            <a:pPr>
              <a:buNone/>
            </a:pPr>
            <a:r>
              <a:rPr lang="en-US" sz="2800" dirty="0" smtClean="0"/>
              <a:t>//Creating user-defined class objects</a:t>
            </a:r>
          </a:p>
          <a:p>
            <a:pPr>
              <a:buNone/>
            </a:pPr>
            <a:r>
              <a:rPr lang="en-US" sz="2800" dirty="0" smtClean="0"/>
              <a:t>Student s1=new Student(101,"Sonoo",23);</a:t>
            </a:r>
          </a:p>
          <a:p>
            <a:pPr>
              <a:buNone/>
            </a:pPr>
            <a:r>
              <a:rPr lang="en-US" sz="2800" dirty="0" smtClean="0"/>
              <a:t>Student s2=new Student(102,"Ravi",21);</a:t>
            </a:r>
          </a:p>
          <a:p>
            <a:pPr>
              <a:buNone/>
            </a:pPr>
            <a:r>
              <a:rPr lang="en-US" sz="2800" dirty="0" smtClean="0"/>
              <a:t>Student s2=new Student(103,"Hanumat",25);</a:t>
            </a:r>
          </a:p>
          <a:p>
            <a:pPr>
              <a:buNone/>
            </a:pPr>
            <a:r>
              <a:rPr lang="en-US" sz="2800" dirty="0" smtClean="0"/>
              <a:t>ArrayList&lt;Student&gt; al=new ArrayList&lt;Student&gt;();//creating arraylist</a:t>
            </a:r>
          </a:p>
          <a:p>
            <a:pPr>
              <a:buNone/>
            </a:pPr>
            <a:r>
              <a:rPr lang="en-US" sz="2800" dirty="0" smtClean="0"/>
              <a:t>al.add(s1);//adding Student class object</a:t>
            </a:r>
          </a:p>
          <a:p>
            <a:pPr>
              <a:buNone/>
            </a:pPr>
            <a:r>
              <a:rPr lang="en-US" sz="2800" dirty="0" smtClean="0"/>
              <a:t>al.add(s2);</a:t>
            </a:r>
          </a:p>
          <a:p>
            <a:pPr>
              <a:buNone/>
            </a:pPr>
            <a:r>
              <a:rPr lang="en-US" sz="2800" dirty="0" smtClean="0"/>
              <a:t>al.add(s3);</a:t>
            </a:r>
          </a:p>
          <a:p>
            <a:pPr>
              <a:buNone/>
            </a:pPr>
            <a:r>
              <a:rPr lang="en-US" sz="2800" dirty="0" smtClean="0"/>
              <a:t>Iterator itr=al.iterator();</a:t>
            </a:r>
          </a:p>
          <a:p>
            <a:pPr>
              <a:buNone/>
            </a:pPr>
            <a:r>
              <a:rPr lang="en-US" sz="2800" dirty="0" smtClean="0"/>
              <a:t>//traversing elements of ArrayList object</a:t>
            </a:r>
          </a:p>
          <a:p>
            <a:pPr>
              <a:buNone/>
            </a:pPr>
            <a:r>
              <a:rPr lang="en-US" sz="2800" dirty="0" smtClean="0"/>
              <a:t>while(itr.hasNext()){</a:t>
            </a:r>
          </a:p>
          <a:p>
            <a:pPr>
              <a:buNone/>
            </a:pPr>
            <a:r>
              <a:rPr lang="en-US" sz="2800" dirty="0" smtClean="0"/>
              <a:t>Student st=(Student)itr.next();</a:t>
            </a:r>
          </a:p>
          <a:p>
            <a:pPr>
              <a:buNone/>
            </a:pPr>
            <a:r>
              <a:rPr lang="en-US" sz="2800" dirty="0" smtClean="0"/>
              <a:t>System.out.println(st.rollno+" "+st.name+" "+st.age);}}}</a:t>
            </a:r>
          </a:p>
          <a:p>
            <a:endParaRPr lang="en-US" dirty="0"/>
          </a:p>
        </p:txBody>
      </p:sp>
      <p:sp>
        <p:nvSpPr>
          <p:cNvPr id="4" name="TextBox 3"/>
          <p:cNvSpPr txBox="1"/>
          <p:nvPr/>
        </p:nvSpPr>
        <p:spPr>
          <a:xfrm>
            <a:off x="6858000" y="4545874"/>
            <a:ext cx="3474720" cy="1477328"/>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101 Sonoo 23</a:t>
            </a:r>
          </a:p>
          <a:p>
            <a:pPr>
              <a:buNone/>
            </a:pPr>
            <a:r>
              <a:rPr lang="en-US" b="1" dirty="0" smtClean="0">
                <a:solidFill>
                  <a:schemeClr val="tx2">
                    <a:lumMod val="75000"/>
                  </a:schemeClr>
                </a:solidFill>
              </a:rPr>
              <a:t>102 Ravi 21</a:t>
            </a:r>
          </a:p>
          <a:p>
            <a:pPr>
              <a:buNone/>
            </a:pPr>
            <a:r>
              <a:rPr lang="en-US" b="1" dirty="0" smtClean="0">
                <a:solidFill>
                  <a:schemeClr val="tx2">
                    <a:lumMod val="75000"/>
                  </a:schemeClr>
                </a:solidFill>
              </a:rPr>
              <a:t>103 Hanumat 25</a:t>
            </a:r>
          </a:p>
          <a:p>
            <a:endParaRPr lang="en-US" b="1" dirty="0">
              <a:solidFill>
                <a:schemeClr val="tx2">
                  <a:lumMod val="7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38051"/>
          </a:xfrm>
        </p:spPr>
        <p:txBody>
          <a:bodyPr>
            <a:normAutofit fontScale="90000"/>
          </a:bodyPr>
          <a:lstStyle/>
          <a:p>
            <a:r>
              <a:rPr lang="en-US" dirty="0" smtClean="0">
                <a:solidFill>
                  <a:schemeClr val="bg2">
                    <a:lumMod val="75000"/>
                  </a:schemeClr>
                </a:solidFill>
              </a:rPr>
              <a:t>Example of addAll(Collection c) method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t>import java.util.*;</a:t>
            </a:r>
          </a:p>
          <a:p>
            <a:pPr>
              <a:buNone/>
            </a:pPr>
            <a:r>
              <a:rPr lang="en-US" sz="2800" dirty="0" smtClean="0"/>
              <a:t>class TestCollection4{</a:t>
            </a:r>
          </a:p>
          <a:p>
            <a:pPr>
              <a:buNone/>
            </a:pPr>
            <a:r>
              <a:rPr lang="en-US" sz="2800" dirty="0" smtClean="0"/>
              <a:t>public static void main(String args[]){</a:t>
            </a:r>
          </a:p>
          <a:p>
            <a:pPr>
              <a:buNone/>
            </a:pPr>
            <a:r>
              <a:rPr lang="en-US" sz="2800" dirty="0" smtClean="0"/>
              <a:t>ArrayList&lt;String&gt; al=new ArrayList&lt;String&gt;();</a:t>
            </a:r>
          </a:p>
          <a:p>
            <a:pPr>
              <a:buNone/>
            </a:pPr>
            <a:r>
              <a:rPr lang="en-US" sz="2800" dirty="0" smtClean="0"/>
              <a:t>al.add("Ravi");</a:t>
            </a:r>
          </a:p>
          <a:p>
            <a:pPr>
              <a:buNone/>
            </a:pPr>
            <a:r>
              <a:rPr lang="en-US" sz="2800" dirty="0" smtClean="0"/>
              <a:t>al.add("Vijay");</a:t>
            </a:r>
          </a:p>
          <a:p>
            <a:pPr>
              <a:buNone/>
            </a:pPr>
            <a:r>
              <a:rPr lang="en-US" sz="2800" dirty="0" smtClean="0"/>
              <a:t>al.add("Ajay");</a:t>
            </a:r>
          </a:p>
          <a:p>
            <a:pPr>
              <a:buNone/>
            </a:pPr>
            <a:r>
              <a:rPr lang="en-US" sz="2800" dirty="0" smtClean="0"/>
              <a:t>ArrayList&lt;String&gt; al2=new ArrayList&lt;String&gt;();</a:t>
            </a:r>
          </a:p>
          <a:p>
            <a:pPr>
              <a:buNone/>
            </a:pPr>
            <a:r>
              <a:rPr lang="en-US" sz="2800" dirty="0" smtClean="0"/>
              <a:t>al2.add("Sonoo");</a:t>
            </a:r>
          </a:p>
          <a:p>
            <a:pPr>
              <a:buNone/>
            </a:pPr>
            <a:r>
              <a:rPr lang="en-US" sz="2800" dirty="0" smtClean="0"/>
              <a:t>al2.add("Hanumat");</a:t>
            </a:r>
          </a:p>
          <a:p>
            <a:pPr>
              <a:buNone/>
            </a:pPr>
            <a:r>
              <a:rPr lang="en-US" sz="2800" dirty="0" smtClean="0"/>
              <a:t>al.addAll(al2);</a:t>
            </a:r>
          </a:p>
          <a:p>
            <a:pPr>
              <a:buNone/>
            </a:pPr>
            <a:r>
              <a:rPr lang="en-US" sz="2800" dirty="0" smtClean="0"/>
              <a:t>Iterator itr=al.iterator();</a:t>
            </a:r>
          </a:p>
          <a:p>
            <a:pPr>
              <a:buNone/>
            </a:pPr>
            <a:r>
              <a:rPr lang="en-US" sz="2800" dirty="0" smtClean="0"/>
              <a:t>while(itr.hasNext()){</a:t>
            </a:r>
          </a:p>
          <a:p>
            <a:pPr>
              <a:buNone/>
            </a:pPr>
            <a:r>
              <a:rPr lang="en-US" sz="2800" dirty="0" smtClean="0"/>
              <a:t>System.out.println(itr.next());}}}</a:t>
            </a:r>
          </a:p>
          <a:p>
            <a:endParaRPr lang="en-US" dirty="0"/>
          </a:p>
        </p:txBody>
      </p:sp>
      <p:sp>
        <p:nvSpPr>
          <p:cNvPr id="4" name="TextBox 3"/>
          <p:cNvSpPr txBox="1"/>
          <p:nvPr/>
        </p:nvSpPr>
        <p:spPr>
          <a:xfrm>
            <a:off x="7341326" y="4127863"/>
            <a:ext cx="3108960" cy="2308324"/>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Ravi</a:t>
            </a:r>
          </a:p>
          <a:p>
            <a:pPr>
              <a:buNone/>
            </a:pPr>
            <a:r>
              <a:rPr lang="en-US" b="1" dirty="0" smtClean="0">
                <a:solidFill>
                  <a:schemeClr val="tx2">
                    <a:lumMod val="75000"/>
                  </a:schemeClr>
                </a:solidFill>
              </a:rPr>
              <a:t>Vijay</a:t>
            </a:r>
          </a:p>
          <a:p>
            <a:pPr>
              <a:buNone/>
            </a:pPr>
            <a:r>
              <a:rPr lang="en-US" b="1" dirty="0" smtClean="0">
                <a:solidFill>
                  <a:schemeClr val="tx2">
                    <a:lumMod val="75000"/>
                  </a:schemeClr>
                </a:solidFill>
              </a:rPr>
              <a:t>Ajay</a:t>
            </a:r>
          </a:p>
          <a:p>
            <a:pPr>
              <a:buNone/>
            </a:pPr>
            <a:r>
              <a:rPr lang="en-US" b="1" dirty="0" smtClean="0">
                <a:solidFill>
                  <a:schemeClr val="tx2">
                    <a:lumMod val="75000"/>
                  </a:schemeClr>
                </a:solidFill>
              </a:rPr>
              <a:t>Sonoo</a:t>
            </a:r>
          </a:p>
          <a:p>
            <a:pPr>
              <a:buNone/>
            </a:pPr>
            <a:r>
              <a:rPr lang="en-US" b="1" dirty="0" smtClean="0">
                <a:solidFill>
                  <a:schemeClr val="tx2">
                    <a:lumMod val="75000"/>
                  </a:schemeClr>
                </a:solidFill>
              </a:rPr>
              <a:t>Hanumat</a:t>
            </a:r>
          </a:p>
          <a:p>
            <a:endParaRPr lang="en-US" b="1" dirty="0" smtClean="0">
              <a:solidFill>
                <a:schemeClr val="tx2">
                  <a:lumMod val="75000"/>
                </a:schemeClr>
              </a:solidFill>
            </a:endParaRP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90303"/>
          </a:xfrm>
        </p:spPr>
        <p:txBody>
          <a:bodyPr/>
          <a:lstStyle/>
          <a:p>
            <a:r>
              <a:rPr lang="en-US" dirty="0" smtClean="0">
                <a:solidFill>
                  <a:schemeClr val="bg2">
                    <a:lumMod val="75000"/>
                  </a:schemeClr>
                </a:solidFill>
              </a:rPr>
              <a:t>Example of removeAll() method</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800" dirty="0" smtClean="0"/>
              <a:t>import java.util.*;</a:t>
            </a:r>
          </a:p>
          <a:p>
            <a:pPr>
              <a:buNone/>
            </a:pPr>
            <a:r>
              <a:rPr lang="en-US" sz="2800" dirty="0" smtClean="0"/>
              <a:t>class TestCollection5{</a:t>
            </a:r>
          </a:p>
          <a:p>
            <a:pPr>
              <a:buNone/>
            </a:pPr>
            <a:r>
              <a:rPr lang="en-US" sz="2800" dirty="0" smtClean="0"/>
              <a:t>public static void main(String args[]){</a:t>
            </a:r>
          </a:p>
          <a:p>
            <a:pPr>
              <a:buNone/>
            </a:pPr>
            <a:r>
              <a:rPr lang="en-US" sz="2800" dirty="0" smtClean="0"/>
              <a:t>ArrayList&lt;String&gt; al=new ArrayList&lt;String&gt;();</a:t>
            </a:r>
          </a:p>
          <a:p>
            <a:pPr>
              <a:buNone/>
            </a:pPr>
            <a:r>
              <a:rPr lang="en-US" sz="2800" dirty="0" smtClean="0"/>
              <a:t>al.add("Ravi");</a:t>
            </a:r>
          </a:p>
          <a:p>
            <a:pPr>
              <a:buNone/>
            </a:pPr>
            <a:r>
              <a:rPr lang="en-US" sz="2800" dirty="0" smtClean="0"/>
              <a:t>al.add("Vijay");</a:t>
            </a:r>
          </a:p>
          <a:p>
            <a:pPr>
              <a:buNone/>
            </a:pPr>
            <a:r>
              <a:rPr lang="en-US" sz="2800" dirty="0" smtClean="0"/>
              <a:t>al.add("Ajay");</a:t>
            </a:r>
          </a:p>
          <a:p>
            <a:pPr>
              <a:buNone/>
            </a:pPr>
            <a:r>
              <a:rPr lang="en-US" sz="2800" dirty="0" smtClean="0"/>
              <a:t>ArrayList&lt;String&gt; al2=new ArrayList&lt;String&gt;();</a:t>
            </a:r>
          </a:p>
          <a:p>
            <a:pPr>
              <a:buNone/>
            </a:pPr>
            <a:r>
              <a:rPr lang="en-US" sz="2800" dirty="0" smtClean="0"/>
              <a:t>al2.add("Ravi");</a:t>
            </a:r>
          </a:p>
          <a:p>
            <a:pPr>
              <a:buNone/>
            </a:pPr>
            <a:r>
              <a:rPr lang="en-US" sz="2800" dirty="0" smtClean="0"/>
              <a:t>al2.add("Hanumat");</a:t>
            </a:r>
          </a:p>
          <a:p>
            <a:pPr>
              <a:buNone/>
            </a:pPr>
            <a:r>
              <a:rPr lang="en-US" sz="2800" dirty="0" smtClean="0"/>
              <a:t>al.removeAll(al2);</a:t>
            </a:r>
          </a:p>
          <a:p>
            <a:pPr>
              <a:buNone/>
            </a:pPr>
            <a:r>
              <a:rPr lang="en-US" sz="2800" dirty="0" smtClean="0"/>
              <a:t>System.out.println("iterating the elements after removing the elements of al2...");</a:t>
            </a:r>
          </a:p>
          <a:p>
            <a:pPr>
              <a:buNone/>
            </a:pPr>
            <a:r>
              <a:rPr lang="en-US" sz="2800" dirty="0" smtClean="0"/>
              <a:t>Iterator itr=al.iterator();</a:t>
            </a:r>
          </a:p>
          <a:p>
            <a:pPr>
              <a:buNone/>
            </a:pPr>
            <a:r>
              <a:rPr lang="en-US" sz="2800" dirty="0" smtClean="0"/>
              <a:t>while(itr.hasNext()){</a:t>
            </a:r>
          </a:p>
          <a:p>
            <a:pPr>
              <a:buNone/>
            </a:pPr>
            <a:r>
              <a:rPr lang="en-US" sz="2800" dirty="0" smtClean="0"/>
              <a:t>System.out.println(itr.next());}}}</a:t>
            </a:r>
          </a:p>
          <a:p>
            <a:endParaRPr lang="en-US" dirty="0"/>
          </a:p>
        </p:txBody>
      </p:sp>
      <p:sp>
        <p:nvSpPr>
          <p:cNvPr id="5" name="TextBox 4"/>
          <p:cNvSpPr txBox="1"/>
          <p:nvPr/>
        </p:nvSpPr>
        <p:spPr>
          <a:xfrm>
            <a:off x="7432765" y="2416629"/>
            <a:ext cx="3226525" cy="2031325"/>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iterating the elements after removing the elements of al2...</a:t>
            </a:r>
          </a:p>
          <a:p>
            <a:pPr>
              <a:buNone/>
            </a:pPr>
            <a:r>
              <a:rPr lang="en-US" b="1" dirty="0" smtClean="0">
                <a:solidFill>
                  <a:schemeClr val="tx2">
                    <a:lumMod val="75000"/>
                  </a:schemeClr>
                </a:solidFill>
              </a:rPr>
              <a:t>Vijay</a:t>
            </a:r>
          </a:p>
          <a:p>
            <a:pPr>
              <a:buNone/>
            </a:pPr>
            <a:r>
              <a:rPr lang="en-US" b="1" dirty="0" smtClean="0">
                <a:solidFill>
                  <a:schemeClr val="tx2">
                    <a:lumMod val="75000"/>
                  </a:schemeClr>
                </a:solidFill>
              </a:rPr>
              <a:t>Ajay</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672737"/>
          </a:xfrm>
        </p:spPr>
        <p:txBody>
          <a:bodyPr/>
          <a:lstStyle/>
          <a:p>
            <a:r>
              <a:rPr lang="en-US" dirty="0" smtClean="0">
                <a:solidFill>
                  <a:schemeClr val="bg2">
                    <a:lumMod val="75000"/>
                  </a:schemeClr>
                </a:solidFill>
              </a:rPr>
              <a:t>Example of retainAll() method</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800" dirty="0" smtClean="0"/>
              <a:t>import java.util.*;</a:t>
            </a:r>
          </a:p>
          <a:p>
            <a:pPr>
              <a:buNone/>
            </a:pPr>
            <a:r>
              <a:rPr lang="en-US" sz="2800" dirty="0" smtClean="0"/>
              <a:t>class TestCollection6{</a:t>
            </a:r>
          </a:p>
          <a:p>
            <a:pPr>
              <a:buNone/>
            </a:pPr>
            <a:r>
              <a:rPr lang="en-US" sz="2800" dirty="0" smtClean="0"/>
              <a:t>public static void main(String args[]){</a:t>
            </a:r>
          </a:p>
          <a:p>
            <a:pPr>
              <a:buNone/>
            </a:pPr>
            <a:r>
              <a:rPr lang="en-US" sz="2800" dirty="0" smtClean="0"/>
              <a:t>ArrayList&lt;String&gt; al=new ArrayList&lt;String&gt;();</a:t>
            </a:r>
          </a:p>
          <a:p>
            <a:pPr>
              <a:buNone/>
            </a:pPr>
            <a:r>
              <a:rPr lang="en-US" sz="2800" dirty="0" smtClean="0"/>
              <a:t>al.add("Ravi");</a:t>
            </a:r>
          </a:p>
          <a:p>
            <a:pPr>
              <a:buNone/>
            </a:pPr>
            <a:r>
              <a:rPr lang="en-US" sz="2800" dirty="0" smtClean="0"/>
              <a:t>al.add("Vijay");</a:t>
            </a:r>
          </a:p>
          <a:p>
            <a:pPr>
              <a:buNone/>
            </a:pPr>
            <a:r>
              <a:rPr lang="en-US" sz="2800" dirty="0" smtClean="0"/>
              <a:t>al.add("Ajay");</a:t>
            </a:r>
          </a:p>
          <a:p>
            <a:pPr>
              <a:buNone/>
            </a:pPr>
            <a:r>
              <a:rPr lang="en-US" sz="2800" dirty="0" smtClean="0"/>
              <a:t>ArrayList&lt;String&gt; al2=new ArrayList&lt;String&gt;();</a:t>
            </a:r>
          </a:p>
          <a:p>
            <a:pPr>
              <a:buNone/>
            </a:pPr>
            <a:r>
              <a:rPr lang="en-US" sz="2800" dirty="0" smtClean="0"/>
              <a:t>al2.add("Ravi");</a:t>
            </a:r>
          </a:p>
          <a:p>
            <a:pPr>
              <a:buNone/>
            </a:pPr>
            <a:r>
              <a:rPr lang="en-US" sz="2800" dirty="0" smtClean="0"/>
              <a:t>al2.add("Hanumat");</a:t>
            </a:r>
          </a:p>
          <a:p>
            <a:pPr>
              <a:buNone/>
            </a:pPr>
            <a:r>
              <a:rPr lang="en-US" sz="2800" dirty="0" smtClean="0"/>
              <a:t>al.retainAll(al2);</a:t>
            </a:r>
          </a:p>
          <a:p>
            <a:pPr>
              <a:buNone/>
            </a:pPr>
            <a:r>
              <a:rPr lang="en-US" sz="2800" dirty="0" smtClean="0"/>
              <a:t>System.out.println("iterating the elements after retaining the elements of al2...");</a:t>
            </a:r>
          </a:p>
          <a:p>
            <a:pPr>
              <a:buNone/>
            </a:pPr>
            <a:r>
              <a:rPr lang="en-US" sz="2800" dirty="0" smtClean="0"/>
              <a:t>Iterator itr=al.iterator();</a:t>
            </a:r>
          </a:p>
          <a:p>
            <a:pPr>
              <a:buNone/>
            </a:pPr>
            <a:r>
              <a:rPr lang="en-US" sz="2800" dirty="0" smtClean="0"/>
              <a:t>while(itr.hasNext()){</a:t>
            </a:r>
          </a:p>
          <a:p>
            <a:pPr>
              <a:buNone/>
            </a:pPr>
            <a:r>
              <a:rPr lang="en-US" sz="2800" dirty="0" smtClean="0"/>
              <a:t>System.out.println(itr.next());}}}</a:t>
            </a:r>
          </a:p>
          <a:p>
            <a:endParaRPr lang="en-US" dirty="0"/>
          </a:p>
        </p:txBody>
      </p:sp>
      <p:sp>
        <p:nvSpPr>
          <p:cNvPr id="4" name="TextBox 3"/>
          <p:cNvSpPr txBox="1"/>
          <p:nvPr/>
        </p:nvSpPr>
        <p:spPr>
          <a:xfrm>
            <a:off x="7641771" y="2116183"/>
            <a:ext cx="2769326" cy="1477328"/>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iterating the elements after retaining the elements of al2...</a:t>
            </a:r>
          </a:p>
          <a:p>
            <a:pPr>
              <a:buNone/>
            </a:pPr>
            <a:r>
              <a:rPr lang="en-US" b="1" dirty="0" smtClean="0">
                <a:solidFill>
                  <a:schemeClr val="tx2">
                    <a:lumMod val="75000"/>
                  </a:schemeClr>
                </a:solidFill>
              </a:rPr>
              <a:t>Ravi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721217" y="228600"/>
            <a:ext cx="10972799" cy="827468"/>
          </a:xfrm>
          <a:noFill/>
          <a:ln/>
        </p:spPr>
        <p:txBody>
          <a:bodyPr>
            <a:normAutofit fontScale="90000"/>
          </a:bodyPr>
          <a:lstStyle/>
          <a:p>
            <a:r>
              <a:rPr lang="en-US" sz="3200" b="1" dirty="0">
                <a:latin typeface="Times New Roman" panose="02020603050405020304" pitchFamily="18" charset="0"/>
                <a:cs typeface="Times New Roman" panose="02020603050405020304" pitchFamily="18" charset="0"/>
              </a:rPr>
              <a:t>Declaring, creating, initializing Using the Shorthand Notation</a:t>
            </a:r>
          </a:p>
        </p:txBody>
      </p:sp>
      <p:sp>
        <p:nvSpPr>
          <p:cNvPr id="279555" name="Rectangle 3"/>
          <p:cNvSpPr>
            <a:spLocks noGrp="1" noChangeArrowheads="1"/>
          </p:cNvSpPr>
          <p:nvPr>
            <p:ph idx="1"/>
          </p:nvPr>
        </p:nvSpPr>
        <p:spPr>
          <a:xfrm>
            <a:off x="1584101" y="1600200"/>
            <a:ext cx="9556124" cy="4419600"/>
          </a:xfrm>
          <a:noFill/>
          <a:ln/>
        </p:spPr>
        <p:txBody>
          <a:bodyPr>
            <a:normAutofit/>
          </a:bodyPr>
          <a:lstStyle/>
          <a:p>
            <a:pPr marL="0" indent="0">
              <a:spcBef>
                <a:spcPct val="50000"/>
              </a:spcBef>
              <a:buNone/>
            </a:pPr>
            <a:r>
              <a:rPr lang="en-US" sz="2400" dirty="0">
                <a:latin typeface="Times New Roman" panose="02020603050405020304" pitchFamily="18" charset="0"/>
                <a:cs typeface="Times New Roman" panose="02020603050405020304" pitchFamily="18" charset="0"/>
              </a:rPr>
              <a:t>double[] myList = {1.9, 2.9, 3.4, 3.5};</a:t>
            </a:r>
          </a:p>
          <a:p>
            <a:pPr marL="0" indent="0">
              <a:spcBef>
                <a:spcPct val="50000"/>
              </a:spcBef>
              <a:buNone/>
            </a:pPr>
            <a:r>
              <a:rPr lang="en-US" dirty="0">
                <a:latin typeface="Times New Roman" panose="02020603050405020304" pitchFamily="18" charset="0"/>
                <a:cs typeface="Times New Roman" panose="02020603050405020304" pitchFamily="18" charset="0"/>
              </a:rPr>
              <a:t>This shorthand notation is equivalent to the following statements:</a:t>
            </a:r>
          </a:p>
          <a:p>
            <a:pPr marL="0" indent="0">
              <a:spcBef>
                <a:spcPct val="50000"/>
              </a:spcBef>
              <a:buNone/>
            </a:pPr>
            <a:r>
              <a:rPr lang="en-US" sz="2400" dirty="0">
                <a:latin typeface="Times New Roman" panose="02020603050405020304" pitchFamily="18" charset="0"/>
                <a:cs typeface="Times New Roman" panose="02020603050405020304" pitchFamily="18" charset="0"/>
              </a:rPr>
              <a:t>double[] myList = new double[4];</a:t>
            </a:r>
          </a:p>
          <a:p>
            <a:pPr marL="0" indent="0">
              <a:spcBef>
                <a:spcPct val="50000"/>
              </a:spcBef>
              <a:buNone/>
            </a:pPr>
            <a:endParaRPr lang="en-US" sz="2400" dirty="0" smtClean="0">
              <a:latin typeface="Times New Roman" panose="02020603050405020304" pitchFamily="18" charset="0"/>
              <a:cs typeface="Times New Roman" panose="02020603050405020304" pitchFamily="18" charset="0"/>
            </a:endParaRPr>
          </a:p>
          <a:p>
            <a:pPr marL="0" indent="0">
              <a:spcBef>
                <a:spcPct val="50000"/>
              </a:spcBef>
              <a:buNone/>
            </a:pPr>
            <a:r>
              <a:rPr lang="en-US" sz="2400" dirty="0" smtClean="0">
                <a:latin typeface="Times New Roman" panose="02020603050405020304" pitchFamily="18" charset="0"/>
                <a:cs typeface="Times New Roman" panose="02020603050405020304" pitchFamily="18" charset="0"/>
              </a:rPr>
              <a:t>myList[0</a:t>
            </a:r>
            <a:r>
              <a:rPr lang="en-US" sz="2400" dirty="0">
                <a:latin typeface="Times New Roman" panose="02020603050405020304" pitchFamily="18" charset="0"/>
                <a:cs typeface="Times New Roman" panose="02020603050405020304" pitchFamily="18" charset="0"/>
              </a:rPr>
              <a:t>] = 1.9;</a:t>
            </a:r>
          </a:p>
          <a:p>
            <a:pPr marL="0" indent="0">
              <a:spcBef>
                <a:spcPct val="50000"/>
              </a:spcBef>
              <a:buNone/>
            </a:pPr>
            <a:r>
              <a:rPr lang="en-US" sz="2400" dirty="0">
                <a:latin typeface="Times New Roman" panose="02020603050405020304" pitchFamily="18" charset="0"/>
                <a:cs typeface="Times New Roman" panose="02020603050405020304" pitchFamily="18" charset="0"/>
              </a:rPr>
              <a:t>myList[1] = 2.9;</a:t>
            </a:r>
          </a:p>
          <a:p>
            <a:pPr marL="0" indent="0">
              <a:spcBef>
                <a:spcPct val="50000"/>
              </a:spcBef>
              <a:buNone/>
            </a:pPr>
            <a:r>
              <a:rPr lang="en-US" sz="2400" dirty="0">
                <a:latin typeface="Times New Roman" panose="02020603050405020304" pitchFamily="18" charset="0"/>
                <a:cs typeface="Times New Roman" panose="02020603050405020304" pitchFamily="18" charset="0"/>
              </a:rPr>
              <a:t>myList[2] = 3.4;</a:t>
            </a:r>
          </a:p>
          <a:p>
            <a:pPr marL="0" indent="0">
              <a:spcBef>
                <a:spcPct val="50000"/>
              </a:spcBef>
              <a:buNone/>
            </a:pPr>
            <a:r>
              <a:rPr lang="en-US" sz="2400" dirty="0">
                <a:latin typeface="Times New Roman" panose="02020603050405020304" pitchFamily="18" charset="0"/>
                <a:cs typeface="Times New Roman" panose="02020603050405020304" pitchFamily="18" charset="0"/>
              </a:rPr>
              <a:t>myList[3] = 3.5; </a:t>
            </a:r>
          </a:p>
        </p:txBody>
      </p:sp>
      <p:sp>
        <p:nvSpPr>
          <p:cNvPr id="4" name="Slide Number Placeholder 4"/>
          <p:cNvSpPr>
            <a:spLocks noGrp="1"/>
          </p:cNvSpPr>
          <p:nvPr>
            <p:ph type="sldNum" sz="quarter" idx="12"/>
          </p:nvPr>
        </p:nvSpPr>
        <p:spPr/>
        <p:txBody>
          <a:bodyPr/>
          <a:lstStyle/>
          <a:p>
            <a:fld id="{8E4AC4FC-7D38-4A33-8898-EAFC523BCEED}" type="slidenum">
              <a:rPr lang="en-US"/>
              <a:pPr/>
              <a:t>6</a:t>
            </a:fld>
            <a:endParaRPr lang="en-US" dirty="0"/>
          </a:p>
        </p:txBody>
      </p:sp>
    </p:spTree>
    <p:extLst>
      <p:ext uri="{BB962C8B-B14F-4D97-AF65-F5344CB8AC3E}">
        <p14:creationId xmlns="" xmlns:p14="http://schemas.microsoft.com/office/powerpoint/2010/main" val="36285011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581297"/>
          </a:xfrm>
        </p:spPr>
        <p:txBody>
          <a:bodyPr/>
          <a:lstStyle/>
          <a:p>
            <a:endParaRPr lang="en-US" dirty="0"/>
          </a:p>
        </p:txBody>
      </p:sp>
      <p:sp>
        <p:nvSpPr>
          <p:cNvPr id="3" name="Content Placeholder 2"/>
          <p:cNvSpPr>
            <a:spLocks noGrp="1"/>
          </p:cNvSpPr>
          <p:nvPr>
            <p:ph idx="1"/>
          </p:nvPr>
        </p:nvSpPr>
        <p:spPr>
          <a:xfrm>
            <a:off x="609600" y="1175657"/>
            <a:ext cx="9652000" cy="5368834"/>
          </a:xfrm>
        </p:spPr>
        <p:txBody>
          <a:bodyPr>
            <a:normAutofit fontScale="55000" lnSpcReduction="20000"/>
          </a:bodyPr>
          <a:lstStyle/>
          <a:p>
            <a:pPr>
              <a:buNone/>
            </a:pPr>
            <a:r>
              <a:rPr lang="en-US" sz="2800" dirty="0" smtClean="0"/>
              <a:t>public static void m ain(String args[]) {</a:t>
            </a:r>
          </a:p>
          <a:p>
            <a:pPr>
              <a:buNone/>
            </a:pPr>
            <a:r>
              <a:rPr lang="en-US" sz="2800" dirty="0" smtClean="0"/>
              <a:t>// create an array list</a:t>
            </a:r>
          </a:p>
          <a:p>
            <a:pPr>
              <a:buNone/>
            </a:pPr>
            <a:r>
              <a:rPr lang="en-US" sz="2800" dirty="0" smtClean="0"/>
              <a:t>ArrayList al = new ArrayList();</a:t>
            </a:r>
          </a:p>
          <a:p>
            <a:pPr>
              <a:buNone/>
            </a:pPr>
            <a:r>
              <a:rPr lang="en-US" sz="2800" dirty="0" smtClean="0"/>
              <a:t>System .out.println("Initial size of al: " + al.size());</a:t>
            </a:r>
          </a:p>
          <a:p>
            <a:pPr>
              <a:buNone/>
            </a:pPr>
            <a:r>
              <a:rPr lang="en-US" sz="2800" dirty="0" smtClean="0"/>
              <a:t>// add elem ents to the array list</a:t>
            </a:r>
          </a:p>
          <a:p>
            <a:pPr>
              <a:buNone/>
            </a:pPr>
            <a:r>
              <a:rPr lang="en-US" sz="2800" dirty="0" smtClean="0"/>
              <a:t>al.add("C");</a:t>
            </a:r>
          </a:p>
          <a:p>
            <a:pPr>
              <a:buNone/>
            </a:pPr>
            <a:r>
              <a:rPr lang="en-US" sz="2800" dirty="0" smtClean="0"/>
              <a:t>al.add("A");</a:t>
            </a:r>
          </a:p>
          <a:p>
            <a:pPr>
              <a:buNone/>
            </a:pPr>
            <a:r>
              <a:rPr lang="en-US" sz="2800" dirty="0" smtClean="0"/>
              <a:t>al.add("E");</a:t>
            </a:r>
          </a:p>
          <a:p>
            <a:pPr>
              <a:buNone/>
            </a:pPr>
            <a:r>
              <a:rPr lang="en-US" sz="2800" dirty="0" smtClean="0"/>
              <a:t>al.add("B");</a:t>
            </a:r>
          </a:p>
          <a:p>
            <a:pPr>
              <a:buNone/>
            </a:pPr>
            <a:r>
              <a:rPr lang="en-US" sz="2800" dirty="0" smtClean="0"/>
              <a:t>al.add("D");</a:t>
            </a:r>
          </a:p>
          <a:p>
            <a:pPr>
              <a:buNone/>
            </a:pPr>
            <a:r>
              <a:rPr lang="en-US" sz="2800" dirty="0" smtClean="0"/>
              <a:t>al.add("F");</a:t>
            </a:r>
          </a:p>
          <a:p>
            <a:pPr>
              <a:buNone/>
            </a:pPr>
            <a:r>
              <a:rPr lang="en-US" sz="2800" dirty="0" smtClean="0"/>
              <a:t>al.add(1, "A2");</a:t>
            </a:r>
          </a:p>
          <a:p>
            <a:pPr>
              <a:buNone/>
            </a:pPr>
            <a:r>
              <a:rPr lang="en-US" sz="2800" dirty="0" smtClean="0"/>
              <a:t>System .out.println("Size of al after additions: " + al.size());</a:t>
            </a:r>
          </a:p>
          <a:p>
            <a:pPr>
              <a:buNone/>
            </a:pPr>
            <a:r>
              <a:rPr lang="en-US" sz="2800" dirty="0" smtClean="0"/>
              <a:t>// display the array list</a:t>
            </a:r>
          </a:p>
          <a:p>
            <a:pPr>
              <a:buNone/>
            </a:pPr>
            <a:r>
              <a:rPr lang="en-US" sz="2800" dirty="0" smtClean="0"/>
              <a:t>System .out.println("Contents of al: " + al);</a:t>
            </a:r>
          </a:p>
          <a:p>
            <a:pPr>
              <a:buNone/>
            </a:pPr>
            <a:r>
              <a:rPr lang="en-US" sz="2800" dirty="0" smtClean="0"/>
              <a:t>// Rem ove elem ents from the array list</a:t>
            </a:r>
          </a:p>
          <a:p>
            <a:pPr>
              <a:buNone/>
            </a:pPr>
            <a:r>
              <a:rPr lang="en-US" sz="2800" dirty="0" smtClean="0"/>
              <a:t>al.rem ove("F");</a:t>
            </a:r>
          </a:p>
          <a:p>
            <a:pPr>
              <a:buNone/>
            </a:pPr>
            <a:r>
              <a:rPr lang="en-US" sz="2800" dirty="0" smtClean="0"/>
              <a:t>al.rem ove(2);</a:t>
            </a:r>
          </a:p>
          <a:p>
            <a:pPr>
              <a:buNone/>
            </a:pPr>
            <a:r>
              <a:rPr lang="en-US" sz="2800" dirty="0" smtClean="0"/>
              <a:t>System .out.println("Size of al after deletions: " + al.size());</a:t>
            </a:r>
          </a:p>
          <a:p>
            <a:pPr>
              <a:buNone/>
            </a:pPr>
            <a:r>
              <a:rPr lang="en-US" sz="2800" dirty="0" smtClean="0"/>
              <a:t>System .out.println("Contents of al: " + al);}}</a:t>
            </a:r>
          </a:p>
          <a:p>
            <a:pPr>
              <a:buNone/>
            </a:pPr>
            <a:endParaRPr lang="en-US" dirty="0" smtClean="0"/>
          </a:p>
          <a:p>
            <a:endParaRPr lang="en-US" dirty="0"/>
          </a:p>
        </p:txBody>
      </p:sp>
      <p:sp>
        <p:nvSpPr>
          <p:cNvPr id="4" name="TextBox 3"/>
          <p:cNvSpPr txBox="1"/>
          <p:nvPr/>
        </p:nvSpPr>
        <p:spPr>
          <a:xfrm>
            <a:off x="6923314" y="4376057"/>
            <a:ext cx="3905795" cy="2308324"/>
          </a:xfrm>
          <a:prstGeom prst="rect">
            <a:avLst/>
          </a:prstGeom>
          <a:noFill/>
        </p:spPr>
        <p:txBody>
          <a:bodyPr wrap="square" rtlCol="0">
            <a:spAutoFit/>
          </a:bodyPr>
          <a:lstStyle/>
          <a:p>
            <a:pPr>
              <a:buNone/>
            </a:pPr>
            <a:r>
              <a:rPr lang="en-US" b="1" dirty="0" smtClean="0">
                <a:solidFill>
                  <a:schemeClr val="tx2">
                    <a:lumMod val="75000"/>
                  </a:schemeClr>
                </a:solidFill>
              </a:rPr>
              <a:t>OUTPUT:</a:t>
            </a:r>
          </a:p>
          <a:p>
            <a:pPr>
              <a:buNone/>
            </a:pPr>
            <a:r>
              <a:rPr lang="en-US" b="1" dirty="0" smtClean="0">
                <a:solidFill>
                  <a:schemeClr val="tx2">
                    <a:lumMod val="75000"/>
                  </a:schemeClr>
                </a:solidFill>
              </a:rPr>
              <a:t>Initial size of al: 0</a:t>
            </a:r>
          </a:p>
          <a:p>
            <a:pPr>
              <a:buNone/>
            </a:pPr>
            <a:r>
              <a:rPr lang="en-US" b="1" dirty="0" smtClean="0">
                <a:solidFill>
                  <a:schemeClr val="tx2">
                    <a:lumMod val="75000"/>
                  </a:schemeClr>
                </a:solidFill>
              </a:rPr>
              <a:t>Size of al after additions: 7</a:t>
            </a:r>
          </a:p>
          <a:p>
            <a:pPr>
              <a:buNone/>
            </a:pPr>
            <a:r>
              <a:rPr lang="en-US" b="1" dirty="0" smtClean="0">
                <a:solidFill>
                  <a:schemeClr val="tx2">
                    <a:lumMod val="75000"/>
                  </a:schemeClr>
                </a:solidFill>
              </a:rPr>
              <a:t>Contents of al: [C, A2, A, E, B, D, F]</a:t>
            </a:r>
          </a:p>
          <a:p>
            <a:pPr>
              <a:buNone/>
            </a:pPr>
            <a:r>
              <a:rPr lang="en-US" b="1" dirty="0" smtClean="0">
                <a:solidFill>
                  <a:schemeClr val="tx2">
                    <a:lumMod val="75000"/>
                  </a:schemeClr>
                </a:solidFill>
              </a:rPr>
              <a:t>Size of al after deletions: 5</a:t>
            </a:r>
          </a:p>
          <a:p>
            <a:pPr>
              <a:buNone/>
            </a:pPr>
            <a:r>
              <a:rPr lang="en-US" b="1" dirty="0" smtClean="0">
                <a:solidFill>
                  <a:schemeClr val="tx2">
                    <a:lumMod val="75000"/>
                  </a:schemeClr>
                </a:solidFill>
              </a:rPr>
              <a:t>Contents of al: [C, A2, E, B, 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209800" y="228600"/>
            <a:ext cx="7772400" cy="533400"/>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31779" name="Rectangle 3"/>
          <p:cNvSpPr>
            <a:spLocks noGrp="1" noChangeArrowheads="1"/>
          </p:cNvSpPr>
          <p:nvPr>
            <p:ph idx="1"/>
          </p:nvPr>
        </p:nvSpPr>
        <p:spPr>
          <a:xfrm>
            <a:off x="1755775" y="1970088"/>
            <a:ext cx="4812450" cy="3542070"/>
          </a:xfrm>
          <a:ln/>
        </p:spPr>
        <p:style>
          <a:lnRef idx="2">
            <a:schemeClr val="accent2"/>
          </a:lnRef>
          <a:fillRef idx="1">
            <a:schemeClr val="lt1"/>
          </a:fillRef>
          <a:effectRef idx="0">
            <a:schemeClr val="accent2"/>
          </a:effectRef>
          <a:fontRef idx="minor">
            <a:schemeClr val="dk1"/>
          </a:fontRef>
        </p:style>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a:t>
            </a:r>
            <a:r>
              <a:rPr lang="en-US" sz="2000" dirty="0" smtClean="0">
                <a:solidFill>
                  <a:sysClr val="windowText" lastClr="000000"/>
                </a:solidFill>
              </a:rPr>
              <a:t>values[i</a:t>
            </a:r>
            <a:r>
              <a:rPr lang="en-US" sz="2000" dirty="0">
                <a:solidFill>
                  <a:sysClr val="windowText" lastClr="000000"/>
                </a:solidFill>
              </a:rPr>
              <a:t>] = i + values[i-1];</a:t>
            </a:r>
          </a:p>
          <a:p>
            <a:pPr marL="609600" indent="-609600">
              <a:lnSpc>
                <a:spcPct val="80000"/>
              </a:lnSpc>
              <a:buNone/>
            </a:pPr>
            <a:r>
              <a:rPr lang="en-US" sz="2000" dirty="0">
                <a:solidFill>
                  <a:sysClr val="windowText" lastClr="000000"/>
                </a:solidFill>
              </a:rPr>
              <a:t>    System.out.println(values[i]);</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smtClean="0">
                <a:solidFill>
                  <a:sysClr val="windowText" lastClr="000000"/>
                </a:solidFill>
              </a:rPr>
              <a:t>    System.out.println(values[0</a:t>
            </a:r>
            <a:r>
              <a:rPr lang="en-US" sz="2000" dirty="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10" name="Slide Number Placeholder 4"/>
          <p:cNvSpPr>
            <a:spLocks noGrp="1"/>
          </p:cNvSpPr>
          <p:nvPr>
            <p:ph type="sldNum" sz="quarter" idx="12"/>
          </p:nvPr>
        </p:nvSpPr>
        <p:spPr/>
        <p:txBody>
          <a:bodyPr/>
          <a:lstStyle/>
          <a:p>
            <a:fld id="{F52D7A1E-AE91-4338-A7A3-2B340763768B}" type="slidenum">
              <a:rPr lang="en-US"/>
              <a:pPr/>
              <a:t>7</a:t>
            </a:fld>
            <a:endParaRPr lang="en-US" dirty="0"/>
          </a:p>
        </p:txBody>
      </p:sp>
      <p:sp>
        <p:nvSpPr>
          <p:cNvPr id="331781" name="AutoShape 5"/>
          <p:cNvSpPr>
            <a:spLocks noChangeArrowheads="1"/>
          </p:cNvSpPr>
          <p:nvPr/>
        </p:nvSpPr>
        <p:spPr bwMode="auto">
          <a:xfrm>
            <a:off x="3906839"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Declare array variable values, create an array, and assign its reference to values</a:t>
            </a:r>
          </a:p>
        </p:txBody>
      </p:sp>
      <p:sp>
        <p:nvSpPr>
          <p:cNvPr id="331782" name="Rectangle 6"/>
          <p:cNvSpPr>
            <a:spLocks noChangeArrowheads="1"/>
          </p:cNvSpPr>
          <p:nvPr/>
        </p:nvSpPr>
        <p:spPr bwMode="auto">
          <a:xfrm>
            <a:off x="1925639" y="2651760"/>
            <a:ext cx="3962400" cy="248194"/>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31784" name="Rectangle 8"/>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31783" name="Object 7"/>
          <p:cNvGraphicFramePr>
            <a:graphicFrameLocks noChangeAspect="1"/>
          </p:cNvGraphicFramePr>
          <p:nvPr>
            <p:extLst>
              <p:ext uri="{D42A27DB-BD31-4B8C-83A1-F6EECF244321}">
                <p14:modId xmlns="" xmlns:p14="http://schemas.microsoft.com/office/powerpoint/2010/main" val="2406668683"/>
              </p:ext>
            </p:extLst>
          </p:nvPr>
        </p:nvGraphicFramePr>
        <p:xfrm>
          <a:off x="7142154" y="1816100"/>
          <a:ext cx="2463754" cy="2641621"/>
        </p:xfrm>
        <a:graphic>
          <a:graphicData uri="http://schemas.openxmlformats.org/presentationml/2006/ole">
            <p:oleObj spid="_x0000_s2114" name="Picture" r:id="rId3" imgW="1600572" imgH="1711756" progId="Word.Picture.8">
              <p:embed/>
            </p:oleObj>
          </a:graphicData>
        </a:graphic>
      </p:graphicFrame>
      <p:sp>
        <p:nvSpPr>
          <p:cNvPr id="331786" name="Line 10"/>
          <p:cNvSpPr>
            <a:spLocks noChangeShapeType="1"/>
          </p:cNvSpPr>
          <p:nvPr/>
        </p:nvSpPr>
        <p:spPr bwMode="auto">
          <a:xfrm>
            <a:off x="5643508" y="2834482"/>
            <a:ext cx="2189162" cy="76200"/>
          </a:xfrm>
          <a:prstGeom prst="line">
            <a:avLst/>
          </a:prstGeom>
          <a:noFill/>
          <a:ln w="508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345384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2209800" y="228600"/>
            <a:ext cx="7772400" cy="533400"/>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49187" name="Rectangle 3"/>
          <p:cNvSpPr>
            <a:spLocks noGrp="1" noChangeArrowheads="1"/>
          </p:cNvSpPr>
          <p:nvPr>
            <p:ph idx="1"/>
          </p:nvPr>
        </p:nvSpPr>
        <p:spPr>
          <a:xfrm>
            <a:off x="1752600" y="1981200"/>
            <a:ext cx="4343400" cy="3505200"/>
          </a:xfrm>
          <a:solidFill>
            <a:schemeClr val="bg1"/>
          </a:solidFill>
          <a:ln/>
        </p:spPr>
        <p:txBody>
          <a:bodyPr>
            <a:noAutofit/>
          </a:bodyPr>
          <a:lstStyle/>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public class Test {</a:t>
            </a: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public static void main(String[] args) {</a:t>
            </a: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int[] values = new int[5];</a:t>
            </a: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for (int i = 1; i &lt; 5; i++) {</a:t>
            </a: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values[i] = i + values[i-1];</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System.out.println(values[i</a:t>
            </a:r>
            <a:r>
              <a:rPr lang="en-US" sz="2000" dirty="0">
                <a:solidFill>
                  <a:sysClr val="windowText" lastClr="000000"/>
                </a:solidFill>
                <a:latin typeface="Times New Roman" panose="02020603050405020304" pitchFamily="18" charset="0"/>
                <a:cs typeface="Times New Roman" panose="02020603050405020304" pitchFamily="18" charset="0"/>
              </a:rPr>
              <a:t>]);    </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a:t>
            </a:r>
            <a:endParaRPr lang="en-US" sz="2000" dirty="0">
              <a:solidFill>
                <a:sysClr val="windowText" lastClr="000000"/>
              </a:solidFill>
              <a:latin typeface="Times New Roman" panose="02020603050405020304" pitchFamily="18" charset="0"/>
              <a:cs typeface="Times New Roman" panose="02020603050405020304" pitchFamily="18" charset="0"/>
            </a:endParaRP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values[0] = values[1] + values[4];</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System.out.println(values[0</a:t>
            </a:r>
            <a:r>
              <a:rPr lang="en-US" sz="2000" dirty="0">
                <a:solidFill>
                  <a:sysClr val="windowText" lastClr="000000"/>
                </a:solidFill>
                <a:latin typeface="Times New Roman" panose="02020603050405020304" pitchFamily="18" charset="0"/>
                <a:cs typeface="Times New Roman" panose="02020603050405020304" pitchFamily="18" charset="0"/>
              </a:rPr>
              <a:t>]);  </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a:t>
            </a:r>
            <a:endParaRPr lang="en-US" sz="2000" dirty="0">
              <a:solidFill>
                <a:sysClr val="windowText" lastClr="000000"/>
              </a:solidFill>
              <a:latin typeface="Times New Roman" panose="02020603050405020304" pitchFamily="18" charset="0"/>
              <a:cs typeface="Times New Roman" panose="02020603050405020304" pitchFamily="18" charset="0"/>
            </a:endParaRP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a:t>
            </a:r>
          </a:p>
        </p:txBody>
      </p:sp>
      <p:sp>
        <p:nvSpPr>
          <p:cNvPr id="9" name="Slide Number Placeholder 4"/>
          <p:cNvSpPr>
            <a:spLocks noGrp="1"/>
          </p:cNvSpPr>
          <p:nvPr>
            <p:ph type="sldNum" sz="quarter" idx="12"/>
          </p:nvPr>
        </p:nvSpPr>
        <p:spPr/>
        <p:txBody>
          <a:bodyPr/>
          <a:lstStyle/>
          <a:p>
            <a:fld id="{66CDE5F2-3F42-48EF-95A7-7473AF3EE6CB}" type="slidenum">
              <a:rPr lang="en-US"/>
              <a:pPr/>
              <a:t>8</a:t>
            </a:fld>
            <a:endParaRPr lang="en-US" dirty="0"/>
          </a:p>
        </p:txBody>
      </p:sp>
      <p:sp>
        <p:nvSpPr>
          <p:cNvPr id="349188" name="AutoShape 4"/>
          <p:cNvSpPr>
            <a:spLocks noChangeArrowheads="1"/>
          </p:cNvSpPr>
          <p:nvPr/>
        </p:nvSpPr>
        <p:spPr bwMode="auto">
          <a:xfrm>
            <a:off x="3906839" y="1047751"/>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becomes 1</a:t>
            </a:r>
          </a:p>
        </p:txBody>
      </p:sp>
      <p:sp>
        <p:nvSpPr>
          <p:cNvPr id="349189" name="Rectangle 5"/>
          <p:cNvSpPr>
            <a:spLocks noChangeArrowheads="1"/>
          </p:cNvSpPr>
          <p:nvPr/>
        </p:nvSpPr>
        <p:spPr bwMode="auto">
          <a:xfrm>
            <a:off x="2523940" y="2997552"/>
            <a:ext cx="806450"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49190"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49191" name="Object 7"/>
          <p:cNvGraphicFramePr>
            <a:graphicFrameLocks noChangeAspect="1"/>
          </p:cNvGraphicFramePr>
          <p:nvPr>
            <p:extLst>
              <p:ext uri="{D42A27DB-BD31-4B8C-83A1-F6EECF244321}">
                <p14:modId xmlns="" xmlns:p14="http://schemas.microsoft.com/office/powerpoint/2010/main" val="3314959022"/>
              </p:ext>
            </p:extLst>
          </p:nvPr>
        </p:nvGraphicFramePr>
        <p:xfrm>
          <a:off x="7362826" y="2238376"/>
          <a:ext cx="2502391" cy="2745748"/>
        </p:xfrm>
        <a:graphic>
          <a:graphicData uri="http://schemas.openxmlformats.org/presentationml/2006/ole">
            <p:oleObj spid="_x0000_s3137" name="Picture" r:id="rId3" imgW="1600572" imgH="1711756" progId="Word.Picture.8">
              <p:embed/>
            </p:oleObj>
          </a:graphicData>
        </a:graphic>
      </p:graphicFrame>
    </p:spTree>
    <p:extLst>
      <p:ext uri="{BB962C8B-B14F-4D97-AF65-F5344CB8AC3E}">
        <p14:creationId xmlns="" xmlns:p14="http://schemas.microsoft.com/office/powerpoint/2010/main" val="1822908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2209800" y="228600"/>
            <a:ext cx="7772400" cy="533400"/>
          </a:xfrm>
          <a:noFill/>
          <a:ln/>
        </p:spPr>
        <p:txBody>
          <a:bodyPr>
            <a:normAutofit fontScale="90000"/>
          </a:bodyPr>
          <a:lstStyle/>
          <a:p>
            <a:r>
              <a:rPr lang="en-US" sz="4000" b="1" dirty="0">
                <a:latin typeface="Times New Roman" panose="02020603050405020304" pitchFamily="18" charset="0"/>
                <a:cs typeface="Times New Roman" panose="02020603050405020304" pitchFamily="18" charset="0"/>
              </a:rPr>
              <a:t>Trace Program with Arrays</a:t>
            </a:r>
          </a:p>
        </p:txBody>
      </p:sp>
      <p:sp>
        <p:nvSpPr>
          <p:cNvPr id="350211" name="Rectangle 3"/>
          <p:cNvSpPr>
            <a:spLocks noGrp="1" noChangeArrowheads="1"/>
          </p:cNvSpPr>
          <p:nvPr>
            <p:ph idx="1"/>
          </p:nvPr>
        </p:nvSpPr>
        <p:spPr>
          <a:xfrm>
            <a:off x="1752600" y="1981199"/>
            <a:ext cx="4343400" cy="3923211"/>
          </a:xfrm>
          <a:solidFill>
            <a:schemeClr val="bg1"/>
          </a:solidFill>
          <a:ln/>
        </p:spPr>
        <p:txBody>
          <a:bodyPr>
            <a:noAutofit/>
          </a:bodyPr>
          <a:lstStyle/>
          <a:p>
            <a:pPr marL="609600" indent="-609600">
              <a:lnSpc>
                <a:spcPct val="80000"/>
              </a:lnSpc>
              <a:buNone/>
            </a:pPr>
            <a:r>
              <a:rPr lang="en-US" sz="2000" dirty="0">
                <a:solidFill>
                  <a:sysClr val="windowText" lastClr="000000"/>
                </a:solidFill>
              </a:rPr>
              <a:t>public class Test {</a:t>
            </a:r>
          </a:p>
          <a:p>
            <a:pPr marL="609600" indent="-609600">
              <a:lnSpc>
                <a:spcPct val="80000"/>
              </a:lnSpc>
              <a:buNone/>
            </a:pPr>
            <a:r>
              <a:rPr lang="en-US" sz="2000" dirty="0">
                <a:solidFill>
                  <a:sysClr val="windowText" lastClr="000000"/>
                </a:solidFill>
              </a:rPr>
              <a:t>  public static void main(String[] args) {</a:t>
            </a:r>
          </a:p>
          <a:p>
            <a:pPr marL="609600" indent="-609600">
              <a:lnSpc>
                <a:spcPct val="80000"/>
              </a:lnSpc>
              <a:buNone/>
            </a:pPr>
            <a:r>
              <a:rPr lang="en-US" sz="2000" dirty="0">
                <a:solidFill>
                  <a:sysClr val="windowText" lastClr="000000"/>
                </a:solidFill>
              </a:rPr>
              <a:t>    int[] values = new int[5];</a:t>
            </a:r>
          </a:p>
          <a:p>
            <a:pPr marL="609600" indent="-609600">
              <a:lnSpc>
                <a:spcPct val="80000"/>
              </a:lnSpc>
              <a:buNone/>
            </a:pPr>
            <a:r>
              <a:rPr lang="en-US" sz="2000" dirty="0">
                <a:solidFill>
                  <a:sysClr val="windowText" lastClr="000000"/>
                </a:solidFill>
              </a:rPr>
              <a:t>    for (int i = 1; i &lt; 5; i++) {</a:t>
            </a:r>
          </a:p>
          <a:p>
            <a:pPr marL="609600" indent="-609600">
              <a:lnSpc>
                <a:spcPct val="80000"/>
              </a:lnSpc>
              <a:buNone/>
            </a:pPr>
            <a:r>
              <a:rPr lang="en-US" sz="2000" dirty="0">
                <a:solidFill>
                  <a:sysClr val="windowText" lastClr="000000"/>
                </a:solidFill>
              </a:rPr>
              <a:t>      values[i] = i + values[i-1];</a:t>
            </a:r>
          </a:p>
          <a:p>
            <a:pPr marL="609600" indent="-609600">
              <a:lnSpc>
                <a:spcPct val="80000"/>
              </a:lnSpc>
              <a:buNone/>
            </a:pPr>
            <a:r>
              <a:rPr lang="en-US" sz="2000" dirty="0">
                <a:solidFill>
                  <a:sysClr val="windowText" lastClr="000000"/>
                </a:solidFill>
                <a:latin typeface="Times New Roman" panose="02020603050405020304" pitchFamily="18" charset="0"/>
                <a:cs typeface="Times New Roman" panose="02020603050405020304" pitchFamily="18" charset="0"/>
              </a:rPr>
              <a:t> </a:t>
            </a: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System.out.println(values[i</a:t>
            </a:r>
            <a:r>
              <a:rPr lang="en-US" sz="2000" dirty="0">
                <a:solidFill>
                  <a:sysClr val="windowText" lastClr="000000"/>
                </a:solidFill>
                <a:latin typeface="Times New Roman" panose="02020603050405020304" pitchFamily="18" charset="0"/>
                <a:cs typeface="Times New Roman" panose="02020603050405020304" pitchFamily="18" charset="0"/>
              </a:rPr>
              <a:t>]); </a:t>
            </a:r>
            <a:r>
              <a:rPr lang="en-US" sz="2000" dirty="0" smtClean="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    values[0] = values[1] + values[4];</a:t>
            </a:r>
          </a:p>
          <a:p>
            <a:pPr marL="609600" indent="-609600">
              <a:lnSpc>
                <a:spcPct val="80000"/>
              </a:lnSpc>
              <a:buNone/>
            </a:pPr>
            <a:r>
              <a:rPr lang="en-US" sz="2000" dirty="0" smtClean="0">
                <a:solidFill>
                  <a:sysClr val="windowText" lastClr="000000"/>
                </a:solidFill>
                <a:latin typeface="Times New Roman" panose="02020603050405020304" pitchFamily="18" charset="0"/>
                <a:cs typeface="Times New Roman" panose="02020603050405020304" pitchFamily="18" charset="0"/>
              </a:rPr>
              <a:t>    System.out.println(values[0</a:t>
            </a:r>
            <a:r>
              <a:rPr lang="en-US" sz="2000" dirty="0">
                <a:solidFill>
                  <a:sysClr val="windowText" lastClr="000000"/>
                </a:solidFill>
                <a:latin typeface="Times New Roman" panose="02020603050405020304" pitchFamily="18" charset="0"/>
                <a:cs typeface="Times New Roman" panose="02020603050405020304" pitchFamily="18" charset="0"/>
              </a:rPr>
              <a:t>]);</a:t>
            </a:r>
            <a:r>
              <a:rPr lang="en-US" sz="2000" dirty="0" smtClean="0">
                <a:solidFill>
                  <a:sysClr val="windowText" lastClr="000000"/>
                </a:solidFill>
              </a:rPr>
              <a:t>  </a:t>
            </a:r>
          </a:p>
          <a:p>
            <a:pPr marL="609600" indent="-609600">
              <a:lnSpc>
                <a:spcPct val="80000"/>
              </a:lnSpc>
              <a:buNone/>
            </a:pPr>
            <a:r>
              <a:rPr lang="en-US" sz="2000" dirty="0" smtClean="0">
                <a:solidFill>
                  <a:sysClr val="windowText" lastClr="000000"/>
                </a:solidFill>
              </a:rPr>
              <a:t>}</a:t>
            </a:r>
            <a:endParaRPr lang="en-US" sz="2000" dirty="0">
              <a:solidFill>
                <a:sysClr val="windowText" lastClr="000000"/>
              </a:solidFill>
            </a:endParaRPr>
          </a:p>
          <a:p>
            <a:pPr marL="609600" indent="-609600">
              <a:lnSpc>
                <a:spcPct val="80000"/>
              </a:lnSpc>
              <a:buNone/>
            </a:pPr>
            <a:r>
              <a:rPr lang="en-US" sz="2000" dirty="0">
                <a:solidFill>
                  <a:sysClr val="windowText" lastClr="000000"/>
                </a:solidFill>
              </a:rPr>
              <a:t>}</a:t>
            </a:r>
          </a:p>
        </p:txBody>
      </p:sp>
      <p:sp>
        <p:nvSpPr>
          <p:cNvPr id="9" name="Slide Number Placeholder 4"/>
          <p:cNvSpPr>
            <a:spLocks noGrp="1"/>
          </p:cNvSpPr>
          <p:nvPr>
            <p:ph type="sldNum" sz="quarter" idx="12"/>
          </p:nvPr>
        </p:nvSpPr>
        <p:spPr/>
        <p:txBody>
          <a:bodyPr/>
          <a:lstStyle/>
          <a:p>
            <a:fld id="{7ACCBE56-A851-42E6-B848-947F81EDB9FF}" type="slidenum">
              <a:rPr lang="en-US"/>
              <a:pPr/>
              <a:t>9</a:t>
            </a:fld>
            <a:endParaRPr lang="en-US" dirty="0"/>
          </a:p>
        </p:txBody>
      </p:sp>
      <p:sp>
        <p:nvSpPr>
          <p:cNvPr id="350212" name="AutoShape 4"/>
          <p:cNvSpPr>
            <a:spLocks noChangeArrowheads="1"/>
          </p:cNvSpPr>
          <p:nvPr/>
        </p:nvSpPr>
        <p:spPr bwMode="auto">
          <a:xfrm>
            <a:off x="3906839" y="1142327"/>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t>i (=1) is less than 5</a:t>
            </a:r>
          </a:p>
        </p:txBody>
      </p:sp>
      <p:sp>
        <p:nvSpPr>
          <p:cNvPr id="350213" name="Rectangle 5"/>
          <p:cNvSpPr>
            <a:spLocks noChangeArrowheads="1"/>
          </p:cNvSpPr>
          <p:nvPr/>
        </p:nvSpPr>
        <p:spPr bwMode="auto">
          <a:xfrm>
            <a:off x="3683274" y="3181508"/>
            <a:ext cx="576262" cy="2682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0214" name="Rectangle 6"/>
          <p:cNvSpPr>
            <a:spLocks noChangeArrowheads="1"/>
          </p:cNvSpPr>
          <p:nvPr/>
        </p:nvSpPr>
        <p:spPr bwMode="auto">
          <a:xfrm>
            <a:off x="1524001" y="238708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0215" name="Object 7"/>
          <p:cNvGraphicFramePr>
            <a:graphicFrameLocks noChangeAspect="1"/>
          </p:cNvGraphicFramePr>
          <p:nvPr>
            <p:extLst>
              <p:ext uri="{D42A27DB-BD31-4B8C-83A1-F6EECF244321}">
                <p14:modId xmlns="" xmlns:p14="http://schemas.microsoft.com/office/powerpoint/2010/main" val="4032066470"/>
              </p:ext>
            </p:extLst>
          </p:nvPr>
        </p:nvGraphicFramePr>
        <p:xfrm>
          <a:off x="7362826" y="2314576"/>
          <a:ext cx="2437997" cy="2553638"/>
        </p:xfrm>
        <a:graphic>
          <a:graphicData uri="http://schemas.openxmlformats.org/presentationml/2006/ole">
            <p:oleObj spid="_x0000_s4161" name="Picture" r:id="rId3" imgW="1600572" imgH="1711756" progId="Word.Picture.8">
              <p:embed/>
            </p:oleObj>
          </a:graphicData>
        </a:graphic>
      </p:graphicFrame>
    </p:spTree>
    <p:extLst>
      <p:ext uri="{BB962C8B-B14F-4D97-AF65-F5344CB8AC3E}">
        <p14:creationId xmlns="" xmlns:p14="http://schemas.microsoft.com/office/powerpoint/2010/main" val="2473384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552</TotalTime>
  <Words>3885</Words>
  <Application>Microsoft Office PowerPoint</Application>
  <PresentationFormat>Custom</PresentationFormat>
  <Paragraphs>879</Paragraphs>
  <Slides>60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Opulent</vt:lpstr>
      <vt:lpstr>Microsoft Word Picture</vt:lpstr>
      <vt:lpstr>Picture</vt:lpstr>
      <vt:lpstr>Array</vt:lpstr>
      <vt:lpstr>Introducing Arrays</vt:lpstr>
      <vt:lpstr>Declaring Array Variables</vt:lpstr>
      <vt:lpstr>Creating Arrays</vt:lpstr>
      <vt:lpstr>The Length of an Array</vt:lpstr>
      <vt:lpstr>Declaring, creating, initializing Using the Shorthand Notation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Initializing arrays with input values</vt:lpstr>
      <vt:lpstr>Initializing arrays with random values</vt:lpstr>
      <vt:lpstr>Summing all elements</vt:lpstr>
      <vt:lpstr>Finding the largest element</vt:lpstr>
      <vt:lpstr>Enhanced for Loop (for-each loop)</vt:lpstr>
      <vt:lpstr>Copying Arrays</vt:lpstr>
      <vt:lpstr>Returning an Array from a Method</vt:lpstr>
      <vt:lpstr>Returning an Array from a Method</vt:lpstr>
      <vt:lpstr>  Declare/Create Two-dimensional Arrays</vt:lpstr>
      <vt:lpstr>Declaring Variables of Two-dimensional Arrays and Creating Two-dimensional Arrays </vt:lpstr>
      <vt:lpstr>Declaring, Creating, and Initializing Using Shorthand Notations</vt:lpstr>
      <vt:lpstr>Initializing two-dimensional arrays with input values</vt:lpstr>
      <vt:lpstr>Summing all elements</vt:lpstr>
      <vt:lpstr>Summing elements by column</vt:lpstr>
      <vt:lpstr>Searching Arrays</vt:lpstr>
      <vt:lpstr>Linear Search</vt:lpstr>
      <vt:lpstr>From Idea to Solution</vt:lpstr>
      <vt:lpstr>Linear Search Solution </vt:lpstr>
      <vt:lpstr>Binary Search</vt:lpstr>
      <vt:lpstr>Binary Search, cont.</vt:lpstr>
      <vt:lpstr>Binary Search, cont.</vt:lpstr>
      <vt:lpstr>From Idea to Soluton</vt:lpstr>
      <vt:lpstr>Binary Search Solution </vt:lpstr>
      <vt:lpstr>Insertion Sort</vt:lpstr>
      <vt:lpstr>Insertion Sort Solution </vt:lpstr>
      <vt:lpstr>Assignment/Home Work</vt:lpstr>
      <vt:lpstr>ARRAY LIST</vt:lpstr>
      <vt:lpstr>JAVA ARRAY LIST CLASS</vt:lpstr>
      <vt:lpstr>Java non-generic VS generic collection</vt:lpstr>
      <vt:lpstr>Example of Java ArrayList class</vt:lpstr>
      <vt:lpstr>Slide 53</vt:lpstr>
      <vt:lpstr>Slide 54</vt:lpstr>
      <vt:lpstr>User-defined class objects in Java ArrayList</vt:lpstr>
      <vt:lpstr>Slide 56</vt:lpstr>
      <vt:lpstr>Example of addAll(Collection c) method</vt:lpstr>
      <vt:lpstr>Example of removeAll() method</vt:lpstr>
      <vt:lpstr>Example of retainAll() method</vt:lpstr>
      <vt:lpstr>Slide 60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MerajAli</dc:creator>
  <cp:lastModifiedBy>User</cp:lastModifiedBy>
  <cp:revision>82</cp:revision>
  <dcterms:created xsi:type="dcterms:W3CDTF">2016-01-25T05:23:58Z</dcterms:created>
  <dcterms:modified xsi:type="dcterms:W3CDTF">2016-04-06T12:51:52Z</dcterms:modified>
</cp:coreProperties>
</file>