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36"/>
  </p:notesMasterIdLst>
  <p:sldIdLst>
    <p:sldId id="256" r:id="rId2"/>
    <p:sldId id="266" r:id="rId3"/>
    <p:sldId id="267" r:id="rId4"/>
    <p:sldId id="268" r:id="rId5"/>
    <p:sldId id="269"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82" r:id="rId19"/>
    <p:sldId id="296" r:id="rId20"/>
    <p:sldId id="288" r:id="rId21"/>
    <p:sldId id="294" r:id="rId22"/>
    <p:sldId id="257" r:id="rId23"/>
    <p:sldId id="258" r:id="rId24"/>
    <p:sldId id="289" r:id="rId25"/>
    <p:sldId id="259" r:id="rId26"/>
    <p:sldId id="260" r:id="rId27"/>
    <p:sldId id="290" r:id="rId28"/>
    <p:sldId id="261" r:id="rId29"/>
    <p:sldId id="262" r:id="rId30"/>
    <p:sldId id="295" r:id="rId31"/>
    <p:sldId id="263" r:id="rId32"/>
    <p:sldId id="264" r:id="rId33"/>
    <p:sldId id="265" r:id="rId34"/>
    <p:sldId id="292"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61"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jpe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2.jpe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2.jpe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2.jpeg"/></Relationships>
</file>

<file path=ppt/drawings/_rels/vmlDrawing5.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2.jpeg"/></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2.jpeg"/></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2.jpe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079A1-12A4-41CA-ADAE-7501C7BACBAE}" type="datetimeFigureOut">
              <a:rPr lang="en-US" smtClean="0"/>
              <a:pPr/>
              <a:t>4/6/2016</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E413DB-31E7-4A8A-994B-AADA52EA6171}" type="slidenum">
              <a:rPr lang="en-US" smtClean="0"/>
              <a:pPr/>
              <a:t>‹#›</a:t>
            </a:fld>
            <a:endParaRPr lang="en-US" dirty="0"/>
          </a:p>
        </p:txBody>
      </p:sp>
    </p:spTree>
    <p:extLst>
      <p:ext uri="{BB962C8B-B14F-4D97-AF65-F5344CB8AC3E}">
        <p14:creationId xmlns="" xmlns:p14="http://schemas.microsoft.com/office/powerpoint/2010/main" val="2206181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219139"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Tree>
    <p:extLst>
      <p:ext uri="{BB962C8B-B14F-4D97-AF65-F5344CB8AC3E}">
        <p14:creationId xmlns="" xmlns:p14="http://schemas.microsoft.com/office/powerpoint/2010/main" val="2657997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236547"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Tree>
    <p:extLst>
      <p:ext uri="{BB962C8B-B14F-4D97-AF65-F5344CB8AC3E}">
        <p14:creationId xmlns="" xmlns:p14="http://schemas.microsoft.com/office/powerpoint/2010/main" val="40954661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237571"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Tree>
    <p:extLst>
      <p:ext uri="{BB962C8B-B14F-4D97-AF65-F5344CB8AC3E}">
        <p14:creationId xmlns="" xmlns:p14="http://schemas.microsoft.com/office/powerpoint/2010/main" val="3332348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240643"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Tree>
    <p:extLst>
      <p:ext uri="{BB962C8B-B14F-4D97-AF65-F5344CB8AC3E}">
        <p14:creationId xmlns="" xmlns:p14="http://schemas.microsoft.com/office/powerpoint/2010/main" val="8309431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241667"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Tree>
    <p:extLst>
      <p:ext uri="{BB962C8B-B14F-4D97-AF65-F5344CB8AC3E}">
        <p14:creationId xmlns="" xmlns:p14="http://schemas.microsoft.com/office/powerpoint/2010/main" val="14687604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242691"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Tree>
    <p:extLst>
      <p:ext uri="{BB962C8B-B14F-4D97-AF65-F5344CB8AC3E}">
        <p14:creationId xmlns="" xmlns:p14="http://schemas.microsoft.com/office/powerpoint/2010/main" val="29265673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243715"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Tree>
    <p:extLst>
      <p:ext uri="{BB962C8B-B14F-4D97-AF65-F5344CB8AC3E}">
        <p14:creationId xmlns="" xmlns:p14="http://schemas.microsoft.com/office/powerpoint/2010/main" val="1331295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244739"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Tree>
    <p:extLst>
      <p:ext uri="{BB962C8B-B14F-4D97-AF65-F5344CB8AC3E}">
        <p14:creationId xmlns="" xmlns:p14="http://schemas.microsoft.com/office/powerpoint/2010/main" val="41418854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245763"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Tree>
    <p:extLst>
      <p:ext uri="{BB962C8B-B14F-4D97-AF65-F5344CB8AC3E}">
        <p14:creationId xmlns="" xmlns:p14="http://schemas.microsoft.com/office/powerpoint/2010/main" val="26116101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263171"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Tree>
    <p:extLst>
      <p:ext uri="{BB962C8B-B14F-4D97-AF65-F5344CB8AC3E}">
        <p14:creationId xmlns="" xmlns:p14="http://schemas.microsoft.com/office/powerpoint/2010/main" val="3363821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220163"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Tree>
    <p:extLst>
      <p:ext uri="{BB962C8B-B14F-4D97-AF65-F5344CB8AC3E}">
        <p14:creationId xmlns="" xmlns:p14="http://schemas.microsoft.com/office/powerpoint/2010/main" val="2265215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221187"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Tree>
    <p:extLst>
      <p:ext uri="{BB962C8B-B14F-4D97-AF65-F5344CB8AC3E}">
        <p14:creationId xmlns="" xmlns:p14="http://schemas.microsoft.com/office/powerpoint/2010/main" val="237976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222211"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Tree>
    <p:extLst>
      <p:ext uri="{BB962C8B-B14F-4D97-AF65-F5344CB8AC3E}">
        <p14:creationId xmlns="" xmlns:p14="http://schemas.microsoft.com/office/powerpoint/2010/main" val="13527737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223235"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Tree>
    <p:extLst>
      <p:ext uri="{BB962C8B-B14F-4D97-AF65-F5344CB8AC3E}">
        <p14:creationId xmlns="" xmlns:p14="http://schemas.microsoft.com/office/powerpoint/2010/main" val="3594776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224259"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Tree>
    <p:extLst>
      <p:ext uri="{BB962C8B-B14F-4D97-AF65-F5344CB8AC3E}">
        <p14:creationId xmlns="" xmlns:p14="http://schemas.microsoft.com/office/powerpoint/2010/main" val="8914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225283"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Tree>
    <p:extLst>
      <p:ext uri="{BB962C8B-B14F-4D97-AF65-F5344CB8AC3E}">
        <p14:creationId xmlns="" xmlns:p14="http://schemas.microsoft.com/office/powerpoint/2010/main" val="630587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226307"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Tree>
    <p:extLst>
      <p:ext uri="{BB962C8B-B14F-4D97-AF65-F5344CB8AC3E}">
        <p14:creationId xmlns="" xmlns:p14="http://schemas.microsoft.com/office/powerpoint/2010/main" val="27818769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227331"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Tree>
    <p:extLst>
      <p:ext uri="{BB962C8B-B14F-4D97-AF65-F5344CB8AC3E}">
        <p14:creationId xmlns="" xmlns:p14="http://schemas.microsoft.com/office/powerpoint/2010/main" val="88670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910080" y="359898"/>
            <a:ext cx="987552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910080" y="1850064"/>
            <a:ext cx="987552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3E6D2D69-A640-4F02-8468-85922865E70A}" type="datetimeFigureOut">
              <a:rPr lang="en-US" smtClean="0"/>
              <a:pPr/>
              <a:t>4/6/2016</a:t>
            </a:fld>
            <a:endParaRPr lang="en-US" dirty="0"/>
          </a:p>
        </p:txBody>
      </p:sp>
      <p:sp>
        <p:nvSpPr>
          <p:cNvPr id="20" name="Footer Placeholder 19"/>
          <p:cNvSpPr>
            <a:spLocks noGrp="1"/>
          </p:cNvSpPr>
          <p:nvPr>
            <p:ph type="ftr" sz="quarter" idx="11"/>
          </p:nvPr>
        </p:nvSpPr>
        <p:spPr/>
        <p:txBody>
          <a:bodyPr/>
          <a:lstStyle>
            <a:extLst/>
          </a:lstStyle>
          <a:p>
            <a:endParaRPr lang="en-US" dirty="0"/>
          </a:p>
        </p:txBody>
      </p:sp>
      <p:sp>
        <p:nvSpPr>
          <p:cNvPr id="10" name="Slide Number Placeholder 9"/>
          <p:cNvSpPr>
            <a:spLocks noGrp="1"/>
          </p:cNvSpPr>
          <p:nvPr>
            <p:ph type="sldNum" sz="quarter" idx="12"/>
          </p:nvPr>
        </p:nvSpPr>
        <p:spPr/>
        <p:txBody>
          <a:bodyPr/>
          <a:lstStyle>
            <a:extLst/>
          </a:lstStyle>
          <a:p>
            <a:fld id="{3C517AB3-3237-46D0-AD66-9DFB6402E5D8}" type="slidenum">
              <a:rPr lang="en-US" smtClean="0"/>
              <a:pPr/>
              <a:t>‹#›</a:t>
            </a:fld>
            <a:endParaRPr lang="en-US" dirty="0"/>
          </a:p>
        </p:txBody>
      </p:sp>
      <p:sp>
        <p:nvSpPr>
          <p:cNvPr id="8" name="Oval 7"/>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542901" y="1345016"/>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E6D2D69-A640-4F02-8468-85922865E70A}" type="datetimeFigureOut">
              <a:rPr lang="en-US" smtClean="0"/>
              <a:pPr/>
              <a:t>4/6/2016</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3C517AB3-3237-46D0-AD66-9DFB6402E5D8}"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274640"/>
            <a:ext cx="24384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524000" y="274641"/>
            <a:ext cx="7416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E6D2D69-A640-4F02-8468-85922865E70A}" type="datetimeFigureOut">
              <a:rPr lang="en-US" smtClean="0"/>
              <a:pPr/>
              <a:t>4/6/2016</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3C517AB3-3237-46D0-AD66-9DFB6402E5D8}"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E6D2D69-A640-4F02-8468-85922865E70A}" type="datetimeFigureOut">
              <a:rPr lang="en-US" smtClean="0"/>
              <a:pPr/>
              <a:t>4/6/2016</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3C517AB3-3237-46D0-AD66-9DFB6402E5D8}"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043853" y="-54"/>
            <a:ext cx="9144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3437856" y="2600325"/>
            <a:ext cx="85344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437856" y="1066800"/>
            <a:ext cx="85344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E6D2D69-A640-4F02-8468-85922865E70A}" type="datetimeFigureOut">
              <a:rPr lang="en-US" smtClean="0"/>
              <a:pPr/>
              <a:t>4/6/2016</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3C517AB3-3237-46D0-AD66-9DFB6402E5D8}" type="slidenum">
              <a:rPr lang="en-US" smtClean="0"/>
              <a:pPr/>
              <a:t>‹#›</a:t>
            </a:fld>
            <a:endParaRPr lang="en-US" dirty="0"/>
          </a:p>
        </p:txBody>
      </p:sp>
      <p:sp>
        <p:nvSpPr>
          <p:cNvPr id="10" name="Rectangle 9"/>
          <p:cNvSpPr/>
          <p:nvPr/>
        </p:nvSpPr>
        <p:spPr bwMode="invGray">
          <a:xfrm>
            <a:off x="3048000" y="0"/>
            <a:ext cx="1016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896428" y="2814656"/>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3210752" y="2745870"/>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E6D2D69-A640-4F02-8468-85922865E70A}" type="datetimeFigureOut">
              <a:rPr lang="en-US" smtClean="0"/>
              <a:pPr/>
              <a:t>4/6/2016</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3C517AB3-3237-46D0-AD66-9DFB6402E5D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5160336"/>
            <a:ext cx="109728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21792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E6D2D69-A640-4F02-8468-85922865E70A}" type="datetimeFigureOut">
              <a:rPr lang="en-US" smtClean="0"/>
              <a:pPr/>
              <a:t>4/6/2016</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3C517AB3-3237-46D0-AD66-9DFB6402E5D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3E6D2D69-A640-4F02-8468-85922865E70A}" type="datetimeFigureOut">
              <a:rPr lang="en-US" smtClean="0"/>
              <a:pPr/>
              <a:t>4/6/2016</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3C517AB3-3237-46D0-AD66-9DFB6402E5D8}"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353312" y="0"/>
            <a:ext cx="10838688"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3E6D2D69-A640-4F02-8468-85922865E70A}" type="datetimeFigureOut">
              <a:rPr lang="en-US" smtClean="0"/>
              <a:pPr/>
              <a:t>4/6/2016</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3C517AB3-3237-46D0-AD66-9DFB6402E5D8}" type="slidenum">
              <a:rPr lang="en-US" smtClean="0"/>
              <a:pPr/>
              <a:t>‹#›</a:t>
            </a:fld>
            <a:endParaRPr lang="en-US" dirty="0"/>
          </a:p>
        </p:txBody>
      </p:sp>
      <p:sp>
        <p:nvSpPr>
          <p:cNvPr id="6" name="Rectangle 5"/>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16778"/>
            <a:ext cx="508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1406964"/>
            <a:ext cx="508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2133601"/>
            <a:ext cx="108712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E6D2D69-A640-4F02-8468-85922865E70A}" type="datetimeFigureOut">
              <a:rPr lang="en-US" smtClean="0"/>
              <a:pPr/>
              <a:t>4/6/2016</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3C517AB3-3237-46D0-AD66-9DFB6402E5D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49195" y="1066800"/>
            <a:ext cx="36576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3E6D2D69-A640-4F02-8468-85922865E70A}" type="datetimeFigureOut">
              <a:rPr lang="en-US" smtClean="0"/>
              <a:pPr/>
              <a:t>4/6/2016</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3C517AB3-3237-46D0-AD66-9DFB6402E5D8}" type="slidenum">
              <a:rPr lang="en-US" smtClean="0"/>
              <a:pPr/>
              <a:t>‹#›</a:t>
            </a:fld>
            <a:endParaRPr lang="en-US" dirty="0"/>
          </a:p>
        </p:txBody>
      </p:sp>
      <p:sp>
        <p:nvSpPr>
          <p:cNvPr id="8" name="Rectangle 7"/>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1117600" y="1143004"/>
            <a:ext cx="58928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528967" y="954341"/>
            <a:ext cx="9144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6671556" y="936786"/>
            <a:ext cx="865632"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1117600" y="4800600"/>
            <a:ext cx="58928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Pie 6"/>
          <p:cNvSpPr/>
          <p:nvPr/>
        </p:nvSpPr>
        <p:spPr>
          <a:xfrm>
            <a:off x="-1087902" y="-815922"/>
            <a:ext cx="2185183"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25089" y="21103"/>
            <a:ext cx="2269588"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243842"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350498" y="-54"/>
            <a:ext cx="10841503"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914144" y="274638"/>
            <a:ext cx="999744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914144" y="1447800"/>
            <a:ext cx="999744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4775200" y="6305550"/>
            <a:ext cx="28448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3E6D2D69-A640-4F02-8468-85922865E70A}" type="datetimeFigureOut">
              <a:rPr lang="en-US" smtClean="0"/>
              <a:pPr/>
              <a:t>4/6/2016</a:t>
            </a:fld>
            <a:endParaRPr lang="en-US" dirty="0"/>
          </a:p>
        </p:txBody>
      </p:sp>
      <p:sp>
        <p:nvSpPr>
          <p:cNvPr id="10" name="Footer Placeholder 9"/>
          <p:cNvSpPr>
            <a:spLocks noGrp="1"/>
          </p:cNvSpPr>
          <p:nvPr>
            <p:ph type="ftr" sz="quarter" idx="3"/>
          </p:nvPr>
        </p:nvSpPr>
        <p:spPr>
          <a:xfrm>
            <a:off x="7620000" y="6305550"/>
            <a:ext cx="38608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dirty="0"/>
          </a:p>
        </p:txBody>
      </p:sp>
      <p:sp>
        <p:nvSpPr>
          <p:cNvPr id="22" name="Slide Number Placeholder 21"/>
          <p:cNvSpPr>
            <a:spLocks noGrp="1"/>
          </p:cNvSpPr>
          <p:nvPr>
            <p:ph type="sldNum" sz="quarter" idx="4"/>
          </p:nvPr>
        </p:nvSpPr>
        <p:spPr>
          <a:xfrm>
            <a:off x="11484864" y="6305550"/>
            <a:ext cx="6096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3C517AB3-3237-46D0-AD66-9DFB6402E5D8}" type="slidenum">
              <a:rPr lang="en-US" smtClean="0"/>
              <a:pPr/>
              <a:t>‹#›</a:t>
            </a:fld>
            <a:endParaRPr lang="en-US" dirty="0"/>
          </a:p>
        </p:txBody>
      </p:sp>
      <p:sp>
        <p:nvSpPr>
          <p:cNvPr id="15" name="Rectangle 14"/>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dk1" tx1="lt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0422" y="731520"/>
            <a:ext cx="10035177" cy="3788229"/>
          </a:xfrm>
        </p:spPr>
        <p:txBody>
          <a:bodyPr>
            <a:normAutofit fontScale="90000"/>
          </a:bodyPr>
          <a:lstStyle/>
          <a:p>
            <a:r>
              <a:rPr lang="en-US" sz="7200" b="1" dirty="0" smtClean="0">
                <a:solidFill>
                  <a:srgbClr val="00B050"/>
                </a:solidFill>
              </a:rPr>
              <a:t>LOOP CONTROL</a:t>
            </a:r>
            <a:br>
              <a:rPr lang="en-US" sz="7200" b="1" dirty="0" smtClean="0">
                <a:solidFill>
                  <a:srgbClr val="00B050"/>
                </a:solidFill>
              </a:rPr>
            </a:br>
            <a:r>
              <a:rPr lang="en-US" sz="7200" b="1" dirty="0" smtClean="0">
                <a:solidFill>
                  <a:srgbClr val="00B050"/>
                </a:solidFill>
              </a:rPr>
              <a:t> </a:t>
            </a:r>
            <a:r>
              <a:rPr lang="en-US" sz="7200" b="1" dirty="0" smtClean="0">
                <a:solidFill>
                  <a:srgbClr val="00B050"/>
                </a:solidFill>
              </a:rPr>
              <a:t>              &amp;</a:t>
            </a:r>
            <a:br>
              <a:rPr lang="en-US" sz="7200" b="1" dirty="0" smtClean="0">
                <a:solidFill>
                  <a:srgbClr val="00B050"/>
                </a:solidFill>
              </a:rPr>
            </a:br>
            <a:r>
              <a:rPr lang="en-US" sz="7200" b="1" dirty="0" smtClean="0">
                <a:solidFill>
                  <a:srgbClr val="00B050"/>
                </a:solidFill>
              </a:rPr>
              <a:t>DECISION MAKING STATEMENTS</a:t>
            </a:r>
            <a:endParaRPr lang="en-US" sz="7200" b="1" dirty="0">
              <a:solidFill>
                <a:srgbClr val="00B050"/>
              </a:solidFill>
            </a:endParaRPr>
          </a:p>
        </p:txBody>
      </p:sp>
      <p:sp>
        <p:nvSpPr>
          <p:cNvPr id="5" name="Subtitle 4"/>
          <p:cNvSpPr>
            <a:spLocks noGrp="1"/>
          </p:cNvSpPr>
          <p:nvPr>
            <p:ph type="subTitle" idx="1"/>
          </p:nvPr>
        </p:nvSpPr>
        <p:spPr>
          <a:xfrm>
            <a:off x="2246811" y="600891"/>
            <a:ext cx="9535886" cy="2338252"/>
          </a:xfrm>
        </p:spPr>
        <p:txBody>
          <a:bodyPr/>
          <a:lstStyle/>
          <a:p>
            <a:r>
              <a:rPr lang="en-US" dirty="0" smtClean="0"/>
              <a:t> </a:t>
            </a:r>
            <a:endParaRPr lang="en-US" dirty="0"/>
          </a:p>
        </p:txBody>
      </p:sp>
    </p:spTree>
    <p:extLst>
      <p:ext uri="{BB962C8B-B14F-4D97-AF65-F5344CB8AC3E}">
        <p14:creationId xmlns="" xmlns:p14="http://schemas.microsoft.com/office/powerpoint/2010/main" val="3693751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2209800" y="0"/>
            <a:ext cx="8001000" cy="914400"/>
          </a:xfrm>
        </p:spPr>
        <p:txBody>
          <a:bodyPr/>
          <a:lstStyle/>
          <a:p>
            <a:r>
              <a:rPr lang="en-US" dirty="0"/>
              <a:t>Note</a:t>
            </a:r>
          </a:p>
        </p:txBody>
      </p:sp>
      <p:sp>
        <p:nvSpPr>
          <p:cNvPr id="93187" name="Rectangle 3"/>
          <p:cNvSpPr>
            <a:spLocks noGrp="1" noChangeArrowheads="1"/>
          </p:cNvSpPr>
          <p:nvPr>
            <p:ph idx="1"/>
          </p:nvPr>
        </p:nvSpPr>
        <p:spPr>
          <a:xfrm>
            <a:off x="1905000" y="1763486"/>
            <a:ext cx="8534400" cy="914400"/>
          </a:xfrm>
        </p:spPr>
        <p:txBody>
          <a:bodyPr>
            <a:normAutofit fontScale="92500" lnSpcReduction="10000"/>
          </a:bodyPr>
          <a:lstStyle/>
          <a:p>
            <a:pPr marL="0" indent="0">
              <a:buNone/>
            </a:pPr>
            <a:r>
              <a:rPr lang="en-US" dirty="0">
                <a:cs typeface="Times New Roman" panose="02020603050405020304" pitchFamily="18" charset="0"/>
              </a:rPr>
              <a:t>The </a:t>
            </a:r>
            <a:r>
              <a:rPr lang="en-US" u="sng" dirty="0">
                <a:cs typeface="Times New Roman" panose="02020603050405020304" pitchFamily="18" charset="0"/>
              </a:rPr>
              <a:t>else</a:t>
            </a:r>
            <a:r>
              <a:rPr lang="en-US" dirty="0">
                <a:cs typeface="Times New Roman" panose="02020603050405020304" pitchFamily="18" charset="0"/>
              </a:rPr>
              <a:t> clause matches the most recent </a:t>
            </a:r>
            <a:r>
              <a:rPr lang="en-US" u="sng" dirty="0">
                <a:cs typeface="Times New Roman" panose="02020603050405020304" pitchFamily="18" charset="0"/>
              </a:rPr>
              <a:t>if</a:t>
            </a:r>
            <a:r>
              <a:rPr lang="en-US" dirty="0">
                <a:cs typeface="Times New Roman" panose="02020603050405020304" pitchFamily="18" charset="0"/>
              </a:rPr>
              <a:t> clause in the same block. </a:t>
            </a:r>
            <a:endParaRPr lang="en-US" dirty="0">
              <a:latin typeface="Courier" charset="0"/>
              <a:cs typeface="Times New Roman" panose="02020603050405020304" pitchFamily="18" charset="0"/>
            </a:endParaRPr>
          </a:p>
        </p:txBody>
      </p:sp>
      <p:sp>
        <p:nvSpPr>
          <p:cNvPr id="6" name="Slide Number Placeholder 4"/>
          <p:cNvSpPr>
            <a:spLocks noGrp="1"/>
          </p:cNvSpPr>
          <p:nvPr>
            <p:ph type="sldNum" sz="quarter" idx="12"/>
          </p:nvPr>
        </p:nvSpPr>
        <p:spPr/>
        <p:txBody>
          <a:bodyPr/>
          <a:lstStyle/>
          <a:p>
            <a:fld id="{EF277AD0-DE31-4F1A-A899-6AA0FA1C4927}" type="slidenum">
              <a:rPr lang="en-US"/>
              <a:pPr/>
              <a:t>10</a:t>
            </a:fld>
            <a:endParaRPr lang="en-US" dirty="0"/>
          </a:p>
        </p:txBody>
      </p:sp>
      <p:sp>
        <p:nvSpPr>
          <p:cNvPr id="93189" name="Rectangle 5"/>
          <p:cNvSpPr>
            <a:spLocks noChangeArrowheads="1"/>
          </p:cNvSpPr>
          <p:nvPr/>
        </p:nvSpPr>
        <p:spPr bwMode="auto">
          <a:xfrm>
            <a:off x="3990975" y="2824163"/>
            <a:ext cx="91440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endParaRPr lang="en-US" dirty="0"/>
          </a:p>
        </p:txBody>
      </p:sp>
      <p:graphicFrame>
        <p:nvGraphicFramePr>
          <p:cNvPr id="93188" name="Object 4"/>
          <p:cNvGraphicFramePr>
            <a:graphicFrameLocks noChangeAspect="1"/>
          </p:cNvGraphicFramePr>
          <p:nvPr/>
        </p:nvGraphicFramePr>
        <p:xfrm>
          <a:off x="1905000" y="2834640"/>
          <a:ext cx="8763000" cy="3840479"/>
        </p:xfrm>
        <a:graphic>
          <a:graphicData uri="http://schemas.openxmlformats.org/presentationml/2006/ole">
            <p:oleObj spid="_x0000_s3108" name="Picture" r:id="rId4" imgW="4361688" imgH="1331976" progId="Word.Picture.8">
              <p:embed/>
            </p:oleObj>
          </a:graphicData>
        </a:graphic>
      </p:graphicFrame>
    </p:spTree>
    <p:extLst>
      <p:ext uri="{BB962C8B-B14F-4D97-AF65-F5344CB8AC3E}">
        <p14:creationId xmlns="" xmlns:p14="http://schemas.microsoft.com/office/powerpoint/2010/main" val="9867323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2133600" y="228600"/>
            <a:ext cx="7772400" cy="685800"/>
          </a:xfrm>
        </p:spPr>
        <p:txBody>
          <a:bodyPr>
            <a:noAutofit/>
          </a:bodyPr>
          <a:lstStyle/>
          <a:p>
            <a:r>
              <a:rPr lang="en-US" b="1" dirty="0">
                <a:latin typeface="Times New Roman" panose="02020603050405020304" pitchFamily="18" charset="0"/>
                <a:cs typeface="Times New Roman" panose="02020603050405020304" pitchFamily="18" charset="0"/>
              </a:rPr>
              <a:t>switch Statements</a:t>
            </a:r>
          </a:p>
        </p:txBody>
      </p:sp>
      <p:sp>
        <p:nvSpPr>
          <p:cNvPr id="50179" name="Rectangle 3"/>
          <p:cNvSpPr>
            <a:spLocks noGrp="1" noChangeArrowheads="1"/>
          </p:cNvSpPr>
          <p:nvPr>
            <p:ph idx="1"/>
          </p:nvPr>
        </p:nvSpPr>
        <p:spPr>
          <a:xfrm>
            <a:off x="1493949" y="1554480"/>
            <a:ext cx="8945451" cy="4770119"/>
          </a:xfrm>
        </p:spPr>
        <p:txBody>
          <a:bodyPr>
            <a:noAutofit/>
          </a:bodyPr>
          <a:lstStyle/>
          <a:p>
            <a:pPr marL="0" indent="0">
              <a:buNone/>
            </a:pPr>
            <a:r>
              <a:rPr lang="en-US" sz="2400" dirty="0">
                <a:cs typeface="Times New Roman" panose="02020603050405020304" pitchFamily="18" charset="0"/>
              </a:rPr>
              <a:t>switch (status) {</a:t>
            </a:r>
          </a:p>
          <a:p>
            <a:pPr marL="0" indent="0">
              <a:buNone/>
            </a:pPr>
            <a:r>
              <a:rPr lang="en-US" sz="2400" dirty="0">
                <a:cs typeface="Times New Roman" panose="02020603050405020304" pitchFamily="18" charset="0"/>
              </a:rPr>
              <a:t>  case 0:  compute taxes for single filers;</a:t>
            </a:r>
          </a:p>
          <a:p>
            <a:pPr marL="0" indent="0">
              <a:buNone/>
            </a:pPr>
            <a:r>
              <a:rPr lang="en-US" sz="2400" dirty="0">
                <a:cs typeface="Times New Roman" panose="02020603050405020304" pitchFamily="18" charset="0"/>
              </a:rPr>
              <a:t>           break;</a:t>
            </a:r>
          </a:p>
          <a:p>
            <a:pPr marL="0" indent="0">
              <a:buNone/>
            </a:pPr>
            <a:r>
              <a:rPr lang="en-US" sz="2400" dirty="0">
                <a:cs typeface="Times New Roman" panose="02020603050405020304" pitchFamily="18" charset="0"/>
              </a:rPr>
              <a:t>  case 1:  compute taxes for married file jointly;</a:t>
            </a:r>
          </a:p>
          <a:p>
            <a:pPr marL="0" indent="0">
              <a:buNone/>
            </a:pPr>
            <a:r>
              <a:rPr lang="en-US" sz="2400" dirty="0">
                <a:cs typeface="Times New Roman" panose="02020603050405020304" pitchFamily="18" charset="0"/>
              </a:rPr>
              <a:t>           break;</a:t>
            </a:r>
          </a:p>
          <a:p>
            <a:pPr marL="0" indent="0">
              <a:buNone/>
            </a:pPr>
            <a:r>
              <a:rPr lang="en-US" sz="2400" dirty="0">
                <a:cs typeface="Times New Roman" panose="02020603050405020304" pitchFamily="18" charset="0"/>
              </a:rPr>
              <a:t>  case 2:  compute taxes for married file separately;</a:t>
            </a:r>
          </a:p>
          <a:p>
            <a:pPr marL="0" indent="0">
              <a:buNone/>
            </a:pPr>
            <a:r>
              <a:rPr lang="en-US" sz="2400" dirty="0">
                <a:cs typeface="Times New Roman" panose="02020603050405020304" pitchFamily="18" charset="0"/>
              </a:rPr>
              <a:t>           break;</a:t>
            </a:r>
          </a:p>
          <a:p>
            <a:pPr marL="0" indent="0">
              <a:buNone/>
            </a:pPr>
            <a:r>
              <a:rPr lang="en-US" sz="2400" dirty="0">
                <a:cs typeface="Times New Roman" panose="02020603050405020304" pitchFamily="18" charset="0"/>
              </a:rPr>
              <a:t>  case 3:  compute taxes for head of household;</a:t>
            </a:r>
          </a:p>
          <a:p>
            <a:pPr marL="0" indent="0">
              <a:buNone/>
            </a:pPr>
            <a:r>
              <a:rPr lang="en-US" sz="2400" dirty="0">
                <a:cs typeface="Times New Roman" panose="02020603050405020304" pitchFamily="18" charset="0"/>
              </a:rPr>
              <a:t>           break;</a:t>
            </a:r>
          </a:p>
          <a:p>
            <a:pPr marL="0" indent="0">
              <a:buNone/>
            </a:pPr>
            <a:r>
              <a:rPr lang="en-US" sz="2400" dirty="0">
                <a:cs typeface="Times New Roman" panose="02020603050405020304" pitchFamily="18" charset="0"/>
              </a:rPr>
              <a:t>  default: System.out.println("Errors: invalid status");</a:t>
            </a:r>
          </a:p>
          <a:p>
            <a:pPr marL="0" indent="0">
              <a:buNone/>
            </a:pPr>
            <a:r>
              <a:rPr lang="en-US" sz="2400" dirty="0">
                <a:cs typeface="Times New Roman" panose="02020603050405020304" pitchFamily="18" charset="0"/>
              </a:rPr>
              <a:t>           System.exit(0);</a:t>
            </a:r>
          </a:p>
          <a:p>
            <a:pPr marL="0" indent="0">
              <a:buNone/>
            </a:pPr>
            <a:r>
              <a:rPr lang="en-US" sz="2400" dirty="0">
                <a:cs typeface="Times New Roman" panose="02020603050405020304" pitchFamily="18" charset="0"/>
              </a:rPr>
              <a:t>}</a:t>
            </a:r>
          </a:p>
        </p:txBody>
      </p:sp>
    </p:spTree>
    <p:extLst>
      <p:ext uri="{BB962C8B-B14F-4D97-AF65-F5344CB8AC3E}">
        <p14:creationId xmlns="" xmlns:p14="http://schemas.microsoft.com/office/powerpoint/2010/main" val="23129488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2209800" y="0"/>
            <a:ext cx="7772400" cy="1428750"/>
          </a:xfrm>
        </p:spPr>
        <p:txBody>
          <a:bodyPr>
            <a:normAutofit/>
          </a:bodyPr>
          <a:lstStyle/>
          <a:p>
            <a:r>
              <a:rPr lang="en-US" sz="4200" dirty="0">
                <a:latin typeface="Courier New" panose="02070309020205020404" pitchFamily="49" charset="0"/>
              </a:rPr>
              <a:t>switch</a:t>
            </a:r>
            <a:r>
              <a:rPr lang="en-US" dirty="0"/>
              <a:t> Statement Flow Chart</a:t>
            </a:r>
          </a:p>
        </p:txBody>
      </p:sp>
      <p:sp>
        <p:nvSpPr>
          <p:cNvPr id="51207" name="Rectangle 7"/>
          <p:cNvSpPr>
            <a:spLocks noChangeArrowheads="1"/>
          </p:cNvSpPr>
          <p:nvPr/>
        </p:nvSpPr>
        <p:spPr bwMode="auto">
          <a:xfrm>
            <a:off x="4267200" y="1885950"/>
            <a:ext cx="91440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endParaRPr lang="en-US" dirty="0"/>
          </a:p>
        </p:txBody>
      </p:sp>
      <p:graphicFrame>
        <p:nvGraphicFramePr>
          <p:cNvPr id="51206" name="Object 6"/>
          <p:cNvGraphicFramePr>
            <a:graphicFrameLocks noChangeAspect="1"/>
          </p:cNvGraphicFramePr>
          <p:nvPr>
            <p:extLst>
              <p:ext uri="{D42A27DB-BD31-4B8C-83A1-F6EECF244321}">
                <p14:modId xmlns="" xmlns:p14="http://schemas.microsoft.com/office/powerpoint/2010/main" val="571239035"/>
              </p:ext>
            </p:extLst>
          </p:nvPr>
        </p:nvGraphicFramePr>
        <p:xfrm>
          <a:off x="2997947" y="1674626"/>
          <a:ext cx="5943600" cy="5014912"/>
        </p:xfrm>
        <a:graphic>
          <a:graphicData uri="http://schemas.openxmlformats.org/presentationml/2006/ole">
            <p:oleObj spid="_x0000_s4132" name="Picture" r:id="rId4" imgW="3657600" imgH="3086280" progId="Word.Picture.8">
              <p:embed/>
            </p:oleObj>
          </a:graphicData>
        </a:graphic>
      </p:graphicFrame>
    </p:spTree>
    <p:extLst>
      <p:ext uri="{BB962C8B-B14F-4D97-AF65-F5344CB8AC3E}">
        <p14:creationId xmlns="" xmlns:p14="http://schemas.microsoft.com/office/powerpoint/2010/main" val="28082520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xfrm>
            <a:off x="2209800" y="317501"/>
            <a:ext cx="8001000" cy="500063"/>
          </a:xfrm>
        </p:spPr>
        <p:txBody>
          <a:bodyPr>
            <a:normAutofit fontScale="90000"/>
          </a:bodyPr>
          <a:lstStyle/>
          <a:p>
            <a:r>
              <a:rPr lang="en-US" sz="4000" b="1" dirty="0">
                <a:latin typeface="Times New Roman" panose="02020603050405020304" pitchFamily="18" charset="0"/>
                <a:cs typeface="Times New Roman" panose="02020603050405020304" pitchFamily="18" charset="0"/>
              </a:rPr>
              <a:t>Trace switch statement</a:t>
            </a:r>
          </a:p>
        </p:txBody>
      </p:sp>
      <p:sp>
        <p:nvSpPr>
          <p:cNvPr id="8" name="Slide Number Placeholder 4"/>
          <p:cNvSpPr>
            <a:spLocks noGrp="1"/>
          </p:cNvSpPr>
          <p:nvPr>
            <p:ph type="sldNum" sz="quarter" idx="12"/>
          </p:nvPr>
        </p:nvSpPr>
        <p:spPr/>
        <p:txBody>
          <a:bodyPr/>
          <a:lstStyle/>
          <a:p>
            <a:fld id="{B402C5C4-C253-4BF0-84D4-5CB33E89BEAF}" type="slidenum">
              <a:rPr lang="en-US"/>
              <a:pPr/>
              <a:t>13</a:t>
            </a:fld>
            <a:endParaRPr lang="en-US" dirty="0"/>
          </a:p>
        </p:txBody>
      </p:sp>
      <p:sp>
        <p:nvSpPr>
          <p:cNvPr id="189443" name="Rectangle 3"/>
          <p:cNvSpPr>
            <a:spLocks noChangeArrowheads="1"/>
          </p:cNvSpPr>
          <p:nvPr/>
        </p:nvSpPr>
        <p:spPr bwMode="auto">
          <a:xfrm>
            <a:off x="4229100" y="2619375"/>
            <a:ext cx="91440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endParaRPr lang="en-US" dirty="0"/>
          </a:p>
        </p:txBody>
      </p:sp>
      <p:sp>
        <p:nvSpPr>
          <p:cNvPr id="189444" name="Text Box 4"/>
          <p:cNvSpPr txBox="1">
            <a:spLocks noChangeArrowheads="1"/>
          </p:cNvSpPr>
          <p:nvPr/>
        </p:nvSpPr>
        <p:spPr bwMode="auto">
          <a:xfrm>
            <a:off x="1909764" y="2899953"/>
            <a:ext cx="6726237" cy="1938992"/>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b="1" dirty="0">
                <a:solidFill>
                  <a:srgbClr val="000050"/>
                </a:solidFill>
                <a:latin typeface="Courier New" panose="02070309020205020404" pitchFamily="49" charset="0"/>
                <a:ea typeface="Times New Roman" panose="02020603050405020304" pitchFamily="18" charset="0"/>
                <a:cs typeface="Courier New" panose="02070309020205020404" pitchFamily="49" charset="0"/>
              </a:rPr>
              <a:t>switch</a:t>
            </a:r>
            <a:r>
              <a:rPr lang="en-US" sz="2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(ch) {</a:t>
            </a:r>
          </a:p>
          <a:p>
            <a:r>
              <a:rPr lang="en-US" sz="2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2400" b="1" dirty="0">
                <a:solidFill>
                  <a:srgbClr val="000050"/>
                </a:solidFill>
                <a:latin typeface="Courier New" panose="02070309020205020404" pitchFamily="49" charset="0"/>
                <a:ea typeface="Times New Roman" panose="02020603050405020304" pitchFamily="18" charset="0"/>
                <a:cs typeface="Courier New" panose="02070309020205020404" pitchFamily="49" charset="0"/>
              </a:rPr>
              <a:t>case</a:t>
            </a:r>
            <a:r>
              <a:rPr lang="en-US" sz="2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2400" dirty="0">
                <a:solidFill>
                  <a:srgbClr val="3366FF"/>
                </a:solidFill>
                <a:latin typeface="Courier New" panose="02070309020205020404" pitchFamily="49" charset="0"/>
                <a:ea typeface="Times New Roman" panose="02020603050405020304" pitchFamily="18" charset="0"/>
                <a:cs typeface="Courier New" panose="02070309020205020404" pitchFamily="49" charset="0"/>
              </a:rPr>
              <a:t>'a'</a:t>
            </a:r>
            <a:r>
              <a:rPr lang="en-US" sz="2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System.out.println(ch);</a:t>
            </a:r>
          </a:p>
          <a:p>
            <a:r>
              <a:rPr lang="en-US" sz="2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2400" b="1" dirty="0">
                <a:solidFill>
                  <a:srgbClr val="000050"/>
                </a:solidFill>
                <a:latin typeface="Courier New" panose="02070309020205020404" pitchFamily="49" charset="0"/>
                <a:ea typeface="Times New Roman" panose="02020603050405020304" pitchFamily="18" charset="0"/>
                <a:cs typeface="Courier New" panose="02070309020205020404" pitchFamily="49" charset="0"/>
              </a:rPr>
              <a:t>case</a:t>
            </a:r>
            <a:r>
              <a:rPr lang="en-US" sz="2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2400" dirty="0">
                <a:solidFill>
                  <a:srgbClr val="3366FF"/>
                </a:solidFill>
                <a:latin typeface="Courier New" panose="02070309020205020404" pitchFamily="49" charset="0"/>
                <a:ea typeface="Times New Roman" panose="02020603050405020304" pitchFamily="18" charset="0"/>
                <a:cs typeface="Courier New" panose="02070309020205020404" pitchFamily="49" charset="0"/>
              </a:rPr>
              <a:t>'b'</a:t>
            </a:r>
            <a:r>
              <a:rPr lang="en-US" sz="2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System.out.println(ch);</a:t>
            </a:r>
          </a:p>
          <a:p>
            <a:r>
              <a:rPr lang="en-US" sz="2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2400" b="1" dirty="0">
                <a:solidFill>
                  <a:srgbClr val="000050"/>
                </a:solidFill>
                <a:latin typeface="Courier New" panose="02070309020205020404" pitchFamily="49" charset="0"/>
                <a:ea typeface="Times New Roman" panose="02020603050405020304" pitchFamily="18" charset="0"/>
                <a:cs typeface="Courier New" panose="02070309020205020404" pitchFamily="49" charset="0"/>
              </a:rPr>
              <a:t>case</a:t>
            </a:r>
            <a:r>
              <a:rPr lang="en-US" sz="2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2400" dirty="0">
                <a:solidFill>
                  <a:srgbClr val="3366FF"/>
                </a:solidFill>
                <a:latin typeface="Courier New" panose="02070309020205020404" pitchFamily="49" charset="0"/>
                <a:ea typeface="Times New Roman" panose="02020603050405020304" pitchFamily="18" charset="0"/>
                <a:cs typeface="Courier New" panose="02070309020205020404" pitchFamily="49" charset="0"/>
              </a:rPr>
              <a:t>'c'</a:t>
            </a:r>
            <a:r>
              <a:rPr lang="en-US" sz="2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System.out.println(ch);</a:t>
            </a:r>
          </a:p>
          <a:p>
            <a:r>
              <a:rPr lang="en-US" sz="2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sz="2400" dirty="0">
                <a:solidFill>
                  <a:schemeClr val="bg2"/>
                </a:solidFill>
                <a:ea typeface="Times New Roman" panose="02020603050405020304" pitchFamily="18" charset="0"/>
                <a:cs typeface="Courier New" panose="02070309020205020404" pitchFamily="49" charset="0"/>
              </a:rPr>
              <a:t> </a:t>
            </a:r>
          </a:p>
        </p:txBody>
      </p:sp>
      <p:sp>
        <p:nvSpPr>
          <p:cNvPr id="189446" name="Rectangle 6"/>
          <p:cNvSpPr>
            <a:spLocks noChangeArrowheads="1"/>
          </p:cNvSpPr>
          <p:nvPr/>
        </p:nvSpPr>
        <p:spPr bwMode="auto">
          <a:xfrm>
            <a:off x="3420338" y="2967719"/>
            <a:ext cx="422275" cy="346075"/>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89447" name="AutoShape 7"/>
          <p:cNvSpPr>
            <a:spLocks noChangeArrowheads="1"/>
          </p:cNvSpPr>
          <p:nvPr/>
        </p:nvSpPr>
        <p:spPr bwMode="auto">
          <a:xfrm>
            <a:off x="2178050" y="1645919"/>
            <a:ext cx="2573338" cy="587829"/>
          </a:xfrm>
          <a:prstGeom prst="wedgeRoundRectCallout">
            <a:avLst>
              <a:gd name="adj1" fmla="val 8546"/>
              <a:gd name="adj2" fmla="val 18372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a:r>
              <a:rPr lang="en-US" sz="2400" dirty="0"/>
              <a:t>Suppose ch is 'a': </a:t>
            </a:r>
          </a:p>
        </p:txBody>
      </p:sp>
    </p:spTree>
    <p:extLst>
      <p:ext uri="{BB962C8B-B14F-4D97-AF65-F5344CB8AC3E}">
        <p14:creationId xmlns="" xmlns:p14="http://schemas.microsoft.com/office/powerpoint/2010/main" val="15272356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9447"/>
                                        </p:tgtEl>
                                        <p:attrNameLst>
                                          <p:attrName>style.visibility</p:attrName>
                                        </p:attrNameLst>
                                      </p:cBhvr>
                                      <p:to>
                                        <p:strVal val="visible"/>
                                      </p:to>
                                    </p:set>
                                    <p:anim calcmode="lin" valueType="num">
                                      <p:cBhvr additive="base">
                                        <p:cTn id="7" dur="500" fill="hold"/>
                                        <p:tgtEl>
                                          <p:spTgt spid="189447"/>
                                        </p:tgtEl>
                                        <p:attrNameLst>
                                          <p:attrName>ppt_x</p:attrName>
                                        </p:attrNameLst>
                                      </p:cBhvr>
                                      <p:tavLst>
                                        <p:tav tm="0">
                                          <p:val>
                                            <p:strVal val="0-#ppt_w/2"/>
                                          </p:val>
                                        </p:tav>
                                        <p:tav tm="100000">
                                          <p:val>
                                            <p:strVal val="#ppt_x"/>
                                          </p:val>
                                        </p:tav>
                                      </p:tavLst>
                                    </p:anim>
                                    <p:anim calcmode="lin" valueType="num">
                                      <p:cBhvr additive="base">
                                        <p:cTn id="8" dur="500" fill="hold"/>
                                        <p:tgtEl>
                                          <p:spTgt spid="1894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2209800" y="317501"/>
            <a:ext cx="8001000" cy="500063"/>
          </a:xfrm>
        </p:spPr>
        <p:txBody>
          <a:bodyPr>
            <a:noAutofit/>
          </a:bodyPr>
          <a:lstStyle/>
          <a:p>
            <a:r>
              <a:rPr lang="en-US" b="1" dirty="0">
                <a:latin typeface="Times New Roman" panose="02020603050405020304" pitchFamily="18" charset="0"/>
                <a:cs typeface="Times New Roman" panose="02020603050405020304" pitchFamily="18" charset="0"/>
              </a:rPr>
              <a:t>Trace switch statement</a:t>
            </a:r>
          </a:p>
        </p:txBody>
      </p:sp>
      <p:sp>
        <p:nvSpPr>
          <p:cNvPr id="8" name="Slide Number Placeholder 4"/>
          <p:cNvSpPr>
            <a:spLocks noGrp="1"/>
          </p:cNvSpPr>
          <p:nvPr>
            <p:ph type="sldNum" sz="quarter" idx="12"/>
          </p:nvPr>
        </p:nvSpPr>
        <p:spPr/>
        <p:txBody>
          <a:bodyPr/>
          <a:lstStyle/>
          <a:p>
            <a:fld id="{88E530F0-3AA2-45DC-B841-0427BB566BE3}" type="slidenum">
              <a:rPr lang="en-US"/>
              <a:pPr/>
              <a:t>14</a:t>
            </a:fld>
            <a:endParaRPr lang="en-US" dirty="0"/>
          </a:p>
        </p:txBody>
      </p:sp>
      <p:sp>
        <p:nvSpPr>
          <p:cNvPr id="190467" name="Rectangle 3"/>
          <p:cNvSpPr>
            <a:spLocks noChangeArrowheads="1"/>
          </p:cNvSpPr>
          <p:nvPr/>
        </p:nvSpPr>
        <p:spPr bwMode="auto">
          <a:xfrm>
            <a:off x="4229100" y="2619375"/>
            <a:ext cx="91440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endParaRPr lang="en-US" dirty="0"/>
          </a:p>
        </p:txBody>
      </p:sp>
      <p:sp>
        <p:nvSpPr>
          <p:cNvPr id="190468" name="Text Box 4"/>
          <p:cNvSpPr txBox="1">
            <a:spLocks noChangeArrowheads="1"/>
          </p:cNvSpPr>
          <p:nvPr/>
        </p:nvSpPr>
        <p:spPr bwMode="auto">
          <a:xfrm>
            <a:off x="1909764" y="2238375"/>
            <a:ext cx="6726237" cy="1938992"/>
          </a:xfrm>
          <a:prstGeom prst="rect">
            <a:avLst/>
          </a:prstGeom>
          <a:ln/>
        </p:spPr>
        <p:style>
          <a:lnRef idx="2">
            <a:schemeClr val="accent2"/>
          </a:lnRef>
          <a:fillRef idx="1">
            <a:schemeClr val="lt1"/>
          </a:fillRef>
          <a:effectRef idx="0">
            <a:schemeClr val="accent2"/>
          </a:effectRef>
          <a:fontRef idx="minor">
            <a:schemeClr val="dk1"/>
          </a:fontRef>
        </p:style>
        <p:txBody>
          <a:bodyPr>
            <a:spAutoFit/>
          </a:bodyPr>
          <a:lstStyle/>
          <a:p>
            <a:r>
              <a:rPr lang="en-US" sz="2400" b="1" dirty="0">
                <a:solidFill>
                  <a:srgbClr val="000050"/>
                </a:solidFill>
                <a:latin typeface="Courier New" panose="02070309020205020404" pitchFamily="49" charset="0"/>
                <a:ea typeface="Times New Roman" panose="02020603050405020304" pitchFamily="18" charset="0"/>
                <a:cs typeface="Courier New" panose="02070309020205020404" pitchFamily="49" charset="0"/>
              </a:rPr>
              <a:t>switch</a:t>
            </a:r>
            <a:r>
              <a:rPr lang="en-US" sz="2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(ch) {</a:t>
            </a:r>
          </a:p>
          <a:p>
            <a:r>
              <a:rPr lang="en-US" sz="2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2400" b="1" dirty="0">
                <a:solidFill>
                  <a:srgbClr val="000050"/>
                </a:solidFill>
                <a:latin typeface="Courier New" panose="02070309020205020404" pitchFamily="49" charset="0"/>
                <a:ea typeface="Times New Roman" panose="02020603050405020304" pitchFamily="18" charset="0"/>
                <a:cs typeface="Courier New" panose="02070309020205020404" pitchFamily="49" charset="0"/>
              </a:rPr>
              <a:t>case</a:t>
            </a:r>
            <a:r>
              <a:rPr lang="en-US" sz="2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2400" dirty="0">
                <a:solidFill>
                  <a:srgbClr val="3366FF"/>
                </a:solidFill>
                <a:latin typeface="Courier New" panose="02070309020205020404" pitchFamily="49" charset="0"/>
                <a:ea typeface="Times New Roman" panose="02020603050405020304" pitchFamily="18" charset="0"/>
                <a:cs typeface="Courier New" panose="02070309020205020404" pitchFamily="49" charset="0"/>
              </a:rPr>
              <a:t>'a'</a:t>
            </a:r>
            <a:r>
              <a:rPr lang="en-US" sz="2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System.out.println(ch);</a:t>
            </a:r>
          </a:p>
          <a:p>
            <a:r>
              <a:rPr lang="en-US" sz="2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2400" b="1" dirty="0">
                <a:solidFill>
                  <a:srgbClr val="000050"/>
                </a:solidFill>
                <a:latin typeface="Courier New" panose="02070309020205020404" pitchFamily="49" charset="0"/>
                <a:ea typeface="Times New Roman" panose="02020603050405020304" pitchFamily="18" charset="0"/>
                <a:cs typeface="Courier New" panose="02070309020205020404" pitchFamily="49" charset="0"/>
              </a:rPr>
              <a:t>case</a:t>
            </a:r>
            <a:r>
              <a:rPr lang="en-US" sz="2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2400" dirty="0">
                <a:solidFill>
                  <a:srgbClr val="3366FF"/>
                </a:solidFill>
                <a:latin typeface="Courier New" panose="02070309020205020404" pitchFamily="49" charset="0"/>
                <a:ea typeface="Times New Roman" panose="02020603050405020304" pitchFamily="18" charset="0"/>
                <a:cs typeface="Courier New" panose="02070309020205020404" pitchFamily="49" charset="0"/>
              </a:rPr>
              <a:t>'b'</a:t>
            </a:r>
            <a:r>
              <a:rPr lang="en-US" sz="2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System.out.println(ch);</a:t>
            </a:r>
          </a:p>
          <a:p>
            <a:r>
              <a:rPr lang="en-US" sz="2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2400" b="1" dirty="0">
                <a:solidFill>
                  <a:srgbClr val="000050"/>
                </a:solidFill>
                <a:latin typeface="Courier New" panose="02070309020205020404" pitchFamily="49" charset="0"/>
                <a:ea typeface="Times New Roman" panose="02020603050405020304" pitchFamily="18" charset="0"/>
                <a:cs typeface="Courier New" panose="02070309020205020404" pitchFamily="49" charset="0"/>
              </a:rPr>
              <a:t>case</a:t>
            </a:r>
            <a:r>
              <a:rPr lang="en-US" sz="2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2400" dirty="0">
                <a:solidFill>
                  <a:srgbClr val="3366FF"/>
                </a:solidFill>
                <a:latin typeface="Courier New" panose="02070309020205020404" pitchFamily="49" charset="0"/>
                <a:ea typeface="Times New Roman" panose="02020603050405020304" pitchFamily="18" charset="0"/>
                <a:cs typeface="Courier New" panose="02070309020205020404" pitchFamily="49" charset="0"/>
              </a:rPr>
              <a:t>'c'</a:t>
            </a:r>
            <a:r>
              <a:rPr lang="en-US" sz="2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System.out.println(ch);</a:t>
            </a:r>
          </a:p>
          <a:p>
            <a:r>
              <a:rPr lang="en-US" sz="2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sz="2400" dirty="0">
                <a:solidFill>
                  <a:schemeClr val="bg2"/>
                </a:solidFill>
                <a:ea typeface="Times New Roman" panose="02020603050405020304" pitchFamily="18" charset="0"/>
                <a:cs typeface="Courier New" panose="02070309020205020404" pitchFamily="49" charset="0"/>
              </a:rPr>
              <a:t> </a:t>
            </a:r>
          </a:p>
        </p:txBody>
      </p:sp>
      <p:sp>
        <p:nvSpPr>
          <p:cNvPr id="190469" name="Rectangle 5"/>
          <p:cNvSpPr>
            <a:spLocks noChangeArrowheads="1"/>
          </p:cNvSpPr>
          <p:nvPr/>
        </p:nvSpPr>
        <p:spPr bwMode="auto">
          <a:xfrm>
            <a:off x="3330576" y="2660651"/>
            <a:ext cx="422275" cy="346075"/>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90470" name="AutoShape 6"/>
          <p:cNvSpPr>
            <a:spLocks noChangeArrowheads="1"/>
          </p:cNvSpPr>
          <p:nvPr/>
        </p:nvSpPr>
        <p:spPr bwMode="auto">
          <a:xfrm>
            <a:off x="3944939" y="1239839"/>
            <a:ext cx="2573337" cy="536575"/>
          </a:xfrm>
          <a:prstGeom prst="wedgeRoundRectCallout">
            <a:avLst>
              <a:gd name="adj1" fmla="val -57403"/>
              <a:gd name="adj2" fmla="val 225444"/>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a:r>
              <a:rPr lang="en-US" sz="2400" dirty="0"/>
              <a:t>ch is 'a': </a:t>
            </a:r>
          </a:p>
        </p:txBody>
      </p:sp>
    </p:spTree>
    <p:extLst>
      <p:ext uri="{BB962C8B-B14F-4D97-AF65-F5344CB8AC3E}">
        <p14:creationId xmlns="" xmlns:p14="http://schemas.microsoft.com/office/powerpoint/2010/main" val="4396157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0470"/>
                                        </p:tgtEl>
                                        <p:attrNameLst>
                                          <p:attrName>style.visibility</p:attrName>
                                        </p:attrNameLst>
                                      </p:cBhvr>
                                      <p:to>
                                        <p:strVal val="visible"/>
                                      </p:to>
                                    </p:set>
                                    <p:anim calcmode="lin" valueType="num">
                                      <p:cBhvr additive="base">
                                        <p:cTn id="7" dur="500" fill="hold"/>
                                        <p:tgtEl>
                                          <p:spTgt spid="190470"/>
                                        </p:tgtEl>
                                        <p:attrNameLst>
                                          <p:attrName>ppt_x</p:attrName>
                                        </p:attrNameLst>
                                      </p:cBhvr>
                                      <p:tavLst>
                                        <p:tav tm="0">
                                          <p:val>
                                            <p:strVal val="0-#ppt_w/2"/>
                                          </p:val>
                                        </p:tav>
                                        <p:tav tm="100000">
                                          <p:val>
                                            <p:strVal val="#ppt_x"/>
                                          </p:val>
                                        </p:tav>
                                      </p:tavLst>
                                    </p:anim>
                                    <p:anim calcmode="lin" valueType="num">
                                      <p:cBhvr additive="base">
                                        <p:cTn id="8" dur="500" fill="hold"/>
                                        <p:tgtEl>
                                          <p:spTgt spid="1904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7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a:xfrm>
            <a:off x="2209800" y="317501"/>
            <a:ext cx="8001000" cy="500063"/>
          </a:xfrm>
        </p:spPr>
        <p:txBody>
          <a:bodyPr>
            <a:normAutofit fontScale="90000"/>
          </a:bodyPr>
          <a:lstStyle/>
          <a:p>
            <a:r>
              <a:rPr lang="en-US" sz="4000" b="1" dirty="0">
                <a:latin typeface="Times New Roman" panose="02020603050405020304" pitchFamily="18" charset="0"/>
                <a:cs typeface="Times New Roman" panose="02020603050405020304" pitchFamily="18" charset="0"/>
              </a:rPr>
              <a:t>Trace switch statement</a:t>
            </a:r>
          </a:p>
        </p:txBody>
      </p:sp>
      <p:sp>
        <p:nvSpPr>
          <p:cNvPr id="8" name="Slide Number Placeholder 4"/>
          <p:cNvSpPr>
            <a:spLocks noGrp="1"/>
          </p:cNvSpPr>
          <p:nvPr>
            <p:ph type="sldNum" sz="quarter" idx="12"/>
          </p:nvPr>
        </p:nvSpPr>
        <p:spPr/>
        <p:txBody>
          <a:bodyPr/>
          <a:lstStyle/>
          <a:p>
            <a:fld id="{DB7932F6-BDC5-4C61-951E-0196B64A014E}" type="slidenum">
              <a:rPr lang="en-US"/>
              <a:pPr/>
              <a:t>15</a:t>
            </a:fld>
            <a:endParaRPr lang="en-US" dirty="0"/>
          </a:p>
        </p:txBody>
      </p:sp>
      <p:sp>
        <p:nvSpPr>
          <p:cNvPr id="191491" name="Rectangle 3"/>
          <p:cNvSpPr>
            <a:spLocks noChangeArrowheads="1"/>
          </p:cNvSpPr>
          <p:nvPr/>
        </p:nvSpPr>
        <p:spPr bwMode="auto">
          <a:xfrm>
            <a:off x="4229100" y="2619375"/>
            <a:ext cx="91440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endParaRPr lang="en-US" dirty="0"/>
          </a:p>
        </p:txBody>
      </p:sp>
      <p:sp>
        <p:nvSpPr>
          <p:cNvPr id="191492" name="Text Box 4"/>
          <p:cNvSpPr txBox="1">
            <a:spLocks noChangeArrowheads="1"/>
          </p:cNvSpPr>
          <p:nvPr/>
        </p:nvSpPr>
        <p:spPr bwMode="auto">
          <a:xfrm>
            <a:off x="1909764" y="2238375"/>
            <a:ext cx="6726237" cy="1938992"/>
          </a:xfrm>
          <a:prstGeom prst="rect">
            <a:avLst/>
          </a:prstGeom>
          <a:ln/>
        </p:spPr>
        <p:style>
          <a:lnRef idx="2">
            <a:schemeClr val="accent2"/>
          </a:lnRef>
          <a:fillRef idx="1">
            <a:schemeClr val="lt1"/>
          </a:fillRef>
          <a:effectRef idx="0">
            <a:schemeClr val="accent2"/>
          </a:effectRef>
          <a:fontRef idx="minor">
            <a:schemeClr val="dk1"/>
          </a:fontRef>
        </p:style>
        <p:txBody>
          <a:bodyPr>
            <a:spAutoFit/>
          </a:bodyPr>
          <a:lstStyle/>
          <a:p>
            <a:r>
              <a:rPr lang="en-US" sz="2400" b="1" dirty="0">
                <a:solidFill>
                  <a:srgbClr val="000050"/>
                </a:solidFill>
                <a:latin typeface="Courier New" panose="02070309020205020404" pitchFamily="49" charset="0"/>
                <a:ea typeface="Times New Roman" panose="02020603050405020304" pitchFamily="18" charset="0"/>
                <a:cs typeface="Courier New" panose="02070309020205020404" pitchFamily="49" charset="0"/>
              </a:rPr>
              <a:t>switch</a:t>
            </a:r>
            <a:r>
              <a:rPr lang="en-US" sz="2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(ch) {</a:t>
            </a:r>
          </a:p>
          <a:p>
            <a:r>
              <a:rPr lang="en-US" sz="2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2400" b="1" dirty="0">
                <a:solidFill>
                  <a:srgbClr val="000050"/>
                </a:solidFill>
                <a:latin typeface="Courier New" panose="02070309020205020404" pitchFamily="49" charset="0"/>
                <a:ea typeface="Times New Roman" panose="02020603050405020304" pitchFamily="18" charset="0"/>
                <a:cs typeface="Courier New" panose="02070309020205020404" pitchFamily="49" charset="0"/>
              </a:rPr>
              <a:t>case</a:t>
            </a:r>
            <a:r>
              <a:rPr lang="en-US" sz="2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2400" dirty="0">
                <a:solidFill>
                  <a:srgbClr val="3366FF"/>
                </a:solidFill>
                <a:latin typeface="Courier New" panose="02070309020205020404" pitchFamily="49" charset="0"/>
                <a:ea typeface="Times New Roman" panose="02020603050405020304" pitchFamily="18" charset="0"/>
                <a:cs typeface="Courier New" panose="02070309020205020404" pitchFamily="49" charset="0"/>
              </a:rPr>
              <a:t>'a'</a:t>
            </a:r>
            <a:r>
              <a:rPr lang="en-US" sz="2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System.out.println(ch);</a:t>
            </a:r>
          </a:p>
          <a:p>
            <a:r>
              <a:rPr lang="en-US" sz="2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2400" b="1" dirty="0">
                <a:solidFill>
                  <a:srgbClr val="000050"/>
                </a:solidFill>
                <a:latin typeface="Courier New" panose="02070309020205020404" pitchFamily="49" charset="0"/>
                <a:ea typeface="Times New Roman" panose="02020603050405020304" pitchFamily="18" charset="0"/>
                <a:cs typeface="Courier New" panose="02070309020205020404" pitchFamily="49" charset="0"/>
              </a:rPr>
              <a:t>case</a:t>
            </a:r>
            <a:r>
              <a:rPr lang="en-US" sz="2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2400" dirty="0">
                <a:solidFill>
                  <a:srgbClr val="3366FF"/>
                </a:solidFill>
                <a:latin typeface="Courier New" panose="02070309020205020404" pitchFamily="49" charset="0"/>
                <a:ea typeface="Times New Roman" panose="02020603050405020304" pitchFamily="18" charset="0"/>
                <a:cs typeface="Courier New" panose="02070309020205020404" pitchFamily="49" charset="0"/>
              </a:rPr>
              <a:t>'b'</a:t>
            </a:r>
            <a:r>
              <a:rPr lang="en-US" sz="2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System.out.println(ch);</a:t>
            </a:r>
          </a:p>
          <a:p>
            <a:r>
              <a:rPr lang="en-US" sz="2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2400" b="1" dirty="0">
                <a:solidFill>
                  <a:srgbClr val="000050"/>
                </a:solidFill>
                <a:latin typeface="Courier New" panose="02070309020205020404" pitchFamily="49" charset="0"/>
                <a:ea typeface="Times New Roman" panose="02020603050405020304" pitchFamily="18" charset="0"/>
                <a:cs typeface="Courier New" panose="02070309020205020404" pitchFamily="49" charset="0"/>
              </a:rPr>
              <a:t>case</a:t>
            </a:r>
            <a:r>
              <a:rPr lang="en-US" sz="2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2400" dirty="0">
                <a:solidFill>
                  <a:srgbClr val="3366FF"/>
                </a:solidFill>
                <a:latin typeface="Courier New" panose="02070309020205020404" pitchFamily="49" charset="0"/>
                <a:ea typeface="Times New Roman" panose="02020603050405020304" pitchFamily="18" charset="0"/>
                <a:cs typeface="Courier New" panose="02070309020205020404" pitchFamily="49" charset="0"/>
              </a:rPr>
              <a:t>'c'</a:t>
            </a:r>
            <a:r>
              <a:rPr lang="en-US" sz="2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System.out.println(ch);</a:t>
            </a:r>
          </a:p>
          <a:p>
            <a:r>
              <a:rPr lang="en-US" sz="2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sz="2400" dirty="0">
                <a:solidFill>
                  <a:schemeClr val="bg2"/>
                </a:solidFill>
                <a:ea typeface="Times New Roman" panose="02020603050405020304" pitchFamily="18" charset="0"/>
                <a:cs typeface="Courier New" panose="02070309020205020404" pitchFamily="49" charset="0"/>
              </a:rPr>
              <a:t> </a:t>
            </a:r>
          </a:p>
        </p:txBody>
      </p:sp>
      <p:sp>
        <p:nvSpPr>
          <p:cNvPr id="191493" name="Rectangle 5"/>
          <p:cNvSpPr>
            <a:spLocks noChangeArrowheads="1"/>
          </p:cNvSpPr>
          <p:nvPr/>
        </p:nvSpPr>
        <p:spPr bwMode="auto">
          <a:xfrm>
            <a:off x="4175126" y="2698751"/>
            <a:ext cx="4264025" cy="307975"/>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91494" name="AutoShape 6"/>
          <p:cNvSpPr>
            <a:spLocks noChangeArrowheads="1"/>
          </p:cNvSpPr>
          <p:nvPr/>
        </p:nvSpPr>
        <p:spPr bwMode="auto">
          <a:xfrm>
            <a:off x="3944939" y="1239839"/>
            <a:ext cx="2573337" cy="536575"/>
          </a:xfrm>
          <a:prstGeom prst="wedgeRoundRectCallout">
            <a:avLst>
              <a:gd name="adj1" fmla="val 588"/>
              <a:gd name="adj2" fmla="val 22159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a:r>
              <a:rPr lang="en-US" sz="2400" dirty="0"/>
              <a:t>Execute this line</a:t>
            </a:r>
          </a:p>
        </p:txBody>
      </p:sp>
    </p:spTree>
    <p:extLst>
      <p:ext uri="{BB962C8B-B14F-4D97-AF65-F5344CB8AC3E}">
        <p14:creationId xmlns="" xmlns:p14="http://schemas.microsoft.com/office/powerpoint/2010/main" val="1727000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1494"/>
                                        </p:tgtEl>
                                        <p:attrNameLst>
                                          <p:attrName>style.visibility</p:attrName>
                                        </p:attrNameLst>
                                      </p:cBhvr>
                                      <p:to>
                                        <p:strVal val="visible"/>
                                      </p:to>
                                    </p:set>
                                    <p:anim calcmode="lin" valueType="num">
                                      <p:cBhvr additive="base">
                                        <p:cTn id="7" dur="500" fill="hold"/>
                                        <p:tgtEl>
                                          <p:spTgt spid="191494"/>
                                        </p:tgtEl>
                                        <p:attrNameLst>
                                          <p:attrName>ppt_x</p:attrName>
                                        </p:attrNameLst>
                                      </p:cBhvr>
                                      <p:tavLst>
                                        <p:tav tm="0">
                                          <p:val>
                                            <p:strVal val="0-#ppt_w/2"/>
                                          </p:val>
                                        </p:tav>
                                        <p:tav tm="100000">
                                          <p:val>
                                            <p:strVal val="#ppt_x"/>
                                          </p:val>
                                        </p:tav>
                                      </p:tavLst>
                                    </p:anim>
                                    <p:anim calcmode="lin" valueType="num">
                                      <p:cBhvr additive="base">
                                        <p:cTn id="8" dur="500" fill="hold"/>
                                        <p:tgtEl>
                                          <p:spTgt spid="1914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xfrm>
            <a:off x="2209800" y="317501"/>
            <a:ext cx="8001000" cy="500063"/>
          </a:xfrm>
        </p:spPr>
        <p:txBody>
          <a:bodyPr>
            <a:normAutofit fontScale="90000"/>
          </a:bodyPr>
          <a:lstStyle/>
          <a:p>
            <a:r>
              <a:rPr lang="en-US" sz="4000" dirty="0"/>
              <a:t>Trace switch statement</a:t>
            </a:r>
          </a:p>
        </p:txBody>
      </p:sp>
      <p:sp>
        <p:nvSpPr>
          <p:cNvPr id="8" name="Slide Number Placeholder 4"/>
          <p:cNvSpPr>
            <a:spLocks noGrp="1"/>
          </p:cNvSpPr>
          <p:nvPr>
            <p:ph type="sldNum" sz="quarter" idx="12"/>
          </p:nvPr>
        </p:nvSpPr>
        <p:spPr/>
        <p:txBody>
          <a:bodyPr/>
          <a:lstStyle/>
          <a:p>
            <a:fld id="{A8BF8D8C-BB4F-471D-B22F-5C3E6A9E8DFE}" type="slidenum">
              <a:rPr lang="en-US"/>
              <a:pPr/>
              <a:t>16</a:t>
            </a:fld>
            <a:endParaRPr lang="en-US" dirty="0"/>
          </a:p>
        </p:txBody>
      </p:sp>
      <p:sp>
        <p:nvSpPr>
          <p:cNvPr id="192515" name="Rectangle 3"/>
          <p:cNvSpPr>
            <a:spLocks noChangeArrowheads="1"/>
          </p:cNvSpPr>
          <p:nvPr/>
        </p:nvSpPr>
        <p:spPr bwMode="auto">
          <a:xfrm>
            <a:off x="4229100" y="2619375"/>
            <a:ext cx="91440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endParaRPr lang="en-US" dirty="0"/>
          </a:p>
        </p:txBody>
      </p:sp>
      <p:sp>
        <p:nvSpPr>
          <p:cNvPr id="192516" name="Text Box 4"/>
          <p:cNvSpPr txBox="1">
            <a:spLocks noChangeArrowheads="1"/>
          </p:cNvSpPr>
          <p:nvPr/>
        </p:nvSpPr>
        <p:spPr bwMode="auto">
          <a:xfrm>
            <a:off x="1909764" y="2238375"/>
            <a:ext cx="6726237" cy="1938992"/>
          </a:xfrm>
          <a:prstGeom prst="rect">
            <a:avLst/>
          </a:prstGeom>
          <a:ln/>
        </p:spPr>
        <p:style>
          <a:lnRef idx="2">
            <a:schemeClr val="accent2"/>
          </a:lnRef>
          <a:fillRef idx="1">
            <a:schemeClr val="lt1"/>
          </a:fillRef>
          <a:effectRef idx="0">
            <a:schemeClr val="accent2"/>
          </a:effectRef>
          <a:fontRef idx="minor">
            <a:schemeClr val="dk1"/>
          </a:fontRef>
        </p:style>
        <p:txBody>
          <a:bodyPr>
            <a:spAutoFit/>
          </a:bodyPr>
          <a:lstStyle/>
          <a:p>
            <a:r>
              <a:rPr lang="en-US" sz="2400" b="1" dirty="0">
                <a:solidFill>
                  <a:srgbClr val="000050"/>
                </a:solidFill>
                <a:latin typeface="Courier New" panose="02070309020205020404" pitchFamily="49" charset="0"/>
                <a:ea typeface="Times New Roman" panose="02020603050405020304" pitchFamily="18" charset="0"/>
                <a:cs typeface="Courier New" panose="02070309020205020404" pitchFamily="49" charset="0"/>
              </a:rPr>
              <a:t>switch</a:t>
            </a:r>
            <a:r>
              <a:rPr lang="en-US" sz="2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(ch) {</a:t>
            </a:r>
          </a:p>
          <a:p>
            <a:r>
              <a:rPr lang="en-US" sz="2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2400" b="1" dirty="0">
                <a:solidFill>
                  <a:srgbClr val="000050"/>
                </a:solidFill>
                <a:latin typeface="Courier New" panose="02070309020205020404" pitchFamily="49" charset="0"/>
                <a:ea typeface="Times New Roman" panose="02020603050405020304" pitchFamily="18" charset="0"/>
                <a:cs typeface="Courier New" panose="02070309020205020404" pitchFamily="49" charset="0"/>
              </a:rPr>
              <a:t>case</a:t>
            </a:r>
            <a:r>
              <a:rPr lang="en-US" sz="2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2400" dirty="0">
                <a:solidFill>
                  <a:srgbClr val="3366FF"/>
                </a:solidFill>
                <a:latin typeface="Courier New" panose="02070309020205020404" pitchFamily="49" charset="0"/>
                <a:ea typeface="Times New Roman" panose="02020603050405020304" pitchFamily="18" charset="0"/>
                <a:cs typeface="Courier New" panose="02070309020205020404" pitchFamily="49" charset="0"/>
              </a:rPr>
              <a:t>'a'</a:t>
            </a:r>
            <a:r>
              <a:rPr lang="en-US" sz="2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System.out.println(ch);</a:t>
            </a:r>
          </a:p>
          <a:p>
            <a:r>
              <a:rPr lang="en-US" sz="2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2400" b="1" dirty="0">
                <a:solidFill>
                  <a:srgbClr val="000050"/>
                </a:solidFill>
                <a:latin typeface="Courier New" panose="02070309020205020404" pitchFamily="49" charset="0"/>
                <a:ea typeface="Times New Roman" panose="02020603050405020304" pitchFamily="18" charset="0"/>
                <a:cs typeface="Courier New" panose="02070309020205020404" pitchFamily="49" charset="0"/>
              </a:rPr>
              <a:t>case</a:t>
            </a:r>
            <a:r>
              <a:rPr lang="en-US" sz="2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2400" dirty="0">
                <a:solidFill>
                  <a:srgbClr val="3366FF"/>
                </a:solidFill>
                <a:latin typeface="Courier New" panose="02070309020205020404" pitchFamily="49" charset="0"/>
                <a:ea typeface="Times New Roman" panose="02020603050405020304" pitchFamily="18" charset="0"/>
                <a:cs typeface="Courier New" panose="02070309020205020404" pitchFamily="49" charset="0"/>
              </a:rPr>
              <a:t>'b'</a:t>
            </a:r>
            <a:r>
              <a:rPr lang="en-US" sz="2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System.out.println(ch);</a:t>
            </a:r>
          </a:p>
          <a:p>
            <a:r>
              <a:rPr lang="en-US" sz="2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2400" b="1" dirty="0">
                <a:solidFill>
                  <a:srgbClr val="000050"/>
                </a:solidFill>
                <a:latin typeface="Courier New" panose="02070309020205020404" pitchFamily="49" charset="0"/>
                <a:ea typeface="Times New Roman" panose="02020603050405020304" pitchFamily="18" charset="0"/>
                <a:cs typeface="Courier New" panose="02070309020205020404" pitchFamily="49" charset="0"/>
              </a:rPr>
              <a:t>case</a:t>
            </a:r>
            <a:r>
              <a:rPr lang="en-US" sz="2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2400" dirty="0">
                <a:solidFill>
                  <a:srgbClr val="3366FF"/>
                </a:solidFill>
                <a:latin typeface="Courier New" panose="02070309020205020404" pitchFamily="49" charset="0"/>
                <a:ea typeface="Times New Roman" panose="02020603050405020304" pitchFamily="18" charset="0"/>
                <a:cs typeface="Courier New" panose="02070309020205020404" pitchFamily="49" charset="0"/>
              </a:rPr>
              <a:t>'c'</a:t>
            </a:r>
            <a:r>
              <a:rPr lang="en-US" sz="2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System.out.println(ch);</a:t>
            </a:r>
          </a:p>
          <a:p>
            <a:r>
              <a:rPr lang="en-US" sz="2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sz="2400" dirty="0">
                <a:solidFill>
                  <a:schemeClr val="bg2"/>
                </a:solidFill>
                <a:ea typeface="Times New Roman" panose="02020603050405020304" pitchFamily="18" charset="0"/>
                <a:cs typeface="Courier New" panose="02070309020205020404" pitchFamily="49" charset="0"/>
              </a:rPr>
              <a:t> </a:t>
            </a:r>
          </a:p>
        </p:txBody>
      </p:sp>
      <p:sp>
        <p:nvSpPr>
          <p:cNvPr id="192517" name="Rectangle 5"/>
          <p:cNvSpPr>
            <a:spLocks noChangeArrowheads="1"/>
          </p:cNvSpPr>
          <p:nvPr/>
        </p:nvSpPr>
        <p:spPr bwMode="auto">
          <a:xfrm>
            <a:off x="4175126" y="3044826"/>
            <a:ext cx="4264025" cy="307975"/>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92518" name="AutoShape 6"/>
          <p:cNvSpPr>
            <a:spLocks noChangeArrowheads="1"/>
          </p:cNvSpPr>
          <p:nvPr/>
        </p:nvSpPr>
        <p:spPr bwMode="auto">
          <a:xfrm>
            <a:off x="3944939" y="1239839"/>
            <a:ext cx="2573337" cy="536575"/>
          </a:xfrm>
          <a:prstGeom prst="wedgeRoundRectCallout">
            <a:avLst>
              <a:gd name="adj1" fmla="val -2560"/>
              <a:gd name="adj2" fmla="val 28580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a:r>
              <a:rPr lang="en-US" sz="2400" dirty="0"/>
              <a:t>Execute this line</a:t>
            </a:r>
          </a:p>
        </p:txBody>
      </p:sp>
    </p:spTree>
    <p:extLst>
      <p:ext uri="{BB962C8B-B14F-4D97-AF65-F5344CB8AC3E}">
        <p14:creationId xmlns="" xmlns:p14="http://schemas.microsoft.com/office/powerpoint/2010/main" val="6707892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2518"/>
                                        </p:tgtEl>
                                        <p:attrNameLst>
                                          <p:attrName>style.visibility</p:attrName>
                                        </p:attrNameLst>
                                      </p:cBhvr>
                                      <p:to>
                                        <p:strVal val="visible"/>
                                      </p:to>
                                    </p:set>
                                    <p:anim calcmode="lin" valueType="num">
                                      <p:cBhvr additive="base">
                                        <p:cTn id="7" dur="500" fill="hold"/>
                                        <p:tgtEl>
                                          <p:spTgt spid="192518"/>
                                        </p:tgtEl>
                                        <p:attrNameLst>
                                          <p:attrName>ppt_x</p:attrName>
                                        </p:attrNameLst>
                                      </p:cBhvr>
                                      <p:tavLst>
                                        <p:tav tm="0">
                                          <p:val>
                                            <p:strVal val="0-#ppt_w/2"/>
                                          </p:val>
                                        </p:tav>
                                        <p:tav tm="100000">
                                          <p:val>
                                            <p:strVal val="#ppt_x"/>
                                          </p:val>
                                        </p:tav>
                                      </p:tavLst>
                                    </p:anim>
                                    <p:anim calcmode="lin" valueType="num">
                                      <p:cBhvr additive="base">
                                        <p:cTn id="8" dur="500" fill="hold"/>
                                        <p:tgtEl>
                                          <p:spTgt spid="1925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xfrm>
            <a:off x="2209800" y="317501"/>
            <a:ext cx="8001000" cy="500063"/>
          </a:xfrm>
        </p:spPr>
        <p:txBody>
          <a:bodyPr>
            <a:normAutofit fontScale="90000"/>
          </a:bodyPr>
          <a:lstStyle/>
          <a:p>
            <a:r>
              <a:rPr lang="en-US" sz="4000" b="1" dirty="0">
                <a:latin typeface="Times New Roman" panose="02020603050405020304" pitchFamily="18" charset="0"/>
                <a:cs typeface="Times New Roman" panose="02020603050405020304" pitchFamily="18" charset="0"/>
              </a:rPr>
              <a:t>Trace switch statement</a:t>
            </a:r>
          </a:p>
        </p:txBody>
      </p:sp>
      <p:sp>
        <p:nvSpPr>
          <p:cNvPr id="8" name="Slide Number Placeholder 4"/>
          <p:cNvSpPr>
            <a:spLocks noGrp="1"/>
          </p:cNvSpPr>
          <p:nvPr>
            <p:ph type="sldNum" sz="quarter" idx="12"/>
          </p:nvPr>
        </p:nvSpPr>
        <p:spPr/>
        <p:txBody>
          <a:bodyPr/>
          <a:lstStyle/>
          <a:p>
            <a:fld id="{5EFF3418-B06C-481A-92CA-15C825DF7848}" type="slidenum">
              <a:rPr lang="en-US"/>
              <a:pPr/>
              <a:t>17</a:t>
            </a:fld>
            <a:endParaRPr lang="en-US" dirty="0"/>
          </a:p>
        </p:txBody>
      </p:sp>
      <p:sp>
        <p:nvSpPr>
          <p:cNvPr id="193539" name="Rectangle 3"/>
          <p:cNvSpPr>
            <a:spLocks noChangeArrowheads="1"/>
          </p:cNvSpPr>
          <p:nvPr/>
        </p:nvSpPr>
        <p:spPr bwMode="auto">
          <a:xfrm>
            <a:off x="4229100" y="2619375"/>
            <a:ext cx="91440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endParaRPr lang="en-US" dirty="0"/>
          </a:p>
        </p:txBody>
      </p:sp>
      <p:sp>
        <p:nvSpPr>
          <p:cNvPr id="193540" name="Text Box 4"/>
          <p:cNvSpPr txBox="1">
            <a:spLocks noChangeArrowheads="1"/>
          </p:cNvSpPr>
          <p:nvPr/>
        </p:nvSpPr>
        <p:spPr bwMode="auto">
          <a:xfrm>
            <a:off x="1909764" y="2238375"/>
            <a:ext cx="6726237" cy="1938992"/>
          </a:xfrm>
          <a:prstGeom prst="rect">
            <a:avLst/>
          </a:prstGeom>
          <a:ln/>
        </p:spPr>
        <p:style>
          <a:lnRef idx="2">
            <a:schemeClr val="accent2"/>
          </a:lnRef>
          <a:fillRef idx="1">
            <a:schemeClr val="lt1"/>
          </a:fillRef>
          <a:effectRef idx="0">
            <a:schemeClr val="accent2"/>
          </a:effectRef>
          <a:fontRef idx="minor">
            <a:schemeClr val="dk1"/>
          </a:fontRef>
        </p:style>
        <p:txBody>
          <a:bodyPr>
            <a:spAutoFit/>
          </a:bodyPr>
          <a:lstStyle/>
          <a:p>
            <a:r>
              <a:rPr lang="en-US" sz="2400" b="1" dirty="0">
                <a:solidFill>
                  <a:srgbClr val="000050"/>
                </a:solidFill>
                <a:latin typeface="Courier New" panose="02070309020205020404" pitchFamily="49" charset="0"/>
                <a:ea typeface="Times New Roman" panose="02020603050405020304" pitchFamily="18" charset="0"/>
                <a:cs typeface="Courier New" panose="02070309020205020404" pitchFamily="49" charset="0"/>
              </a:rPr>
              <a:t>switch</a:t>
            </a:r>
            <a:r>
              <a:rPr lang="en-US" sz="2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(ch) {</a:t>
            </a:r>
          </a:p>
          <a:p>
            <a:r>
              <a:rPr lang="en-US" sz="2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2400" b="1" dirty="0">
                <a:solidFill>
                  <a:srgbClr val="000050"/>
                </a:solidFill>
                <a:latin typeface="Courier New" panose="02070309020205020404" pitchFamily="49" charset="0"/>
                <a:ea typeface="Times New Roman" panose="02020603050405020304" pitchFamily="18" charset="0"/>
                <a:cs typeface="Courier New" panose="02070309020205020404" pitchFamily="49" charset="0"/>
              </a:rPr>
              <a:t>case</a:t>
            </a:r>
            <a:r>
              <a:rPr lang="en-US" sz="2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2400" dirty="0">
                <a:solidFill>
                  <a:srgbClr val="3366FF"/>
                </a:solidFill>
                <a:latin typeface="Courier New" panose="02070309020205020404" pitchFamily="49" charset="0"/>
                <a:ea typeface="Times New Roman" panose="02020603050405020304" pitchFamily="18" charset="0"/>
                <a:cs typeface="Courier New" panose="02070309020205020404" pitchFamily="49" charset="0"/>
              </a:rPr>
              <a:t>'a'</a:t>
            </a:r>
            <a:r>
              <a:rPr lang="en-US" sz="2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System.out.println(ch);</a:t>
            </a:r>
          </a:p>
          <a:p>
            <a:r>
              <a:rPr lang="en-US" sz="2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2400" b="1" dirty="0">
                <a:solidFill>
                  <a:srgbClr val="000050"/>
                </a:solidFill>
                <a:latin typeface="Courier New" panose="02070309020205020404" pitchFamily="49" charset="0"/>
                <a:ea typeface="Times New Roman" panose="02020603050405020304" pitchFamily="18" charset="0"/>
                <a:cs typeface="Courier New" panose="02070309020205020404" pitchFamily="49" charset="0"/>
              </a:rPr>
              <a:t>case</a:t>
            </a:r>
            <a:r>
              <a:rPr lang="en-US" sz="2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2400" dirty="0">
                <a:solidFill>
                  <a:srgbClr val="3366FF"/>
                </a:solidFill>
                <a:latin typeface="Courier New" panose="02070309020205020404" pitchFamily="49" charset="0"/>
                <a:ea typeface="Times New Roman" panose="02020603050405020304" pitchFamily="18" charset="0"/>
                <a:cs typeface="Courier New" panose="02070309020205020404" pitchFamily="49" charset="0"/>
              </a:rPr>
              <a:t>'b'</a:t>
            </a:r>
            <a:r>
              <a:rPr lang="en-US" sz="2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System.out.println(ch);</a:t>
            </a:r>
          </a:p>
          <a:p>
            <a:r>
              <a:rPr lang="en-US" sz="2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2400" b="1" dirty="0">
                <a:solidFill>
                  <a:srgbClr val="000050"/>
                </a:solidFill>
                <a:latin typeface="Courier New" panose="02070309020205020404" pitchFamily="49" charset="0"/>
                <a:ea typeface="Times New Roman" panose="02020603050405020304" pitchFamily="18" charset="0"/>
                <a:cs typeface="Courier New" panose="02070309020205020404" pitchFamily="49" charset="0"/>
              </a:rPr>
              <a:t>case</a:t>
            </a:r>
            <a:r>
              <a:rPr lang="en-US" sz="2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2400" dirty="0">
                <a:solidFill>
                  <a:srgbClr val="3366FF"/>
                </a:solidFill>
                <a:latin typeface="Courier New" panose="02070309020205020404" pitchFamily="49" charset="0"/>
                <a:ea typeface="Times New Roman" panose="02020603050405020304" pitchFamily="18" charset="0"/>
                <a:cs typeface="Courier New" panose="02070309020205020404" pitchFamily="49" charset="0"/>
              </a:rPr>
              <a:t>'c'</a:t>
            </a:r>
            <a:r>
              <a:rPr lang="en-US" sz="2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System.out.println(ch);</a:t>
            </a:r>
          </a:p>
          <a:p>
            <a:r>
              <a:rPr lang="en-US" sz="2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sz="2400" dirty="0">
                <a:solidFill>
                  <a:schemeClr val="bg2"/>
                </a:solidFill>
                <a:ea typeface="Times New Roman" panose="02020603050405020304" pitchFamily="18" charset="0"/>
                <a:cs typeface="Courier New" panose="02070309020205020404" pitchFamily="49" charset="0"/>
              </a:rPr>
              <a:t> </a:t>
            </a:r>
          </a:p>
        </p:txBody>
      </p:sp>
      <p:sp>
        <p:nvSpPr>
          <p:cNvPr id="193541" name="Rectangle 5"/>
          <p:cNvSpPr>
            <a:spLocks noChangeArrowheads="1"/>
          </p:cNvSpPr>
          <p:nvPr/>
        </p:nvSpPr>
        <p:spPr bwMode="auto">
          <a:xfrm>
            <a:off x="4137026" y="3390901"/>
            <a:ext cx="4264025" cy="307975"/>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93542" name="AutoShape 6"/>
          <p:cNvSpPr>
            <a:spLocks noChangeArrowheads="1"/>
          </p:cNvSpPr>
          <p:nvPr/>
        </p:nvSpPr>
        <p:spPr bwMode="auto">
          <a:xfrm>
            <a:off x="3944939" y="1239839"/>
            <a:ext cx="2573337" cy="536575"/>
          </a:xfrm>
          <a:prstGeom prst="wedgeRoundRectCallout">
            <a:avLst>
              <a:gd name="adj1" fmla="val -8481"/>
              <a:gd name="adj2" fmla="val 34822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a:r>
              <a:rPr lang="en-US" sz="2400" dirty="0"/>
              <a:t>Execute this line</a:t>
            </a:r>
          </a:p>
        </p:txBody>
      </p:sp>
    </p:spTree>
    <p:extLst>
      <p:ext uri="{BB962C8B-B14F-4D97-AF65-F5344CB8AC3E}">
        <p14:creationId xmlns="" xmlns:p14="http://schemas.microsoft.com/office/powerpoint/2010/main" val="1348611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3542"/>
                                        </p:tgtEl>
                                        <p:attrNameLst>
                                          <p:attrName>style.visibility</p:attrName>
                                        </p:attrNameLst>
                                      </p:cBhvr>
                                      <p:to>
                                        <p:strVal val="visible"/>
                                      </p:to>
                                    </p:set>
                                    <p:anim calcmode="lin" valueType="num">
                                      <p:cBhvr additive="base">
                                        <p:cTn id="7" dur="500" fill="hold"/>
                                        <p:tgtEl>
                                          <p:spTgt spid="193542"/>
                                        </p:tgtEl>
                                        <p:attrNameLst>
                                          <p:attrName>ppt_x</p:attrName>
                                        </p:attrNameLst>
                                      </p:cBhvr>
                                      <p:tavLst>
                                        <p:tav tm="0">
                                          <p:val>
                                            <p:strVal val="0-#ppt_w/2"/>
                                          </p:val>
                                        </p:tav>
                                        <p:tav tm="100000">
                                          <p:val>
                                            <p:strVal val="#ppt_x"/>
                                          </p:val>
                                        </p:tav>
                                      </p:tavLst>
                                    </p:anim>
                                    <p:anim calcmode="lin" valueType="num">
                                      <p:cBhvr additive="base">
                                        <p:cTn id="8" dur="500" fill="hold"/>
                                        <p:tgtEl>
                                          <p:spTgt spid="1935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4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2209800" y="317501"/>
            <a:ext cx="8001000" cy="500063"/>
          </a:xfrm>
        </p:spPr>
        <p:txBody>
          <a:bodyPr>
            <a:normAutofit fontScale="90000"/>
          </a:bodyPr>
          <a:lstStyle/>
          <a:p>
            <a:r>
              <a:rPr lang="en-US" sz="4000" b="1" dirty="0">
                <a:latin typeface="Times New Roman" panose="02020603050405020304" pitchFamily="18" charset="0"/>
                <a:cs typeface="Times New Roman" panose="02020603050405020304" pitchFamily="18" charset="0"/>
              </a:rPr>
              <a:t>Trace switch statement</a:t>
            </a:r>
          </a:p>
        </p:txBody>
      </p:sp>
      <p:sp>
        <p:nvSpPr>
          <p:cNvPr id="8" name="Slide Number Placeholder 4"/>
          <p:cNvSpPr>
            <a:spLocks noGrp="1"/>
          </p:cNvSpPr>
          <p:nvPr>
            <p:ph type="sldNum" sz="quarter" idx="12"/>
          </p:nvPr>
        </p:nvSpPr>
        <p:spPr/>
        <p:txBody>
          <a:bodyPr/>
          <a:lstStyle/>
          <a:p>
            <a:fld id="{19E76CA5-59CC-4CA6-851D-C0A0A1129B12}" type="slidenum">
              <a:rPr lang="en-US"/>
              <a:pPr/>
              <a:t>18</a:t>
            </a:fld>
            <a:endParaRPr lang="en-US" dirty="0"/>
          </a:p>
        </p:txBody>
      </p:sp>
      <p:sp>
        <p:nvSpPr>
          <p:cNvPr id="199683" name="Rectangle 3"/>
          <p:cNvSpPr>
            <a:spLocks noChangeArrowheads="1"/>
          </p:cNvSpPr>
          <p:nvPr/>
        </p:nvSpPr>
        <p:spPr bwMode="auto">
          <a:xfrm>
            <a:off x="4229100" y="2619375"/>
            <a:ext cx="91440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endParaRPr lang="en-US" dirty="0"/>
          </a:p>
        </p:txBody>
      </p:sp>
      <p:sp>
        <p:nvSpPr>
          <p:cNvPr id="199684" name="Text Box 4"/>
          <p:cNvSpPr txBox="1">
            <a:spLocks noChangeArrowheads="1"/>
          </p:cNvSpPr>
          <p:nvPr/>
        </p:nvSpPr>
        <p:spPr bwMode="auto">
          <a:xfrm>
            <a:off x="1909764" y="2238376"/>
            <a:ext cx="6726237" cy="2677656"/>
          </a:xfrm>
          <a:prstGeom prst="rect">
            <a:avLst/>
          </a:prstGeom>
          <a:ln/>
        </p:spPr>
        <p:style>
          <a:lnRef idx="2">
            <a:schemeClr val="accent2"/>
          </a:lnRef>
          <a:fillRef idx="1">
            <a:schemeClr val="lt1"/>
          </a:fillRef>
          <a:effectRef idx="0">
            <a:schemeClr val="accent2"/>
          </a:effectRef>
          <a:fontRef idx="minor">
            <a:schemeClr val="dk1"/>
          </a:fontRef>
        </p:style>
        <p:txBody>
          <a:bodyPr>
            <a:spAutoFit/>
          </a:bodyPr>
          <a:lstStyle/>
          <a:p>
            <a:r>
              <a:rPr lang="en-US" sz="2400" b="1" dirty="0">
                <a:solidFill>
                  <a:srgbClr val="000050"/>
                </a:solidFill>
                <a:latin typeface="Courier New" panose="02070309020205020404" pitchFamily="49" charset="0"/>
                <a:ea typeface="Times New Roman" panose="02020603050405020304" pitchFamily="18" charset="0"/>
                <a:cs typeface="Courier New" panose="02070309020205020404" pitchFamily="49" charset="0"/>
              </a:rPr>
              <a:t>switch</a:t>
            </a:r>
            <a:r>
              <a:rPr lang="en-US" sz="2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(ch) {</a:t>
            </a:r>
          </a:p>
          <a:p>
            <a:r>
              <a:rPr lang="en-US" sz="2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2400" b="1" dirty="0">
                <a:solidFill>
                  <a:srgbClr val="000050"/>
                </a:solidFill>
                <a:latin typeface="Courier New" panose="02070309020205020404" pitchFamily="49" charset="0"/>
                <a:ea typeface="Times New Roman" panose="02020603050405020304" pitchFamily="18" charset="0"/>
                <a:cs typeface="Courier New" panose="02070309020205020404" pitchFamily="49" charset="0"/>
              </a:rPr>
              <a:t>case</a:t>
            </a:r>
            <a:r>
              <a:rPr lang="en-US" sz="2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2400" dirty="0">
                <a:solidFill>
                  <a:srgbClr val="3366FF"/>
                </a:solidFill>
                <a:latin typeface="Courier New" panose="02070309020205020404" pitchFamily="49" charset="0"/>
                <a:ea typeface="Times New Roman" panose="02020603050405020304" pitchFamily="18" charset="0"/>
                <a:cs typeface="Courier New" panose="02070309020205020404" pitchFamily="49" charset="0"/>
              </a:rPr>
              <a:t>'a'</a:t>
            </a:r>
            <a:r>
              <a:rPr lang="en-US" sz="2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System.out.println(ch);</a:t>
            </a:r>
          </a:p>
          <a:p>
            <a:r>
              <a:rPr lang="en-US" sz="2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2400" b="1" dirty="0">
                <a:solidFill>
                  <a:srgbClr val="000050"/>
                </a:solidFill>
                <a:latin typeface="Courier New" panose="02070309020205020404" pitchFamily="49" charset="0"/>
                <a:ea typeface="Times New Roman" panose="02020603050405020304" pitchFamily="18" charset="0"/>
                <a:cs typeface="Courier New" panose="02070309020205020404" pitchFamily="49" charset="0"/>
              </a:rPr>
              <a:t>case</a:t>
            </a:r>
            <a:r>
              <a:rPr lang="en-US" sz="2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2400" dirty="0">
                <a:solidFill>
                  <a:srgbClr val="3366FF"/>
                </a:solidFill>
                <a:latin typeface="Courier New" panose="02070309020205020404" pitchFamily="49" charset="0"/>
                <a:ea typeface="Times New Roman" panose="02020603050405020304" pitchFamily="18" charset="0"/>
                <a:cs typeface="Courier New" panose="02070309020205020404" pitchFamily="49" charset="0"/>
              </a:rPr>
              <a:t>'b'</a:t>
            </a:r>
            <a:r>
              <a:rPr lang="en-US" sz="2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System.out.println(ch);</a:t>
            </a:r>
          </a:p>
          <a:p>
            <a:r>
              <a:rPr lang="en-US" sz="2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2400" b="1" dirty="0">
                <a:solidFill>
                  <a:srgbClr val="000050"/>
                </a:solidFill>
                <a:latin typeface="Courier New" panose="02070309020205020404" pitchFamily="49" charset="0"/>
                <a:ea typeface="Times New Roman" panose="02020603050405020304" pitchFamily="18" charset="0"/>
                <a:cs typeface="Courier New" panose="02070309020205020404" pitchFamily="49" charset="0"/>
              </a:rPr>
              <a:t>case</a:t>
            </a:r>
            <a:r>
              <a:rPr lang="en-US" sz="2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2400" dirty="0">
                <a:solidFill>
                  <a:srgbClr val="3366FF"/>
                </a:solidFill>
                <a:latin typeface="Courier New" panose="02070309020205020404" pitchFamily="49" charset="0"/>
                <a:ea typeface="Times New Roman" panose="02020603050405020304" pitchFamily="18" charset="0"/>
                <a:cs typeface="Courier New" panose="02070309020205020404" pitchFamily="49" charset="0"/>
              </a:rPr>
              <a:t>'c'</a:t>
            </a:r>
            <a:r>
              <a:rPr lang="en-US" sz="2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System.out.println(ch);</a:t>
            </a:r>
          </a:p>
          <a:p>
            <a:r>
              <a:rPr lang="en-US" sz="2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sz="2400" dirty="0">
                <a:solidFill>
                  <a:schemeClr val="bg2"/>
                </a:solidFill>
                <a:ea typeface="Times New Roman" panose="02020603050405020304" pitchFamily="18" charset="0"/>
                <a:cs typeface="Courier New" panose="02070309020205020404" pitchFamily="49" charset="0"/>
              </a:rPr>
              <a:t> </a:t>
            </a:r>
          </a:p>
          <a:p>
            <a:endParaRPr lang="en-US" sz="2400" dirty="0">
              <a:solidFill>
                <a:schemeClr val="bg2"/>
              </a:solidFill>
              <a:ea typeface="Times New Roman" panose="02020603050405020304" pitchFamily="18" charset="0"/>
              <a:cs typeface="Courier New" panose="02070309020205020404" pitchFamily="49" charset="0"/>
            </a:endParaRPr>
          </a:p>
          <a:p>
            <a:r>
              <a:rPr lang="en-US" sz="2400" dirty="0">
                <a:solidFill>
                  <a:schemeClr val="tx1"/>
                </a:solidFill>
                <a:ea typeface="Times New Roman" panose="02020603050405020304" pitchFamily="18" charset="0"/>
                <a:cs typeface="Courier New" panose="02070309020205020404" pitchFamily="49" charset="0"/>
              </a:rPr>
              <a:t>Next statement;</a:t>
            </a:r>
          </a:p>
        </p:txBody>
      </p:sp>
      <p:sp>
        <p:nvSpPr>
          <p:cNvPr id="199685" name="Rectangle 5"/>
          <p:cNvSpPr>
            <a:spLocks noChangeArrowheads="1"/>
          </p:cNvSpPr>
          <p:nvPr/>
        </p:nvSpPr>
        <p:spPr bwMode="auto">
          <a:xfrm>
            <a:off x="1946275" y="4500347"/>
            <a:ext cx="4264025" cy="307975"/>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lang="en-US" b="1" dirty="0" smtClean="0">
                <a:solidFill>
                  <a:schemeClr val="bg1"/>
                </a:solidFill>
              </a:rPr>
              <a:t>Next Statement</a:t>
            </a:r>
            <a:endParaRPr lang="en-US" b="1" dirty="0">
              <a:solidFill>
                <a:schemeClr val="bg1"/>
              </a:solidFill>
            </a:endParaRPr>
          </a:p>
        </p:txBody>
      </p:sp>
      <p:sp>
        <p:nvSpPr>
          <p:cNvPr id="199686" name="AutoShape 6"/>
          <p:cNvSpPr>
            <a:spLocks noChangeArrowheads="1"/>
          </p:cNvSpPr>
          <p:nvPr/>
        </p:nvSpPr>
        <p:spPr bwMode="auto">
          <a:xfrm>
            <a:off x="3944939" y="1239839"/>
            <a:ext cx="2573337" cy="536575"/>
          </a:xfrm>
          <a:prstGeom prst="wedgeRoundRectCallout">
            <a:avLst>
              <a:gd name="adj1" fmla="val -84671"/>
              <a:gd name="adj2" fmla="val 53934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a:r>
              <a:rPr lang="en-US" dirty="0"/>
              <a:t>Execute next statement</a:t>
            </a:r>
          </a:p>
        </p:txBody>
      </p:sp>
    </p:spTree>
    <p:extLst>
      <p:ext uri="{BB962C8B-B14F-4D97-AF65-F5344CB8AC3E}">
        <p14:creationId xmlns="" xmlns:p14="http://schemas.microsoft.com/office/powerpoint/2010/main" val="24467236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9686"/>
                                        </p:tgtEl>
                                        <p:attrNameLst>
                                          <p:attrName>style.visibility</p:attrName>
                                        </p:attrNameLst>
                                      </p:cBhvr>
                                      <p:to>
                                        <p:strVal val="visible"/>
                                      </p:to>
                                    </p:set>
                                    <p:anim calcmode="lin" valueType="num">
                                      <p:cBhvr additive="base">
                                        <p:cTn id="7" dur="500" fill="hold"/>
                                        <p:tgtEl>
                                          <p:spTgt spid="199686"/>
                                        </p:tgtEl>
                                        <p:attrNameLst>
                                          <p:attrName>ppt_x</p:attrName>
                                        </p:attrNameLst>
                                      </p:cBhvr>
                                      <p:tavLst>
                                        <p:tav tm="0">
                                          <p:val>
                                            <p:strVal val="0-#ppt_w/2"/>
                                          </p:val>
                                        </p:tav>
                                        <p:tav tm="100000">
                                          <p:val>
                                            <p:strVal val="#ppt_x"/>
                                          </p:val>
                                        </p:tav>
                                      </p:tavLst>
                                    </p:anim>
                                    <p:anim calcmode="lin" valueType="num">
                                      <p:cBhvr additive="base">
                                        <p:cTn id="8" dur="500" fill="hold"/>
                                        <p:tgtEl>
                                          <p:spTgt spid="1996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94669"/>
            <a:ext cx="10515600" cy="600790"/>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      Switch-case </a:t>
            </a:r>
            <a:r>
              <a:rPr lang="en-US" b="1" dirty="0" smtClean="0">
                <a:latin typeface="Times New Roman" panose="02020603050405020304" pitchFamily="18" charset="0"/>
                <a:cs typeface="Times New Roman" panose="02020603050405020304" pitchFamily="18" charset="0"/>
              </a:rPr>
              <a:t>statement Example:</a:t>
            </a:r>
            <a:endParaRPr lang="en-US" dirty="0"/>
          </a:p>
        </p:txBody>
      </p:sp>
      <p:sp>
        <p:nvSpPr>
          <p:cNvPr id="3" name="Content Placeholder 2"/>
          <p:cNvSpPr>
            <a:spLocks noGrp="1"/>
          </p:cNvSpPr>
          <p:nvPr>
            <p:ph sz="half" idx="1"/>
          </p:nvPr>
        </p:nvSpPr>
        <p:spPr>
          <a:xfrm>
            <a:off x="1645920" y="824248"/>
            <a:ext cx="4911634" cy="5769735"/>
          </a:xfrm>
        </p:spPr>
        <p:style>
          <a:lnRef idx="2">
            <a:schemeClr val="accent2"/>
          </a:lnRef>
          <a:fillRef idx="1">
            <a:schemeClr val="lt1"/>
          </a:fillRef>
          <a:effectRef idx="0">
            <a:schemeClr val="accent2"/>
          </a:effectRef>
          <a:fontRef idx="minor">
            <a:schemeClr val="dk1"/>
          </a:fontRef>
        </p:style>
        <p:txBody>
          <a:bodyPr>
            <a:noAutofit/>
          </a:bodyPr>
          <a:lstStyle/>
          <a:p>
            <a:pPr marL="0" indent="0">
              <a:buNone/>
            </a:pPr>
            <a:r>
              <a:rPr lang="en-US" sz="2000" dirty="0" smtClean="0"/>
              <a:t>import </a:t>
            </a:r>
            <a:r>
              <a:rPr lang="en-US" sz="2000" dirty="0"/>
              <a:t>java.util.Scanner;</a:t>
            </a:r>
          </a:p>
          <a:p>
            <a:pPr marL="0" indent="0">
              <a:buNone/>
            </a:pPr>
            <a:r>
              <a:rPr lang="en-US" sz="2000" dirty="0" smtClean="0"/>
              <a:t>public </a:t>
            </a:r>
            <a:r>
              <a:rPr lang="en-US" sz="2000" dirty="0"/>
              <a:t>class HelloCSE {</a:t>
            </a:r>
          </a:p>
          <a:p>
            <a:pPr marL="0" indent="0">
              <a:buNone/>
            </a:pPr>
            <a:r>
              <a:rPr lang="en-US" sz="2000" dirty="0" smtClean="0"/>
              <a:t>public </a:t>
            </a:r>
            <a:r>
              <a:rPr lang="en-US" sz="2000" dirty="0"/>
              <a:t>static void main(String[] args) {</a:t>
            </a:r>
          </a:p>
          <a:p>
            <a:pPr marL="0" indent="0">
              <a:buNone/>
            </a:pPr>
            <a:r>
              <a:rPr lang="en-US" sz="2000" dirty="0" smtClean="0"/>
              <a:t>      char </a:t>
            </a:r>
            <a:r>
              <a:rPr lang="en-US" sz="2000" dirty="0"/>
              <a:t>grade;</a:t>
            </a:r>
          </a:p>
          <a:p>
            <a:pPr marL="0" indent="0">
              <a:buNone/>
            </a:pPr>
            <a:r>
              <a:rPr lang="en-US" sz="2000" dirty="0" smtClean="0"/>
              <a:t>      Scanner </a:t>
            </a:r>
            <a:r>
              <a:rPr lang="en-US" sz="2000" dirty="0"/>
              <a:t>a = new Scanner(System.in);</a:t>
            </a:r>
          </a:p>
          <a:p>
            <a:pPr marL="0" indent="0">
              <a:buNone/>
            </a:pPr>
            <a:r>
              <a:rPr lang="en-US" sz="2000" dirty="0" smtClean="0"/>
              <a:t>      grade </a:t>
            </a:r>
            <a:r>
              <a:rPr lang="en-US" sz="2000" dirty="0"/>
              <a:t>= a.next().charAt(0</a:t>
            </a:r>
            <a:r>
              <a:rPr lang="en-US" sz="2000" dirty="0" smtClean="0"/>
              <a:t>);</a:t>
            </a:r>
          </a:p>
          <a:p>
            <a:pPr marL="0" indent="0">
              <a:buNone/>
            </a:pPr>
            <a:r>
              <a:rPr lang="en-US" sz="2000" dirty="0" smtClean="0"/>
              <a:t>    switch </a:t>
            </a:r>
            <a:r>
              <a:rPr lang="en-US" sz="2000" dirty="0"/>
              <a:t>(grade) {</a:t>
            </a:r>
          </a:p>
          <a:p>
            <a:pPr marL="0" indent="0">
              <a:buNone/>
            </a:pPr>
            <a:r>
              <a:rPr lang="en-US" sz="2000" dirty="0" smtClean="0"/>
              <a:t>      case </a:t>
            </a:r>
            <a:r>
              <a:rPr lang="en-US" sz="2000" dirty="0"/>
              <a:t>'A':</a:t>
            </a:r>
          </a:p>
          <a:p>
            <a:pPr marL="0" indent="0">
              <a:buNone/>
            </a:pPr>
            <a:r>
              <a:rPr lang="en-US" sz="2000" dirty="0"/>
              <a:t>	System.out.println("Excellent!");</a:t>
            </a:r>
          </a:p>
          <a:p>
            <a:pPr marL="0" indent="0">
              <a:buNone/>
            </a:pPr>
            <a:r>
              <a:rPr lang="en-US" sz="2000" dirty="0"/>
              <a:t>	break;</a:t>
            </a:r>
          </a:p>
          <a:p>
            <a:pPr marL="0" indent="0">
              <a:buNone/>
            </a:pPr>
            <a:r>
              <a:rPr lang="en-US" sz="2000" dirty="0" smtClean="0"/>
              <a:t>       case </a:t>
            </a:r>
            <a:r>
              <a:rPr lang="en-US" sz="2000" dirty="0"/>
              <a:t>'B':</a:t>
            </a:r>
          </a:p>
          <a:p>
            <a:pPr marL="0" indent="0">
              <a:buNone/>
            </a:pPr>
            <a:r>
              <a:rPr lang="en-US" sz="2000" dirty="0" smtClean="0"/>
              <a:t>      case </a:t>
            </a:r>
            <a:r>
              <a:rPr lang="en-US" sz="2000" dirty="0"/>
              <a:t>'C':</a:t>
            </a:r>
          </a:p>
          <a:p>
            <a:pPr marL="0" indent="0">
              <a:buNone/>
            </a:pPr>
            <a:r>
              <a:rPr lang="en-US" sz="2000" dirty="0"/>
              <a:t>	System.out.println("Well done");</a:t>
            </a:r>
          </a:p>
          <a:p>
            <a:pPr marL="0" indent="0">
              <a:buNone/>
            </a:pPr>
            <a:r>
              <a:rPr lang="en-US" sz="2000" dirty="0"/>
              <a:t>	break</a:t>
            </a:r>
            <a:r>
              <a:rPr lang="en-US" sz="2000" dirty="0" smtClean="0"/>
              <a:t>;</a:t>
            </a:r>
            <a:endParaRPr lang="en-US" sz="2000" dirty="0"/>
          </a:p>
        </p:txBody>
      </p:sp>
      <p:sp>
        <p:nvSpPr>
          <p:cNvPr id="4" name="Content Placeholder 3"/>
          <p:cNvSpPr>
            <a:spLocks noGrp="1"/>
          </p:cNvSpPr>
          <p:nvPr>
            <p:ph sz="half" idx="2"/>
          </p:nvPr>
        </p:nvSpPr>
        <p:spPr>
          <a:xfrm>
            <a:off x="6844937" y="824248"/>
            <a:ext cx="5120640" cy="5628067"/>
          </a:xfrm>
        </p:spPr>
        <p:style>
          <a:lnRef idx="2">
            <a:schemeClr val="accent2"/>
          </a:lnRef>
          <a:fillRef idx="1">
            <a:schemeClr val="lt1"/>
          </a:fillRef>
          <a:effectRef idx="0">
            <a:schemeClr val="accent2"/>
          </a:effectRef>
          <a:fontRef idx="minor">
            <a:schemeClr val="dk1"/>
          </a:fontRef>
        </p:style>
        <p:txBody>
          <a:bodyPr>
            <a:normAutofit/>
          </a:bodyPr>
          <a:lstStyle/>
          <a:p>
            <a:pPr marL="0" indent="0">
              <a:buNone/>
            </a:pPr>
            <a:r>
              <a:rPr lang="en-US" sz="2000" dirty="0" smtClean="0"/>
              <a:t>     case </a:t>
            </a:r>
            <a:r>
              <a:rPr lang="en-US" sz="2000" dirty="0"/>
              <a:t>'D':</a:t>
            </a:r>
          </a:p>
          <a:p>
            <a:pPr marL="0" indent="0">
              <a:buNone/>
            </a:pPr>
            <a:r>
              <a:rPr lang="en-US" sz="2000" dirty="0" smtClean="0"/>
              <a:t>              System.out.println</a:t>
            </a:r>
            <a:r>
              <a:rPr lang="en-US" sz="2000" dirty="0"/>
              <a:t>("You passed</a:t>
            </a:r>
            <a:r>
              <a:rPr lang="en-US" sz="2000" dirty="0" smtClean="0"/>
              <a:t>");</a:t>
            </a:r>
          </a:p>
          <a:p>
            <a:pPr marL="0" indent="0">
              <a:buNone/>
            </a:pPr>
            <a:r>
              <a:rPr lang="en-US" sz="2000" dirty="0" smtClean="0"/>
              <a:t>              break</a:t>
            </a:r>
            <a:r>
              <a:rPr lang="en-US" sz="2000" dirty="0"/>
              <a:t>;</a:t>
            </a:r>
          </a:p>
          <a:p>
            <a:pPr marL="0" indent="0">
              <a:buNone/>
            </a:pPr>
            <a:r>
              <a:rPr lang="en-US" sz="2000" dirty="0" smtClean="0"/>
              <a:t>      case </a:t>
            </a:r>
            <a:r>
              <a:rPr lang="en-US" sz="2000" dirty="0"/>
              <a:t>'F':</a:t>
            </a:r>
          </a:p>
          <a:p>
            <a:pPr marL="0" indent="0">
              <a:buNone/>
            </a:pPr>
            <a:r>
              <a:rPr lang="en-US" sz="2000" dirty="0" smtClean="0"/>
              <a:t>               System.out.println</a:t>
            </a:r>
            <a:r>
              <a:rPr lang="en-US" sz="2000" dirty="0"/>
              <a:t>("Better try again");</a:t>
            </a:r>
          </a:p>
          <a:p>
            <a:pPr marL="0" indent="0">
              <a:buNone/>
            </a:pPr>
            <a:r>
              <a:rPr lang="en-US" sz="2000" dirty="0"/>
              <a:t>	</a:t>
            </a:r>
            <a:r>
              <a:rPr lang="en-US" sz="2000" dirty="0" smtClean="0"/>
              <a:t>break</a:t>
            </a:r>
            <a:r>
              <a:rPr lang="en-US" sz="2000" dirty="0"/>
              <a:t>;</a:t>
            </a:r>
          </a:p>
          <a:p>
            <a:pPr marL="0" indent="0">
              <a:buNone/>
            </a:pPr>
            <a:r>
              <a:rPr lang="en-US" sz="2000" dirty="0" smtClean="0"/>
              <a:t>      default</a:t>
            </a:r>
            <a:r>
              <a:rPr lang="en-US" sz="2000" dirty="0"/>
              <a:t>:</a:t>
            </a:r>
          </a:p>
          <a:p>
            <a:pPr marL="0" indent="0">
              <a:buNone/>
            </a:pPr>
            <a:r>
              <a:rPr lang="en-US" sz="2000" dirty="0"/>
              <a:t>	</a:t>
            </a:r>
            <a:r>
              <a:rPr lang="en-US" sz="2000" dirty="0" smtClean="0"/>
              <a:t>System.out.println</a:t>
            </a:r>
            <a:r>
              <a:rPr lang="en-US" sz="2000" dirty="0"/>
              <a:t>("Invalid grade");</a:t>
            </a:r>
          </a:p>
          <a:p>
            <a:pPr marL="0" indent="0">
              <a:buNone/>
            </a:pPr>
            <a:r>
              <a:rPr lang="en-US" sz="2000" dirty="0"/>
              <a:t>	</a:t>
            </a:r>
            <a:r>
              <a:rPr lang="en-US" sz="2000" dirty="0" smtClean="0"/>
              <a:t>}</a:t>
            </a:r>
            <a:endParaRPr lang="en-US" sz="2000" dirty="0"/>
          </a:p>
          <a:p>
            <a:pPr marL="0" indent="0">
              <a:buNone/>
            </a:pPr>
            <a:r>
              <a:rPr lang="en-US" sz="2000" dirty="0" smtClean="0"/>
              <a:t>          System.out.println</a:t>
            </a:r>
            <a:r>
              <a:rPr lang="en-US" sz="2000" dirty="0"/>
              <a:t>("Your grade is " + grade);</a:t>
            </a:r>
          </a:p>
          <a:p>
            <a:pPr marL="0" indent="0">
              <a:buNone/>
            </a:pPr>
            <a:r>
              <a:rPr lang="en-US" sz="2000" dirty="0" smtClean="0"/>
              <a:t>       }</a:t>
            </a:r>
            <a:endParaRPr lang="en-US" sz="2000" dirty="0"/>
          </a:p>
          <a:p>
            <a:pPr marL="0" indent="0">
              <a:buNone/>
            </a:pPr>
            <a:r>
              <a:rPr lang="en-US" sz="2000" dirty="0"/>
              <a:t>}</a:t>
            </a:r>
          </a:p>
          <a:p>
            <a:pPr marL="0" indent="0">
              <a:buNone/>
            </a:pPr>
            <a:endParaRPr lang="en-US" sz="2000" dirty="0"/>
          </a:p>
        </p:txBody>
      </p:sp>
    </p:spTree>
    <p:extLst>
      <p:ext uri="{BB962C8B-B14F-4D97-AF65-F5344CB8AC3E}">
        <p14:creationId xmlns="" xmlns:p14="http://schemas.microsoft.com/office/powerpoint/2010/main" val="708496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2209800" y="0"/>
            <a:ext cx="7772400" cy="1197735"/>
          </a:xfrm>
        </p:spPr>
        <p:txBody>
          <a:bodyPr/>
          <a:lstStyle/>
          <a:p>
            <a:r>
              <a:rPr lang="en-US" b="1" dirty="0">
                <a:latin typeface="Times New Roman" panose="02020603050405020304" pitchFamily="18" charset="0"/>
                <a:cs typeface="Times New Roman" panose="02020603050405020304" pitchFamily="18" charset="0"/>
              </a:rPr>
              <a:t>The </a:t>
            </a:r>
            <a:r>
              <a:rPr lang="en-US" sz="4200" b="1" dirty="0" smtClean="0">
                <a:latin typeface="Times New Roman" panose="02020603050405020304" pitchFamily="18" charset="0"/>
                <a:cs typeface="Times New Roman" panose="02020603050405020304" pitchFamily="18" charset="0"/>
              </a:rPr>
              <a:t>if</a:t>
            </a:r>
            <a:r>
              <a:rPr lang="en-US" b="1" dirty="0" smtClean="0">
                <a:latin typeface="Times New Roman" panose="02020603050405020304" pitchFamily="18" charset="0"/>
                <a:cs typeface="Times New Roman" panose="02020603050405020304" pitchFamily="18" charset="0"/>
              </a:rPr>
              <a:t> –else Statement</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47107" name="Rectangle 3"/>
          <p:cNvSpPr>
            <a:spLocks noGrp="1" noChangeArrowheads="1"/>
          </p:cNvSpPr>
          <p:nvPr>
            <p:ph idx="1"/>
          </p:nvPr>
        </p:nvSpPr>
        <p:spPr>
          <a:xfrm>
            <a:off x="2057400" y="1685108"/>
            <a:ext cx="8001000" cy="1667691"/>
          </a:xfrm>
        </p:spPr>
        <p:txBody>
          <a:bodyPr>
            <a:normAutofit fontScale="85000" lnSpcReduction="20000"/>
          </a:bodyPr>
          <a:lstStyle/>
          <a:p>
            <a:pPr>
              <a:lnSpc>
                <a:spcPct val="90000"/>
              </a:lnSpc>
              <a:buFont typeface="Monotype Sorts" pitchFamily="2" charset="2"/>
              <a:buNone/>
            </a:pPr>
            <a:r>
              <a:rPr lang="en-US" sz="2000" dirty="0">
                <a:latin typeface="Courier New" panose="02070309020205020404" pitchFamily="49" charset="0"/>
              </a:rPr>
              <a:t>if (boolean-expression) { </a:t>
            </a:r>
          </a:p>
          <a:p>
            <a:pPr>
              <a:lnSpc>
                <a:spcPct val="90000"/>
              </a:lnSpc>
              <a:buFont typeface="Monotype Sorts" pitchFamily="2" charset="2"/>
              <a:buNone/>
            </a:pPr>
            <a:r>
              <a:rPr lang="en-US" sz="2000" dirty="0">
                <a:latin typeface="Courier New" panose="02070309020205020404" pitchFamily="49" charset="0"/>
              </a:rPr>
              <a:t>  statement(s)-for-the-true-case;</a:t>
            </a:r>
          </a:p>
          <a:p>
            <a:pPr>
              <a:lnSpc>
                <a:spcPct val="90000"/>
              </a:lnSpc>
              <a:buFont typeface="Monotype Sorts" pitchFamily="2" charset="2"/>
              <a:buNone/>
            </a:pPr>
            <a:r>
              <a:rPr lang="en-US" sz="2000" dirty="0">
                <a:latin typeface="Courier New" panose="02070309020205020404" pitchFamily="49" charset="0"/>
              </a:rPr>
              <a:t>}</a:t>
            </a:r>
          </a:p>
          <a:p>
            <a:pPr>
              <a:lnSpc>
                <a:spcPct val="90000"/>
              </a:lnSpc>
              <a:buFont typeface="Monotype Sorts" pitchFamily="2" charset="2"/>
              <a:buNone/>
            </a:pPr>
            <a:r>
              <a:rPr lang="en-US" sz="2000" dirty="0">
                <a:latin typeface="Courier New" panose="02070309020205020404" pitchFamily="49" charset="0"/>
              </a:rPr>
              <a:t>else {</a:t>
            </a:r>
          </a:p>
          <a:p>
            <a:pPr>
              <a:lnSpc>
                <a:spcPct val="90000"/>
              </a:lnSpc>
              <a:buFont typeface="Monotype Sorts" pitchFamily="2" charset="2"/>
              <a:buNone/>
            </a:pPr>
            <a:r>
              <a:rPr lang="en-US" sz="2000" dirty="0">
                <a:latin typeface="Courier New" panose="02070309020205020404" pitchFamily="49" charset="0"/>
              </a:rPr>
              <a:t>  statement(s)-for-the-false-case;</a:t>
            </a:r>
          </a:p>
          <a:p>
            <a:pPr>
              <a:lnSpc>
                <a:spcPct val="90000"/>
              </a:lnSpc>
              <a:buFont typeface="Monotype Sorts" pitchFamily="2" charset="2"/>
              <a:buNone/>
            </a:pPr>
            <a:r>
              <a:rPr lang="en-US" sz="2000" dirty="0">
                <a:latin typeface="Courier New" panose="02070309020205020404" pitchFamily="49" charset="0"/>
              </a:rPr>
              <a:t>}</a:t>
            </a:r>
            <a:endParaRPr lang="en-US" dirty="0"/>
          </a:p>
        </p:txBody>
      </p:sp>
      <p:sp>
        <p:nvSpPr>
          <p:cNvPr id="6" name="Slide Number Placeholder 4"/>
          <p:cNvSpPr>
            <a:spLocks noGrp="1"/>
          </p:cNvSpPr>
          <p:nvPr>
            <p:ph type="sldNum" sz="quarter" idx="12"/>
          </p:nvPr>
        </p:nvSpPr>
        <p:spPr/>
        <p:txBody>
          <a:bodyPr/>
          <a:lstStyle/>
          <a:p>
            <a:fld id="{53B6D731-0462-44D0-A8B5-DE3E5AC7093D}" type="slidenum">
              <a:rPr lang="en-US"/>
              <a:pPr/>
              <a:t>2</a:t>
            </a:fld>
            <a:endParaRPr lang="en-US" dirty="0"/>
          </a:p>
        </p:txBody>
      </p:sp>
      <p:sp>
        <p:nvSpPr>
          <p:cNvPr id="47110" name="Rectangle 6"/>
          <p:cNvSpPr>
            <a:spLocks noChangeArrowheads="1"/>
          </p:cNvSpPr>
          <p:nvPr/>
        </p:nvSpPr>
        <p:spPr bwMode="auto">
          <a:xfrm>
            <a:off x="3686175" y="2428875"/>
            <a:ext cx="91440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endParaRPr lang="en-US" dirty="0"/>
          </a:p>
        </p:txBody>
      </p:sp>
      <p:graphicFrame>
        <p:nvGraphicFramePr>
          <p:cNvPr id="47109" name="Object 5"/>
          <p:cNvGraphicFramePr>
            <a:graphicFrameLocks noChangeAspect="1"/>
          </p:cNvGraphicFramePr>
          <p:nvPr>
            <p:extLst>
              <p:ext uri="{D42A27DB-BD31-4B8C-83A1-F6EECF244321}">
                <p14:modId xmlns="" xmlns:p14="http://schemas.microsoft.com/office/powerpoint/2010/main" val="4089905403"/>
              </p:ext>
            </p:extLst>
          </p:nvPr>
        </p:nvGraphicFramePr>
        <p:xfrm>
          <a:off x="2513014" y="3352800"/>
          <a:ext cx="7470775" cy="3098800"/>
        </p:xfrm>
        <a:graphic>
          <a:graphicData uri="http://schemas.openxmlformats.org/presentationml/2006/ole">
            <p:oleObj spid="_x0000_s1061" name="Picture" r:id="rId4" imgW="4820412" imgH="1999488" progId="Word.Picture.8">
              <p:embed/>
            </p:oleObj>
          </a:graphicData>
        </a:graphic>
      </p:graphicFrame>
    </p:spTree>
    <p:extLst>
      <p:ext uri="{BB962C8B-B14F-4D97-AF65-F5344CB8AC3E}">
        <p14:creationId xmlns="" xmlns:p14="http://schemas.microsoft.com/office/powerpoint/2010/main" val="31009675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1403797" y="228600"/>
            <a:ext cx="9264203" cy="609600"/>
          </a:xfrm>
          <a:noFill/>
          <a:ln/>
        </p:spPr>
        <p:txBody>
          <a:bodyPr>
            <a:noAutofit/>
          </a:bodyPr>
          <a:lstStyle/>
          <a:p>
            <a:r>
              <a:rPr lang="en-US" b="1" dirty="0">
                <a:latin typeface="Times New Roman" panose="02020603050405020304" pitchFamily="18" charset="0"/>
                <a:cs typeface="Times New Roman" panose="02020603050405020304" pitchFamily="18" charset="0"/>
              </a:rPr>
              <a:t>(GUI) Confirmation Dialogs</a:t>
            </a:r>
          </a:p>
        </p:txBody>
      </p:sp>
      <p:sp>
        <p:nvSpPr>
          <p:cNvPr id="202755" name="Rectangle 3"/>
          <p:cNvSpPr>
            <a:spLocks noGrp="1" noChangeArrowheads="1"/>
          </p:cNvSpPr>
          <p:nvPr>
            <p:ph idx="1"/>
          </p:nvPr>
        </p:nvSpPr>
        <p:spPr>
          <a:xfrm>
            <a:off x="1755635" y="1580606"/>
            <a:ext cx="8534400" cy="1656308"/>
          </a:xfrm>
          <a:noFill/>
          <a:ln/>
        </p:spPr>
        <p:txBody>
          <a:bodyPr/>
          <a:lstStyle/>
          <a:p>
            <a:pPr marL="0" indent="0">
              <a:buNone/>
            </a:pPr>
            <a:r>
              <a:rPr lang="en-US" dirty="0"/>
              <a:t>int option = JOptionPane.showConfirmDialog</a:t>
            </a:r>
          </a:p>
          <a:p>
            <a:pPr marL="0" indent="0">
              <a:buNone/>
            </a:pPr>
            <a:r>
              <a:rPr lang="en-US" dirty="0"/>
              <a:t>     (</a:t>
            </a:r>
            <a:r>
              <a:rPr lang="en-US" b="1" dirty="0"/>
              <a:t>null</a:t>
            </a:r>
            <a:r>
              <a:rPr lang="en-US" dirty="0"/>
              <a:t>, "Continue");</a:t>
            </a:r>
          </a:p>
        </p:txBody>
      </p:sp>
      <p:sp>
        <p:nvSpPr>
          <p:cNvPr id="7" name="Slide Number Placeholder 4"/>
          <p:cNvSpPr>
            <a:spLocks noGrp="1"/>
          </p:cNvSpPr>
          <p:nvPr>
            <p:ph type="sldNum" sz="quarter" idx="12"/>
          </p:nvPr>
        </p:nvSpPr>
        <p:spPr/>
        <p:txBody>
          <a:bodyPr/>
          <a:lstStyle/>
          <a:p>
            <a:fld id="{7CD51B46-EF20-407F-810F-AB1F55C514A5}" type="slidenum">
              <a:rPr lang="en-US"/>
              <a:pPr/>
              <a:t>20</a:t>
            </a:fld>
            <a:endParaRPr lang="en-US" dirty="0"/>
          </a:p>
        </p:txBody>
      </p:sp>
      <p:sp>
        <p:nvSpPr>
          <p:cNvPr id="202756" name="Rectangle 4"/>
          <p:cNvSpPr>
            <a:spLocks noChangeArrowheads="1"/>
          </p:cNvSpPr>
          <p:nvPr/>
        </p:nvSpPr>
        <p:spPr bwMode="auto">
          <a:xfrm>
            <a:off x="3690938" y="2743200"/>
            <a:ext cx="91440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endParaRPr lang="en-US" dirty="0"/>
          </a:p>
        </p:txBody>
      </p:sp>
      <p:pic>
        <p:nvPicPr>
          <p:cNvPr id="202757" name="Picture 5"/>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406900" y="3472893"/>
            <a:ext cx="4456113" cy="2016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02758" name="Line 6"/>
          <p:cNvSpPr>
            <a:spLocks noChangeShapeType="1"/>
          </p:cNvSpPr>
          <p:nvPr/>
        </p:nvSpPr>
        <p:spPr bwMode="auto">
          <a:xfrm>
            <a:off x="4406900" y="2190988"/>
            <a:ext cx="1150938" cy="1843088"/>
          </a:xfrm>
          <a:prstGeom prst="line">
            <a:avLst/>
          </a:prstGeom>
          <a:noFill/>
          <a:ln w="12700">
            <a:solidFill>
              <a:srgbClr val="FF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Tree>
    <p:extLst>
      <p:ext uri="{BB962C8B-B14F-4D97-AF65-F5344CB8AC3E}">
        <p14:creationId xmlns="" xmlns:p14="http://schemas.microsoft.com/office/powerpoint/2010/main" val="2492035897"/>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364" y="76893"/>
            <a:ext cx="10515600" cy="472002"/>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         If </a:t>
            </a:r>
            <a:r>
              <a:rPr lang="en-US" b="1" dirty="0" smtClean="0">
                <a:latin typeface="Times New Roman" panose="02020603050405020304" pitchFamily="18" charset="0"/>
                <a:cs typeface="Times New Roman" panose="02020603050405020304" pitchFamily="18" charset="0"/>
              </a:rPr>
              <a:t>else -(GUI</a:t>
            </a:r>
            <a:r>
              <a:rPr lang="en-US" b="1" dirty="0">
                <a:latin typeface="Times New Roman" panose="02020603050405020304" pitchFamily="18" charset="0"/>
                <a:cs typeface="Times New Roman" panose="02020603050405020304" pitchFamily="18" charset="0"/>
              </a:rPr>
              <a:t>) Confirmation Dialogs</a:t>
            </a:r>
            <a:endParaRPr lang="en-US" dirty="0"/>
          </a:p>
        </p:txBody>
      </p:sp>
      <p:sp>
        <p:nvSpPr>
          <p:cNvPr id="3" name="Content Placeholder 2"/>
          <p:cNvSpPr>
            <a:spLocks noGrp="1"/>
          </p:cNvSpPr>
          <p:nvPr>
            <p:ph sz="half" idx="1"/>
          </p:nvPr>
        </p:nvSpPr>
        <p:spPr>
          <a:xfrm>
            <a:off x="1841863" y="1515291"/>
            <a:ext cx="6568041" cy="5117329"/>
          </a:xfrm>
        </p:spPr>
        <p:txBody>
          <a:bodyPr>
            <a:normAutofit fontScale="70000" lnSpcReduction="20000"/>
          </a:bodyPr>
          <a:lstStyle/>
          <a:p>
            <a:pPr marL="0" indent="0">
              <a:buNone/>
            </a:pPr>
            <a:r>
              <a:rPr lang="en-US" dirty="0">
                <a:latin typeface="Times New Roman" panose="02020603050405020304" pitchFamily="18" charset="0"/>
                <a:cs typeface="Times New Roman" panose="02020603050405020304" pitchFamily="18" charset="0"/>
              </a:rPr>
              <a:t>import javax.swing.JOptionPane;</a:t>
            </a:r>
          </a:p>
          <a:p>
            <a:pPr marL="0" indent="0">
              <a:buNone/>
            </a:pPr>
            <a:r>
              <a:rPr lang="en-US" dirty="0" smtClean="0">
                <a:latin typeface="Times New Roman" panose="02020603050405020304" pitchFamily="18" charset="0"/>
                <a:cs typeface="Times New Roman" panose="02020603050405020304" pitchFamily="18" charset="0"/>
              </a:rPr>
              <a:t>public </a:t>
            </a:r>
            <a:r>
              <a:rPr lang="en-US" dirty="0">
                <a:latin typeface="Times New Roman" panose="02020603050405020304" pitchFamily="18" charset="0"/>
                <a:cs typeface="Times New Roman" panose="02020603050405020304" pitchFamily="18" charset="0"/>
              </a:rPr>
              <a:t>class </a:t>
            </a:r>
            <a:r>
              <a:rPr lang="en-US" dirty="0" smtClean="0">
                <a:latin typeface="Times New Roman" panose="02020603050405020304" pitchFamily="18" charset="0"/>
                <a:cs typeface="Times New Roman" panose="02020603050405020304" pitchFamily="18" charset="0"/>
              </a:rPr>
              <a:t>IfElseGUI{</a:t>
            </a: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public </a:t>
            </a:r>
            <a:r>
              <a:rPr lang="en-US" dirty="0">
                <a:latin typeface="Times New Roman" panose="02020603050405020304" pitchFamily="18" charset="0"/>
                <a:cs typeface="Times New Roman" panose="02020603050405020304" pitchFamily="18" charset="0"/>
              </a:rPr>
              <a:t>static void main(String[] s) {</a:t>
            </a:r>
          </a:p>
          <a:p>
            <a:pPr marL="0" indent="0">
              <a:buNone/>
            </a:pPr>
            <a:r>
              <a:rPr lang="en-US" dirty="0" smtClean="0">
                <a:latin typeface="Times New Roman" panose="02020603050405020304" pitchFamily="18" charset="0"/>
                <a:cs typeface="Times New Roman" panose="02020603050405020304" pitchFamily="18" charset="0"/>
              </a:rPr>
              <a:t>int </a:t>
            </a:r>
            <a:r>
              <a:rPr lang="en-US" dirty="0">
                <a:latin typeface="Times New Roman" panose="02020603050405020304" pitchFamily="18" charset="0"/>
                <a:cs typeface="Times New Roman" panose="02020603050405020304" pitchFamily="18" charset="0"/>
              </a:rPr>
              <a:t>option = </a:t>
            </a:r>
            <a:r>
              <a:rPr lang="en-US" dirty="0" smtClean="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a:p>
            <a:pPr marL="0" indent="0">
              <a:buNone/>
            </a:pPr>
            <a:r>
              <a:rPr lang="en-US" dirty="0" smtClean="0">
                <a:solidFill>
                  <a:srgbClr val="C00000"/>
                </a:solidFill>
                <a:latin typeface="Times New Roman" panose="02020603050405020304" pitchFamily="18" charset="0"/>
                <a:cs typeface="Times New Roman" panose="02020603050405020304" pitchFamily="18" charset="0"/>
              </a:rPr>
              <a:t>if </a:t>
            </a:r>
            <a:r>
              <a:rPr lang="en-US" dirty="0">
                <a:solidFill>
                  <a:srgbClr val="C00000"/>
                </a:solidFill>
                <a:latin typeface="Times New Roman" panose="02020603050405020304" pitchFamily="18" charset="0"/>
                <a:cs typeface="Times New Roman" panose="02020603050405020304" pitchFamily="18" charset="0"/>
              </a:rPr>
              <a:t>(option == JOptionPane.YES_OPTION) </a:t>
            </a:r>
            <a:r>
              <a:rPr lang="en-US" dirty="0">
                <a:latin typeface="Times New Roman" panose="02020603050405020304" pitchFamily="18" charset="0"/>
                <a:cs typeface="Times New Roman" panose="02020603050405020304" pitchFamily="18" charset="0"/>
              </a:rPr>
              <a:t>{</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option </a:t>
            </a:r>
            <a:r>
              <a:rPr lang="en-US" dirty="0">
                <a:latin typeface="Times New Roman" panose="02020603050405020304" pitchFamily="18" charset="0"/>
                <a:cs typeface="Times New Roman" panose="02020603050405020304" pitchFamily="18" charset="0"/>
              </a:rPr>
              <a:t>= JOptionPane.showConfirmDialog(null, "IF statement");</a:t>
            </a:r>
          </a:p>
          <a:p>
            <a:pPr marL="0" indent="0">
              <a:buNone/>
            </a:pPr>
            <a:r>
              <a:rPr lang="en-US" dirty="0" smtClean="0">
                <a:latin typeface="Times New Roman" panose="02020603050405020304" pitchFamily="18" charset="0"/>
                <a:cs typeface="Times New Roman" panose="02020603050405020304" pitchFamily="18" charset="0"/>
              </a:rPr>
              <a:t>System.out.println</a:t>
            </a:r>
            <a:r>
              <a:rPr lang="en-US" dirty="0">
                <a:latin typeface="Times New Roman" panose="02020603050405020304" pitchFamily="18" charset="0"/>
                <a:cs typeface="Times New Roman" panose="02020603050405020304" pitchFamily="18" charset="0"/>
              </a:rPr>
              <a:t>("continue IF");</a:t>
            </a:r>
          </a:p>
          <a:p>
            <a:pPr marL="0" indent="0">
              <a:buNone/>
            </a:pPr>
            <a:r>
              <a:rPr lang="en-US" dirty="0" smtClean="0">
                <a:latin typeface="Times New Roman" panose="02020603050405020304" pitchFamily="18" charset="0"/>
                <a:cs typeface="Times New Roman" panose="02020603050405020304" pitchFamily="18" charset="0"/>
              </a:rPr>
              <a:t>    } </a:t>
            </a:r>
          </a:p>
          <a:p>
            <a:pPr marL="0" indent="0">
              <a:buNone/>
            </a:pPr>
            <a:r>
              <a:rPr lang="en-US" dirty="0" smtClean="0">
                <a:solidFill>
                  <a:srgbClr val="C00000"/>
                </a:solidFill>
                <a:latin typeface="Times New Roman" panose="02020603050405020304" pitchFamily="18" charset="0"/>
                <a:cs typeface="Times New Roman" panose="02020603050405020304" pitchFamily="18" charset="0"/>
              </a:rPr>
              <a:t>else </a:t>
            </a:r>
            <a:r>
              <a:rPr lang="en-US" dirty="0">
                <a:solidFill>
                  <a:srgbClr val="C00000"/>
                </a:solidFill>
                <a:latin typeface="Times New Roman" panose="02020603050405020304" pitchFamily="18" charset="0"/>
                <a:cs typeface="Times New Roman" panose="02020603050405020304" pitchFamily="18" charset="0"/>
              </a:rPr>
              <a:t>if (option == JOptionPane.NO_OPTION) </a:t>
            </a:r>
            <a:r>
              <a:rPr lang="en-US" dirty="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option </a:t>
            </a:r>
            <a:r>
              <a:rPr lang="en-US" dirty="0">
                <a:latin typeface="Times New Roman" panose="02020603050405020304" pitchFamily="18" charset="0"/>
                <a:cs typeface="Times New Roman" panose="02020603050405020304" pitchFamily="18" charset="0"/>
              </a:rPr>
              <a:t>= JOptionPane.showConfirmDialog(null, "ElSE statement");</a:t>
            </a:r>
          </a:p>
          <a:p>
            <a:pPr marL="0" indent="0">
              <a:buNone/>
            </a:pPr>
            <a:r>
              <a:rPr lang="en-US" dirty="0" smtClean="0">
                <a:latin typeface="Times New Roman" panose="02020603050405020304" pitchFamily="18" charset="0"/>
                <a:cs typeface="Times New Roman" panose="02020603050405020304" pitchFamily="18" charset="0"/>
              </a:rPr>
              <a:t>System.out.println</a:t>
            </a:r>
            <a:r>
              <a:rPr lang="en-US" dirty="0">
                <a:latin typeface="Times New Roman" panose="02020603050405020304" pitchFamily="18" charset="0"/>
                <a:cs typeface="Times New Roman" panose="02020603050405020304" pitchFamily="18" charset="0"/>
              </a:rPr>
              <a:t>("continue loop end");</a:t>
            </a:r>
          </a:p>
          <a:p>
            <a:pPr marL="0" indent="0">
              <a:buNone/>
            </a:pPr>
            <a:r>
              <a:rPr lang="en-US" dirty="0" smtClean="0">
                <a:latin typeface="Times New Roman" panose="02020603050405020304" pitchFamily="18" charset="0"/>
                <a:cs typeface="Times New Roman" panose="02020603050405020304" pitchFamily="18" charset="0"/>
              </a:rPr>
              <a:t>} </a:t>
            </a:r>
          </a:p>
          <a:p>
            <a:pPr marL="0" indent="0">
              <a:buNone/>
            </a:pP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8148167" y="2217360"/>
            <a:ext cx="4043833" cy="1891001"/>
          </a:xfrm>
          <a:prstGeom prst="rect">
            <a:avLst/>
          </a:prstGeom>
        </p:spPr>
      </p:pic>
      <p:cxnSp>
        <p:nvCxnSpPr>
          <p:cNvPr id="8" name="Straight Connector 7"/>
          <p:cNvCxnSpPr/>
          <p:nvPr/>
        </p:nvCxnSpPr>
        <p:spPr>
          <a:xfrm flipV="1">
            <a:off x="5408023" y="3052294"/>
            <a:ext cx="3658704" cy="1010255"/>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 xmlns:p14="http://schemas.microsoft.com/office/powerpoint/2010/main" val="21242811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23364" y="76892"/>
            <a:ext cx="10515600" cy="1017811"/>
          </a:xfrm>
        </p:spPr>
        <p:txBody>
          <a:bodyPr>
            <a:normAutofit/>
          </a:bodyPr>
          <a:lstStyle/>
          <a:p>
            <a:pPr algn="ctr"/>
            <a:r>
              <a:rPr lang="en-US" b="1" dirty="0" smtClean="0">
                <a:latin typeface="Times New Roman" panose="02020603050405020304" pitchFamily="18" charset="0"/>
                <a:cs typeface="Times New Roman" panose="02020603050405020304" pitchFamily="18" charset="0"/>
              </a:rPr>
              <a:t>Loop</a:t>
            </a:r>
            <a:endParaRPr lang="en-US" dirty="0"/>
          </a:p>
        </p:txBody>
      </p:sp>
      <p:sp>
        <p:nvSpPr>
          <p:cNvPr id="3" name="Content Placeholder 2"/>
          <p:cNvSpPr>
            <a:spLocks noGrp="1"/>
          </p:cNvSpPr>
          <p:nvPr>
            <p:ph idx="1"/>
          </p:nvPr>
        </p:nvSpPr>
        <p:spPr>
          <a:xfrm>
            <a:off x="1554480" y="1685109"/>
            <a:ext cx="9799320" cy="4491854"/>
          </a:xfrm>
        </p:spPr>
        <p:txBody>
          <a:bodyPr>
            <a:normAutofit/>
          </a:bodyPr>
          <a:lstStyle/>
          <a:p>
            <a:r>
              <a:rPr lang="en-US" dirty="0" smtClean="0">
                <a:latin typeface="Times New Roman" panose="02020603050405020304" pitchFamily="18" charset="0"/>
                <a:cs typeface="Times New Roman" panose="02020603050405020304" pitchFamily="18" charset="0"/>
              </a:rPr>
              <a:t>Java has very flexible three looping mechanisms. You can use one of the following three loops:</a:t>
            </a:r>
          </a:p>
          <a:p>
            <a:pPr lvl="1"/>
            <a:endParaRPr lang="en-US" sz="2800" dirty="0" smtClean="0">
              <a:latin typeface="Times New Roman" panose="02020603050405020304" pitchFamily="18" charset="0"/>
              <a:cs typeface="Times New Roman" panose="02020603050405020304" pitchFamily="18" charset="0"/>
            </a:endParaRPr>
          </a:p>
          <a:p>
            <a:pPr lvl="1"/>
            <a:r>
              <a:rPr lang="en-US" sz="2800" dirty="0" smtClean="0">
                <a:latin typeface="Times New Roman" panose="02020603050405020304" pitchFamily="18" charset="0"/>
                <a:cs typeface="Times New Roman" panose="02020603050405020304" pitchFamily="18" charset="0"/>
              </a:rPr>
              <a:t>while Loop</a:t>
            </a:r>
          </a:p>
          <a:p>
            <a:pPr lvl="1"/>
            <a:r>
              <a:rPr lang="en-US" sz="2800" dirty="0" smtClean="0">
                <a:latin typeface="Times New Roman" panose="02020603050405020304" pitchFamily="18" charset="0"/>
                <a:cs typeface="Times New Roman" panose="02020603050405020304" pitchFamily="18" charset="0"/>
              </a:rPr>
              <a:t> do...while Loop</a:t>
            </a:r>
          </a:p>
          <a:p>
            <a:pPr lvl="1"/>
            <a:r>
              <a:rPr lang="en-US" sz="2800" dirty="0" smtClean="0">
                <a:latin typeface="Times New Roman" panose="02020603050405020304" pitchFamily="18" charset="0"/>
                <a:cs typeface="Times New Roman" panose="02020603050405020304" pitchFamily="18" charset="0"/>
              </a:rPr>
              <a:t>for Loop</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1146910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1942"/>
            <a:ext cx="10515600" cy="678064"/>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      while </a:t>
            </a:r>
            <a:r>
              <a:rPr lang="en-US" b="1" dirty="0" smtClean="0">
                <a:latin typeface="Times New Roman" panose="02020603050405020304" pitchFamily="18" charset="0"/>
                <a:cs typeface="Times New Roman" panose="02020603050405020304" pitchFamily="18" charset="0"/>
              </a:rPr>
              <a:t>Loop</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72046" y="1632857"/>
            <a:ext cx="9681754" cy="4544106"/>
          </a:xfrm>
        </p:spPr>
        <p:txBody>
          <a:bodyPr>
            <a:normAutofit/>
          </a:bodyPr>
          <a:lstStyle/>
          <a:p>
            <a:r>
              <a:rPr lang="en-US" sz="2400" dirty="0" smtClean="0">
                <a:latin typeface="Times New Roman" panose="02020603050405020304" pitchFamily="18" charset="0"/>
                <a:cs typeface="Times New Roman" panose="02020603050405020304" pitchFamily="18" charset="0"/>
              </a:rPr>
              <a:t>A while loop is a control structure that allows you to repeat a task a certain number of times.</a:t>
            </a: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smtClean="0">
                <a:solidFill>
                  <a:srgbClr val="FF0000"/>
                </a:solidFill>
                <a:latin typeface="Times New Roman" panose="02020603050405020304" pitchFamily="18" charset="0"/>
                <a:cs typeface="Times New Roman" panose="02020603050405020304" pitchFamily="18" charset="0"/>
              </a:rPr>
              <a:t>Syntax:</a:t>
            </a:r>
          </a:p>
          <a:p>
            <a:pPr marL="0" indent="0">
              <a:buNone/>
            </a:pPr>
            <a:r>
              <a:rPr lang="en-US" sz="2400" dirty="0" smtClean="0">
                <a:latin typeface="Times New Roman" panose="02020603050405020304" pitchFamily="18" charset="0"/>
                <a:cs typeface="Times New Roman" panose="02020603050405020304" pitchFamily="18" charset="0"/>
              </a:rPr>
              <a:t>The syntax of a while loop is:</a:t>
            </a: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while(Boolean_expression)</a:t>
            </a:r>
          </a:p>
          <a:p>
            <a:pPr marL="0" indent="0">
              <a:buNone/>
            </a:pP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smtClean="0">
                <a:latin typeface="Times New Roman" panose="02020603050405020304" pitchFamily="18" charset="0"/>
                <a:cs typeface="Times New Roman" panose="02020603050405020304" pitchFamily="18" charset="0"/>
              </a:rPr>
              <a:t>                   //Statements</a:t>
            </a:r>
          </a:p>
          <a:p>
            <a:pPr marL="0" indent="0">
              <a:buNone/>
            </a:pP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4938092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2209800" y="0"/>
            <a:ext cx="7772400" cy="965201"/>
          </a:xfrm>
        </p:spPr>
        <p:txBody>
          <a:bodyPr>
            <a:normAutofit/>
          </a:bodyPr>
          <a:lstStyle/>
          <a:p>
            <a:r>
              <a:rPr lang="en-US" b="1" dirty="0">
                <a:latin typeface="Times New Roman" panose="02020603050405020304" pitchFamily="18" charset="0"/>
                <a:cs typeface="Times New Roman" panose="02020603050405020304" pitchFamily="18" charset="0"/>
              </a:rPr>
              <a:t>while Loop Flow Chart</a:t>
            </a:r>
          </a:p>
        </p:txBody>
      </p:sp>
      <p:sp>
        <p:nvSpPr>
          <p:cNvPr id="59401" name="Rectangle 9"/>
          <p:cNvSpPr>
            <a:spLocks noChangeArrowheads="1"/>
          </p:cNvSpPr>
          <p:nvPr/>
        </p:nvSpPr>
        <p:spPr bwMode="auto">
          <a:xfrm>
            <a:off x="1752600" y="1698171"/>
            <a:ext cx="4191000" cy="166199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nSpc>
                <a:spcPct val="90000"/>
              </a:lnSpc>
              <a:spcBef>
                <a:spcPct val="50000"/>
              </a:spcBef>
              <a:buClr>
                <a:schemeClr val="tx2"/>
              </a:buClr>
              <a:buSzPct val="75000"/>
              <a:buFont typeface="Monotype Sorts" pitchFamily="2" charset="2"/>
              <a:buNone/>
            </a:pPr>
            <a:r>
              <a:rPr lang="en-US" sz="2000" dirty="0"/>
              <a:t>while (loop-continuation-condition) {</a:t>
            </a:r>
          </a:p>
          <a:p>
            <a:pPr>
              <a:lnSpc>
                <a:spcPct val="90000"/>
              </a:lnSpc>
              <a:spcBef>
                <a:spcPct val="50000"/>
              </a:spcBef>
              <a:buClr>
                <a:schemeClr val="tx2"/>
              </a:buClr>
              <a:buSzPct val="75000"/>
              <a:buFont typeface="Monotype Sorts" pitchFamily="2" charset="2"/>
              <a:buNone/>
            </a:pPr>
            <a:r>
              <a:rPr lang="en-US" sz="2000" dirty="0"/>
              <a:t>  // loop-body;</a:t>
            </a:r>
          </a:p>
          <a:p>
            <a:pPr>
              <a:lnSpc>
                <a:spcPct val="90000"/>
              </a:lnSpc>
              <a:spcBef>
                <a:spcPct val="50000"/>
              </a:spcBef>
              <a:buClr>
                <a:schemeClr val="tx2"/>
              </a:buClr>
              <a:buSzPct val="75000"/>
              <a:buFont typeface="Monotype Sorts" pitchFamily="2" charset="2"/>
              <a:buNone/>
            </a:pPr>
            <a:r>
              <a:rPr lang="en-US" sz="2000" dirty="0"/>
              <a:t>  Statement(s);</a:t>
            </a:r>
          </a:p>
          <a:p>
            <a:pPr>
              <a:lnSpc>
                <a:spcPct val="90000"/>
              </a:lnSpc>
              <a:spcBef>
                <a:spcPct val="50000"/>
              </a:spcBef>
              <a:buClr>
                <a:schemeClr val="tx2"/>
              </a:buClr>
              <a:buSzPct val="75000"/>
              <a:buFont typeface="Monotype Sorts" pitchFamily="2" charset="2"/>
              <a:buNone/>
            </a:pPr>
            <a:r>
              <a:rPr lang="en-US" sz="2000" dirty="0"/>
              <a:t>}</a:t>
            </a:r>
          </a:p>
        </p:txBody>
      </p:sp>
      <p:sp>
        <p:nvSpPr>
          <p:cNvPr id="59403" name="Rectangle 11"/>
          <p:cNvSpPr>
            <a:spLocks noChangeArrowheads="1"/>
          </p:cNvSpPr>
          <p:nvPr/>
        </p:nvSpPr>
        <p:spPr bwMode="auto">
          <a:xfrm>
            <a:off x="3348038" y="2166938"/>
            <a:ext cx="91440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endParaRPr lang="en-US" dirty="0"/>
          </a:p>
        </p:txBody>
      </p:sp>
      <p:sp>
        <p:nvSpPr>
          <p:cNvPr id="59404" name="Rectangle 12"/>
          <p:cNvSpPr>
            <a:spLocks noChangeArrowheads="1"/>
          </p:cNvSpPr>
          <p:nvPr/>
        </p:nvSpPr>
        <p:spPr bwMode="auto">
          <a:xfrm>
            <a:off x="6400800" y="1567543"/>
            <a:ext cx="4419600" cy="189282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nSpc>
                <a:spcPct val="90000"/>
              </a:lnSpc>
              <a:spcBef>
                <a:spcPct val="50000"/>
              </a:spcBef>
              <a:buClr>
                <a:schemeClr val="tx2"/>
              </a:buClr>
              <a:buSzPct val="75000"/>
              <a:buFont typeface="Monotype Sorts" pitchFamily="2" charset="2"/>
              <a:buNone/>
            </a:pPr>
            <a:r>
              <a:rPr lang="en-US" dirty="0">
                <a:cs typeface="Courier New" panose="02070309020205020404" pitchFamily="49" charset="0"/>
              </a:rPr>
              <a:t>int count = 0;</a:t>
            </a:r>
            <a:endParaRPr lang="en-US" dirty="0">
              <a:cs typeface="Times New Roman" panose="02020603050405020304" pitchFamily="18" charset="0"/>
            </a:endParaRPr>
          </a:p>
          <a:p>
            <a:pPr>
              <a:lnSpc>
                <a:spcPct val="90000"/>
              </a:lnSpc>
              <a:spcBef>
                <a:spcPct val="50000"/>
              </a:spcBef>
              <a:buClr>
                <a:schemeClr val="tx2"/>
              </a:buClr>
              <a:buSzPct val="75000"/>
              <a:buFont typeface="Monotype Sorts" pitchFamily="2" charset="2"/>
              <a:buNone/>
            </a:pPr>
            <a:r>
              <a:rPr lang="en-US" dirty="0">
                <a:cs typeface="Courier New" panose="02070309020205020404" pitchFamily="49" charset="0"/>
              </a:rPr>
              <a:t>while (count &lt; 100) {</a:t>
            </a:r>
            <a:endParaRPr lang="en-US" dirty="0">
              <a:cs typeface="Times New Roman" panose="02020603050405020304" pitchFamily="18" charset="0"/>
            </a:endParaRPr>
          </a:p>
          <a:p>
            <a:pPr>
              <a:lnSpc>
                <a:spcPct val="90000"/>
              </a:lnSpc>
              <a:spcBef>
                <a:spcPct val="50000"/>
              </a:spcBef>
              <a:buClr>
                <a:schemeClr val="tx2"/>
              </a:buClr>
              <a:buSzPct val="75000"/>
              <a:buFont typeface="Monotype Sorts" pitchFamily="2" charset="2"/>
              <a:buNone/>
            </a:pPr>
            <a:r>
              <a:rPr lang="en-US" dirty="0">
                <a:cs typeface="Courier New" panose="02070309020205020404" pitchFamily="49" charset="0"/>
              </a:rPr>
              <a:t>  System.out.println("Welcome to Java!");</a:t>
            </a:r>
            <a:endParaRPr lang="en-US" dirty="0">
              <a:cs typeface="Times New Roman" panose="02020603050405020304" pitchFamily="18" charset="0"/>
            </a:endParaRPr>
          </a:p>
          <a:p>
            <a:pPr>
              <a:lnSpc>
                <a:spcPct val="90000"/>
              </a:lnSpc>
              <a:spcBef>
                <a:spcPct val="50000"/>
              </a:spcBef>
              <a:buClr>
                <a:schemeClr val="tx2"/>
              </a:buClr>
              <a:buSzPct val="75000"/>
              <a:buFont typeface="Monotype Sorts" pitchFamily="2" charset="2"/>
              <a:buNone/>
            </a:pPr>
            <a:r>
              <a:rPr lang="en-US" dirty="0">
                <a:cs typeface="Courier New" panose="02070309020205020404" pitchFamily="49" charset="0"/>
              </a:rPr>
              <a:t>  count++;</a:t>
            </a:r>
            <a:endParaRPr lang="en-US" dirty="0">
              <a:cs typeface="Times New Roman" panose="02020603050405020304" pitchFamily="18" charset="0"/>
            </a:endParaRPr>
          </a:p>
          <a:p>
            <a:pPr>
              <a:lnSpc>
                <a:spcPct val="90000"/>
              </a:lnSpc>
              <a:spcBef>
                <a:spcPct val="50000"/>
              </a:spcBef>
              <a:buClr>
                <a:schemeClr val="tx2"/>
              </a:buClr>
              <a:buSzPct val="75000"/>
              <a:buFont typeface="Monotype Sorts" pitchFamily="2" charset="2"/>
              <a:buNone/>
            </a:pPr>
            <a:r>
              <a:rPr lang="en-US" dirty="0">
                <a:cs typeface="Courier New" panose="02070309020205020404" pitchFamily="49" charset="0"/>
              </a:rPr>
              <a:t>}</a:t>
            </a:r>
          </a:p>
        </p:txBody>
      </p:sp>
      <p:sp>
        <p:nvSpPr>
          <p:cNvPr id="59405" name="Line 13"/>
          <p:cNvSpPr>
            <a:spLocks noChangeShapeType="1"/>
          </p:cNvSpPr>
          <p:nvPr/>
        </p:nvSpPr>
        <p:spPr bwMode="auto">
          <a:xfrm>
            <a:off x="3505200" y="2514600"/>
            <a:ext cx="381000" cy="762000"/>
          </a:xfrm>
          <a:prstGeom prst="line">
            <a:avLst/>
          </a:prstGeom>
          <a:noFill/>
          <a:ln w="12700">
            <a:solidFill>
              <a:srgbClr val="FF0000"/>
            </a:solidFill>
            <a:round/>
            <a:headEnd type="none" w="sm" len="sm"/>
            <a:tailEnd type="stealth"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9406" name="Line 14"/>
          <p:cNvSpPr>
            <a:spLocks noChangeShapeType="1"/>
          </p:cNvSpPr>
          <p:nvPr/>
        </p:nvSpPr>
        <p:spPr bwMode="auto">
          <a:xfrm flipH="1">
            <a:off x="8153400" y="2590800"/>
            <a:ext cx="533400" cy="685800"/>
          </a:xfrm>
          <a:prstGeom prst="line">
            <a:avLst/>
          </a:prstGeom>
          <a:noFill/>
          <a:ln w="12700">
            <a:solidFill>
              <a:srgbClr val="FF0000"/>
            </a:solidFill>
            <a:round/>
            <a:headEnd type="none" w="sm" len="sm"/>
            <a:tailEnd type="stealth"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9408" name="Rectangle 16"/>
          <p:cNvSpPr>
            <a:spLocks noChangeArrowheads="1"/>
          </p:cNvSpPr>
          <p:nvPr/>
        </p:nvSpPr>
        <p:spPr bwMode="auto">
          <a:xfrm>
            <a:off x="3348038" y="2166938"/>
            <a:ext cx="91440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endParaRPr lang="en-US" dirty="0"/>
          </a:p>
        </p:txBody>
      </p:sp>
      <p:graphicFrame>
        <p:nvGraphicFramePr>
          <p:cNvPr id="59407" name="Object 15"/>
          <p:cNvGraphicFramePr>
            <a:graphicFrameLocks noChangeAspect="1"/>
          </p:cNvGraphicFramePr>
          <p:nvPr>
            <p:extLst>
              <p:ext uri="{D42A27DB-BD31-4B8C-83A1-F6EECF244321}">
                <p14:modId xmlns="" xmlns:p14="http://schemas.microsoft.com/office/powerpoint/2010/main" val="3888801767"/>
              </p:ext>
            </p:extLst>
          </p:nvPr>
        </p:nvGraphicFramePr>
        <p:xfrm>
          <a:off x="2819400" y="3487783"/>
          <a:ext cx="6780213" cy="3135086"/>
        </p:xfrm>
        <a:graphic>
          <a:graphicData uri="http://schemas.openxmlformats.org/presentationml/2006/ole">
            <p:oleObj spid="_x0000_s5156" name="Picture" r:id="rId3" imgW="5496480" imgH="2523600" progId="Word.Picture.8">
              <p:embed/>
            </p:oleObj>
          </a:graphicData>
        </a:graphic>
      </p:graphicFrame>
    </p:spTree>
    <p:extLst>
      <p:ext uri="{BB962C8B-B14F-4D97-AF65-F5344CB8AC3E}">
        <p14:creationId xmlns="" xmlns:p14="http://schemas.microsoft.com/office/powerpoint/2010/main" val="6305190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9563" y="133306"/>
            <a:ext cx="10515600" cy="742458"/>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      while </a:t>
            </a:r>
            <a:r>
              <a:rPr lang="en-US" b="1" dirty="0" smtClean="0">
                <a:latin typeface="Times New Roman" panose="02020603050405020304" pitchFamily="18" charset="0"/>
                <a:cs typeface="Times New Roman" panose="02020603050405020304" pitchFamily="18" charset="0"/>
              </a:rPr>
              <a:t>Loop Example:</a:t>
            </a:r>
            <a:endParaRPr lang="en-US" dirty="0"/>
          </a:p>
        </p:txBody>
      </p:sp>
      <p:sp>
        <p:nvSpPr>
          <p:cNvPr id="3" name="Content Placeholder 2"/>
          <p:cNvSpPr>
            <a:spLocks noGrp="1"/>
          </p:cNvSpPr>
          <p:nvPr>
            <p:ph idx="1"/>
          </p:nvPr>
        </p:nvSpPr>
        <p:spPr>
          <a:xfrm>
            <a:off x="1554480" y="1515290"/>
            <a:ext cx="5415280" cy="5014415"/>
          </a:xfrm>
        </p:spPr>
        <p:txBody>
          <a:bodyPr>
            <a:normAutofit/>
          </a:bodyPr>
          <a:lstStyle/>
          <a:p>
            <a:pPr marL="0" indent="0">
              <a:buNone/>
            </a:pPr>
            <a:r>
              <a:rPr lang="en-US" sz="2400" dirty="0" smtClean="0">
                <a:latin typeface="Times New Roman" panose="02020603050405020304" pitchFamily="18" charset="0"/>
                <a:cs typeface="Times New Roman" panose="02020603050405020304" pitchFamily="18" charset="0"/>
              </a:rPr>
              <a:t>public class Test{</a:t>
            </a:r>
          </a:p>
          <a:p>
            <a:pPr marL="0" indent="0">
              <a:buNone/>
            </a:pPr>
            <a:r>
              <a:rPr lang="en-US" sz="2400" dirty="0" smtClean="0">
                <a:latin typeface="Times New Roman" panose="02020603050405020304" pitchFamily="18" charset="0"/>
                <a:cs typeface="Times New Roman" panose="02020603050405020304" pitchFamily="18" charset="0"/>
              </a:rPr>
              <a:t>public static void main(String args[]){</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int x =10;</a:t>
            </a:r>
          </a:p>
          <a:p>
            <a:pPr marL="0" indent="0">
              <a:buNone/>
            </a:pPr>
            <a:r>
              <a:rPr lang="en-US" sz="2400" dirty="0" smtClean="0">
                <a:latin typeface="Times New Roman" panose="02020603050405020304" pitchFamily="18" charset="0"/>
                <a:cs typeface="Times New Roman" panose="02020603050405020304" pitchFamily="18" charset="0"/>
              </a:rPr>
              <a:t>      while( x &lt;20){</a:t>
            </a:r>
          </a:p>
          <a:p>
            <a:pPr marL="0" indent="0">
              <a:buNone/>
            </a:pPr>
            <a:r>
              <a:rPr lang="en-US" sz="2400" dirty="0" smtClean="0">
                <a:latin typeface="Times New Roman" panose="02020603050405020304" pitchFamily="18" charset="0"/>
                <a:cs typeface="Times New Roman" panose="02020603050405020304" pitchFamily="18" charset="0"/>
              </a:rPr>
              <a:t>             System.out.print("value of x : "+ x );</a:t>
            </a:r>
          </a:p>
          <a:p>
            <a:pPr marL="0" indent="0">
              <a:buNone/>
            </a:pPr>
            <a:r>
              <a:rPr lang="en-US" sz="2400" dirty="0" smtClean="0">
                <a:latin typeface="Times New Roman" panose="02020603050405020304" pitchFamily="18" charset="0"/>
                <a:cs typeface="Times New Roman" panose="02020603050405020304" pitchFamily="18" charset="0"/>
              </a:rPr>
              <a:t>        x++;</a:t>
            </a:r>
          </a:p>
          <a:p>
            <a:pPr marL="0" indent="0">
              <a:buNone/>
            </a:pPr>
            <a:r>
              <a:rPr lang="en-US" sz="2400" dirty="0" smtClean="0">
                <a:latin typeface="Times New Roman" panose="02020603050405020304" pitchFamily="18" charset="0"/>
                <a:cs typeface="Times New Roman" panose="02020603050405020304" pitchFamily="18" charset="0"/>
              </a:rPr>
              <a:t>          System.out.print("\n");</a:t>
            </a:r>
          </a:p>
          <a:p>
            <a:pPr marL="0" indent="0">
              <a:buNone/>
            </a:pP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4" name="Content Placeholder 2"/>
          <p:cNvSpPr txBox="1">
            <a:spLocks/>
          </p:cNvSpPr>
          <p:nvPr/>
        </p:nvSpPr>
        <p:spPr>
          <a:xfrm>
            <a:off x="7997780" y="1528353"/>
            <a:ext cx="3503340" cy="50013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smtClean="0">
                <a:latin typeface="Times New Roman" panose="02020603050405020304" pitchFamily="18" charset="0"/>
                <a:cs typeface="Times New Roman" panose="02020603050405020304" pitchFamily="18" charset="0"/>
              </a:rPr>
              <a:t>Output:</a:t>
            </a:r>
          </a:p>
          <a:p>
            <a:pPr marL="0" indent="0">
              <a:buNone/>
            </a:pPr>
            <a:r>
              <a:rPr lang="en-US" sz="2400" dirty="0" smtClean="0">
                <a:latin typeface="Times New Roman" panose="02020603050405020304" pitchFamily="18" charset="0"/>
                <a:cs typeface="Times New Roman" panose="02020603050405020304" pitchFamily="18" charset="0"/>
              </a:rPr>
              <a:t>value of x :10</a:t>
            </a:r>
          </a:p>
          <a:p>
            <a:pPr marL="0" indent="0">
              <a:buNone/>
            </a:pPr>
            <a:r>
              <a:rPr lang="en-US" sz="2400" dirty="0" smtClean="0">
                <a:latin typeface="Times New Roman" panose="02020603050405020304" pitchFamily="18" charset="0"/>
                <a:cs typeface="Times New Roman" panose="02020603050405020304" pitchFamily="18" charset="0"/>
              </a:rPr>
              <a:t>value of x :11</a:t>
            </a:r>
          </a:p>
          <a:p>
            <a:pPr marL="0" indent="0">
              <a:buNone/>
            </a:pPr>
            <a:r>
              <a:rPr lang="en-US" sz="2400" dirty="0" smtClean="0">
                <a:latin typeface="Times New Roman" panose="02020603050405020304" pitchFamily="18" charset="0"/>
                <a:cs typeface="Times New Roman" panose="02020603050405020304" pitchFamily="18" charset="0"/>
              </a:rPr>
              <a:t>value of x :12</a:t>
            </a:r>
          </a:p>
          <a:p>
            <a:pPr marL="0" indent="0">
              <a:buNone/>
            </a:pPr>
            <a:r>
              <a:rPr lang="en-US" sz="2400" dirty="0" smtClean="0">
                <a:latin typeface="Times New Roman" panose="02020603050405020304" pitchFamily="18" charset="0"/>
                <a:cs typeface="Times New Roman" panose="02020603050405020304" pitchFamily="18" charset="0"/>
              </a:rPr>
              <a:t>value of x :13</a:t>
            </a:r>
          </a:p>
          <a:p>
            <a:pPr marL="0" indent="0">
              <a:buNone/>
            </a:pPr>
            <a:r>
              <a:rPr lang="en-US" sz="2400" dirty="0" smtClean="0">
                <a:latin typeface="Times New Roman" panose="02020603050405020304" pitchFamily="18" charset="0"/>
                <a:cs typeface="Times New Roman" panose="02020603050405020304" pitchFamily="18" charset="0"/>
              </a:rPr>
              <a:t>value of x :14</a:t>
            </a:r>
          </a:p>
          <a:p>
            <a:pPr marL="0" indent="0">
              <a:buNone/>
            </a:pPr>
            <a:r>
              <a:rPr lang="en-US" sz="2400" dirty="0" smtClean="0">
                <a:latin typeface="Times New Roman" panose="02020603050405020304" pitchFamily="18" charset="0"/>
                <a:cs typeface="Times New Roman" panose="02020603050405020304" pitchFamily="18" charset="0"/>
              </a:rPr>
              <a:t>value of x :15</a:t>
            </a:r>
          </a:p>
          <a:p>
            <a:pPr marL="0" indent="0">
              <a:buNone/>
            </a:pPr>
            <a:r>
              <a:rPr lang="en-US" sz="2400" dirty="0" smtClean="0">
                <a:latin typeface="Times New Roman" panose="02020603050405020304" pitchFamily="18" charset="0"/>
                <a:cs typeface="Times New Roman" panose="02020603050405020304" pitchFamily="18" charset="0"/>
              </a:rPr>
              <a:t>value of x :16</a:t>
            </a:r>
          </a:p>
          <a:p>
            <a:pPr marL="0" indent="0">
              <a:buNone/>
            </a:pPr>
            <a:r>
              <a:rPr lang="en-US" sz="2400" dirty="0" smtClean="0">
                <a:latin typeface="Times New Roman" panose="02020603050405020304" pitchFamily="18" charset="0"/>
                <a:cs typeface="Times New Roman" panose="02020603050405020304" pitchFamily="18" charset="0"/>
              </a:rPr>
              <a:t>value of x :17</a:t>
            </a:r>
          </a:p>
          <a:p>
            <a:pPr marL="0" indent="0">
              <a:buNone/>
            </a:pPr>
            <a:r>
              <a:rPr lang="en-US" sz="2400" dirty="0" smtClean="0">
                <a:latin typeface="Times New Roman" panose="02020603050405020304" pitchFamily="18" charset="0"/>
                <a:cs typeface="Times New Roman" panose="02020603050405020304" pitchFamily="18" charset="0"/>
              </a:rPr>
              <a:t>value of x :18</a:t>
            </a:r>
          </a:p>
          <a:p>
            <a:pPr marL="0" indent="0">
              <a:buNone/>
            </a:pPr>
            <a:r>
              <a:rPr lang="en-US" sz="2400" dirty="0" smtClean="0">
                <a:latin typeface="Times New Roman" panose="02020603050405020304" pitchFamily="18" charset="0"/>
                <a:cs typeface="Times New Roman" panose="02020603050405020304" pitchFamily="18" charset="0"/>
              </a:rPr>
              <a:t>value of x :19</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0254412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6184"/>
            <a:ext cx="10515600" cy="755337"/>
          </a:xfrm>
        </p:spPr>
        <p:txBody>
          <a:bodyPr>
            <a:normAutofit/>
          </a:bodyPr>
          <a:lstStyle/>
          <a:p>
            <a:r>
              <a:rPr lang="en-US" b="1" dirty="0" smtClean="0">
                <a:latin typeface="Times New Roman" panose="02020603050405020304" pitchFamily="18" charset="0"/>
                <a:cs typeface="Times New Roman" panose="02020603050405020304" pitchFamily="18" charset="0"/>
              </a:rPr>
              <a:t>           do</a:t>
            </a:r>
            <a:r>
              <a:rPr lang="en-US" b="1" dirty="0" smtClean="0">
                <a:latin typeface="Times New Roman" panose="02020603050405020304" pitchFamily="18" charset="0"/>
                <a:cs typeface="Times New Roman" panose="02020603050405020304" pitchFamily="18" charset="0"/>
              </a:rPr>
              <a:t>...while Loop</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07177" y="1554480"/>
            <a:ext cx="9446623" cy="4622483"/>
          </a:xfrm>
        </p:spPr>
        <p:txBody>
          <a:bodyPr>
            <a:normAutofit/>
          </a:bodyPr>
          <a:lstStyle/>
          <a:p>
            <a:pPr marL="0" indent="0">
              <a:buNone/>
            </a:pPr>
            <a:r>
              <a:rPr lang="en-US" sz="2400" dirty="0" smtClean="0">
                <a:latin typeface="Times New Roman" panose="02020603050405020304" pitchFamily="18" charset="0"/>
                <a:cs typeface="Times New Roman" panose="02020603050405020304" pitchFamily="18" charset="0"/>
              </a:rPr>
              <a:t>The do...while Loop:</a:t>
            </a:r>
          </a:p>
          <a:p>
            <a:r>
              <a:rPr lang="en-US" sz="2400" dirty="0" smtClean="0">
                <a:latin typeface="Times New Roman" panose="02020603050405020304" pitchFamily="18" charset="0"/>
                <a:cs typeface="Times New Roman" panose="02020603050405020304" pitchFamily="18" charset="0"/>
              </a:rPr>
              <a:t>A do...while loop is similar to a while loop, except that a do...while loop is guaranteed to execute at least one time.</a:t>
            </a: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smtClean="0">
                <a:solidFill>
                  <a:srgbClr val="FF0000"/>
                </a:solidFill>
                <a:latin typeface="Times New Roman" panose="02020603050405020304" pitchFamily="18" charset="0"/>
                <a:cs typeface="Times New Roman" panose="02020603050405020304" pitchFamily="18" charset="0"/>
              </a:rPr>
              <a:t>Syntax:</a:t>
            </a:r>
          </a:p>
          <a:p>
            <a:pPr marL="0" indent="0">
              <a:buNone/>
            </a:pPr>
            <a:r>
              <a:rPr lang="en-US" sz="2400" dirty="0" smtClean="0">
                <a:latin typeface="Times New Roman" panose="02020603050405020304" pitchFamily="18" charset="0"/>
                <a:cs typeface="Times New Roman" panose="02020603050405020304" pitchFamily="18" charset="0"/>
              </a:rPr>
              <a:t>The syntax of a do...while loop is:</a:t>
            </a:r>
          </a:p>
          <a:p>
            <a:pPr marL="0" indent="0">
              <a:buNone/>
            </a:pPr>
            <a:r>
              <a:rPr lang="en-US" sz="2400" dirty="0" smtClean="0">
                <a:latin typeface="Times New Roman" panose="02020603050405020304" pitchFamily="18" charset="0"/>
                <a:cs typeface="Times New Roman" panose="02020603050405020304" pitchFamily="18" charset="0"/>
              </a:rPr>
              <a:t>	do</a:t>
            </a:r>
          </a:p>
          <a:p>
            <a:pPr marL="0" indent="0">
              <a:buNone/>
            </a:pP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smtClean="0">
                <a:latin typeface="Times New Roman" panose="02020603050405020304" pitchFamily="18" charset="0"/>
                <a:cs typeface="Times New Roman" panose="02020603050405020304" pitchFamily="18" charset="0"/>
              </a:rPr>
              <a:t>		//Statements</a:t>
            </a:r>
          </a:p>
          <a:p>
            <a:pPr marL="0" indent="0">
              <a:buNone/>
            </a:pPr>
            <a:r>
              <a:rPr lang="en-US" sz="2400" dirty="0" smtClean="0">
                <a:latin typeface="Times New Roman" panose="02020603050405020304" pitchFamily="18" charset="0"/>
                <a:cs typeface="Times New Roman" panose="02020603050405020304" pitchFamily="18" charset="0"/>
              </a:rPr>
              <a:t>	 } while(Boolean_expression);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5471575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2209800" y="83580"/>
            <a:ext cx="7772400" cy="1140381"/>
          </a:xfrm>
        </p:spPr>
        <p:txBody>
          <a:bodyPr>
            <a:normAutofit/>
          </a:bodyPr>
          <a:lstStyle/>
          <a:p>
            <a:pPr algn="ctr"/>
            <a:r>
              <a:rPr lang="en-US" b="1" dirty="0" smtClean="0">
                <a:latin typeface="Times New Roman" panose="02020603050405020304" pitchFamily="18" charset="0"/>
                <a:cs typeface="Times New Roman" panose="02020603050405020304" pitchFamily="18" charset="0"/>
              </a:rPr>
              <a:t>do-while Loop </a:t>
            </a:r>
            <a:r>
              <a:rPr lang="en-US" b="1" dirty="0">
                <a:latin typeface="Times New Roman" panose="02020603050405020304" pitchFamily="18" charset="0"/>
                <a:cs typeface="Times New Roman" panose="02020603050405020304" pitchFamily="18" charset="0"/>
              </a:rPr>
              <a:t>Flow Chart</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8" name="Slide Number Placeholder 4"/>
          <p:cNvSpPr>
            <a:spLocks noGrp="1"/>
          </p:cNvSpPr>
          <p:nvPr>
            <p:ph type="sldNum" sz="quarter" idx="12"/>
          </p:nvPr>
        </p:nvSpPr>
        <p:spPr/>
        <p:txBody>
          <a:bodyPr/>
          <a:lstStyle/>
          <a:p>
            <a:fld id="{34CC9020-F689-4340-956F-34974FA9D727}" type="slidenum">
              <a:rPr lang="en-US"/>
              <a:pPr/>
              <a:t>27</a:t>
            </a:fld>
            <a:endParaRPr lang="en-US" dirty="0"/>
          </a:p>
        </p:txBody>
      </p:sp>
      <p:sp>
        <p:nvSpPr>
          <p:cNvPr id="60428" name="Rectangle 12"/>
          <p:cNvSpPr>
            <a:spLocks noChangeArrowheads="1"/>
          </p:cNvSpPr>
          <p:nvPr/>
        </p:nvSpPr>
        <p:spPr bwMode="auto">
          <a:xfrm>
            <a:off x="4979988" y="2228850"/>
            <a:ext cx="91440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endParaRPr lang="en-US" dirty="0"/>
          </a:p>
        </p:txBody>
      </p:sp>
      <p:sp>
        <p:nvSpPr>
          <p:cNvPr id="60429" name="Rectangle 13"/>
          <p:cNvSpPr>
            <a:spLocks noChangeArrowheads="1"/>
          </p:cNvSpPr>
          <p:nvPr/>
        </p:nvSpPr>
        <p:spPr bwMode="auto">
          <a:xfrm>
            <a:off x="1676400" y="3810001"/>
            <a:ext cx="7315200" cy="16158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tx2"/>
              </a:buClr>
              <a:buSzPct val="75000"/>
              <a:buFont typeface="Monotype Sorts" pitchFamily="2" charset="2"/>
              <a:buNone/>
            </a:pPr>
            <a:r>
              <a:rPr lang="en-US" dirty="0">
                <a:latin typeface="Courier New" panose="02070309020205020404" pitchFamily="49" charset="0"/>
              </a:rPr>
              <a:t>do {</a:t>
            </a:r>
          </a:p>
          <a:p>
            <a:pPr>
              <a:spcBef>
                <a:spcPct val="50000"/>
              </a:spcBef>
              <a:buClr>
                <a:schemeClr val="tx2"/>
              </a:buClr>
              <a:buSzPct val="75000"/>
              <a:buFont typeface="Monotype Sorts" pitchFamily="2" charset="2"/>
              <a:buNone/>
            </a:pPr>
            <a:r>
              <a:rPr lang="en-US" dirty="0">
                <a:latin typeface="Courier New" panose="02070309020205020404" pitchFamily="49" charset="0"/>
              </a:rPr>
              <a:t>  // Loop body;</a:t>
            </a:r>
          </a:p>
          <a:p>
            <a:pPr>
              <a:spcBef>
                <a:spcPct val="50000"/>
              </a:spcBef>
              <a:buClr>
                <a:schemeClr val="tx2"/>
              </a:buClr>
              <a:buSzPct val="75000"/>
              <a:buFont typeface="Monotype Sorts" pitchFamily="2" charset="2"/>
              <a:buNone/>
            </a:pPr>
            <a:r>
              <a:rPr lang="en-US" dirty="0">
                <a:latin typeface="Courier New" panose="02070309020205020404" pitchFamily="49" charset="0"/>
              </a:rPr>
              <a:t>  Statement(s);</a:t>
            </a:r>
          </a:p>
          <a:p>
            <a:pPr>
              <a:spcBef>
                <a:spcPct val="50000"/>
              </a:spcBef>
              <a:buClr>
                <a:schemeClr val="tx2"/>
              </a:buClr>
              <a:buSzPct val="75000"/>
              <a:buFont typeface="Monotype Sorts" pitchFamily="2" charset="2"/>
              <a:buNone/>
            </a:pPr>
            <a:r>
              <a:rPr lang="en-US" dirty="0">
                <a:latin typeface="Courier New" panose="02070309020205020404" pitchFamily="49" charset="0"/>
              </a:rPr>
              <a:t>} while (loop-continuation-condition);</a:t>
            </a:r>
          </a:p>
        </p:txBody>
      </p:sp>
      <p:sp>
        <p:nvSpPr>
          <p:cNvPr id="60431" name="Rectangle 15"/>
          <p:cNvSpPr>
            <a:spLocks noChangeArrowheads="1"/>
          </p:cNvSpPr>
          <p:nvPr/>
        </p:nvSpPr>
        <p:spPr bwMode="auto">
          <a:xfrm>
            <a:off x="5191125" y="2300288"/>
            <a:ext cx="91440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endParaRPr lang="en-US" dirty="0"/>
          </a:p>
        </p:txBody>
      </p:sp>
      <p:sp>
        <p:nvSpPr>
          <p:cNvPr id="60435" name="Rectangle 19"/>
          <p:cNvSpPr>
            <a:spLocks noChangeArrowheads="1"/>
          </p:cNvSpPr>
          <p:nvPr/>
        </p:nvSpPr>
        <p:spPr bwMode="auto">
          <a:xfrm>
            <a:off x="5191125" y="2419350"/>
            <a:ext cx="91440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endParaRPr lang="en-US" dirty="0"/>
          </a:p>
        </p:txBody>
      </p:sp>
      <p:graphicFrame>
        <p:nvGraphicFramePr>
          <p:cNvPr id="60434" name="Object 18"/>
          <p:cNvGraphicFramePr>
            <a:graphicFrameLocks noChangeAspect="1"/>
          </p:cNvGraphicFramePr>
          <p:nvPr>
            <p:extLst>
              <p:ext uri="{D42A27DB-BD31-4B8C-83A1-F6EECF244321}">
                <p14:modId xmlns="" xmlns:p14="http://schemas.microsoft.com/office/powerpoint/2010/main" val="507845883"/>
              </p:ext>
            </p:extLst>
          </p:nvPr>
        </p:nvGraphicFramePr>
        <p:xfrm>
          <a:off x="6965576" y="1631577"/>
          <a:ext cx="3724836" cy="4038600"/>
        </p:xfrm>
        <a:graphic>
          <a:graphicData uri="http://schemas.openxmlformats.org/presentationml/2006/ole">
            <p:oleObj spid="_x0000_s6180" r:id="rId3" imgW="1807464" imgH="2016252" progId="Word.Picture.8">
              <p:embed/>
            </p:oleObj>
          </a:graphicData>
        </a:graphic>
      </p:graphicFrame>
    </p:spTree>
    <p:extLst>
      <p:ext uri="{BB962C8B-B14F-4D97-AF65-F5344CB8AC3E}">
        <p14:creationId xmlns="" xmlns:p14="http://schemas.microsoft.com/office/powerpoint/2010/main" val="4558567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7549"/>
            <a:ext cx="10515600" cy="600790"/>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         do</a:t>
            </a:r>
            <a:r>
              <a:rPr lang="en-US" b="1" dirty="0" smtClean="0">
                <a:latin typeface="Times New Roman" panose="02020603050405020304" pitchFamily="18" charset="0"/>
                <a:cs typeface="Times New Roman" panose="02020603050405020304" pitchFamily="18" charset="0"/>
              </a:rPr>
              <a:t>...while Loop Example:</a:t>
            </a:r>
            <a:endParaRPr lang="en-US" dirty="0"/>
          </a:p>
        </p:txBody>
      </p:sp>
      <p:sp>
        <p:nvSpPr>
          <p:cNvPr id="3" name="Content Placeholder 2"/>
          <p:cNvSpPr>
            <a:spLocks noGrp="1"/>
          </p:cNvSpPr>
          <p:nvPr>
            <p:ph idx="1"/>
          </p:nvPr>
        </p:nvSpPr>
        <p:spPr>
          <a:xfrm>
            <a:off x="1567543" y="1515291"/>
            <a:ext cx="4528457" cy="4795357"/>
          </a:xfrm>
        </p:spPr>
        <p:txBody>
          <a:bodyPr>
            <a:normAutofit lnSpcReduction="10000"/>
          </a:bodyPr>
          <a:lstStyle/>
          <a:p>
            <a:pPr marL="0" indent="0">
              <a:buNone/>
            </a:pPr>
            <a:r>
              <a:rPr lang="en-US" sz="2400" dirty="0" smtClean="0">
                <a:latin typeface="Times New Roman" panose="02020603050405020304" pitchFamily="18" charset="0"/>
                <a:cs typeface="Times New Roman" panose="02020603050405020304" pitchFamily="18" charset="0"/>
              </a:rPr>
              <a:t>public class Test{</a:t>
            </a:r>
          </a:p>
          <a:p>
            <a:pPr marL="0" indent="0">
              <a:buNone/>
            </a:pPr>
            <a:r>
              <a:rPr lang="en-US" sz="2400" dirty="0" smtClean="0">
                <a:latin typeface="Times New Roman" panose="02020603050405020304" pitchFamily="18" charset="0"/>
                <a:cs typeface="Times New Roman" panose="02020603050405020304" pitchFamily="18" charset="0"/>
              </a:rPr>
              <a:t>public static void main(String args[]){</a:t>
            </a:r>
          </a:p>
          <a:p>
            <a:pPr marL="0" indent="0">
              <a:buNone/>
            </a:pPr>
            <a:r>
              <a:rPr lang="en-US" sz="2400" dirty="0" smtClean="0">
                <a:latin typeface="Times New Roman" panose="02020603050405020304" pitchFamily="18" charset="0"/>
                <a:cs typeface="Times New Roman" panose="02020603050405020304" pitchFamily="18" charset="0"/>
              </a:rPr>
              <a:t>      int x =10;</a:t>
            </a:r>
          </a:p>
          <a:p>
            <a:pPr marL="0" indent="0">
              <a:buNone/>
            </a:pPr>
            <a:r>
              <a:rPr lang="en-US" sz="2400" dirty="0" smtClean="0">
                <a:latin typeface="Times New Roman" panose="02020603050405020304" pitchFamily="18" charset="0"/>
                <a:cs typeface="Times New Roman" panose="02020603050405020304" pitchFamily="18" charset="0"/>
              </a:rPr>
              <a:t>     do{</a:t>
            </a:r>
          </a:p>
          <a:p>
            <a:pPr marL="0" indent="0">
              <a:buNone/>
            </a:pPr>
            <a:r>
              <a:rPr lang="en-US" sz="2400" dirty="0" smtClean="0">
                <a:latin typeface="Times New Roman" panose="02020603050405020304" pitchFamily="18" charset="0"/>
                <a:cs typeface="Times New Roman" panose="02020603050405020304" pitchFamily="18" charset="0"/>
              </a:rPr>
              <a:t>            System.out.print("value of x : "+ x );</a:t>
            </a:r>
          </a:p>
          <a:p>
            <a:pPr marL="0" indent="0">
              <a:buNone/>
            </a:pPr>
            <a:r>
              <a:rPr lang="en-US" sz="2400" dirty="0" smtClean="0">
                <a:latin typeface="Times New Roman" panose="02020603050405020304" pitchFamily="18" charset="0"/>
                <a:cs typeface="Times New Roman" panose="02020603050405020304" pitchFamily="18" charset="0"/>
              </a:rPr>
              <a:t>             x++;</a:t>
            </a:r>
          </a:p>
          <a:p>
            <a:pPr marL="0" indent="0">
              <a:buNone/>
            </a:pPr>
            <a:r>
              <a:rPr lang="en-US" sz="2400" dirty="0" smtClean="0">
                <a:latin typeface="Times New Roman" panose="02020603050405020304" pitchFamily="18" charset="0"/>
                <a:cs typeface="Times New Roman" panose="02020603050405020304" pitchFamily="18" charset="0"/>
              </a:rPr>
              <a:t>             System.out.print("\n");</a:t>
            </a:r>
          </a:p>
          <a:p>
            <a:pPr marL="0" indent="0">
              <a:buNone/>
            </a:pPr>
            <a:r>
              <a:rPr lang="en-US" sz="2400" dirty="0" smtClean="0">
                <a:latin typeface="Times New Roman" panose="02020603050405020304" pitchFamily="18" charset="0"/>
                <a:cs typeface="Times New Roman" panose="02020603050405020304" pitchFamily="18" charset="0"/>
              </a:rPr>
              <a:t>           }while( x &lt;20);</a:t>
            </a:r>
          </a:p>
          <a:p>
            <a:pPr marL="0" indent="0">
              <a:buNone/>
            </a:pP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4" name="Content Placeholder 2"/>
          <p:cNvSpPr txBox="1">
            <a:spLocks/>
          </p:cNvSpPr>
          <p:nvPr/>
        </p:nvSpPr>
        <p:spPr>
          <a:xfrm>
            <a:off x="7105776" y="1567543"/>
            <a:ext cx="4781425" cy="460163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smtClean="0">
                <a:latin typeface="Times New Roman" panose="02020603050405020304" pitchFamily="18" charset="0"/>
                <a:cs typeface="Times New Roman" panose="02020603050405020304" pitchFamily="18" charset="0"/>
              </a:rPr>
              <a:t>Output:</a:t>
            </a:r>
          </a:p>
          <a:p>
            <a:pPr marL="0" indent="0">
              <a:buNone/>
            </a:pPr>
            <a:r>
              <a:rPr lang="en-US" sz="2400" dirty="0" smtClean="0">
                <a:latin typeface="Times New Roman" panose="02020603050405020304" pitchFamily="18" charset="0"/>
                <a:cs typeface="Times New Roman" panose="02020603050405020304" pitchFamily="18" charset="0"/>
              </a:rPr>
              <a:t>value of x :10</a:t>
            </a:r>
          </a:p>
          <a:p>
            <a:pPr marL="0" indent="0">
              <a:buNone/>
            </a:pPr>
            <a:r>
              <a:rPr lang="en-US" sz="2400" dirty="0" smtClean="0">
                <a:latin typeface="Times New Roman" panose="02020603050405020304" pitchFamily="18" charset="0"/>
                <a:cs typeface="Times New Roman" panose="02020603050405020304" pitchFamily="18" charset="0"/>
              </a:rPr>
              <a:t>value of x :11</a:t>
            </a:r>
          </a:p>
          <a:p>
            <a:pPr marL="0" indent="0">
              <a:buNone/>
            </a:pPr>
            <a:r>
              <a:rPr lang="en-US" sz="2400" dirty="0" smtClean="0">
                <a:latin typeface="Times New Roman" panose="02020603050405020304" pitchFamily="18" charset="0"/>
                <a:cs typeface="Times New Roman" panose="02020603050405020304" pitchFamily="18" charset="0"/>
              </a:rPr>
              <a:t>value of x :12</a:t>
            </a:r>
          </a:p>
          <a:p>
            <a:pPr marL="0" indent="0">
              <a:buNone/>
            </a:pPr>
            <a:r>
              <a:rPr lang="en-US" sz="2400" dirty="0" smtClean="0">
                <a:latin typeface="Times New Roman" panose="02020603050405020304" pitchFamily="18" charset="0"/>
                <a:cs typeface="Times New Roman" panose="02020603050405020304" pitchFamily="18" charset="0"/>
              </a:rPr>
              <a:t>value of x :13</a:t>
            </a:r>
          </a:p>
          <a:p>
            <a:pPr marL="0" indent="0">
              <a:buNone/>
            </a:pPr>
            <a:r>
              <a:rPr lang="en-US" sz="2400" dirty="0" smtClean="0">
                <a:latin typeface="Times New Roman" panose="02020603050405020304" pitchFamily="18" charset="0"/>
                <a:cs typeface="Times New Roman" panose="02020603050405020304" pitchFamily="18" charset="0"/>
              </a:rPr>
              <a:t>value of x :14</a:t>
            </a:r>
          </a:p>
          <a:p>
            <a:pPr marL="0" indent="0">
              <a:buNone/>
            </a:pPr>
            <a:r>
              <a:rPr lang="en-US" sz="2400" dirty="0" smtClean="0">
                <a:latin typeface="Times New Roman" panose="02020603050405020304" pitchFamily="18" charset="0"/>
                <a:cs typeface="Times New Roman" panose="02020603050405020304" pitchFamily="18" charset="0"/>
              </a:rPr>
              <a:t>value of x :15</a:t>
            </a:r>
          </a:p>
          <a:p>
            <a:pPr marL="0" indent="0">
              <a:buNone/>
            </a:pPr>
            <a:r>
              <a:rPr lang="en-US" sz="2400" dirty="0" smtClean="0">
                <a:latin typeface="Times New Roman" panose="02020603050405020304" pitchFamily="18" charset="0"/>
                <a:cs typeface="Times New Roman" panose="02020603050405020304" pitchFamily="18" charset="0"/>
              </a:rPr>
              <a:t>value of x :16</a:t>
            </a:r>
          </a:p>
          <a:p>
            <a:pPr marL="0" indent="0">
              <a:buNone/>
            </a:pPr>
            <a:r>
              <a:rPr lang="en-US" sz="2400" dirty="0" smtClean="0">
                <a:latin typeface="Times New Roman" panose="02020603050405020304" pitchFamily="18" charset="0"/>
                <a:cs typeface="Times New Roman" panose="02020603050405020304" pitchFamily="18" charset="0"/>
              </a:rPr>
              <a:t>value of x :17</a:t>
            </a:r>
          </a:p>
          <a:p>
            <a:pPr marL="0" indent="0">
              <a:buNone/>
            </a:pPr>
            <a:r>
              <a:rPr lang="en-US" sz="2400" dirty="0" smtClean="0">
                <a:latin typeface="Times New Roman" panose="02020603050405020304" pitchFamily="18" charset="0"/>
                <a:cs typeface="Times New Roman" panose="02020603050405020304" pitchFamily="18" charset="0"/>
              </a:rPr>
              <a:t>value of x :18</a:t>
            </a:r>
          </a:p>
          <a:p>
            <a:pPr marL="0" indent="0">
              <a:buNone/>
            </a:pPr>
            <a:r>
              <a:rPr lang="en-US" sz="2400" dirty="0" smtClean="0">
                <a:latin typeface="Times New Roman" panose="02020603050405020304" pitchFamily="18" charset="0"/>
                <a:cs typeface="Times New Roman" panose="02020603050405020304" pitchFamily="18" charset="0"/>
              </a:rPr>
              <a:t>value of x :19</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3997018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9063"/>
            <a:ext cx="10515600" cy="858367"/>
          </a:xfrm>
        </p:spPr>
        <p:txBody>
          <a:bodyPr>
            <a:normAutofit/>
          </a:bodyPr>
          <a:lstStyle/>
          <a:p>
            <a:r>
              <a:rPr lang="en-US" b="1" dirty="0" smtClean="0">
                <a:latin typeface="Times New Roman" panose="02020603050405020304" pitchFamily="18" charset="0"/>
                <a:cs typeface="Times New Roman" panose="02020603050405020304" pitchFamily="18" charset="0"/>
              </a:rPr>
              <a:t>           for </a:t>
            </a:r>
            <a:r>
              <a:rPr lang="en-US" b="1" dirty="0" smtClean="0">
                <a:latin typeface="Times New Roman" panose="02020603050405020304" pitchFamily="18" charset="0"/>
                <a:cs typeface="Times New Roman" panose="02020603050405020304" pitchFamily="18" charset="0"/>
              </a:rPr>
              <a:t>Loop</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63486" y="1737359"/>
            <a:ext cx="9590314" cy="4439603"/>
          </a:xfrm>
        </p:spPr>
        <p:txBody>
          <a:bodyPr>
            <a:noAutofit/>
          </a:bodyPr>
          <a:lstStyle/>
          <a:p>
            <a:r>
              <a:rPr lang="en-US" sz="2400" dirty="0" smtClean="0">
                <a:latin typeface="Times New Roman" panose="02020603050405020304" pitchFamily="18" charset="0"/>
                <a:cs typeface="Times New Roman" panose="02020603050405020304" pitchFamily="18" charset="0"/>
              </a:rPr>
              <a:t>A for loop is a repetition control structure that allows you to efficiently write a loop that needs to execute a specific number of times.</a:t>
            </a:r>
          </a:p>
          <a:p>
            <a:r>
              <a:rPr lang="en-US" sz="2400" dirty="0" smtClean="0">
                <a:latin typeface="Times New Roman" panose="02020603050405020304" pitchFamily="18" charset="0"/>
                <a:cs typeface="Times New Roman" panose="02020603050405020304" pitchFamily="18" charset="0"/>
              </a:rPr>
              <a:t>A for loop is useful when you know how many times a task is to be repeated.</a:t>
            </a: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smtClean="0">
                <a:solidFill>
                  <a:srgbClr val="FF0000"/>
                </a:solidFill>
                <a:latin typeface="Times New Roman" panose="02020603050405020304" pitchFamily="18" charset="0"/>
                <a:cs typeface="Times New Roman" panose="02020603050405020304" pitchFamily="18" charset="0"/>
              </a:rPr>
              <a:t>Syntax:</a:t>
            </a:r>
          </a:p>
          <a:p>
            <a:pPr marL="0" indent="0">
              <a:buNone/>
            </a:pPr>
            <a:r>
              <a:rPr lang="en-US" sz="2400" dirty="0" smtClean="0">
                <a:latin typeface="Times New Roman" panose="02020603050405020304" pitchFamily="18" charset="0"/>
                <a:cs typeface="Times New Roman" panose="02020603050405020304" pitchFamily="18" charset="0"/>
              </a:rPr>
              <a:t>The syntax of a for loop is:</a:t>
            </a:r>
          </a:p>
          <a:p>
            <a:pPr marL="0" indent="0">
              <a:buNone/>
            </a:pPr>
            <a:r>
              <a:rPr lang="en-US" sz="2400" dirty="0" smtClean="0">
                <a:latin typeface="Times New Roman" panose="02020603050405020304" pitchFamily="18" charset="0"/>
                <a:cs typeface="Times New Roman" panose="02020603050405020304" pitchFamily="18" charset="0"/>
              </a:rPr>
              <a:t>	for(initialization ; Boolean_expression ; update)</a:t>
            </a:r>
          </a:p>
          <a:p>
            <a:pPr marL="0" indent="0">
              <a:buNone/>
            </a:pP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smtClean="0">
                <a:latin typeface="Times New Roman" panose="02020603050405020304" pitchFamily="18" charset="0"/>
                <a:cs typeface="Times New Roman" panose="02020603050405020304" pitchFamily="18" charset="0"/>
              </a:rPr>
              <a:t>		//Statements</a:t>
            </a:r>
          </a:p>
          <a:p>
            <a:pPr marL="0" indent="0">
              <a:buNone/>
            </a:pP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515713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2209800" y="0"/>
            <a:ext cx="7772400" cy="1428750"/>
          </a:xfrm>
        </p:spPr>
        <p:txBody>
          <a:bodyPr>
            <a:normAutofit/>
          </a:bodyPr>
          <a:lstStyle/>
          <a:p>
            <a:r>
              <a:rPr lang="en-US" sz="4800" b="1" dirty="0">
                <a:latin typeface="Times New Roman" panose="02020603050405020304" pitchFamily="18" charset="0"/>
                <a:cs typeface="Times New Roman" panose="02020603050405020304" pitchFamily="18" charset="0"/>
              </a:rPr>
              <a:t>if...else Example</a:t>
            </a:r>
          </a:p>
        </p:txBody>
      </p:sp>
      <p:sp>
        <p:nvSpPr>
          <p:cNvPr id="48131" name="Rectangle 3"/>
          <p:cNvSpPr>
            <a:spLocks noGrp="1" noChangeArrowheads="1"/>
          </p:cNvSpPr>
          <p:nvPr>
            <p:ph idx="1"/>
          </p:nvPr>
        </p:nvSpPr>
        <p:spPr>
          <a:xfrm>
            <a:off x="1580606" y="1997075"/>
            <a:ext cx="9907349" cy="4043117"/>
          </a:xfrm>
        </p:spPr>
        <p:txBody>
          <a:bodyPr>
            <a:normAutofit lnSpcReduction="10000"/>
          </a:bodyPr>
          <a:lstStyle/>
          <a:p>
            <a:pPr>
              <a:buFont typeface="Monotype Sorts" pitchFamily="2" charset="2"/>
              <a:buNone/>
            </a:pPr>
            <a:r>
              <a:rPr lang="en-US" sz="2400" dirty="0">
                <a:latin typeface="Courier New" panose="02070309020205020404" pitchFamily="49" charset="0"/>
              </a:rPr>
              <a:t>if (radius &gt;= 0) {   </a:t>
            </a:r>
          </a:p>
          <a:p>
            <a:pPr>
              <a:spcBef>
                <a:spcPct val="0"/>
              </a:spcBef>
              <a:buFont typeface="Monotype Sorts" pitchFamily="2" charset="2"/>
              <a:buNone/>
            </a:pPr>
            <a:r>
              <a:rPr lang="en-US" sz="2400" dirty="0">
                <a:latin typeface="Courier New" panose="02070309020205020404" pitchFamily="49" charset="0"/>
              </a:rPr>
              <a:t>  area = radius * radius * 3.14159;</a:t>
            </a:r>
          </a:p>
          <a:p>
            <a:pPr>
              <a:spcBef>
                <a:spcPct val="0"/>
              </a:spcBef>
              <a:buFont typeface="Monotype Sorts" pitchFamily="2" charset="2"/>
              <a:buNone/>
            </a:pPr>
            <a:endParaRPr lang="en-US" sz="2400" dirty="0">
              <a:latin typeface="Courier New" panose="02070309020205020404" pitchFamily="49" charset="0"/>
            </a:endParaRPr>
          </a:p>
          <a:p>
            <a:pPr>
              <a:spcBef>
                <a:spcPct val="0"/>
              </a:spcBef>
              <a:buFont typeface="Monotype Sorts" pitchFamily="2" charset="2"/>
              <a:buNone/>
            </a:pPr>
            <a:r>
              <a:rPr lang="en-US" sz="2400" dirty="0">
                <a:latin typeface="Courier New" panose="02070309020205020404" pitchFamily="49" charset="0"/>
              </a:rPr>
              <a:t> 	</a:t>
            </a:r>
            <a:r>
              <a:rPr lang="en-US" sz="2400" dirty="0" smtClean="0">
                <a:latin typeface="Courier New" panose="02070309020205020404" pitchFamily="49" charset="0"/>
              </a:rPr>
              <a:t>    System.out.println</a:t>
            </a:r>
            <a:r>
              <a:rPr lang="en-US" sz="2400" dirty="0">
                <a:latin typeface="Courier New" panose="02070309020205020404" pitchFamily="49" charset="0"/>
              </a:rPr>
              <a:t>("The area for </a:t>
            </a:r>
            <a:r>
              <a:rPr lang="en-US" sz="2400" dirty="0" smtClean="0">
                <a:latin typeface="Courier New" panose="02070309020205020404" pitchFamily="49" charset="0"/>
              </a:rPr>
              <a:t>the“   +            </a:t>
            </a:r>
          </a:p>
          <a:p>
            <a:pPr>
              <a:spcBef>
                <a:spcPct val="0"/>
              </a:spcBef>
              <a:buFont typeface="Monotype Sorts" pitchFamily="2" charset="2"/>
              <a:buNone/>
            </a:pPr>
            <a:r>
              <a:rPr lang="en-US" sz="2400" dirty="0">
                <a:latin typeface="Courier New" panose="02070309020205020404" pitchFamily="49" charset="0"/>
              </a:rPr>
              <a:t> </a:t>
            </a:r>
            <a:r>
              <a:rPr lang="en-US" sz="2400" dirty="0" smtClean="0">
                <a:latin typeface="Courier New" panose="02070309020205020404" pitchFamily="49" charset="0"/>
              </a:rPr>
              <a:t>          “</a:t>
            </a:r>
            <a:r>
              <a:rPr lang="en-US" sz="2400" dirty="0">
                <a:latin typeface="Courier New" panose="02070309020205020404" pitchFamily="49" charset="0"/>
              </a:rPr>
              <a:t>circle of radius " + radius + </a:t>
            </a:r>
            <a:r>
              <a:rPr lang="en-US" sz="2400" dirty="0" smtClean="0">
                <a:latin typeface="Courier New" panose="02070309020205020404" pitchFamily="49" charset="0"/>
              </a:rPr>
              <a:t>" </a:t>
            </a:r>
            <a:r>
              <a:rPr lang="en-US" sz="2400" dirty="0">
                <a:latin typeface="Courier New" panose="02070309020205020404" pitchFamily="49" charset="0"/>
              </a:rPr>
              <a:t>is " + area);</a:t>
            </a:r>
          </a:p>
          <a:p>
            <a:pPr>
              <a:spcBef>
                <a:spcPct val="0"/>
              </a:spcBef>
              <a:buFont typeface="Monotype Sorts" pitchFamily="2" charset="2"/>
              <a:buNone/>
            </a:pPr>
            <a:r>
              <a:rPr lang="en-US" sz="2400" dirty="0" smtClean="0">
                <a:latin typeface="Courier New" panose="02070309020205020404" pitchFamily="49" charset="0"/>
              </a:rPr>
              <a:t>  }</a:t>
            </a:r>
            <a:endParaRPr lang="en-US" sz="2400" dirty="0">
              <a:latin typeface="Courier New" panose="02070309020205020404" pitchFamily="49" charset="0"/>
            </a:endParaRPr>
          </a:p>
          <a:p>
            <a:pPr>
              <a:spcBef>
                <a:spcPct val="0"/>
              </a:spcBef>
              <a:buFont typeface="Monotype Sorts" pitchFamily="2" charset="2"/>
              <a:buNone/>
            </a:pPr>
            <a:endParaRPr lang="en-US" sz="2400" dirty="0" smtClean="0">
              <a:latin typeface="Courier New" panose="02070309020205020404" pitchFamily="49" charset="0"/>
            </a:endParaRPr>
          </a:p>
          <a:p>
            <a:pPr>
              <a:spcBef>
                <a:spcPct val="0"/>
              </a:spcBef>
              <a:buFont typeface="Monotype Sorts" pitchFamily="2" charset="2"/>
              <a:buNone/>
            </a:pPr>
            <a:r>
              <a:rPr lang="en-US" sz="2400" dirty="0" smtClean="0">
                <a:latin typeface="Courier New" panose="02070309020205020404" pitchFamily="49" charset="0"/>
              </a:rPr>
              <a:t>else </a:t>
            </a:r>
            <a:r>
              <a:rPr lang="en-US" sz="2400" dirty="0">
                <a:latin typeface="Courier New" panose="02070309020205020404" pitchFamily="49" charset="0"/>
              </a:rPr>
              <a:t>{</a:t>
            </a:r>
          </a:p>
          <a:p>
            <a:pPr>
              <a:spcBef>
                <a:spcPct val="0"/>
              </a:spcBef>
              <a:buFont typeface="Monotype Sorts" pitchFamily="2" charset="2"/>
              <a:buNone/>
            </a:pPr>
            <a:r>
              <a:rPr lang="en-US" sz="2400" dirty="0">
                <a:latin typeface="Courier New" panose="02070309020205020404" pitchFamily="49" charset="0"/>
              </a:rPr>
              <a:t>  System.out.println("Negative input");</a:t>
            </a:r>
          </a:p>
          <a:p>
            <a:pPr>
              <a:spcBef>
                <a:spcPct val="0"/>
              </a:spcBef>
              <a:buFont typeface="Monotype Sorts" pitchFamily="2" charset="2"/>
              <a:buNone/>
            </a:pPr>
            <a:r>
              <a:rPr lang="en-US" sz="2400" dirty="0">
                <a:latin typeface="Courier New" panose="02070309020205020404" pitchFamily="49" charset="0"/>
              </a:rPr>
              <a:t>}</a:t>
            </a:r>
          </a:p>
        </p:txBody>
      </p:sp>
    </p:spTree>
    <p:extLst>
      <p:ext uri="{BB962C8B-B14F-4D97-AF65-F5344CB8AC3E}">
        <p14:creationId xmlns="" xmlns:p14="http://schemas.microsoft.com/office/powerpoint/2010/main" val="19538415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2209800" y="152400"/>
            <a:ext cx="7772400" cy="685800"/>
          </a:xfrm>
        </p:spPr>
        <p:txBody>
          <a:bodyPr>
            <a:noAutofit/>
          </a:bodyPr>
          <a:lstStyle/>
          <a:p>
            <a:r>
              <a:rPr lang="en-US" b="1" dirty="0">
                <a:latin typeface="Times New Roman" panose="02020603050405020304" pitchFamily="18" charset="0"/>
                <a:cs typeface="Times New Roman" panose="02020603050405020304" pitchFamily="18" charset="0"/>
              </a:rPr>
              <a:t>for </a:t>
            </a:r>
            <a:r>
              <a:rPr lang="en-US" b="1" dirty="0" smtClean="0">
                <a:latin typeface="Times New Roman" panose="02020603050405020304" pitchFamily="18" charset="0"/>
                <a:cs typeface="Times New Roman" panose="02020603050405020304" pitchFamily="18" charset="0"/>
              </a:rPr>
              <a:t>Loops </a:t>
            </a:r>
            <a:r>
              <a:rPr lang="en-US" b="1" dirty="0">
                <a:latin typeface="Times New Roman" panose="02020603050405020304" pitchFamily="18" charset="0"/>
                <a:cs typeface="Times New Roman" panose="02020603050405020304" pitchFamily="18" charset="0"/>
              </a:rPr>
              <a:t>Flow Chart</a:t>
            </a:r>
          </a:p>
        </p:txBody>
      </p:sp>
      <p:sp>
        <p:nvSpPr>
          <p:cNvPr id="81923" name="Rectangle 3"/>
          <p:cNvSpPr>
            <a:spLocks noGrp="1" noChangeArrowheads="1"/>
          </p:cNvSpPr>
          <p:nvPr>
            <p:ph idx="1"/>
          </p:nvPr>
        </p:nvSpPr>
        <p:spPr>
          <a:xfrm>
            <a:off x="1632857" y="1567542"/>
            <a:ext cx="4820194" cy="1404257"/>
          </a:xfrm>
        </p:spPr>
        <p:txBody>
          <a:bodyPr>
            <a:normAutofit fontScale="92500" lnSpcReduction="10000"/>
          </a:bodyPr>
          <a:lstStyle/>
          <a:p>
            <a:pPr>
              <a:lnSpc>
                <a:spcPct val="90000"/>
              </a:lnSpc>
              <a:spcBef>
                <a:spcPct val="0"/>
              </a:spcBef>
              <a:buFont typeface="Monotype Sorts" pitchFamily="2" charset="2"/>
              <a:buNone/>
            </a:pPr>
            <a:r>
              <a:rPr lang="en-US" sz="2200" dirty="0"/>
              <a:t>for (initial-action; loop-continuation-condition; action-after-each-iteration) {</a:t>
            </a:r>
          </a:p>
          <a:p>
            <a:pPr>
              <a:lnSpc>
                <a:spcPct val="90000"/>
              </a:lnSpc>
              <a:spcBef>
                <a:spcPct val="0"/>
              </a:spcBef>
              <a:buFont typeface="Monotype Sorts" pitchFamily="2" charset="2"/>
              <a:buNone/>
            </a:pPr>
            <a:r>
              <a:rPr lang="en-US" sz="2200" dirty="0"/>
              <a:t>   // loop body;</a:t>
            </a:r>
          </a:p>
          <a:p>
            <a:pPr>
              <a:lnSpc>
                <a:spcPct val="90000"/>
              </a:lnSpc>
              <a:spcBef>
                <a:spcPct val="0"/>
              </a:spcBef>
              <a:buFont typeface="Monotype Sorts" pitchFamily="2" charset="2"/>
              <a:buNone/>
            </a:pPr>
            <a:r>
              <a:rPr lang="en-US" sz="2200" dirty="0"/>
              <a:t>   Statement(s);</a:t>
            </a:r>
          </a:p>
          <a:p>
            <a:pPr>
              <a:lnSpc>
                <a:spcPct val="90000"/>
              </a:lnSpc>
              <a:spcBef>
                <a:spcPct val="0"/>
              </a:spcBef>
              <a:buFont typeface="Monotype Sorts" pitchFamily="2" charset="2"/>
              <a:buNone/>
            </a:pPr>
            <a:r>
              <a:rPr lang="en-US" sz="2200" dirty="0"/>
              <a:t>}</a:t>
            </a:r>
          </a:p>
        </p:txBody>
      </p:sp>
      <p:sp>
        <p:nvSpPr>
          <p:cNvPr id="11" name="Slide Number Placeholder 4"/>
          <p:cNvSpPr>
            <a:spLocks noGrp="1"/>
          </p:cNvSpPr>
          <p:nvPr>
            <p:ph type="sldNum" sz="quarter" idx="12"/>
          </p:nvPr>
        </p:nvSpPr>
        <p:spPr/>
        <p:txBody>
          <a:bodyPr/>
          <a:lstStyle/>
          <a:p>
            <a:fld id="{E6529E05-914E-4FFF-90C0-F61BB5E641AA}" type="slidenum">
              <a:rPr lang="en-US"/>
              <a:pPr/>
              <a:t>30</a:t>
            </a:fld>
            <a:endParaRPr lang="en-US" dirty="0"/>
          </a:p>
        </p:txBody>
      </p:sp>
      <p:sp>
        <p:nvSpPr>
          <p:cNvPr id="81925" name="Rectangle 5"/>
          <p:cNvSpPr>
            <a:spLocks noChangeArrowheads="1"/>
          </p:cNvSpPr>
          <p:nvPr/>
        </p:nvSpPr>
        <p:spPr bwMode="auto">
          <a:xfrm>
            <a:off x="3767138" y="1933575"/>
            <a:ext cx="91440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endParaRPr lang="en-US" dirty="0"/>
          </a:p>
        </p:txBody>
      </p:sp>
      <p:sp>
        <p:nvSpPr>
          <p:cNvPr id="81926" name="Line 6"/>
          <p:cNvSpPr>
            <a:spLocks noChangeShapeType="1"/>
          </p:cNvSpPr>
          <p:nvPr/>
        </p:nvSpPr>
        <p:spPr bwMode="auto">
          <a:xfrm>
            <a:off x="3387144" y="1841679"/>
            <a:ext cx="803856" cy="1130121"/>
          </a:xfrm>
          <a:prstGeom prst="line">
            <a:avLst/>
          </a:prstGeom>
          <a:noFill/>
          <a:ln w="12700">
            <a:solidFill>
              <a:srgbClr val="FF0000"/>
            </a:solidFill>
            <a:round/>
            <a:headEnd type="none" w="sm" len="sm"/>
            <a:tailEnd type="stealth"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1927" name="Rectangle 7"/>
          <p:cNvSpPr>
            <a:spLocks noChangeArrowheads="1"/>
          </p:cNvSpPr>
          <p:nvPr/>
        </p:nvSpPr>
        <p:spPr bwMode="auto">
          <a:xfrm>
            <a:off x="7173532" y="1567543"/>
            <a:ext cx="5018468" cy="13566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sz="2200" dirty="0"/>
              <a:t>int i;</a:t>
            </a:r>
          </a:p>
          <a:p>
            <a:pPr>
              <a:spcBef>
                <a:spcPct val="0"/>
              </a:spcBef>
              <a:buFont typeface="Monotype Sorts" pitchFamily="2" charset="2"/>
              <a:buNone/>
            </a:pPr>
            <a:r>
              <a:rPr lang="en-US" sz="2200" dirty="0"/>
              <a:t>for (i = 0; i &lt; 100; i++) {	 </a:t>
            </a:r>
          </a:p>
          <a:p>
            <a:pPr>
              <a:spcBef>
                <a:spcPct val="0"/>
              </a:spcBef>
              <a:buFont typeface="Monotype Sorts" pitchFamily="2" charset="2"/>
              <a:buNone/>
            </a:pPr>
            <a:r>
              <a:rPr lang="en-US" sz="2200" dirty="0"/>
              <a:t>  System.out.println</a:t>
            </a:r>
            <a:r>
              <a:rPr lang="en-US" sz="2200" dirty="0" smtClean="0"/>
              <a:t>("</a:t>
            </a:r>
            <a:r>
              <a:rPr lang="en-US" sz="2200" dirty="0"/>
              <a:t>Welcome to Java!"); </a:t>
            </a:r>
          </a:p>
          <a:p>
            <a:pPr>
              <a:spcBef>
                <a:spcPct val="0"/>
              </a:spcBef>
              <a:buFont typeface="Monotype Sorts" pitchFamily="2" charset="2"/>
              <a:buNone/>
            </a:pPr>
            <a:r>
              <a:rPr lang="en-US" sz="2200" dirty="0"/>
              <a:t>}</a:t>
            </a:r>
          </a:p>
        </p:txBody>
      </p:sp>
      <p:sp>
        <p:nvSpPr>
          <p:cNvPr id="81928" name="Line 8"/>
          <p:cNvSpPr>
            <a:spLocks noChangeShapeType="1"/>
          </p:cNvSpPr>
          <p:nvPr/>
        </p:nvSpPr>
        <p:spPr bwMode="auto">
          <a:xfrm flipH="1">
            <a:off x="7302321" y="2118240"/>
            <a:ext cx="431979" cy="929759"/>
          </a:xfrm>
          <a:prstGeom prst="line">
            <a:avLst/>
          </a:prstGeom>
          <a:noFill/>
          <a:ln w="12700">
            <a:solidFill>
              <a:srgbClr val="FF0000"/>
            </a:solidFill>
            <a:round/>
            <a:headEnd type="none" w="sm" len="sm"/>
            <a:tailEnd type="stealth"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1930" name="Rectangle 10"/>
          <p:cNvSpPr>
            <a:spLocks noChangeArrowheads="1"/>
          </p:cNvSpPr>
          <p:nvPr/>
        </p:nvSpPr>
        <p:spPr bwMode="auto">
          <a:xfrm>
            <a:off x="3767138" y="1933575"/>
            <a:ext cx="91440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endParaRPr lang="en-US" dirty="0"/>
          </a:p>
        </p:txBody>
      </p:sp>
      <p:sp>
        <p:nvSpPr>
          <p:cNvPr id="81932" name="Rectangle 12"/>
          <p:cNvSpPr>
            <a:spLocks noChangeArrowheads="1"/>
          </p:cNvSpPr>
          <p:nvPr/>
        </p:nvSpPr>
        <p:spPr bwMode="auto">
          <a:xfrm>
            <a:off x="3767138" y="1933575"/>
            <a:ext cx="91440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endParaRPr lang="en-US" dirty="0"/>
          </a:p>
        </p:txBody>
      </p:sp>
      <p:graphicFrame>
        <p:nvGraphicFramePr>
          <p:cNvPr id="81931" name="Object 11"/>
          <p:cNvGraphicFramePr>
            <a:graphicFrameLocks noChangeAspect="1"/>
          </p:cNvGraphicFramePr>
          <p:nvPr/>
        </p:nvGraphicFramePr>
        <p:xfrm>
          <a:off x="3200400" y="3048000"/>
          <a:ext cx="5486400" cy="3524250"/>
        </p:xfrm>
        <a:graphic>
          <a:graphicData uri="http://schemas.openxmlformats.org/presentationml/2006/ole">
            <p:oleObj spid="_x0000_s8206" name="Picture" r:id="rId3" imgW="4664964" imgH="2991612" progId="Word.Picture.8">
              <p:embed/>
            </p:oleObj>
          </a:graphicData>
        </a:graphic>
      </p:graphicFrame>
    </p:spTree>
    <p:extLst>
      <p:ext uri="{BB962C8B-B14F-4D97-AF65-F5344CB8AC3E}">
        <p14:creationId xmlns="" xmlns:p14="http://schemas.microsoft.com/office/powerpoint/2010/main" val="14636257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9564" y="146185"/>
            <a:ext cx="10515600" cy="768216"/>
          </a:xfrm>
        </p:spPr>
        <p:txBody>
          <a:bodyPr>
            <a:normAutofit/>
          </a:bodyPr>
          <a:lstStyle/>
          <a:p>
            <a:r>
              <a:rPr lang="en-US" b="1" dirty="0" smtClean="0">
                <a:latin typeface="Times New Roman" panose="02020603050405020304" pitchFamily="18" charset="0"/>
                <a:cs typeface="Times New Roman" panose="02020603050405020304" pitchFamily="18" charset="0"/>
              </a:rPr>
              <a:t>        for </a:t>
            </a:r>
            <a:r>
              <a:rPr lang="en-US" b="1" dirty="0" smtClean="0">
                <a:latin typeface="Times New Roman" panose="02020603050405020304" pitchFamily="18" charset="0"/>
                <a:cs typeface="Times New Roman" panose="02020603050405020304" pitchFamily="18" charset="0"/>
              </a:rPr>
              <a:t>Loop Example:</a:t>
            </a:r>
            <a:endParaRPr lang="en-US" dirty="0"/>
          </a:p>
        </p:txBody>
      </p:sp>
      <p:sp>
        <p:nvSpPr>
          <p:cNvPr id="3" name="Content Placeholder 2"/>
          <p:cNvSpPr>
            <a:spLocks noGrp="1"/>
          </p:cNvSpPr>
          <p:nvPr>
            <p:ph idx="1"/>
          </p:nvPr>
        </p:nvSpPr>
        <p:spPr>
          <a:xfrm>
            <a:off x="2155370" y="1685109"/>
            <a:ext cx="5107579" cy="4745854"/>
          </a:xfrm>
        </p:spPr>
        <p:txBody>
          <a:bodyPr>
            <a:normAutofit/>
          </a:bodyPr>
          <a:lstStyle/>
          <a:p>
            <a:pPr marL="0" indent="0">
              <a:buNone/>
            </a:pPr>
            <a:r>
              <a:rPr lang="en-US" sz="2400" dirty="0" smtClean="0">
                <a:latin typeface="Times New Roman" panose="02020603050405020304" pitchFamily="18" charset="0"/>
                <a:cs typeface="Times New Roman" panose="02020603050405020304" pitchFamily="18" charset="0"/>
              </a:rPr>
              <a:t>public class Test{</a:t>
            </a:r>
          </a:p>
          <a:p>
            <a:pPr marL="0" indent="0">
              <a:buNone/>
            </a:pPr>
            <a:r>
              <a:rPr lang="en-US" sz="2400" dirty="0" smtClean="0">
                <a:latin typeface="Times New Roman" panose="02020603050405020304" pitchFamily="18" charset="0"/>
                <a:cs typeface="Times New Roman" panose="02020603050405020304" pitchFamily="18" charset="0"/>
              </a:rPr>
              <a:t>public static void main(String args[]){</a:t>
            </a:r>
          </a:p>
          <a:p>
            <a:pPr marL="0" indent="0">
              <a:buNone/>
            </a:pPr>
            <a:r>
              <a:rPr lang="en-US" sz="2400" dirty="0" smtClean="0">
                <a:latin typeface="Times New Roman" panose="02020603050405020304" pitchFamily="18" charset="0"/>
                <a:cs typeface="Times New Roman" panose="02020603050405020304" pitchFamily="18" charset="0"/>
              </a:rPr>
              <a:t>      for(int x =10; x &lt;20; x = x+1){</a:t>
            </a:r>
          </a:p>
          <a:p>
            <a:pPr marL="0" indent="0">
              <a:buNone/>
            </a:pPr>
            <a:r>
              <a:rPr lang="en-US" sz="2400" dirty="0" smtClean="0">
                <a:latin typeface="Times New Roman" panose="02020603050405020304" pitchFamily="18" charset="0"/>
                <a:cs typeface="Times New Roman" panose="02020603050405020304" pitchFamily="18" charset="0"/>
              </a:rPr>
              <a:t>              System.out.print("value of x : "+ x );</a:t>
            </a:r>
          </a:p>
          <a:p>
            <a:pPr marL="0" indent="0">
              <a:buNone/>
            </a:pPr>
            <a:r>
              <a:rPr lang="en-US" sz="2400" dirty="0" smtClean="0">
                <a:latin typeface="Times New Roman" panose="02020603050405020304" pitchFamily="18" charset="0"/>
                <a:cs typeface="Times New Roman" panose="02020603050405020304" pitchFamily="18" charset="0"/>
              </a:rPr>
              <a:t>              System.out.print("\n");</a:t>
            </a:r>
          </a:p>
          <a:p>
            <a:pPr marL="0" indent="0">
              <a:buNone/>
            </a:pP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4" name="Content Placeholder 2"/>
          <p:cNvSpPr txBox="1">
            <a:spLocks/>
          </p:cNvSpPr>
          <p:nvPr/>
        </p:nvSpPr>
        <p:spPr>
          <a:xfrm>
            <a:off x="7994468" y="1606731"/>
            <a:ext cx="3751063" cy="482423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smtClean="0">
                <a:latin typeface="Times New Roman" panose="02020603050405020304" pitchFamily="18" charset="0"/>
                <a:cs typeface="Times New Roman" panose="02020603050405020304" pitchFamily="18" charset="0"/>
              </a:rPr>
              <a:t>Output:</a:t>
            </a:r>
          </a:p>
          <a:p>
            <a:pPr marL="0" indent="0">
              <a:buNone/>
            </a:pPr>
            <a:r>
              <a:rPr lang="en-US" sz="2400" dirty="0" smtClean="0">
                <a:latin typeface="Times New Roman" panose="02020603050405020304" pitchFamily="18" charset="0"/>
                <a:cs typeface="Times New Roman" panose="02020603050405020304" pitchFamily="18" charset="0"/>
              </a:rPr>
              <a:t>value of x :10</a:t>
            </a:r>
          </a:p>
          <a:p>
            <a:pPr marL="0" indent="0">
              <a:buNone/>
            </a:pPr>
            <a:r>
              <a:rPr lang="en-US" sz="2400" dirty="0" smtClean="0">
                <a:latin typeface="Times New Roman" panose="02020603050405020304" pitchFamily="18" charset="0"/>
                <a:cs typeface="Times New Roman" panose="02020603050405020304" pitchFamily="18" charset="0"/>
              </a:rPr>
              <a:t>value of x :11</a:t>
            </a:r>
          </a:p>
          <a:p>
            <a:pPr marL="0" indent="0">
              <a:buNone/>
            </a:pPr>
            <a:r>
              <a:rPr lang="en-US" sz="2400" dirty="0" smtClean="0">
                <a:latin typeface="Times New Roman" panose="02020603050405020304" pitchFamily="18" charset="0"/>
                <a:cs typeface="Times New Roman" panose="02020603050405020304" pitchFamily="18" charset="0"/>
              </a:rPr>
              <a:t>value of x :12</a:t>
            </a:r>
          </a:p>
          <a:p>
            <a:pPr marL="0" indent="0">
              <a:buNone/>
            </a:pPr>
            <a:r>
              <a:rPr lang="en-US" sz="2400" dirty="0" smtClean="0">
                <a:latin typeface="Times New Roman" panose="02020603050405020304" pitchFamily="18" charset="0"/>
                <a:cs typeface="Times New Roman" panose="02020603050405020304" pitchFamily="18" charset="0"/>
              </a:rPr>
              <a:t>value of x :13 </a:t>
            </a:r>
          </a:p>
          <a:p>
            <a:pPr marL="0" indent="0">
              <a:buNone/>
            </a:pPr>
            <a:r>
              <a:rPr lang="en-US" sz="2400" dirty="0" smtClean="0">
                <a:latin typeface="Times New Roman" panose="02020603050405020304" pitchFamily="18" charset="0"/>
                <a:cs typeface="Times New Roman" panose="02020603050405020304" pitchFamily="18" charset="0"/>
              </a:rPr>
              <a:t>value of x :14</a:t>
            </a:r>
          </a:p>
          <a:p>
            <a:pPr marL="0" indent="0">
              <a:buNone/>
            </a:pPr>
            <a:r>
              <a:rPr lang="en-US" sz="2400" dirty="0" smtClean="0">
                <a:latin typeface="Times New Roman" panose="02020603050405020304" pitchFamily="18" charset="0"/>
                <a:cs typeface="Times New Roman" panose="02020603050405020304" pitchFamily="18" charset="0"/>
              </a:rPr>
              <a:t>value of x :15</a:t>
            </a:r>
          </a:p>
          <a:p>
            <a:pPr marL="0" indent="0">
              <a:buNone/>
            </a:pPr>
            <a:r>
              <a:rPr lang="en-US" sz="2400" dirty="0" smtClean="0">
                <a:latin typeface="Times New Roman" panose="02020603050405020304" pitchFamily="18" charset="0"/>
                <a:cs typeface="Times New Roman" panose="02020603050405020304" pitchFamily="18" charset="0"/>
              </a:rPr>
              <a:t>value of x :16</a:t>
            </a:r>
          </a:p>
          <a:p>
            <a:pPr marL="0" indent="0">
              <a:buNone/>
            </a:pPr>
            <a:r>
              <a:rPr lang="en-US" sz="2400" dirty="0" smtClean="0">
                <a:latin typeface="Times New Roman" panose="02020603050405020304" pitchFamily="18" charset="0"/>
                <a:cs typeface="Times New Roman" panose="02020603050405020304" pitchFamily="18" charset="0"/>
              </a:rPr>
              <a:t>value of x :17</a:t>
            </a:r>
          </a:p>
          <a:p>
            <a:pPr marL="0" indent="0">
              <a:buNone/>
            </a:pPr>
            <a:r>
              <a:rPr lang="en-US" sz="2400" dirty="0" smtClean="0">
                <a:latin typeface="Times New Roman" panose="02020603050405020304" pitchFamily="18" charset="0"/>
                <a:cs typeface="Times New Roman" panose="02020603050405020304" pitchFamily="18" charset="0"/>
              </a:rPr>
              <a:t>value of x :18</a:t>
            </a:r>
          </a:p>
          <a:p>
            <a:pPr marL="0" indent="0">
              <a:buNone/>
            </a:pPr>
            <a:r>
              <a:rPr lang="en-US" sz="2400" dirty="0" smtClean="0">
                <a:latin typeface="Times New Roman" panose="02020603050405020304" pitchFamily="18" charset="0"/>
                <a:cs typeface="Times New Roman" panose="02020603050405020304" pitchFamily="18" charset="0"/>
              </a:rPr>
              <a:t>value of x :19</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8878120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1942"/>
            <a:ext cx="10515600" cy="819731"/>
          </a:xfrm>
        </p:spPr>
        <p:txBody>
          <a:bodyPr/>
          <a:lstStyle/>
          <a:p>
            <a:r>
              <a:rPr lang="en-US" b="1" dirty="0" smtClean="0">
                <a:latin typeface="Times New Roman" panose="02020603050405020304" pitchFamily="18" charset="0"/>
                <a:cs typeface="Times New Roman" panose="02020603050405020304" pitchFamily="18" charset="0"/>
              </a:rPr>
              <a:t>       Enhanced </a:t>
            </a:r>
            <a:r>
              <a:rPr lang="en-US" b="1" dirty="0" smtClean="0">
                <a:latin typeface="Times New Roman" panose="02020603050405020304" pitchFamily="18" charset="0"/>
                <a:cs typeface="Times New Roman" panose="02020603050405020304" pitchFamily="18" charset="0"/>
              </a:rPr>
              <a:t>for loop in Java:</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63040" y="1606730"/>
            <a:ext cx="10269614" cy="4948615"/>
          </a:xfrm>
        </p:spPr>
        <p:txBody>
          <a:bodyPr>
            <a:normAutofit fontScale="92500"/>
          </a:bodyPr>
          <a:lstStyle/>
          <a:p>
            <a:pPr marL="0" indent="0">
              <a:buNone/>
            </a:pPr>
            <a:r>
              <a:rPr lang="en-US" sz="2400" dirty="0" smtClean="0">
                <a:solidFill>
                  <a:srgbClr val="FF0000"/>
                </a:solidFill>
                <a:latin typeface="Times New Roman" panose="02020603050405020304" pitchFamily="18" charset="0"/>
                <a:cs typeface="Times New Roman" panose="02020603050405020304" pitchFamily="18" charset="0"/>
              </a:rPr>
              <a:t>Syntax:</a:t>
            </a:r>
          </a:p>
          <a:p>
            <a:pPr marL="0" indent="0">
              <a:buNone/>
            </a:pPr>
            <a:r>
              <a:rPr lang="en-US" sz="2400" dirty="0" smtClean="0">
                <a:latin typeface="Times New Roman" panose="02020603050405020304" pitchFamily="18" charset="0"/>
                <a:cs typeface="Times New Roman" panose="02020603050405020304" pitchFamily="18" charset="0"/>
              </a:rPr>
              <a:t>The syntax of enhanced for loop is:</a:t>
            </a:r>
          </a:p>
          <a:p>
            <a:pPr marL="0" indent="0">
              <a:buNone/>
            </a:pPr>
            <a:r>
              <a:rPr lang="en-US" sz="2400" dirty="0" smtClean="0">
                <a:latin typeface="Times New Roman" panose="02020603050405020304" pitchFamily="18" charset="0"/>
                <a:cs typeface="Times New Roman" panose="02020603050405020304" pitchFamily="18" charset="0"/>
              </a:rPr>
              <a:t>	for(declaration : expression)</a:t>
            </a:r>
          </a:p>
          <a:p>
            <a:pPr marL="0" indent="0">
              <a:buNone/>
            </a:pP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smtClean="0">
                <a:latin typeface="Times New Roman" panose="02020603050405020304" pitchFamily="18" charset="0"/>
                <a:cs typeface="Times New Roman" panose="02020603050405020304" pitchFamily="18" charset="0"/>
              </a:rPr>
              <a:t>	       //Statements</a:t>
            </a:r>
          </a:p>
          <a:p>
            <a:pPr marL="0" indent="0">
              <a:buNone/>
            </a:pPr>
            <a:r>
              <a:rPr lang="en-US" sz="2400" dirty="0" smtClean="0">
                <a:latin typeface="Times New Roman" panose="02020603050405020304" pitchFamily="18" charset="0"/>
                <a:cs typeface="Times New Roman" panose="02020603050405020304" pitchFamily="18" charset="0"/>
              </a:rPr>
              <a:t>	}</a:t>
            </a:r>
          </a:p>
          <a:p>
            <a:endParaRPr lang="en-US" sz="2400" b="1" dirty="0" smtClean="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Declaration</a:t>
            </a:r>
            <a:r>
              <a:rPr lang="en-US" sz="2400" dirty="0" smtClean="0">
                <a:latin typeface="Times New Roman" panose="02020603050405020304" pitchFamily="18" charset="0"/>
                <a:cs typeface="Times New Roman" panose="02020603050405020304" pitchFamily="18" charset="0"/>
              </a:rPr>
              <a:t>:  The newly declared block variable, which is  of a type compatible with the elements of the array you are accessing. The variable will be available within the for block and its value would be the same as the current array element.</a:t>
            </a:r>
          </a:p>
          <a:p>
            <a:r>
              <a:rPr lang="en-US" sz="2400" b="1" dirty="0" smtClean="0">
                <a:latin typeface="Times New Roman" panose="02020603050405020304" pitchFamily="18" charset="0"/>
                <a:cs typeface="Times New Roman" panose="02020603050405020304" pitchFamily="18" charset="0"/>
              </a:rPr>
              <a:t>Expression</a:t>
            </a:r>
            <a:r>
              <a:rPr lang="en-US" sz="2400" dirty="0" smtClean="0">
                <a:latin typeface="Times New Roman" panose="02020603050405020304" pitchFamily="18" charset="0"/>
                <a:cs typeface="Times New Roman" panose="02020603050405020304" pitchFamily="18" charset="0"/>
              </a:rPr>
              <a:t>:  This evaluates to the array you need to loop through. The  expression can be an array variable or method call that returns an array.</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7830198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0426"/>
            <a:ext cx="10515600" cy="729579"/>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          Enhanced </a:t>
            </a:r>
            <a:r>
              <a:rPr lang="en-US" b="1" dirty="0" smtClean="0">
                <a:latin typeface="Times New Roman" panose="02020603050405020304" pitchFamily="18" charset="0"/>
                <a:cs typeface="Times New Roman" panose="02020603050405020304" pitchFamily="18" charset="0"/>
              </a:rPr>
              <a:t>for loop Example:</a:t>
            </a:r>
            <a:endParaRPr lang="en-US" dirty="0"/>
          </a:p>
        </p:txBody>
      </p:sp>
      <p:sp>
        <p:nvSpPr>
          <p:cNvPr id="3" name="Content Placeholder 2"/>
          <p:cNvSpPr>
            <a:spLocks noGrp="1"/>
          </p:cNvSpPr>
          <p:nvPr>
            <p:ph sz="half" idx="1"/>
          </p:nvPr>
        </p:nvSpPr>
        <p:spPr>
          <a:xfrm>
            <a:off x="1502229" y="1606731"/>
            <a:ext cx="5943600" cy="5055325"/>
          </a:xfrm>
        </p:spPr>
        <p:txBody>
          <a:bodyPr>
            <a:normAutofit fontScale="70000" lnSpcReduction="20000"/>
          </a:bodyPr>
          <a:lstStyle/>
          <a:p>
            <a:pPr marL="0" indent="0">
              <a:buNone/>
            </a:pPr>
            <a:r>
              <a:rPr lang="en-US" dirty="0" smtClean="0">
                <a:latin typeface="Times New Roman" panose="02020603050405020304" pitchFamily="18" charset="0"/>
                <a:cs typeface="Times New Roman" panose="02020603050405020304" pitchFamily="18" charset="0"/>
              </a:rPr>
              <a:t>public class Test{</a:t>
            </a:r>
          </a:p>
          <a:p>
            <a:pPr marL="0" indent="0">
              <a:buNone/>
            </a:pPr>
            <a:r>
              <a:rPr lang="en-US" dirty="0" smtClean="0">
                <a:latin typeface="Times New Roman" panose="02020603050405020304" pitchFamily="18" charset="0"/>
                <a:cs typeface="Times New Roman" panose="02020603050405020304" pitchFamily="18" charset="0"/>
              </a:rPr>
              <a:t>public static void main(String args[]){</a:t>
            </a:r>
          </a:p>
          <a:p>
            <a:pPr marL="0" indent="0">
              <a:buNone/>
            </a:pPr>
            <a:r>
              <a:rPr lang="en-US" dirty="0" smtClean="0">
                <a:latin typeface="Times New Roman" panose="02020603050405020304" pitchFamily="18" charset="0"/>
                <a:cs typeface="Times New Roman" panose="02020603050405020304" pitchFamily="18" charset="0"/>
              </a:rPr>
              <a:t>       int[] numbers ={10,20,30,40,50};</a:t>
            </a:r>
          </a:p>
          <a:p>
            <a:pPr marL="0" indent="0">
              <a:buNone/>
            </a:pPr>
            <a:r>
              <a:rPr lang="en-US" dirty="0" smtClean="0">
                <a:latin typeface="Times New Roman" panose="02020603050405020304" pitchFamily="18" charset="0"/>
                <a:cs typeface="Times New Roman" panose="02020603050405020304" pitchFamily="18" charset="0"/>
              </a:rPr>
              <a:t>       for(int x : numbers ){</a:t>
            </a:r>
          </a:p>
          <a:p>
            <a:pPr marL="0" indent="0">
              <a:buNone/>
            </a:pPr>
            <a:r>
              <a:rPr lang="en-US" dirty="0" smtClean="0">
                <a:latin typeface="Times New Roman" panose="02020603050405020304" pitchFamily="18" charset="0"/>
                <a:cs typeface="Times New Roman" panose="02020603050405020304" pitchFamily="18" charset="0"/>
              </a:rPr>
              <a:t>                System.out.print(x);</a:t>
            </a:r>
          </a:p>
          <a:p>
            <a:pPr marL="0" indent="0">
              <a:buNone/>
            </a:pPr>
            <a:r>
              <a:rPr lang="en-US" dirty="0" smtClean="0">
                <a:latin typeface="Times New Roman" panose="02020603050405020304" pitchFamily="18" charset="0"/>
                <a:cs typeface="Times New Roman" panose="02020603050405020304" pitchFamily="18" charset="0"/>
              </a:rPr>
              <a:t>                System.out.print(",");</a:t>
            </a:r>
          </a:p>
          <a:p>
            <a:pPr marL="0" indent="0">
              <a:buNone/>
            </a:pPr>
            <a:r>
              <a:rPr lang="en-US" dirty="0" smtClean="0">
                <a:latin typeface="Times New Roman" panose="02020603050405020304" pitchFamily="18" charset="0"/>
                <a:cs typeface="Times New Roman" panose="02020603050405020304" pitchFamily="18" charset="0"/>
              </a:rPr>
              <a:t>         }</a:t>
            </a:r>
          </a:p>
          <a:p>
            <a:pPr marL="0" indent="0">
              <a:buNone/>
            </a:pPr>
            <a:r>
              <a:rPr lang="en-US" dirty="0" smtClean="0">
                <a:latin typeface="Times New Roman" panose="02020603050405020304" pitchFamily="18" charset="0"/>
                <a:cs typeface="Times New Roman" panose="02020603050405020304" pitchFamily="18" charset="0"/>
              </a:rPr>
              <a:t>               System.out.print("\n");</a:t>
            </a:r>
          </a:p>
          <a:p>
            <a:pPr marL="0" indent="0">
              <a:buNone/>
            </a:pPr>
            <a:r>
              <a:rPr lang="en-US" dirty="0" smtClean="0">
                <a:latin typeface="Times New Roman" panose="02020603050405020304" pitchFamily="18" charset="0"/>
                <a:cs typeface="Times New Roman" panose="02020603050405020304" pitchFamily="18" charset="0"/>
              </a:rPr>
              <a:t>     String[] names ={"James","Larry","Tom","Lacy"};</a:t>
            </a:r>
          </a:p>
          <a:p>
            <a:pPr marL="0" indent="0">
              <a:buNone/>
            </a:pPr>
            <a:r>
              <a:rPr lang="en-US" dirty="0" smtClean="0">
                <a:latin typeface="Times New Roman" panose="02020603050405020304" pitchFamily="18" charset="0"/>
                <a:cs typeface="Times New Roman" panose="02020603050405020304" pitchFamily="18" charset="0"/>
              </a:rPr>
              <a:t>     for(String name : names ){</a:t>
            </a:r>
          </a:p>
          <a:p>
            <a:pPr marL="0" indent="0">
              <a:buNone/>
            </a:pPr>
            <a:r>
              <a:rPr lang="en-US" dirty="0" smtClean="0">
                <a:latin typeface="Times New Roman" panose="02020603050405020304" pitchFamily="18" charset="0"/>
                <a:cs typeface="Times New Roman" panose="02020603050405020304" pitchFamily="18" charset="0"/>
              </a:rPr>
              <a:t>             System.out.print( name );</a:t>
            </a:r>
          </a:p>
          <a:p>
            <a:pPr marL="0" indent="0">
              <a:buNone/>
            </a:pPr>
            <a:r>
              <a:rPr lang="en-US" dirty="0" smtClean="0">
                <a:latin typeface="Times New Roman" panose="02020603050405020304" pitchFamily="18" charset="0"/>
                <a:cs typeface="Times New Roman" panose="02020603050405020304" pitchFamily="18" charset="0"/>
              </a:rPr>
              <a:t>            System.out.print(",");</a:t>
            </a:r>
          </a:p>
          <a:p>
            <a:pPr marL="0" indent="0">
              <a:buNone/>
            </a:pPr>
            <a:r>
              <a:rPr lang="en-US" dirty="0" smtClean="0">
                <a:latin typeface="Times New Roman" panose="02020603050405020304" pitchFamily="18" charset="0"/>
                <a:cs typeface="Times New Roman" panose="02020603050405020304" pitchFamily="18" charset="0"/>
              </a:rPr>
              <a:t>      }</a:t>
            </a:r>
          </a:p>
          <a:p>
            <a:pPr marL="0" indent="0">
              <a:buNone/>
            </a:pPr>
            <a:r>
              <a:rPr lang="en-US" dirty="0" smtClean="0">
                <a:latin typeface="Times New Roman" panose="02020603050405020304" pitchFamily="18" charset="0"/>
                <a:cs typeface="Times New Roman" panose="02020603050405020304" pitchFamily="18" charset="0"/>
              </a:rPr>
              <a:t>   }</a:t>
            </a:r>
          </a:p>
          <a:p>
            <a:pPr marL="0" indent="0">
              <a:buNone/>
            </a:pP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8007531" y="1619793"/>
            <a:ext cx="3346268" cy="4557169"/>
          </a:xfrm>
        </p:spPr>
        <p:txBody>
          <a:bodyPr>
            <a:normAutofit fontScale="70000" lnSpcReduction="20000"/>
          </a:bodyPr>
          <a:lstStyle/>
          <a:p>
            <a:pPr marL="0" indent="0">
              <a:buNone/>
            </a:pPr>
            <a:r>
              <a:rPr lang="en-US" dirty="0" smtClean="0">
                <a:latin typeface="Times New Roman" panose="02020603050405020304" pitchFamily="18" charset="0"/>
                <a:cs typeface="Times New Roman" panose="02020603050405020304" pitchFamily="18" charset="0"/>
              </a:rPr>
              <a:t>Output:</a:t>
            </a:r>
          </a:p>
          <a:p>
            <a:pPr marL="0" indent="0">
              <a:buNone/>
            </a:pPr>
            <a:r>
              <a:rPr lang="en-US" dirty="0" smtClean="0">
                <a:latin typeface="Times New Roman" panose="02020603050405020304" pitchFamily="18" charset="0"/>
                <a:cs typeface="Times New Roman" panose="02020603050405020304" pitchFamily="18" charset="0"/>
              </a:rPr>
              <a:t>10,20,30,40,50,</a:t>
            </a:r>
          </a:p>
          <a:p>
            <a:pPr marL="0" indent="0">
              <a:buNone/>
            </a:pPr>
            <a:r>
              <a:rPr lang="en-US" dirty="0" smtClean="0">
                <a:latin typeface="Times New Roman" panose="02020603050405020304" pitchFamily="18" charset="0"/>
                <a:cs typeface="Times New Roman" panose="02020603050405020304" pitchFamily="18" charset="0"/>
              </a:rPr>
              <a:t>James,Larry,Tom,Lacy,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3838332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798491" y="279402"/>
            <a:ext cx="10895526" cy="805518"/>
          </a:xfrm>
          <a:noFill/>
          <a:ln/>
        </p:spPr>
        <p:txBody>
          <a:bodyPr>
            <a:normAutofit fontScale="90000"/>
          </a:bodyPr>
          <a:lstStyle/>
          <a:p>
            <a:r>
              <a:rPr lang="en-US" sz="3600" b="1" dirty="0" smtClean="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GUI) Controlling a Loop with a Confirmation Dialog </a:t>
            </a:r>
          </a:p>
        </p:txBody>
      </p:sp>
      <p:sp>
        <p:nvSpPr>
          <p:cNvPr id="7" name="Slide Number Placeholder 4"/>
          <p:cNvSpPr>
            <a:spLocks noGrp="1"/>
          </p:cNvSpPr>
          <p:nvPr>
            <p:ph type="sldNum" sz="quarter" idx="12"/>
          </p:nvPr>
        </p:nvSpPr>
        <p:spPr/>
        <p:txBody>
          <a:bodyPr/>
          <a:lstStyle/>
          <a:p>
            <a:fld id="{BBFE4E8C-22BE-489A-AE2E-F5B5273284AA}" type="slidenum">
              <a:rPr lang="en-US"/>
              <a:pPr/>
              <a:t>34</a:t>
            </a:fld>
            <a:endParaRPr lang="en-US" dirty="0"/>
          </a:p>
        </p:txBody>
      </p:sp>
      <p:sp>
        <p:nvSpPr>
          <p:cNvPr id="111620" name="Text Box 4"/>
          <p:cNvSpPr txBox="1">
            <a:spLocks noChangeArrowheads="1"/>
          </p:cNvSpPr>
          <p:nvPr/>
        </p:nvSpPr>
        <p:spPr bwMode="auto">
          <a:xfrm>
            <a:off x="1662448" y="1593669"/>
            <a:ext cx="8915400" cy="12003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976313" indent="-457200">
              <a:defRPr sz="2400">
                <a:solidFill>
                  <a:schemeClr val="tx1"/>
                </a:solidFill>
                <a:latin typeface="Times New Roman" panose="02020603050405020304" pitchFamily="18" charset="0"/>
              </a:defRPr>
            </a:lvl2pPr>
            <a:lvl3pPr marL="1547813" indent="-457200">
              <a:defRPr sz="2400">
                <a:solidFill>
                  <a:schemeClr val="tx1"/>
                </a:solidFill>
                <a:latin typeface="Times New Roman" panose="02020603050405020304" pitchFamily="18" charset="0"/>
              </a:defRPr>
            </a:lvl3pPr>
            <a:lvl4pPr marL="2119313" indent="-457200">
              <a:defRPr sz="2400">
                <a:solidFill>
                  <a:schemeClr val="tx1"/>
                </a:solidFill>
                <a:latin typeface="Times New Roman" panose="02020603050405020304" pitchFamily="18" charset="0"/>
              </a:defRPr>
            </a:lvl4pPr>
            <a:lvl5pPr marL="2690813" indent="-457200">
              <a:defRPr sz="2400">
                <a:solidFill>
                  <a:schemeClr val="tx1"/>
                </a:solidFill>
                <a:latin typeface="Times New Roman" panose="02020603050405020304" pitchFamily="18" charset="0"/>
              </a:defRPr>
            </a:lvl5pPr>
            <a:lvl6pPr marL="3148013" indent="-457200" eaLnBrk="0" fontAlgn="base" hangingPunct="0">
              <a:spcBef>
                <a:spcPct val="0"/>
              </a:spcBef>
              <a:spcAft>
                <a:spcPct val="0"/>
              </a:spcAft>
              <a:defRPr sz="2400">
                <a:solidFill>
                  <a:schemeClr val="tx1"/>
                </a:solidFill>
                <a:latin typeface="Times New Roman" panose="02020603050405020304" pitchFamily="18" charset="0"/>
              </a:defRPr>
            </a:lvl6pPr>
            <a:lvl7pPr marL="3605213" indent="-457200" eaLnBrk="0" fontAlgn="base" hangingPunct="0">
              <a:spcBef>
                <a:spcPct val="0"/>
              </a:spcBef>
              <a:spcAft>
                <a:spcPct val="0"/>
              </a:spcAft>
              <a:defRPr sz="2400">
                <a:solidFill>
                  <a:schemeClr val="tx1"/>
                </a:solidFill>
                <a:latin typeface="Times New Roman" panose="02020603050405020304" pitchFamily="18" charset="0"/>
              </a:defRPr>
            </a:lvl7pPr>
            <a:lvl8pPr marL="4062413" indent="-457200" eaLnBrk="0" fontAlgn="base" hangingPunct="0">
              <a:spcBef>
                <a:spcPct val="0"/>
              </a:spcBef>
              <a:spcAft>
                <a:spcPct val="0"/>
              </a:spcAft>
              <a:defRPr sz="2400">
                <a:solidFill>
                  <a:schemeClr val="tx1"/>
                </a:solidFill>
                <a:latin typeface="Times New Roman" panose="02020603050405020304" pitchFamily="18" charset="0"/>
              </a:defRPr>
            </a:lvl8pPr>
            <a:lvl9pPr marL="4519613" indent="-4572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dirty="0"/>
              <a:t>A sentinel-controlled loop can be implemented using a confirmation dialog. The answers </a:t>
            </a:r>
            <a:r>
              <a:rPr lang="en-US" i="1" dirty="0"/>
              <a:t>Yes</a:t>
            </a:r>
            <a:r>
              <a:rPr lang="en-US" dirty="0"/>
              <a:t> or </a:t>
            </a:r>
            <a:r>
              <a:rPr lang="en-US" i="1" dirty="0"/>
              <a:t>No</a:t>
            </a:r>
            <a:r>
              <a:rPr lang="en-US" dirty="0"/>
              <a:t> to continue or terminate the loop. The template of the loop may look as follows:</a:t>
            </a:r>
          </a:p>
        </p:txBody>
      </p:sp>
      <p:sp>
        <p:nvSpPr>
          <p:cNvPr id="111623" name="Text Box 7"/>
          <p:cNvSpPr txBox="1">
            <a:spLocks noChangeArrowheads="1"/>
          </p:cNvSpPr>
          <p:nvPr/>
        </p:nvSpPr>
        <p:spPr bwMode="auto">
          <a:xfrm>
            <a:off x="1662448" y="2956860"/>
            <a:ext cx="8915400" cy="19389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976313" indent="-457200">
              <a:defRPr sz="2400">
                <a:solidFill>
                  <a:schemeClr val="tx1"/>
                </a:solidFill>
                <a:latin typeface="Times New Roman" panose="02020603050405020304" pitchFamily="18" charset="0"/>
              </a:defRPr>
            </a:lvl2pPr>
            <a:lvl3pPr marL="1547813" indent="-457200">
              <a:defRPr sz="2400">
                <a:solidFill>
                  <a:schemeClr val="tx1"/>
                </a:solidFill>
                <a:latin typeface="Times New Roman" panose="02020603050405020304" pitchFamily="18" charset="0"/>
              </a:defRPr>
            </a:lvl3pPr>
            <a:lvl4pPr marL="2119313" indent="-457200">
              <a:defRPr sz="2400">
                <a:solidFill>
                  <a:schemeClr val="tx1"/>
                </a:solidFill>
                <a:latin typeface="Times New Roman" panose="02020603050405020304" pitchFamily="18" charset="0"/>
              </a:defRPr>
            </a:lvl4pPr>
            <a:lvl5pPr marL="2690813" indent="-457200">
              <a:defRPr sz="2400">
                <a:solidFill>
                  <a:schemeClr val="tx1"/>
                </a:solidFill>
                <a:latin typeface="Times New Roman" panose="02020603050405020304" pitchFamily="18" charset="0"/>
              </a:defRPr>
            </a:lvl5pPr>
            <a:lvl6pPr marL="3148013" indent="-457200" eaLnBrk="0" fontAlgn="base" hangingPunct="0">
              <a:spcBef>
                <a:spcPct val="0"/>
              </a:spcBef>
              <a:spcAft>
                <a:spcPct val="0"/>
              </a:spcAft>
              <a:defRPr sz="2400">
                <a:solidFill>
                  <a:schemeClr val="tx1"/>
                </a:solidFill>
                <a:latin typeface="Times New Roman" panose="02020603050405020304" pitchFamily="18" charset="0"/>
              </a:defRPr>
            </a:lvl6pPr>
            <a:lvl7pPr marL="3605213" indent="-457200" eaLnBrk="0" fontAlgn="base" hangingPunct="0">
              <a:spcBef>
                <a:spcPct val="0"/>
              </a:spcBef>
              <a:spcAft>
                <a:spcPct val="0"/>
              </a:spcAft>
              <a:defRPr sz="2400">
                <a:solidFill>
                  <a:schemeClr val="tx1"/>
                </a:solidFill>
                <a:latin typeface="Times New Roman" panose="02020603050405020304" pitchFamily="18" charset="0"/>
              </a:defRPr>
            </a:lvl7pPr>
            <a:lvl8pPr marL="4062413" indent="-457200" eaLnBrk="0" fontAlgn="base" hangingPunct="0">
              <a:spcBef>
                <a:spcPct val="0"/>
              </a:spcBef>
              <a:spcAft>
                <a:spcPct val="0"/>
              </a:spcAft>
              <a:defRPr sz="2400">
                <a:solidFill>
                  <a:schemeClr val="tx1"/>
                </a:solidFill>
                <a:latin typeface="Times New Roman" panose="02020603050405020304" pitchFamily="18" charset="0"/>
              </a:defRPr>
            </a:lvl8pPr>
            <a:lvl9pPr marL="4519613" indent="-457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b="1" dirty="0"/>
              <a:t>int</a:t>
            </a:r>
            <a:r>
              <a:rPr lang="en-US" dirty="0"/>
              <a:t> option = 0;</a:t>
            </a:r>
            <a:endParaRPr lang="en-US" b="1" dirty="0"/>
          </a:p>
          <a:p>
            <a:r>
              <a:rPr lang="en-US" b="1" dirty="0"/>
              <a:t>while</a:t>
            </a:r>
            <a:r>
              <a:rPr lang="en-US" dirty="0"/>
              <a:t> (option == JOptionPane.YES_OPTION) {</a:t>
            </a:r>
          </a:p>
          <a:p>
            <a:r>
              <a:rPr lang="en-US" dirty="0"/>
              <a:t>  System.out.println("continue loop");</a:t>
            </a:r>
          </a:p>
          <a:p>
            <a:r>
              <a:rPr lang="en-US" dirty="0"/>
              <a:t>  option = JOptionPane.showConfirmDialog(</a:t>
            </a:r>
            <a:r>
              <a:rPr lang="en-US" b="1" dirty="0"/>
              <a:t>null</a:t>
            </a:r>
            <a:r>
              <a:rPr lang="en-US" dirty="0"/>
              <a:t>, "Continue?");</a:t>
            </a:r>
          </a:p>
          <a:p>
            <a:r>
              <a:rPr lang="en-US" dirty="0"/>
              <a:t>} </a:t>
            </a:r>
          </a:p>
        </p:txBody>
      </p:sp>
    </p:spTree>
    <p:extLst>
      <p:ext uri="{BB962C8B-B14F-4D97-AF65-F5344CB8AC3E}">
        <p14:creationId xmlns="" xmlns:p14="http://schemas.microsoft.com/office/powerpoint/2010/main" val="16698867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2209800" y="0"/>
            <a:ext cx="8001000" cy="914400"/>
          </a:xfrm>
        </p:spPr>
        <p:txBody>
          <a:bodyPr>
            <a:normAutofit fontScale="90000"/>
          </a:bodyPr>
          <a:lstStyle/>
          <a:p>
            <a:r>
              <a:rPr lang="en-US" b="1" dirty="0">
                <a:latin typeface="Times New Roman" panose="02020603050405020304" pitchFamily="18" charset="0"/>
                <a:cs typeface="Times New Roman" panose="02020603050405020304" pitchFamily="18" charset="0"/>
              </a:rPr>
              <a:t>Multiple Alternative if Statements</a:t>
            </a:r>
          </a:p>
        </p:txBody>
      </p:sp>
      <p:sp>
        <p:nvSpPr>
          <p:cNvPr id="5" name="Slide Number Placeholder 4"/>
          <p:cNvSpPr>
            <a:spLocks noGrp="1"/>
          </p:cNvSpPr>
          <p:nvPr>
            <p:ph type="sldNum" sz="quarter" idx="12"/>
          </p:nvPr>
        </p:nvSpPr>
        <p:spPr/>
        <p:txBody>
          <a:bodyPr/>
          <a:lstStyle/>
          <a:p>
            <a:fld id="{1E4B50B4-2858-44F8-AF65-B37974D2B695}" type="slidenum">
              <a:rPr lang="en-US"/>
              <a:pPr/>
              <a:t>4</a:t>
            </a:fld>
            <a:endParaRPr lang="en-US" dirty="0"/>
          </a:p>
        </p:txBody>
      </p:sp>
      <p:sp>
        <p:nvSpPr>
          <p:cNvPr id="117767" name="Rectangle 7"/>
          <p:cNvSpPr>
            <a:spLocks noChangeArrowheads="1"/>
          </p:cNvSpPr>
          <p:nvPr/>
        </p:nvSpPr>
        <p:spPr bwMode="auto">
          <a:xfrm>
            <a:off x="4229100" y="2619375"/>
            <a:ext cx="91440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endParaRPr lang="en-US" dirty="0"/>
          </a:p>
        </p:txBody>
      </p:sp>
      <p:graphicFrame>
        <p:nvGraphicFramePr>
          <p:cNvPr id="117766" name="Object 6"/>
          <p:cNvGraphicFramePr>
            <a:graphicFrameLocks noChangeAspect="1"/>
          </p:cNvGraphicFramePr>
          <p:nvPr>
            <p:extLst>
              <p:ext uri="{D42A27DB-BD31-4B8C-83A1-F6EECF244321}">
                <p14:modId xmlns="" xmlns:p14="http://schemas.microsoft.com/office/powerpoint/2010/main" val="2823775396"/>
              </p:ext>
            </p:extLst>
          </p:nvPr>
        </p:nvGraphicFramePr>
        <p:xfrm>
          <a:off x="1449426" y="1789610"/>
          <a:ext cx="10380371" cy="4676503"/>
        </p:xfrm>
        <a:graphic>
          <a:graphicData uri="http://schemas.openxmlformats.org/presentationml/2006/ole">
            <p:oleObj spid="_x0000_s2084" name="Picture" r:id="rId4" imgW="3869436" imgH="1679448" progId="Word.Picture.8">
              <p:embed/>
            </p:oleObj>
          </a:graphicData>
        </a:graphic>
      </p:graphicFrame>
    </p:spTree>
    <p:extLst>
      <p:ext uri="{BB962C8B-B14F-4D97-AF65-F5344CB8AC3E}">
        <p14:creationId xmlns="" xmlns:p14="http://schemas.microsoft.com/office/powerpoint/2010/main" val="26498963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2209800" y="0"/>
            <a:ext cx="8001000" cy="914400"/>
          </a:xfrm>
        </p:spPr>
        <p:txBody>
          <a:bodyPr/>
          <a:lstStyle/>
          <a:p>
            <a:r>
              <a:rPr lang="en-US" b="1" dirty="0"/>
              <a:t>Trace if-else statement</a:t>
            </a:r>
          </a:p>
        </p:txBody>
      </p:sp>
      <p:sp>
        <p:nvSpPr>
          <p:cNvPr id="9" name="Slide Number Placeholder 4"/>
          <p:cNvSpPr>
            <a:spLocks noGrp="1"/>
          </p:cNvSpPr>
          <p:nvPr>
            <p:ph type="sldNum" sz="quarter" idx="12"/>
          </p:nvPr>
        </p:nvSpPr>
        <p:spPr/>
        <p:txBody>
          <a:bodyPr/>
          <a:lstStyle/>
          <a:p>
            <a:fld id="{76A86E11-5F27-4547-9F50-64620E2B6241}" type="slidenum">
              <a:rPr lang="en-US"/>
              <a:pPr/>
              <a:t>5</a:t>
            </a:fld>
            <a:endParaRPr lang="en-US" dirty="0"/>
          </a:p>
        </p:txBody>
      </p:sp>
      <p:sp>
        <p:nvSpPr>
          <p:cNvPr id="130051" name="Rectangle 3"/>
          <p:cNvSpPr>
            <a:spLocks noChangeArrowheads="1"/>
          </p:cNvSpPr>
          <p:nvPr/>
        </p:nvSpPr>
        <p:spPr bwMode="auto">
          <a:xfrm>
            <a:off x="4229100" y="2619375"/>
            <a:ext cx="91440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endParaRPr lang="en-US" dirty="0"/>
          </a:p>
        </p:txBody>
      </p:sp>
      <p:sp>
        <p:nvSpPr>
          <p:cNvPr id="130053" name="Text Box 5"/>
          <p:cNvSpPr txBox="1">
            <a:spLocks noChangeArrowheads="1"/>
          </p:cNvSpPr>
          <p:nvPr/>
        </p:nvSpPr>
        <p:spPr bwMode="auto">
          <a:xfrm>
            <a:off x="1905000" y="2425520"/>
            <a:ext cx="4907924" cy="3785652"/>
          </a:xfrm>
          <a:prstGeom prst="rect">
            <a:avLst/>
          </a:prstGeom>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dirty="0">
                <a:solidFill>
                  <a:schemeClr val="tx1"/>
                </a:solidFill>
              </a:rPr>
              <a:t>if (score &gt;= 90.0)</a:t>
            </a:r>
          </a:p>
          <a:p>
            <a:r>
              <a:rPr lang="en-US" sz="2400" dirty="0">
                <a:solidFill>
                  <a:schemeClr val="tx1"/>
                </a:solidFill>
              </a:rPr>
              <a:t>  grade = 'A';</a:t>
            </a:r>
          </a:p>
          <a:p>
            <a:r>
              <a:rPr lang="en-US" sz="2400" dirty="0">
                <a:solidFill>
                  <a:schemeClr val="tx1"/>
                </a:solidFill>
              </a:rPr>
              <a:t>else if (score &gt;= 80.0)</a:t>
            </a:r>
          </a:p>
          <a:p>
            <a:r>
              <a:rPr lang="en-US" sz="2400" dirty="0">
                <a:solidFill>
                  <a:schemeClr val="tx1"/>
                </a:solidFill>
              </a:rPr>
              <a:t>  grade = 'B';</a:t>
            </a:r>
          </a:p>
          <a:p>
            <a:r>
              <a:rPr lang="en-US" sz="2400" dirty="0">
                <a:solidFill>
                  <a:schemeClr val="tx1"/>
                </a:solidFill>
              </a:rPr>
              <a:t>else if (score &gt;= 70.0)</a:t>
            </a:r>
          </a:p>
          <a:p>
            <a:r>
              <a:rPr lang="en-US" sz="2400" dirty="0">
                <a:solidFill>
                  <a:schemeClr val="tx1"/>
                </a:solidFill>
              </a:rPr>
              <a:t>  grade = 'C';</a:t>
            </a:r>
          </a:p>
          <a:p>
            <a:r>
              <a:rPr lang="en-US" sz="2400" dirty="0">
                <a:solidFill>
                  <a:schemeClr val="tx1"/>
                </a:solidFill>
              </a:rPr>
              <a:t>else if (score &gt;= 60.0)</a:t>
            </a:r>
          </a:p>
          <a:p>
            <a:r>
              <a:rPr lang="en-US" sz="2400" dirty="0">
                <a:solidFill>
                  <a:schemeClr val="tx1"/>
                </a:solidFill>
              </a:rPr>
              <a:t>  grade = 'D';</a:t>
            </a:r>
          </a:p>
          <a:p>
            <a:r>
              <a:rPr lang="en-US" sz="2400" dirty="0">
                <a:solidFill>
                  <a:schemeClr val="tx1"/>
                </a:solidFill>
              </a:rPr>
              <a:t>else</a:t>
            </a:r>
          </a:p>
          <a:p>
            <a:r>
              <a:rPr lang="en-US" sz="2400" dirty="0">
                <a:solidFill>
                  <a:schemeClr val="tx1"/>
                </a:solidFill>
              </a:rPr>
              <a:t>  grade = 'F';</a:t>
            </a:r>
          </a:p>
        </p:txBody>
      </p:sp>
      <p:sp>
        <p:nvSpPr>
          <p:cNvPr id="130054" name="AutoShape 6"/>
          <p:cNvSpPr>
            <a:spLocks noChangeArrowheads="1"/>
          </p:cNvSpPr>
          <p:nvPr/>
        </p:nvSpPr>
        <p:spPr bwMode="auto">
          <a:xfrm>
            <a:off x="2057400" y="1712889"/>
            <a:ext cx="2590800" cy="536575"/>
          </a:xfrm>
          <a:prstGeom prst="wedgeRoundRectCallout">
            <a:avLst>
              <a:gd name="adj1" fmla="val -16421"/>
              <a:gd name="adj2" fmla="val 8846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a:r>
              <a:rPr lang="en-US" dirty="0"/>
              <a:t>Suppose score is 70.0</a:t>
            </a:r>
          </a:p>
        </p:txBody>
      </p:sp>
      <p:sp>
        <p:nvSpPr>
          <p:cNvPr id="130055" name="Rectangle 7"/>
          <p:cNvSpPr>
            <a:spLocks noChangeArrowheads="1"/>
          </p:cNvSpPr>
          <p:nvPr/>
        </p:nvSpPr>
        <p:spPr bwMode="auto">
          <a:xfrm>
            <a:off x="1905000" y="2437325"/>
            <a:ext cx="4907924" cy="381000"/>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30056" name="AutoShape 8"/>
          <p:cNvSpPr>
            <a:spLocks noChangeArrowheads="1"/>
          </p:cNvSpPr>
          <p:nvPr/>
        </p:nvSpPr>
        <p:spPr bwMode="auto">
          <a:xfrm>
            <a:off x="5562600" y="1741924"/>
            <a:ext cx="2590800" cy="536575"/>
          </a:xfrm>
          <a:prstGeom prst="wedgeRoundRectCallout">
            <a:avLst>
              <a:gd name="adj1" fmla="val -99144"/>
              <a:gd name="adj2" fmla="val 9023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a:r>
              <a:rPr lang="en-US" dirty="0"/>
              <a:t>The condition is false</a:t>
            </a:r>
          </a:p>
        </p:txBody>
      </p:sp>
    </p:spTree>
    <p:extLst>
      <p:ext uri="{BB962C8B-B14F-4D97-AF65-F5344CB8AC3E}">
        <p14:creationId xmlns="" xmlns:p14="http://schemas.microsoft.com/office/powerpoint/2010/main" val="11942638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2209800" y="0"/>
            <a:ext cx="8001000" cy="914400"/>
          </a:xfrm>
        </p:spPr>
        <p:txBody>
          <a:bodyPr/>
          <a:lstStyle/>
          <a:p>
            <a:r>
              <a:rPr lang="en-US" b="1" dirty="0">
                <a:latin typeface="Times New Roman" panose="02020603050405020304" pitchFamily="18" charset="0"/>
                <a:cs typeface="Times New Roman" panose="02020603050405020304" pitchFamily="18" charset="0"/>
              </a:rPr>
              <a:t>Trace if-else statement</a:t>
            </a:r>
          </a:p>
        </p:txBody>
      </p:sp>
      <p:sp>
        <p:nvSpPr>
          <p:cNvPr id="9" name="Slide Number Placeholder 4"/>
          <p:cNvSpPr>
            <a:spLocks noGrp="1"/>
          </p:cNvSpPr>
          <p:nvPr>
            <p:ph type="sldNum" sz="quarter" idx="12"/>
          </p:nvPr>
        </p:nvSpPr>
        <p:spPr/>
        <p:txBody>
          <a:bodyPr/>
          <a:lstStyle/>
          <a:p>
            <a:fld id="{494C7247-C5C5-4583-B474-2475B70C2639}" type="slidenum">
              <a:rPr lang="en-US"/>
              <a:pPr/>
              <a:t>6</a:t>
            </a:fld>
            <a:endParaRPr lang="en-US" dirty="0"/>
          </a:p>
        </p:txBody>
      </p:sp>
      <p:sp>
        <p:nvSpPr>
          <p:cNvPr id="131075" name="Rectangle 3"/>
          <p:cNvSpPr>
            <a:spLocks noChangeArrowheads="1"/>
          </p:cNvSpPr>
          <p:nvPr/>
        </p:nvSpPr>
        <p:spPr bwMode="auto">
          <a:xfrm>
            <a:off x="4229100" y="2619375"/>
            <a:ext cx="91440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endParaRPr lang="en-US" dirty="0"/>
          </a:p>
        </p:txBody>
      </p:sp>
      <p:sp>
        <p:nvSpPr>
          <p:cNvPr id="131076" name="Text Box 4"/>
          <p:cNvSpPr txBox="1">
            <a:spLocks noChangeArrowheads="1"/>
          </p:cNvSpPr>
          <p:nvPr/>
        </p:nvSpPr>
        <p:spPr bwMode="auto">
          <a:xfrm>
            <a:off x="1905000" y="2206580"/>
            <a:ext cx="4019282" cy="3785652"/>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dirty="0">
                <a:solidFill>
                  <a:sysClr val="windowText" lastClr="000000"/>
                </a:solidFill>
              </a:rPr>
              <a:t>if (score &gt;= 90.0)</a:t>
            </a:r>
          </a:p>
          <a:p>
            <a:r>
              <a:rPr lang="en-US" sz="2400" dirty="0">
                <a:solidFill>
                  <a:sysClr val="windowText" lastClr="000000"/>
                </a:solidFill>
              </a:rPr>
              <a:t>  grade = 'A';</a:t>
            </a:r>
          </a:p>
          <a:p>
            <a:r>
              <a:rPr lang="en-US" sz="2400" dirty="0">
                <a:solidFill>
                  <a:sysClr val="windowText" lastClr="000000"/>
                </a:solidFill>
              </a:rPr>
              <a:t>else if (score &gt;= 80.0)</a:t>
            </a:r>
          </a:p>
          <a:p>
            <a:r>
              <a:rPr lang="en-US" sz="2400" dirty="0">
                <a:solidFill>
                  <a:sysClr val="windowText" lastClr="000000"/>
                </a:solidFill>
              </a:rPr>
              <a:t>  grade = 'B';</a:t>
            </a:r>
          </a:p>
          <a:p>
            <a:r>
              <a:rPr lang="en-US" sz="2400" dirty="0">
                <a:solidFill>
                  <a:sysClr val="windowText" lastClr="000000"/>
                </a:solidFill>
              </a:rPr>
              <a:t>else if (score &gt;= 70.0)</a:t>
            </a:r>
          </a:p>
          <a:p>
            <a:r>
              <a:rPr lang="en-US" sz="2400" dirty="0">
                <a:solidFill>
                  <a:sysClr val="windowText" lastClr="000000"/>
                </a:solidFill>
              </a:rPr>
              <a:t>  grade = 'C';</a:t>
            </a:r>
          </a:p>
          <a:p>
            <a:r>
              <a:rPr lang="en-US" sz="2400" dirty="0">
                <a:solidFill>
                  <a:sysClr val="windowText" lastClr="000000"/>
                </a:solidFill>
              </a:rPr>
              <a:t>else if (score &gt;= 60.0)</a:t>
            </a:r>
          </a:p>
          <a:p>
            <a:r>
              <a:rPr lang="en-US" sz="2400" dirty="0">
                <a:solidFill>
                  <a:sysClr val="windowText" lastClr="000000"/>
                </a:solidFill>
              </a:rPr>
              <a:t>  grade = 'D';</a:t>
            </a:r>
          </a:p>
          <a:p>
            <a:r>
              <a:rPr lang="en-US" sz="2400" dirty="0">
                <a:solidFill>
                  <a:sysClr val="windowText" lastClr="000000"/>
                </a:solidFill>
              </a:rPr>
              <a:t>else</a:t>
            </a:r>
          </a:p>
          <a:p>
            <a:r>
              <a:rPr lang="en-US" sz="2400" dirty="0">
                <a:solidFill>
                  <a:sysClr val="windowText" lastClr="000000"/>
                </a:solidFill>
              </a:rPr>
              <a:t>  grade = 'F';</a:t>
            </a:r>
          </a:p>
        </p:txBody>
      </p:sp>
      <p:sp>
        <p:nvSpPr>
          <p:cNvPr id="131077" name="AutoShape 5"/>
          <p:cNvSpPr>
            <a:spLocks noChangeArrowheads="1"/>
          </p:cNvSpPr>
          <p:nvPr/>
        </p:nvSpPr>
        <p:spPr bwMode="auto">
          <a:xfrm>
            <a:off x="2057400" y="1532586"/>
            <a:ext cx="2590800" cy="536575"/>
          </a:xfrm>
          <a:prstGeom prst="wedgeRoundRectCallout">
            <a:avLst>
              <a:gd name="adj1" fmla="val -16421"/>
              <a:gd name="adj2" fmla="val 8846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a:r>
              <a:rPr lang="en-US" dirty="0"/>
              <a:t>Suppose score is 70.0</a:t>
            </a:r>
          </a:p>
        </p:txBody>
      </p:sp>
      <p:sp>
        <p:nvSpPr>
          <p:cNvPr id="131079" name="AutoShape 7"/>
          <p:cNvSpPr>
            <a:spLocks noChangeArrowheads="1"/>
          </p:cNvSpPr>
          <p:nvPr/>
        </p:nvSpPr>
        <p:spPr bwMode="auto">
          <a:xfrm>
            <a:off x="5334000" y="1596981"/>
            <a:ext cx="2590800" cy="536575"/>
          </a:xfrm>
          <a:prstGeom prst="wedgeRoundRectCallout">
            <a:avLst>
              <a:gd name="adj1" fmla="val -87745"/>
              <a:gd name="adj2" fmla="val 22278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a:r>
              <a:rPr lang="en-US" dirty="0"/>
              <a:t>The condition is false</a:t>
            </a:r>
          </a:p>
        </p:txBody>
      </p:sp>
      <p:sp>
        <p:nvSpPr>
          <p:cNvPr id="131080" name="Rectangle 8"/>
          <p:cNvSpPr>
            <a:spLocks noChangeArrowheads="1"/>
          </p:cNvSpPr>
          <p:nvPr/>
        </p:nvSpPr>
        <p:spPr bwMode="auto">
          <a:xfrm>
            <a:off x="1905000" y="2968580"/>
            <a:ext cx="4019282" cy="381000"/>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Tree>
    <p:extLst>
      <p:ext uri="{BB962C8B-B14F-4D97-AF65-F5344CB8AC3E}">
        <p14:creationId xmlns="" xmlns:p14="http://schemas.microsoft.com/office/powerpoint/2010/main" val="29449559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2209800" y="0"/>
            <a:ext cx="8001000" cy="914400"/>
          </a:xfrm>
        </p:spPr>
        <p:txBody>
          <a:bodyPr/>
          <a:lstStyle/>
          <a:p>
            <a:r>
              <a:rPr lang="en-US" b="1" dirty="0">
                <a:latin typeface="Times New Roman" panose="02020603050405020304" pitchFamily="18" charset="0"/>
                <a:cs typeface="Times New Roman" panose="02020603050405020304" pitchFamily="18" charset="0"/>
              </a:rPr>
              <a:t>Trace if-else statement</a:t>
            </a:r>
          </a:p>
        </p:txBody>
      </p:sp>
      <p:sp>
        <p:nvSpPr>
          <p:cNvPr id="9" name="Slide Number Placeholder 4"/>
          <p:cNvSpPr>
            <a:spLocks noGrp="1"/>
          </p:cNvSpPr>
          <p:nvPr>
            <p:ph type="sldNum" sz="quarter" idx="12"/>
          </p:nvPr>
        </p:nvSpPr>
        <p:spPr/>
        <p:txBody>
          <a:bodyPr/>
          <a:lstStyle/>
          <a:p>
            <a:fld id="{A4703EA5-C454-44B4-9997-DE99E7D2C195}" type="slidenum">
              <a:rPr lang="en-US"/>
              <a:pPr/>
              <a:t>7</a:t>
            </a:fld>
            <a:endParaRPr lang="en-US" dirty="0"/>
          </a:p>
        </p:txBody>
      </p:sp>
      <p:sp>
        <p:nvSpPr>
          <p:cNvPr id="132099" name="Rectangle 3"/>
          <p:cNvSpPr>
            <a:spLocks noChangeArrowheads="1"/>
          </p:cNvSpPr>
          <p:nvPr/>
        </p:nvSpPr>
        <p:spPr bwMode="auto">
          <a:xfrm>
            <a:off x="4229100" y="2619375"/>
            <a:ext cx="91440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endParaRPr lang="en-US" dirty="0"/>
          </a:p>
        </p:txBody>
      </p:sp>
      <p:sp>
        <p:nvSpPr>
          <p:cNvPr id="132100" name="Text Box 4"/>
          <p:cNvSpPr txBox="1">
            <a:spLocks noChangeArrowheads="1"/>
          </p:cNvSpPr>
          <p:nvPr/>
        </p:nvSpPr>
        <p:spPr bwMode="auto">
          <a:xfrm>
            <a:off x="1904999" y="2103548"/>
            <a:ext cx="4212465" cy="3785652"/>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dirty="0">
                <a:solidFill>
                  <a:schemeClr val="bg1"/>
                </a:solidFill>
              </a:rPr>
              <a:t>if (score &gt;= 90.0)</a:t>
            </a:r>
          </a:p>
          <a:p>
            <a:r>
              <a:rPr lang="en-US" sz="2400" dirty="0">
                <a:solidFill>
                  <a:schemeClr val="bg1"/>
                </a:solidFill>
              </a:rPr>
              <a:t>  grade = 'A';</a:t>
            </a:r>
          </a:p>
          <a:p>
            <a:r>
              <a:rPr lang="en-US" sz="2400" dirty="0">
                <a:solidFill>
                  <a:schemeClr val="bg1"/>
                </a:solidFill>
              </a:rPr>
              <a:t>else if (score &gt;= 80.0)</a:t>
            </a:r>
          </a:p>
          <a:p>
            <a:r>
              <a:rPr lang="en-US" sz="2400" dirty="0">
                <a:solidFill>
                  <a:schemeClr val="bg1"/>
                </a:solidFill>
              </a:rPr>
              <a:t>  grade = 'B';</a:t>
            </a:r>
          </a:p>
          <a:p>
            <a:r>
              <a:rPr lang="en-US" sz="2400" dirty="0">
                <a:solidFill>
                  <a:schemeClr val="bg1"/>
                </a:solidFill>
              </a:rPr>
              <a:t>else if (score &gt;= 70.0)</a:t>
            </a:r>
          </a:p>
          <a:p>
            <a:r>
              <a:rPr lang="en-US" sz="2400" dirty="0">
                <a:solidFill>
                  <a:schemeClr val="bg1"/>
                </a:solidFill>
              </a:rPr>
              <a:t>  grade = 'C';</a:t>
            </a:r>
          </a:p>
          <a:p>
            <a:r>
              <a:rPr lang="en-US" sz="2400" dirty="0">
                <a:solidFill>
                  <a:schemeClr val="bg1"/>
                </a:solidFill>
              </a:rPr>
              <a:t>else if (score &gt;= 60.0)</a:t>
            </a:r>
          </a:p>
          <a:p>
            <a:r>
              <a:rPr lang="en-US" sz="2400" dirty="0">
                <a:solidFill>
                  <a:schemeClr val="bg1"/>
                </a:solidFill>
              </a:rPr>
              <a:t>  grade = 'D';</a:t>
            </a:r>
          </a:p>
          <a:p>
            <a:r>
              <a:rPr lang="en-US" sz="2400" dirty="0">
                <a:solidFill>
                  <a:schemeClr val="bg1"/>
                </a:solidFill>
              </a:rPr>
              <a:t>else</a:t>
            </a:r>
          </a:p>
          <a:p>
            <a:r>
              <a:rPr lang="en-US" sz="2400" dirty="0">
                <a:solidFill>
                  <a:schemeClr val="bg1"/>
                </a:solidFill>
              </a:rPr>
              <a:t>  grade = 'F';</a:t>
            </a:r>
          </a:p>
        </p:txBody>
      </p:sp>
      <p:sp>
        <p:nvSpPr>
          <p:cNvPr id="132101" name="AutoShape 5"/>
          <p:cNvSpPr>
            <a:spLocks noChangeArrowheads="1"/>
          </p:cNvSpPr>
          <p:nvPr/>
        </p:nvSpPr>
        <p:spPr bwMode="auto">
          <a:xfrm>
            <a:off x="2057400" y="1403796"/>
            <a:ext cx="2590800" cy="536575"/>
          </a:xfrm>
          <a:prstGeom prst="wedgeRoundRectCallout">
            <a:avLst>
              <a:gd name="adj1" fmla="val -16421"/>
              <a:gd name="adj2" fmla="val 8846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a:r>
              <a:rPr lang="en-US" dirty="0"/>
              <a:t>Suppose score is 70.0</a:t>
            </a:r>
          </a:p>
        </p:txBody>
      </p:sp>
      <p:sp>
        <p:nvSpPr>
          <p:cNvPr id="132103" name="AutoShape 7"/>
          <p:cNvSpPr>
            <a:spLocks noChangeArrowheads="1"/>
          </p:cNvSpPr>
          <p:nvPr/>
        </p:nvSpPr>
        <p:spPr bwMode="auto">
          <a:xfrm>
            <a:off x="5334000" y="1596981"/>
            <a:ext cx="2590800" cy="536575"/>
          </a:xfrm>
          <a:prstGeom prst="wedgeRoundRectCallout">
            <a:avLst>
              <a:gd name="adj1" fmla="val -79472"/>
              <a:gd name="adj2" fmla="val 35710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a:r>
              <a:rPr lang="en-US" dirty="0"/>
              <a:t>The condition is true</a:t>
            </a:r>
          </a:p>
        </p:txBody>
      </p:sp>
      <p:sp>
        <p:nvSpPr>
          <p:cNvPr id="132104" name="Rectangle 8"/>
          <p:cNvSpPr>
            <a:spLocks noChangeArrowheads="1"/>
          </p:cNvSpPr>
          <p:nvPr/>
        </p:nvSpPr>
        <p:spPr bwMode="auto">
          <a:xfrm>
            <a:off x="1904998" y="3645346"/>
            <a:ext cx="4212465" cy="381000"/>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Tree>
    <p:extLst>
      <p:ext uri="{BB962C8B-B14F-4D97-AF65-F5344CB8AC3E}">
        <p14:creationId xmlns="" xmlns:p14="http://schemas.microsoft.com/office/powerpoint/2010/main" val="11663592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2209800" y="0"/>
            <a:ext cx="8001000" cy="914400"/>
          </a:xfrm>
        </p:spPr>
        <p:txBody>
          <a:bodyPr/>
          <a:lstStyle/>
          <a:p>
            <a:r>
              <a:rPr lang="en-US" b="1" dirty="0">
                <a:latin typeface="Times New Roman" panose="02020603050405020304" pitchFamily="18" charset="0"/>
                <a:cs typeface="Times New Roman" panose="02020603050405020304" pitchFamily="18" charset="0"/>
              </a:rPr>
              <a:t>Trace if-else statement</a:t>
            </a:r>
          </a:p>
        </p:txBody>
      </p:sp>
      <p:sp>
        <p:nvSpPr>
          <p:cNvPr id="9" name="Slide Number Placeholder 4"/>
          <p:cNvSpPr>
            <a:spLocks noGrp="1"/>
          </p:cNvSpPr>
          <p:nvPr>
            <p:ph type="sldNum" sz="quarter" idx="12"/>
          </p:nvPr>
        </p:nvSpPr>
        <p:spPr/>
        <p:txBody>
          <a:bodyPr/>
          <a:lstStyle/>
          <a:p>
            <a:fld id="{040BB7BD-796F-4613-BA57-493D6A173A97}" type="slidenum">
              <a:rPr lang="en-US"/>
              <a:pPr/>
              <a:t>8</a:t>
            </a:fld>
            <a:endParaRPr lang="en-US" dirty="0"/>
          </a:p>
        </p:txBody>
      </p:sp>
      <p:sp>
        <p:nvSpPr>
          <p:cNvPr id="133123" name="Rectangle 3"/>
          <p:cNvSpPr>
            <a:spLocks noChangeArrowheads="1"/>
          </p:cNvSpPr>
          <p:nvPr/>
        </p:nvSpPr>
        <p:spPr bwMode="auto">
          <a:xfrm>
            <a:off x="4229100" y="2619375"/>
            <a:ext cx="91440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endParaRPr lang="en-US" dirty="0"/>
          </a:p>
        </p:txBody>
      </p:sp>
      <p:sp>
        <p:nvSpPr>
          <p:cNvPr id="133124" name="Text Box 4"/>
          <p:cNvSpPr txBox="1">
            <a:spLocks noChangeArrowheads="1"/>
          </p:cNvSpPr>
          <p:nvPr/>
        </p:nvSpPr>
        <p:spPr bwMode="auto">
          <a:xfrm>
            <a:off x="1904999" y="1884612"/>
            <a:ext cx="4070797" cy="3785652"/>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dirty="0"/>
              <a:t>if (score &gt;= 90.0)</a:t>
            </a:r>
          </a:p>
          <a:p>
            <a:r>
              <a:rPr lang="en-US" sz="2400" dirty="0"/>
              <a:t>  grade = 'A';</a:t>
            </a:r>
          </a:p>
          <a:p>
            <a:r>
              <a:rPr lang="en-US" sz="2400" dirty="0"/>
              <a:t>else if (score &gt;= 80.0)</a:t>
            </a:r>
          </a:p>
          <a:p>
            <a:r>
              <a:rPr lang="en-US" sz="2400" dirty="0"/>
              <a:t>  grade = 'B';</a:t>
            </a:r>
          </a:p>
          <a:p>
            <a:r>
              <a:rPr lang="en-US" sz="2400" dirty="0"/>
              <a:t>else if (score &gt;= 70.0)</a:t>
            </a:r>
          </a:p>
          <a:p>
            <a:r>
              <a:rPr lang="en-US" sz="2400" dirty="0"/>
              <a:t>  grade = 'C';</a:t>
            </a:r>
          </a:p>
          <a:p>
            <a:r>
              <a:rPr lang="en-US" sz="2400" dirty="0"/>
              <a:t>else if (score &gt;= 60.0)</a:t>
            </a:r>
          </a:p>
          <a:p>
            <a:r>
              <a:rPr lang="en-US" sz="2400" dirty="0"/>
              <a:t>  grade = 'D';</a:t>
            </a:r>
          </a:p>
          <a:p>
            <a:r>
              <a:rPr lang="en-US" sz="2400" dirty="0"/>
              <a:t>else</a:t>
            </a:r>
          </a:p>
          <a:p>
            <a:r>
              <a:rPr lang="en-US" sz="2400" dirty="0"/>
              <a:t>  grade = 'F';</a:t>
            </a:r>
          </a:p>
        </p:txBody>
      </p:sp>
      <p:sp>
        <p:nvSpPr>
          <p:cNvPr id="133125" name="AutoShape 5"/>
          <p:cNvSpPr>
            <a:spLocks noChangeArrowheads="1"/>
          </p:cNvSpPr>
          <p:nvPr/>
        </p:nvSpPr>
        <p:spPr bwMode="auto">
          <a:xfrm>
            <a:off x="2057400" y="1275013"/>
            <a:ext cx="2590800" cy="536575"/>
          </a:xfrm>
          <a:prstGeom prst="wedgeRoundRectCallout">
            <a:avLst>
              <a:gd name="adj1" fmla="val -16421"/>
              <a:gd name="adj2" fmla="val 8846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a:r>
              <a:rPr lang="en-US" dirty="0"/>
              <a:t>Suppose score is 70.0</a:t>
            </a:r>
          </a:p>
        </p:txBody>
      </p:sp>
      <p:sp>
        <p:nvSpPr>
          <p:cNvPr id="133126" name="AutoShape 6"/>
          <p:cNvSpPr>
            <a:spLocks noChangeArrowheads="1"/>
          </p:cNvSpPr>
          <p:nvPr/>
        </p:nvSpPr>
        <p:spPr bwMode="auto">
          <a:xfrm>
            <a:off x="5334000" y="1275013"/>
            <a:ext cx="2590800" cy="536575"/>
          </a:xfrm>
          <a:prstGeom prst="wedgeRoundRectCallout">
            <a:avLst>
              <a:gd name="adj1" fmla="val -78676"/>
              <a:gd name="adj2" fmla="val 45355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a:r>
              <a:rPr lang="en-US" dirty="0"/>
              <a:t>grade is C</a:t>
            </a:r>
          </a:p>
        </p:txBody>
      </p:sp>
      <p:sp>
        <p:nvSpPr>
          <p:cNvPr id="133127" name="Rectangle 7"/>
          <p:cNvSpPr>
            <a:spLocks noChangeArrowheads="1"/>
          </p:cNvSpPr>
          <p:nvPr/>
        </p:nvSpPr>
        <p:spPr bwMode="auto">
          <a:xfrm>
            <a:off x="1905000" y="3789612"/>
            <a:ext cx="4070796" cy="381000"/>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Tree>
    <p:extLst>
      <p:ext uri="{BB962C8B-B14F-4D97-AF65-F5344CB8AC3E}">
        <p14:creationId xmlns="" xmlns:p14="http://schemas.microsoft.com/office/powerpoint/2010/main" val="30694069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2209800" y="0"/>
            <a:ext cx="8001000" cy="914400"/>
          </a:xfrm>
        </p:spPr>
        <p:txBody>
          <a:bodyPr/>
          <a:lstStyle/>
          <a:p>
            <a:r>
              <a:rPr lang="en-US" b="1" dirty="0">
                <a:latin typeface="Times New Roman" panose="02020603050405020304" pitchFamily="18" charset="0"/>
                <a:cs typeface="Times New Roman" panose="02020603050405020304" pitchFamily="18" charset="0"/>
              </a:rPr>
              <a:t>Trace if-else statement</a:t>
            </a:r>
          </a:p>
        </p:txBody>
      </p:sp>
      <p:sp>
        <p:nvSpPr>
          <p:cNvPr id="134147" name="Rectangle 3"/>
          <p:cNvSpPr>
            <a:spLocks noChangeArrowheads="1"/>
          </p:cNvSpPr>
          <p:nvPr/>
        </p:nvSpPr>
        <p:spPr bwMode="auto">
          <a:xfrm>
            <a:off x="4229100" y="2619375"/>
            <a:ext cx="91440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endParaRPr lang="en-US" dirty="0"/>
          </a:p>
        </p:txBody>
      </p:sp>
      <p:sp>
        <p:nvSpPr>
          <p:cNvPr id="134148" name="Text Box 4"/>
          <p:cNvSpPr txBox="1">
            <a:spLocks noChangeArrowheads="1"/>
          </p:cNvSpPr>
          <p:nvPr/>
        </p:nvSpPr>
        <p:spPr bwMode="auto">
          <a:xfrm>
            <a:off x="1905000" y="1794459"/>
            <a:ext cx="3429000" cy="3785652"/>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dirty="0">
                <a:solidFill>
                  <a:schemeClr val="bg1"/>
                </a:solidFill>
              </a:rPr>
              <a:t>if (score &gt;= 90.0)</a:t>
            </a:r>
          </a:p>
          <a:p>
            <a:r>
              <a:rPr lang="en-US" sz="2400" dirty="0">
                <a:solidFill>
                  <a:schemeClr val="bg1"/>
                </a:solidFill>
              </a:rPr>
              <a:t>  grade = 'A';</a:t>
            </a:r>
          </a:p>
          <a:p>
            <a:r>
              <a:rPr lang="en-US" sz="2400" dirty="0">
                <a:solidFill>
                  <a:schemeClr val="bg1"/>
                </a:solidFill>
              </a:rPr>
              <a:t>else if (score &gt;= 80.0)</a:t>
            </a:r>
          </a:p>
          <a:p>
            <a:r>
              <a:rPr lang="en-US" sz="2400" dirty="0">
                <a:solidFill>
                  <a:schemeClr val="bg1"/>
                </a:solidFill>
              </a:rPr>
              <a:t>  grade = 'B';</a:t>
            </a:r>
          </a:p>
          <a:p>
            <a:r>
              <a:rPr lang="en-US" sz="2400" dirty="0">
                <a:solidFill>
                  <a:schemeClr val="bg1"/>
                </a:solidFill>
              </a:rPr>
              <a:t>else if (score &gt;= 70.0)</a:t>
            </a:r>
          </a:p>
          <a:p>
            <a:r>
              <a:rPr lang="en-US" sz="2400" dirty="0">
                <a:solidFill>
                  <a:schemeClr val="bg1"/>
                </a:solidFill>
              </a:rPr>
              <a:t>  grade = 'C';</a:t>
            </a:r>
          </a:p>
          <a:p>
            <a:r>
              <a:rPr lang="en-US" sz="2400" dirty="0">
                <a:solidFill>
                  <a:schemeClr val="bg1"/>
                </a:solidFill>
              </a:rPr>
              <a:t>else if (score &gt;= 60.0)</a:t>
            </a:r>
          </a:p>
          <a:p>
            <a:r>
              <a:rPr lang="en-US" sz="2400" dirty="0">
                <a:solidFill>
                  <a:schemeClr val="bg1"/>
                </a:solidFill>
              </a:rPr>
              <a:t>  grade = 'D';</a:t>
            </a:r>
          </a:p>
          <a:p>
            <a:r>
              <a:rPr lang="en-US" sz="2400" dirty="0">
                <a:solidFill>
                  <a:schemeClr val="bg1"/>
                </a:solidFill>
              </a:rPr>
              <a:t>else</a:t>
            </a:r>
          </a:p>
          <a:p>
            <a:r>
              <a:rPr lang="en-US" sz="2400" dirty="0">
                <a:solidFill>
                  <a:schemeClr val="bg1"/>
                </a:solidFill>
              </a:rPr>
              <a:t>  grade = 'F';</a:t>
            </a:r>
          </a:p>
        </p:txBody>
      </p:sp>
      <p:sp>
        <p:nvSpPr>
          <p:cNvPr id="134149" name="AutoShape 5"/>
          <p:cNvSpPr>
            <a:spLocks noChangeArrowheads="1"/>
          </p:cNvSpPr>
          <p:nvPr/>
        </p:nvSpPr>
        <p:spPr bwMode="auto">
          <a:xfrm>
            <a:off x="2057400" y="1184860"/>
            <a:ext cx="2590800" cy="536575"/>
          </a:xfrm>
          <a:prstGeom prst="wedgeRoundRectCallout">
            <a:avLst>
              <a:gd name="adj1" fmla="val -16421"/>
              <a:gd name="adj2" fmla="val 8846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a:r>
              <a:rPr lang="en-US" dirty="0"/>
              <a:t>Suppose score is 70.0</a:t>
            </a:r>
          </a:p>
        </p:txBody>
      </p:sp>
      <p:sp>
        <p:nvSpPr>
          <p:cNvPr id="134152" name="Rectangle 8"/>
          <p:cNvSpPr>
            <a:spLocks noChangeArrowheads="1"/>
          </p:cNvSpPr>
          <p:nvPr/>
        </p:nvSpPr>
        <p:spPr bwMode="auto">
          <a:xfrm>
            <a:off x="2475963" y="5839253"/>
            <a:ext cx="3048000" cy="381000"/>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C</a:t>
            </a:r>
            <a:endParaRPr lang="en-US" dirty="0"/>
          </a:p>
        </p:txBody>
      </p:sp>
      <p:sp>
        <p:nvSpPr>
          <p:cNvPr id="134153" name="Text Box 9"/>
          <p:cNvSpPr txBox="1">
            <a:spLocks noChangeArrowheads="1"/>
          </p:cNvSpPr>
          <p:nvPr/>
        </p:nvSpPr>
        <p:spPr bwMode="auto">
          <a:xfrm>
            <a:off x="5523963" y="4693682"/>
            <a:ext cx="3048000" cy="369332"/>
          </a:xfrm>
          <a:prstGeom prst="rect">
            <a:avLst/>
          </a:prstGeom>
          <a:solidFill>
            <a:schemeClr val="bg1"/>
          </a:solidFill>
          <a:ln>
            <a:noFill/>
          </a:ln>
          <a:effectLst/>
        </p:spPr>
        <p:txBody>
          <a:bodyPr>
            <a:spAutoFit/>
          </a:bodyPr>
          <a:lstStyle/>
          <a:p>
            <a:endParaRPr lang="en-US" dirty="0">
              <a:solidFill>
                <a:schemeClr val="bg2"/>
              </a:solidFill>
            </a:endParaRPr>
          </a:p>
        </p:txBody>
      </p:sp>
      <p:sp>
        <p:nvSpPr>
          <p:cNvPr id="134150" name="AutoShape 6"/>
          <p:cNvSpPr>
            <a:spLocks noChangeArrowheads="1"/>
          </p:cNvSpPr>
          <p:nvPr/>
        </p:nvSpPr>
        <p:spPr bwMode="auto">
          <a:xfrm>
            <a:off x="5981163" y="1230312"/>
            <a:ext cx="2590800" cy="536575"/>
          </a:xfrm>
          <a:prstGeom prst="wedgeRoundRectCallout">
            <a:avLst>
              <a:gd name="adj1" fmla="val -88847"/>
              <a:gd name="adj2" fmla="val 81716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a:r>
              <a:rPr lang="en-US" dirty="0"/>
              <a:t>Exit the if statement</a:t>
            </a:r>
          </a:p>
        </p:txBody>
      </p:sp>
    </p:spTree>
    <p:extLst>
      <p:ext uri="{BB962C8B-B14F-4D97-AF65-F5344CB8AC3E}">
        <p14:creationId xmlns="" xmlns:p14="http://schemas.microsoft.com/office/powerpoint/2010/main" val="22504150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306</TotalTime>
  <Words>1589</Words>
  <Application>Microsoft Office PowerPoint</Application>
  <PresentationFormat>Custom</PresentationFormat>
  <Paragraphs>370</Paragraphs>
  <Slides>34</Slides>
  <Notes>18</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34</vt:i4>
      </vt:variant>
    </vt:vector>
  </HeadingPairs>
  <TitlesOfParts>
    <vt:vector size="37" baseType="lpstr">
      <vt:lpstr>Solstice</vt:lpstr>
      <vt:lpstr>Picture</vt:lpstr>
      <vt:lpstr>Microsoft Word Picture</vt:lpstr>
      <vt:lpstr>LOOP CONTROL                &amp; DECISION MAKING STATEMENTS</vt:lpstr>
      <vt:lpstr>The if –else Statement</vt:lpstr>
      <vt:lpstr>if...else Example</vt:lpstr>
      <vt:lpstr>Multiple Alternative if Statements</vt:lpstr>
      <vt:lpstr>Trace if-else statement</vt:lpstr>
      <vt:lpstr>Trace if-else statement</vt:lpstr>
      <vt:lpstr>Trace if-else statement</vt:lpstr>
      <vt:lpstr>Trace if-else statement</vt:lpstr>
      <vt:lpstr>Trace if-else statement</vt:lpstr>
      <vt:lpstr>Note</vt:lpstr>
      <vt:lpstr>switch Statements</vt:lpstr>
      <vt:lpstr>switch Statement Flow Chart</vt:lpstr>
      <vt:lpstr>Trace switch statement</vt:lpstr>
      <vt:lpstr>Trace switch statement</vt:lpstr>
      <vt:lpstr>Trace switch statement</vt:lpstr>
      <vt:lpstr>Trace switch statement</vt:lpstr>
      <vt:lpstr>Trace switch statement</vt:lpstr>
      <vt:lpstr>Trace switch statement</vt:lpstr>
      <vt:lpstr>      Switch-case statement Example:</vt:lpstr>
      <vt:lpstr>(GUI) Confirmation Dialogs</vt:lpstr>
      <vt:lpstr>         If else -(GUI) Confirmation Dialogs</vt:lpstr>
      <vt:lpstr>Loop</vt:lpstr>
      <vt:lpstr>      while Loop</vt:lpstr>
      <vt:lpstr>while Loop Flow Chart</vt:lpstr>
      <vt:lpstr>      while Loop Example:</vt:lpstr>
      <vt:lpstr>           do...while Loop</vt:lpstr>
      <vt:lpstr>do-while Loop Flow Chart</vt:lpstr>
      <vt:lpstr>         do...while Loop Example:</vt:lpstr>
      <vt:lpstr>           for Loop</vt:lpstr>
      <vt:lpstr>for Loops Flow Chart</vt:lpstr>
      <vt:lpstr>        for Loop Example:</vt:lpstr>
      <vt:lpstr>       Enhanced for loop in Java:</vt:lpstr>
      <vt:lpstr>          Enhanced for loop Example:</vt:lpstr>
      <vt:lpstr>        (GUI) Controlling a Loop with a Confirmation Dialog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MerajAli</dc:creator>
  <cp:lastModifiedBy>User</cp:lastModifiedBy>
  <cp:revision>44</cp:revision>
  <dcterms:created xsi:type="dcterms:W3CDTF">2016-01-19T17:30:20Z</dcterms:created>
  <dcterms:modified xsi:type="dcterms:W3CDTF">2016-04-06T04:03:23Z</dcterms:modified>
</cp:coreProperties>
</file>