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0"/>
  </p:notesMasterIdLst>
  <p:sldIdLst>
    <p:sldId id="256" r:id="rId2"/>
    <p:sldId id="264" r:id="rId3"/>
    <p:sldId id="265" r:id="rId4"/>
    <p:sldId id="266" r:id="rId5"/>
    <p:sldId id="276" r:id="rId6"/>
    <p:sldId id="257" r:id="rId7"/>
    <p:sldId id="268" r:id="rId8"/>
    <p:sldId id="269" r:id="rId9"/>
    <p:sldId id="270" r:id="rId10"/>
    <p:sldId id="271" r:id="rId11"/>
    <p:sldId id="291" r:id="rId12"/>
    <p:sldId id="290" r:id="rId13"/>
    <p:sldId id="277" r:id="rId14"/>
    <p:sldId id="272" r:id="rId15"/>
    <p:sldId id="289" r:id="rId16"/>
    <p:sldId id="273" r:id="rId17"/>
    <p:sldId id="281" r:id="rId18"/>
    <p:sldId id="284" r:id="rId19"/>
    <p:sldId id="283" r:id="rId20"/>
    <p:sldId id="263" r:id="rId21"/>
    <p:sldId id="260" r:id="rId22"/>
    <p:sldId id="285" r:id="rId23"/>
    <p:sldId id="286" r:id="rId24"/>
    <p:sldId id="278" r:id="rId25"/>
    <p:sldId id="279" r:id="rId26"/>
    <p:sldId id="280" r:id="rId27"/>
    <p:sldId id="287" r:id="rId28"/>
    <p:sldId id="28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4BC48F-9EBE-46E4-B0E5-DFA7299D0926}" type="datetimeFigureOut">
              <a:rPr lang="en-US" smtClean="0"/>
              <a:pPr/>
              <a:t>4/25/2016</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63A6BF-39E5-4658-9EFE-23549AD72F09}" type="slidenum">
              <a:rPr lang="en-US" smtClean="0"/>
              <a:pPr/>
              <a:t>‹#›</a:t>
            </a:fld>
            <a:endParaRPr lang="en-US" dirty="0"/>
          </a:p>
        </p:txBody>
      </p:sp>
    </p:spTree>
    <p:extLst>
      <p:ext uri="{BB962C8B-B14F-4D97-AF65-F5344CB8AC3E}">
        <p14:creationId xmlns:p14="http://schemas.microsoft.com/office/powerpoint/2010/main" xmlns="" val="13298416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1" name="Rectangle 1"/>
          <p:cNvSpPr>
            <a:spLocks noGrp="1" noRot="1" noChangeAspect="1" noChangeArrowheads="1" noTextEdit="1"/>
          </p:cNvSpPr>
          <p:nvPr>
            <p:ph type="sldImg"/>
          </p:nvPr>
        </p:nvSpPr>
        <p:spPr bwMode="auto">
          <a:xfrm>
            <a:off x="835025" y="1004888"/>
            <a:ext cx="6100763" cy="34321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30722" name="Rectangle 2"/>
          <p:cNvSpPr txBox="1">
            <a:spLocks noGrp="1" noChangeArrowheads="1"/>
          </p:cNvSpPr>
          <p:nvPr>
            <p:ph type="body" idx="1"/>
          </p:nvPr>
        </p:nvSpPr>
        <p:spPr bwMode="auto">
          <a:xfrm>
            <a:off x="1185863" y="4772025"/>
            <a:ext cx="5405437" cy="38100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endParaRPr lang="en-US" dirty="0"/>
          </a:p>
        </p:txBody>
      </p:sp>
    </p:spTree>
    <p:extLst>
      <p:ext uri="{BB962C8B-B14F-4D97-AF65-F5344CB8AC3E}">
        <p14:creationId xmlns:p14="http://schemas.microsoft.com/office/powerpoint/2010/main" xmlns="" val="21746106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bwMode="white">
          <a:xfrm>
            <a:off x="0" y="5971032"/>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12192" y="6053328"/>
            <a:ext cx="2999232"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3145536" y="6044184"/>
            <a:ext cx="90464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3149600" y="4038600"/>
            <a:ext cx="8636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3149600" y="6050037"/>
            <a:ext cx="89408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01600" y="6068699"/>
            <a:ext cx="2743200" cy="685800"/>
          </a:xfrm>
        </p:spPr>
        <p:txBody>
          <a:bodyPr>
            <a:noAutofit/>
          </a:bodyPr>
          <a:lstStyle>
            <a:lvl1pPr algn="ctr">
              <a:defRPr sz="2000">
                <a:solidFill>
                  <a:srgbClr val="FFFFFF"/>
                </a:solidFill>
              </a:defRPr>
            </a:lvl1pPr>
          </a:lstStyle>
          <a:p>
            <a:fld id="{7EE87781-8532-4883-AA95-60FF8312E97F}" type="datetimeFigureOut">
              <a:rPr lang="en-US" smtClean="0"/>
              <a:pPr/>
              <a:t>4/25/2016</a:t>
            </a:fld>
            <a:endParaRPr lang="en-US" dirty="0"/>
          </a:p>
        </p:txBody>
      </p:sp>
      <p:sp>
        <p:nvSpPr>
          <p:cNvPr id="17" name="Footer Placeholder 16"/>
          <p:cNvSpPr>
            <a:spLocks noGrp="1"/>
          </p:cNvSpPr>
          <p:nvPr>
            <p:ph type="ftr" sz="quarter" idx="11"/>
          </p:nvPr>
        </p:nvSpPr>
        <p:spPr>
          <a:xfrm>
            <a:off x="2780524" y="236539"/>
            <a:ext cx="7823200" cy="365125"/>
          </a:xfrm>
        </p:spPr>
        <p:txBody>
          <a:bodyPr/>
          <a:lstStyle>
            <a:lvl1pPr algn="r">
              <a:defRPr>
                <a:solidFill>
                  <a:schemeClr val="tx2"/>
                </a:solidFill>
              </a:defRPr>
            </a:lvl1pPr>
          </a:lstStyle>
          <a:p>
            <a:endParaRPr lang="en-US" dirty="0"/>
          </a:p>
        </p:txBody>
      </p:sp>
      <p:sp>
        <p:nvSpPr>
          <p:cNvPr id="29" name="Slide Number Placeholder 28"/>
          <p:cNvSpPr>
            <a:spLocks noGrp="1"/>
          </p:cNvSpPr>
          <p:nvPr>
            <p:ph type="sldNum" sz="quarter" idx="12"/>
          </p:nvPr>
        </p:nvSpPr>
        <p:spPr>
          <a:xfrm>
            <a:off x="10668000" y="228600"/>
            <a:ext cx="1117600" cy="381000"/>
          </a:xfrm>
        </p:spPr>
        <p:txBody>
          <a:bodyPr/>
          <a:lstStyle>
            <a:lvl1pPr>
              <a:defRPr>
                <a:solidFill>
                  <a:schemeClr val="tx2"/>
                </a:solidFill>
              </a:defRPr>
            </a:lvl1pPr>
          </a:lstStyle>
          <a:p>
            <a:fld id="{66D4A237-33E7-4214-86DB-130D527CA423}"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EE87781-8532-4883-AA95-60FF8312E97F}" type="datetimeFigureOut">
              <a:rPr lang="en-US" smtClean="0"/>
              <a:pPr/>
              <a:t>4/25/2016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6D4A237-33E7-4214-86DB-130D527CA423}"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609601"/>
            <a:ext cx="27432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609600"/>
            <a:ext cx="74168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8737600" y="6248403"/>
            <a:ext cx="2946400" cy="365125"/>
          </a:xfrm>
        </p:spPr>
        <p:txBody>
          <a:bodyPr/>
          <a:lstStyle/>
          <a:p>
            <a:fld id="{7EE87781-8532-4883-AA95-60FF8312E97F}" type="datetimeFigureOut">
              <a:rPr lang="en-US" smtClean="0"/>
              <a:pPr/>
              <a:t>4/25/2016</a:t>
            </a:fld>
            <a:endParaRPr lang="en-US" dirty="0"/>
          </a:p>
        </p:txBody>
      </p:sp>
      <p:sp>
        <p:nvSpPr>
          <p:cNvPr id="5" name="Footer Placeholder 4"/>
          <p:cNvSpPr>
            <a:spLocks noGrp="1"/>
          </p:cNvSpPr>
          <p:nvPr>
            <p:ph type="ftr" sz="quarter" idx="11"/>
          </p:nvPr>
        </p:nvSpPr>
        <p:spPr>
          <a:xfrm>
            <a:off x="609602" y="6248208"/>
            <a:ext cx="7431311" cy="365125"/>
          </a:xfrm>
        </p:spPr>
        <p:txBody>
          <a:bodyPr/>
          <a:lstStyle/>
          <a:p>
            <a:endParaRPr lang="en-US" dirty="0"/>
          </a:p>
        </p:txBody>
      </p:sp>
      <p:sp>
        <p:nvSpPr>
          <p:cNvPr id="7" name="Rectangle 6"/>
          <p:cNvSpPr/>
          <p:nvPr/>
        </p:nvSpPr>
        <p:spPr bwMode="white">
          <a:xfrm>
            <a:off x="8128424" y="0"/>
            <a:ext cx="42672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8" name="Rectangle 7"/>
          <p:cNvSpPr/>
          <p:nvPr/>
        </p:nvSpPr>
        <p:spPr>
          <a:xfrm>
            <a:off x="8189384"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9" name="Rectangle 8"/>
          <p:cNvSpPr/>
          <p:nvPr/>
        </p:nvSpPr>
        <p:spPr>
          <a:xfrm>
            <a:off x="8189384"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6" name="Slide Number Placeholder 5"/>
          <p:cNvSpPr>
            <a:spLocks noGrp="1"/>
          </p:cNvSpPr>
          <p:nvPr>
            <p:ph type="sldNum" sz="quarter" idx="12"/>
          </p:nvPr>
        </p:nvSpPr>
        <p:spPr>
          <a:xfrm rot="5400000">
            <a:off x="8075084" y="103716"/>
            <a:ext cx="533400" cy="325968"/>
          </a:xfrm>
        </p:spPr>
        <p:txBody>
          <a:bodyPr/>
          <a:lstStyle/>
          <a:p>
            <a:fld id="{66D4A237-33E7-4214-86DB-130D527CA423}"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6864" y="228600"/>
            <a:ext cx="108712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7EE87781-8532-4883-AA95-60FF8312E97F}" type="datetimeFigureOut">
              <a:rPr lang="en-US" smtClean="0"/>
              <a:pPr/>
              <a:t>4/25/2016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6D4A237-33E7-4214-86DB-130D527CA423}" type="slidenum">
              <a:rPr lang="en-US" smtClean="0"/>
              <a:pPr/>
              <a:t>‹#›</a:t>
            </a:fld>
            <a:endParaRPr lang="en-US" dirty="0"/>
          </a:p>
        </p:txBody>
      </p:sp>
      <p:sp>
        <p:nvSpPr>
          <p:cNvPr id="8" name="Content Placeholder 7"/>
          <p:cNvSpPr>
            <a:spLocks noGrp="1"/>
          </p:cNvSpPr>
          <p:nvPr>
            <p:ph sz="quarter" idx="1"/>
          </p:nvPr>
        </p:nvSpPr>
        <p:spPr>
          <a:xfrm>
            <a:off x="816864" y="1600200"/>
            <a:ext cx="108712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801" y="2743200"/>
            <a:ext cx="9497484"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600200"/>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1828800" y="1600200"/>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828800" y="1600200"/>
            <a:ext cx="1016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7EE87781-8532-4883-AA95-60FF8312E97F}" type="datetimeFigureOut">
              <a:rPr lang="en-US" smtClean="0"/>
              <a:pPr/>
              <a:t>4/25/2016</a:t>
            </a:fld>
            <a:endParaRPr lang="en-US" dirty="0"/>
          </a:p>
        </p:txBody>
      </p:sp>
      <p:sp>
        <p:nvSpPr>
          <p:cNvPr id="13" name="Slide Number Placeholder 12"/>
          <p:cNvSpPr>
            <a:spLocks noGrp="1"/>
          </p:cNvSpPr>
          <p:nvPr>
            <p:ph type="sldNum" sz="quarter" idx="11"/>
          </p:nvPr>
        </p:nvSpPr>
        <p:spPr>
          <a:xfrm>
            <a:off x="0" y="1752600"/>
            <a:ext cx="1727200" cy="701676"/>
          </a:xfrm>
        </p:spPr>
        <p:txBody>
          <a:bodyPr>
            <a:noAutofit/>
          </a:bodyPr>
          <a:lstStyle>
            <a:lvl1pPr>
              <a:defRPr sz="2400">
                <a:solidFill>
                  <a:srgbClr val="FFFFFF"/>
                </a:solidFill>
              </a:defRPr>
            </a:lvl1pPr>
          </a:lstStyle>
          <a:p>
            <a:fld id="{66D4A237-33E7-4214-86DB-130D527CA423}" type="slidenum">
              <a:rPr lang="en-US" smtClean="0"/>
              <a:pPr/>
              <a:t>‹#›</a:t>
            </a:fld>
            <a:endParaRPr lang="en-US" dirty="0"/>
          </a:p>
        </p:txBody>
      </p:sp>
      <p:sp>
        <p:nvSpPr>
          <p:cNvPr id="14" name="Footer Placeholder 13"/>
          <p:cNvSpPr>
            <a:spLocks noGrp="1"/>
          </p:cNvSpPr>
          <p:nvPr>
            <p:ph type="ftr" sz="quarter" idx="12"/>
          </p:nvPr>
        </p:nvSpPr>
        <p:spPr/>
        <p:txBody>
          <a:bodyPr/>
          <a:lstStyle/>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812800" y="1589567"/>
            <a:ext cx="5181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6459868" y="1589567"/>
            <a:ext cx="5181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7EE87781-8532-4883-AA95-60FF8312E97F}" type="datetimeFigureOut">
              <a:rPr lang="en-US" smtClean="0"/>
              <a:pPr/>
              <a:t>4/25/2016</a:t>
            </a:fld>
            <a:endParaRPr lang="en-US" dirty="0"/>
          </a:p>
        </p:txBody>
      </p:sp>
      <p:sp>
        <p:nvSpPr>
          <p:cNvPr id="10" name="Slide Number Placeholder 9"/>
          <p:cNvSpPr>
            <a:spLocks noGrp="1"/>
          </p:cNvSpPr>
          <p:nvPr>
            <p:ph type="sldNum" sz="quarter" idx="16"/>
          </p:nvPr>
        </p:nvSpPr>
        <p:spPr/>
        <p:txBody>
          <a:bodyPr rtlCol="0"/>
          <a:lstStyle/>
          <a:p>
            <a:fld id="{66D4A237-33E7-4214-86DB-130D527CA423}" type="slidenum">
              <a:rPr lang="en-US" smtClean="0"/>
              <a:pPr/>
              <a:t>‹#›</a:t>
            </a:fld>
            <a:endParaRPr lang="en-US" dirty="0"/>
          </a:p>
        </p:txBody>
      </p:sp>
      <p:sp>
        <p:nvSpPr>
          <p:cNvPr id="12" name="Footer Placeholder 11"/>
          <p:cNvSpPr>
            <a:spLocks noGrp="1"/>
          </p:cNvSpPr>
          <p:nvPr>
            <p:ph type="ftr" sz="quarter" idx="17"/>
          </p:nvPr>
        </p:nvSpPr>
        <p:spPr/>
        <p:txBody>
          <a:bodyPr rtlCol="0"/>
          <a:lstStyle/>
          <a:p>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1200" y="273050"/>
            <a:ext cx="108712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812800" y="2438400"/>
            <a:ext cx="51816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6400800" y="2438400"/>
            <a:ext cx="51816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7EE87781-8532-4883-AA95-60FF8312E97F}" type="datetimeFigureOut">
              <a:rPr lang="en-US" smtClean="0"/>
              <a:pPr/>
              <a:t>4/25/2016</a:t>
            </a:fld>
            <a:endParaRPr lang="en-US" dirty="0"/>
          </a:p>
        </p:txBody>
      </p:sp>
      <p:sp>
        <p:nvSpPr>
          <p:cNvPr id="12" name="Slide Number Placeholder 11"/>
          <p:cNvSpPr>
            <a:spLocks noGrp="1"/>
          </p:cNvSpPr>
          <p:nvPr>
            <p:ph type="sldNum" sz="quarter" idx="16"/>
          </p:nvPr>
        </p:nvSpPr>
        <p:spPr/>
        <p:txBody>
          <a:bodyPr rtlCol="0"/>
          <a:lstStyle/>
          <a:p>
            <a:fld id="{66D4A237-33E7-4214-86DB-130D527CA423}" type="slidenum">
              <a:rPr lang="en-US" smtClean="0"/>
              <a:pPr/>
              <a:t>‹#›</a:t>
            </a:fld>
            <a:endParaRPr lang="en-US" dirty="0"/>
          </a:p>
        </p:txBody>
      </p:sp>
      <p:sp>
        <p:nvSpPr>
          <p:cNvPr id="14" name="Footer Placeholder 13"/>
          <p:cNvSpPr>
            <a:spLocks noGrp="1"/>
          </p:cNvSpPr>
          <p:nvPr>
            <p:ph type="ftr" sz="quarter" idx="17"/>
          </p:nvPr>
        </p:nvSpPr>
        <p:spPr/>
        <p:txBody>
          <a:bodyPr rtlCol="0"/>
          <a:lstStyle/>
          <a:p>
            <a:endParaRPr lang="en-US" dirty="0"/>
          </a:p>
        </p:txBody>
      </p:sp>
      <p:sp>
        <p:nvSpPr>
          <p:cNvPr id="16" name="Text Placeholder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EE87781-8532-4883-AA95-60FF8312E97F}" type="datetimeFigureOut">
              <a:rPr lang="en-US" smtClean="0"/>
              <a:pPr/>
              <a:t>4/25/2016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66D4A237-33E7-4214-86DB-130D527CA423}"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E87781-8532-4883-AA95-60FF8312E97F}" type="datetimeFigureOut">
              <a:rPr lang="en-US" smtClean="0"/>
              <a:pPr/>
              <a:t>4/25/2016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0" y="6248400"/>
            <a:ext cx="711200" cy="381000"/>
          </a:xfrm>
        </p:spPr>
        <p:txBody>
          <a:bodyPr/>
          <a:lstStyle>
            <a:lvl1pPr>
              <a:defRPr>
                <a:solidFill>
                  <a:schemeClr val="tx2"/>
                </a:solidFill>
              </a:defRPr>
            </a:lvl1pPr>
          </a:lstStyle>
          <a:p>
            <a:fld id="{66D4A237-33E7-4214-86DB-130D527CA423}"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273050"/>
            <a:ext cx="107696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7EE87781-8532-4883-AA95-60FF8312E97F}" type="datetimeFigureOut">
              <a:rPr lang="en-US" smtClean="0"/>
              <a:pPr/>
              <a:t>4/25/2016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66D4A237-33E7-4214-86DB-130D527CA423}" type="slidenum">
              <a:rPr lang="en-US" smtClean="0"/>
              <a:pPr/>
              <a:t>‹#›</a:t>
            </a:fld>
            <a:endParaRPr lang="en-US" dirty="0"/>
          </a:p>
        </p:txBody>
      </p:sp>
      <p:sp>
        <p:nvSpPr>
          <p:cNvPr id="3" name="Text Placeholder 2"/>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3149600" y="1752600"/>
            <a:ext cx="85344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133600" y="5486400"/>
            <a:ext cx="97536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12192" y="4572000"/>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12192" y="4663440"/>
            <a:ext cx="195072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2060448" y="4654296"/>
            <a:ext cx="10131552"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2133600" y="4648200"/>
            <a:ext cx="97536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930400" y="0"/>
            <a:ext cx="134112"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Date Placeholder 11"/>
          <p:cNvSpPr>
            <a:spLocks noGrp="1"/>
          </p:cNvSpPr>
          <p:nvPr>
            <p:ph type="dt" sz="half" idx="10"/>
          </p:nvPr>
        </p:nvSpPr>
        <p:spPr>
          <a:xfrm>
            <a:off x="8331200" y="6248401"/>
            <a:ext cx="3556000" cy="365125"/>
          </a:xfrm>
        </p:spPr>
        <p:txBody>
          <a:bodyPr rtlCol="0"/>
          <a:lstStyle/>
          <a:p>
            <a:fld id="{7EE87781-8532-4883-AA95-60FF8312E97F}" type="datetimeFigureOut">
              <a:rPr lang="en-US" smtClean="0"/>
              <a:pPr/>
              <a:t>4/25/2016</a:t>
            </a:fld>
            <a:endParaRPr lang="en-US" dirty="0"/>
          </a:p>
        </p:txBody>
      </p:sp>
      <p:sp>
        <p:nvSpPr>
          <p:cNvPr id="13" name="Slide Number Placeholder 12"/>
          <p:cNvSpPr>
            <a:spLocks noGrp="1"/>
          </p:cNvSpPr>
          <p:nvPr>
            <p:ph type="sldNum" sz="quarter" idx="11"/>
          </p:nvPr>
        </p:nvSpPr>
        <p:spPr>
          <a:xfrm>
            <a:off x="0" y="4667249"/>
            <a:ext cx="1930400" cy="663578"/>
          </a:xfrm>
        </p:spPr>
        <p:txBody>
          <a:bodyPr rtlCol="0"/>
          <a:lstStyle>
            <a:lvl1pPr>
              <a:defRPr sz="2800"/>
            </a:lvl1pPr>
          </a:lstStyle>
          <a:p>
            <a:fld id="{66D4A237-33E7-4214-86DB-130D527CA423}" type="slidenum">
              <a:rPr lang="en-US" smtClean="0"/>
              <a:pPr/>
              <a:t>‹#›</a:t>
            </a:fld>
            <a:endParaRPr lang="en-US" dirty="0"/>
          </a:p>
        </p:txBody>
      </p:sp>
      <p:sp>
        <p:nvSpPr>
          <p:cNvPr id="14" name="Footer Placeholder 13"/>
          <p:cNvSpPr>
            <a:spLocks noGrp="1"/>
          </p:cNvSpPr>
          <p:nvPr>
            <p:ph type="ftr" sz="quarter" idx="12"/>
          </p:nvPr>
        </p:nvSpPr>
        <p:spPr>
          <a:xfrm>
            <a:off x="2133600" y="6248207"/>
            <a:ext cx="6096000" cy="365125"/>
          </a:xfrm>
        </p:spPr>
        <p:txBody>
          <a:bodyPr rtlCol="0"/>
          <a:lstStyle/>
          <a:p>
            <a:endParaRPr lang="en-US" dirty="0"/>
          </a:p>
        </p:txBody>
      </p:sp>
      <p:sp>
        <p:nvSpPr>
          <p:cNvPr id="3" name="Picture Placeholder 2"/>
          <p:cNvSpPr>
            <a:spLocks noGrp="1"/>
          </p:cNvSpPr>
          <p:nvPr>
            <p:ph type="pic" idx="1"/>
          </p:nvPr>
        </p:nvSpPr>
        <p:spPr>
          <a:xfrm>
            <a:off x="2080768" y="0"/>
            <a:ext cx="10111232" cy="4568952"/>
          </a:xfrm>
          <a:solidFill>
            <a:schemeClr val="accent1">
              <a:tint val="40000"/>
            </a:schemeClr>
          </a:solidFill>
          <a:ln>
            <a:noFill/>
          </a:ln>
        </p:spPr>
        <p:txBody>
          <a:bodyPr/>
          <a:lstStyle>
            <a:lvl1pPr marL="0" indent="0">
              <a:buNone/>
              <a:defRPr sz="3200"/>
            </a:lvl1pPr>
          </a:lstStyle>
          <a:p>
            <a:r>
              <a:rPr kumimoji="0" lang="en-US" dirty="0"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812800" y="228600"/>
            <a:ext cx="108712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816864" y="1600200"/>
            <a:ext cx="108712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8128000" y="6248401"/>
            <a:ext cx="3556000" cy="365125"/>
          </a:xfrm>
          <a:prstGeom prst="rect">
            <a:avLst/>
          </a:prstGeom>
        </p:spPr>
        <p:txBody>
          <a:bodyPr vert="horz" anchor="ctr" anchorCtr="0"/>
          <a:lstStyle>
            <a:lvl1pPr algn="l" eaLnBrk="1" latinLnBrk="0" hangingPunct="1">
              <a:defRPr kumimoji="0" sz="1400">
                <a:solidFill>
                  <a:schemeClr val="tx2"/>
                </a:solidFill>
              </a:defRPr>
            </a:lvl1pPr>
          </a:lstStyle>
          <a:p>
            <a:fld id="{7EE87781-8532-4883-AA95-60FF8312E97F}" type="datetimeFigureOut">
              <a:rPr lang="en-US" smtClean="0"/>
              <a:pPr/>
              <a:t>4/25/2016</a:t>
            </a:fld>
            <a:endParaRPr lang="en-US" dirty="0"/>
          </a:p>
        </p:txBody>
      </p:sp>
      <p:sp>
        <p:nvSpPr>
          <p:cNvPr id="3" name="Footer Placeholder 2"/>
          <p:cNvSpPr>
            <a:spLocks noGrp="1"/>
          </p:cNvSpPr>
          <p:nvPr>
            <p:ph type="ftr" sz="quarter" idx="3"/>
          </p:nvPr>
        </p:nvSpPr>
        <p:spPr>
          <a:xfrm>
            <a:off x="812801" y="6248207"/>
            <a:ext cx="7228111" cy="365125"/>
          </a:xfrm>
          <a:prstGeom prst="rect">
            <a:avLst/>
          </a:prstGeom>
        </p:spPr>
        <p:txBody>
          <a:bodyPr vert="horz" anchor="ctr"/>
          <a:lstStyle>
            <a:lvl1pPr algn="r" eaLnBrk="1" latinLnBrk="0" hangingPunct="1">
              <a:defRPr kumimoji="0" sz="1400">
                <a:solidFill>
                  <a:schemeClr val="tx2"/>
                </a:solidFill>
              </a:defRPr>
            </a:lvl1pPr>
          </a:lstStyle>
          <a:p>
            <a:endParaRPr lang="en-US" dirty="0"/>
          </a:p>
        </p:txBody>
      </p:sp>
      <p:sp>
        <p:nvSpPr>
          <p:cNvPr id="7" name="Rectangle 6"/>
          <p:cNvSpPr/>
          <p:nvPr/>
        </p:nvSpPr>
        <p:spPr bwMode="white">
          <a:xfrm>
            <a:off x="0" y="1234440"/>
            <a:ext cx="12192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280160"/>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787400" y="1280160"/>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0" y="1272222"/>
            <a:ext cx="7112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66D4A237-33E7-4214-86DB-130D527CA423}"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2331" y="1071154"/>
            <a:ext cx="11234058" cy="3357155"/>
          </a:xfrm>
        </p:spPr>
        <p:txBody>
          <a:bodyPr>
            <a:noAutofit/>
          </a:bodyPr>
          <a:lstStyle/>
          <a:p>
            <a:r>
              <a:rPr lang="en-US" sz="8800" b="1" dirty="0">
                <a:solidFill>
                  <a:srgbClr val="FF0000"/>
                </a:solidFill>
                <a:latin typeface="Times New Roman" panose="02020603050405020304" pitchFamily="18" charset="0"/>
                <a:cs typeface="Times New Roman" panose="02020603050405020304" pitchFamily="18" charset="0"/>
              </a:rPr>
              <a:t>Multithreaded Programming </a:t>
            </a:r>
            <a:endParaRPr lang="en-US" sz="88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6049491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35131" y="261938"/>
            <a:ext cx="8677094" cy="741362"/>
          </a:xfrm>
        </p:spPr>
        <p:txBody>
          <a:bodyPr>
            <a:normAutofit fontScale="90000"/>
          </a:bodyPr>
          <a:lstStyle/>
          <a:p>
            <a:pPr algn="ctr"/>
            <a:r>
              <a:rPr lang="en-US" dirty="0" smtClean="0">
                <a:solidFill>
                  <a:srgbClr val="FF0000"/>
                </a:solidFill>
                <a:latin typeface="Times New Roman" panose="02020603050405020304" pitchFamily="18" charset="0"/>
                <a:cs typeface="Times New Roman" panose="02020603050405020304" pitchFamily="18" charset="0"/>
              </a:rPr>
              <a:t>             Runnable </a:t>
            </a:r>
            <a:r>
              <a:rPr lang="en-US" dirty="0">
                <a:solidFill>
                  <a:srgbClr val="FF0000"/>
                </a:solidFill>
                <a:latin typeface="Times New Roman" panose="02020603050405020304" pitchFamily="18" charset="0"/>
                <a:cs typeface="Times New Roman" panose="02020603050405020304" pitchFamily="18" charset="0"/>
              </a:rPr>
              <a:t>interface </a:t>
            </a:r>
            <a:r>
              <a:rPr lang="en-US" dirty="0" smtClean="0">
                <a:solidFill>
                  <a:srgbClr val="FF0000"/>
                </a:solidFill>
                <a:latin typeface="Times New Roman" panose="02020603050405020304" pitchFamily="18" charset="0"/>
                <a:cs typeface="Times New Roman" panose="02020603050405020304" pitchFamily="18" charset="0"/>
              </a:rPr>
              <a:t>An </a:t>
            </a:r>
            <a:r>
              <a:rPr lang="en-US" dirty="0">
                <a:solidFill>
                  <a:srgbClr val="FF0000"/>
                </a:solidFill>
                <a:latin typeface="Times New Roman" panose="02020603050405020304" pitchFamily="18" charset="0"/>
                <a:cs typeface="Times New Roman" panose="02020603050405020304" pitchFamily="18" charset="0"/>
              </a:rPr>
              <a:t>example</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4294967295"/>
          </p:nvPr>
        </p:nvSpPr>
        <p:spPr>
          <a:xfrm>
            <a:off x="914400" y="1881188"/>
            <a:ext cx="8001000" cy="3979862"/>
          </a:xfrm>
        </p:spPr>
        <p:txBody>
          <a:bodyPr>
            <a:normAutofit fontScale="77500" lnSpcReduction="20000"/>
          </a:bodyPr>
          <a:lstStyle/>
          <a:p>
            <a:pPr>
              <a:lnSpc>
                <a:spcPct val="80000"/>
              </a:lnSpc>
              <a:buFont typeface="Wingdings" panose="05000000000000000000" pitchFamily="2" charset="2"/>
              <a:buNone/>
            </a:pPr>
            <a:r>
              <a:rPr lang="en-US" dirty="0">
                <a:latin typeface="Times New Roman" panose="02020603050405020304" pitchFamily="18" charset="0"/>
                <a:cs typeface="Times New Roman" panose="02020603050405020304" pitchFamily="18" charset="0"/>
              </a:rPr>
              <a:t>class MyThread1 implements Runnable {</a:t>
            </a:r>
          </a:p>
          <a:p>
            <a:pPr>
              <a:lnSpc>
                <a:spcPct val="80000"/>
              </a:lnSpc>
              <a:buFont typeface="Wingdings" panose="05000000000000000000" pitchFamily="2" charset="2"/>
              <a:buNone/>
            </a:pPr>
            <a:endParaRPr lang="en-US" dirty="0">
              <a:latin typeface="Times New Roman" panose="02020603050405020304" pitchFamily="18" charset="0"/>
              <a:cs typeface="Times New Roman" panose="02020603050405020304" pitchFamily="18" charset="0"/>
            </a:endParaRPr>
          </a:p>
          <a:p>
            <a:pPr>
              <a:lnSpc>
                <a:spcPct val="80000"/>
              </a:lnSpc>
              <a:buFont typeface="Wingdings" panose="05000000000000000000" pitchFamily="2" charset="2"/>
              <a:buNone/>
            </a:pPr>
            <a:r>
              <a:rPr lang="en-US" dirty="0">
                <a:latin typeface="Times New Roman" panose="02020603050405020304" pitchFamily="18" charset="0"/>
                <a:cs typeface="Times New Roman" panose="02020603050405020304" pitchFamily="18" charset="0"/>
              </a:rPr>
              <a:t>    public void run() {</a:t>
            </a:r>
          </a:p>
          <a:p>
            <a:pPr>
              <a:lnSpc>
                <a:spcPct val="80000"/>
              </a:lnSpc>
              <a:buFont typeface="Wingdings" panose="05000000000000000000" pitchFamily="2" charset="2"/>
              <a:buNone/>
            </a:pPr>
            <a:r>
              <a:rPr lang="en-US" dirty="0">
                <a:latin typeface="Times New Roman" panose="02020603050405020304" pitchFamily="18" charset="0"/>
                <a:cs typeface="Times New Roman" panose="02020603050405020304" pitchFamily="18" charset="0"/>
              </a:rPr>
              <a:t>        System.out.println(" this thread is running ... ");</a:t>
            </a:r>
          </a:p>
          <a:p>
            <a:pPr>
              <a:lnSpc>
                <a:spcPct val="80000"/>
              </a:lnSpc>
              <a:buFont typeface="Wingdings" panose="05000000000000000000" pitchFamily="2" charset="2"/>
              <a:buNone/>
            </a:pPr>
            <a:r>
              <a:rPr lang="en-US" dirty="0">
                <a:latin typeface="Times New Roman" panose="02020603050405020304" pitchFamily="18" charset="0"/>
                <a:cs typeface="Times New Roman" panose="02020603050405020304" pitchFamily="18" charset="0"/>
              </a:rPr>
              <a:t>    }</a:t>
            </a:r>
          </a:p>
          <a:p>
            <a:pPr>
              <a:lnSpc>
                <a:spcPct val="80000"/>
              </a:lnSpc>
              <a:buFont typeface="Wingdings" panose="05000000000000000000" pitchFamily="2" charset="2"/>
              <a:buNone/>
            </a:pPr>
            <a:r>
              <a:rPr lang="en-US" dirty="0">
                <a:latin typeface="Times New Roman" panose="02020603050405020304" pitchFamily="18" charset="0"/>
                <a:cs typeface="Times New Roman" panose="02020603050405020304" pitchFamily="18" charset="0"/>
              </a:rPr>
              <a:t>}</a:t>
            </a:r>
          </a:p>
          <a:p>
            <a:pPr>
              <a:lnSpc>
                <a:spcPct val="80000"/>
              </a:lnSpc>
              <a:buFont typeface="Wingdings" panose="05000000000000000000" pitchFamily="2" charset="2"/>
              <a:buNone/>
            </a:pPr>
            <a:r>
              <a:rPr lang="en-US" dirty="0">
                <a:latin typeface="Times New Roman" panose="02020603050405020304" pitchFamily="18" charset="0"/>
                <a:cs typeface="Times New Roman" panose="02020603050405020304" pitchFamily="18" charset="0"/>
              </a:rPr>
              <a:t>class RunnableThreadEx2 {</a:t>
            </a:r>
          </a:p>
          <a:p>
            <a:pPr>
              <a:lnSpc>
                <a:spcPct val="80000"/>
              </a:lnSpc>
              <a:buFont typeface="Wingdings" panose="05000000000000000000" pitchFamily="2" charset="2"/>
              <a:buNone/>
            </a:pPr>
            <a:endParaRPr lang="en-US" dirty="0">
              <a:latin typeface="Times New Roman" panose="02020603050405020304" pitchFamily="18" charset="0"/>
              <a:cs typeface="Times New Roman" panose="02020603050405020304" pitchFamily="18" charset="0"/>
            </a:endParaRPr>
          </a:p>
          <a:p>
            <a:pPr>
              <a:lnSpc>
                <a:spcPct val="80000"/>
              </a:lnSpc>
              <a:buFont typeface="Wingdings" panose="05000000000000000000" pitchFamily="2" charset="2"/>
              <a:buNone/>
            </a:pPr>
            <a:r>
              <a:rPr lang="en-US" dirty="0">
                <a:latin typeface="Times New Roman" panose="02020603050405020304" pitchFamily="18" charset="0"/>
                <a:cs typeface="Times New Roman" panose="02020603050405020304" pitchFamily="18" charset="0"/>
              </a:rPr>
              <a:t>    public static void main(String[] args) {</a:t>
            </a:r>
          </a:p>
          <a:p>
            <a:pPr>
              <a:lnSpc>
                <a:spcPct val="80000"/>
              </a:lnSpc>
              <a:buFont typeface="Wingdings" panose="05000000000000000000" pitchFamily="2" charset="2"/>
              <a:buNone/>
            </a:pPr>
            <a:r>
              <a:rPr lang="en-US" dirty="0">
                <a:latin typeface="Times New Roman" panose="02020603050405020304" pitchFamily="18" charset="0"/>
                <a:cs typeface="Times New Roman" panose="02020603050405020304" pitchFamily="18" charset="0"/>
              </a:rPr>
              <a:t>        Thread t = new Thread(new MyThread1());</a:t>
            </a:r>
          </a:p>
          <a:p>
            <a:pPr>
              <a:lnSpc>
                <a:spcPct val="80000"/>
              </a:lnSpc>
              <a:buFont typeface="Wingdings" panose="05000000000000000000" pitchFamily="2" charset="2"/>
              <a:buNone/>
            </a:pPr>
            <a:r>
              <a:rPr lang="en-US" dirty="0">
                <a:latin typeface="Times New Roman" panose="02020603050405020304" pitchFamily="18" charset="0"/>
                <a:cs typeface="Times New Roman" panose="02020603050405020304" pitchFamily="18" charset="0"/>
              </a:rPr>
              <a:t>        t.start();</a:t>
            </a:r>
          </a:p>
          <a:p>
            <a:pPr>
              <a:lnSpc>
                <a:spcPct val="80000"/>
              </a:lnSpc>
              <a:buFont typeface="Wingdings" panose="05000000000000000000" pitchFamily="2" charset="2"/>
              <a:buNone/>
            </a:pPr>
            <a:r>
              <a:rPr lang="en-US" dirty="0">
                <a:latin typeface="Times New Roman" panose="02020603050405020304" pitchFamily="18" charset="0"/>
                <a:cs typeface="Times New Roman" panose="02020603050405020304" pitchFamily="18" charset="0"/>
              </a:rPr>
              <a:t>    }</a:t>
            </a:r>
          </a:p>
          <a:p>
            <a:pPr>
              <a:lnSpc>
                <a:spcPct val="80000"/>
              </a:lnSpc>
              <a:buFont typeface="Wingdings" panose="05000000000000000000" pitchFamily="2" charset="2"/>
              <a:buNone/>
            </a:pP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4" name="TextBox 3"/>
          <p:cNvSpPr txBox="1"/>
          <p:nvPr/>
        </p:nvSpPr>
        <p:spPr>
          <a:xfrm>
            <a:off x="8500056" y="5923085"/>
            <a:ext cx="2351734" cy="646331"/>
          </a:xfrm>
          <a:prstGeom prst="rect">
            <a:avLst/>
          </a:prstGeom>
          <a:noFill/>
        </p:spPr>
        <p:txBody>
          <a:bodyPr wrap="none" rtlCol="0">
            <a:spAutoFit/>
          </a:bodyPr>
          <a:lstStyle/>
          <a:p>
            <a:r>
              <a:rPr lang="en-US" dirty="0" smtClean="0">
                <a:solidFill>
                  <a:srgbClr val="002060"/>
                </a:solidFill>
              </a:rPr>
              <a:t>Output:</a:t>
            </a:r>
          </a:p>
          <a:p>
            <a:r>
              <a:rPr lang="en-US" dirty="0">
                <a:solidFill>
                  <a:srgbClr val="002060"/>
                </a:solidFill>
              </a:rPr>
              <a:t>this thread is running ... </a:t>
            </a:r>
          </a:p>
        </p:txBody>
      </p:sp>
    </p:spTree>
    <p:extLst>
      <p:ext uri="{BB962C8B-B14F-4D97-AF65-F5344CB8AC3E}">
        <p14:creationId xmlns:p14="http://schemas.microsoft.com/office/powerpoint/2010/main" xmlns="" val="32640972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20650"/>
            <a:ext cx="10515600" cy="600075"/>
          </a:xfrm>
        </p:spPr>
        <p:txBody>
          <a:bodyPr>
            <a:normAutofit fontScale="90000"/>
          </a:bodyPr>
          <a:lstStyle/>
          <a:p>
            <a:r>
              <a:rPr lang="en-US" b="1" dirty="0" smtClean="0">
                <a:solidFill>
                  <a:srgbClr val="FF0000"/>
                </a:solidFill>
                <a:latin typeface="Times New Roman" panose="02020603050405020304" pitchFamily="18" charset="0"/>
                <a:cs typeface="Times New Roman" panose="02020603050405020304" pitchFamily="18" charset="0"/>
              </a:rPr>
              <a:t>                                 Naming </a:t>
            </a:r>
            <a:r>
              <a:rPr lang="en-US" b="1" dirty="0">
                <a:solidFill>
                  <a:srgbClr val="FF0000"/>
                </a:solidFill>
                <a:latin typeface="Times New Roman" panose="02020603050405020304" pitchFamily="18" charset="0"/>
                <a:cs typeface="Times New Roman" panose="02020603050405020304" pitchFamily="18" charset="0"/>
              </a:rPr>
              <a:t>a thread</a:t>
            </a:r>
            <a:r>
              <a:rPr lang="en-US" b="1" dirty="0" smtClean="0">
                <a:solidFill>
                  <a:srgbClr val="FF0000"/>
                </a:solidFill>
                <a:latin typeface="Times New Roman" panose="02020603050405020304" pitchFamily="18" charset="0"/>
                <a:cs typeface="Times New Roman" panose="02020603050405020304" pitchFamily="18" charset="0"/>
              </a:rPr>
              <a:t>:</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sz="quarter" idx="4294967295"/>
          </p:nvPr>
        </p:nvSpPr>
        <p:spPr>
          <a:xfrm>
            <a:off x="600890" y="652463"/>
            <a:ext cx="9914709" cy="6018212"/>
          </a:xfrm>
        </p:spPr>
        <p:txBody>
          <a:bodyPr>
            <a:normAutofit fontScale="70000" lnSpcReduction="20000"/>
          </a:bodyPr>
          <a:lstStyle/>
          <a:p>
            <a:pPr>
              <a:buFont typeface="+mj-lt"/>
              <a:buAutoNum type="arabicPeriod"/>
            </a:pPr>
            <a:r>
              <a:rPr lang="en-US" b="1" dirty="0">
                <a:solidFill>
                  <a:srgbClr val="002060"/>
                </a:solidFill>
                <a:latin typeface="Times New Roman" panose="02020603050405020304" pitchFamily="18" charset="0"/>
                <a:cs typeface="Times New Roman" panose="02020603050405020304" pitchFamily="18" charset="0"/>
              </a:rPr>
              <a:t>public String getName():</a:t>
            </a:r>
            <a:r>
              <a:rPr lang="en-US" dirty="0">
                <a:solidFill>
                  <a:srgbClr val="002060"/>
                </a:solidFill>
                <a:latin typeface="Times New Roman" panose="02020603050405020304" pitchFamily="18" charset="0"/>
                <a:cs typeface="Times New Roman" panose="02020603050405020304" pitchFamily="18" charset="0"/>
              </a:rPr>
              <a:t> is used to return the name of a thread.</a:t>
            </a:r>
          </a:p>
          <a:p>
            <a:pPr>
              <a:buFont typeface="+mj-lt"/>
              <a:buAutoNum type="arabicPeriod"/>
            </a:pPr>
            <a:r>
              <a:rPr lang="en-US" b="1" dirty="0">
                <a:solidFill>
                  <a:srgbClr val="002060"/>
                </a:solidFill>
                <a:latin typeface="Times New Roman" panose="02020603050405020304" pitchFamily="18" charset="0"/>
                <a:cs typeface="Times New Roman" panose="02020603050405020304" pitchFamily="18" charset="0"/>
              </a:rPr>
              <a:t>public void setName(String name):</a:t>
            </a:r>
            <a:r>
              <a:rPr lang="en-US" dirty="0">
                <a:solidFill>
                  <a:srgbClr val="002060"/>
                </a:solidFill>
                <a:latin typeface="Times New Roman" panose="02020603050405020304" pitchFamily="18" charset="0"/>
                <a:cs typeface="Times New Roman" panose="02020603050405020304" pitchFamily="18" charset="0"/>
              </a:rPr>
              <a:t> is used to change the name of a thread.</a:t>
            </a:r>
          </a:p>
          <a:p>
            <a:pPr marL="0" indent="0">
              <a:buNone/>
            </a:pPr>
            <a:endParaRPr lang="en-US" b="1" dirty="0" smtClean="0">
              <a:latin typeface="Times New Roman" panose="02020603050405020304" pitchFamily="18" charset="0"/>
              <a:cs typeface="Times New Roman" panose="02020603050405020304" pitchFamily="18" charset="0"/>
            </a:endParaRPr>
          </a:p>
          <a:p>
            <a:pPr marL="0" indent="0">
              <a:buNone/>
            </a:pPr>
            <a:r>
              <a:rPr lang="en-US" b="1" dirty="0" smtClean="0">
                <a:latin typeface="Times New Roman" panose="02020603050405020304" pitchFamily="18" charset="0"/>
                <a:cs typeface="Times New Roman" panose="02020603050405020304" pitchFamily="18" charset="0"/>
              </a:rPr>
              <a:t>class</a:t>
            </a:r>
            <a:r>
              <a:rPr lang="en-US" dirty="0">
                <a:latin typeface="Times New Roman" panose="02020603050405020304" pitchFamily="18" charset="0"/>
                <a:cs typeface="Times New Roman" panose="02020603050405020304" pitchFamily="18" charset="0"/>
              </a:rPr>
              <a:t> TestMultiNaming1 </a:t>
            </a:r>
            <a:r>
              <a:rPr lang="en-US" b="1" dirty="0">
                <a:latin typeface="Times New Roman" panose="02020603050405020304" pitchFamily="18" charset="0"/>
                <a:cs typeface="Times New Roman" panose="02020603050405020304" pitchFamily="18" charset="0"/>
              </a:rPr>
              <a:t>extends</a:t>
            </a:r>
            <a:r>
              <a:rPr lang="en-US" dirty="0">
                <a:latin typeface="Times New Roman" panose="02020603050405020304" pitchFamily="18" charset="0"/>
                <a:cs typeface="Times New Roman" panose="02020603050405020304" pitchFamily="18" charset="0"/>
              </a:rPr>
              <a:t> Thread{  </a:t>
            </a:r>
          </a:p>
          <a:p>
            <a:pPr marL="0" indent="0">
              <a:buNone/>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public</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void</a:t>
            </a:r>
            <a:r>
              <a:rPr lang="en-US" dirty="0">
                <a:latin typeface="Times New Roman" panose="02020603050405020304" pitchFamily="18" charset="0"/>
                <a:cs typeface="Times New Roman" panose="02020603050405020304" pitchFamily="18" charset="0"/>
              </a:rPr>
              <a:t> run(){  </a:t>
            </a:r>
          </a:p>
          <a:p>
            <a:pPr marL="0" indent="0">
              <a:buNone/>
            </a:pPr>
            <a:r>
              <a:rPr lang="en-US" dirty="0">
                <a:latin typeface="Times New Roman" panose="02020603050405020304" pitchFamily="18" charset="0"/>
                <a:cs typeface="Times New Roman" panose="02020603050405020304" pitchFamily="18" charset="0"/>
              </a:rPr>
              <a:t>   System.out.println("running...");  </a:t>
            </a:r>
          </a:p>
          <a:p>
            <a:pPr marL="0" indent="0">
              <a:buNone/>
            </a:pPr>
            <a:r>
              <a:rPr lang="en-US" dirty="0">
                <a:latin typeface="Times New Roman" panose="02020603050405020304" pitchFamily="18" charset="0"/>
                <a:cs typeface="Times New Roman" panose="02020603050405020304" pitchFamily="18" charset="0"/>
              </a:rPr>
              <a:t>  }  </a:t>
            </a:r>
          </a:p>
          <a:p>
            <a:pPr marL="0" indent="0">
              <a:buNone/>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public</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static</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void</a:t>
            </a:r>
            <a:r>
              <a:rPr lang="en-US" dirty="0">
                <a:latin typeface="Times New Roman" panose="02020603050405020304" pitchFamily="18" charset="0"/>
                <a:cs typeface="Times New Roman" panose="02020603050405020304" pitchFamily="18" charset="0"/>
              </a:rPr>
              <a:t> main(String args[]){  </a:t>
            </a:r>
          </a:p>
          <a:p>
            <a:pPr marL="0" indent="0">
              <a:buNone/>
            </a:pPr>
            <a:r>
              <a:rPr lang="en-US" dirty="0">
                <a:latin typeface="Times New Roman" panose="02020603050405020304" pitchFamily="18" charset="0"/>
                <a:cs typeface="Times New Roman" panose="02020603050405020304" pitchFamily="18" charset="0"/>
              </a:rPr>
              <a:t>  TestMultiNaming1 t1=</a:t>
            </a:r>
            <a:r>
              <a:rPr lang="en-US" b="1" dirty="0">
                <a:latin typeface="Times New Roman" panose="02020603050405020304" pitchFamily="18" charset="0"/>
                <a:cs typeface="Times New Roman" panose="02020603050405020304" pitchFamily="18" charset="0"/>
              </a:rPr>
              <a:t>new</a:t>
            </a:r>
            <a:r>
              <a:rPr lang="en-US" dirty="0">
                <a:latin typeface="Times New Roman" panose="02020603050405020304" pitchFamily="18" charset="0"/>
                <a:cs typeface="Times New Roman" panose="02020603050405020304" pitchFamily="18" charset="0"/>
              </a:rPr>
              <a:t> TestMultiNaming1();  </a:t>
            </a:r>
          </a:p>
          <a:p>
            <a:pPr marL="0" indent="0">
              <a:buNone/>
            </a:pPr>
            <a:r>
              <a:rPr lang="en-US" dirty="0">
                <a:latin typeface="Times New Roman" panose="02020603050405020304" pitchFamily="18" charset="0"/>
                <a:cs typeface="Times New Roman" panose="02020603050405020304" pitchFamily="18" charset="0"/>
              </a:rPr>
              <a:t>  TestMultiNaming1 t2=</a:t>
            </a:r>
            <a:r>
              <a:rPr lang="en-US" b="1" dirty="0">
                <a:latin typeface="Times New Roman" panose="02020603050405020304" pitchFamily="18" charset="0"/>
                <a:cs typeface="Times New Roman" panose="02020603050405020304" pitchFamily="18" charset="0"/>
              </a:rPr>
              <a:t>new</a:t>
            </a:r>
            <a:r>
              <a:rPr lang="en-US" dirty="0">
                <a:latin typeface="Times New Roman" panose="02020603050405020304" pitchFamily="18" charset="0"/>
                <a:cs typeface="Times New Roman" panose="02020603050405020304" pitchFamily="18" charset="0"/>
              </a:rPr>
              <a:t> TestMultiNaming1();  </a:t>
            </a:r>
          </a:p>
          <a:p>
            <a:pPr marL="0" indent="0">
              <a:buNone/>
            </a:pPr>
            <a:r>
              <a:rPr lang="en-US" dirty="0">
                <a:latin typeface="Times New Roman" panose="02020603050405020304" pitchFamily="18" charset="0"/>
                <a:cs typeface="Times New Roman" panose="02020603050405020304" pitchFamily="18" charset="0"/>
              </a:rPr>
              <a:t>  System.out.println("Name of t1:"+t1.getName());  </a:t>
            </a:r>
          </a:p>
          <a:p>
            <a:pPr marL="0" indent="0">
              <a:buNone/>
            </a:pPr>
            <a:r>
              <a:rPr lang="en-US" dirty="0">
                <a:latin typeface="Times New Roman" panose="02020603050405020304" pitchFamily="18" charset="0"/>
                <a:cs typeface="Times New Roman" panose="02020603050405020304" pitchFamily="18" charset="0"/>
              </a:rPr>
              <a:t>  System.out.println("Name of t2:"+t2.getName());  </a:t>
            </a:r>
          </a:p>
          <a:p>
            <a:pPr marL="0" indent="0">
              <a:buNone/>
            </a:pP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t1.start();  </a:t>
            </a:r>
          </a:p>
          <a:p>
            <a:pPr marL="0" indent="0">
              <a:buNone/>
            </a:pPr>
            <a:r>
              <a:rPr lang="en-US" dirty="0">
                <a:latin typeface="Times New Roman" panose="02020603050405020304" pitchFamily="18" charset="0"/>
                <a:cs typeface="Times New Roman" panose="02020603050405020304" pitchFamily="18" charset="0"/>
              </a:rPr>
              <a:t>  t2.start();  </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t1.setName</a:t>
            </a:r>
            <a:r>
              <a:rPr lang="en-US" dirty="0">
                <a:latin typeface="Times New Roman" panose="02020603050405020304" pitchFamily="18" charset="0"/>
                <a:cs typeface="Times New Roman" panose="02020603050405020304" pitchFamily="18" charset="0"/>
              </a:rPr>
              <a:t>("Sonoo Jaiswal");  </a:t>
            </a:r>
          </a:p>
          <a:p>
            <a:pPr marL="0" indent="0">
              <a:buNone/>
            </a:pPr>
            <a:r>
              <a:rPr lang="en-US" dirty="0">
                <a:latin typeface="Times New Roman" panose="02020603050405020304" pitchFamily="18" charset="0"/>
                <a:cs typeface="Times New Roman" panose="02020603050405020304" pitchFamily="18" charset="0"/>
              </a:rPr>
              <a:t>  System.out.println("After changing name of t1:"+t1.getName());  </a:t>
            </a:r>
          </a:p>
          <a:p>
            <a:pPr marL="0" indent="0">
              <a:buNone/>
            </a:pPr>
            <a:r>
              <a:rPr lang="en-US" dirty="0">
                <a:latin typeface="Times New Roman" panose="02020603050405020304" pitchFamily="18" charset="0"/>
                <a:cs typeface="Times New Roman" panose="02020603050405020304" pitchFamily="18" charset="0"/>
              </a:rPr>
              <a:t> }  </a:t>
            </a: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p:txBody>
      </p:sp>
      <p:sp>
        <p:nvSpPr>
          <p:cNvPr id="6" name="TextBox 5"/>
          <p:cNvSpPr txBox="1"/>
          <p:nvPr/>
        </p:nvSpPr>
        <p:spPr>
          <a:xfrm>
            <a:off x="8316952" y="4219304"/>
            <a:ext cx="2826351" cy="1015663"/>
          </a:xfrm>
          <a:prstGeom prst="rect">
            <a:avLst/>
          </a:prstGeom>
          <a:noFill/>
        </p:spPr>
        <p:txBody>
          <a:bodyPr wrap="square" rtlCol="0">
            <a:spAutoFit/>
          </a:bodyPr>
          <a:lstStyle/>
          <a:p>
            <a:r>
              <a:rPr lang="en-US" sz="1200" dirty="0">
                <a:solidFill>
                  <a:srgbClr val="002060"/>
                </a:solidFill>
              </a:rPr>
              <a:t>Name of t1:Thread-0</a:t>
            </a:r>
          </a:p>
          <a:p>
            <a:r>
              <a:rPr lang="en-US" sz="1200" dirty="0">
                <a:solidFill>
                  <a:srgbClr val="002060"/>
                </a:solidFill>
              </a:rPr>
              <a:t>Name of t2:Thread-1</a:t>
            </a:r>
          </a:p>
          <a:p>
            <a:r>
              <a:rPr lang="en-US" sz="1200" dirty="0">
                <a:solidFill>
                  <a:srgbClr val="002060"/>
                </a:solidFill>
              </a:rPr>
              <a:t>After changing name of t1:Sonoo Jaiswal</a:t>
            </a:r>
          </a:p>
          <a:p>
            <a:r>
              <a:rPr lang="en-US" sz="1200" dirty="0">
                <a:solidFill>
                  <a:srgbClr val="002060"/>
                </a:solidFill>
              </a:rPr>
              <a:t>running...</a:t>
            </a:r>
          </a:p>
          <a:p>
            <a:r>
              <a:rPr lang="en-US" sz="1200" dirty="0">
                <a:solidFill>
                  <a:srgbClr val="002060"/>
                </a:solidFill>
              </a:rPr>
              <a:t>running...</a:t>
            </a:r>
          </a:p>
        </p:txBody>
      </p:sp>
    </p:spTree>
    <p:extLst>
      <p:ext uri="{BB962C8B-B14F-4D97-AF65-F5344CB8AC3E}">
        <p14:creationId xmlns:p14="http://schemas.microsoft.com/office/powerpoint/2010/main" xmlns="" val="1296852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82880"/>
            <a:ext cx="10515600" cy="653143"/>
          </a:xfrm>
        </p:spPr>
        <p:txBody>
          <a:bodyPr>
            <a:normAutofit fontScale="90000"/>
          </a:bodyPr>
          <a:lstStyle/>
          <a:p>
            <a:r>
              <a:rPr lang="en-US" dirty="0" smtClean="0">
                <a:solidFill>
                  <a:srgbClr val="FF0000"/>
                </a:solidFill>
              </a:rPr>
              <a:t>                       ThreadGroup </a:t>
            </a:r>
            <a:r>
              <a:rPr lang="en-US" dirty="0">
                <a:solidFill>
                  <a:srgbClr val="FF0000"/>
                </a:solidFill>
              </a:rPr>
              <a:t>in </a:t>
            </a:r>
            <a:r>
              <a:rPr lang="en-US" dirty="0" smtClean="0">
                <a:solidFill>
                  <a:srgbClr val="FF0000"/>
                </a:solidFill>
              </a:rPr>
              <a:t>Java</a:t>
            </a:r>
            <a:endParaRPr lang="en-US" dirty="0">
              <a:solidFill>
                <a:srgbClr val="FF0000"/>
              </a:solidFill>
            </a:endParaRPr>
          </a:p>
        </p:txBody>
      </p:sp>
      <p:sp>
        <p:nvSpPr>
          <p:cNvPr id="3" name="Content Placeholder 2"/>
          <p:cNvSpPr>
            <a:spLocks noGrp="1"/>
          </p:cNvSpPr>
          <p:nvPr>
            <p:ph sz="quarter" idx="4294967295"/>
          </p:nvPr>
        </p:nvSpPr>
        <p:spPr>
          <a:xfrm>
            <a:off x="496388" y="733425"/>
            <a:ext cx="7981405" cy="5928632"/>
          </a:xfrm>
        </p:spPr>
        <p:txBody>
          <a:bodyPr>
            <a:noAutofit/>
          </a:bodyPr>
          <a:lstStyle/>
          <a:p>
            <a:pPr marL="0" indent="0">
              <a:buNone/>
            </a:pPr>
            <a:r>
              <a:rPr lang="en-US" sz="1800" dirty="0" smtClean="0">
                <a:latin typeface="Times New Roman" panose="02020603050405020304" pitchFamily="18" charset="0"/>
                <a:cs typeface="Times New Roman" panose="02020603050405020304" pitchFamily="18" charset="0"/>
              </a:rPr>
              <a:t>public </a:t>
            </a:r>
            <a:r>
              <a:rPr lang="en-US" sz="1800" dirty="0">
                <a:latin typeface="Times New Roman" panose="02020603050405020304" pitchFamily="18" charset="0"/>
                <a:cs typeface="Times New Roman" panose="02020603050405020304" pitchFamily="18" charset="0"/>
              </a:rPr>
              <a:t>class ThreadGroupDemo implements Runnable {</a:t>
            </a:r>
          </a:p>
          <a:p>
            <a:pPr marL="0" indent="0">
              <a:buNone/>
            </a:pP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public void run() {</a:t>
            </a:r>
          </a:p>
          <a:p>
            <a:pPr marL="0" indent="0">
              <a:buNone/>
            </a:pPr>
            <a:r>
              <a:rPr lang="en-US" sz="1800" dirty="0">
                <a:latin typeface="Times New Roman" panose="02020603050405020304" pitchFamily="18" charset="0"/>
                <a:cs typeface="Times New Roman" panose="02020603050405020304" pitchFamily="18" charset="0"/>
              </a:rPr>
              <a:t>        System.out.println(Thread.currentThread().getName());</a:t>
            </a:r>
          </a:p>
          <a:p>
            <a:pPr marL="0" indent="0">
              <a:buNone/>
            </a:pPr>
            <a:r>
              <a:rPr lang="en-US" sz="1800" dirty="0">
                <a:latin typeface="Times New Roman" panose="02020603050405020304" pitchFamily="18" charset="0"/>
                <a:cs typeface="Times New Roman" panose="02020603050405020304" pitchFamily="18" charset="0"/>
              </a:rPr>
              <a:t>    }</a:t>
            </a:r>
          </a:p>
          <a:p>
            <a:pPr marL="0" indent="0">
              <a:buNone/>
            </a:pP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public static void main(String[] args) {</a:t>
            </a:r>
          </a:p>
          <a:p>
            <a:pPr marL="0" indent="0">
              <a:buNone/>
            </a:pPr>
            <a:r>
              <a:rPr lang="en-US" sz="1800" dirty="0">
                <a:latin typeface="Times New Roman" panose="02020603050405020304" pitchFamily="18" charset="0"/>
                <a:cs typeface="Times New Roman" panose="02020603050405020304" pitchFamily="18" charset="0"/>
              </a:rPr>
              <a:t>        ThreadGroupDemo runnable = new ThreadGroupDemo();</a:t>
            </a:r>
          </a:p>
          <a:p>
            <a:pPr marL="0" indent="0">
              <a:buNone/>
            </a:pPr>
            <a:r>
              <a:rPr lang="en-US" sz="1800" dirty="0">
                <a:latin typeface="Times New Roman" panose="02020603050405020304" pitchFamily="18" charset="0"/>
                <a:cs typeface="Times New Roman" panose="02020603050405020304" pitchFamily="18" charset="0"/>
              </a:rPr>
              <a:t>        ThreadGroup tg1 = new ThreadGroup("Parent ThreadGroup");</a:t>
            </a:r>
          </a:p>
          <a:p>
            <a:pPr marL="0" indent="0">
              <a:buNone/>
            </a:pP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Thread t1 = new Thread(tg1, runnable, "one");</a:t>
            </a:r>
          </a:p>
          <a:p>
            <a:pPr marL="0" indent="0">
              <a:buNone/>
            </a:pPr>
            <a:r>
              <a:rPr lang="en-US" sz="1800" dirty="0">
                <a:latin typeface="Times New Roman" panose="02020603050405020304" pitchFamily="18" charset="0"/>
                <a:cs typeface="Times New Roman" panose="02020603050405020304" pitchFamily="18" charset="0"/>
              </a:rPr>
              <a:t>        t1.start();</a:t>
            </a:r>
          </a:p>
          <a:p>
            <a:pPr marL="0" indent="0">
              <a:buNone/>
            </a:pPr>
            <a:r>
              <a:rPr lang="en-US" sz="1800" dirty="0">
                <a:latin typeface="Times New Roman" panose="02020603050405020304" pitchFamily="18" charset="0"/>
                <a:cs typeface="Times New Roman" panose="02020603050405020304" pitchFamily="18" charset="0"/>
              </a:rPr>
              <a:t>        Thread t2 = new Thread(tg1, runnable, "two");</a:t>
            </a:r>
          </a:p>
          <a:p>
            <a:pPr marL="0" indent="0">
              <a:buNone/>
            </a:pPr>
            <a:r>
              <a:rPr lang="en-US" sz="1800" dirty="0">
                <a:latin typeface="Times New Roman" panose="02020603050405020304" pitchFamily="18" charset="0"/>
                <a:cs typeface="Times New Roman" panose="02020603050405020304" pitchFamily="18" charset="0"/>
              </a:rPr>
              <a:t>        t2.start();</a:t>
            </a:r>
          </a:p>
          <a:p>
            <a:pPr marL="0" indent="0">
              <a:buNone/>
            </a:pPr>
            <a:r>
              <a:rPr lang="en-US" sz="1800" dirty="0">
                <a:latin typeface="Times New Roman" panose="02020603050405020304" pitchFamily="18" charset="0"/>
                <a:cs typeface="Times New Roman" panose="02020603050405020304" pitchFamily="18" charset="0"/>
              </a:rPr>
              <a:t>        Thread t3 = new Thread(tg1, runnable, "three");</a:t>
            </a:r>
          </a:p>
          <a:p>
            <a:pPr marL="0" indent="0">
              <a:buNone/>
            </a:pPr>
            <a:r>
              <a:rPr lang="en-US" sz="1800" dirty="0">
                <a:latin typeface="Times New Roman" panose="02020603050405020304" pitchFamily="18" charset="0"/>
                <a:cs typeface="Times New Roman" panose="02020603050405020304" pitchFamily="18" charset="0"/>
              </a:rPr>
              <a:t>        t3.start();</a:t>
            </a:r>
          </a:p>
          <a:p>
            <a:pPr marL="0" indent="0">
              <a:buNone/>
            </a:pP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System.out.println("Thread Group Name: " + tg1.getName());</a:t>
            </a:r>
          </a:p>
          <a:p>
            <a:pPr marL="0" indent="0">
              <a:buNone/>
            </a:pPr>
            <a:r>
              <a:rPr lang="en-US" sz="1800" dirty="0">
                <a:latin typeface="Times New Roman" panose="02020603050405020304" pitchFamily="18" charset="0"/>
                <a:cs typeface="Times New Roman" panose="02020603050405020304" pitchFamily="18" charset="0"/>
              </a:rPr>
              <a:t>        tg1.list();</a:t>
            </a:r>
          </a:p>
          <a:p>
            <a:pPr marL="0" indent="0">
              <a:buNone/>
            </a:pPr>
            <a:r>
              <a:rPr lang="en-US" sz="1800" dirty="0" smtClean="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7569978" y="3905794"/>
            <a:ext cx="4259308" cy="2031325"/>
          </a:xfrm>
          <a:prstGeom prst="rect">
            <a:avLst/>
          </a:prstGeom>
          <a:noFill/>
        </p:spPr>
        <p:txBody>
          <a:bodyPr wrap="square" rtlCol="0">
            <a:spAutoFit/>
          </a:bodyPr>
          <a:lstStyle/>
          <a:p>
            <a:r>
              <a:rPr lang="en-US" sz="1400" dirty="0">
                <a:solidFill>
                  <a:srgbClr val="002060"/>
                </a:solidFill>
              </a:rPr>
              <a:t>Thread Group Name: Parent ThreadGroup</a:t>
            </a:r>
          </a:p>
          <a:p>
            <a:r>
              <a:rPr lang="en-US" sz="1400" dirty="0">
                <a:solidFill>
                  <a:srgbClr val="002060"/>
                </a:solidFill>
              </a:rPr>
              <a:t>two</a:t>
            </a:r>
          </a:p>
          <a:p>
            <a:r>
              <a:rPr lang="en-US" sz="1400" dirty="0">
                <a:solidFill>
                  <a:srgbClr val="002060"/>
                </a:solidFill>
              </a:rPr>
              <a:t>three</a:t>
            </a:r>
          </a:p>
          <a:p>
            <a:r>
              <a:rPr lang="en-US" sz="1400" dirty="0">
                <a:solidFill>
                  <a:srgbClr val="002060"/>
                </a:solidFill>
              </a:rPr>
              <a:t>one</a:t>
            </a:r>
          </a:p>
          <a:p>
            <a:r>
              <a:rPr lang="en-US" sz="1400" dirty="0">
                <a:solidFill>
                  <a:srgbClr val="002060"/>
                </a:solidFill>
              </a:rPr>
              <a:t>java.lang.ThreadGroup[name=Parent ThreadGroup,maxpri=10]</a:t>
            </a:r>
          </a:p>
          <a:p>
            <a:r>
              <a:rPr lang="en-US" sz="1400" dirty="0">
                <a:solidFill>
                  <a:srgbClr val="002060"/>
                </a:solidFill>
              </a:rPr>
              <a:t>    Thread[one,5,Parent ThreadGroup]</a:t>
            </a:r>
          </a:p>
          <a:p>
            <a:r>
              <a:rPr lang="en-US" sz="1400" dirty="0">
                <a:solidFill>
                  <a:srgbClr val="002060"/>
                </a:solidFill>
              </a:rPr>
              <a:t>    Thread[two,5,Parent ThreadGroup]</a:t>
            </a:r>
          </a:p>
          <a:p>
            <a:r>
              <a:rPr lang="en-US" sz="1400" dirty="0">
                <a:solidFill>
                  <a:srgbClr val="002060"/>
                </a:solidFill>
              </a:rPr>
              <a:t>    Thread[three,5,Parent ThreadGroup]</a:t>
            </a:r>
          </a:p>
        </p:txBody>
      </p:sp>
    </p:spTree>
    <p:extLst>
      <p:ext uri="{BB962C8B-B14F-4D97-AF65-F5344CB8AC3E}">
        <p14:creationId xmlns:p14="http://schemas.microsoft.com/office/powerpoint/2010/main" xmlns="" val="3938277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61258" y="365125"/>
            <a:ext cx="11665132" cy="849313"/>
          </a:xfrm>
        </p:spPr>
        <p:txBody>
          <a:bodyPr>
            <a:normAutofit/>
          </a:bodyPr>
          <a:lstStyle/>
          <a:p>
            <a:r>
              <a:rPr lang="en-US" sz="3600" b="1" dirty="0">
                <a:solidFill>
                  <a:srgbClr val="FF0000"/>
                </a:solidFill>
                <a:latin typeface="Times New Roman" panose="02020603050405020304" pitchFamily="18" charset="0"/>
                <a:cs typeface="Times New Roman" panose="02020603050405020304" pitchFamily="18" charset="0"/>
              </a:rPr>
              <a:t>Extends Thread class vs Implements Runnable Interface</a:t>
            </a:r>
            <a:r>
              <a:rPr lang="en-US" sz="3600" b="1" dirty="0" smtClean="0">
                <a:solidFill>
                  <a:srgbClr val="FF0000"/>
                </a:solidFill>
                <a:latin typeface="Times New Roman" panose="02020603050405020304" pitchFamily="18" charset="0"/>
                <a:cs typeface="Times New Roman" panose="02020603050405020304" pitchFamily="18" charset="0"/>
              </a:rPr>
              <a:t>?</a:t>
            </a:r>
            <a:endParaRPr lang="en-US" sz="3600" dirty="0">
              <a:solidFill>
                <a:srgbClr val="FF0000"/>
              </a:solidFill>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xmlns="" val="831708656"/>
              </p:ext>
            </p:extLst>
          </p:nvPr>
        </p:nvGraphicFramePr>
        <p:xfrm>
          <a:off x="1004552" y="2063930"/>
          <a:ext cx="10019762" cy="2958709"/>
        </p:xfrm>
        <a:graphic>
          <a:graphicData uri="http://schemas.openxmlformats.org/drawingml/2006/table">
            <a:tbl>
              <a:tblPr firstRow="1" bandRow="1">
                <a:tableStyleId>{5940675A-B579-460E-94D1-54222C63F5DA}</a:tableStyleId>
              </a:tblPr>
              <a:tblGrid>
                <a:gridCol w="5009881"/>
                <a:gridCol w="5009881"/>
              </a:tblGrid>
              <a:tr h="7772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rgbClr val="FFFF00"/>
                          </a:solidFill>
                          <a:latin typeface="Times New Roman" panose="02020603050405020304" pitchFamily="18" charset="0"/>
                          <a:cs typeface="Times New Roman" panose="02020603050405020304" pitchFamily="18" charset="0"/>
                        </a:rPr>
                        <a:t>Extending the Thread class </a:t>
                      </a:r>
                      <a:r>
                        <a:rPr lang="en-US" sz="2000" dirty="0" smtClean="0">
                          <a:solidFill>
                            <a:schemeClr val="bg1"/>
                          </a:solidFill>
                          <a:latin typeface="Times New Roman" panose="02020603050405020304" pitchFamily="18" charset="0"/>
                          <a:cs typeface="Times New Roman" panose="02020603050405020304" pitchFamily="18" charset="0"/>
                        </a:rPr>
                        <a:t>will make your class </a:t>
                      </a:r>
                      <a:r>
                        <a:rPr lang="en-US" sz="2000" dirty="0" smtClean="0">
                          <a:solidFill>
                            <a:srgbClr val="FFFF00"/>
                          </a:solidFill>
                          <a:latin typeface="Times New Roman" panose="02020603050405020304" pitchFamily="18" charset="0"/>
                          <a:cs typeface="Times New Roman" panose="02020603050405020304" pitchFamily="18" charset="0"/>
                        </a:rPr>
                        <a:t>unable to extend other classes</a:t>
                      </a:r>
                      <a:r>
                        <a:rPr lang="en-US" sz="2000" dirty="0" smtClean="0">
                          <a:solidFill>
                            <a:schemeClr val="bg1"/>
                          </a:solidFill>
                          <a:latin typeface="Times New Roman" panose="02020603050405020304" pitchFamily="18" charset="0"/>
                          <a:cs typeface="Times New Roman" panose="02020603050405020304" pitchFamily="18" charset="0"/>
                        </a:rPr>
                        <a:t>, because of the single inheritance feature in  JAVA. </a:t>
                      </a:r>
                    </a:p>
                  </a:txBody>
                  <a:tcPr>
                    <a:solidFill>
                      <a:srgbClr val="00B050"/>
                    </a:solidFill>
                  </a:tcPr>
                </a:tc>
                <a:tc>
                  <a:txBody>
                    <a:bodyPr/>
                    <a:lstStyle/>
                    <a:p>
                      <a:pPr lvl="0"/>
                      <a:r>
                        <a:rPr lang="en-US" sz="2000" dirty="0" smtClean="0">
                          <a:solidFill>
                            <a:schemeClr val="bg1"/>
                          </a:solidFill>
                          <a:latin typeface="Times New Roman" panose="02020603050405020304" pitchFamily="18" charset="0"/>
                          <a:cs typeface="Times New Roman" panose="02020603050405020304" pitchFamily="18" charset="0"/>
                        </a:rPr>
                        <a:t>If you </a:t>
                      </a:r>
                      <a:r>
                        <a:rPr lang="en-US" sz="2000" dirty="0" smtClean="0">
                          <a:solidFill>
                            <a:srgbClr val="FFFF00"/>
                          </a:solidFill>
                          <a:latin typeface="Times New Roman" panose="02020603050405020304" pitchFamily="18" charset="0"/>
                          <a:cs typeface="Times New Roman" panose="02020603050405020304" pitchFamily="18" charset="0"/>
                        </a:rPr>
                        <a:t>implement Runnable</a:t>
                      </a:r>
                      <a:r>
                        <a:rPr lang="en-US" sz="2000" dirty="0" smtClean="0">
                          <a:solidFill>
                            <a:schemeClr val="bg1"/>
                          </a:solidFill>
                          <a:latin typeface="Times New Roman" panose="02020603050405020304" pitchFamily="18" charset="0"/>
                          <a:cs typeface="Times New Roman" panose="02020603050405020304" pitchFamily="18" charset="0"/>
                        </a:rPr>
                        <a:t>, you can gain better object-oriented </a:t>
                      </a:r>
                      <a:r>
                        <a:rPr lang="en-US" sz="2000" dirty="0" smtClean="0">
                          <a:solidFill>
                            <a:srgbClr val="FFFF00"/>
                          </a:solidFill>
                          <a:latin typeface="Times New Roman" panose="02020603050405020304" pitchFamily="18" charset="0"/>
                          <a:cs typeface="Times New Roman" panose="02020603050405020304" pitchFamily="18" charset="0"/>
                        </a:rPr>
                        <a:t>design and consistency </a:t>
                      </a:r>
                      <a:r>
                        <a:rPr lang="en-US" sz="2000" dirty="0" smtClean="0">
                          <a:solidFill>
                            <a:schemeClr val="bg1"/>
                          </a:solidFill>
                          <a:latin typeface="Times New Roman" panose="02020603050405020304" pitchFamily="18" charset="0"/>
                          <a:cs typeface="Times New Roman" panose="02020603050405020304" pitchFamily="18" charset="0"/>
                        </a:rPr>
                        <a:t>and also </a:t>
                      </a:r>
                      <a:r>
                        <a:rPr lang="en-US" sz="2000" dirty="0" smtClean="0">
                          <a:solidFill>
                            <a:srgbClr val="FFFF00"/>
                          </a:solidFill>
                          <a:latin typeface="Times New Roman" panose="02020603050405020304" pitchFamily="18" charset="0"/>
                          <a:cs typeface="Times New Roman" panose="02020603050405020304" pitchFamily="18" charset="0"/>
                        </a:rPr>
                        <a:t>avoid the single inheritance </a:t>
                      </a:r>
                      <a:r>
                        <a:rPr lang="en-US" sz="2000" dirty="0" smtClean="0">
                          <a:solidFill>
                            <a:schemeClr val="bg1"/>
                          </a:solidFill>
                          <a:latin typeface="Times New Roman" panose="02020603050405020304" pitchFamily="18" charset="0"/>
                          <a:cs typeface="Times New Roman" panose="02020603050405020304" pitchFamily="18" charset="0"/>
                        </a:rPr>
                        <a:t>problems.</a:t>
                      </a:r>
                    </a:p>
                  </a:txBody>
                  <a:tcPr>
                    <a:solidFill>
                      <a:srgbClr val="00B050"/>
                    </a:solidFill>
                  </a:tcPr>
                </a:tc>
              </a:tr>
              <a:tr h="195286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bg1"/>
                          </a:solidFill>
                          <a:latin typeface="Times New Roman" panose="02020603050405020304" pitchFamily="18" charset="0"/>
                          <a:cs typeface="Times New Roman" panose="02020603050405020304" pitchFamily="18" charset="0"/>
                        </a:rPr>
                        <a:t>if you want to do something serious with thread object as it has other methods like suspend(), resume(), ..etc which are not available in Runnable interface then you may prefer to extend the Thread class.</a:t>
                      </a:r>
                    </a:p>
                    <a:p>
                      <a:endParaRPr lang="en-US" sz="2000" dirty="0">
                        <a:solidFill>
                          <a:schemeClr val="bg1"/>
                        </a:solidFill>
                        <a:latin typeface="Times New Roman" panose="02020603050405020304" pitchFamily="18" charset="0"/>
                        <a:cs typeface="Times New Roman" panose="02020603050405020304" pitchFamily="18" charset="0"/>
                      </a:endParaRPr>
                    </a:p>
                  </a:txBody>
                  <a:tcPr>
                    <a:solidFill>
                      <a:srgbClr val="00B050"/>
                    </a:solidFill>
                  </a:tcPr>
                </a:tc>
                <a:tc>
                  <a:txBody>
                    <a:bodyPr/>
                    <a:lstStyle/>
                    <a:p>
                      <a:r>
                        <a:rPr lang="en-US" sz="2000" dirty="0" smtClean="0">
                          <a:solidFill>
                            <a:schemeClr val="bg1"/>
                          </a:solidFill>
                          <a:latin typeface="Times New Roman" panose="02020603050405020304" pitchFamily="18" charset="0"/>
                          <a:cs typeface="Times New Roman" panose="02020603050405020304" pitchFamily="18" charset="0"/>
                        </a:rPr>
                        <a:t>If you just want to achieve basic functionality of a thread you can simply implement Runnable interface and override run() method</a:t>
                      </a:r>
                      <a:endParaRPr lang="en-US" sz="2000" dirty="0">
                        <a:solidFill>
                          <a:schemeClr val="bg1"/>
                        </a:solidFill>
                        <a:latin typeface="Times New Roman" panose="02020603050405020304" pitchFamily="18" charset="0"/>
                        <a:cs typeface="Times New Roman" panose="02020603050405020304" pitchFamily="18" charset="0"/>
                      </a:endParaRPr>
                    </a:p>
                  </a:txBody>
                  <a:tcPr>
                    <a:solidFill>
                      <a:srgbClr val="00B050"/>
                    </a:solidFill>
                  </a:tcPr>
                </a:tc>
              </a:tr>
            </a:tbl>
          </a:graphicData>
        </a:graphic>
      </p:graphicFrame>
    </p:spTree>
    <p:extLst>
      <p:ext uri="{BB962C8B-B14F-4D97-AF65-F5344CB8AC3E}">
        <p14:creationId xmlns:p14="http://schemas.microsoft.com/office/powerpoint/2010/main" xmlns="" val="4972701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379413"/>
            <a:ext cx="8912225" cy="728662"/>
          </a:xfrm>
        </p:spPr>
        <p:txBody>
          <a:bodyPr>
            <a:normAutofit fontScale="90000"/>
          </a:bodyPr>
          <a:lstStyle/>
          <a:p>
            <a:pPr algn="ctr"/>
            <a:r>
              <a:rPr lang="en-GB" dirty="0">
                <a:solidFill>
                  <a:srgbClr val="FF0000"/>
                </a:solidFill>
                <a:latin typeface="Times New Roman" panose="02020603050405020304" pitchFamily="18" charset="0"/>
                <a:cs typeface="Times New Roman" panose="02020603050405020304" pitchFamily="18" charset="0"/>
              </a:rPr>
              <a:t>Thread Priority</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4294967295"/>
          </p:nvPr>
        </p:nvSpPr>
        <p:spPr>
          <a:xfrm>
            <a:off x="1692275" y="1476375"/>
            <a:ext cx="10499725" cy="3816350"/>
          </a:xfrm>
        </p:spPr>
        <p:txBody>
          <a:bodyPr>
            <a:normAutofit/>
          </a:bodyPr>
          <a:lstStyle/>
          <a:p>
            <a:r>
              <a:rPr lang="en-GB" sz="2200" dirty="0" smtClean="0">
                <a:latin typeface="Times New Roman" panose="02020603050405020304" pitchFamily="18" charset="0"/>
                <a:cs typeface="Times New Roman" panose="02020603050405020304" pitchFamily="18" charset="0"/>
              </a:rPr>
              <a:t>In Java, each thread is assigned priority, which affects the order in which it is scheduled for running. The threads so far had same default priority (ORM_PRIORITY) and they are served using FCFS policy.</a:t>
            </a:r>
          </a:p>
          <a:p>
            <a:r>
              <a:rPr lang="en-GB" sz="2200" dirty="0" smtClean="0">
                <a:latin typeface="Times New Roman" panose="02020603050405020304" pitchFamily="18" charset="0"/>
                <a:cs typeface="Times New Roman" panose="02020603050405020304" pitchFamily="18" charset="0"/>
              </a:rPr>
              <a:t>Java allows </a:t>
            </a:r>
            <a:r>
              <a:rPr lang="en-GB" sz="2200" dirty="0">
                <a:latin typeface="Times New Roman" panose="02020603050405020304" pitchFamily="18" charset="0"/>
                <a:cs typeface="Times New Roman" panose="02020603050405020304" pitchFamily="18" charset="0"/>
              </a:rPr>
              <a:t>users to change priority:</a:t>
            </a:r>
          </a:p>
          <a:p>
            <a:pPr lvl="2"/>
            <a:r>
              <a:rPr lang="en-GB" sz="2200" dirty="0" smtClean="0">
                <a:latin typeface="Times New Roman" panose="02020603050405020304" pitchFamily="18" charset="0"/>
                <a:cs typeface="Times New Roman" panose="02020603050405020304" pitchFamily="18" charset="0"/>
              </a:rPr>
              <a:t>ThreadName.setPriority(int  Number)</a:t>
            </a:r>
          </a:p>
          <a:p>
            <a:pPr marL="1371600" lvl="3" indent="0">
              <a:buNone/>
            </a:pPr>
            <a:r>
              <a:rPr lang="en-GB" sz="2200" dirty="0" smtClean="0">
                <a:latin typeface="Times New Roman" panose="02020603050405020304" pitchFamily="18" charset="0"/>
                <a:cs typeface="Times New Roman" panose="02020603050405020304" pitchFamily="18" charset="0"/>
              </a:rPr>
              <a:t>MIN_PRIORITY = 1</a:t>
            </a:r>
          </a:p>
          <a:p>
            <a:pPr marL="1371600" lvl="3" indent="0">
              <a:buNone/>
            </a:pPr>
            <a:r>
              <a:rPr lang="en-GB" sz="2200" dirty="0" smtClean="0">
                <a:latin typeface="Times New Roman" panose="02020603050405020304" pitchFamily="18" charset="0"/>
                <a:cs typeface="Times New Roman" panose="02020603050405020304" pitchFamily="18" charset="0"/>
              </a:rPr>
              <a:t>NORM_PRIORITY=5</a:t>
            </a:r>
          </a:p>
          <a:p>
            <a:pPr marL="1371600" lvl="3" indent="0">
              <a:buNone/>
            </a:pPr>
            <a:r>
              <a:rPr lang="en-GB" sz="2200" dirty="0" smtClean="0">
                <a:latin typeface="Times New Roman" panose="02020603050405020304" pitchFamily="18" charset="0"/>
                <a:cs typeface="Times New Roman" panose="02020603050405020304" pitchFamily="18" charset="0"/>
              </a:rPr>
              <a:t>MAX_PRIORITY=10</a:t>
            </a:r>
          </a:p>
          <a:p>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2008333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71450"/>
            <a:ext cx="10515600" cy="692150"/>
          </a:xfrm>
        </p:spPr>
        <p:txBody>
          <a:bodyPr>
            <a:normAutofit fontScale="90000"/>
          </a:bodyPr>
          <a:lstStyle/>
          <a:p>
            <a:r>
              <a:rPr lang="en-US" dirty="0" smtClean="0">
                <a:solidFill>
                  <a:srgbClr val="FF0000"/>
                </a:solidFill>
                <a:latin typeface="Times New Roman" panose="02020603050405020304" pitchFamily="18" charset="0"/>
                <a:cs typeface="Times New Roman" panose="02020603050405020304" pitchFamily="18" charset="0"/>
              </a:rPr>
              <a:t>                        Thread </a:t>
            </a:r>
            <a:r>
              <a:rPr lang="en-US" dirty="0">
                <a:solidFill>
                  <a:srgbClr val="FF0000"/>
                </a:solidFill>
                <a:latin typeface="Times New Roman" panose="02020603050405020304" pitchFamily="18" charset="0"/>
                <a:cs typeface="Times New Roman" panose="02020603050405020304" pitchFamily="18" charset="0"/>
              </a:rPr>
              <a:t>priority Example</a:t>
            </a:r>
            <a:endParaRPr lang="en-US" dirty="0">
              <a:solidFill>
                <a:srgbClr val="FF0000"/>
              </a:solidFill>
            </a:endParaRPr>
          </a:p>
        </p:txBody>
      </p:sp>
      <p:sp>
        <p:nvSpPr>
          <p:cNvPr id="3" name="Content Placeholder 2"/>
          <p:cNvSpPr>
            <a:spLocks noGrp="1"/>
          </p:cNvSpPr>
          <p:nvPr>
            <p:ph sz="quarter" idx="4294967295"/>
          </p:nvPr>
        </p:nvSpPr>
        <p:spPr>
          <a:xfrm>
            <a:off x="757646" y="1055688"/>
            <a:ext cx="9757954" cy="5692775"/>
          </a:xfrm>
        </p:spPr>
        <p:txBody>
          <a:bodyPr>
            <a:noAutofit/>
          </a:bodyPr>
          <a:lstStyle/>
          <a:p>
            <a:pPr marL="0" indent="0">
              <a:buNone/>
            </a:pPr>
            <a:r>
              <a:rPr lang="en-US" sz="2000" dirty="0" smtClean="0">
                <a:latin typeface="Times New Roman" panose="02020603050405020304" pitchFamily="18" charset="0"/>
                <a:cs typeface="Times New Roman" panose="02020603050405020304" pitchFamily="18" charset="0"/>
              </a:rPr>
              <a:t>class </a:t>
            </a:r>
            <a:r>
              <a:rPr lang="en-US" sz="2000" dirty="0">
                <a:latin typeface="Times New Roman" panose="02020603050405020304" pitchFamily="18" charset="0"/>
                <a:cs typeface="Times New Roman" panose="02020603050405020304" pitchFamily="18" charset="0"/>
              </a:rPr>
              <a:t>TestMultiPriority1 extends Thread {</a:t>
            </a:r>
          </a:p>
          <a:p>
            <a:pPr marL="0" indent="0">
              <a:buNone/>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public void run() {</a:t>
            </a:r>
          </a:p>
          <a:p>
            <a:pPr marL="0" indent="0">
              <a:buNone/>
            </a:pPr>
            <a:r>
              <a:rPr lang="en-US" sz="2000" dirty="0">
                <a:latin typeface="Times New Roman" panose="02020603050405020304" pitchFamily="18" charset="0"/>
                <a:cs typeface="Times New Roman" panose="02020603050405020304" pitchFamily="18" charset="0"/>
              </a:rPr>
              <a:t>        System.out.println("running thread name is:" + Thread.currentThread().getName());</a:t>
            </a:r>
          </a:p>
          <a:p>
            <a:pPr marL="0" indent="0">
              <a:buNone/>
            </a:pPr>
            <a:r>
              <a:rPr lang="en-US" sz="2000" dirty="0">
                <a:latin typeface="Times New Roman" panose="02020603050405020304" pitchFamily="18" charset="0"/>
                <a:cs typeface="Times New Roman" panose="02020603050405020304" pitchFamily="18" charset="0"/>
              </a:rPr>
              <a:t>        System.out.println("running thread priority is:" + Thread.currentThread().getPriority());</a:t>
            </a:r>
          </a:p>
          <a:p>
            <a:pPr marL="0" indent="0">
              <a:buNone/>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t>
            </a:r>
          </a:p>
          <a:p>
            <a:pPr marL="0" indent="0">
              <a:buNone/>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public static void main(String args[]) {</a:t>
            </a:r>
          </a:p>
          <a:p>
            <a:pPr marL="0" indent="0">
              <a:buNone/>
            </a:pPr>
            <a:r>
              <a:rPr lang="en-US" sz="2000" dirty="0">
                <a:latin typeface="Times New Roman" panose="02020603050405020304" pitchFamily="18" charset="0"/>
                <a:cs typeface="Times New Roman" panose="02020603050405020304" pitchFamily="18" charset="0"/>
              </a:rPr>
              <a:t>        TestMultiPriority1 m1 = new TestMultiPriority1();</a:t>
            </a:r>
          </a:p>
          <a:p>
            <a:pPr marL="0" indent="0">
              <a:buNone/>
            </a:pPr>
            <a:r>
              <a:rPr lang="en-US" sz="2000" dirty="0">
                <a:latin typeface="Times New Roman" panose="02020603050405020304" pitchFamily="18" charset="0"/>
                <a:cs typeface="Times New Roman" panose="02020603050405020304" pitchFamily="18" charset="0"/>
              </a:rPr>
              <a:t>        TestMultiPriority1 m2 = new TestMultiPriority1();</a:t>
            </a:r>
          </a:p>
          <a:p>
            <a:pPr marL="0" indent="0">
              <a:buNone/>
            </a:pPr>
            <a:r>
              <a:rPr lang="en-US" sz="2000" dirty="0">
                <a:latin typeface="Times New Roman" panose="02020603050405020304" pitchFamily="18" charset="0"/>
                <a:cs typeface="Times New Roman" panose="02020603050405020304" pitchFamily="18" charset="0"/>
              </a:rPr>
              <a:t>        m1.setPriority(Thread.MIN_PRIORITY);</a:t>
            </a:r>
          </a:p>
          <a:p>
            <a:pPr marL="0" indent="0">
              <a:buNone/>
            </a:pPr>
            <a:r>
              <a:rPr lang="en-US" sz="2000" dirty="0">
                <a:latin typeface="Times New Roman" panose="02020603050405020304" pitchFamily="18" charset="0"/>
                <a:cs typeface="Times New Roman" panose="02020603050405020304" pitchFamily="18" charset="0"/>
              </a:rPr>
              <a:t>        m2.setPriority(Thread.MAX_PRIORITY);</a:t>
            </a:r>
          </a:p>
          <a:p>
            <a:pPr marL="0" indent="0">
              <a:buNone/>
            </a:pPr>
            <a:r>
              <a:rPr lang="en-US" sz="2000" dirty="0">
                <a:latin typeface="Times New Roman" panose="02020603050405020304" pitchFamily="18" charset="0"/>
                <a:cs typeface="Times New Roman" panose="02020603050405020304" pitchFamily="18" charset="0"/>
              </a:rPr>
              <a:t>        m1.start();</a:t>
            </a:r>
          </a:p>
          <a:p>
            <a:pPr marL="0" indent="0">
              <a:buNone/>
            </a:pPr>
            <a:r>
              <a:rPr lang="en-US" sz="2000" dirty="0">
                <a:latin typeface="Times New Roman" panose="02020603050405020304" pitchFamily="18" charset="0"/>
                <a:cs typeface="Times New Roman" panose="02020603050405020304" pitchFamily="18" charset="0"/>
              </a:rPr>
              <a:t>        m2.start();</a:t>
            </a:r>
          </a:p>
          <a:p>
            <a:pPr marL="0" indent="0">
              <a:buNone/>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a:t>
            </a:r>
          </a:p>
        </p:txBody>
      </p:sp>
      <p:sp>
        <p:nvSpPr>
          <p:cNvPr id="4" name="TextBox 3"/>
          <p:cNvSpPr txBox="1"/>
          <p:nvPr/>
        </p:nvSpPr>
        <p:spPr>
          <a:xfrm>
            <a:off x="7868991" y="4997003"/>
            <a:ext cx="4043967" cy="1477328"/>
          </a:xfrm>
          <a:prstGeom prst="rect">
            <a:avLst/>
          </a:prstGeom>
          <a:noFill/>
        </p:spPr>
        <p:txBody>
          <a:bodyPr wrap="square" rtlCol="0">
            <a:spAutoFit/>
          </a:bodyPr>
          <a:lstStyle/>
          <a:p>
            <a:r>
              <a:rPr lang="en-US" dirty="0" smtClean="0">
                <a:solidFill>
                  <a:srgbClr val="002060"/>
                </a:solidFill>
              </a:rPr>
              <a:t>Output:</a:t>
            </a:r>
          </a:p>
          <a:p>
            <a:r>
              <a:rPr lang="en-US" dirty="0">
                <a:solidFill>
                  <a:srgbClr val="002060"/>
                </a:solidFill>
              </a:rPr>
              <a:t>running thread name is:Thread-1</a:t>
            </a:r>
          </a:p>
          <a:p>
            <a:r>
              <a:rPr lang="en-US" dirty="0">
                <a:solidFill>
                  <a:srgbClr val="002060"/>
                </a:solidFill>
              </a:rPr>
              <a:t>running thread name is:Thread-0</a:t>
            </a:r>
          </a:p>
          <a:p>
            <a:r>
              <a:rPr lang="en-US" dirty="0">
                <a:solidFill>
                  <a:srgbClr val="002060"/>
                </a:solidFill>
              </a:rPr>
              <a:t>running thread priority is:10</a:t>
            </a:r>
          </a:p>
          <a:p>
            <a:r>
              <a:rPr lang="en-US" dirty="0">
                <a:solidFill>
                  <a:srgbClr val="002060"/>
                </a:solidFill>
              </a:rPr>
              <a:t>running thread priority is:1</a:t>
            </a:r>
          </a:p>
        </p:txBody>
      </p:sp>
    </p:spTree>
    <p:extLst>
      <p:ext uri="{BB962C8B-B14F-4D97-AF65-F5344CB8AC3E}">
        <p14:creationId xmlns:p14="http://schemas.microsoft.com/office/powerpoint/2010/main" xmlns="" val="737981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39800" y="107950"/>
            <a:ext cx="11252200" cy="614363"/>
          </a:xfrm>
        </p:spPr>
        <p:txBody>
          <a:bodyPr>
            <a:normAutofit fontScale="90000"/>
          </a:bodyPr>
          <a:lstStyle/>
          <a:p>
            <a:pPr algn="ctr"/>
            <a:r>
              <a:rPr lang="en-US" dirty="0" smtClean="0">
                <a:solidFill>
                  <a:srgbClr val="FF0000"/>
                </a:solidFill>
                <a:latin typeface="Times New Roman" panose="02020603050405020304" pitchFamily="18" charset="0"/>
                <a:cs typeface="Times New Roman" panose="02020603050405020304" pitchFamily="18" charset="0"/>
              </a:rPr>
              <a:t>Thread priority Example</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4294967295"/>
          </p:nvPr>
        </p:nvSpPr>
        <p:spPr>
          <a:xfrm>
            <a:off x="378822" y="1071563"/>
            <a:ext cx="5052015" cy="5664200"/>
          </a:xfrm>
          <a:noFill/>
        </p:spPr>
        <p:txBody>
          <a:bodyPr>
            <a:normAutofit fontScale="92500" lnSpcReduction="10000"/>
          </a:bodyPr>
          <a:lstStyle/>
          <a:p>
            <a:pPr marL="0" indent="0">
              <a:buNone/>
            </a:pPr>
            <a:r>
              <a:rPr lang="en-GB" sz="1800" dirty="0">
                <a:latin typeface="Times New Roman" panose="02020603050405020304" pitchFamily="18" charset="0"/>
                <a:cs typeface="Times New Roman" panose="02020603050405020304" pitchFamily="18" charset="0"/>
              </a:rPr>
              <a:t>class A extends Thread {</a:t>
            </a:r>
          </a:p>
          <a:p>
            <a:pPr marL="0" indent="0">
              <a:buNone/>
            </a:pPr>
            <a:r>
              <a:rPr lang="en-GB" sz="1800" dirty="0" smtClean="0">
                <a:latin typeface="Times New Roman" panose="02020603050405020304" pitchFamily="18" charset="0"/>
                <a:cs typeface="Times New Roman" panose="02020603050405020304" pitchFamily="18" charset="0"/>
              </a:rPr>
              <a:t>    </a:t>
            </a:r>
            <a:r>
              <a:rPr lang="en-GB" sz="1800" dirty="0">
                <a:latin typeface="Times New Roman" panose="02020603050405020304" pitchFamily="18" charset="0"/>
                <a:cs typeface="Times New Roman" panose="02020603050405020304" pitchFamily="18" charset="0"/>
              </a:rPr>
              <a:t>public void run() {</a:t>
            </a:r>
          </a:p>
          <a:p>
            <a:pPr marL="0" indent="0">
              <a:buNone/>
            </a:pPr>
            <a:r>
              <a:rPr lang="en-GB" sz="1800" dirty="0">
                <a:latin typeface="Times New Roman" panose="02020603050405020304" pitchFamily="18" charset="0"/>
                <a:cs typeface="Times New Roman" panose="02020603050405020304" pitchFamily="18" charset="0"/>
              </a:rPr>
              <a:t>        System.out.println("Thread A started");</a:t>
            </a:r>
          </a:p>
          <a:p>
            <a:pPr marL="0" indent="0">
              <a:buNone/>
            </a:pPr>
            <a:r>
              <a:rPr lang="en-GB" sz="1800" dirty="0">
                <a:latin typeface="Times New Roman" panose="02020603050405020304" pitchFamily="18" charset="0"/>
                <a:cs typeface="Times New Roman" panose="02020603050405020304" pitchFamily="18" charset="0"/>
              </a:rPr>
              <a:t>        for (int i = 1; i &lt;= 4; i++) {</a:t>
            </a:r>
          </a:p>
          <a:p>
            <a:pPr marL="0" indent="0">
              <a:buNone/>
            </a:pPr>
            <a:r>
              <a:rPr lang="en-GB" sz="1800" dirty="0">
                <a:latin typeface="Times New Roman" panose="02020603050405020304" pitchFamily="18" charset="0"/>
                <a:cs typeface="Times New Roman" panose="02020603050405020304" pitchFamily="18" charset="0"/>
              </a:rPr>
              <a:t>       </a:t>
            </a:r>
            <a:r>
              <a:rPr lang="en-GB" sz="1800" dirty="0" smtClean="0">
                <a:latin typeface="Times New Roman" panose="02020603050405020304" pitchFamily="18" charset="0"/>
                <a:cs typeface="Times New Roman" panose="02020603050405020304" pitchFamily="18" charset="0"/>
              </a:rPr>
              <a:t>System.out.println</a:t>
            </a:r>
            <a:r>
              <a:rPr lang="en-GB" sz="1800" dirty="0">
                <a:latin typeface="Times New Roman" panose="02020603050405020304" pitchFamily="18" charset="0"/>
                <a:cs typeface="Times New Roman" panose="02020603050405020304" pitchFamily="18" charset="0"/>
              </a:rPr>
              <a:t>("\t From ThreadA: i= " + i);</a:t>
            </a:r>
          </a:p>
          <a:p>
            <a:pPr marL="0" indent="0">
              <a:buNone/>
            </a:pPr>
            <a:r>
              <a:rPr lang="en-GB" sz="1800" dirty="0">
                <a:latin typeface="Times New Roman" panose="02020603050405020304" pitchFamily="18" charset="0"/>
                <a:cs typeface="Times New Roman" panose="02020603050405020304" pitchFamily="18" charset="0"/>
              </a:rPr>
              <a:t>        }</a:t>
            </a:r>
          </a:p>
          <a:p>
            <a:pPr marL="0" indent="0">
              <a:buNone/>
            </a:pPr>
            <a:r>
              <a:rPr lang="en-GB" sz="1800" dirty="0">
                <a:latin typeface="Times New Roman" panose="02020603050405020304" pitchFamily="18" charset="0"/>
                <a:cs typeface="Times New Roman" panose="02020603050405020304" pitchFamily="18" charset="0"/>
              </a:rPr>
              <a:t>        System.out.println("Exit from A");</a:t>
            </a:r>
          </a:p>
          <a:p>
            <a:pPr marL="0" indent="0">
              <a:buNone/>
            </a:pPr>
            <a:r>
              <a:rPr lang="en-GB" sz="1800" dirty="0">
                <a:latin typeface="Times New Roman" panose="02020603050405020304" pitchFamily="18" charset="0"/>
                <a:cs typeface="Times New Roman" panose="02020603050405020304" pitchFamily="18" charset="0"/>
              </a:rPr>
              <a:t>    </a:t>
            </a:r>
            <a:r>
              <a:rPr lang="en-GB" sz="1800" dirty="0" smtClean="0">
                <a:latin typeface="Times New Roman" panose="02020603050405020304" pitchFamily="18" charset="0"/>
                <a:cs typeface="Times New Roman" panose="02020603050405020304" pitchFamily="18" charset="0"/>
              </a:rPr>
              <a:t>}  </a:t>
            </a:r>
          </a:p>
          <a:p>
            <a:pPr marL="0" indent="0">
              <a:buNone/>
            </a:pPr>
            <a:r>
              <a:rPr lang="en-GB" sz="1800" dirty="0" smtClean="0">
                <a:latin typeface="Times New Roman" panose="02020603050405020304" pitchFamily="18" charset="0"/>
                <a:cs typeface="Times New Roman" panose="02020603050405020304" pitchFamily="18" charset="0"/>
              </a:rPr>
              <a:t>}</a:t>
            </a:r>
            <a:endParaRPr lang="en-GB" sz="1800" dirty="0">
              <a:latin typeface="Times New Roman" panose="02020603050405020304" pitchFamily="18" charset="0"/>
              <a:cs typeface="Times New Roman" panose="02020603050405020304" pitchFamily="18" charset="0"/>
            </a:endParaRPr>
          </a:p>
          <a:p>
            <a:pPr marL="0" indent="0">
              <a:buNone/>
            </a:pPr>
            <a:r>
              <a:rPr lang="en-GB" sz="1800" dirty="0" smtClean="0">
                <a:latin typeface="Times New Roman" panose="02020603050405020304" pitchFamily="18" charset="0"/>
                <a:cs typeface="Times New Roman" panose="02020603050405020304" pitchFamily="18" charset="0"/>
              </a:rPr>
              <a:t>class </a:t>
            </a:r>
            <a:r>
              <a:rPr lang="en-GB" sz="1800" dirty="0">
                <a:latin typeface="Times New Roman" panose="02020603050405020304" pitchFamily="18" charset="0"/>
                <a:cs typeface="Times New Roman" panose="02020603050405020304" pitchFamily="18" charset="0"/>
              </a:rPr>
              <a:t>B extends Thread {</a:t>
            </a:r>
          </a:p>
          <a:p>
            <a:pPr marL="0" indent="0">
              <a:buNone/>
            </a:pPr>
            <a:r>
              <a:rPr lang="en-GB" sz="1800" dirty="0" smtClean="0">
                <a:latin typeface="Times New Roman" panose="02020603050405020304" pitchFamily="18" charset="0"/>
                <a:cs typeface="Times New Roman" panose="02020603050405020304" pitchFamily="18" charset="0"/>
              </a:rPr>
              <a:t>    </a:t>
            </a:r>
            <a:r>
              <a:rPr lang="en-GB" sz="1800" dirty="0">
                <a:latin typeface="Times New Roman" panose="02020603050405020304" pitchFamily="18" charset="0"/>
                <a:cs typeface="Times New Roman" panose="02020603050405020304" pitchFamily="18" charset="0"/>
              </a:rPr>
              <a:t>public void run() {</a:t>
            </a:r>
          </a:p>
          <a:p>
            <a:pPr marL="0" indent="0">
              <a:buNone/>
            </a:pPr>
            <a:r>
              <a:rPr lang="en-GB" sz="1800" dirty="0">
                <a:latin typeface="Times New Roman" panose="02020603050405020304" pitchFamily="18" charset="0"/>
                <a:cs typeface="Times New Roman" panose="02020603050405020304" pitchFamily="18" charset="0"/>
              </a:rPr>
              <a:t>        System.out.println("Thread B started");</a:t>
            </a:r>
          </a:p>
          <a:p>
            <a:pPr marL="0" indent="0">
              <a:buNone/>
            </a:pPr>
            <a:r>
              <a:rPr lang="en-GB" sz="1800" dirty="0">
                <a:latin typeface="Times New Roman" panose="02020603050405020304" pitchFamily="18" charset="0"/>
                <a:cs typeface="Times New Roman" panose="02020603050405020304" pitchFamily="18" charset="0"/>
              </a:rPr>
              <a:t>        for (int j = 1; j &lt;= 4; j++) {</a:t>
            </a:r>
          </a:p>
          <a:p>
            <a:pPr marL="0" indent="0">
              <a:buNone/>
            </a:pPr>
            <a:r>
              <a:rPr lang="en-GB" sz="1800" dirty="0">
                <a:latin typeface="Times New Roman" panose="02020603050405020304" pitchFamily="18" charset="0"/>
                <a:cs typeface="Times New Roman" panose="02020603050405020304" pitchFamily="18" charset="0"/>
              </a:rPr>
              <a:t>       </a:t>
            </a:r>
            <a:r>
              <a:rPr lang="en-GB" sz="1800" dirty="0" smtClean="0">
                <a:latin typeface="Times New Roman" panose="02020603050405020304" pitchFamily="18" charset="0"/>
                <a:cs typeface="Times New Roman" panose="02020603050405020304" pitchFamily="18" charset="0"/>
              </a:rPr>
              <a:t>System.out.println</a:t>
            </a:r>
            <a:r>
              <a:rPr lang="en-GB" sz="1800" dirty="0">
                <a:latin typeface="Times New Roman" panose="02020603050405020304" pitchFamily="18" charset="0"/>
                <a:cs typeface="Times New Roman" panose="02020603050405020304" pitchFamily="18" charset="0"/>
              </a:rPr>
              <a:t>("\t From ThreadB: j= " + j);</a:t>
            </a:r>
          </a:p>
          <a:p>
            <a:pPr marL="0" indent="0">
              <a:buNone/>
            </a:pPr>
            <a:r>
              <a:rPr lang="en-GB" sz="1800" dirty="0">
                <a:latin typeface="Times New Roman" panose="02020603050405020304" pitchFamily="18" charset="0"/>
                <a:cs typeface="Times New Roman" panose="02020603050405020304" pitchFamily="18" charset="0"/>
              </a:rPr>
              <a:t>        }</a:t>
            </a:r>
          </a:p>
          <a:p>
            <a:pPr marL="0" indent="0">
              <a:buNone/>
            </a:pPr>
            <a:r>
              <a:rPr lang="en-GB" sz="1800" dirty="0">
                <a:latin typeface="Times New Roman" panose="02020603050405020304" pitchFamily="18" charset="0"/>
                <a:cs typeface="Times New Roman" panose="02020603050405020304" pitchFamily="18" charset="0"/>
              </a:rPr>
              <a:t>        System.out.println("Exit from B");</a:t>
            </a:r>
          </a:p>
          <a:p>
            <a:pPr marL="0" indent="0">
              <a:buNone/>
            </a:pPr>
            <a:r>
              <a:rPr lang="en-GB" sz="1800" dirty="0">
                <a:latin typeface="Times New Roman" panose="02020603050405020304" pitchFamily="18" charset="0"/>
                <a:cs typeface="Times New Roman" panose="02020603050405020304" pitchFamily="18" charset="0"/>
              </a:rPr>
              <a:t>    </a:t>
            </a:r>
            <a:r>
              <a:rPr lang="en-GB" sz="1800" dirty="0" smtClean="0">
                <a:latin typeface="Times New Roman" panose="02020603050405020304" pitchFamily="18" charset="0"/>
                <a:cs typeface="Times New Roman" panose="02020603050405020304" pitchFamily="18" charset="0"/>
              </a:rPr>
              <a:t>}  }</a:t>
            </a:r>
          </a:p>
          <a:p>
            <a:pPr marL="0" indent="0">
              <a:buNone/>
            </a:pPr>
            <a:endParaRPr lang="en-GB" sz="1800"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sz="quarter" idx="4294967295"/>
          </p:nvPr>
        </p:nvSpPr>
        <p:spPr>
          <a:xfrm>
            <a:off x="6426926" y="1176338"/>
            <a:ext cx="5329645" cy="5327650"/>
          </a:xfrm>
          <a:noFill/>
        </p:spPr>
        <p:txBody>
          <a:bodyPr>
            <a:normAutofit/>
          </a:bodyPr>
          <a:lstStyle/>
          <a:p>
            <a:pPr marL="0" indent="0">
              <a:buNone/>
            </a:pPr>
            <a:r>
              <a:rPr lang="en-GB" sz="1800" dirty="0">
                <a:latin typeface="Times New Roman" panose="02020603050405020304" pitchFamily="18" charset="0"/>
                <a:cs typeface="Times New Roman" panose="02020603050405020304" pitchFamily="18" charset="0"/>
              </a:rPr>
              <a:t>class C extends Thread {</a:t>
            </a:r>
          </a:p>
          <a:p>
            <a:pPr marL="0" indent="0">
              <a:buNone/>
            </a:pPr>
            <a:r>
              <a:rPr lang="en-GB" sz="1800" dirty="0">
                <a:latin typeface="Times New Roman" panose="02020603050405020304" pitchFamily="18" charset="0"/>
                <a:cs typeface="Times New Roman" panose="02020603050405020304" pitchFamily="18" charset="0"/>
              </a:rPr>
              <a:t>    public void run() {</a:t>
            </a:r>
          </a:p>
          <a:p>
            <a:pPr marL="0" indent="0">
              <a:buNone/>
            </a:pPr>
            <a:r>
              <a:rPr lang="en-GB" sz="1800" dirty="0">
                <a:latin typeface="Times New Roman" panose="02020603050405020304" pitchFamily="18" charset="0"/>
                <a:cs typeface="Times New Roman" panose="02020603050405020304" pitchFamily="18" charset="0"/>
              </a:rPr>
              <a:t> </a:t>
            </a:r>
            <a:r>
              <a:rPr lang="en-GB" sz="1800" dirty="0" smtClean="0">
                <a:latin typeface="Times New Roman" panose="02020603050405020304" pitchFamily="18" charset="0"/>
                <a:cs typeface="Times New Roman" panose="02020603050405020304" pitchFamily="18" charset="0"/>
              </a:rPr>
              <a:t>  System.out.println</a:t>
            </a:r>
            <a:r>
              <a:rPr lang="en-GB" sz="1800" dirty="0">
                <a:latin typeface="Times New Roman" panose="02020603050405020304" pitchFamily="18" charset="0"/>
                <a:cs typeface="Times New Roman" panose="02020603050405020304" pitchFamily="18" charset="0"/>
              </a:rPr>
              <a:t>("Thread C started");</a:t>
            </a:r>
          </a:p>
          <a:p>
            <a:pPr marL="0" indent="0">
              <a:buNone/>
            </a:pPr>
            <a:r>
              <a:rPr lang="en-GB" sz="1800" dirty="0">
                <a:latin typeface="Times New Roman" panose="02020603050405020304" pitchFamily="18" charset="0"/>
                <a:cs typeface="Times New Roman" panose="02020603050405020304" pitchFamily="18" charset="0"/>
              </a:rPr>
              <a:t>        for (int k = 1; k &lt;= 4; k++) {</a:t>
            </a:r>
          </a:p>
          <a:p>
            <a:pPr marL="0" indent="0">
              <a:buNone/>
            </a:pPr>
            <a:r>
              <a:rPr lang="en-GB" sz="1800" dirty="0" smtClean="0">
                <a:latin typeface="Times New Roman" panose="02020603050405020304" pitchFamily="18" charset="0"/>
                <a:cs typeface="Times New Roman" panose="02020603050405020304" pitchFamily="18" charset="0"/>
              </a:rPr>
              <a:t>            System.out.println</a:t>
            </a:r>
            <a:r>
              <a:rPr lang="en-GB" sz="1800" dirty="0">
                <a:latin typeface="Times New Roman" panose="02020603050405020304" pitchFamily="18" charset="0"/>
                <a:cs typeface="Times New Roman" panose="02020603050405020304" pitchFamily="18" charset="0"/>
              </a:rPr>
              <a:t>("\t From ThreadC: k= " + k);</a:t>
            </a:r>
          </a:p>
          <a:p>
            <a:pPr marL="0" indent="0">
              <a:buNone/>
            </a:pPr>
            <a:r>
              <a:rPr lang="en-GB" sz="1800" dirty="0">
                <a:latin typeface="Times New Roman" panose="02020603050405020304" pitchFamily="18" charset="0"/>
                <a:cs typeface="Times New Roman" panose="02020603050405020304" pitchFamily="18" charset="0"/>
              </a:rPr>
              <a:t>        }</a:t>
            </a:r>
          </a:p>
          <a:p>
            <a:pPr marL="0" indent="0">
              <a:buNone/>
            </a:pPr>
            <a:r>
              <a:rPr lang="en-GB" sz="1800" dirty="0">
                <a:latin typeface="Times New Roman" panose="02020603050405020304" pitchFamily="18" charset="0"/>
                <a:cs typeface="Times New Roman" panose="02020603050405020304" pitchFamily="18" charset="0"/>
              </a:rPr>
              <a:t>        System.out.println("Exit from C");</a:t>
            </a:r>
          </a:p>
          <a:p>
            <a:pPr marL="0" indent="0">
              <a:buNone/>
            </a:pPr>
            <a:r>
              <a:rPr lang="en-GB" sz="1800" dirty="0">
                <a:latin typeface="Times New Roman" panose="02020603050405020304" pitchFamily="18" charset="0"/>
                <a:cs typeface="Times New Roman" panose="02020603050405020304" pitchFamily="18" charset="0"/>
              </a:rPr>
              <a:t>    }  </a:t>
            </a:r>
            <a:endParaRPr lang="en-GB" sz="1800" dirty="0" smtClean="0">
              <a:latin typeface="Times New Roman" panose="02020603050405020304" pitchFamily="18" charset="0"/>
              <a:cs typeface="Times New Roman" panose="02020603050405020304" pitchFamily="18" charset="0"/>
            </a:endParaRPr>
          </a:p>
          <a:p>
            <a:pPr marL="0" indent="0">
              <a:buNone/>
            </a:pPr>
            <a:r>
              <a:rPr lang="en-GB" sz="1800" dirty="0" smtClean="0">
                <a:latin typeface="Times New Roman" panose="02020603050405020304" pitchFamily="18" charset="0"/>
                <a:cs typeface="Times New Roman" panose="02020603050405020304" pitchFamily="18" charset="0"/>
              </a:rPr>
              <a:t>}</a:t>
            </a:r>
            <a:endParaRPr lang="en-GB" sz="1800" dirty="0">
              <a:latin typeface="Times New Roman" panose="02020603050405020304" pitchFamily="18" charset="0"/>
              <a:cs typeface="Times New Roman" panose="02020603050405020304" pitchFamily="18" charset="0"/>
            </a:endParaRPr>
          </a:p>
          <a:p>
            <a:pPr marL="0" indent="0">
              <a:buNone/>
            </a:pPr>
            <a:endParaRPr lang="en-IN" sz="1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5752836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1123406" y="347663"/>
            <a:ext cx="6539457" cy="6272212"/>
          </a:xfrm>
        </p:spPr>
        <p:txBody>
          <a:bodyPr>
            <a:noAutofit/>
          </a:bodyPr>
          <a:lstStyle/>
          <a:p>
            <a:pPr marL="0" indent="0">
              <a:buNone/>
            </a:pPr>
            <a:r>
              <a:rPr lang="en-IN" sz="2000" dirty="0" smtClean="0">
                <a:latin typeface="Times New Roman" panose="02020603050405020304" pitchFamily="18" charset="0"/>
                <a:cs typeface="Times New Roman" panose="02020603050405020304" pitchFamily="18" charset="0"/>
              </a:rPr>
              <a:t>public </a:t>
            </a:r>
            <a:r>
              <a:rPr lang="en-IN" sz="2000" dirty="0">
                <a:latin typeface="Times New Roman" panose="02020603050405020304" pitchFamily="18" charset="0"/>
                <a:cs typeface="Times New Roman" panose="02020603050405020304" pitchFamily="18" charset="0"/>
              </a:rPr>
              <a:t>class ThreadPriority {</a:t>
            </a:r>
          </a:p>
          <a:p>
            <a:pPr marL="0" indent="0">
              <a:buNone/>
            </a:pPr>
            <a:r>
              <a:rPr lang="en-IN" sz="2000" dirty="0">
                <a:latin typeface="Times New Roman" panose="02020603050405020304" pitchFamily="18" charset="0"/>
                <a:cs typeface="Times New Roman" panose="02020603050405020304" pitchFamily="18" charset="0"/>
              </a:rPr>
              <a:t>    public static void main(String args[]) {</a:t>
            </a:r>
          </a:p>
          <a:p>
            <a:pPr marL="0" indent="0">
              <a:buNone/>
            </a:pPr>
            <a:r>
              <a:rPr lang="en-IN" sz="2000" dirty="0">
                <a:latin typeface="Times New Roman" panose="02020603050405020304" pitchFamily="18" charset="0"/>
                <a:cs typeface="Times New Roman" panose="02020603050405020304" pitchFamily="18" charset="0"/>
              </a:rPr>
              <a:t>        A threadA = new A();</a:t>
            </a:r>
          </a:p>
          <a:p>
            <a:pPr marL="0" indent="0">
              <a:buNone/>
            </a:pPr>
            <a:r>
              <a:rPr lang="en-IN" sz="2000" dirty="0">
                <a:latin typeface="Times New Roman" panose="02020603050405020304" pitchFamily="18" charset="0"/>
                <a:cs typeface="Times New Roman" panose="02020603050405020304" pitchFamily="18" charset="0"/>
              </a:rPr>
              <a:t>        B threadB = new B();</a:t>
            </a:r>
          </a:p>
          <a:p>
            <a:pPr marL="0" indent="0">
              <a:buNone/>
            </a:pPr>
            <a:r>
              <a:rPr lang="en-IN" sz="2000" dirty="0">
                <a:latin typeface="Times New Roman" panose="02020603050405020304" pitchFamily="18" charset="0"/>
                <a:cs typeface="Times New Roman" panose="02020603050405020304" pitchFamily="18" charset="0"/>
              </a:rPr>
              <a:t>        C threadC = new C();</a:t>
            </a:r>
          </a:p>
          <a:p>
            <a:pPr marL="0" indent="0">
              <a:buNone/>
            </a:pPr>
            <a:r>
              <a:rPr lang="en-IN" sz="2000" dirty="0">
                <a:latin typeface="Times New Roman" panose="02020603050405020304" pitchFamily="18" charset="0"/>
                <a:cs typeface="Times New Roman" panose="02020603050405020304" pitchFamily="18" charset="0"/>
              </a:rPr>
              <a:t>        threadC.setPriority(Thread.MAX_PRIORITY);</a:t>
            </a:r>
          </a:p>
          <a:p>
            <a:pPr marL="0" indent="0">
              <a:buNone/>
            </a:pPr>
            <a:r>
              <a:rPr lang="en-IN" sz="2000" dirty="0">
                <a:latin typeface="Times New Roman" panose="02020603050405020304" pitchFamily="18" charset="0"/>
                <a:cs typeface="Times New Roman" panose="02020603050405020304" pitchFamily="18" charset="0"/>
              </a:rPr>
              <a:t>        threadB.setPriority(threadA.getPriority() + 1);</a:t>
            </a:r>
          </a:p>
          <a:p>
            <a:pPr marL="0" indent="0">
              <a:buNone/>
            </a:pPr>
            <a:r>
              <a:rPr lang="en-IN" sz="2000" dirty="0">
                <a:latin typeface="Times New Roman" panose="02020603050405020304" pitchFamily="18" charset="0"/>
                <a:cs typeface="Times New Roman" panose="02020603050405020304" pitchFamily="18" charset="0"/>
              </a:rPr>
              <a:t>        threadA.setPriority(Thread.MIN_PRIORITY);</a:t>
            </a:r>
          </a:p>
          <a:p>
            <a:pPr marL="0" indent="0">
              <a:buNone/>
            </a:pPr>
            <a:r>
              <a:rPr lang="en-IN" sz="2000" dirty="0">
                <a:latin typeface="Times New Roman" panose="02020603050405020304" pitchFamily="18" charset="0"/>
                <a:cs typeface="Times New Roman" panose="02020603050405020304" pitchFamily="18" charset="0"/>
              </a:rPr>
              <a:t>        System.out.println("Started Thread A");</a:t>
            </a:r>
          </a:p>
          <a:p>
            <a:pPr marL="0" indent="0">
              <a:buNone/>
            </a:pPr>
            <a:r>
              <a:rPr lang="en-IN" sz="2000" dirty="0">
                <a:latin typeface="Times New Roman" panose="02020603050405020304" pitchFamily="18" charset="0"/>
                <a:cs typeface="Times New Roman" panose="02020603050405020304" pitchFamily="18" charset="0"/>
              </a:rPr>
              <a:t>        threadA.start();</a:t>
            </a:r>
          </a:p>
          <a:p>
            <a:pPr marL="0" indent="0">
              <a:buNone/>
            </a:pPr>
            <a:r>
              <a:rPr lang="en-IN" sz="2000" dirty="0">
                <a:latin typeface="Times New Roman" panose="02020603050405020304" pitchFamily="18" charset="0"/>
                <a:cs typeface="Times New Roman" panose="02020603050405020304" pitchFamily="18" charset="0"/>
              </a:rPr>
              <a:t>        System.out.println("Started Thread B");</a:t>
            </a:r>
          </a:p>
          <a:p>
            <a:pPr marL="0" indent="0">
              <a:buNone/>
            </a:pPr>
            <a:r>
              <a:rPr lang="en-IN" sz="2000" dirty="0">
                <a:latin typeface="Times New Roman" panose="02020603050405020304" pitchFamily="18" charset="0"/>
                <a:cs typeface="Times New Roman" panose="02020603050405020304" pitchFamily="18" charset="0"/>
              </a:rPr>
              <a:t>        threadB.start();</a:t>
            </a:r>
          </a:p>
          <a:p>
            <a:pPr marL="0" indent="0">
              <a:buNone/>
            </a:pPr>
            <a:r>
              <a:rPr lang="en-IN" sz="2000" dirty="0">
                <a:latin typeface="Times New Roman" panose="02020603050405020304" pitchFamily="18" charset="0"/>
                <a:cs typeface="Times New Roman" panose="02020603050405020304" pitchFamily="18" charset="0"/>
              </a:rPr>
              <a:t>        System.out.println("Started Thread C");</a:t>
            </a:r>
          </a:p>
          <a:p>
            <a:pPr marL="0" indent="0">
              <a:buNone/>
            </a:pPr>
            <a:r>
              <a:rPr lang="en-IN" sz="2000" dirty="0">
                <a:latin typeface="Times New Roman" panose="02020603050405020304" pitchFamily="18" charset="0"/>
                <a:cs typeface="Times New Roman" panose="02020603050405020304" pitchFamily="18" charset="0"/>
              </a:rPr>
              <a:t>        threadC.start();</a:t>
            </a:r>
          </a:p>
          <a:p>
            <a:pPr marL="0" indent="0">
              <a:buNone/>
            </a:pPr>
            <a:r>
              <a:rPr lang="en-IN" sz="2000" dirty="0">
                <a:latin typeface="Times New Roman" panose="02020603050405020304" pitchFamily="18" charset="0"/>
                <a:cs typeface="Times New Roman" panose="02020603050405020304" pitchFamily="18" charset="0"/>
              </a:rPr>
              <a:t>        System.out.println("End of main thread");</a:t>
            </a:r>
          </a:p>
          <a:p>
            <a:pPr marL="0" indent="0">
              <a:buNone/>
            </a:pPr>
            <a:r>
              <a:rPr lang="en-IN" sz="2000" dirty="0">
                <a:latin typeface="Times New Roman" panose="02020603050405020304" pitchFamily="18" charset="0"/>
                <a:cs typeface="Times New Roman" panose="02020603050405020304" pitchFamily="18" charset="0"/>
              </a:rPr>
              <a:t>    }  </a:t>
            </a:r>
            <a:r>
              <a:rPr lang="en-IN"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pPr marL="0" indent="0">
              <a:buNone/>
            </a:pPr>
            <a:endParaRPr lang="en-US" sz="2000" dirty="0">
              <a:solidFill>
                <a:schemeClr val="bg1"/>
              </a:solidFill>
            </a:endParaRPr>
          </a:p>
        </p:txBody>
      </p:sp>
    </p:spTree>
    <p:extLst>
      <p:ext uri="{BB962C8B-B14F-4D97-AF65-F5344CB8AC3E}">
        <p14:creationId xmlns:p14="http://schemas.microsoft.com/office/powerpoint/2010/main" xmlns="" val="36896591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Rectangle 2"/>
          <p:cNvSpPr>
            <a:spLocks noGrp="1" noChangeArrowheads="1"/>
          </p:cNvSpPr>
          <p:nvPr>
            <p:ph type="title" idx="4294967295"/>
          </p:nvPr>
        </p:nvSpPr>
        <p:spPr>
          <a:xfrm>
            <a:off x="0" y="365125"/>
            <a:ext cx="10515600" cy="819150"/>
          </a:xfrm>
        </p:spPr>
        <p:txBody>
          <a:bodyPr/>
          <a:lstStyle/>
          <a:p>
            <a:r>
              <a:rPr lang="en-US" b="1" dirty="0" smtClean="0">
                <a:solidFill>
                  <a:srgbClr val="FF0000"/>
                </a:solidFill>
                <a:latin typeface="Times New Roman" panose="02020603050405020304" pitchFamily="18" charset="0"/>
                <a:cs typeface="Times New Roman" panose="02020603050405020304" pitchFamily="18" charset="0"/>
              </a:rPr>
              <a:t>           Multitasking and Multithreading</a:t>
            </a:r>
          </a:p>
        </p:txBody>
      </p:sp>
      <p:sp>
        <p:nvSpPr>
          <p:cNvPr id="8195" name="Rectangle 3"/>
          <p:cNvSpPr>
            <a:spLocks noGrp="1" noChangeArrowheads="1"/>
          </p:cNvSpPr>
          <p:nvPr>
            <p:ph sz="quarter" idx="4294967295"/>
          </p:nvPr>
        </p:nvSpPr>
        <p:spPr>
          <a:xfrm>
            <a:off x="679268" y="1539875"/>
            <a:ext cx="9836331" cy="4332288"/>
          </a:xfrm>
        </p:spPr>
        <p:txBody>
          <a:bodyPr>
            <a:normAutofit/>
          </a:bodyPr>
          <a:lstStyle/>
          <a:p>
            <a:pPr>
              <a:lnSpc>
                <a:spcPct val="100000"/>
              </a:lnSpc>
            </a:pPr>
            <a:r>
              <a:rPr lang="en-US" sz="2400" dirty="0">
                <a:solidFill>
                  <a:srgbClr val="002060"/>
                </a:solidFill>
                <a:latin typeface="Times New Roman" panose="02020603050405020304" pitchFamily="18" charset="0"/>
                <a:cs typeface="Times New Roman" panose="02020603050405020304" pitchFamily="18" charset="0"/>
              </a:rPr>
              <a:t>Multitasking: </a:t>
            </a:r>
          </a:p>
          <a:p>
            <a:pPr lvl="1">
              <a:lnSpc>
                <a:spcPct val="100000"/>
              </a:lnSpc>
            </a:pPr>
            <a:r>
              <a:rPr lang="en-US" dirty="0">
                <a:latin typeface="Times New Roman" panose="02020603050405020304" pitchFamily="18" charset="0"/>
                <a:cs typeface="Times New Roman" panose="02020603050405020304" pitchFamily="18" charset="0"/>
              </a:rPr>
              <a:t>refers to a computer's ability to perform multiple jobs concurrently</a:t>
            </a:r>
          </a:p>
          <a:p>
            <a:pPr lvl="1">
              <a:lnSpc>
                <a:spcPct val="100000"/>
              </a:lnSpc>
            </a:pPr>
            <a:r>
              <a:rPr lang="en-US" dirty="0">
                <a:latin typeface="Times New Roman" panose="02020603050405020304" pitchFamily="18" charset="0"/>
                <a:cs typeface="Times New Roman" panose="02020603050405020304" pitchFamily="18" charset="0"/>
              </a:rPr>
              <a:t>more than one program are running concurrently, e.g., UNIX</a:t>
            </a:r>
          </a:p>
          <a:p>
            <a:pPr>
              <a:lnSpc>
                <a:spcPct val="100000"/>
              </a:lnSpc>
            </a:pPr>
            <a:endParaRPr lang="en-US" sz="2400" dirty="0" smtClean="0">
              <a:solidFill>
                <a:schemeClr val="hlink"/>
              </a:solidFill>
              <a:latin typeface="Times New Roman" panose="02020603050405020304" pitchFamily="18" charset="0"/>
              <a:cs typeface="Times New Roman" panose="02020603050405020304" pitchFamily="18" charset="0"/>
            </a:endParaRPr>
          </a:p>
          <a:p>
            <a:pPr>
              <a:lnSpc>
                <a:spcPct val="100000"/>
              </a:lnSpc>
            </a:pPr>
            <a:r>
              <a:rPr lang="en-US" sz="2400" dirty="0" smtClean="0">
                <a:solidFill>
                  <a:srgbClr val="002060"/>
                </a:solidFill>
                <a:latin typeface="Times New Roman" panose="02020603050405020304" pitchFamily="18" charset="0"/>
                <a:cs typeface="Times New Roman" panose="02020603050405020304" pitchFamily="18" charset="0"/>
              </a:rPr>
              <a:t>Multithreading</a:t>
            </a:r>
            <a:r>
              <a:rPr lang="en-US" sz="2400" dirty="0">
                <a:solidFill>
                  <a:srgbClr val="002060"/>
                </a:solidFill>
                <a:latin typeface="Times New Roman" panose="02020603050405020304" pitchFamily="18" charset="0"/>
                <a:cs typeface="Times New Roman" panose="02020603050405020304" pitchFamily="18" charset="0"/>
              </a:rPr>
              <a:t>:</a:t>
            </a:r>
          </a:p>
          <a:p>
            <a:pPr lvl="1">
              <a:lnSpc>
                <a:spcPct val="100000"/>
              </a:lnSpc>
            </a:pPr>
            <a:r>
              <a:rPr lang="en-US" dirty="0">
                <a:latin typeface="Times New Roman" panose="02020603050405020304" pitchFamily="18" charset="0"/>
                <a:cs typeface="Times New Roman" panose="02020603050405020304" pitchFamily="18" charset="0"/>
              </a:rPr>
              <a:t>A thread is a single sequence of execution within a program</a:t>
            </a:r>
          </a:p>
          <a:p>
            <a:pPr lvl="1">
              <a:lnSpc>
                <a:spcPct val="100000"/>
              </a:lnSpc>
            </a:pPr>
            <a:r>
              <a:rPr lang="en-US" dirty="0">
                <a:latin typeface="Times New Roman" panose="02020603050405020304" pitchFamily="18" charset="0"/>
                <a:cs typeface="Times New Roman" panose="02020603050405020304" pitchFamily="18" charset="0"/>
              </a:rPr>
              <a:t>refers to multiple threads of control within a single program</a:t>
            </a:r>
          </a:p>
          <a:p>
            <a:pPr lvl="1">
              <a:lnSpc>
                <a:spcPct val="100000"/>
              </a:lnSpc>
            </a:pPr>
            <a:r>
              <a:rPr lang="en-US" dirty="0">
                <a:latin typeface="Times New Roman" panose="02020603050405020304" pitchFamily="18" charset="0"/>
                <a:cs typeface="Times New Roman" panose="02020603050405020304" pitchFamily="18" charset="0"/>
              </a:rPr>
              <a:t>each program can run multiple threads of control within it, e.g., Web Browser</a:t>
            </a:r>
          </a:p>
        </p:txBody>
      </p:sp>
    </p:spTree>
    <p:extLst>
      <p:ext uri="{BB962C8B-B14F-4D97-AF65-F5344CB8AC3E}">
        <p14:creationId xmlns:p14="http://schemas.microsoft.com/office/powerpoint/2010/main" xmlns="" val="35206926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1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819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819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19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819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819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819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796835" y="200025"/>
            <a:ext cx="10450285" cy="727075"/>
          </a:xfrm>
        </p:spPr>
        <p:txBody>
          <a:bodyPr>
            <a:normAutofit fontScale="90000"/>
          </a:bodyPr>
          <a:lstStyle/>
          <a:p>
            <a:pPr algn="ctr"/>
            <a:r>
              <a:rPr lang="en-GB" dirty="0" smtClean="0">
                <a:solidFill>
                  <a:srgbClr val="FF0000"/>
                </a:solidFill>
                <a:latin typeface="Times New Roman" panose="02020603050405020304" pitchFamily="18" charset="0"/>
                <a:cs typeface="Times New Roman" panose="02020603050405020304" pitchFamily="18" charset="0"/>
              </a:rPr>
              <a:t>Why to </a:t>
            </a:r>
            <a:r>
              <a:rPr lang="en-GB" dirty="0">
                <a:solidFill>
                  <a:srgbClr val="FF0000"/>
                </a:solidFill>
                <a:latin typeface="Times New Roman" panose="02020603050405020304" pitchFamily="18" charset="0"/>
                <a:cs typeface="Times New Roman" panose="02020603050405020304" pitchFamily="18" charset="0"/>
              </a:rPr>
              <a:t>use Multithreading</a:t>
            </a:r>
            <a:r>
              <a:rPr lang="en-GB" dirty="0" smtClean="0">
                <a:solidFill>
                  <a:srgbClr val="FF0000"/>
                </a:solidFill>
                <a:latin typeface="Times New Roman" panose="02020603050405020304" pitchFamily="18" charset="0"/>
                <a:cs typeface="Times New Roman" panose="02020603050405020304" pitchFamily="18" charset="0"/>
              </a:rPr>
              <a:t>?</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4294967295"/>
          </p:nvPr>
        </p:nvSpPr>
        <p:spPr>
          <a:xfrm>
            <a:off x="431075" y="1092200"/>
            <a:ext cx="11338559" cy="5167313"/>
          </a:xfrm>
        </p:spPr>
        <p:txBody>
          <a:bodyPr>
            <a:normAutofit/>
          </a:bodyPr>
          <a:lstStyle/>
          <a:p>
            <a:pPr>
              <a:spcBef>
                <a:spcPts val="275"/>
              </a:spcBef>
              <a:buClr>
                <a:srgbClr val="000000"/>
              </a:buClr>
              <a:buSzPct val="59000"/>
              <a:buFont typeface="Wingdings" panose="05000000000000000000" pitchFamily="2" charset="2"/>
              <a:buChar char="v"/>
            </a:pPr>
            <a:endParaRPr lang="en-GB" sz="2200" dirty="0" smtClean="0">
              <a:solidFill>
                <a:schemeClr val="bg1"/>
              </a:solidFill>
              <a:latin typeface="Times New Roman" panose="02020603050405020304" pitchFamily="18" charset="0"/>
              <a:cs typeface="Times New Roman" panose="02020603050405020304" pitchFamily="18" charset="0"/>
            </a:endParaRPr>
          </a:p>
          <a:p>
            <a:pPr>
              <a:spcBef>
                <a:spcPts val="275"/>
              </a:spcBef>
              <a:buClr>
                <a:srgbClr val="000000"/>
              </a:buClr>
              <a:buSzPct val="59000"/>
              <a:buFont typeface="Wingdings" panose="05000000000000000000" pitchFamily="2" charset="2"/>
              <a:buChar char="v"/>
            </a:pPr>
            <a:r>
              <a:rPr lang="en-GB" sz="2200" dirty="0" smtClean="0">
                <a:latin typeface="Times New Roman" panose="02020603050405020304" pitchFamily="18" charset="0"/>
                <a:cs typeface="Times New Roman" panose="02020603050405020304" pitchFamily="18" charset="0"/>
              </a:rPr>
              <a:t>In </a:t>
            </a:r>
            <a:r>
              <a:rPr lang="en-GB" sz="2200" dirty="0">
                <a:latin typeface="Times New Roman" panose="02020603050405020304" pitchFamily="18" charset="0"/>
                <a:cs typeface="Times New Roman" panose="02020603050405020304" pitchFamily="18" charset="0"/>
              </a:rPr>
              <a:t>a single threaded application, one thread of execution must do everything</a:t>
            </a:r>
          </a:p>
          <a:p>
            <a:pPr lvl="1">
              <a:spcBef>
                <a:spcPts val="275"/>
              </a:spcBef>
              <a:buClr>
                <a:srgbClr val="000000"/>
              </a:buClr>
              <a:buSzPct val="85000"/>
              <a:buFont typeface="Wingdings" panose="05000000000000000000" pitchFamily="2" charset="2"/>
              <a:buChar char="v"/>
            </a:pPr>
            <a:r>
              <a:rPr lang="en-GB" sz="2200" dirty="0">
                <a:latin typeface="Times New Roman" panose="02020603050405020304" pitchFamily="18" charset="0"/>
                <a:cs typeface="Times New Roman" panose="02020603050405020304" pitchFamily="18" charset="0"/>
              </a:rPr>
              <a:t>If an application has several tasks to perform, those tasks will be performed when the thread can get to them.</a:t>
            </a:r>
          </a:p>
          <a:p>
            <a:pPr lvl="1">
              <a:spcBef>
                <a:spcPts val="275"/>
              </a:spcBef>
              <a:buClr>
                <a:srgbClr val="000000"/>
              </a:buClr>
              <a:buSzPct val="85000"/>
              <a:buFont typeface="Wingdings" panose="05000000000000000000" pitchFamily="2" charset="2"/>
              <a:buChar char="v"/>
            </a:pPr>
            <a:r>
              <a:rPr lang="en-GB" sz="2200" dirty="0">
                <a:latin typeface="Times New Roman" panose="02020603050405020304" pitchFamily="18" charset="0"/>
                <a:cs typeface="Times New Roman" panose="02020603050405020304" pitchFamily="18" charset="0"/>
              </a:rPr>
              <a:t>A single task which requires a lot of processing can make the entire application appear to be "sluggish" or unresponsive. </a:t>
            </a:r>
          </a:p>
          <a:p>
            <a:pPr lvl="1">
              <a:spcBef>
                <a:spcPts val="275"/>
              </a:spcBef>
              <a:buClr>
                <a:srgbClr val="000000"/>
              </a:buClr>
              <a:buSzPct val="343000"/>
              <a:buFont typeface="Wingdings" panose="05000000000000000000" pitchFamily="2" charset="2"/>
              <a:buChar char="v"/>
            </a:pPr>
            <a:endParaRPr lang="en-GB" sz="2200" dirty="0">
              <a:latin typeface="Times New Roman" panose="02020603050405020304" pitchFamily="18" charset="0"/>
              <a:cs typeface="Times New Roman" panose="02020603050405020304" pitchFamily="18" charset="0"/>
            </a:endParaRPr>
          </a:p>
          <a:p>
            <a:pPr>
              <a:spcBef>
                <a:spcPts val="275"/>
              </a:spcBef>
              <a:buClr>
                <a:srgbClr val="000000"/>
              </a:buClr>
              <a:buSzPct val="59000"/>
              <a:buFont typeface="Wingdings" panose="05000000000000000000" pitchFamily="2" charset="2"/>
              <a:buChar char="v"/>
            </a:pPr>
            <a:r>
              <a:rPr lang="en-GB" sz="2200" dirty="0">
                <a:latin typeface="Times New Roman" panose="02020603050405020304" pitchFamily="18" charset="0"/>
                <a:cs typeface="Times New Roman" panose="02020603050405020304" pitchFamily="18" charset="0"/>
              </a:rPr>
              <a:t>In a multithreaded application, each task can be performed by a separate thread</a:t>
            </a:r>
          </a:p>
          <a:p>
            <a:pPr lvl="1">
              <a:spcBef>
                <a:spcPts val="275"/>
              </a:spcBef>
              <a:buClr>
                <a:srgbClr val="000000"/>
              </a:buClr>
              <a:buSzPct val="85000"/>
              <a:buFont typeface="Wingdings" panose="05000000000000000000" pitchFamily="2" charset="2"/>
              <a:buChar char="v"/>
            </a:pPr>
            <a:r>
              <a:rPr lang="en-GB" sz="2200" dirty="0">
                <a:latin typeface="Times New Roman" panose="02020603050405020304" pitchFamily="18" charset="0"/>
                <a:cs typeface="Times New Roman" panose="02020603050405020304" pitchFamily="18" charset="0"/>
              </a:rPr>
              <a:t>If one thread is executing a long process, it does not make the entire application wait for it to finish.</a:t>
            </a:r>
          </a:p>
          <a:p>
            <a:pPr>
              <a:spcBef>
                <a:spcPts val="275"/>
              </a:spcBef>
              <a:buClr>
                <a:srgbClr val="000000"/>
              </a:buClr>
              <a:buSzPct val="343000"/>
              <a:buFont typeface="Wingdings" panose="05000000000000000000" pitchFamily="2" charset="2"/>
              <a:buChar char="v"/>
            </a:pPr>
            <a:endParaRPr lang="en-GB" sz="2200" dirty="0">
              <a:latin typeface="Times New Roman" panose="02020603050405020304" pitchFamily="18" charset="0"/>
              <a:cs typeface="Times New Roman" panose="02020603050405020304" pitchFamily="18" charset="0"/>
            </a:endParaRPr>
          </a:p>
          <a:p>
            <a:pPr>
              <a:spcBef>
                <a:spcPts val="275"/>
              </a:spcBef>
              <a:buClr>
                <a:srgbClr val="000000"/>
              </a:buClr>
              <a:buSzPct val="59000"/>
              <a:buFont typeface="Wingdings" panose="05000000000000000000" pitchFamily="2" charset="2"/>
              <a:buChar char="v"/>
            </a:pPr>
            <a:r>
              <a:rPr lang="en-GB" sz="2200" dirty="0">
                <a:latin typeface="Times New Roman" panose="02020603050405020304" pitchFamily="18" charset="0"/>
                <a:cs typeface="Times New Roman" panose="02020603050405020304" pitchFamily="18" charset="0"/>
              </a:rPr>
              <a:t>If a multithreaded application is being executed on a system that has multiple processors, the OS may execute separate threads simultaneously on separate processors.</a:t>
            </a:r>
          </a:p>
          <a:p>
            <a:pPr>
              <a:buFont typeface="Wingdings" panose="05000000000000000000" pitchFamily="2" charset="2"/>
              <a:buChar char="v"/>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3639168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320800" y="228600"/>
            <a:ext cx="10871200" cy="990600"/>
          </a:xfrm>
        </p:spPr>
        <p:txBody>
          <a:bodyPr/>
          <a:lstStyle/>
          <a:p>
            <a:r>
              <a:rPr lang="en-US" dirty="0" smtClean="0"/>
              <a:t>What are </a:t>
            </a:r>
            <a:r>
              <a:rPr lang="en-US" dirty="0" smtClean="0"/>
              <a:t>Threads?</a:t>
            </a:r>
            <a:endParaRPr lang="en-IN" dirty="0"/>
          </a:p>
        </p:txBody>
      </p:sp>
      <p:sp>
        <p:nvSpPr>
          <p:cNvPr id="3" name="Content Placeholder 2"/>
          <p:cNvSpPr>
            <a:spLocks noGrp="1"/>
          </p:cNvSpPr>
          <p:nvPr>
            <p:ph sz="quarter" idx="4294967295"/>
          </p:nvPr>
        </p:nvSpPr>
        <p:spPr>
          <a:xfrm>
            <a:off x="1320800" y="1600200"/>
            <a:ext cx="10871200" cy="4495800"/>
          </a:xfrm>
        </p:spPr>
        <p:txBody>
          <a:bodyPr>
            <a:normAutofit fontScale="70000" lnSpcReduction="20000"/>
          </a:bodyPr>
          <a:lstStyle/>
          <a:p>
            <a:r>
              <a:rPr lang="en-US" dirty="0" smtClean="0"/>
              <a:t>A thread is a:</a:t>
            </a:r>
          </a:p>
          <a:p>
            <a:pPr lvl="1"/>
            <a:r>
              <a:rPr lang="en-US" dirty="0" smtClean="0"/>
              <a:t>Facility to allow multiple activities within a single process</a:t>
            </a:r>
          </a:p>
          <a:p>
            <a:pPr lvl="1"/>
            <a:r>
              <a:rPr lang="en-US" dirty="0" smtClean="0"/>
              <a:t>Referred as lightweight process</a:t>
            </a:r>
          </a:p>
          <a:p>
            <a:pPr lvl="1"/>
            <a:r>
              <a:rPr lang="en-US" dirty="0" smtClean="0"/>
              <a:t>A thread is a series of executed statements</a:t>
            </a:r>
          </a:p>
          <a:p>
            <a:pPr lvl="1"/>
            <a:r>
              <a:rPr lang="en-US" dirty="0" smtClean="0"/>
              <a:t>Each thread has its own program counter, stack and local variables</a:t>
            </a:r>
          </a:p>
          <a:p>
            <a:pPr lvl="1"/>
            <a:r>
              <a:rPr lang="en-US" dirty="0" smtClean="0"/>
              <a:t>A thread is a nested sequence of method calls</a:t>
            </a:r>
          </a:p>
          <a:p>
            <a:pPr lvl="1"/>
            <a:r>
              <a:rPr lang="en-US" dirty="0" smtClean="0"/>
              <a:t>Its shares memory, files and per-process state</a:t>
            </a:r>
          </a:p>
          <a:p>
            <a:endParaRPr lang="en-US" dirty="0" smtClean="0"/>
          </a:p>
          <a:p>
            <a:r>
              <a:rPr lang="en-US" dirty="0" smtClean="0"/>
              <a:t>Commonly used Constructors of Thread class:</a:t>
            </a:r>
          </a:p>
          <a:p>
            <a:r>
              <a:rPr lang="en-US" dirty="0" smtClean="0"/>
              <a:t>Thread()</a:t>
            </a:r>
          </a:p>
          <a:p>
            <a:r>
              <a:rPr lang="en-US" dirty="0" smtClean="0"/>
              <a:t>Thread(String name)</a:t>
            </a:r>
          </a:p>
          <a:p>
            <a:r>
              <a:rPr lang="en-US" dirty="0" smtClean="0"/>
              <a:t>Thread(Runnable r)</a:t>
            </a:r>
          </a:p>
          <a:p>
            <a:r>
              <a:rPr lang="en-US" dirty="0" smtClean="0"/>
              <a:t>Thread(Runnable r,String name)</a:t>
            </a:r>
            <a:br>
              <a:rPr lang="en-US" dirty="0" smtClean="0"/>
            </a:br>
            <a:endParaRPr lang="en-IN" dirty="0"/>
          </a:p>
        </p:txBody>
      </p:sp>
    </p:spTree>
    <p:extLst>
      <p:ext uri="{BB962C8B-B14F-4D97-AF65-F5344CB8AC3E}">
        <p14:creationId xmlns:p14="http://schemas.microsoft.com/office/powerpoint/2010/main" xmlns="" val="33075644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200275" y="153988"/>
            <a:ext cx="9991725" cy="577850"/>
          </a:xfrm>
        </p:spPr>
        <p:txBody>
          <a:bodyPr>
            <a:noAutofit/>
          </a:bodyPr>
          <a:lstStyle/>
          <a:p>
            <a:r>
              <a:rPr lang="en-US" sz="3400" b="1" dirty="0">
                <a:solidFill>
                  <a:srgbClr val="FF0000"/>
                </a:solidFill>
                <a:latin typeface="Times New Roman" panose="02020603050405020304" pitchFamily="18" charset="0"/>
                <a:cs typeface="Times New Roman" panose="02020603050405020304" pitchFamily="18" charset="0"/>
              </a:rPr>
              <a:t>Multithreading </a:t>
            </a:r>
            <a:r>
              <a:rPr lang="en-US" sz="3400" b="1" dirty="0" smtClean="0">
                <a:solidFill>
                  <a:srgbClr val="FF0000"/>
                </a:solidFill>
                <a:latin typeface="Times New Roman" panose="02020603050405020304" pitchFamily="18" charset="0"/>
                <a:cs typeface="Times New Roman" panose="02020603050405020304" pitchFamily="18" charset="0"/>
              </a:rPr>
              <a:t>Thread class</a:t>
            </a:r>
            <a:endParaRPr lang="en-US" sz="34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4294967295"/>
          </p:nvPr>
        </p:nvSpPr>
        <p:spPr>
          <a:xfrm>
            <a:off x="261257" y="966788"/>
            <a:ext cx="5012418" cy="5734458"/>
          </a:xfrm>
          <a:noFill/>
        </p:spPr>
        <p:style>
          <a:lnRef idx="2">
            <a:schemeClr val="accent2"/>
          </a:lnRef>
          <a:fillRef idx="1">
            <a:schemeClr val="lt1"/>
          </a:fillRef>
          <a:effectRef idx="0">
            <a:schemeClr val="accent2"/>
          </a:effectRef>
          <a:fontRef idx="minor">
            <a:schemeClr val="dk1"/>
          </a:fontRef>
        </p:style>
        <p:txBody>
          <a:bodyPr>
            <a:noAutofit/>
          </a:bodyPr>
          <a:lstStyle/>
          <a:p>
            <a:pPr marL="0" indent="0">
              <a:buNone/>
            </a:pPr>
            <a:r>
              <a:rPr lang="en-US" sz="1600" dirty="0">
                <a:latin typeface="Times New Roman" panose="02020603050405020304" pitchFamily="18" charset="0"/>
                <a:cs typeface="Times New Roman" panose="02020603050405020304" pitchFamily="18" charset="0"/>
              </a:rPr>
              <a:t>class Count extends Thread {</a:t>
            </a:r>
          </a:p>
          <a:p>
            <a:pPr marL="0" indent="0">
              <a:buNone/>
            </a:pPr>
            <a:r>
              <a:rPr lang="en-US" sz="1600" dirty="0">
                <a:latin typeface="Times New Roman" panose="02020603050405020304" pitchFamily="18" charset="0"/>
                <a:cs typeface="Times New Roman" panose="02020603050405020304" pitchFamily="18" charset="0"/>
              </a:rPr>
              <a:t>    Count() {</a:t>
            </a:r>
          </a:p>
          <a:p>
            <a:pPr marL="0" indent="0">
              <a:buNone/>
            </a:pPr>
            <a:r>
              <a:rPr lang="en-US" sz="1600" dirty="0">
                <a:latin typeface="Times New Roman" panose="02020603050405020304" pitchFamily="18" charset="0"/>
                <a:cs typeface="Times New Roman" panose="02020603050405020304" pitchFamily="18" charset="0"/>
              </a:rPr>
              <a:t>        super("my extending thread");</a:t>
            </a:r>
          </a:p>
          <a:p>
            <a:pPr marL="0" indent="0">
              <a:buNone/>
            </a:pPr>
            <a:r>
              <a:rPr lang="en-US" sz="1600" dirty="0">
                <a:latin typeface="Times New Roman" panose="02020603050405020304" pitchFamily="18" charset="0"/>
                <a:cs typeface="Times New Roman" panose="02020603050405020304" pitchFamily="18" charset="0"/>
              </a:rPr>
              <a:t>        System.out.println("my thread created" + this);</a:t>
            </a:r>
          </a:p>
          <a:p>
            <a:pPr marL="0" indent="0">
              <a:buNone/>
            </a:pPr>
            <a:r>
              <a:rPr lang="en-US" sz="1600" dirty="0">
                <a:latin typeface="Times New Roman" panose="02020603050405020304" pitchFamily="18" charset="0"/>
                <a:cs typeface="Times New Roman" panose="02020603050405020304" pitchFamily="18" charset="0"/>
              </a:rPr>
              <a:t>        start();</a:t>
            </a:r>
          </a:p>
          <a:p>
            <a:pPr marL="0" indent="0">
              <a:buNone/>
            </a:pPr>
            <a:r>
              <a:rPr lang="en-US" sz="1600" dirty="0">
                <a:latin typeface="Times New Roman" panose="02020603050405020304" pitchFamily="18" charset="0"/>
                <a:cs typeface="Times New Roman" panose="02020603050405020304" pitchFamily="18" charset="0"/>
              </a:rPr>
              <a:t>    }</a:t>
            </a:r>
          </a:p>
          <a:p>
            <a:pPr marL="0" indent="0">
              <a:buNone/>
            </a:pPr>
            <a:r>
              <a:rPr lang="en-US" sz="1600" dirty="0">
                <a:latin typeface="Times New Roman" panose="02020603050405020304" pitchFamily="18" charset="0"/>
                <a:cs typeface="Times New Roman" panose="02020603050405020304" pitchFamily="18" charset="0"/>
              </a:rPr>
              <a:t>    public void run() {</a:t>
            </a:r>
          </a:p>
          <a:p>
            <a:pPr marL="0" indent="0">
              <a:buNone/>
            </a:pPr>
            <a:r>
              <a:rPr lang="en-US" sz="1600" dirty="0">
                <a:latin typeface="Times New Roman" panose="02020603050405020304" pitchFamily="18" charset="0"/>
                <a:cs typeface="Times New Roman" panose="02020603050405020304" pitchFamily="18" charset="0"/>
              </a:rPr>
              <a:t>        try {</a:t>
            </a:r>
          </a:p>
          <a:p>
            <a:pPr marL="0" indent="0">
              <a:buNone/>
            </a:pPr>
            <a:r>
              <a:rPr lang="en-US" sz="1600" dirty="0">
                <a:latin typeface="Times New Roman" panose="02020603050405020304" pitchFamily="18" charset="0"/>
                <a:cs typeface="Times New Roman" panose="02020603050405020304" pitchFamily="18" charset="0"/>
              </a:rPr>
              <a:t>            for (int i = 0; i &lt; 10; i++) {</a:t>
            </a:r>
          </a:p>
          <a:p>
            <a:pPr marL="0" indent="0">
              <a:buNone/>
            </a:pPr>
            <a:r>
              <a:rPr lang="en-US" sz="1600" dirty="0">
                <a:latin typeface="Times New Roman" panose="02020603050405020304" pitchFamily="18" charset="0"/>
                <a:cs typeface="Times New Roman" panose="02020603050405020304" pitchFamily="18" charset="0"/>
              </a:rPr>
              <a:t>                System.out.println("Printing the count " + i);</a:t>
            </a:r>
          </a:p>
          <a:p>
            <a:pPr marL="0" indent="0">
              <a:buNone/>
            </a:pPr>
            <a:r>
              <a:rPr lang="en-US" sz="1600" dirty="0">
                <a:latin typeface="Times New Roman" panose="02020603050405020304" pitchFamily="18" charset="0"/>
                <a:cs typeface="Times New Roman" panose="02020603050405020304" pitchFamily="18" charset="0"/>
              </a:rPr>
              <a:t>                Thread.sleep(1000</a:t>
            </a:r>
            <a:r>
              <a:rPr lang="en-US" sz="1600" dirty="0" smtClean="0">
                <a:latin typeface="Times New Roman" panose="02020603050405020304" pitchFamily="18" charset="0"/>
                <a:cs typeface="Times New Roman" panose="02020603050405020304" pitchFamily="18" charset="0"/>
              </a:rPr>
              <a:t>);   </a:t>
            </a:r>
          </a:p>
          <a:p>
            <a:pPr marL="0" indent="0">
              <a:buNone/>
            </a:pPr>
            <a:r>
              <a:rPr lang="en-US" sz="1600" dirty="0" smtClean="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        } catch (InterruptedException e) {</a:t>
            </a:r>
          </a:p>
          <a:p>
            <a:pPr marL="0" indent="0">
              <a:buNone/>
            </a:pPr>
            <a:r>
              <a:rPr lang="en-US" sz="1600" dirty="0">
                <a:latin typeface="Times New Roman" panose="02020603050405020304" pitchFamily="18" charset="0"/>
                <a:cs typeface="Times New Roman" panose="02020603050405020304" pitchFamily="18" charset="0"/>
              </a:rPr>
              <a:t>            System.out.println("my thread interrupted</a:t>
            </a:r>
            <a:r>
              <a:rPr lang="en-US" sz="1600" dirty="0" smtClean="0">
                <a:latin typeface="Times New Roman" panose="02020603050405020304" pitchFamily="18" charset="0"/>
                <a:cs typeface="Times New Roman" panose="02020603050405020304" pitchFamily="18" charset="0"/>
              </a:rPr>
              <a:t>");   </a:t>
            </a:r>
          </a:p>
          <a:p>
            <a:pPr marL="0" indent="0">
              <a:buNone/>
            </a:pPr>
            <a:r>
              <a:rPr lang="en-US" sz="1600" dirty="0" smtClean="0">
                <a:latin typeface="Times New Roman" panose="02020603050405020304" pitchFamily="18" charset="0"/>
                <a:cs typeface="Times New Roman" panose="02020603050405020304" pitchFamily="18" charset="0"/>
              </a:rPr>
              <a:t>        } System.out.println("My thread run is over");</a:t>
            </a:r>
          </a:p>
          <a:p>
            <a:pPr marL="0" indent="0">
              <a:buNone/>
            </a:pPr>
            <a:r>
              <a:rPr lang="en-US" sz="1600" dirty="0" smtClean="0">
                <a:latin typeface="Times New Roman" panose="02020603050405020304" pitchFamily="18" charset="0"/>
                <a:cs typeface="Times New Roman" panose="02020603050405020304" pitchFamily="18" charset="0"/>
              </a:rPr>
              <a:t>    }    }</a:t>
            </a:r>
          </a:p>
        </p:txBody>
      </p:sp>
      <p:sp>
        <p:nvSpPr>
          <p:cNvPr id="4" name="Content Placeholder 3"/>
          <p:cNvSpPr>
            <a:spLocks noGrp="1"/>
          </p:cNvSpPr>
          <p:nvPr>
            <p:ph sz="quarter" idx="4294967295"/>
          </p:nvPr>
        </p:nvSpPr>
        <p:spPr>
          <a:xfrm>
            <a:off x="6092825" y="914400"/>
            <a:ext cx="6099175" cy="5786438"/>
          </a:xfrm>
          <a:noFill/>
        </p:spPr>
        <p:style>
          <a:lnRef idx="2">
            <a:schemeClr val="accent2"/>
          </a:lnRef>
          <a:fillRef idx="1">
            <a:schemeClr val="lt1"/>
          </a:fillRef>
          <a:effectRef idx="0">
            <a:schemeClr val="accent2"/>
          </a:effectRef>
          <a:fontRef idx="minor">
            <a:schemeClr val="dk1"/>
          </a:fontRef>
        </p:style>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public class ExtendingThreadExample {</a:t>
            </a:r>
          </a:p>
          <a:p>
            <a:pPr marL="0" indent="0">
              <a:buNone/>
            </a:pPr>
            <a:r>
              <a:rPr lang="en-US" sz="1800" dirty="0">
                <a:latin typeface="Times New Roman" panose="02020603050405020304" pitchFamily="18" charset="0"/>
                <a:cs typeface="Times New Roman" panose="02020603050405020304" pitchFamily="18" charset="0"/>
              </a:rPr>
              <a:t>    public static void main(String args[]) {</a:t>
            </a:r>
          </a:p>
          <a:p>
            <a:pPr marL="0" indent="0">
              <a:buNone/>
            </a:pPr>
            <a:r>
              <a:rPr lang="en-US" sz="1800" dirty="0">
                <a:latin typeface="Times New Roman" panose="02020603050405020304" pitchFamily="18" charset="0"/>
                <a:cs typeface="Times New Roman" panose="02020603050405020304" pitchFamily="18" charset="0"/>
              </a:rPr>
              <a:t>        Count cnt = new Count();</a:t>
            </a:r>
          </a:p>
          <a:p>
            <a:pPr marL="0" indent="0">
              <a:buNone/>
            </a:pPr>
            <a:r>
              <a:rPr lang="en-US" sz="1800" dirty="0">
                <a:latin typeface="Times New Roman" panose="02020603050405020304" pitchFamily="18" charset="0"/>
                <a:cs typeface="Times New Roman" panose="02020603050405020304" pitchFamily="18" charset="0"/>
              </a:rPr>
              <a:t>        try {</a:t>
            </a:r>
          </a:p>
          <a:p>
            <a:pPr marL="0" indent="0">
              <a:buNone/>
            </a:pPr>
            <a:r>
              <a:rPr lang="en-US" sz="1800" dirty="0">
                <a:latin typeface="Times New Roman" panose="02020603050405020304" pitchFamily="18" charset="0"/>
                <a:cs typeface="Times New Roman" panose="02020603050405020304" pitchFamily="18" charset="0"/>
              </a:rPr>
              <a:t>            while (cnt.isAlive()) {</a:t>
            </a:r>
          </a:p>
          <a:p>
            <a:pPr marL="0" indent="0">
              <a:buNone/>
            </a:pPr>
            <a:r>
              <a:rPr lang="en-US" sz="1800" dirty="0" smtClean="0">
                <a:latin typeface="Times New Roman" panose="02020603050405020304" pitchFamily="18" charset="0"/>
                <a:cs typeface="Times New Roman" panose="02020603050405020304" pitchFamily="18" charset="0"/>
              </a:rPr>
              <a:t>System.out.println</a:t>
            </a:r>
            <a:r>
              <a:rPr lang="en-US" sz="1800" dirty="0">
                <a:latin typeface="Times New Roman" panose="02020603050405020304" pitchFamily="18" charset="0"/>
                <a:cs typeface="Times New Roman" panose="02020603050405020304" pitchFamily="18" charset="0"/>
              </a:rPr>
              <a:t>("Main thread will be alive till the child </a:t>
            </a:r>
            <a:r>
              <a:rPr lang="en-US" sz="1800" dirty="0" smtClean="0">
                <a:latin typeface="Times New Roman" panose="02020603050405020304" pitchFamily="18" charset="0"/>
                <a:cs typeface="Times New Roman" panose="02020603050405020304" pitchFamily="18" charset="0"/>
              </a:rPr>
              <a:t> </a:t>
            </a:r>
          </a:p>
          <a:p>
            <a:pPr marL="0" indent="0">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thread </a:t>
            </a:r>
            <a:r>
              <a:rPr lang="en-US" sz="1800" dirty="0">
                <a:latin typeface="Times New Roman" panose="02020603050405020304" pitchFamily="18" charset="0"/>
                <a:cs typeface="Times New Roman" panose="02020603050405020304" pitchFamily="18" charset="0"/>
              </a:rPr>
              <a:t>is live");</a:t>
            </a:r>
          </a:p>
          <a:p>
            <a:pPr marL="0" indent="0">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Thread.sleep(1000</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            }</a:t>
            </a:r>
          </a:p>
          <a:p>
            <a:pPr marL="0" indent="0">
              <a:buNone/>
            </a:pPr>
            <a:r>
              <a:rPr lang="en-US" sz="1800" dirty="0">
                <a:latin typeface="Times New Roman" panose="02020603050405020304" pitchFamily="18" charset="0"/>
                <a:cs typeface="Times New Roman" panose="02020603050405020304" pitchFamily="18" charset="0"/>
              </a:rPr>
              <a:t>        } catch (InterruptedException e) {</a:t>
            </a:r>
          </a:p>
          <a:p>
            <a:pPr marL="0" indent="0">
              <a:buNone/>
            </a:pPr>
            <a:r>
              <a:rPr lang="en-US" sz="1800" dirty="0">
                <a:latin typeface="Times New Roman" panose="02020603050405020304" pitchFamily="18" charset="0"/>
                <a:cs typeface="Times New Roman" panose="02020603050405020304" pitchFamily="18" charset="0"/>
              </a:rPr>
              <a:t>            System.out.println("Main thread interrupted");</a:t>
            </a:r>
          </a:p>
          <a:p>
            <a:pPr marL="0" indent="0">
              <a:buNone/>
            </a:pPr>
            <a:r>
              <a:rPr lang="en-US" sz="1800" dirty="0">
                <a:latin typeface="Times New Roman" panose="02020603050405020304" pitchFamily="18" charset="0"/>
                <a:cs typeface="Times New Roman" panose="02020603050405020304" pitchFamily="18" charset="0"/>
              </a:rPr>
              <a:t>        }</a:t>
            </a:r>
          </a:p>
          <a:p>
            <a:pPr marL="0" indent="0">
              <a:buNone/>
            </a:pPr>
            <a:r>
              <a:rPr lang="en-US" sz="1800" dirty="0">
                <a:latin typeface="Times New Roman" panose="02020603050405020304" pitchFamily="18" charset="0"/>
                <a:cs typeface="Times New Roman" panose="02020603050405020304" pitchFamily="18" charset="0"/>
              </a:rPr>
              <a:t>        System.out.println("Main thread's run is over");</a:t>
            </a:r>
          </a:p>
          <a:p>
            <a:pPr marL="0" indent="0">
              <a:buNone/>
            </a:pPr>
            <a:r>
              <a:rPr lang="en-US" sz="1800" dirty="0">
                <a:latin typeface="Times New Roman" panose="02020603050405020304" pitchFamily="18" charset="0"/>
                <a:cs typeface="Times New Roman" panose="02020603050405020304" pitchFamily="18" charset="0"/>
              </a:rPr>
              <a:t>    }</a:t>
            </a:r>
          </a:p>
          <a:p>
            <a:pPr marL="0" indent="0">
              <a:buNone/>
            </a:pPr>
            <a:r>
              <a:rPr lang="en-US" sz="1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xmlns="" val="41696128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92250" y="219075"/>
            <a:ext cx="10699750" cy="574675"/>
          </a:xfrm>
        </p:spPr>
        <p:txBody>
          <a:bodyPr>
            <a:noAutofit/>
          </a:bodyPr>
          <a:lstStyle/>
          <a:p>
            <a:r>
              <a:rPr lang="en-US" sz="3200" b="1" dirty="0">
                <a:solidFill>
                  <a:srgbClr val="FF0000"/>
                </a:solidFill>
                <a:latin typeface="Times New Roman" panose="02020603050405020304" pitchFamily="18" charset="0"/>
                <a:cs typeface="Times New Roman" panose="02020603050405020304" pitchFamily="18" charset="0"/>
              </a:rPr>
              <a:t>Multithreading Runnable Interface</a:t>
            </a:r>
            <a:endParaRPr lang="en-US" sz="32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4294967295"/>
          </p:nvPr>
        </p:nvSpPr>
        <p:spPr>
          <a:xfrm>
            <a:off x="169817" y="1162050"/>
            <a:ext cx="5212079" cy="5483225"/>
          </a:xfrm>
          <a:noFill/>
        </p:spPr>
        <p:style>
          <a:lnRef idx="2">
            <a:schemeClr val="accent2"/>
          </a:lnRef>
          <a:fillRef idx="1">
            <a:schemeClr val="lt1"/>
          </a:fillRef>
          <a:effectRef idx="0">
            <a:schemeClr val="accent2"/>
          </a:effectRef>
          <a:fontRef idx="minor">
            <a:schemeClr val="dk1"/>
          </a:fontRef>
        </p:style>
        <p:txBody>
          <a:bodyPr>
            <a:noAutofit/>
          </a:bodyPr>
          <a:lstStyle/>
          <a:p>
            <a:pPr marL="0" indent="0">
              <a:buNone/>
            </a:pPr>
            <a:r>
              <a:rPr lang="en-US" sz="1600" dirty="0">
                <a:latin typeface="Times New Roman" panose="02020603050405020304" pitchFamily="18" charset="0"/>
                <a:cs typeface="Times New Roman" panose="02020603050405020304" pitchFamily="18" charset="0"/>
              </a:rPr>
              <a:t>public class MulRunableExample implements Runnable {</a:t>
            </a:r>
          </a:p>
          <a:p>
            <a:pPr marL="0" indent="0">
              <a:buNone/>
            </a:pPr>
            <a:r>
              <a:rPr lang="en-US" sz="1600" dirty="0">
                <a:latin typeface="Times New Roman" panose="02020603050405020304" pitchFamily="18" charset="0"/>
                <a:cs typeface="Times New Roman" panose="02020603050405020304" pitchFamily="18" charset="0"/>
              </a:rPr>
              <a:t>    Thread mythread;</a:t>
            </a:r>
          </a:p>
          <a:p>
            <a:pPr marL="0" indent="0">
              <a:buNone/>
            </a:pPr>
            <a:r>
              <a:rPr lang="en-US" sz="1600" dirty="0">
                <a:latin typeface="Times New Roman" panose="02020603050405020304" pitchFamily="18" charset="0"/>
                <a:cs typeface="Times New Roman" panose="02020603050405020304" pitchFamily="18" charset="0"/>
              </a:rPr>
              <a:t>    MulRunableExample() {</a:t>
            </a:r>
          </a:p>
          <a:p>
            <a:pPr marL="0" indent="0">
              <a:buNone/>
            </a:pP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mythread </a:t>
            </a:r>
            <a:r>
              <a:rPr lang="en-US" sz="1600" dirty="0">
                <a:latin typeface="Times New Roman" panose="02020603050405020304" pitchFamily="18" charset="0"/>
                <a:cs typeface="Times New Roman" panose="02020603050405020304" pitchFamily="18" charset="0"/>
              </a:rPr>
              <a:t>= new Thread(this, "my runnable thread");</a:t>
            </a:r>
          </a:p>
          <a:p>
            <a:pPr marL="0" indent="0">
              <a:buNone/>
            </a:pP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System.out.println</a:t>
            </a:r>
            <a:r>
              <a:rPr lang="en-US" sz="1600" dirty="0">
                <a:latin typeface="Times New Roman" panose="02020603050405020304" pitchFamily="18" charset="0"/>
                <a:cs typeface="Times New Roman" panose="02020603050405020304" pitchFamily="18" charset="0"/>
              </a:rPr>
              <a:t>("my thread created" + mythread);</a:t>
            </a:r>
          </a:p>
          <a:p>
            <a:pPr marL="0" indent="0">
              <a:buNone/>
            </a:pPr>
            <a:r>
              <a:rPr lang="en-US" sz="1600" dirty="0">
                <a:latin typeface="Times New Roman" panose="02020603050405020304" pitchFamily="18" charset="0"/>
                <a:cs typeface="Times New Roman" panose="02020603050405020304" pitchFamily="18" charset="0"/>
              </a:rPr>
              <a:t>        mythread.start();</a:t>
            </a:r>
          </a:p>
          <a:p>
            <a:pPr marL="0" indent="0">
              <a:buNone/>
            </a:pPr>
            <a:r>
              <a:rPr lang="en-US" sz="1600" dirty="0">
                <a:latin typeface="Times New Roman" panose="02020603050405020304" pitchFamily="18" charset="0"/>
                <a:cs typeface="Times New Roman" panose="02020603050405020304" pitchFamily="18" charset="0"/>
              </a:rPr>
              <a:t>    }</a:t>
            </a:r>
          </a:p>
          <a:p>
            <a:pPr marL="0" indent="0">
              <a:buNone/>
            </a:pPr>
            <a:r>
              <a:rPr lang="en-US" sz="1600" dirty="0">
                <a:latin typeface="Times New Roman" panose="02020603050405020304" pitchFamily="18" charset="0"/>
                <a:cs typeface="Times New Roman" panose="02020603050405020304" pitchFamily="18" charset="0"/>
              </a:rPr>
              <a:t>    public void run() {</a:t>
            </a:r>
          </a:p>
          <a:p>
            <a:pPr marL="0" indent="0">
              <a:buNone/>
            </a:pPr>
            <a:r>
              <a:rPr lang="en-US" sz="1600" dirty="0">
                <a:latin typeface="Times New Roman" panose="02020603050405020304" pitchFamily="18" charset="0"/>
                <a:cs typeface="Times New Roman" panose="02020603050405020304" pitchFamily="18" charset="0"/>
              </a:rPr>
              <a:t>        try {</a:t>
            </a:r>
          </a:p>
          <a:p>
            <a:pPr marL="0" indent="0">
              <a:buNone/>
            </a:pPr>
            <a:r>
              <a:rPr lang="en-US" sz="1600" dirty="0">
                <a:latin typeface="Times New Roman" panose="02020603050405020304" pitchFamily="18" charset="0"/>
                <a:cs typeface="Times New Roman" panose="02020603050405020304" pitchFamily="18" charset="0"/>
              </a:rPr>
              <a:t>            for (int i = 0; i &lt; 10; i++) {</a:t>
            </a:r>
          </a:p>
          <a:p>
            <a:pPr marL="0" indent="0">
              <a:buNone/>
            </a:pP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System.out.println</a:t>
            </a:r>
            <a:r>
              <a:rPr lang="en-US" sz="1600" dirty="0">
                <a:latin typeface="Times New Roman" panose="02020603050405020304" pitchFamily="18" charset="0"/>
                <a:cs typeface="Times New Roman" panose="02020603050405020304" pitchFamily="18" charset="0"/>
              </a:rPr>
              <a:t>("Printing the count " + i);</a:t>
            </a:r>
          </a:p>
          <a:p>
            <a:pPr marL="0" indent="0">
              <a:buNone/>
            </a:pPr>
            <a:r>
              <a:rPr lang="en-US" sz="1600" dirty="0">
                <a:latin typeface="Times New Roman" panose="02020603050405020304" pitchFamily="18" charset="0"/>
                <a:cs typeface="Times New Roman" panose="02020603050405020304" pitchFamily="18" charset="0"/>
              </a:rPr>
              <a:t>                Thread.sleep(1000</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        } catch (InterruptedException e) {</a:t>
            </a:r>
          </a:p>
          <a:p>
            <a:pPr marL="0" indent="0">
              <a:buNone/>
            </a:pPr>
            <a:r>
              <a:rPr lang="en-US" sz="1600" dirty="0">
                <a:latin typeface="Times New Roman" panose="02020603050405020304" pitchFamily="18" charset="0"/>
                <a:cs typeface="Times New Roman" panose="02020603050405020304" pitchFamily="18" charset="0"/>
              </a:rPr>
              <a:t>            System.out.println("my thread interrupted</a:t>
            </a:r>
            <a:r>
              <a:rPr lang="en-US" sz="1600" dirty="0" smtClean="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        System.out.println("mythread run is over");</a:t>
            </a:r>
          </a:p>
          <a:p>
            <a:pPr marL="0" indent="0">
              <a:buNone/>
            </a:pP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4294967295"/>
          </p:nvPr>
        </p:nvSpPr>
        <p:spPr>
          <a:xfrm>
            <a:off x="6087291" y="1012825"/>
            <a:ext cx="5852160" cy="5478463"/>
          </a:xfrm>
          <a:noFill/>
        </p:spPr>
        <p:style>
          <a:lnRef idx="2">
            <a:schemeClr val="accent2"/>
          </a:lnRef>
          <a:fillRef idx="1">
            <a:schemeClr val="lt1"/>
          </a:fillRef>
          <a:effectRef idx="0">
            <a:schemeClr val="accent2"/>
          </a:effectRef>
          <a:fontRef idx="minor">
            <a:schemeClr val="dk1"/>
          </a:fontRef>
        </p:style>
        <p:txBody>
          <a:bodyPr>
            <a:noAutofit/>
          </a:bodyPr>
          <a:lstStyle/>
          <a:p>
            <a:pPr marL="0" indent="0">
              <a:buNone/>
            </a:pPr>
            <a:r>
              <a:rPr lang="en-US" sz="1800" dirty="0">
                <a:latin typeface="Times New Roman" panose="02020603050405020304" pitchFamily="18" charset="0"/>
                <a:cs typeface="Times New Roman" panose="02020603050405020304" pitchFamily="18" charset="0"/>
              </a:rPr>
              <a:t>class RunnableMulExample {</a:t>
            </a:r>
          </a:p>
          <a:p>
            <a:pPr marL="0" indent="0">
              <a:buNone/>
            </a:pP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public static void main(String args[]) {</a:t>
            </a:r>
          </a:p>
          <a:p>
            <a:pPr marL="0" indent="0">
              <a:buNone/>
            </a:pPr>
            <a:r>
              <a:rPr lang="en-US" sz="1800" dirty="0">
                <a:latin typeface="Times New Roman" panose="02020603050405020304" pitchFamily="18" charset="0"/>
                <a:cs typeface="Times New Roman" panose="02020603050405020304" pitchFamily="18" charset="0"/>
              </a:rPr>
              <a:t>        MulRunableExample cnt = new MulRunableExample();</a:t>
            </a:r>
          </a:p>
          <a:p>
            <a:pPr marL="0" indent="0">
              <a:buNone/>
            </a:pPr>
            <a:r>
              <a:rPr lang="en-US" sz="1800" dirty="0">
                <a:latin typeface="Times New Roman" panose="02020603050405020304" pitchFamily="18" charset="0"/>
                <a:cs typeface="Times New Roman" panose="02020603050405020304" pitchFamily="18" charset="0"/>
              </a:rPr>
              <a:t>        try {</a:t>
            </a:r>
          </a:p>
          <a:p>
            <a:pPr marL="0" indent="0">
              <a:buNone/>
            </a:pPr>
            <a:r>
              <a:rPr lang="en-US" sz="1800" dirty="0">
                <a:latin typeface="Times New Roman" panose="02020603050405020304" pitchFamily="18" charset="0"/>
                <a:cs typeface="Times New Roman" panose="02020603050405020304" pitchFamily="18" charset="0"/>
              </a:rPr>
              <a:t>            while (cnt.mythread.isAlive()) {</a:t>
            </a:r>
          </a:p>
          <a:p>
            <a:pPr marL="0" indent="0">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System.out.println</a:t>
            </a:r>
            <a:r>
              <a:rPr lang="en-US" sz="1800" dirty="0">
                <a:latin typeface="Times New Roman" panose="02020603050405020304" pitchFamily="18" charset="0"/>
                <a:cs typeface="Times New Roman" panose="02020603050405020304" pitchFamily="18" charset="0"/>
              </a:rPr>
              <a:t>("Main thread will be alive </a:t>
            </a:r>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child thread is </a:t>
            </a:r>
            <a:r>
              <a:rPr lang="en-US" sz="1800" dirty="0" smtClean="0">
                <a:latin typeface="Times New Roman" panose="02020603050405020304" pitchFamily="18" charset="0"/>
                <a:cs typeface="Times New Roman" panose="02020603050405020304" pitchFamily="18" charset="0"/>
              </a:rPr>
              <a:t>live");</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Thread.sleep(1000);</a:t>
            </a:r>
          </a:p>
          <a:p>
            <a:pPr marL="0" indent="0">
              <a:buNone/>
            </a:pPr>
            <a:r>
              <a:rPr lang="en-US" sz="1800" dirty="0">
                <a:latin typeface="Times New Roman" panose="02020603050405020304" pitchFamily="18" charset="0"/>
                <a:cs typeface="Times New Roman" panose="02020603050405020304" pitchFamily="18" charset="0"/>
              </a:rPr>
              <a:t>            }</a:t>
            </a:r>
          </a:p>
          <a:p>
            <a:pPr marL="0" indent="0">
              <a:buNone/>
            </a:pPr>
            <a:r>
              <a:rPr lang="en-US" sz="1800" dirty="0">
                <a:latin typeface="Times New Roman" panose="02020603050405020304" pitchFamily="18" charset="0"/>
                <a:cs typeface="Times New Roman" panose="02020603050405020304" pitchFamily="18" charset="0"/>
              </a:rPr>
              <a:t>        } catch (InterruptedException e) {</a:t>
            </a:r>
          </a:p>
          <a:p>
            <a:pPr marL="0" indent="0">
              <a:buNone/>
            </a:pPr>
            <a:r>
              <a:rPr lang="en-US" sz="1800" dirty="0">
                <a:latin typeface="Times New Roman" panose="02020603050405020304" pitchFamily="18" charset="0"/>
                <a:cs typeface="Times New Roman" panose="02020603050405020304" pitchFamily="18" charset="0"/>
              </a:rPr>
              <a:t>            System.out.println("Main thread interrupted");</a:t>
            </a:r>
          </a:p>
          <a:p>
            <a:pPr marL="0" indent="0">
              <a:buNone/>
            </a:pPr>
            <a:r>
              <a:rPr lang="en-US" sz="1800" dirty="0">
                <a:latin typeface="Times New Roman" panose="02020603050405020304" pitchFamily="18" charset="0"/>
                <a:cs typeface="Times New Roman" panose="02020603050405020304" pitchFamily="18" charset="0"/>
              </a:rPr>
              <a:t>        }</a:t>
            </a:r>
          </a:p>
          <a:p>
            <a:pPr marL="0" indent="0">
              <a:buNone/>
            </a:pPr>
            <a:r>
              <a:rPr lang="en-US" sz="1800" dirty="0">
                <a:latin typeface="Times New Roman" panose="02020603050405020304" pitchFamily="18" charset="0"/>
                <a:cs typeface="Times New Roman" panose="02020603050405020304" pitchFamily="18" charset="0"/>
              </a:rPr>
              <a:t>        System.out.println("Main thread run is over");</a:t>
            </a:r>
          </a:p>
          <a:p>
            <a:pPr marL="0" indent="0">
              <a:buNone/>
            </a:pPr>
            <a:r>
              <a:rPr lang="en-US" sz="1800" dirty="0">
                <a:latin typeface="Times New Roman" panose="02020603050405020304" pitchFamily="18" charset="0"/>
                <a:cs typeface="Times New Roman" panose="02020603050405020304" pitchFamily="18" charset="0"/>
              </a:rPr>
              <a:t>    }</a:t>
            </a:r>
          </a:p>
          <a:p>
            <a:pPr marL="0" indent="0">
              <a:buNone/>
            </a:pPr>
            <a:r>
              <a:rPr lang="en-US" sz="1800" dirty="0">
                <a:latin typeface="Times New Roman" panose="02020603050405020304" pitchFamily="18" charset="0"/>
                <a:cs typeface="Times New Roman" panose="02020603050405020304" pitchFamily="18" charset="0"/>
              </a:rPr>
              <a:t>}</a:t>
            </a:r>
            <a:endParaRPr lang="en-US" sz="1800" dirty="0"/>
          </a:p>
        </p:txBody>
      </p:sp>
    </p:spTree>
    <p:extLst>
      <p:ext uri="{BB962C8B-B14F-4D97-AF65-F5344CB8AC3E}">
        <p14:creationId xmlns:p14="http://schemas.microsoft.com/office/powerpoint/2010/main" xmlns="" val="20455662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71450"/>
            <a:ext cx="10515600" cy="652463"/>
          </a:xfrm>
        </p:spPr>
        <p:txBody>
          <a:bodyPr>
            <a:normAutofit fontScale="90000"/>
          </a:bodyPr>
          <a:lstStyle/>
          <a:p>
            <a:r>
              <a:rPr lang="en-US" dirty="0" smtClean="0">
                <a:solidFill>
                  <a:srgbClr val="FF0000"/>
                </a:solidFill>
              </a:rPr>
              <a:t>                        Daemon </a:t>
            </a:r>
            <a:r>
              <a:rPr lang="en-US" dirty="0">
                <a:solidFill>
                  <a:srgbClr val="FF0000"/>
                </a:solidFill>
              </a:rPr>
              <a:t>Thread in </a:t>
            </a:r>
            <a:r>
              <a:rPr lang="en-US" dirty="0" smtClean="0">
                <a:solidFill>
                  <a:srgbClr val="FF0000"/>
                </a:solidFill>
              </a:rPr>
              <a:t>Java</a:t>
            </a:r>
            <a:endParaRPr lang="en-US" dirty="0">
              <a:solidFill>
                <a:srgbClr val="FF0000"/>
              </a:solidFill>
            </a:endParaRPr>
          </a:p>
        </p:txBody>
      </p:sp>
      <p:sp>
        <p:nvSpPr>
          <p:cNvPr id="3" name="Content Placeholder 2"/>
          <p:cNvSpPr>
            <a:spLocks noGrp="1"/>
          </p:cNvSpPr>
          <p:nvPr>
            <p:ph sz="quarter" idx="4294967295"/>
          </p:nvPr>
        </p:nvSpPr>
        <p:spPr>
          <a:xfrm>
            <a:off x="858838" y="952500"/>
            <a:ext cx="11333162" cy="5199063"/>
          </a:xfrm>
        </p:spPr>
        <p:txBody>
          <a:bodyPr>
            <a:normAutofit lnSpcReduction="10000"/>
          </a:bodyPr>
          <a:lstStyle/>
          <a:p>
            <a:endParaRPr lang="en-US" sz="2400" b="1" dirty="0" smtClean="0">
              <a:solidFill>
                <a:schemeClr val="bg1"/>
              </a:solidFill>
              <a:latin typeface="Times New Roman" panose="02020603050405020304" pitchFamily="18" charset="0"/>
              <a:cs typeface="Times New Roman" panose="02020603050405020304" pitchFamily="18" charset="0"/>
            </a:endParaRPr>
          </a:p>
          <a:p>
            <a:r>
              <a:rPr lang="en-US" sz="2400" b="1" dirty="0" smtClean="0">
                <a:latin typeface="Times New Roman" panose="02020603050405020304" pitchFamily="18" charset="0"/>
                <a:cs typeface="Times New Roman" panose="02020603050405020304" pitchFamily="18" charset="0"/>
              </a:rPr>
              <a:t>Daemon </a:t>
            </a:r>
            <a:r>
              <a:rPr lang="en-US" sz="2400" b="1" dirty="0">
                <a:latin typeface="Times New Roman" panose="02020603050405020304" pitchFamily="18" charset="0"/>
                <a:cs typeface="Times New Roman" panose="02020603050405020304" pitchFamily="18" charset="0"/>
              </a:rPr>
              <a:t>thread in java</a:t>
            </a:r>
            <a:r>
              <a:rPr lang="en-US" sz="2400" dirty="0">
                <a:latin typeface="Times New Roman" panose="02020603050405020304" pitchFamily="18" charset="0"/>
                <a:cs typeface="Times New Roman" panose="02020603050405020304" pitchFamily="18" charset="0"/>
              </a:rPr>
              <a:t> is a service provider thread that provides services to the user thread. Its life depend on the mercy of user threads i.e. when all the user threads dies, JVM terminates this thread automatically.</a:t>
            </a:r>
          </a:p>
          <a:p>
            <a:r>
              <a:rPr lang="en-US" sz="2400" dirty="0">
                <a:latin typeface="Times New Roman" panose="02020603050405020304" pitchFamily="18" charset="0"/>
                <a:cs typeface="Times New Roman" panose="02020603050405020304" pitchFamily="18" charset="0"/>
              </a:rPr>
              <a:t>There are many java daemon threads running automatically e.g. gc, finalizer etc</a:t>
            </a: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Points to remember for Daemon Thread in Java</a:t>
            </a:r>
          </a:p>
          <a:p>
            <a:r>
              <a:rPr lang="en-US" sz="2400" dirty="0">
                <a:latin typeface="Times New Roman" panose="02020603050405020304" pitchFamily="18" charset="0"/>
                <a:cs typeface="Times New Roman" panose="02020603050405020304" pitchFamily="18" charset="0"/>
              </a:rPr>
              <a:t>It provides services to user threads for background supporting tasks. It has no role in life than to serve user threads.</a:t>
            </a:r>
          </a:p>
          <a:p>
            <a:r>
              <a:rPr lang="en-US" sz="2400" dirty="0">
                <a:latin typeface="Times New Roman" panose="02020603050405020304" pitchFamily="18" charset="0"/>
                <a:cs typeface="Times New Roman" panose="02020603050405020304" pitchFamily="18" charset="0"/>
              </a:rPr>
              <a:t>Its life depends on user threads.</a:t>
            </a:r>
          </a:p>
          <a:p>
            <a:r>
              <a:rPr lang="en-US" sz="2400" dirty="0">
                <a:latin typeface="Times New Roman" panose="02020603050405020304" pitchFamily="18" charset="0"/>
                <a:cs typeface="Times New Roman" panose="02020603050405020304" pitchFamily="18" charset="0"/>
              </a:rPr>
              <a:t>It is a low priority thread</a:t>
            </a:r>
          </a:p>
          <a:p>
            <a:pPr marL="0" indent="0">
              <a:buNone/>
            </a:pP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7881175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84150"/>
            <a:ext cx="10515600" cy="601663"/>
          </a:xfrm>
        </p:spPr>
        <p:txBody>
          <a:bodyPr>
            <a:normAutofit fontScale="90000"/>
          </a:bodyPr>
          <a:lstStyle/>
          <a:p>
            <a:r>
              <a:rPr lang="en-US" dirty="0" smtClean="0">
                <a:solidFill>
                  <a:srgbClr val="FF0000"/>
                </a:solidFill>
              </a:rPr>
              <a:t>                     Daemon </a:t>
            </a:r>
            <a:r>
              <a:rPr lang="en-US" dirty="0">
                <a:solidFill>
                  <a:srgbClr val="FF0000"/>
                </a:solidFill>
              </a:rPr>
              <a:t>Thread </a:t>
            </a:r>
            <a:r>
              <a:rPr lang="en-US" dirty="0" smtClean="0">
                <a:solidFill>
                  <a:srgbClr val="FF0000"/>
                </a:solidFill>
              </a:rPr>
              <a:t>Example</a:t>
            </a:r>
            <a:endParaRPr lang="en-US" dirty="0">
              <a:solidFill>
                <a:srgbClr val="FF0000"/>
              </a:solidFill>
            </a:endParaRPr>
          </a:p>
        </p:txBody>
      </p:sp>
      <p:sp>
        <p:nvSpPr>
          <p:cNvPr id="3" name="Content Placeholder 2"/>
          <p:cNvSpPr>
            <a:spLocks noGrp="1"/>
          </p:cNvSpPr>
          <p:nvPr>
            <p:ph sz="quarter" idx="4294967295"/>
          </p:nvPr>
        </p:nvSpPr>
        <p:spPr>
          <a:xfrm>
            <a:off x="470262" y="901700"/>
            <a:ext cx="10045337" cy="5781675"/>
          </a:xfrm>
        </p:spPr>
        <p:txBody>
          <a:bodyPr>
            <a:normAutofit fontScale="55000" lnSpcReduction="20000"/>
          </a:bodyPr>
          <a:lstStyle/>
          <a:p>
            <a:pPr marL="0" indent="0">
              <a:buNone/>
            </a:pPr>
            <a:endParaRPr lang="en-US" b="1" dirty="0" smtClean="0">
              <a:solidFill>
                <a:schemeClr val="bg1"/>
              </a:solidFill>
              <a:latin typeface="Times New Roman" panose="02020603050405020304" pitchFamily="18" charset="0"/>
              <a:cs typeface="Times New Roman" panose="02020603050405020304" pitchFamily="18" charset="0"/>
            </a:endParaRPr>
          </a:p>
          <a:p>
            <a:pPr marL="0" indent="0">
              <a:buNone/>
            </a:pPr>
            <a:endParaRPr lang="en-US" b="1" dirty="0" smtClean="0">
              <a:solidFill>
                <a:schemeClr val="bg1"/>
              </a:solidFill>
              <a:latin typeface="Times New Roman" panose="02020603050405020304" pitchFamily="18" charset="0"/>
              <a:cs typeface="Times New Roman" panose="02020603050405020304" pitchFamily="18" charset="0"/>
            </a:endParaRPr>
          </a:p>
          <a:p>
            <a:pPr marL="0" indent="0">
              <a:buNone/>
            </a:pPr>
            <a:r>
              <a:rPr lang="en-US" b="1" dirty="0" smtClean="0">
                <a:latin typeface="Times New Roman" panose="02020603050405020304" pitchFamily="18" charset="0"/>
                <a:cs typeface="Times New Roman" panose="02020603050405020304" pitchFamily="18" charset="0"/>
              </a:rPr>
              <a:t>public</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class</a:t>
            </a:r>
            <a:r>
              <a:rPr lang="en-US" dirty="0">
                <a:latin typeface="Times New Roman" panose="02020603050405020304" pitchFamily="18" charset="0"/>
                <a:cs typeface="Times New Roman" panose="02020603050405020304" pitchFamily="18" charset="0"/>
              </a:rPr>
              <a:t> TestDaemonThread1 </a:t>
            </a:r>
            <a:r>
              <a:rPr lang="en-US" b="1" dirty="0">
                <a:latin typeface="Times New Roman" panose="02020603050405020304" pitchFamily="18" charset="0"/>
                <a:cs typeface="Times New Roman" panose="02020603050405020304" pitchFamily="18" charset="0"/>
              </a:rPr>
              <a:t>extends</a:t>
            </a:r>
            <a:r>
              <a:rPr lang="en-US" dirty="0">
                <a:latin typeface="Times New Roman" panose="02020603050405020304" pitchFamily="18" charset="0"/>
                <a:cs typeface="Times New Roman" panose="02020603050405020304" pitchFamily="18" charset="0"/>
              </a:rPr>
              <a:t> Thread{  </a:t>
            </a:r>
          </a:p>
          <a:p>
            <a:pPr marL="0" indent="0">
              <a:buNone/>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public</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void</a:t>
            </a:r>
            <a:r>
              <a:rPr lang="en-US" dirty="0">
                <a:latin typeface="Times New Roman" panose="02020603050405020304" pitchFamily="18" charset="0"/>
                <a:cs typeface="Times New Roman" panose="02020603050405020304" pitchFamily="18" charset="0"/>
              </a:rPr>
              <a:t> run(){  </a:t>
            </a:r>
          </a:p>
          <a:p>
            <a:pPr marL="0" indent="0">
              <a:buNone/>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if</a:t>
            </a:r>
            <a:r>
              <a:rPr lang="en-US" dirty="0">
                <a:latin typeface="Times New Roman" panose="02020603050405020304" pitchFamily="18" charset="0"/>
                <a:cs typeface="Times New Roman" panose="02020603050405020304" pitchFamily="18" charset="0"/>
              </a:rPr>
              <a:t>(Thread.currentThread().isDaemon</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checking for daemon thread  </a:t>
            </a:r>
          </a:p>
          <a:p>
            <a:pPr marL="0" indent="0">
              <a:buNone/>
            </a:pPr>
            <a:r>
              <a:rPr lang="en-US" dirty="0">
                <a:latin typeface="Times New Roman" panose="02020603050405020304" pitchFamily="18" charset="0"/>
                <a:cs typeface="Times New Roman" panose="02020603050405020304" pitchFamily="18" charset="0"/>
              </a:rPr>
              <a:t>   System.out.println("daemon thread work");  </a:t>
            </a:r>
          </a:p>
          <a:p>
            <a:pPr marL="0" indent="0">
              <a:buNone/>
            </a:pPr>
            <a:r>
              <a:rPr lang="en-US" dirty="0">
                <a:latin typeface="Times New Roman" panose="02020603050405020304" pitchFamily="18" charset="0"/>
                <a:cs typeface="Times New Roman" panose="02020603050405020304" pitchFamily="18" charset="0"/>
              </a:rPr>
              <a:t>  }  </a:t>
            </a:r>
          </a:p>
          <a:p>
            <a:pPr marL="0" indent="0">
              <a:buNone/>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else</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System.out.println("user thread work");  </a:t>
            </a:r>
          </a:p>
          <a:p>
            <a:pPr marL="0" indent="0">
              <a:buNone/>
            </a:pPr>
            <a:r>
              <a:rPr lang="en-US" dirty="0">
                <a:latin typeface="Times New Roman" panose="02020603050405020304" pitchFamily="18" charset="0"/>
                <a:cs typeface="Times New Roman" panose="02020603050405020304" pitchFamily="18" charset="0"/>
              </a:rPr>
              <a:t> }  </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  </a:t>
            </a:r>
          </a:p>
          <a:p>
            <a:pPr marL="0" indent="0">
              <a:buNone/>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public</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static</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void</a:t>
            </a:r>
            <a:r>
              <a:rPr lang="en-US" dirty="0">
                <a:latin typeface="Times New Roman" panose="02020603050405020304" pitchFamily="18" charset="0"/>
                <a:cs typeface="Times New Roman" panose="02020603050405020304" pitchFamily="18" charset="0"/>
              </a:rPr>
              <a:t> main(String[] args){  </a:t>
            </a:r>
          </a:p>
          <a:p>
            <a:pPr marL="0" indent="0">
              <a:buNone/>
            </a:pPr>
            <a:r>
              <a:rPr lang="en-US" dirty="0">
                <a:latin typeface="Times New Roman" panose="02020603050405020304" pitchFamily="18" charset="0"/>
                <a:cs typeface="Times New Roman" panose="02020603050405020304" pitchFamily="18" charset="0"/>
              </a:rPr>
              <a:t>  TestDaemonThread1 t1=</a:t>
            </a:r>
            <a:r>
              <a:rPr lang="en-US" b="1" dirty="0">
                <a:latin typeface="Times New Roman" panose="02020603050405020304" pitchFamily="18" charset="0"/>
                <a:cs typeface="Times New Roman" panose="02020603050405020304" pitchFamily="18" charset="0"/>
              </a:rPr>
              <a:t>new</a:t>
            </a:r>
            <a:r>
              <a:rPr lang="en-US" dirty="0">
                <a:latin typeface="Times New Roman" panose="02020603050405020304" pitchFamily="18" charset="0"/>
                <a:cs typeface="Times New Roman" panose="02020603050405020304" pitchFamily="18" charset="0"/>
              </a:rPr>
              <a:t> TestDaemonThread1</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creating thread  </a:t>
            </a:r>
          </a:p>
          <a:p>
            <a:pPr marL="0" indent="0">
              <a:buNone/>
            </a:pPr>
            <a:r>
              <a:rPr lang="en-US" dirty="0">
                <a:latin typeface="Times New Roman" panose="02020603050405020304" pitchFamily="18" charset="0"/>
                <a:cs typeface="Times New Roman" panose="02020603050405020304" pitchFamily="18" charset="0"/>
              </a:rPr>
              <a:t>  TestDaemonThread1 t2=</a:t>
            </a:r>
            <a:r>
              <a:rPr lang="en-US" b="1" dirty="0">
                <a:latin typeface="Times New Roman" panose="02020603050405020304" pitchFamily="18" charset="0"/>
                <a:cs typeface="Times New Roman" panose="02020603050405020304" pitchFamily="18" charset="0"/>
              </a:rPr>
              <a:t>new</a:t>
            </a:r>
            <a:r>
              <a:rPr lang="en-US" dirty="0">
                <a:latin typeface="Times New Roman" panose="02020603050405020304" pitchFamily="18" charset="0"/>
                <a:cs typeface="Times New Roman" panose="02020603050405020304" pitchFamily="18" charset="0"/>
              </a:rPr>
              <a:t> TestDaemonThread1();  </a:t>
            </a:r>
          </a:p>
          <a:p>
            <a:pPr marL="0" indent="0">
              <a:buNone/>
            </a:pPr>
            <a:r>
              <a:rPr lang="en-US" dirty="0">
                <a:latin typeface="Times New Roman" panose="02020603050405020304" pitchFamily="18" charset="0"/>
                <a:cs typeface="Times New Roman" panose="02020603050405020304" pitchFamily="18" charset="0"/>
              </a:rPr>
              <a:t>  TestDaemonThread1 t3=</a:t>
            </a:r>
            <a:r>
              <a:rPr lang="en-US" b="1" dirty="0">
                <a:latin typeface="Times New Roman" panose="02020603050405020304" pitchFamily="18" charset="0"/>
                <a:cs typeface="Times New Roman" panose="02020603050405020304" pitchFamily="18" charset="0"/>
              </a:rPr>
              <a:t>new</a:t>
            </a:r>
            <a:r>
              <a:rPr lang="en-US" dirty="0">
                <a:latin typeface="Times New Roman" panose="02020603050405020304" pitchFamily="18" charset="0"/>
                <a:cs typeface="Times New Roman" panose="02020603050405020304" pitchFamily="18" charset="0"/>
              </a:rPr>
              <a:t> TestDaemonThread1();  </a:t>
            </a:r>
          </a:p>
          <a:p>
            <a:pPr marL="0" indent="0">
              <a:buNone/>
            </a:pP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t1.setDaemon(</a:t>
            </a:r>
            <a:r>
              <a:rPr lang="en-US" b="1" dirty="0">
                <a:latin typeface="Times New Roman" panose="02020603050405020304" pitchFamily="18" charset="0"/>
                <a:cs typeface="Times New Roman" panose="02020603050405020304" pitchFamily="18" charset="0"/>
              </a:rPr>
              <a:t>true</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now t1 is daemon thread  </a:t>
            </a:r>
          </a:p>
          <a:p>
            <a:pPr marL="0" indent="0">
              <a:buNone/>
            </a:pPr>
            <a:r>
              <a:rPr lang="en-US" dirty="0">
                <a:latin typeface="Times New Roman" panose="02020603050405020304" pitchFamily="18" charset="0"/>
                <a:cs typeface="Times New Roman" panose="02020603050405020304" pitchFamily="18" charset="0"/>
              </a:rPr>
              <a:t>  t1.start();//starting threads  </a:t>
            </a:r>
          </a:p>
          <a:p>
            <a:pPr marL="0" indent="0">
              <a:buNone/>
            </a:pPr>
            <a:r>
              <a:rPr lang="en-US" dirty="0">
                <a:latin typeface="Times New Roman" panose="02020603050405020304" pitchFamily="18" charset="0"/>
                <a:cs typeface="Times New Roman" panose="02020603050405020304" pitchFamily="18" charset="0"/>
              </a:rPr>
              <a:t>  t2.start();  </a:t>
            </a:r>
          </a:p>
          <a:p>
            <a:pPr marL="0" indent="0">
              <a:buNone/>
            </a:pPr>
            <a:r>
              <a:rPr lang="en-US" dirty="0">
                <a:latin typeface="Times New Roman" panose="02020603050405020304" pitchFamily="18" charset="0"/>
                <a:cs typeface="Times New Roman" panose="02020603050405020304" pitchFamily="18" charset="0"/>
              </a:rPr>
              <a:t>  t3.start();  </a:t>
            </a:r>
          </a:p>
          <a:p>
            <a:pPr marL="0" indent="0">
              <a:buNone/>
            </a:pPr>
            <a:r>
              <a:rPr lang="en-US" dirty="0">
                <a:latin typeface="Times New Roman" panose="02020603050405020304" pitchFamily="18" charset="0"/>
                <a:cs typeface="Times New Roman" panose="02020603050405020304" pitchFamily="18" charset="0"/>
              </a:rPr>
              <a:t> }  </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TextBox 3"/>
          <p:cNvSpPr txBox="1"/>
          <p:nvPr/>
        </p:nvSpPr>
        <p:spPr>
          <a:xfrm>
            <a:off x="8847786" y="5445827"/>
            <a:ext cx="2140330" cy="1200329"/>
          </a:xfrm>
          <a:prstGeom prst="rect">
            <a:avLst/>
          </a:prstGeom>
          <a:noFill/>
        </p:spPr>
        <p:txBody>
          <a:bodyPr wrap="none" rtlCol="0">
            <a:spAutoFit/>
          </a:bodyPr>
          <a:lstStyle/>
          <a:p>
            <a:r>
              <a:rPr lang="en-US" b="1" dirty="0" smtClean="0">
                <a:solidFill>
                  <a:srgbClr val="002060"/>
                </a:solidFill>
                <a:latin typeface="Times New Roman" panose="02020603050405020304" pitchFamily="18" charset="0"/>
                <a:cs typeface="Times New Roman" panose="02020603050405020304" pitchFamily="18" charset="0"/>
              </a:rPr>
              <a:t>Output</a:t>
            </a:r>
          </a:p>
          <a:p>
            <a:pPr lvl="0"/>
            <a:r>
              <a:rPr lang="en-US" dirty="0">
                <a:solidFill>
                  <a:srgbClr val="002060"/>
                </a:solidFill>
                <a:latin typeface="Times New Roman" panose="02020603050405020304" pitchFamily="18" charset="0"/>
                <a:cs typeface="Times New Roman" panose="02020603050405020304" pitchFamily="18" charset="0"/>
              </a:rPr>
              <a:t>daemon thread work </a:t>
            </a:r>
            <a:endParaRPr lang="en-US" dirty="0" smtClean="0">
              <a:solidFill>
                <a:srgbClr val="002060"/>
              </a:solidFill>
              <a:latin typeface="Times New Roman" panose="02020603050405020304" pitchFamily="18" charset="0"/>
              <a:cs typeface="Times New Roman" panose="02020603050405020304" pitchFamily="18" charset="0"/>
            </a:endParaRPr>
          </a:p>
          <a:p>
            <a:pPr lvl="0"/>
            <a:r>
              <a:rPr lang="en-US" dirty="0" smtClean="0">
                <a:solidFill>
                  <a:srgbClr val="002060"/>
                </a:solidFill>
                <a:latin typeface="Times New Roman" panose="02020603050405020304" pitchFamily="18" charset="0"/>
                <a:cs typeface="Times New Roman" panose="02020603050405020304" pitchFamily="18" charset="0"/>
              </a:rPr>
              <a:t>user </a:t>
            </a:r>
            <a:r>
              <a:rPr lang="en-US" dirty="0">
                <a:solidFill>
                  <a:srgbClr val="002060"/>
                </a:solidFill>
                <a:latin typeface="Times New Roman" panose="02020603050405020304" pitchFamily="18" charset="0"/>
                <a:cs typeface="Times New Roman" panose="02020603050405020304" pitchFamily="18" charset="0"/>
              </a:rPr>
              <a:t>thread </a:t>
            </a:r>
            <a:r>
              <a:rPr lang="en-US" dirty="0" smtClean="0">
                <a:solidFill>
                  <a:srgbClr val="002060"/>
                </a:solidFill>
                <a:latin typeface="Times New Roman" panose="02020603050405020304" pitchFamily="18" charset="0"/>
                <a:cs typeface="Times New Roman" panose="02020603050405020304" pitchFamily="18" charset="0"/>
              </a:rPr>
              <a:t>work</a:t>
            </a:r>
          </a:p>
          <a:p>
            <a:pPr lvl="0"/>
            <a:r>
              <a:rPr lang="en-US" dirty="0" smtClean="0">
                <a:solidFill>
                  <a:srgbClr val="002060"/>
                </a:solidFill>
                <a:latin typeface="Times New Roman" panose="02020603050405020304" pitchFamily="18" charset="0"/>
                <a:cs typeface="Times New Roman" panose="02020603050405020304" pitchFamily="18" charset="0"/>
              </a:rPr>
              <a:t>user </a:t>
            </a:r>
            <a:r>
              <a:rPr lang="en-US" dirty="0">
                <a:solidFill>
                  <a:srgbClr val="002060"/>
                </a:solidFill>
                <a:latin typeface="Times New Roman" panose="02020603050405020304" pitchFamily="18" charset="0"/>
                <a:cs typeface="Times New Roman" panose="02020603050405020304" pitchFamily="18" charset="0"/>
              </a:rPr>
              <a:t>thread work </a:t>
            </a:r>
          </a:p>
        </p:txBody>
      </p:sp>
      <p:sp>
        <p:nvSpPr>
          <p:cNvPr id="8" name="Rectangle 4"/>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38249923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idx="4294967295"/>
          </p:nvPr>
        </p:nvSpPr>
        <p:spPr>
          <a:xfrm>
            <a:off x="470264" y="379413"/>
            <a:ext cx="11312434" cy="1254125"/>
          </a:xfrm>
        </p:spPr>
        <p:txBody>
          <a:bodyPr>
            <a:normAutofit/>
          </a:bodyPr>
          <a:lstStyle/>
          <a:p>
            <a:r>
              <a:rPr lang="en-IN" b="1" dirty="0">
                <a:solidFill>
                  <a:srgbClr val="FF0000"/>
                </a:solidFill>
                <a:latin typeface="Times New Roman" panose="02020603050405020304" pitchFamily="18" charset="0"/>
                <a:cs typeface="Times New Roman" panose="02020603050405020304" pitchFamily="18" charset="0"/>
              </a:rPr>
              <a:t>Suspending, Resuming, and Stopping Threads</a:t>
            </a:r>
          </a:p>
        </p:txBody>
      </p:sp>
      <p:sp>
        <p:nvSpPr>
          <p:cNvPr id="9" name="Content Placeholder 8"/>
          <p:cNvSpPr>
            <a:spLocks noGrp="1"/>
          </p:cNvSpPr>
          <p:nvPr>
            <p:ph sz="quarter" idx="4294967295"/>
          </p:nvPr>
        </p:nvSpPr>
        <p:spPr>
          <a:xfrm>
            <a:off x="609600" y="1998663"/>
            <a:ext cx="11582400" cy="4081462"/>
          </a:xfrm>
        </p:spPr>
        <p:txBody>
          <a:bodyPr>
            <a:normAutofit/>
          </a:bodyPr>
          <a:lstStyle/>
          <a:p>
            <a:r>
              <a:rPr lang="en-IN" sz="2800" dirty="0">
                <a:latin typeface="Times New Roman" panose="02020603050405020304" pitchFamily="18" charset="0"/>
                <a:cs typeface="Times New Roman" panose="02020603050405020304" pitchFamily="18" charset="0"/>
              </a:rPr>
              <a:t>Sometimes, suspending execution of a thread is useful as a solution of deadlock.</a:t>
            </a:r>
          </a:p>
          <a:p>
            <a:r>
              <a:rPr lang="en-US" sz="2800" dirty="0">
                <a:latin typeface="Times New Roman" panose="02020603050405020304" pitchFamily="18" charset="0"/>
                <a:cs typeface="Times New Roman" panose="02020603050405020304" pitchFamily="18" charset="0"/>
              </a:rPr>
              <a:t>The methods are…. </a:t>
            </a:r>
            <a:endParaRPr lang="en-IN" sz="2800" dirty="0">
              <a:latin typeface="Times New Roman" panose="02020603050405020304" pitchFamily="18" charset="0"/>
              <a:cs typeface="Times New Roman" panose="02020603050405020304" pitchFamily="18" charset="0"/>
            </a:endParaRPr>
          </a:p>
          <a:p>
            <a:pPr lvl="1"/>
            <a:r>
              <a:rPr lang="en-IN" dirty="0">
                <a:latin typeface="Times New Roman" panose="02020603050405020304" pitchFamily="18" charset="0"/>
                <a:cs typeface="Times New Roman" panose="02020603050405020304" pitchFamily="18" charset="0"/>
              </a:rPr>
              <a:t>void suspend( )</a:t>
            </a:r>
          </a:p>
          <a:p>
            <a:pPr lvl="1"/>
            <a:r>
              <a:rPr lang="en-IN" dirty="0">
                <a:latin typeface="Times New Roman" panose="02020603050405020304" pitchFamily="18" charset="0"/>
                <a:cs typeface="Times New Roman" panose="02020603050405020304" pitchFamily="18" charset="0"/>
              </a:rPr>
              <a:t>void resume( )</a:t>
            </a:r>
          </a:p>
          <a:p>
            <a:pPr lvl="1"/>
            <a:r>
              <a:rPr lang="en-US" dirty="0">
                <a:latin typeface="Times New Roman" panose="02020603050405020304" pitchFamily="18" charset="0"/>
                <a:cs typeface="Times New Roman" panose="02020603050405020304" pitchFamily="18" charset="0"/>
              </a:rPr>
              <a:t>Void stop</a:t>
            </a:r>
            <a:r>
              <a:rPr lang="en-US" dirty="0" smtClean="0">
                <a:latin typeface="Times New Roman" panose="02020603050405020304" pitchFamily="18" charset="0"/>
                <a:cs typeface="Times New Roman" panose="02020603050405020304" pitchFamily="18" charset="0"/>
              </a:rPr>
              <a:t>()</a:t>
            </a:r>
          </a:p>
          <a:p>
            <a:pPr lvl="1"/>
            <a:r>
              <a:rPr lang="en-US" dirty="0" smtClean="0">
                <a:latin typeface="Times New Roman" panose="02020603050405020304" pitchFamily="18" charset="0"/>
                <a:cs typeface="Times New Roman" panose="02020603050405020304" pitchFamily="18" charset="0"/>
              </a:rPr>
              <a:t>void </a:t>
            </a:r>
            <a:r>
              <a:rPr lang="en-US" dirty="0">
                <a:latin typeface="Times New Roman" panose="02020603050405020304" pitchFamily="18" charset="0"/>
                <a:cs typeface="Times New Roman" panose="02020603050405020304" pitchFamily="18" charset="0"/>
              </a:rPr>
              <a:t>list</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prints information of this group to standard console.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8895800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85750"/>
            <a:ext cx="10317163" cy="950913"/>
          </a:xfrm>
        </p:spPr>
        <p:txBody>
          <a:bodyPr>
            <a:normAutofit fontScale="90000"/>
          </a:bodyPr>
          <a:lstStyle/>
          <a:p>
            <a:pPr algn="ctr">
              <a:defRPr/>
            </a:pPr>
            <a:r>
              <a:rPr lang="en-US" sz="4000" dirty="0" smtClean="0">
                <a:solidFill>
                  <a:srgbClr val="FF0000"/>
                </a:solidFill>
                <a:latin typeface="Arial" charset="0"/>
                <a:cs typeface="Arial" charset="0"/>
              </a:rPr>
              <a:t>  Coordinating threads  </a:t>
            </a:r>
            <a:r>
              <a:rPr lang="en-US" dirty="0" smtClean="0">
                <a:solidFill>
                  <a:srgbClr val="FF0000"/>
                </a:solidFill>
                <a:latin typeface="Arial" charset="0"/>
                <a:cs typeface="Arial" charset="0"/>
              </a:rPr>
              <a:t>Wait/notify mechanism</a:t>
            </a:r>
            <a:endParaRPr lang="en-IN" dirty="0">
              <a:solidFill>
                <a:srgbClr val="FF0000"/>
              </a:solidFill>
            </a:endParaRPr>
          </a:p>
        </p:txBody>
      </p:sp>
      <p:sp>
        <p:nvSpPr>
          <p:cNvPr id="3" name="Content Placeholder 2"/>
          <p:cNvSpPr>
            <a:spLocks noGrp="1"/>
          </p:cNvSpPr>
          <p:nvPr>
            <p:ph sz="quarter" idx="4294967295"/>
          </p:nvPr>
        </p:nvSpPr>
        <p:spPr>
          <a:xfrm>
            <a:off x="1136469" y="1377950"/>
            <a:ext cx="10685417" cy="5022850"/>
          </a:xfrm>
        </p:spPr>
        <p:txBody>
          <a:bodyPr>
            <a:normAutofit/>
          </a:bodyPr>
          <a:lstStyle/>
          <a:p>
            <a:pPr>
              <a:defRPr/>
            </a:pPr>
            <a:r>
              <a:rPr lang="en-US" sz="2400" dirty="0">
                <a:latin typeface="Times New Roman" panose="02020603050405020304" pitchFamily="18" charset="0"/>
                <a:cs typeface="Times New Roman" panose="02020603050405020304" pitchFamily="18" charset="0"/>
              </a:rPr>
              <a:t>Sometimes need a thread to stop running and wait for an event before continuing.</a:t>
            </a:r>
          </a:p>
          <a:p>
            <a:pPr>
              <a:defRPr/>
            </a:pPr>
            <a:endParaRPr lang="en-US" sz="2400" dirty="0">
              <a:latin typeface="Times New Roman" panose="02020603050405020304" pitchFamily="18" charset="0"/>
              <a:cs typeface="Times New Roman" panose="02020603050405020304" pitchFamily="18" charset="0"/>
            </a:endParaRPr>
          </a:p>
          <a:p>
            <a:pPr>
              <a:defRPr/>
            </a:pPr>
            <a:r>
              <a:rPr lang="en-US" sz="2400" b="1" dirty="0">
                <a:latin typeface="Times New Roman" panose="02020603050405020304" pitchFamily="18" charset="0"/>
                <a:cs typeface="Times New Roman" panose="02020603050405020304" pitchFamily="18" charset="0"/>
              </a:rPr>
              <a:t> wait() </a:t>
            </a:r>
            <a:r>
              <a:rPr lang="en-US" sz="2400" dirty="0">
                <a:latin typeface="Times New Roman" panose="02020603050405020304" pitchFamily="18" charset="0"/>
                <a:cs typeface="Times New Roman" panose="02020603050405020304" pitchFamily="18" charset="0"/>
              </a:rPr>
              <a:t>and </a:t>
            </a:r>
            <a:r>
              <a:rPr lang="en-US" sz="2400" b="1" dirty="0">
                <a:latin typeface="Times New Roman" panose="02020603050405020304" pitchFamily="18" charset="0"/>
                <a:cs typeface="Times New Roman" panose="02020603050405020304" pitchFamily="18" charset="0"/>
              </a:rPr>
              <a:t>notify() </a:t>
            </a:r>
            <a:r>
              <a:rPr lang="en-US" sz="2400" dirty="0">
                <a:latin typeface="Times New Roman" panose="02020603050405020304" pitchFamily="18" charset="0"/>
                <a:cs typeface="Times New Roman" panose="02020603050405020304" pitchFamily="18" charset="0"/>
              </a:rPr>
              <a:t>methods are methods of class Object.</a:t>
            </a:r>
          </a:p>
          <a:p>
            <a:pPr>
              <a:defRPr/>
            </a:pPr>
            <a:endParaRPr lang="en-US" sz="2400" dirty="0">
              <a:latin typeface="Times New Roman" panose="02020603050405020304" pitchFamily="18" charset="0"/>
              <a:cs typeface="Times New Roman" panose="02020603050405020304" pitchFamily="18" charset="0"/>
            </a:endParaRPr>
          </a:p>
          <a:p>
            <a:pPr>
              <a:defRPr/>
            </a:pPr>
            <a:r>
              <a:rPr lang="en-US" sz="2400" dirty="0">
                <a:latin typeface="Times New Roman" panose="02020603050405020304" pitchFamily="18" charset="0"/>
                <a:cs typeface="Times New Roman" panose="02020603050405020304" pitchFamily="18" charset="0"/>
              </a:rPr>
              <a:t>Every object can maintain a list of waiting threads.</a:t>
            </a:r>
          </a:p>
          <a:p>
            <a:pPr>
              <a:defRPr/>
            </a:pPr>
            <a:endParaRPr lang="en-US" sz="2400" dirty="0">
              <a:latin typeface="Times New Roman" panose="02020603050405020304" pitchFamily="18" charset="0"/>
              <a:cs typeface="Times New Roman" panose="02020603050405020304" pitchFamily="18" charset="0"/>
            </a:endParaRPr>
          </a:p>
          <a:p>
            <a:pPr marL="0" indent="0">
              <a:buNone/>
              <a:defRPr/>
            </a:pPr>
            <a:r>
              <a:rPr lang="en-US" sz="2400" b="1" dirty="0" smtClean="0">
                <a:latin typeface="Times New Roman" panose="02020603050405020304" pitchFamily="18" charset="0"/>
                <a:cs typeface="Times New Roman" panose="02020603050405020304" pitchFamily="18" charset="0"/>
              </a:rPr>
              <a:t>         wait():  </a:t>
            </a:r>
            <a:r>
              <a:rPr lang="en-US" sz="2400" dirty="0" smtClean="0">
                <a:latin typeface="Times New Roman" panose="02020603050405020304" pitchFamily="18" charset="0"/>
                <a:cs typeface="Times New Roman" panose="02020603050405020304" pitchFamily="18" charset="0"/>
              </a:rPr>
              <a:t>When </a:t>
            </a:r>
            <a:r>
              <a:rPr lang="en-US" sz="2400" dirty="0">
                <a:latin typeface="Times New Roman" panose="02020603050405020304" pitchFamily="18" charset="0"/>
                <a:cs typeface="Times New Roman" panose="02020603050405020304" pitchFamily="18" charset="0"/>
              </a:rPr>
              <a:t>a thread calls </a:t>
            </a:r>
            <a:r>
              <a:rPr lang="en-US" sz="2400" b="1" dirty="0">
                <a:latin typeface="Times New Roman" panose="02020603050405020304" pitchFamily="18" charset="0"/>
                <a:cs typeface="Times New Roman" panose="02020603050405020304" pitchFamily="18" charset="0"/>
              </a:rPr>
              <a:t>wait()</a:t>
            </a:r>
            <a:r>
              <a:rPr lang="en-US" sz="2400" dirty="0">
                <a:latin typeface="Times New Roman" panose="02020603050405020304" pitchFamily="18" charset="0"/>
                <a:cs typeface="Times New Roman" panose="02020603050405020304" pitchFamily="18" charset="0"/>
              </a:rPr>
              <a:t> method of an object, any locks the thread holds are temporarily released and thread added to list of waiting threads for that object and </a:t>
            </a:r>
            <a:r>
              <a:rPr lang="en-US" sz="2400" dirty="0" smtClean="0">
                <a:latin typeface="Times New Roman" panose="02020603050405020304" pitchFamily="18" charset="0"/>
                <a:cs typeface="Times New Roman" panose="02020603050405020304" pitchFamily="18" charset="0"/>
              </a:rPr>
              <a:t>stops </a:t>
            </a:r>
            <a:r>
              <a:rPr lang="en-US" sz="2400" dirty="0">
                <a:latin typeface="Times New Roman" panose="02020603050405020304" pitchFamily="18" charset="0"/>
                <a:cs typeface="Times New Roman" panose="02020603050405020304" pitchFamily="18" charset="0"/>
              </a:rPr>
              <a:t>running.</a:t>
            </a:r>
          </a:p>
          <a:p>
            <a:pPr marL="0" indent="0">
              <a:buNone/>
              <a:defRPr/>
            </a:pPr>
            <a:r>
              <a:rPr lang="en-US" sz="2400" b="1" dirty="0" smtClean="0">
                <a:latin typeface="Times New Roman" panose="02020603050405020304" pitchFamily="18" charset="0"/>
                <a:cs typeface="Times New Roman" panose="02020603050405020304" pitchFamily="18" charset="0"/>
              </a:rPr>
              <a:t>         notify(): </a:t>
            </a:r>
            <a:r>
              <a:rPr lang="en-US" sz="2400" dirty="0" smtClean="0">
                <a:latin typeface="Times New Roman" panose="02020603050405020304" pitchFamily="18" charset="0"/>
                <a:cs typeface="Times New Roman" panose="02020603050405020304" pitchFamily="18" charset="0"/>
              </a:rPr>
              <a:t>When </a:t>
            </a:r>
            <a:r>
              <a:rPr lang="en-US" sz="2400" dirty="0">
                <a:latin typeface="Times New Roman" panose="02020603050405020304" pitchFamily="18" charset="0"/>
                <a:cs typeface="Times New Roman" panose="02020603050405020304" pitchFamily="18" charset="0"/>
              </a:rPr>
              <a:t>another thread calls </a:t>
            </a:r>
            <a:r>
              <a:rPr lang="en-US" sz="2400" b="1" dirty="0">
                <a:latin typeface="Times New Roman" panose="02020603050405020304" pitchFamily="18" charset="0"/>
                <a:cs typeface="Times New Roman" panose="02020603050405020304" pitchFamily="18" charset="0"/>
              </a:rPr>
              <a:t>notify() </a:t>
            </a:r>
            <a:r>
              <a:rPr lang="en-US" sz="2400" dirty="0">
                <a:latin typeface="Times New Roman" panose="02020603050405020304" pitchFamily="18" charset="0"/>
                <a:cs typeface="Times New Roman" panose="02020603050405020304" pitchFamily="18" charset="0"/>
              </a:rPr>
              <a:t>method on the same object, object wakes up one of the waiting threads and allows it to continue.</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6063493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52697" y="319088"/>
            <a:ext cx="10162903" cy="628650"/>
          </a:xfrm>
        </p:spPr>
        <p:txBody>
          <a:bodyPr>
            <a:normAutofit fontScale="90000"/>
          </a:bodyPr>
          <a:lstStyle/>
          <a:p>
            <a:pPr algn="ctr"/>
            <a:r>
              <a:rPr lang="en-US" u="sng" dirty="0" smtClean="0">
                <a:solidFill>
                  <a:srgbClr val="FF0000"/>
                </a:solidFill>
                <a:latin typeface="Times New Roman" panose="02020603050405020304" pitchFamily="18" charset="0"/>
                <a:cs typeface="Times New Roman" panose="02020603050405020304" pitchFamily="18" charset="0"/>
              </a:rPr>
              <a:t>Join</a:t>
            </a:r>
            <a:endParaRPr lang="en-IN" u="sng"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4294967295"/>
          </p:nvPr>
        </p:nvSpPr>
        <p:spPr>
          <a:xfrm>
            <a:off x="914400" y="1646238"/>
            <a:ext cx="8937625" cy="3776662"/>
          </a:xfrm>
        </p:spPr>
        <p:txBody>
          <a:bodyPr>
            <a:noAutofit/>
          </a:bodyPr>
          <a:lstStyle/>
          <a:p>
            <a:r>
              <a:rPr lang="en-US" dirty="0">
                <a:latin typeface="Times New Roman" panose="02020603050405020304" pitchFamily="18" charset="0"/>
                <a:cs typeface="Times New Roman" panose="02020603050405020304" pitchFamily="18" charset="0"/>
              </a:rPr>
              <a:t>Sometimes one thread needs to stop and wait for another thread to complete</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join() </a:t>
            </a:r>
            <a:r>
              <a:rPr lang="en-US" dirty="0">
                <a:latin typeface="Times New Roman" panose="02020603050405020304" pitchFamily="18" charset="0"/>
                <a:cs typeface="Times New Roman" panose="02020603050405020304" pitchFamily="18" charset="0"/>
              </a:rPr>
              <a:t>-- waits for a thread to die, i.e. </a:t>
            </a:r>
            <a:r>
              <a:rPr lang="en-US" b="1" dirty="0">
                <a:latin typeface="Times New Roman" panose="02020603050405020304" pitchFamily="18" charset="0"/>
                <a:cs typeface="Times New Roman" panose="02020603050405020304" pitchFamily="18" charset="0"/>
              </a:rPr>
              <a:t>thr1.join()</a:t>
            </a:r>
            <a:r>
              <a:rPr lang="en-US" dirty="0">
                <a:latin typeface="Times New Roman" panose="02020603050405020304" pitchFamily="18" charset="0"/>
                <a:cs typeface="Times New Roman" panose="02020603050405020304" pitchFamily="18" charset="0"/>
              </a:rPr>
              <a:t> waits for thread </a:t>
            </a:r>
            <a:r>
              <a:rPr lang="en-US" b="1" dirty="0">
                <a:latin typeface="Times New Roman" panose="02020603050405020304" pitchFamily="18" charset="0"/>
                <a:cs typeface="Times New Roman" panose="02020603050405020304" pitchFamily="18" charset="0"/>
              </a:rPr>
              <a:t>thr1</a:t>
            </a:r>
            <a:r>
              <a:rPr lang="en-US" dirty="0">
                <a:latin typeface="Times New Roman" panose="02020603050405020304" pitchFamily="18" charset="0"/>
                <a:cs typeface="Times New Roman" panose="02020603050405020304" pitchFamily="18" charset="0"/>
              </a:rPr>
              <a:t> to die</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Calling </a:t>
            </a:r>
            <a:r>
              <a:rPr lang="en-US" b="1" dirty="0">
                <a:latin typeface="Times New Roman" panose="02020603050405020304" pitchFamily="18" charset="0"/>
                <a:cs typeface="Times New Roman" panose="02020603050405020304" pitchFamily="18" charset="0"/>
              </a:rPr>
              <a:t>return()</a:t>
            </a:r>
            <a:r>
              <a:rPr lang="en-US" dirty="0">
                <a:latin typeface="Times New Roman" panose="02020603050405020304" pitchFamily="18" charset="0"/>
                <a:cs typeface="Times New Roman" panose="02020603050405020304" pitchFamily="18" charset="0"/>
              </a:rPr>
              <a:t> from the run method implicitly causes the thread to exit.</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0044706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idx="4294967295"/>
          </p:nvPr>
        </p:nvSpPr>
        <p:spPr>
          <a:xfrm>
            <a:off x="0" y="171450"/>
            <a:ext cx="10515600" cy="614363"/>
          </a:xfrm>
        </p:spPr>
        <p:txBody>
          <a:bodyPr>
            <a:normAutofit fontScale="90000"/>
          </a:bodyPr>
          <a:lstStyle/>
          <a:p>
            <a:r>
              <a:rPr lang="en-US" dirty="0" smtClean="0">
                <a:solidFill>
                  <a:srgbClr val="FF0000"/>
                </a:solidFill>
                <a:latin typeface="Times New Roman" panose="02020603050405020304" pitchFamily="18" charset="0"/>
                <a:cs typeface="Times New Roman" panose="02020603050405020304" pitchFamily="18" charset="0"/>
              </a:rPr>
              <a:t>           Commonly </a:t>
            </a:r>
            <a:r>
              <a:rPr lang="en-US" dirty="0">
                <a:solidFill>
                  <a:srgbClr val="FF0000"/>
                </a:solidFill>
                <a:latin typeface="Times New Roman" panose="02020603050405020304" pitchFamily="18" charset="0"/>
                <a:cs typeface="Times New Roman" panose="02020603050405020304" pitchFamily="18" charset="0"/>
              </a:rPr>
              <a:t>used methods of Thread class</a:t>
            </a:r>
            <a:r>
              <a:rPr lang="en-US" dirty="0" smtClean="0">
                <a:solidFill>
                  <a:srgbClr val="FF0000"/>
                </a:solidFill>
                <a:latin typeface="Times New Roman" panose="02020603050405020304" pitchFamily="18" charset="0"/>
                <a:cs typeface="Times New Roman" panose="02020603050405020304" pitchFamily="18" charset="0"/>
              </a:rPr>
              <a:t>:</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4294967295"/>
          </p:nvPr>
        </p:nvSpPr>
        <p:spPr>
          <a:xfrm>
            <a:off x="613955" y="1146175"/>
            <a:ext cx="11578046" cy="5319713"/>
          </a:xfrm>
        </p:spPr>
        <p:txBody>
          <a:bodyPr>
            <a:noAutofit/>
          </a:bodyPr>
          <a:lstStyle/>
          <a:p>
            <a:endParaRPr lang="en-US" sz="2000" b="1" dirty="0" smtClean="0">
              <a:solidFill>
                <a:schemeClr val="bg1"/>
              </a:solidFill>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public </a:t>
            </a:r>
            <a:r>
              <a:rPr lang="en-US" sz="2000" b="1" dirty="0">
                <a:latin typeface="Times New Roman" panose="02020603050405020304" pitchFamily="18" charset="0"/>
                <a:cs typeface="Times New Roman" panose="02020603050405020304" pitchFamily="18" charset="0"/>
              </a:rPr>
              <a:t>void run(): </a:t>
            </a:r>
            <a:r>
              <a:rPr lang="en-US" sz="2000" dirty="0">
                <a:latin typeface="Times New Roman" panose="02020603050405020304" pitchFamily="18" charset="0"/>
                <a:cs typeface="Times New Roman" panose="02020603050405020304" pitchFamily="18" charset="0"/>
              </a:rPr>
              <a:t>is used to perform action for a thread.</a:t>
            </a:r>
          </a:p>
          <a:p>
            <a:r>
              <a:rPr lang="en-US" sz="2000" b="1" dirty="0">
                <a:latin typeface="Times New Roman" panose="02020603050405020304" pitchFamily="18" charset="0"/>
                <a:cs typeface="Times New Roman" panose="02020603050405020304" pitchFamily="18" charset="0"/>
              </a:rPr>
              <a:t>public void start(): </a:t>
            </a:r>
            <a:r>
              <a:rPr lang="en-US" sz="2000" dirty="0">
                <a:latin typeface="Times New Roman" panose="02020603050405020304" pitchFamily="18" charset="0"/>
                <a:cs typeface="Times New Roman" panose="02020603050405020304" pitchFamily="18" charset="0"/>
              </a:rPr>
              <a:t>starts the execution of the thread.JVM calls the run() method on the thread.</a:t>
            </a:r>
          </a:p>
          <a:p>
            <a:r>
              <a:rPr lang="en-US" sz="2000" b="1" dirty="0">
                <a:latin typeface="Times New Roman" panose="02020603050405020304" pitchFamily="18" charset="0"/>
                <a:cs typeface="Times New Roman" panose="02020603050405020304" pitchFamily="18" charset="0"/>
              </a:rPr>
              <a:t>public void sleep(long miliseconds): </a:t>
            </a:r>
            <a:r>
              <a:rPr lang="en-US" sz="2000" dirty="0">
                <a:latin typeface="Times New Roman" panose="02020603050405020304" pitchFamily="18" charset="0"/>
                <a:cs typeface="Times New Roman" panose="02020603050405020304" pitchFamily="18" charset="0"/>
              </a:rPr>
              <a:t>Causes the currently executing thread to sleep (temporarily cease execution) for the specified number of milliseconds.</a:t>
            </a:r>
          </a:p>
          <a:p>
            <a:r>
              <a:rPr lang="en-US" sz="2000" b="1" dirty="0">
                <a:latin typeface="Times New Roman" panose="02020603050405020304" pitchFamily="18" charset="0"/>
                <a:cs typeface="Times New Roman" panose="02020603050405020304" pitchFamily="18" charset="0"/>
              </a:rPr>
              <a:t>public void join(): </a:t>
            </a:r>
            <a:r>
              <a:rPr lang="en-US" sz="2000" dirty="0">
                <a:latin typeface="Times New Roman" panose="02020603050405020304" pitchFamily="18" charset="0"/>
                <a:cs typeface="Times New Roman" panose="02020603050405020304" pitchFamily="18" charset="0"/>
              </a:rPr>
              <a:t>waits for a thread to die.</a:t>
            </a:r>
          </a:p>
          <a:p>
            <a:r>
              <a:rPr lang="en-US" sz="2000" b="1" dirty="0">
                <a:latin typeface="Times New Roman" panose="02020603050405020304" pitchFamily="18" charset="0"/>
                <a:cs typeface="Times New Roman" panose="02020603050405020304" pitchFamily="18" charset="0"/>
              </a:rPr>
              <a:t>public void join(long miliseconds): </a:t>
            </a:r>
            <a:r>
              <a:rPr lang="en-US" sz="2000" dirty="0">
                <a:latin typeface="Times New Roman" panose="02020603050405020304" pitchFamily="18" charset="0"/>
                <a:cs typeface="Times New Roman" panose="02020603050405020304" pitchFamily="18" charset="0"/>
              </a:rPr>
              <a:t>waits for a thread to die for the specified miliseconds.</a:t>
            </a:r>
          </a:p>
          <a:p>
            <a:r>
              <a:rPr lang="en-US" sz="2000" b="1" dirty="0">
                <a:latin typeface="Times New Roman" panose="02020603050405020304" pitchFamily="18" charset="0"/>
                <a:cs typeface="Times New Roman" panose="02020603050405020304" pitchFamily="18" charset="0"/>
              </a:rPr>
              <a:t>public int getPriority(): </a:t>
            </a:r>
            <a:r>
              <a:rPr lang="en-US" sz="2000" dirty="0">
                <a:latin typeface="Times New Roman" panose="02020603050405020304" pitchFamily="18" charset="0"/>
                <a:cs typeface="Times New Roman" panose="02020603050405020304" pitchFamily="18" charset="0"/>
              </a:rPr>
              <a:t>returns the priority of the thread.</a:t>
            </a:r>
          </a:p>
          <a:p>
            <a:r>
              <a:rPr lang="en-US" sz="2000" b="1" dirty="0">
                <a:latin typeface="Times New Roman" panose="02020603050405020304" pitchFamily="18" charset="0"/>
                <a:cs typeface="Times New Roman" panose="02020603050405020304" pitchFamily="18" charset="0"/>
              </a:rPr>
              <a:t>public int setPriority(int priority): </a:t>
            </a:r>
            <a:r>
              <a:rPr lang="en-US" sz="2000" dirty="0">
                <a:latin typeface="Times New Roman" panose="02020603050405020304" pitchFamily="18" charset="0"/>
                <a:cs typeface="Times New Roman" panose="02020603050405020304" pitchFamily="18" charset="0"/>
              </a:rPr>
              <a:t>changes the priority of the thread.</a:t>
            </a:r>
          </a:p>
          <a:p>
            <a:r>
              <a:rPr lang="en-US" sz="2000" b="1" dirty="0">
                <a:latin typeface="Times New Roman" panose="02020603050405020304" pitchFamily="18" charset="0"/>
                <a:cs typeface="Times New Roman" panose="02020603050405020304" pitchFamily="18" charset="0"/>
              </a:rPr>
              <a:t>public String getName(): </a:t>
            </a:r>
            <a:r>
              <a:rPr lang="en-US" sz="2000" dirty="0">
                <a:latin typeface="Times New Roman" panose="02020603050405020304" pitchFamily="18" charset="0"/>
                <a:cs typeface="Times New Roman" panose="02020603050405020304" pitchFamily="18" charset="0"/>
              </a:rPr>
              <a:t>returns the name of the thread.</a:t>
            </a:r>
          </a:p>
          <a:p>
            <a:r>
              <a:rPr lang="en-US" sz="2000" b="1" dirty="0">
                <a:latin typeface="Times New Roman" panose="02020603050405020304" pitchFamily="18" charset="0"/>
                <a:cs typeface="Times New Roman" panose="02020603050405020304" pitchFamily="18" charset="0"/>
              </a:rPr>
              <a:t>public void setName(String name): </a:t>
            </a:r>
            <a:r>
              <a:rPr lang="en-US" sz="2000" dirty="0">
                <a:latin typeface="Times New Roman" panose="02020603050405020304" pitchFamily="18" charset="0"/>
                <a:cs typeface="Times New Roman" panose="02020603050405020304" pitchFamily="18" charset="0"/>
              </a:rPr>
              <a:t>changes the name of the thread.</a:t>
            </a:r>
          </a:p>
          <a:p>
            <a:r>
              <a:rPr lang="en-US" sz="2000" b="1" dirty="0">
                <a:latin typeface="Times New Roman" panose="02020603050405020304" pitchFamily="18" charset="0"/>
                <a:cs typeface="Times New Roman" panose="02020603050405020304" pitchFamily="18" charset="0"/>
              </a:rPr>
              <a:t>public Thread currentThread(): </a:t>
            </a:r>
            <a:r>
              <a:rPr lang="en-US" sz="2000" dirty="0">
                <a:latin typeface="Times New Roman" panose="02020603050405020304" pitchFamily="18" charset="0"/>
                <a:cs typeface="Times New Roman" panose="02020603050405020304" pitchFamily="18" charset="0"/>
              </a:rPr>
              <a:t>returns the reference of currently executing thread.</a:t>
            </a:r>
          </a:p>
          <a:p>
            <a:r>
              <a:rPr lang="en-US" sz="2000" b="1" dirty="0">
                <a:latin typeface="Times New Roman" panose="02020603050405020304" pitchFamily="18" charset="0"/>
                <a:cs typeface="Times New Roman" panose="02020603050405020304" pitchFamily="18" charset="0"/>
              </a:rPr>
              <a:t>public int getId(): </a:t>
            </a:r>
            <a:r>
              <a:rPr lang="en-US" sz="2000" dirty="0">
                <a:latin typeface="Times New Roman" panose="02020603050405020304" pitchFamily="18" charset="0"/>
                <a:cs typeface="Times New Roman" panose="02020603050405020304" pitchFamily="18" charset="0"/>
              </a:rPr>
              <a:t>returns the id of the thread.</a:t>
            </a:r>
          </a:p>
          <a:p>
            <a:r>
              <a:rPr lang="en-US" sz="2000" b="1" dirty="0">
                <a:latin typeface="Times New Roman" panose="02020603050405020304" pitchFamily="18" charset="0"/>
                <a:cs typeface="Times New Roman" panose="02020603050405020304" pitchFamily="18" charset="0"/>
              </a:rPr>
              <a:t>public Thread.State getState(): </a:t>
            </a:r>
            <a:r>
              <a:rPr lang="en-US" sz="2000" dirty="0">
                <a:latin typeface="Times New Roman" panose="02020603050405020304" pitchFamily="18" charset="0"/>
                <a:cs typeface="Times New Roman" panose="02020603050405020304" pitchFamily="18" charset="0"/>
              </a:rPr>
              <a:t>returns the state of the thread.</a:t>
            </a:r>
          </a:p>
          <a:p>
            <a:pPr marL="0" indent="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0166456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11138"/>
            <a:ext cx="10515600" cy="625475"/>
          </a:xfrm>
        </p:spPr>
        <p:txBody>
          <a:bodyPr>
            <a:normAutofit fontScale="90000"/>
          </a:bodyPr>
          <a:lstStyle/>
          <a:p>
            <a:r>
              <a:rPr lang="en-US" dirty="0" smtClean="0">
                <a:solidFill>
                  <a:srgbClr val="FF0000"/>
                </a:solidFill>
                <a:latin typeface="Times New Roman" panose="02020603050405020304" pitchFamily="18" charset="0"/>
                <a:cs typeface="Times New Roman" panose="02020603050405020304" pitchFamily="18" charset="0"/>
              </a:rPr>
              <a:t>           Commonly </a:t>
            </a:r>
            <a:r>
              <a:rPr lang="en-US" dirty="0">
                <a:solidFill>
                  <a:srgbClr val="FF0000"/>
                </a:solidFill>
                <a:latin typeface="Times New Roman" panose="02020603050405020304" pitchFamily="18" charset="0"/>
                <a:cs typeface="Times New Roman" panose="02020603050405020304" pitchFamily="18" charset="0"/>
              </a:rPr>
              <a:t>used methods of Thread class</a:t>
            </a:r>
            <a:r>
              <a:rPr lang="en-US" dirty="0" smtClean="0">
                <a:solidFill>
                  <a:srgbClr val="FF0000"/>
                </a:solidFill>
                <a:latin typeface="Times New Roman" panose="02020603050405020304" pitchFamily="18" charset="0"/>
                <a:cs typeface="Times New Roman" panose="02020603050405020304" pitchFamily="18" charset="0"/>
              </a:rPr>
              <a:t>:</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4294967295"/>
          </p:nvPr>
        </p:nvSpPr>
        <p:spPr>
          <a:xfrm>
            <a:off x="365760" y="1233488"/>
            <a:ext cx="11351622" cy="4351337"/>
          </a:xfrm>
        </p:spPr>
        <p:txBody>
          <a:bodyPr>
            <a:noAutofit/>
          </a:bodyPr>
          <a:lstStyle/>
          <a:p>
            <a:pPr>
              <a:buNone/>
            </a:pPr>
            <a:r>
              <a:rPr lang="en-US" sz="2400" b="1" dirty="0" smtClean="0">
                <a:solidFill>
                  <a:schemeClr val="bg1"/>
                </a:solidFill>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public </a:t>
            </a:r>
            <a:r>
              <a:rPr lang="en-US" sz="2400" b="1" dirty="0">
                <a:latin typeface="Times New Roman" panose="02020603050405020304" pitchFamily="18" charset="0"/>
                <a:cs typeface="Times New Roman" panose="02020603050405020304" pitchFamily="18" charset="0"/>
              </a:rPr>
              <a:t>boolean isAlive(): </a:t>
            </a:r>
            <a:r>
              <a:rPr lang="en-US" sz="2400" dirty="0">
                <a:latin typeface="Times New Roman" panose="02020603050405020304" pitchFamily="18" charset="0"/>
                <a:cs typeface="Times New Roman" panose="02020603050405020304" pitchFamily="18" charset="0"/>
              </a:rPr>
              <a:t>tests if the thread is alive.</a:t>
            </a:r>
          </a:p>
          <a:p>
            <a:r>
              <a:rPr lang="en-US" sz="2400" b="1" dirty="0">
                <a:latin typeface="Times New Roman" panose="02020603050405020304" pitchFamily="18" charset="0"/>
                <a:cs typeface="Times New Roman" panose="02020603050405020304" pitchFamily="18" charset="0"/>
              </a:rPr>
              <a:t>public void yield(): </a:t>
            </a:r>
            <a:r>
              <a:rPr lang="en-US" sz="2400" dirty="0">
                <a:latin typeface="Times New Roman" panose="02020603050405020304" pitchFamily="18" charset="0"/>
                <a:cs typeface="Times New Roman" panose="02020603050405020304" pitchFamily="18" charset="0"/>
              </a:rPr>
              <a:t>causes the currently executing thread object to temporarily pause and allow other threads to execute.</a:t>
            </a:r>
          </a:p>
          <a:p>
            <a:r>
              <a:rPr lang="en-US" sz="2400" b="1" dirty="0">
                <a:latin typeface="Times New Roman" panose="02020603050405020304" pitchFamily="18" charset="0"/>
                <a:cs typeface="Times New Roman" panose="02020603050405020304" pitchFamily="18" charset="0"/>
              </a:rPr>
              <a:t>public void suspend(): </a:t>
            </a:r>
            <a:r>
              <a:rPr lang="en-US" sz="2400" dirty="0">
                <a:latin typeface="Times New Roman" panose="02020603050405020304" pitchFamily="18" charset="0"/>
                <a:cs typeface="Times New Roman" panose="02020603050405020304" pitchFamily="18" charset="0"/>
              </a:rPr>
              <a:t>is used to suspend the thread(depricated).</a:t>
            </a:r>
          </a:p>
          <a:p>
            <a:r>
              <a:rPr lang="en-US" sz="2400" b="1" dirty="0">
                <a:latin typeface="Times New Roman" panose="02020603050405020304" pitchFamily="18" charset="0"/>
                <a:cs typeface="Times New Roman" panose="02020603050405020304" pitchFamily="18" charset="0"/>
              </a:rPr>
              <a:t>public void resume(): </a:t>
            </a:r>
            <a:r>
              <a:rPr lang="en-US" sz="2400" dirty="0">
                <a:latin typeface="Times New Roman" panose="02020603050405020304" pitchFamily="18" charset="0"/>
                <a:cs typeface="Times New Roman" panose="02020603050405020304" pitchFamily="18" charset="0"/>
              </a:rPr>
              <a:t>is used to resume the suspended thread(depricated).</a:t>
            </a:r>
          </a:p>
          <a:p>
            <a:r>
              <a:rPr lang="en-US" sz="2400" b="1" dirty="0">
                <a:latin typeface="Times New Roman" panose="02020603050405020304" pitchFamily="18" charset="0"/>
                <a:cs typeface="Times New Roman" panose="02020603050405020304" pitchFamily="18" charset="0"/>
              </a:rPr>
              <a:t>public void stop(): </a:t>
            </a:r>
            <a:r>
              <a:rPr lang="en-US" sz="2400" dirty="0">
                <a:latin typeface="Times New Roman" panose="02020603050405020304" pitchFamily="18" charset="0"/>
                <a:cs typeface="Times New Roman" panose="02020603050405020304" pitchFamily="18" charset="0"/>
              </a:rPr>
              <a:t>is used to stop the thread(depricated).</a:t>
            </a:r>
          </a:p>
          <a:p>
            <a:r>
              <a:rPr lang="en-US" sz="2400" b="1" dirty="0">
                <a:latin typeface="Times New Roman" panose="02020603050405020304" pitchFamily="18" charset="0"/>
                <a:cs typeface="Times New Roman" panose="02020603050405020304" pitchFamily="18" charset="0"/>
              </a:rPr>
              <a:t>public boolean isDaemon(): </a:t>
            </a:r>
            <a:r>
              <a:rPr lang="en-US" sz="2400" dirty="0">
                <a:latin typeface="Times New Roman" panose="02020603050405020304" pitchFamily="18" charset="0"/>
                <a:cs typeface="Times New Roman" panose="02020603050405020304" pitchFamily="18" charset="0"/>
              </a:rPr>
              <a:t>tests if the thread is a daemon thread.</a:t>
            </a:r>
          </a:p>
          <a:p>
            <a:r>
              <a:rPr lang="en-US" sz="2400" b="1" dirty="0">
                <a:latin typeface="Times New Roman" panose="02020603050405020304" pitchFamily="18" charset="0"/>
                <a:cs typeface="Times New Roman" panose="02020603050405020304" pitchFamily="18" charset="0"/>
              </a:rPr>
              <a:t>public void setDaemon(boolean b): </a:t>
            </a:r>
            <a:r>
              <a:rPr lang="en-US" sz="2400" dirty="0">
                <a:latin typeface="Times New Roman" panose="02020603050405020304" pitchFamily="18" charset="0"/>
                <a:cs typeface="Times New Roman" panose="02020603050405020304" pitchFamily="18" charset="0"/>
              </a:rPr>
              <a:t>marks the thread as daemon or user thread.</a:t>
            </a:r>
          </a:p>
          <a:p>
            <a:r>
              <a:rPr lang="en-US" sz="2400" b="1" dirty="0">
                <a:latin typeface="Times New Roman" panose="02020603050405020304" pitchFamily="18" charset="0"/>
                <a:cs typeface="Times New Roman" panose="02020603050405020304" pitchFamily="18" charset="0"/>
              </a:rPr>
              <a:t>public void interrupt(): </a:t>
            </a:r>
            <a:r>
              <a:rPr lang="en-US" sz="2400" dirty="0">
                <a:latin typeface="Times New Roman" panose="02020603050405020304" pitchFamily="18" charset="0"/>
                <a:cs typeface="Times New Roman" panose="02020603050405020304" pitchFamily="18" charset="0"/>
              </a:rPr>
              <a:t>interrupts the thread.</a:t>
            </a:r>
          </a:p>
          <a:p>
            <a:r>
              <a:rPr lang="en-US" sz="2400" b="1" dirty="0">
                <a:latin typeface="Times New Roman" panose="02020603050405020304" pitchFamily="18" charset="0"/>
                <a:cs typeface="Times New Roman" panose="02020603050405020304" pitchFamily="18" charset="0"/>
              </a:rPr>
              <a:t>public boolean isInterrupted(): </a:t>
            </a:r>
            <a:r>
              <a:rPr lang="en-US" sz="2400" dirty="0">
                <a:latin typeface="Times New Roman" panose="02020603050405020304" pitchFamily="18" charset="0"/>
                <a:cs typeface="Times New Roman" panose="02020603050405020304" pitchFamily="18" charset="0"/>
              </a:rPr>
              <a:t>tests if the thread has been interrupted.</a:t>
            </a:r>
          </a:p>
          <a:p>
            <a:r>
              <a:rPr lang="en-US" sz="2400" b="1" dirty="0">
                <a:latin typeface="Times New Roman" panose="02020603050405020304" pitchFamily="18" charset="0"/>
                <a:cs typeface="Times New Roman" panose="02020603050405020304" pitchFamily="18" charset="0"/>
              </a:rPr>
              <a:t>public static boolean interrupted(): </a:t>
            </a:r>
            <a:r>
              <a:rPr lang="en-US" sz="2400" dirty="0">
                <a:latin typeface="Times New Roman" panose="02020603050405020304" pitchFamily="18" charset="0"/>
                <a:cs typeface="Times New Roman" panose="02020603050405020304" pitchFamily="18" charset="0"/>
              </a:rPr>
              <a:t>tests if the current thread has been interrupted.</a:t>
            </a:r>
          </a:p>
          <a:p>
            <a:pPr marL="0" indent="0">
              <a:buNone/>
            </a:pPr>
            <a:endParaRPr lang="en-US" sz="2400" dirty="0"/>
          </a:p>
        </p:txBody>
      </p:sp>
    </p:spTree>
    <p:extLst>
      <p:ext uri="{BB962C8B-B14F-4D97-AF65-F5344CB8AC3E}">
        <p14:creationId xmlns:p14="http://schemas.microsoft.com/office/powerpoint/2010/main" xmlns="" val="3240078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2031174" y="1499135"/>
            <a:ext cx="7867546" cy="4498732"/>
          </a:xfrm>
          <a:prstGeom prst="rect">
            <a:avLst/>
          </a:prstGeom>
          <a:noFill/>
          <a:ln>
            <a:noFill/>
          </a:ln>
          <a:extLst/>
        </p:spPr>
        <p:txBody>
          <a:bodyPr lIns="0" tIns="0" rIns="0" bIns="0">
            <a:spAutoFit/>
          </a:bodyPr>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panose="02020603050405020304" pitchFamily="18"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panose="02020603050405020304" pitchFamily="18" charset="0"/>
              </a:defRPr>
            </a:lvl2pPr>
            <a:lvl3pPr marL="647700" indent="-21590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panose="02020603050405020304" pitchFamily="18"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panose="02020603050405020304" pitchFamily="18"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panose="02020603050405020304" pitchFamily="18" charset="0"/>
              </a:defRPr>
            </a:lvl9pPr>
          </a:lstStyle>
          <a:p>
            <a:pPr>
              <a:buClr>
                <a:srgbClr val="000000"/>
              </a:buClr>
              <a:buSzPct val="59000"/>
              <a:buFont typeface="Times New Roman" panose="02020603050405020304" pitchFamily="18" charset="0"/>
              <a:buBlip>
                <a:blip r:embed="rId3"/>
              </a:buBlip>
            </a:pPr>
            <a:r>
              <a:rPr lang="en-GB" sz="2177" dirty="0">
                <a:latin typeface="Helvetica" panose="020B0604020202020204" pitchFamily="34" charset="0"/>
              </a:rPr>
              <a:t> </a:t>
            </a:r>
            <a:r>
              <a:rPr lang="en-GB" sz="2200" dirty="0">
                <a:cs typeface="Times New Roman" panose="02020603050405020304" pitchFamily="18" charset="0"/>
              </a:rPr>
              <a:t>Threads can be in one of four states</a:t>
            </a:r>
          </a:p>
          <a:p>
            <a:pPr lvl="2">
              <a:buClr>
                <a:srgbClr val="000000"/>
              </a:buClr>
              <a:buSzPct val="85000"/>
              <a:buFont typeface="Times New Roman" panose="02020603050405020304" pitchFamily="18" charset="0"/>
              <a:buBlip>
                <a:blip r:embed="rId3"/>
              </a:buBlip>
            </a:pPr>
            <a:r>
              <a:rPr lang="en-GB" sz="2200" dirty="0">
                <a:cs typeface="Times New Roman" panose="02020603050405020304" pitchFamily="18" charset="0"/>
              </a:rPr>
              <a:t>Created, Running, Blocked, and Dead</a:t>
            </a:r>
          </a:p>
          <a:p>
            <a:pPr marL="0" lvl="1">
              <a:buClr>
                <a:srgbClr val="000000"/>
              </a:buClr>
              <a:buSzPct val="343000"/>
            </a:pPr>
            <a:endParaRPr lang="en-GB" sz="2200" dirty="0">
              <a:cs typeface="Times New Roman" panose="02020603050405020304" pitchFamily="18" charset="0"/>
            </a:endParaRPr>
          </a:p>
          <a:p>
            <a:pPr>
              <a:buClr>
                <a:srgbClr val="000000"/>
              </a:buClr>
              <a:buSzPct val="59000"/>
              <a:buFont typeface="Times New Roman" panose="02020603050405020304" pitchFamily="18" charset="0"/>
              <a:buBlip>
                <a:blip r:embed="rId3"/>
              </a:buBlip>
            </a:pPr>
            <a:r>
              <a:rPr lang="en-GB" sz="2200" dirty="0">
                <a:cs typeface="Times New Roman" panose="02020603050405020304" pitchFamily="18" charset="0"/>
              </a:rPr>
              <a:t> A thread's state changes based on:</a:t>
            </a:r>
          </a:p>
          <a:p>
            <a:pPr lvl="2">
              <a:buClr>
                <a:srgbClr val="000000"/>
              </a:buClr>
              <a:buSzPct val="85000"/>
              <a:buFont typeface="Times New Roman" panose="02020603050405020304" pitchFamily="18" charset="0"/>
              <a:buBlip>
                <a:blip r:embed="rId3"/>
              </a:buBlip>
            </a:pPr>
            <a:r>
              <a:rPr lang="en-GB" sz="2200" dirty="0">
                <a:cs typeface="Times New Roman" panose="02020603050405020304" pitchFamily="18" charset="0"/>
              </a:rPr>
              <a:t>Control methods such as start, sleep, yield, wait, notify</a:t>
            </a:r>
          </a:p>
          <a:p>
            <a:pPr lvl="2">
              <a:buClr>
                <a:srgbClr val="000000"/>
              </a:buClr>
              <a:buSzPct val="85000"/>
              <a:buFont typeface="Times New Roman" panose="02020603050405020304" pitchFamily="18" charset="0"/>
              <a:buBlip>
                <a:blip r:embed="rId3"/>
              </a:buBlip>
            </a:pPr>
            <a:r>
              <a:rPr lang="en-GB" sz="2200" dirty="0">
                <a:cs typeface="Times New Roman" panose="02020603050405020304" pitchFamily="18" charset="0"/>
              </a:rPr>
              <a:t>Termination of the run </a:t>
            </a:r>
            <a:r>
              <a:rPr lang="en-GB" sz="2200" dirty="0" smtClean="0">
                <a:cs typeface="Times New Roman" panose="02020603050405020304" pitchFamily="18" charset="0"/>
              </a:rPr>
              <a:t>method</a:t>
            </a:r>
          </a:p>
          <a:p>
            <a:pPr lvl="2">
              <a:buClr>
                <a:srgbClr val="000000"/>
              </a:buClr>
              <a:buSzPct val="85000"/>
              <a:buFont typeface="Times New Roman" panose="02020603050405020304" pitchFamily="18" charset="0"/>
              <a:buBlip>
                <a:blip r:embed="rId3"/>
              </a:buBlip>
            </a:pPr>
            <a:endParaRPr lang="en-GB" sz="2200" dirty="0">
              <a:cs typeface="Times New Roman" panose="02020603050405020304" pitchFamily="18" charset="0"/>
            </a:endParaRPr>
          </a:p>
          <a:p>
            <a:pPr marL="431800" lvl="2" indent="0">
              <a:buClr>
                <a:srgbClr val="000000"/>
              </a:buClr>
              <a:buSzPct val="85000"/>
            </a:pPr>
            <a:endParaRPr lang="en-GB" sz="2200" dirty="0" smtClean="0">
              <a:cs typeface="Times New Roman" panose="02020603050405020304" pitchFamily="18" charset="0"/>
            </a:endParaRPr>
          </a:p>
          <a:p>
            <a:pPr marL="431800" lvl="2" indent="0">
              <a:buClr>
                <a:srgbClr val="000000"/>
              </a:buClr>
              <a:buSzPct val="85000"/>
            </a:pPr>
            <a:endParaRPr lang="en-GB" sz="2200" dirty="0" smtClean="0">
              <a:cs typeface="Times New Roman" panose="02020603050405020304" pitchFamily="18" charset="0"/>
            </a:endParaRPr>
          </a:p>
          <a:p>
            <a:pPr lvl="2">
              <a:buClr>
                <a:srgbClr val="000000"/>
              </a:buClr>
              <a:buSzPct val="85000"/>
              <a:buFont typeface="Times New Roman" panose="02020603050405020304" pitchFamily="18" charset="0"/>
              <a:buBlip>
                <a:blip r:embed="rId3"/>
              </a:buBlip>
            </a:pPr>
            <a:endParaRPr lang="en-GB" sz="1814" dirty="0" smtClean="0">
              <a:latin typeface="Helvetica" panose="020B0604020202020204" pitchFamily="34" charset="0"/>
            </a:endParaRPr>
          </a:p>
          <a:p>
            <a:pPr lvl="2">
              <a:buClr>
                <a:srgbClr val="000000"/>
              </a:buClr>
              <a:buSzPct val="85000"/>
              <a:buFont typeface="Times New Roman" panose="02020603050405020304" pitchFamily="18" charset="0"/>
              <a:buBlip>
                <a:blip r:embed="rId3"/>
              </a:buBlip>
            </a:pPr>
            <a:endParaRPr lang="en-GB" sz="1814" dirty="0" smtClean="0">
              <a:latin typeface="Helvetica" panose="020B0604020202020204" pitchFamily="34" charset="0"/>
            </a:endParaRPr>
          </a:p>
          <a:p>
            <a:pPr lvl="2">
              <a:buClr>
                <a:srgbClr val="000000"/>
              </a:buClr>
              <a:buSzPct val="85000"/>
              <a:buFont typeface="Times New Roman" panose="02020603050405020304" pitchFamily="18" charset="0"/>
              <a:buBlip>
                <a:blip r:embed="rId3"/>
              </a:buBlip>
            </a:pPr>
            <a:endParaRPr lang="en-GB" sz="1814" dirty="0" smtClean="0">
              <a:latin typeface="Helvetica" panose="020B0604020202020204" pitchFamily="34" charset="0"/>
            </a:endParaRPr>
          </a:p>
          <a:p>
            <a:pPr marL="431800" lvl="2" indent="0">
              <a:buClr>
                <a:srgbClr val="000000"/>
              </a:buClr>
              <a:buSzPct val="85000"/>
            </a:pPr>
            <a:endParaRPr lang="en-GB" sz="1814" dirty="0" smtClean="0">
              <a:latin typeface="Helvetica" panose="020B0604020202020204" pitchFamily="34" charset="0"/>
            </a:endParaRPr>
          </a:p>
          <a:p>
            <a:pPr>
              <a:buClr>
                <a:srgbClr val="000000"/>
              </a:buClr>
              <a:buSzPct val="59000"/>
              <a:buFont typeface="Times New Roman" panose="02020603050405020304" pitchFamily="18" charset="0"/>
              <a:buNone/>
            </a:pPr>
            <a:endParaRPr lang="en-GB" sz="2177" dirty="0">
              <a:latin typeface="Helvetica" panose="020B0604020202020204" pitchFamily="34" charset="0"/>
            </a:endParaRPr>
          </a:p>
        </p:txBody>
      </p:sp>
      <p:sp>
        <p:nvSpPr>
          <p:cNvPr id="9219" name="Text Box 3"/>
          <p:cNvSpPr txBox="1">
            <a:spLocks noChangeArrowheads="1"/>
          </p:cNvSpPr>
          <p:nvPr/>
        </p:nvSpPr>
        <p:spPr bwMode="auto">
          <a:xfrm>
            <a:off x="764196" y="277693"/>
            <a:ext cx="9306972" cy="6155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a:tabLst>
                <a:tab pos="723900" algn="l"/>
                <a:tab pos="1447800" algn="l"/>
                <a:tab pos="2171700" algn="l"/>
                <a:tab pos="2895600" algn="l"/>
                <a:tab pos="3619500" algn="l"/>
              </a:tabLst>
              <a:defRPr sz="2400">
                <a:solidFill>
                  <a:schemeClr val="tx1"/>
                </a:solidFill>
                <a:latin typeface="Times New Roman" panose="02020603050405020304" pitchFamily="18" charset="0"/>
              </a:defRPr>
            </a:lvl1pPr>
            <a:lvl2pPr>
              <a:tabLst>
                <a:tab pos="723900" algn="l"/>
                <a:tab pos="1447800" algn="l"/>
                <a:tab pos="2171700" algn="l"/>
                <a:tab pos="2895600" algn="l"/>
                <a:tab pos="3619500" algn="l"/>
              </a:tabLst>
              <a:defRPr sz="2400">
                <a:solidFill>
                  <a:schemeClr val="tx1"/>
                </a:solidFill>
                <a:latin typeface="Times New Roman" panose="02020603050405020304" pitchFamily="18" charset="0"/>
              </a:defRPr>
            </a:lvl2pPr>
            <a:lvl3pPr>
              <a:tabLst>
                <a:tab pos="723900" algn="l"/>
                <a:tab pos="1447800" algn="l"/>
                <a:tab pos="2171700" algn="l"/>
                <a:tab pos="2895600" algn="l"/>
                <a:tab pos="3619500" algn="l"/>
              </a:tabLst>
              <a:defRPr sz="2400">
                <a:solidFill>
                  <a:schemeClr val="tx1"/>
                </a:solidFill>
                <a:latin typeface="Times New Roman" panose="02020603050405020304" pitchFamily="18" charset="0"/>
              </a:defRPr>
            </a:lvl3pPr>
            <a:lvl4pPr>
              <a:tabLst>
                <a:tab pos="723900" algn="l"/>
                <a:tab pos="1447800" algn="l"/>
                <a:tab pos="2171700" algn="l"/>
                <a:tab pos="2895600" algn="l"/>
                <a:tab pos="3619500" algn="l"/>
              </a:tabLst>
              <a:defRPr sz="2400">
                <a:solidFill>
                  <a:schemeClr val="tx1"/>
                </a:solidFill>
                <a:latin typeface="Times New Roman" panose="02020603050405020304" pitchFamily="18" charset="0"/>
              </a:defRPr>
            </a:lvl4pPr>
            <a:lvl5pPr>
              <a:tabLst>
                <a:tab pos="723900" algn="l"/>
                <a:tab pos="1447800" algn="l"/>
                <a:tab pos="2171700" algn="l"/>
                <a:tab pos="2895600" algn="l"/>
                <a:tab pos="36195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panose="02020603050405020304" pitchFamily="18" charset="0"/>
              </a:defRPr>
            </a:lvl9pPr>
          </a:lstStyle>
          <a:p>
            <a:pPr algn="ctr">
              <a:buClr>
                <a:srgbClr val="000000"/>
              </a:buClr>
              <a:buSzPct val="38000"/>
              <a:buFont typeface="StarBats" charset="0"/>
              <a:buNone/>
            </a:pPr>
            <a:r>
              <a:rPr lang="en-GB" sz="4000" dirty="0">
                <a:solidFill>
                  <a:srgbClr val="FF0000"/>
                </a:solidFill>
                <a:cs typeface="Times New Roman" panose="02020603050405020304" pitchFamily="18" charset="0"/>
              </a:rPr>
              <a:t>Thread States</a:t>
            </a:r>
          </a:p>
        </p:txBody>
      </p:sp>
      <p:sp>
        <p:nvSpPr>
          <p:cNvPr id="9220" name="Oval 4"/>
          <p:cNvSpPr>
            <a:spLocks noChangeArrowheads="1"/>
          </p:cNvSpPr>
          <p:nvPr/>
        </p:nvSpPr>
        <p:spPr bwMode="auto">
          <a:xfrm>
            <a:off x="3518130" y="4326604"/>
            <a:ext cx="1210624" cy="353357"/>
          </a:xfrm>
          <a:prstGeom prst="ellipse">
            <a:avLst/>
          </a:prstGeom>
          <a:solidFill>
            <a:srgbClr val="E6E6FF"/>
          </a:solidFill>
          <a:ln w="9525">
            <a:solidFill>
              <a:srgbClr val="000000"/>
            </a:solidFill>
            <a:round/>
            <a:headEnd/>
            <a:tailEnd/>
          </a:ln>
        </p:spPr>
        <p:txBody>
          <a:bodyPr wrap="square" lIns="0" tIns="0" rIns="0" bIns="0" anchor="ctr" anchorCtr="1">
            <a:spAutoFit/>
          </a:bodyPr>
          <a:lstStyle>
            <a:lvl1pPr>
              <a:tabLst>
                <a:tab pos="723900" algn="l"/>
              </a:tabLst>
              <a:defRPr sz="2400">
                <a:solidFill>
                  <a:schemeClr val="tx1"/>
                </a:solidFill>
                <a:latin typeface="Times New Roman" panose="02020603050405020304" pitchFamily="18" charset="0"/>
              </a:defRPr>
            </a:lvl1pPr>
            <a:lvl2pPr>
              <a:tabLst>
                <a:tab pos="723900" algn="l"/>
              </a:tabLst>
              <a:defRPr sz="2400">
                <a:solidFill>
                  <a:schemeClr val="tx1"/>
                </a:solidFill>
                <a:latin typeface="Times New Roman" panose="02020603050405020304" pitchFamily="18" charset="0"/>
              </a:defRPr>
            </a:lvl2pPr>
            <a:lvl3pPr>
              <a:tabLst>
                <a:tab pos="723900" algn="l"/>
              </a:tabLst>
              <a:defRPr sz="2400">
                <a:solidFill>
                  <a:schemeClr val="tx1"/>
                </a:solidFill>
                <a:latin typeface="Times New Roman" panose="02020603050405020304" pitchFamily="18" charset="0"/>
              </a:defRPr>
            </a:lvl3pPr>
            <a:lvl4pPr>
              <a:tabLst>
                <a:tab pos="723900" algn="l"/>
              </a:tabLst>
              <a:defRPr sz="2400">
                <a:solidFill>
                  <a:schemeClr val="tx1"/>
                </a:solidFill>
                <a:latin typeface="Times New Roman" panose="02020603050405020304" pitchFamily="18" charset="0"/>
              </a:defRPr>
            </a:lvl4pPr>
            <a:lvl5pPr>
              <a:tabLst>
                <a:tab pos="7239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9pPr>
          </a:lstStyle>
          <a:p>
            <a:pPr>
              <a:buClr>
                <a:srgbClr val="000000"/>
              </a:buClr>
              <a:buSzPct val="60000"/>
              <a:buFont typeface="StarBats" charset="0"/>
              <a:buNone/>
            </a:pPr>
            <a:r>
              <a:rPr lang="en-GB" sz="1633" b="1" dirty="0">
                <a:latin typeface="Times" panose="02020603050405020304" pitchFamily="18" charset="0"/>
              </a:rPr>
              <a:t>Created</a:t>
            </a:r>
          </a:p>
        </p:txBody>
      </p:sp>
      <p:sp>
        <p:nvSpPr>
          <p:cNvPr id="9221" name="Oval 5"/>
          <p:cNvSpPr>
            <a:spLocks noChangeArrowheads="1"/>
          </p:cNvSpPr>
          <p:nvPr/>
        </p:nvSpPr>
        <p:spPr bwMode="auto">
          <a:xfrm>
            <a:off x="5672597" y="4326604"/>
            <a:ext cx="1311977" cy="353357"/>
          </a:xfrm>
          <a:prstGeom prst="ellipse">
            <a:avLst/>
          </a:prstGeom>
          <a:solidFill>
            <a:srgbClr val="E6E6FF"/>
          </a:solidFill>
          <a:ln w="9525">
            <a:solidFill>
              <a:srgbClr val="000000"/>
            </a:solidFill>
            <a:round/>
            <a:headEnd/>
            <a:tailEnd/>
          </a:ln>
        </p:spPr>
        <p:txBody>
          <a:bodyPr lIns="0" tIns="0" rIns="0" bIns="0" anchor="ctr" anchorCtr="1">
            <a:spAutoFit/>
          </a:bodyPr>
          <a:lstStyle>
            <a:lvl1pPr>
              <a:tabLst>
                <a:tab pos="723900" algn="l"/>
              </a:tabLst>
              <a:defRPr sz="2400">
                <a:solidFill>
                  <a:schemeClr val="tx1"/>
                </a:solidFill>
                <a:latin typeface="Times New Roman" panose="02020603050405020304" pitchFamily="18" charset="0"/>
              </a:defRPr>
            </a:lvl1pPr>
            <a:lvl2pPr>
              <a:tabLst>
                <a:tab pos="723900" algn="l"/>
              </a:tabLst>
              <a:defRPr sz="2400">
                <a:solidFill>
                  <a:schemeClr val="tx1"/>
                </a:solidFill>
                <a:latin typeface="Times New Roman" panose="02020603050405020304" pitchFamily="18" charset="0"/>
              </a:defRPr>
            </a:lvl2pPr>
            <a:lvl3pPr>
              <a:tabLst>
                <a:tab pos="723900" algn="l"/>
              </a:tabLst>
              <a:defRPr sz="2400">
                <a:solidFill>
                  <a:schemeClr val="tx1"/>
                </a:solidFill>
                <a:latin typeface="Times New Roman" panose="02020603050405020304" pitchFamily="18" charset="0"/>
              </a:defRPr>
            </a:lvl3pPr>
            <a:lvl4pPr>
              <a:tabLst>
                <a:tab pos="723900" algn="l"/>
              </a:tabLst>
              <a:defRPr sz="2400">
                <a:solidFill>
                  <a:schemeClr val="tx1"/>
                </a:solidFill>
                <a:latin typeface="Times New Roman" panose="02020603050405020304" pitchFamily="18" charset="0"/>
              </a:defRPr>
            </a:lvl4pPr>
            <a:lvl5pPr>
              <a:tabLst>
                <a:tab pos="7239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9pPr>
          </a:lstStyle>
          <a:p>
            <a:pPr>
              <a:buClr>
                <a:srgbClr val="000000"/>
              </a:buClr>
              <a:buSzPct val="60000"/>
              <a:buFont typeface="StarBats" charset="0"/>
              <a:buNone/>
            </a:pPr>
            <a:r>
              <a:rPr lang="en-GB" sz="1633" b="1" dirty="0">
                <a:latin typeface="Times" panose="02020603050405020304" pitchFamily="18" charset="0"/>
              </a:rPr>
              <a:t>Runnable</a:t>
            </a:r>
          </a:p>
        </p:txBody>
      </p:sp>
      <p:sp>
        <p:nvSpPr>
          <p:cNvPr id="9222" name="Oval 6"/>
          <p:cNvSpPr>
            <a:spLocks noChangeArrowheads="1"/>
          </p:cNvSpPr>
          <p:nvPr/>
        </p:nvSpPr>
        <p:spPr bwMode="auto">
          <a:xfrm>
            <a:off x="8443447" y="4328045"/>
            <a:ext cx="1167962" cy="353357"/>
          </a:xfrm>
          <a:prstGeom prst="ellipse">
            <a:avLst/>
          </a:prstGeom>
          <a:solidFill>
            <a:srgbClr val="E6E6FF"/>
          </a:solidFill>
          <a:ln w="9525">
            <a:solidFill>
              <a:srgbClr val="000000"/>
            </a:solidFill>
            <a:round/>
            <a:headEnd/>
            <a:tailEnd/>
          </a:ln>
        </p:spPr>
        <p:txBody>
          <a:bodyPr lIns="0" tIns="0" rIns="0" bIns="0" anchor="ctr" anchorCtr="1">
            <a:spAutoFit/>
          </a:bodyPr>
          <a:lstStyle>
            <a:lvl1pPr>
              <a:tabLst>
                <a:tab pos="723900" algn="l"/>
              </a:tabLst>
              <a:defRPr sz="2400">
                <a:solidFill>
                  <a:schemeClr val="tx1"/>
                </a:solidFill>
                <a:latin typeface="Times New Roman" panose="02020603050405020304" pitchFamily="18" charset="0"/>
              </a:defRPr>
            </a:lvl1pPr>
            <a:lvl2pPr>
              <a:tabLst>
                <a:tab pos="723900" algn="l"/>
              </a:tabLst>
              <a:defRPr sz="2400">
                <a:solidFill>
                  <a:schemeClr val="tx1"/>
                </a:solidFill>
                <a:latin typeface="Times New Roman" panose="02020603050405020304" pitchFamily="18" charset="0"/>
              </a:defRPr>
            </a:lvl2pPr>
            <a:lvl3pPr>
              <a:tabLst>
                <a:tab pos="723900" algn="l"/>
              </a:tabLst>
              <a:defRPr sz="2400">
                <a:solidFill>
                  <a:schemeClr val="tx1"/>
                </a:solidFill>
                <a:latin typeface="Times New Roman" panose="02020603050405020304" pitchFamily="18" charset="0"/>
              </a:defRPr>
            </a:lvl3pPr>
            <a:lvl4pPr>
              <a:tabLst>
                <a:tab pos="723900" algn="l"/>
              </a:tabLst>
              <a:defRPr sz="2400">
                <a:solidFill>
                  <a:schemeClr val="tx1"/>
                </a:solidFill>
                <a:latin typeface="Times New Roman" panose="02020603050405020304" pitchFamily="18" charset="0"/>
              </a:defRPr>
            </a:lvl4pPr>
            <a:lvl5pPr>
              <a:tabLst>
                <a:tab pos="7239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9pPr>
          </a:lstStyle>
          <a:p>
            <a:pPr>
              <a:buClr>
                <a:srgbClr val="000000"/>
              </a:buClr>
              <a:buSzPct val="60000"/>
              <a:buFont typeface="StarBats" charset="0"/>
              <a:buNone/>
            </a:pPr>
            <a:r>
              <a:rPr lang="en-GB" sz="1633" b="1" dirty="0">
                <a:latin typeface="Times" panose="02020603050405020304" pitchFamily="18" charset="0"/>
              </a:rPr>
              <a:t>Blocked</a:t>
            </a:r>
          </a:p>
        </p:txBody>
      </p:sp>
      <p:sp>
        <p:nvSpPr>
          <p:cNvPr id="9223" name="Oval 7"/>
          <p:cNvSpPr>
            <a:spLocks noChangeArrowheads="1"/>
          </p:cNvSpPr>
          <p:nvPr/>
        </p:nvSpPr>
        <p:spPr bwMode="auto">
          <a:xfrm>
            <a:off x="5950789" y="5788933"/>
            <a:ext cx="828087" cy="353357"/>
          </a:xfrm>
          <a:prstGeom prst="ellipse">
            <a:avLst/>
          </a:prstGeom>
          <a:solidFill>
            <a:srgbClr val="E6E6FF"/>
          </a:solidFill>
          <a:ln w="9525">
            <a:solidFill>
              <a:srgbClr val="000000"/>
            </a:solidFill>
            <a:round/>
            <a:headEnd/>
            <a:tailEnd/>
          </a:ln>
        </p:spPr>
        <p:txBody>
          <a:bodyPr lIns="0" tIns="0" rIns="0" bIns="0" anchor="ctr" anchorCtr="1">
            <a:spAutoFit/>
          </a:bodyPr>
          <a:lstStyle>
            <a:lvl1pPr>
              <a:tabLst>
                <a:tab pos="723900" algn="l"/>
              </a:tabLst>
              <a:defRPr sz="2400">
                <a:solidFill>
                  <a:schemeClr val="tx1"/>
                </a:solidFill>
                <a:latin typeface="Times New Roman" panose="02020603050405020304" pitchFamily="18" charset="0"/>
              </a:defRPr>
            </a:lvl1pPr>
            <a:lvl2pPr>
              <a:tabLst>
                <a:tab pos="723900" algn="l"/>
              </a:tabLst>
              <a:defRPr sz="2400">
                <a:solidFill>
                  <a:schemeClr val="tx1"/>
                </a:solidFill>
                <a:latin typeface="Times New Roman" panose="02020603050405020304" pitchFamily="18" charset="0"/>
              </a:defRPr>
            </a:lvl2pPr>
            <a:lvl3pPr>
              <a:tabLst>
                <a:tab pos="723900" algn="l"/>
              </a:tabLst>
              <a:defRPr sz="2400">
                <a:solidFill>
                  <a:schemeClr val="tx1"/>
                </a:solidFill>
                <a:latin typeface="Times New Roman" panose="02020603050405020304" pitchFamily="18" charset="0"/>
              </a:defRPr>
            </a:lvl3pPr>
            <a:lvl4pPr>
              <a:tabLst>
                <a:tab pos="723900" algn="l"/>
              </a:tabLst>
              <a:defRPr sz="2400">
                <a:solidFill>
                  <a:schemeClr val="tx1"/>
                </a:solidFill>
                <a:latin typeface="Times New Roman" panose="02020603050405020304" pitchFamily="18" charset="0"/>
              </a:defRPr>
            </a:lvl4pPr>
            <a:lvl5pPr>
              <a:tabLst>
                <a:tab pos="7239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9pPr>
          </a:lstStyle>
          <a:p>
            <a:pPr>
              <a:buClr>
                <a:srgbClr val="000000"/>
              </a:buClr>
              <a:buSzPct val="60000"/>
              <a:buFont typeface="StarBats" charset="0"/>
              <a:buNone/>
            </a:pPr>
            <a:r>
              <a:rPr lang="en-GB" sz="1633" b="1" dirty="0">
                <a:latin typeface="Times" panose="02020603050405020304" pitchFamily="18" charset="0"/>
              </a:rPr>
              <a:t>Dead</a:t>
            </a:r>
          </a:p>
        </p:txBody>
      </p:sp>
      <p:sp>
        <p:nvSpPr>
          <p:cNvPr id="9225" name="Line 9"/>
          <p:cNvSpPr>
            <a:spLocks noChangeShapeType="1"/>
          </p:cNvSpPr>
          <p:nvPr/>
        </p:nvSpPr>
        <p:spPr bwMode="auto">
          <a:xfrm flipV="1">
            <a:off x="7053702" y="4599053"/>
            <a:ext cx="1373904" cy="1440"/>
          </a:xfrm>
          <a:prstGeom prst="line">
            <a:avLst/>
          </a:prstGeom>
          <a:noFill/>
          <a:ln w="9525">
            <a:solidFill>
              <a:srgbClr val="000000"/>
            </a:solidFill>
            <a:round/>
            <a:headEnd/>
            <a:tailEnd type="triangle" w="lg" len="lg"/>
          </a:ln>
          <a:extLst>
            <a:ext uri="{909E8E84-426E-40DD-AFC4-6F175D3DCCD1}">
              <a14:hiddenFill xmlns:a14="http://schemas.microsoft.com/office/drawing/2010/main" xmlns="">
                <a:noFill/>
              </a14:hiddenFill>
            </a:ext>
          </a:extLst>
        </p:spPr>
        <p:txBody>
          <a:bodyPr/>
          <a:lstStyle/>
          <a:p>
            <a:endParaRPr lang="en-IN" sz="1633" dirty="0"/>
          </a:p>
        </p:txBody>
      </p:sp>
      <p:sp>
        <p:nvSpPr>
          <p:cNvPr id="9226" name="Line 10"/>
          <p:cNvSpPr>
            <a:spLocks noChangeShapeType="1"/>
          </p:cNvSpPr>
          <p:nvPr/>
        </p:nvSpPr>
        <p:spPr bwMode="auto">
          <a:xfrm>
            <a:off x="6362428" y="4600493"/>
            <a:ext cx="0" cy="1175163"/>
          </a:xfrm>
          <a:prstGeom prst="line">
            <a:avLst/>
          </a:prstGeom>
          <a:noFill/>
          <a:ln w="9525">
            <a:solidFill>
              <a:srgbClr val="000000"/>
            </a:solidFill>
            <a:round/>
            <a:headEnd/>
            <a:tailEnd type="triangle" w="lg" len="lg"/>
          </a:ln>
          <a:extLst>
            <a:ext uri="{909E8E84-426E-40DD-AFC4-6F175D3DCCD1}">
              <a14:hiddenFill xmlns:a14="http://schemas.microsoft.com/office/drawing/2010/main" xmlns="">
                <a:noFill/>
              </a14:hiddenFill>
            </a:ext>
          </a:extLst>
        </p:spPr>
        <p:txBody>
          <a:bodyPr/>
          <a:lstStyle/>
          <a:p>
            <a:endParaRPr lang="en-IN" sz="1633" dirty="0"/>
          </a:p>
        </p:txBody>
      </p:sp>
      <p:sp>
        <p:nvSpPr>
          <p:cNvPr id="9227" name="Text Box 11"/>
          <p:cNvSpPr txBox="1">
            <a:spLocks noChangeArrowheads="1"/>
          </p:cNvSpPr>
          <p:nvPr/>
        </p:nvSpPr>
        <p:spPr bwMode="auto">
          <a:xfrm>
            <a:off x="4890682" y="4148988"/>
            <a:ext cx="554639" cy="2234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buClr>
                <a:srgbClr val="000000"/>
              </a:buClr>
              <a:buSzPct val="67000"/>
              <a:buFont typeface="StarBats" charset="0"/>
              <a:buNone/>
            </a:pPr>
            <a:r>
              <a:rPr lang="en-GB" sz="1452" b="1" dirty="0">
                <a:latin typeface="Times" panose="02020603050405020304" pitchFamily="18" charset="0"/>
              </a:rPr>
              <a:t>start</a:t>
            </a:r>
            <a:r>
              <a:rPr lang="en-GB" sz="1452" dirty="0">
                <a:latin typeface="Times" panose="02020603050405020304" pitchFamily="18" charset="0"/>
              </a:rPr>
              <a:t>()</a:t>
            </a:r>
          </a:p>
        </p:txBody>
      </p:sp>
      <p:sp>
        <p:nvSpPr>
          <p:cNvPr id="9228" name="Text Box 12"/>
          <p:cNvSpPr txBox="1">
            <a:spLocks noChangeArrowheads="1"/>
          </p:cNvSpPr>
          <p:nvPr/>
        </p:nvSpPr>
        <p:spPr bwMode="auto">
          <a:xfrm>
            <a:off x="2632437" y="4247655"/>
            <a:ext cx="785471" cy="2234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buClr>
                <a:srgbClr val="000000"/>
              </a:buClr>
              <a:buSzPct val="67000"/>
              <a:buFont typeface="StarBats" charset="0"/>
              <a:buNone/>
            </a:pPr>
            <a:r>
              <a:rPr lang="en-GB" sz="1452" b="1" dirty="0">
                <a:latin typeface="Times" panose="02020603050405020304" pitchFamily="18" charset="0"/>
              </a:rPr>
              <a:t>Thread()</a:t>
            </a:r>
          </a:p>
        </p:txBody>
      </p:sp>
      <p:sp>
        <p:nvSpPr>
          <p:cNvPr id="9229" name="Line 13"/>
          <p:cNvSpPr>
            <a:spLocks noChangeShapeType="1"/>
          </p:cNvSpPr>
          <p:nvPr/>
        </p:nvSpPr>
        <p:spPr bwMode="auto">
          <a:xfrm>
            <a:off x="2524426" y="4514084"/>
            <a:ext cx="977862" cy="0"/>
          </a:xfrm>
          <a:prstGeom prst="line">
            <a:avLst/>
          </a:prstGeom>
          <a:noFill/>
          <a:ln w="9525">
            <a:solidFill>
              <a:srgbClr val="000000"/>
            </a:solidFill>
            <a:round/>
            <a:headEnd/>
            <a:tailEnd type="triangle" w="lg" len="lg"/>
          </a:ln>
          <a:extLst>
            <a:ext uri="{909E8E84-426E-40DD-AFC4-6F175D3DCCD1}">
              <a14:hiddenFill xmlns:a14="http://schemas.microsoft.com/office/drawing/2010/main" xmlns="">
                <a:noFill/>
              </a14:hiddenFill>
            </a:ext>
          </a:extLst>
        </p:spPr>
        <p:txBody>
          <a:bodyPr/>
          <a:lstStyle/>
          <a:p>
            <a:endParaRPr lang="en-US" sz="1633" dirty="0" smtClean="0"/>
          </a:p>
          <a:p>
            <a:endParaRPr lang="en-US" sz="1633" dirty="0"/>
          </a:p>
          <a:p>
            <a:endParaRPr lang="en-IN" sz="1633" dirty="0"/>
          </a:p>
        </p:txBody>
      </p:sp>
      <p:sp>
        <p:nvSpPr>
          <p:cNvPr id="9230" name="Text Box 14"/>
          <p:cNvSpPr txBox="1">
            <a:spLocks noChangeArrowheads="1"/>
          </p:cNvSpPr>
          <p:nvPr/>
        </p:nvSpPr>
        <p:spPr bwMode="auto">
          <a:xfrm>
            <a:off x="4101737" y="5339493"/>
            <a:ext cx="2628959" cy="2234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a:tabLst>
                <a:tab pos="723900" algn="l"/>
                <a:tab pos="1447800" algn="l"/>
              </a:tabLst>
              <a:defRPr sz="2400">
                <a:solidFill>
                  <a:schemeClr val="tx1"/>
                </a:solidFill>
                <a:latin typeface="Times New Roman" panose="02020603050405020304" pitchFamily="18" charset="0"/>
              </a:defRPr>
            </a:lvl1pPr>
            <a:lvl2pPr>
              <a:tabLst>
                <a:tab pos="723900" algn="l"/>
                <a:tab pos="1447800" algn="l"/>
              </a:tabLst>
              <a:defRPr sz="2400">
                <a:solidFill>
                  <a:schemeClr val="tx1"/>
                </a:solidFill>
                <a:latin typeface="Times New Roman" panose="02020603050405020304" pitchFamily="18" charset="0"/>
              </a:defRPr>
            </a:lvl2pPr>
            <a:lvl3pPr>
              <a:tabLst>
                <a:tab pos="723900" algn="l"/>
                <a:tab pos="1447800" algn="l"/>
              </a:tabLst>
              <a:defRPr sz="2400">
                <a:solidFill>
                  <a:schemeClr val="tx1"/>
                </a:solidFill>
                <a:latin typeface="Times New Roman" panose="02020603050405020304" pitchFamily="18" charset="0"/>
              </a:defRPr>
            </a:lvl3pPr>
            <a:lvl4pPr>
              <a:tabLst>
                <a:tab pos="723900" algn="l"/>
                <a:tab pos="1447800" algn="l"/>
              </a:tabLst>
              <a:defRPr sz="2400">
                <a:solidFill>
                  <a:schemeClr val="tx1"/>
                </a:solidFill>
                <a:latin typeface="Times New Roman" panose="02020603050405020304" pitchFamily="18" charset="0"/>
              </a:defRPr>
            </a:lvl4pPr>
            <a:lvl5pPr>
              <a:tabLst>
                <a:tab pos="723900" algn="l"/>
                <a:tab pos="14478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sz="1452" b="1" dirty="0">
                <a:latin typeface="Times" panose="02020603050405020304" pitchFamily="18" charset="0"/>
              </a:rPr>
              <a:t>run() method terminates</a:t>
            </a:r>
          </a:p>
        </p:txBody>
      </p:sp>
      <p:sp>
        <p:nvSpPr>
          <p:cNvPr id="9231" name="Text Box 15"/>
          <p:cNvSpPr txBox="1">
            <a:spLocks noChangeArrowheads="1"/>
          </p:cNvSpPr>
          <p:nvPr/>
        </p:nvSpPr>
        <p:spPr bwMode="auto">
          <a:xfrm>
            <a:off x="7419500" y="4646578"/>
            <a:ext cx="613951" cy="4469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buClr>
                <a:srgbClr val="000000"/>
              </a:buClr>
              <a:buSzPct val="67000"/>
              <a:buFont typeface="StarBats" charset="0"/>
              <a:buNone/>
            </a:pPr>
            <a:r>
              <a:rPr lang="en-GB" sz="1452" b="1" dirty="0">
                <a:latin typeface="Times" panose="02020603050405020304" pitchFamily="18" charset="0"/>
              </a:rPr>
              <a:t>sleep</a:t>
            </a:r>
            <a:r>
              <a:rPr lang="en-GB" sz="1452" dirty="0">
                <a:latin typeface="Times" panose="02020603050405020304" pitchFamily="18" charset="0"/>
              </a:rPr>
              <a:t>()</a:t>
            </a:r>
          </a:p>
          <a:p>
            <a:pPr>
              <a:buClr>
                <a:srgbClr val="000000"/>
              </a:buClr>
              <a:buSzPct val="67000"/>
              <a:buFont typeface="StarBats" charset="0"/>
              <a:buNone/>
            </a:pPr>
            <a:r>
              <a:rPr lang="en-GB" sz="1452" b="1" dirty="0">
                <a:latin typeface="Times" panose="02020603050405020304" pitchFamily="18" charset="0"/>
              </a:rPr>
              <a:t>wait</a:t>
            </a:r>
            <a:r>
              <a:rPr lang="en-GB" sz="1452" dirty="0">
                <a:latin typeface="Times" panose="02020603050405020304" pitchFamily="18" charset="0"/>
              </a:rPr>
              <a:t>()</a:t>
            </a:r>
          </a:p>
        </p:txBody>
      </p:sp>
      <p:sp>
        <p:nvSpPr>
          <p:cNvPr id="9232" name="Line 16"/>
          <p:cNvSpPr>
            <a:spLocks noChangeShapeType="1"/>
          </p:cNvSpPr>
          <p:nvPr/>
        </p:nvSpPr>
        <p:spPr bwMode="auto">
          <a:xfrm flipH="1" flipV="1">
            <a:off x="6984574" y="4393111"/>
            <a:ext cx="1589927" cy="0"/>
          </a:xfrm>
          <a:prstGeom prst="line">
            <a:avLst/>
          </a:prstGeom>
          <a:noFill/>
          <a:ln w="9525">
            <a:solidFill>
              <a:srgbClr val="000000"/>
            </a:solidFill>
            <a:round/>
            <a:headEnd/>
            <a:tailEnd type="triangle" w="lg" len="lg"/>
          </a:ln>
          <a:extLst>
            <a:ext uri="{909E8E84-426E-40DD-AFC4-6F175D3DCCD1}">
              <a14:hiddenFill xmlns:a14="http://schemas.microsoft.com/office/drawing/2010/main" xmlns="">
                <a:noFill/>
              </a14:hiddenFill>
            </a:ext>
          </a:extLst>
        </p:spPr>
        <p:txBody>
          <a:bodyPr/>
          <a:lstStyle/>
          <a:p>
            <a:endParaRPr lang="en-IN" sz="1633" dirty="0"/>
          </a:p>
        </p:txBody>
      </p:sp>
      <p:sp>
        <p:nvSpPr>
          <p:cNvPr id="9233" name="Text Box 17"/>
          <p:cNvSpPr txBox="1">
            <a:spLocks noChangeArrowheads="1"/>
          </p:cNvSpPr>
          <p:nvPr/>
        </p:nvSpPr>
        <p:spPr bwMode="auto">
          <a:xfrm>
            <a:off x="7412300" y="4113721"/>
            <a:ext cx="654025" cy="2234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buClr>
                <a:srgbClr val="000000"/>
              </a:buClr>
              <a:buSzPct val="67000"/>
              <a:buFont typeface="StarBats" charset="0"/>
              <a:buNone/>
            </a:pPr>
            <a:r>
              <a:rPr lang="en-GB" sz="1452" b="1" dirty="0">
                <a:latin typeface="Times" panose="02020603050405020304" pitchFamily="18" charset="0"/>
              </a:rPr>
              <a:t>notify()</a:t>
            </a:r>
          </a:p>
        </p:txBody>
      </p:sp>
      <p:sp>
        <p:nvSpPr>
          <p:cNvPr id="18" name="Line 13"/>
          <p:cNvSpPr>
            <a:spLocks noChangeShapeType="1"/>
          </p:cNvSpPr>
          <p:nvPr/>
        </p:nvSpPr>
        <p:spPr bwMode="auto">
          <a:xfrm>
            <a:off x="4714631" y="4509730"/>
            <a:ext cx="977862" cy="0"/>
          </a:xfrm>
          <a:prstGeom prst="line">
            <a:avLst/>
          </a:prstGeom>
          <a:noFill/>
          <a:ln w="9525">
            <a:solidFill>
              <a:srgbClr val="000000"/>
            </a:solidFill>
            <a:round/>
            <a:headEnd/>
            <a:tailEnd type="triangle" w="lg" len="lg"/>
          </a:ln>
          <a:extLst>
            <a:ext uri="{909E8E84-426E-40DD-AFC4-6F175D3DCCD1}">
              <a14:hiddenFill xmlns:a14="http://schemas.microsoft.com/office/drawing/2010/main" xmlns="">
                <a:noFill/>
              </a14:hiddenFill>
            </a:ext>
          </a:extLst>
        </p:spPr>
        <p:txBody>
          <a:bodyPr/>
          <a:lstStyle/>
          <a:p>
            <a:endParaRPr lang="en-US" sz="1633" dirty="0" smtClean="0"/>
          </a:p>
          <a:p>
            <a:endParaRPr lang="en-US" sz="1633" dirty="0"/>
          </a:p>
          <a:p>
            <a:endParaRPr lang="en-IN" sz="1633" dirty="0"/>
          </a:p>
        </p:txBody>
      </p:sp>
    </p:spTree>
    <p:extLst>
      <p:ext uri="{BB962C8B-B14F-4D97-AF65-F5344CB8AC3E}">
        <p14:creationId xmlns:p14="http://schemas.microsoft.com/office/powerpoint/2010/main" xmlns="" val="8325989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796834" y="438150"/>
            <a:ext cx="10698480" cy="5461000"/>
          </a:xfrm>
        </p:spPr>
        <p:txBody>
          <a:bodyPr>
            <a:normAutofit fontScale="92500" lnSpcReduction="20000"/>
          </a:bodyPr>
          <a:lstStyle/>
          <a:p>
            <a:pPr marL="0" indent="0">
              <a:buNone/>
            </a:pPr>
            <a:endParaRPr lang="en-US" sz="2400" b="1" u="sng" dirty="0" smtClean="0">
              <a:solidFill>
                <a:srgbClr val="FFFF00"/>
              </a:solidFill>
              <a:latin typeface="Times New Roman" panose="02020603050405020304" pitchFamily="18" charset="0"/>
              <a:cs typeface="Times New Roman" panose="02020603050405020304" pitchFamily="18" charset="0"/>
            </a:endParaRPr>
          </a:p>
          <a:p>
            <a:pPr marL="0" indent="0">
              <a:buNone/>
            </a:pPr>
            <a:endParaRPr lang="en-US" sz="2400" b="1" u="sng" dirty="0" smtClean="0">
              <a:solidFill>
                <a:srgbClr val="FFFF00"/>
              </a:solidFill>
              <a:latin typeface="Times New Roman" panose="02020603050405020304" pitchFamily="18" charset="0"/>
              <a:cs typeface="Times New Roman" panose="02020603050405020304" pitchFamily="18" charset="0"/>
            </a:endParaRPr>
          </a:p>
          <a:p>
            <a:pPr marL="0" indent="0">
              <a:buNone/>
            </a:pPr>
            <a:endParaRPr lang="en-US" sz="2400" b="1" u="sng" dirty="0" smtClean="0">
              <a:solidFill>
                <a:srgbClr val="FFFF00"/>
              </a:solidFill>
              <a:latin typeface="Times New Roman" panose="02020603050405020304" pitchFamily="18" charset="0"/>
              <a:cs typeface="Times New Roman" panose="02020603050405020304" pitchFamily="18" charset="0"/>
            </a:endParaRPr>
          </a:p>
          <a:p>
            <a:pPr marL="0" indent="0">
              <a:buNone/>
            </a:pPr>
            <a:r>
              <a:rPr lang="en-US" sz="2400" b="1" u="sng" dirty="0" smtClean="0">
                <a:solidFill>
                  <a:srgbClr val="002060"/>
                </a:solidFill>
                <a:latin typeface="Times New Roman" panose="02020603050405020304" pitchFamily="18" charset="0"/>
                <a:cs typeface="Times New Roman" panose="02020603050405020304" pitchFamily="18" charset="0"/>
              </a:rPr>
              <a:t>Java </a:t>
            </a:r>
            <a:r>
              <a:rPr lang="en-US" sz="2400" b="1" u="sng" dirty="0">
                <a:solidFill>
                  <a:srgbClr val="002060"/>
                </a:solidFill>
                <a:latin typeface="Times New Roman" panose="02020603050405020304" pitchFamily="18" charset="0"/>
                <a:cs typeface="Times New Roman" panose="02020603050405020304" pitchFamily="18" charset="0"/>
              </a:rPr>
              <a:t>Threads</a:t>
            </a:r>
            <a:endParaRPr lang="en-US" sz="2400" b="1" dirty="0" smtClean="0">
              <a:solidFill>
                <a:srgbClr val="002060"/>
              </a:solidFill>
              <a:latin typeface="Times New Roman" panose="02020603050405020304" pitchFamily="18" charset="0"/>
              <a:cs typeface="Times New Roman" panose="02020603050405020304" pitchFamily="18" charset="0"/>
            </a:endParaRPr>
          </a:p>
          <a:p>
            <a:pPr>
              <a:lnSpc>
                <a:spcPct val="90000"/>
              </a:lnSpc>
            </a:pPr>
            <a:endParaRPr lang="en-US" sz="900" dirty="0" smtClean="0">
              <a:solidFill>
                <a:schemeClr val="bg1"/>
              </a:solidFill>
              <a:latin typeface="Times New Roman" panose="02020603050405020304" pitchFamily="18" charset="0"/>
              <a:cs typeface="Times New Roman" panose="02020603050405020304" pitchFamily="18" charset="0"/>
            </a:endParaRPr>
          </a:p>
          <a:p>
            <a:pPr>
              <a:lnSpc>
                <a:spcPct val="90000"/>
              </a:lnSpc>
            </a:pPr>
            <a:r>
              <a:rPr lang="en-US" sz="2400" dirty="0" smtClean="0">
                <a:latin typeface="Times New Roman" panose="02020603050405020304" pitchFamily="18" charset="0"/>
                <a:cs typeface="Times New Roman" panose="02020603050405020304" pitchFamily="18" charset="0"/>
              </a:rPr>
              <a:t>Java </a:t>
            </a:r>
            <a:r>
              <a:rPr lang="en-US" sz="2400" dirty="0">
                <a:latin typeface="Times New Roman" panose="02020603050405020304" pitchFamily="18" charset="0"/>
                <a:cs typeface="Times New Roman" panose="02020603050405020304" pitchFamily="18" charset="0"/>
              </a:rPr>
              <a:t>has built in thread support for Multithreading</a:t>
            </a:r>
          </a:p>
          <a:p>
            <a:pPr>
              <a:lnSpc>
                <a:spcPct val="90000"/>
              </a:lnSpc>
            </a:pPr>
            <a:r>
              <a:rPr lang="en-US" sz="2400" dirty="0">
                <a:latin typeface="Times New Roman" panose="02020603050405020304" pitchFamily="18" charset="0"/>
                <a:cs typeface="Times New Roman" panose="02020603050405020304" pitchFamily="18" charset="0"/>
              </a:rPr>
              <a:t>Synchronization </a:t>
            </a:r>
          </a:p>
          <a:p>
            <a:pPr>
              <a:lnSpc>
                <a:spcPct val="90000"/>
              </a:lnSpc>
            </a:pPr>
            <a:r>
              <a:rPr lang="en-US" sz="2400" dirty="0">
                <a:latin typeface="Times New Roman" panose="02020603050405020304" pitchFamily="18" charset="0"/>
                <a:cs typeface="Times New Roman" panose="02020603050405020304" pitchFamily="18" charset="0"/>
              </a:rPr>
              <a:t>Thread Scheduling</a:t>
            </a:r>
          </a:p>
          <a:p>
            <a:pPr>
              <a:lnSpc>
                <a:spcPct val="90000"/>
              </a:lnSpc>
            </a:pPr>
            <a:r>
              <a:rPr lang="en-US" sz="2400" dirty="0">
                <a:latin typeface="Times New Roman" panose="02020603050405020304" pitchFamily="18" charset="0"/>
                <a:cs typeface="Times New Roman" panose="02020603050405020304" pitchFamily="18" charset="0"/>
              </a:rPr>
              <a:t>Inter-Thread Communication:</a:t>
            </a:r>
          </a:p>
          <a:p>
            <a:pPr>
              <a:lnSpc>
                <a:spcPct val="90000"/>
              </a:lnSpc>
            </a:pPr>
            <a:r>
              <a:rPr lang="en-US" sz="2400" dirty="0" smtClean="0">
                <a:latin typeface="Times New Roman" panose="02020603050405020304" pitchFamily="18" charset="0"/>
                <a:cs typeface="Times New Roman" panose="02020603050405020304" pitchFamily="18" charset="0"/>
              </a:rPr>
              <a:t>Java  </a:t>
            </a:r>
            <a:r>
              <a:rPr lang="en-US" sz="2400" dirty="0">
                <a:latin typeface="Times New Roman" panose="02020603050405020304" pitchFamily="18" charset="0"/>
                <a:cs typeface="Times New Roman" panose="02020603050405020304" pitchFamily="18" charset="0"/>
              </a:rPr>
              <a:t>Garbage Collector is a low-priority </a:t>
            </a:r>
            <a:r>
              <a:rPr lang="en-US" sz="2400" dirty="0" smtClean="0">
                <a:latin typeface="Times New Roman" panose="02020603050405020304" pitchFamily="18" charset="0"/>
                <a:cs typeface="Times New Roman" panose="02020603050405020304" pitchFamily="18" charset="0"/>
              </a:rPr>
              <a:t>thread</a:t>
            </a:r>
          </a:p>
          <a:p>
            <a:pPr>
              <a:lnSpc>
                <a:spcPct val="90000"/>
              </a:lnSpc>
            </a:pPr>
            <a:endParaRPr lang="en-US" sz="2400" dirty="0">
              <a:solidFill>
                <a:schemeClr val="bg1"/>
              </a:solidFill>
              <a:latin typeface="Times New Roman" panose="02020603050405020304" pitchFamily="18" charset="0"/>
              <a:cs typeface="Times New Roman" panose="02020603050405020304" pitchFamily="18" charset="0"/>
            </a:endParaRPr>
          </a:p>
          <a:p>
            <a:pPr marL="0" indent="0">
              <a:buNone/>
            </a:pPr>
            <a:endParaRPr lang="en-US" sz="2400" b="1" u="sng" dirty="0" smtClean="0">
              <a:solidFill>
                <a:srgbClr val="FFFF00"/>
              </a:solidFill>
              <a:latin typeface="Times New Roman" panose="02020603050405020304" pitchFamily="18" charset="0"/>
              <a:cs typeface="Times New Roman" panose="02020603050405020304" pitchFamily="18" charset="0"/>
            </a:endParaRPr>
          </a:p>
          <a:p>
            <a:pPr marL="0" indent="0">
              <a:buNone/>
            </a:pPr>
            <a:r>
              <a:rPr lang="en-US" sz="2400" b="1" u="sng" dirty="0" smtClean="0">
                <a:solidFill>
                  <a:srgbClr val="002060"/>
                </a:solidFill>
                <a:latin typeface="Times New Roman" panose="02020603050405020304" pitchFamily="18" charset="0"/>
                <a:cs typeface="Times New Roman" panose="02020603050405020304" pitchFamily="18" charset="0"/>
              </a:rPr>
              <a:t>Threading Mechanisms / Thread </a:t>
            </a:r>
            <a:r>
              <a:rPr lang="en-US" sz="2400" b="1" u="sng" dirty="0">
                <a:solidFill>
                  <a:srgbClr val="002060"/>
                </a:solidFill>
                <a:latin typeface="Times New Roman" panose="02020603050405020304" pitchFamily="18" charset="0"/>
                <a:cs typeface="Times New Roman" panose="02020603050405020304" pitchFamily="18" charset="0"/>
              </a:rPr>
              <a:t>creation in </a:t>
            </a:r>
            <a:r>
              <a:rPr lang="en-US" sz="2400" b="1" u="sng" dirty="0" smtClean="0">
                <a:solidFill>
                  <a:srgbClr val="002060"/>
                </a:solidFill>
                <a:latin typeface="Times New Roman" panose="02020603050405020304" pitchFamily="18" charset="0"/>
                <a:cs typeface="Times New Roman" panose="02020603050405020304" pitchFamily="18" charset="0"/>
              </a:rPr>
              <a:t>Java</a:t>
            </a:r>
          </a:p>
          <a:p>
            <a:pPr marL="0" indent="0">
              <a:buNone/>
            </a:pPr>
            <a:endParaRPr lang="en-US" sz="800" b="1" dirty="0">
              <a:solidFill>
                <a:schemeClr val="bg1"/>
              </a:solidFill>
              <a:latin typeface="Times New Roman" panose="02020603050405020304" pitchFamily="18" charset="0"/>
              <a:cs typeface="Times New Roman" panose="02020603050405020304" pitchFamily="18" charset="0"/>
            </a:endParaRPr>
          </a:p>
          <a:p>
            <a:pPr marL="285750" indent="-285750"/>
            <a:r>
              <a:rPr lang="en-US" sz="2400" dirty="0">
                <a:latin typeface="Times New Roman" panose="02020603050405020304" pitchFamily="18" charset="0"/>
                <a:cs typeface="Times New Roman" panose="02020603050405020304" pitchFamily="18" charset="0"/>
              </a:rPr>
              <a:t>Create a class that </a:t>
            </a:r>
            <a:r>
              <a:rPr lang="en-US" sz="2400" b="1" dirty="0">
                <a:latin typeface="Times New Roman" panose="02020603050405020304" pitchFamily="18" charset="0"/>
                <a:cs typeface="Times New Roman" panose="02020603050405020304" pitchFamily="18" charset="0"/>
              </a:rPr>
              <a:t>extends the Thread class</a:t>
            </a:r>
          </a:p>
          <a:p>
            <a:pPr marL="285750" indent="-285750"/>
            <a:r>
              <a:rPr lang="en-US" sz="2400" dirty="0">
                <a:latin typeface="Times New Roman" panose="02020603050405020304" pitchFamily="18" charset="0"/>
                <a:cs typeface="Times New Roman" panose="02020603050405020304" pitchFamily="18" charset="0"/>
              </a:rPr>
              <a:t>Create a class that </a:t>
            </a:r>
            <a:r>
              <a:rPr lang="en-US" sz="2400" b="1" dirty="0">
                <a:latin typeface="Times New Roman" panose="02020603050405020304" pitchFamily="18" charset="0"/>
                <a:cs typeface="Times New Roman" panose="02020603050405020304" pitchFamily="18" charset="0"/>
              </a:rPr>
              <a:t>implements the Runnable interface</a:t>
            </a:r>
          </a:p>
          <a:p>
            <a:endParaRPr lang="en-IN" sz="2400" dirty="0">
              <a:solidFill>
                <a:schemeClr val="bg1"/>
              </a:solidFill>
              <a:latin typeface="Times New Roman" panose="02020603050405020304" pitchFamily="18" charset="0"/>
              <a:cs typeface="Times New Roman" panose="02020603050405020304" pitchFamily="18" charset="0"/>
            </a:endParaRPr>
          </a:p>
          <a:p>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9731479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06400" y="365125"/>
            <a:ext cx="11785600" cy="974725"/>
          </a:xfrm>
        </p:spPr>
        <p:txBody>
          <a:bodyPr>
            <a:normAutofit/>
          </a:bodyPr>
          <a:lstStyle/>
          <a:p>
            <a:r>
              <a:rPr lang="en-US" sz="4000" dirty="0" smtClean="0">
                <a:solidFill>
                  <a:srgbClr val="FF0000"/>
                </a:solidFill>
                <a:latin typeface="Times New Roman" panose="02020603050405020304" pitchFamily="18" charset="0"/>
                <a:cs typeface="Times New Roman" panose="02020603050405020304" pitchFamily="18" charset="0"/>
              </a:rPr>
              <a:t>What's </a:t>
            </a:r>
            <a:r>
              <a:rPr lang="en-US" sz="4000" dirty="0">
                <a:solidFill>
                  <a:srgbClr val="FF0000"/>
                </a:solidFill>
                <a:latin typeface="Times New Roman" panose="02020603050405020304" pitchFamily="18" charset="0"/>
                <a:cs typeface="Times New Roman" panose="02020603050405020304" pitchFamily="18" charset="0"/>
              </a:rPr>
              <a:t>the need of a thread or why we </a:t>
            </a:r>
            <a:r>
              <a:rPr lang="en-US" sz="4000" dirty="0" smtClean="0">
                <a:solidFill>
                  <a:srgbClr val="FF0000"/>
                </a:solidFill>
                <a:latin typeface="Times New Roman" panose="02020603050405020304" pitchFamily="18" charset="0"/>
                <a:cs typeface="Times New Roman" panose="02020603050405020304" pitchFamily="18" charset="0"/>
              </a:rPr>
              <a:t>use Threads ?</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4294967295"/>
          </p:nvPr>
        </p:nvSpPr>
        <p:spPr>
          <a:xfrm>
            <a:off x="391886" y="1825625"/>
            <a:ext cx="10123714" cy="2501900"/>
          </a:xfrm>
        </p:spPr>
        <p:txBody>
          <a:bodyPr>
            <a:normAutofit/>
          </a:bodyPr>
          <a:lstStyle/>
          <a:p>
            <a:pPr lvl="0"/>
            <a:r>
              <a:rPr lang="en-US" sz="2400" dirty="0">
                <a:latin typeface="Times New Roman" panose="02020603050405020304" pitchFamily="18" charset="0"/>
                <a:cs typeface="Times New Roman" panose="02020603050405020304" pitchFamily="18" charset="0"/>
              </a:rPr>
              <a:t>To perform asynchronous or </a:t>
            </a:r>
            <a:r>
              <a:rPr lang="en-US" sz="2400" dirty="0">
                <a:solidFill>
                  <a:srgbClr val="C00000"/>
                </a:solidFill>
                <a:latin typeface="Times New Roman" panose="02020603050405020304" pitchFamily="18" charset="0"/>
                <a:cs typeface="Times New Roman" panose="02020603050405020304" pitchFamily="18" charset="0"/>
              </a:rPr>
              <a:t>background processing</a:t>
            </a:r>
          </a:p>
          <a:p>
            <a:pPr lvl="0"/>
            <a:r>
              <a:rPr lang="en-US" sz="2400" dirty="0">
                <a:latin typeface="Times New Roman" panose="02020603050405020304" pitchFamily="18" charset="0"/>
                <a:cs typeface="Times New Roman" panose="02020603050405020304" pitchFamily="18" charset="0"/>
              </a:rPr>
              <a:t>Increases the responsiveness of </a:t>
            </a:r>
            <a:r>
              <a:rPr lang="en-US" sz="2400" dirty="0">
                <a:solidFill>
                  <a:srgbClr val="C00000"/>
                </a:solidFill>
                <a:latin typeface="Times New Roman" panose="02020603050405020304" pitchFamily="18" charset="0"/>
                <a:cs typeface="Times New Roman" panose="02020603050405020304" pitchFamily="18" charset="0"/>
              </a:rPr>
              <a:t>GUI applications</a:t>
            </a:r>
          </a:p>
          <a:p>
            <a:pPr lvl="0"/>
            <a:r>
              <a:rPr lang="en-US" sz="2400" dirty="0">
                <a:latin typeface="Times New Roman" panose="02020603050405020304" pitchFamily="18" charset="0"/>
                <a:cs typeface="Times New Roman" panose="02020603050405020304" pitchFamily="18" charset="0"/>
              </a:rPr>
              <a:t>Take advantage of multiprocessor systems</a:t>
            </a:r>
          </a:p>
          <a:p>
            <a:pPr lvl="0"/>
            <a:r>
              <a:rPr lang="en-US" sz="2400" dirty="0">
                <a:latin typeface="Times New Roman" panose="02020603050405020304" pitchFamily="18" charset="0"/>
                <a:cs typeface="Times New Roman" panose="02020603050405020304" pitchFamily="18" charset="0"/>
              </a:rPr>
              <a:t>Simplify program logic when there are </a:t>
            </a:r>
            <a:r>
              <a:rPr lang="en-US" sz="2400" dirty="0">
                <a:solidFill>
                  <a:srgbClr val="C00000"/>
                </a:solidFill>
                <a:latin typeface="Times New Roman" panose="02020603050405020304" pitchFamily="18" charset="0"/>
                <a:cs typeface="Times New Roman" panose="02020603050405020304" pitchFamily="18" charset="0"/>
              </a:rPr>
              <a:t>multiple independent entities</a:t>
            </a: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5014576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365125"/>
            <a:ext cx="10515600" cy="703263"/>
          </a:xfrm>
        </p:spPr>
        <p:txBody>
          <a:bodyPr>
            <a:normAutofit/>
          </a:bodyPr>
          <a:lstStyle/>
          <a:p>
            <a:pPr algn="ctr"/>
            <a:r>
              <a:rPr lang="en-US" sz="4000" b="1" dirty="0">
                <a:solidFill>
                  <a:srgbClr val="FF0000"/>
                </a:solidFill>
                <a:latin typeface="Times New Roman" panose="02020603050405020304" pitchFamily="18" charset="0"/>
                <a:cs typeface="Times New Roman" panose="02020603050405020304" pitchFamily="18" charset="0"/>
              </a:rPr>
              <a:t>The Thread class and Runnable </a:t>
            </a:r>
            <a:r>
              <a:rPr lang="en-US" sz="4000" b="1" dirty="0" smtClean="0">
                <a:solidFill>
                  <a:srgbClr val="FF0000"/>
                </a:solidFill>
                <a:latin typeface="Times New Roman" panose="02020603050405020304" pitchFamily="18" charset="0"/>
                <a:cs typeface="Times New Roman" panose="02020603050405020304" pitchFamily="18" charset="0"/>
              </a:rPr>
              <a:t>Interface</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4294967295"/>
          </p:nvPr>
        </p:nvSpPr>
        <p:spPr>
          <a:xfrm>
            <a:off x="274320" y="1211262"/>
            <a:ext cx="11495314" cy="5372417"/>
          </a:xfrm>
        </p:spPr>
        <p:txBody>
          <a:bodyPr>
            <a:normAutofit/>
          </a:bodyPr>
          <a:lstStyle/>
          <a:p>
            <a:pPr marL="0" indent="0">
              <a:buNone/>
            </a:pPr>
            <a:endParaRPr lang="en-US" sz="2200" dirty="0" smtClean="0">
              <a:solidFill>
                <a:schemeClr val="bg1"/>
              </a:solidFill>
              <a:latin typeface="Times New Roman" panose="02020603050405020304" pitchFamily="18" charset="0"/>
              <a:cs typeface="Times New Roman" panose="02020603050405020304" pitchFamily="18" charset="0"/>
            </a:endParaRPr>
          </a:p>
          <a:p>
            <a:pPr marL="0" indent="0">
              <a:buNone/>
            </a:pPr>
            <a:r>
              <a:rPr lang="en-US" sz="2200" dirty="0" smtClean="0">
                <a:latin typeface="Times New Roman" panose="02020603050405020304" pitchFamily="18" charset="0"/>
                <a:cs typeface="Times New Roman" panose="02020603050405020304" pitchFamily="18" charset="0"/>
              </a:rPr>
              <a:t>A </a:t>
            </a:r>
            <a:r>
              <a:rPr lang="en-US" sz="2200" dirty="0">
                <a:latin typeface="Times New Roman" panose="02020603050405020304" pitchFamily="18" charset="0"/>
                <a:cs typeface="Times New Roman" panose="02020603050405020304" pitchFamily="18" charset="0"/>
              </a:rPr>
              <a:t>thread can be created in two ways: </a:t>
            </a:r>
            <a:endParaRPr lang="en-US" sz="2200" dirty="0" smtClean="0">
              <a:latin typeface="Times New Roman" panose="02020603050405020304" pitchFamily="18" charset="0"/>
              <a:cs typeface="Times New Roman" panose="02020603050405020304" pitchFamily="18" charset="0"/>
            </a:endParaRPr>
          </a:p>
          <a:p>
            <a:pPr marL="914400" lvl="1" indent="-457200">
              <a:buClr>
                <a:schemeClr val="tx1"/>
              </a:buClr>
              <a:buSzPct val="75000"/>
              <a:buFont typeface="+mj-lt"/>
              <a:buAutoNum type="arabicPeriod"/>
            </a:pPr>
            <a:r>
              <a:rPr lang="en-US" sz="1800" dirty="0" smtClean="0">
                <a:latin typeface="Times New Roman" panose="02020603050405020304" pitchFamily="18" charset="0"/>
                <a:cs typeface="Times New Roman" panose="02020603050405020304" pitchFamily="18" charset="0"/>
              </a:rPr>
              <a:t>By </a:t>
            </a:r>
            <a:r>
              <a:rPr lang="en-US" sz="1800" dirty="0">
                <a:latin typeface="Times New Roman" panose="02020603050405020304" pitchFamily="18" charset="0"/>
                <a:cs typeface="Times New Roman" panose="02020603050405020304" pitchFamily="18" charset="0"/>
              </a:rPr>
              <a:t>extending Thread class </a:t>
            </a:r>
            <a:endParaRPr lang="en-US" sz="1800" dirty="0" smtClean="0">
              <a:latin typeface="Times New Roman" panose="02020603050405020304" pitchFamily="18" charset="0"/>
              <a:cs typeface="Times New Roman" panose="02020603050405020304" pitchFamily="18" charset="0"/>
            </a:endParaRPr>
          </a:p>
          <a:p>
            <a:pPr marL="914400" lvl="1" indent="-457200">
              <a:buClr>
                <a:schemeClr val="tx1"/>
              </a:buClr>
              <a:buFont typeface="+mj-lt"/>
              <a:buAutoNum type="arabicPeriod"/>
            </a:pPr>
            <a:r>
              <a:rPr lang="en-US" sz="1800" dirty="0" smtClean="0">
                <a:latin typeface="Times New Roman" panose="02020603050405020304" pitchFamily="18" charset="0"/>
                <a:cs typeface="Times New Roman" panose="02020603050405020304" pitchFamily="18" charset="0"/>
              </a:rPr>
              <a:t>By </a:t>
            </a:r>
            <a:r>
              <a:rPr lang="en-US" sz="1800" dirty="0">
                <a:latin typeface="Times New Roman" panose="02020603050405020304" pitchFamily="18" charset="0"/>
                <a:cs typeface="Times New Roman" panose="02020603050405020304" pitchFamily="18" charset="0"/>
              </a:rPr>
              <a:t>implementing Runnable interface.</a:t>
            </a:r>
            <a:br>
              <a:rPr lang="en-US" sz="1800" dirty="0">
                <a:latin typeface="Times New Roman" panose="02020603050405020304" pitchFamily="18" charset="0"/>
                <a:cs typeface="Times New Roman" panose="02020603050405020304" pitchFamily="18" charset="0"/>
              </a:rPr>
            </a:br>
            <a:endParaRPr lang="en-US" sz="1800" dirty="0" smtClean="0">
              <a:latin typeface="Times New Roman" panose="02020603050405020304" pitchFamily="18" charset="0"/>
              <a:cs typeface="Times New Roman" panose="02020603050405020304" pitchFamily="18" charset="0"/>
            </a:endParaRPr>
          </a:p>
          <a:p>
            <a:pPr lvl="0"/>
            <a:r>
              <a:rPr lang="en-US" sz="2200" dirty="0">
                <a:latin typeface="Times New Roman" panose="02020603050405020304" pitchFamily="18" charset="0"/>
                <a:cs typeface="Times New Roman" panose="02020603050405020304" pitchFamily="18" charset="0"/>
              </a:rPr>
              <a:t>getName(): It is used for Obtaining a thread’s name</a:t>
            </a:r>
          </a:p>
          <a:p>
            <a:pPr lvl="0"/>
            <a:r>
              <a:rPr lang="en-US" sz="2200" dirty="0">
                <a:latin typeface="Times New Roman" panose="02020603050405020304" pitchFamily="18" charset="0"/>
                <a:cs typeface="Times New Roman" panose="02020603050405020304" pitchFamily="18" charset="0"/>
              </a:rPr>
              <a:t>getPriority(): Obtain a thread’s priority</a:t>
            </a:r>
          </a:p>
          <a:p>
            <a:pPr lvl="0"/>
            <a:r>
              <a:rPr lang="en-US" sz="2200" dirty="0">
                <a:latin typeface="Times New Roman" panose="02020603050405020304" pitchFamily="18" charset="0"/>
                <a:cs typeface="Times New Roman" panose="02020603050405020304" pitchFamily="18" charset="0"/>
              </a:rPr>
              <a:t>isAlive(): Determine if a thread is still running</a:t>
            </a:r>
          </a:p>
          <a:p>
            <a:pPr lvl="0"/>
            <a:r>
              <a:rPr lang="en-US" sz="2200" dirty="0">
                <a:latin typeface="Times New Roman" panose="02020603050405020304" pitchFamily="18" charset="0"/>
                <a:cs typeface="Times New Roman" panose="02020603050405020304" pitchFamily="18" charset="0"/>
              </a:rPr>
              <a:t>join(): Wait for a thread to terminate</a:t>
            </a:r>
          </a:p>
          <a:p>
            <a:pPr lvl="0"/>
            <a:r>
              <a:rPr lang="en-US" sz="2200" dirty="0">
                <a:latin typeface="Times New Roman" panose="02020603050405020304" pitchFamily="18" charset="0"/>
                <a:cs typeface="Times New Roman" panose="02020603050405020304" pitchFamily="18" charset="0"/>
              </a:rPr>
              <a:t>run(): Entry point for the thread</a:t>
            </a:r>
          </a:p>
          <a:p>
            <a:pPr lvl="0"/>
            <a:r>
              <a:rPr lang="en-US" sz="2200" dirty="0">
                <a:latin typeface="Times New Roman" panose="02020603050405020304" pitchFamily="18" charset="0"/>
                <a:cs typeface="Times New Roman" panose="02020603050405020304" pitchFamily="18" charset="0"/>
              </a:rPr>
              <a:t>sleep(): suspend a thread for a period of time</a:t>
            </a:r>
          </a:p>
          <a:p>
            <a:pPr lvl="0"/>
            <a:r>
              <a:rPr lang="en-US" sz="2200" dirty="0">
                <a:latin typeface="Times New Roman" panose="02020603050405020304" pitchFamily="18" charset="0"/>
                <a:cs typeface="Times New Roman" panose="02020603050405020304" pitchFamily="18" charset="0"/>
              </a:rPr>
              <a:t>start(): start a thread by calling its run() method</a:t>
            </a:r>
          </a:p>
          <a:p>
            <a:pPr marL="0" indent="0">
              <a:buNone/>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5214027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96838"/>
            <a:ext cx="8912225" cy="727075"/>
          </a:xfrm>
        </p:spPr>
        <p:txBody>
          <a:bodyPr>
            <a:normAutofit fontScale="90000"/>
          </a:bodyPr>
          <a:lstStyle/>
          <a:p>
            <a:pPr algn="ctr"/>
            <a:r>
              <a:rPr lang="en-US" dirty="0" smtClean="0">
                <a:solidFill>
                  <a:srgbClr val="FF0000"/>
                </a:solidFill>
                <a:latin typeface="Times New Roman" panose="02020603050405020304" pitchFamily="18" charset="0"/>
                <a:cs typeface="Times New Roman" panose="02020603050405020304" pitchFamily="18" charset="0"/>
              </a:rPr>
              <a:t>1</a:t>
            </a:r>
            <a:r>
              <a:rPr lang="en-US" baseline="30000" dirty="0" smtClean="0">
                <a:solidFill>
                  <a:srgbClr val="FF0000"/>
                </a:solidFill>
                <a:latin typeface="Times New Roman" panose="02020603050405020304" pitchFamily="18" charset="0"/>
                <a:cs typeface="Times New Roman" panose="02020603050405020304" pitchFamily="18" charset="0"/>
              </a:rPr>
              <a:t>st</a:t>
            </a:r>
            <a:r>
              <a:rPr lang="en-US" dirty="0" smtClean="0">
                <a:solidFill>
                  <a:srgbClr val="FF0000"/>
                </a:solidFill>
                <a:latin typeface="Times New Roman" panose="02020603050405020304" pitchFamily="18" charset="0"/>
                <a:cs typeface="Times New Roman" panose="02020603050405020304" pitchFamily="18" charset="0"/>
              </a:rPr>
              <a:t> Method Extending </a:t>
            </a:r>
            <a:r>
              <a:rPr lang="en-US" dirty="0">
                <a:solidFill>
                  <a:srgbClr val="FF0000"/>
                </a:solidFill>
                <a:latin typeface="Times New Roman" panose="02020603050405020304" pitchFamily="18" charset="0"/>
                <a:cs typeface="Times New Roman" panose="02020603050405020304" pitchFamily="18" charset="0"/>
              </a:rPr>
              <a:t>Thread class</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4294967295"/>
          </p:nvPr>
        </p:nvSpPr>
        <p:spPr>
          <a:xfrm>
            <a:off x="1332410" y="889000"/>
            <a:ext cx="8110039" cy="5707063"/>
          </a:xfrm>
        </p:spPr>
        <p:txBody>
          <a:bodyPr>
            <a:noAutofit/>
          </a:bodyPr>
          <a:lstStyle/>
          <a:p>
            <a:pPr lvl="0"/>
            <a:endParaRPr lang="en-US" sz="2000" dirty="0" smtClean="0">
              <a:solidFill>
                <a:schemeClr val="bg1"/>
              </a:solidFill>
              <a:latin typeface="Times New Roman" panose="02020603050405020304" pitchFamily="18" charset="0"/>
              <a:cs typeface="Times New Roman" panose="02020603050405020304" pitchFamily="18" charset="0"/>
            </a:endParaRPr>
          </a:p>
          <a:p>
            <a:pPr lvl="0"/>
            <a:endParaRPr lang="en-US" sz="2000" dirty="0" smtClean="0">
              <a:solidFill>
                <a:schemeClr val="bg1"/>
              </a:solidFill>
              <a:latin typeface="Times New Roman" panose="02020603050405020304" pitchFamily="18" charset="0"/>
              <a:cs typeface="Times New Roman" panose="02020603050405020304" pitchFamily="18" charset="0"/>
            </a:endParaRPr>
          </a:p>
          <a:p>
            <a:pPr lvl="0"/>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class </a:t>
            </a:r>
            <a:r>
              <a:rPr lang="en-US" sz="1800" dirty="0" smtClean="0">
                <a:latin typeface="Times New Roman" panose="02020603050405020304" pitchFamily="18" charset="0"/>
                <a:cs typeface="Times New Roman" panose="02020603050405020304" pitchFamily="18" charset="0"/>
              </a:rPr>
              <a:t>should </a:t>
            </a:r>
            <a:r>
              <a:rPr lang="en-US" sz="1800" dirty="0" smtClean="0">
                <a:solidFill>
                  <a:srgbClr val="C00000"/>
                </a:solidFill>
                <a:latin typeface="Times New Roman" panose="02020603050405020304" pitchFamily="18" charset="0"/>
                <a:cs typeface="Times New Roman" panose="02020603050405020304" pitchFamily="18" charset="0"/>
              </a:rPr>
              <a:t>extend Java Thread class.</a:t>
            </a:r>
            <a:endParaRPr lang="en-US" sz="1800" dirty="0">
              <a:solidFill>
                <a:srgbClr val="C00000"/>
              </a:solidFill>
              <a:latin typeface="Times New Roman" panose="02020603050405020304" pitchFamily="18" charset="0"/>
              <a:cs typeface="Times New Roman" panose="02020603050405020304" pitchFamily="18" charset="0"/>
            </a:endParaRPr>
          </a:p>
          <a:p>
            <a:pPr lvl="0"/>
            <a:r>
              <a:rPr lang="en-US" sz="1800" dirty="0">
                <a:latin typeface="Times New Roman" panose="02020603050405020304" pitchFamily="18" charset="0"/>
                <a:cs typeface="Times New Roman" panose="02020603050405020304" pitchFamily="18" charset="0"/>
              </a:rPr>
              <a:t>The class should </a:t>
            </a:r>
            <a:r>
              <a:rPr lang="en-US" sz="1800" dirty="0">
                <a:solidFill>
                  <a:srgbClr val="C00000"/>
                </a:solidFill>
                <a:latin typeface="Times New Roman" panose="02020603050405020304" pitchFamily="18" charset="0"/>
                <a:cs typeface="Times New Roman" panose="02020603050405020304" pitchFamily="18" charset="0"/>
              </a:rPr>
              <a:t>override the run() method</a:t>
            </a:r>
            <a:r>
              <a:rPr lang="en-US" sz="1800" dirty="0" smtClean="0">
                <a:solidFill>
                  <a:srgbClr val="C00000"/>
                </a:solidFill>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The functionality that is expected by the Thread to be executed is written in the run() method.</a:t>
            </a:r>
          </a:p>
          <a:p>
            <a:r>
              <a:rPr lang="en-US" sz="1800" dirty="0" smtClean="0">
                <a:latin typeface="Times New Roman" panose="02020603050405020304" pitchFamily="18" charset="0"/>
                <a:cs typeface="Times New Roman" panose="02020603050405020304" pitchFamily="18" charset="0"/>
              </a:rPr>
              <a:t>void </a:t>
            </a:r>
            <a:r>
              <a:rPr lang="en-US" sz="1800" dirty="0">
                <a:latin typeface="Times New Roman" panose="02020603050405020304" pitchFamily="18" charset="0"/>
                <a:cs typeface="Times New Roman" panose="02020603050405020304" pitchFamily="18" charset="0"/>
              </a:rPr>
              <a:t>start(): Creates a new thread and makes it runnable.</a:t>
            </a:r>
            <a:br>
              <a:rPr lang="en-US" sz="1800" dirty="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 void </a:t>
            </a:r>
            <a:r>
              <a:rPr lang="en-US" sz="1800" dirty="0">
                <a:latin typeface="Times New Roman" panose="02020603050405020304" pitchFamily="18" charset="0"/>
                <a:cs typeface="Times New Roman" panose="02020603050405020304" pitchFamily="18" charset="0"/>
              </a:rPr>
              <a:t>run(): The new thread begins its life inside this method.</a:t>
            </a:r>
          </a:p>
          <a:p>
            <a:pPr marL="285750" indent="-285750">
              <a:lnSpc>
                <a:spcPct val="90000"/>
              </a:lnSpc>
            </a:pPr>
            <a:endParaRPr lang="en-US" sz="1800" dirty="0" smtClean="0">
              <a:latin typeface="Times New Roman" panose="02020603050405020304" pitchFamily="18" charset="0"/>
              <a:cs typeface="Times New Roman" panose="02020603050405020304" pitchFamily="18" charset="0"/>
            </a:endParaRPr>
          </a:p>
          <a:p>
            <a:pPr marL="285750" indent="-285750">
              <a:lnSpc>
                <a:spcPct val="90000"/>
              </a:lnSpc>
            </a:pPr>
            <a:r>
              <a:rPr lang="en-US" sz="1800" dirty="0" smtClean="0">
                <a:latin typeface="Times New Roman" panose="02020603050405020304" pitchFamily="18" charset="0"/>
                <a:cs typeface="Times New Roman" panose="02020603050405020304" pitchFamily="18" charset="0"/>
              </a:rPr>
              <a:t>Threads </a:t>
            </a:r>
            <a:r>
              <a:rPr lang="en-US" sz="1800" dirty="0">
                <a:latin typeface="Times New Roman" panose="02020603050405020304" pitchFamily="18" charset="0"/>
                <a:cs typeface="Times New Roman" panose="02020603050405020304" pitchFamily="18" charset="0"/>
              </a:rPr>
              <a:t>are implemented as objects that contains a method called run()</a:t>
            </a:r>
          </a:p>
          <a:p>
            <a:pPr marL="285750" indent="-285750">
              <a:lnSpc>
                <a:spcPct val="90000"/>
              </a:lnSpc>
              <a:buFont typeface="Wingdings" panose="05000000000000000000" pitchFamily="2" charset="2"/>
              <a:buNone/>
            </a:pP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class MyThread extends </a:t>
            </a:r>
            <a:r>
              <a:rPr lang="en-US" sz="1800" dirty="0" smtClean="0">
                <a:latin typeface="Times New Roman" panose="02020603050405020304" pitchFamily="18" charset="0"/>
                <a:cs typeface="Times New Roman" panose="02020603050405020304" pitchFamily="18" charset="0"/>
              </a:rPr>
              <a:t>Thread  </a:t>
            </a:r>
            <a:r>
              <a:rPr lang="en-US" sz="1800" dirty="0">
                <a:latin typeface="Times New Roman" panose="02020603050405020304" pitchFamily="18" charset="0"/>
                <a:cs typeface="Times New Roman" panose="02020603050405020304" pitchFamily="18" charset="0"/>
              </a:rPr>
              <a:t>{</a:t>
            </a:r>
          </a:p>
          <a:p>
            <a:pPr marL="285750" indent="-285750">
              <a:lnSpc>
                <a:spcPct val="90000"/>
              </a:lnSpc>
              <a:buFont typeface="Wingdings" panose="05000000000000000000" pitchFamily="2" charset="2"/>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a:t>
            </a:r>
            <a:r>
              <a:rPr lang="en-US" sz="1800" dirty="0">
                <a:solidFill>
                  <a:srgbClr val="C00000"/>
                </a:solidFill>
                <a:latin typeface="Times New Roman" panose="02020603050405020304" pitchFamily="18" charset="0"/>
                <a:cs typeface="Times New Roman" panose="02020603050405020304" pitchFamily="18" charset="0"/>
              </a:rPr>
              <a:t>public void run</a:t>
            </a:r>
            <a:r>
              <a:rPr lang="en-US" sz="1800" dirty="0" smtClean="0">
                <a:solidFill>
                  <a:srgbClr val="C00000"/>
                </a:solidFill>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marL="285750" indent="-285750">
              <a:lnSpc>
                <a:spcPct val="90000"/>
              </a:lnSpc>
              <a:buFont typeface="Wingdings" panose="05000000000000000000" pitchFamily="2" charset="2"/>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 thread body of execution</a:t>
            </a:r>
          </a:p>
          <a:p>
            <a:pPr marL="285750" indent="-285750">
              <a:lnSpc>
                <a:spcPct val="90000"/>
              </a:lnSpc>
              <a:buFont typeface="Wingdings" panose="05000000000000000000" pitchFamily="2" charset="2"/>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a:p>
            <a:pPr marL="285750" indent="-285750">
              <a:lnSpc>
                <a:spcPct val="90000"/>
              </a:lnSpc>
              <a:buFont typeface="Wingdings" panose="05000000000000000000" pitchFamily="2" charset="2"/>
              <a:buNone/>
            </a:pP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a:p>
            <a:pPr marL="285750" indent="-285750">
              <a:lnSpc>
                <a:spcPct val="90000"/>
              </a:lnSpc>
            </a:pPr>
            <a:r>
              <a:rPr lang="en-US" sz="1800" dirty="0">
                <a:latin typeface="Times New Roman" panose="02020603050405020304" pitchFamily="18" charset="0"/>
                <a:cs typeface="Times New Roman" panose="02020603050405020304" pitchFamily="18" charset="0"/>
              </a:rPr>
              <a:t>Create a thread</a:t>
            </a:r>
            <a:r>
              <a:rPr lang="en-US" sz="1800" dirty="0" smtClean="0">
                <a:latin typeface="Times New Roman" panose="02020603050405020304" pitchFamily="18" charset="0"/>
                <a:cs typeface="Times New Roman" panose="02020603050405020304" pitchFamily="18" charset="0"/>
              </a:rPr>
              <a:t>:      		MyThread </a:t>
            </a:r>
            <a:r>
              <a:rPr lang="en-US" sz="1800" dirty="0">
                <a:latin typeface="Times New Roman" panose="02020603050405020304" pitchFamily="18" charset="0"/>
                <a:cs typeface="Times New Roman" panose="02020603050405020304" pitchFamily="18" charset="0"/>
              </a:rPr>
              <a:t>thr1 = new MyThread();</a:t>
            </a:r>
          </a:p>
          <a:p>
            <a:pPr marL="285750" indent="-285750">
              <a:lnSpc>
                <a:spcPct val="90000"/>
              </a:lnSpc>
            </a:pPr>
            <a:r>
              <a:rPr lang="en-US" sz="1800" dirty="0">
                <a:latin typeface="Times New Roman" panose="02020603050405020304" pitchFamily="18" charset="0"/>
                <a:cs typeface="Times New Roman" panose="02020603050405020304" pitchFamily="18" charset="0"/>
              </a:rPr>
              <a:t>Start Execution of threads</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thr1.start();</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5896306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25425"/>
            <a:ext cx="8910638" cy="696913"/>
          </a:xfrm>
        </p:spPr>
        <p:txBody>
          <a:bodyPr>
            <a:normAutofit fontScale="90000"/>
          </a:bodyPr>
          <a:lstStyle/>
          <a:p>
            <a:pPr algn="ctr"/>
            <a:r>
              <a:rPr lang="en-US" dirty="0" smtClean="0">
                <a:solidFill>
                  <a:srgbClr val="FF0000"/>
                </a:solidFill>
                <a:latin typeface="Times New Roman" panose="02020603050405020304" pitchFamily="18" charset="0"/>
                <a:cs typeface="Times New Roman" panose="02020603050405020304" pitchFamily="18" charset="0"/>
              </a:rPr>
              <a:t>                               1</a:t>
            </a:r>
            <a:r>
              <a:rPr lang="en-US" baseline="30000" dirty="0" smtClean="0">
                <a:solidFill>
                  <a:srgbClr val="FF0000"/>
                </a:solidFill>
                <a:latin typeface="Times New Roman" panose="02020603050405020304" pitchFamily="18" charset="0"/>
                <a:cs typeface="Times New Roman" panose="02020603050405020304" pitchFamily="18" charset="0"/>
              </a:rPr>
              <a:t>st</a:t>
            </a:r>
            <a:r>
              <a:rPr lang="en-US" dirty="0" smtClean="0">
                <a:solidFill>
                  <a:srgbClr val="FF0000"/>
                </a:solidFill>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Method </a:t>
            </a:r>
            <a:r>
              <a:rPr lang="en-US" dirty="0" smtClean="0">
                <a:solidFill>
                  <a:srgbClr val="FF0000"/>
                </a:solidFill>
                <a:latin typeface="Times New Roman" panose="02020603050405020304" pitchFamily="18" charset="0"/>
                <a:cs typeface="Times New Roman" panose="02020603050405020304" pitchFamily="18" charset="0"/>
              </a:rPr>
              <a:t>An </a:t>
            </a:r>
            <a:r>
              <a:rPr lang="en-US" dirty="0">
                <a:solidFill>
                  <a:srgbClr val="FF0000"/>
                </a:solidFill>
                <a:latin typeface="Times New Roman" panose="02020603050405020304" pitchFamily="18" charset="0"/>
                <a:cs typeface="Times New Roman" panose="02020603050405020304" pitchFamily="18" charset="0"/>
              </a:rPr>
              <a:t>example</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4294967295"/>
          </p:nvPr>
        </p:nvSpPr>
        <p:spPr>
          <a:xfrm>
            <a:off x="339634" y="1737088"/>
            <a:ext cx="9001125" cy="4445000"/>
          </a:xfrm>
        </p:spPr>
        <p:txBody>
          <a:bodyPr>
            <a:normAutofit fontScale="77500" lnSpcReduction="20000"/>
          </a:bodyPr>
          <a:lstStyle/>
          <a:p>
            <a:pPr>
              <a:lnSpc>
                <a:spcPct val="80000"/>
              </a:lnSpc>
              <a:buFont typeface="Wingdings" panose="05000000000000000000" pitchFamily="2" charset="2"/>
              <a:buNone/>
            </a:pPr>
            <a:r>
              <a:rPr lang="en-US" dirty="0">
                <a:latin typeface="Times New Roman" panose="02020603050405020304" pitchFamily="18" charset="0"/>
                <a:cs typeface="Times New Roman" panose="02020603050405020304" pitchFamily="18" charset="0"/>
              </a:rPr>
              <a:t>class MyThread extends Thread {</a:t>
            </a:r>
          </a:p>
          <a:p>
            <a:pPr>
              <a:lnSpc>
                <a:spcPct val="80000"/>
              </a:lnSpc>
              <a:buFont typeface="Wingdings" panose="05000000000000000000" pitchFamily="2" charset="2"/>
              <a:buNone/>
            </a:pPr>
            <a:endParaRPr lang="en-US" dirty="0">
              <a:latin typeface="Times New Roman" panose="02020603050405020304" pitchFamily="18" charset="0"/>
              <a:cs typeface="Times New Roman" panose="02020603050405020304" pitchFamily="18" charset="0"/>
            </a:endParaRPr>
          </a:p>
          <a:p>
            <a:pPr>
              <a:lnSpc>
                <a:spcPct val="80000"/>
              </a:lnSpc>
              <a:buFont typeface="Wingdings" panose="05000000000000000000" pitchFamily="2" charset="2"/>
              <a:buNone/>
            </a:pPr>
            <a:r>
              <a:rPr lang="en-US" dirty="0">
                <a:latin typeface="Times New Roman" panose="02020603050405020304" pitchFamily="18" charset="0"/>
                <a:cs typeface="Times New Roman" panose="02020603050405020304" pitchFamily="18" charset="0"/>
              </a:rPr>
              <a:t>    public void run() {</a:t>
            </a:r>
          </a:p>
          <a:p>
            <a:pPr>
              <a:lnSpc>
                <a:spcPct val="80000"/>
              </a:lnSpc>
              <a:buFont typeface="Wingdings" panose="05000000000000000000" pitchFamily="2" charset="2"/>
              <a:buNone/>
            </a:pPr>
            <a:r>
              <a:rPr lang="en-US" dirty="0">
                <a:latin typeface="Times New Roman" panose="02020603050405020304" pitchFamily="18" charset="0"/>
                <a:cs typeface="Times New Roman" panose="02020603050405020304" pitchFamily="18" charset="0"/>
              </a:rPr>
              <a:t>        System.out.println(" this thread is running ... ");</a:t>
            </a:r>
          </a:p>
          <a:p>
            <a:pPr>
              <a:lnSpc>
                <a:spcPct val="80000"/>
              </a:lnSpc>
              <a:buFont typeface="Wingdings" panose="05000000000000000000" pitchFamily="2" charset="2"/>
              <a:buNone/>
            </a:pPr>
            <a:r>
              <a:rPr lang="en-US" dirty="0">
                <a:latin typeface="Times New Roman" panose="02020603050405020304" pitchFamily="18" charset="0"/>
                <a:cs typeface="Times New Roman" panose="02020603050405020304" pitchFamily="18" charset="0"/>
              </a:rPr>
              <a:t>    }</a:t>
            </a:r>
          </a:p>
          <a:p>
            <a:pPr>
              <a:lnSpc>
                <a:spcPct val="80000"/>
              </a:lnSpc>
              <a:buFont typeface="Wingdings" panose="05000000000000000000" pitchFamily="2" charset="2"/>
              <a:buNone/>
            </a:pPr>
            <a:r>
              <a:rPr lang="en-US" dirty="0">
                <a:latin typeface="Times New Roman" panose="02020603050405020304" pitchFamily="18" charset="0"/>
                <a:cs typeface="Times New Roman" panose="02020603050405020304" pitchFamily="18" charset="0"/>
              </a:rPr>
              <a:t>}</a:t>
            </a:r>
          </a:p>
          <a:p>
            <a:pPr>
              <a:lnSpc>
                <a:spcPct val="80000"/>
              </a:lnSpc>
              <a:buFont typeface="Wingdings" panose="05000000000000000000" pitchFamily="2" charset="2"/>
              <a:buNone/>
            </a:pPr>
            <a:endParaRPr lang="en-US" dirty="0">
              <a:latin typeface="Times New Roman" panose="02020603050405020304" pitchFamily="18" charset="0"/>
              <a:cs typeface="Times New Roman" panose="02020603050405020304" pitchFamily="18" charset="0"/>
            </a:endParaRPr>
          </a:p>
          <a:p>
            <a:pPr>
              <a:lnSpc>
                <a:spcPct val="80000"/>
              </a:lnSpc>
              <a:buFont typeface="Wingdings" panose="05000000000000000000" pitchFamily="2" charset="2"/>
              <a:buNone/>
            </a:pPr>
            <a:r>
              <a:rPr lang="en-US" dirty="0">
                <a:latin typeface="Times New Roman" panose="02020603050405020304" pitchFamily="18" charset="0"/>
                <a:cs typeface="Times New Roman" panose="02020603050405020304" pitchFamily="18" charset="0"/>
              </a:rPr>
              <a:t>class ThreadEx1 {</a:t>
            </a:r>
          </a:p>
          <a:p>
            <a:pPr>
              <a:lnSpc>
                <a:spcPct val="80000"/>
              </a:lnSpc>
              <a:buFont typeface="Wingdings" panose="05000000000000000000" pitchFamily="2" charset="2"/>
              <a:buNone/>
            </a:pPr>
            <a:endParaRPr lang="en-US" dirty="0">
              <a:latin typeface="Times New Roman" panose="02020603050405020304" pitchFamily="18" charset="0"/>
              <a:cs typeface="Times New Roman" panose="02020603050405020304" pitchFamily="18" charset="0"/>
            </a:endParaRPr>
          </a:p>
          <a:p>
            <a:pPr>
              <a:lnSpc>
                <a:spcPct val="80000"/>
              </a:lnSpc>
              <a:buFont typeface="Wingdings" panose="05000000000000000000" pitchFamily="2" charset="2"/>
              <a:buNone/>
            </a:pPr>
            <a:r>
              <a:rPr lang="en-US" dirty="0">
                <a:latin typeface="Times New Roman" panose="02020603050405020304" pitchFamily="18" charset="0"/>
                <a:cs typeface="Times New Roman" panose="02020603050405020304" pitchFamily="18" charset="0"/>
              </a:rPr>
              <a:t>    public static void main(String[] args) {</a:t>
            </a:r>
          </a:p>
          <a:p>
            <a:pPr>
              <a:lnSpc>
                <a:spcPct val="80000"/>
              </a:lnSpc>
              <a:buFont typeface="Wingdings" panose="05000000000000000000" pitchFamily="2" charset="2"/>
              <a:buNone/>
            </a:pPr>
            <a:r>
              <a:rPr lang="en-US" dirty="0">
                <a:latin typeface="Times New Roman" panose="02020603050405020304" pitchFamily="18" charset="0"/>
                <a:cs typeface="Times New Roman" panose="02020603050405020304" pitchFamily="18" charset="0"/>
              </a:rPr>
              <a:t>        MyThread t = new MyThread();</a:t>
            </a:r>
          </a:p>
          <a:p>
            <a:pPr>
              <a:lnSpc>
                <a:spcPct val="80000"/>
              </a:lnSpc>
              <a:buFont typeface="Wingdings" panose="05000000000000000000" pitchFamily="2" charset="2"/>
              <a:buNone/>
            </a:pPr>
            <a:r>
              <a:rPr lang="en-US" dirty="0">
                <a:latin typeface="Times New Roman" panose="02020603050405020304" pitchFamily="18" charset="0"/>
                <a:cs typeface="Times New Roman" panose="02020603050405020304" pitchFamily="18" charset="0"/>
              </a:rPr>
              <a:t>        t.start();</a:t>
            </a:r>
          </a:p>
          <a:p>
            <a:pPr>
              <a:lnSpc>
                <a:spcPct val="80000"/>
              </a:lnSpc>
              <a:buFont typeface="Wingdings" panose="05000000000000000000" pitchFamily="2" charset="2"/>
              <a:buNone/>
            </a:pPr>
            <a:r>
              <a:rPr lang="en-US" dirty="0">
                <a:latin typeface="Times New Roman" panose="02020603050405020304" pitchFamily="18" charset="0"/>
                <a:cs typeface="Times New Roman" panose="02020603050405020304" pitchFamily="18" charset="0"/>
              </a:rPr>
              <a:t>    }</a:t>
            </a:r>
          </a:p>
          <a:p>
            <a:pPr>
              <a:lnSpc>
                <a:spcPct val="80000"/>
              </a:lnSpc>
              <a:buFont typeface="Wingdings" panose="05000000000000000000" pitchFamily="2" charset="2"/>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a:p>
            <a:pPr>
              <a:lnSpc>
                <a:spcPct val="80000"/>
              </a:lnSpc>
              <a:buFont typeface="Wingdings" panose="05000000000000000000" pitchFamily="2" charset="2"/>
              <a:buNone/>
            </a:pPr>
            <a:endParaRPr lang="en-GB" dirty="0">
              <a:solidFill>
                <a:schemeClr val="tx1"/>
              </a:solidFill>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TextBox 3"/>
          <p:cNvSpPr txBox="1"/>
          <p:nvPr/>
        </p:nvSpPr>
        <p:spPr>
          <a:xfrm>
            <a:off x="8873544" y="5523060"/>
            <a:ext cx="2691763" cy="646331"/>
          </a:xfrm>
          <a:prstGeom prst="rect">
            <a:avLst/>
          </a:prstGeom>
          <a:noFill/>
        </p:spPr>
        <p:txBody>
          <a:bodyPr wrap="none" rtlCol="0">
            <a:spAutoFit/>
          </a:bodyPr>
          <a:lstStyle/>
          <a:p>
            <a:r>
              <a:rPr lang="en-US" dirty="0" smtClean="0">
                <a:solidFill>
                  <a:srgbClr val="C00000"/>
                </a:solidFill>
              </a:rPr>
              <a:t>Output:</a:t>
            </a:r>
          </a:p>
          <a:p>
            <a:r>
              <a:rPr lang="en-US" dirty="0">
                <a:solidFill>
                  <a:srgbClr val="C00000"/>
                </a:solidFill>
              </a:rPr>
              <a:t>this thread is running </a:t>
            </a:r>
            <a:r>
              <a:rPr lang="en-US" dirty="0">
                <a:solidFill>
                  <a:srgbClr val="FF0000"/>
                </a:solidFill>
              </a:rPr>
              <a:t>...</a:t>
            </a:r>
          </a:p>
        </p:txBody>
      </p:sp>
    </p:spTree>
    <p:extLst>
      <p:ext uri="{BB962C8B-B14F-4D97-AF65-F5344CB8AC3E}">
        <p14:creationId xmlns:p14="http://schemas.microsoft.com/office/powerpoint/2010/main" xmlns="" val="40862081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154113" y="250825"/>
            <a:ext cx="11037887" cy="830263"/>
          </a:xfrm>
        </p:spPr>
        <p:txBody>
          <a:bodyPr>
            <a:normAutofit/>
          </a:bodyPr>
          <a:lstStyle/>
          <a:p>
            <a:r>
              <a:rPr lang="en-US" sz="3600" u="sng" dirty="0" smtClean="0">
                <a:latin typeface="Times New Roman" panose="02020603050405020304" pitchFamily="18" charset="0"/>
                <a:cs typeface="Times New Roman" panose="02020603050405020304" pitchFamily="18" charset="0"/>
              </a:rPr>
              <a:t> </a:t>
            </a:r>
            <a:r>
              <a:rPr lang="en-US" sz="3600" dirty="0" smtClean="0">
                <a:solidFill>
                  <a:srgbClr val="FF0000"/>
                </a:solidFill>
                <a:latin typeface="Times New Roman" panose="02020603050405020304" pitchFamily="18" charset="0"/>
                <a:cs typeface="Times New Roman" panose="02020603050405020304" pitchFamily="18" charset="0"/>
              </a:rPr>
              <a:t>2</a:t>
            </a:r>
            <a:r>
              <a:rPr lang="en-US" sz="3600" baseline="30000" dirty="0" smtClean="0">
                <a:solidFill>
                  <a:srgbClr val="FF0000"/>
                </a:solidFill>
                <a:latin typeface="Times New Roman" panose="02020603050405020304" pitchFamily="18" charset="0"/>
                <a:cs typeface="Times New Roman" panose="02020603050405020304" pitchFamily="18" charset="0"/>
              </a:rPr>
              <a:t>nd</a:t>
            </a:r>
            <a:r>
              <a:rPr lang="en-US" sz="3600" dirty="0" smtClean="0">
                <a:solidFill>
                  <a:srgbClr val="FF0000"/>
                </a:solidFill>
                <a:latin typeface="Times New Roman" panose="02020603050405020304" pitchFamily="18" charset="0"/>
                <a:cs typeface="Times New Roman" panose="02020603050405020304" pitchFamily="18" charset="0"/>
              </a:rPr>
              <a:t> Method Threads </a:t>
            </a:r>
            <a:r>
              <a:rPr lang="en-US" sz="3600" dirty="0">
                <a:solidFill>
                  <a:srgbClr val="FF0000"/>
                </a:solidFill>
                <a:latin typeface="Times New Roman" panose="02020603050405020304" pitchFamily="18" charset="0"/>
                <a:cs typeface="Times New Roman" panose="02020603050405020304" pitchFamily="18" charset="0"/>
              </a:rPr>
              <a:t>by implementing Runnable interface</a:t>
            </a:r>
            <a:endParaRPr lang="en-IN" sz="3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4294967295"/>
          </p:nvPr>
        </p:nvSpPr>
        <p:spPr>
          <a:xfrm>
            <a:off x="2417763" y="1236663"/>
            <a:ext cx="9774237" cy="5227637"/>
          </a:xfrm>
        </p:spPr>
        <p:txBody>
          <a:bodyPr>
            <a:normAutofit fontScale="70000" lnSpcReduction="20000"/>
          </a:bodyPr>
          <a:lstStyle/>
          <a:p>
            <a:pPr lvl="0"/>
            <a:endParaRPr lang="en-US" dirty="0" smtClean="0">
              <a:solidFill>
                <a:schemeClr val="bg1"/>
              </a:solidFill>
              <a:latin typeface="Times New Roman" panose="02020603050405020304" pitchFamily="18" charset="0"/>
              <a:cs typeface="Times New Roman" panose="02020603050405020304" pitchFamily="18" charset="0"/>
            </a:endParaRPr>
          </a:p>
          <a:p>
            <a:pPr lvl="0"/>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class should </a:t>
            </a:r>
            <a:r>
              <a:rPr lang="en-US" dirty="0">
                <a:solidFill>
                  <a:srgbClr val="C00000"/>
                </a:solidFill>
                <a:latin typeface="Times New Roman" panose="02020603050405020304" pitchFamily="18" charset="0"/>
                <a:cs typeface="Times New Roman" panose="02020603050405020304" pitchFamily="18" charset="0"/>
              </a:rPr>
              <a:t>implement the Runnable interface</a:t>
            </a:r>
          </a:p>
          <a:p>
            <a:pPr lvl="0"/>
            <a:r>
              <a:rPr lang="en-US" dirty="0">
                <a:latin typeface="Times New Roman" panose="02020603050405020304" pitchFamily="18" charset="0"/>
                <a:cs typeface="Times New Roman" panose="02020603050405020304" pitchFamily="18" charset="0"/>
              </a:rPr>
              <a:t>The class should </a:t>
            </a:r>
            <a:r>
              <a:rPr lang="en-US" dirty="0">
                <a:solidFill>
                  <a:srgbClr val="C00000"/>
                </a:solidFill>
                <a:latin typeface="Times New Roman" panose="02020603050405020304" pitchFamily="18" charset="0"/>
                <a:cs typeface="Times New Roman" panose="02020603050405020304" pitchFamily="18" charset="0"/>
              </a:rPr>
              <a:t>implement the run() method </a:t>
            </a:r>
            <a:r>
              <a:rPr lang="en-US" dirty="0">
                <a:latin typeface="Times New Roman" panose="02020603050405020304" pitchFamily="18" charset="0"/>
                <a:cs typeface="Times New Roman" panose="02020603050405020304" pitchFamily="18" charset="0"/>
              </a:rPr>
              <a:t>in the Runnable interface</a:t>
            </a:r>
          </a:p>
          <a:p>
            <a:pPr lvl="0"/>
            <a:r>
              <a:rPr lang="en-US" dirty="0">
                <a:latin typeface="Times New Roman" panose="02020603050405020304" pitchFamily="18" charset="0"/>
                <a:cs typeface="Times New Roman" panose="02020603050405020304" pitchFamily="18" charset="0"/>
              </a:rPr>
              <a:t>The functionality that is expected by the Thread to be executed is put in the run() method</a:t>
            </a:r>
          </a:p>
          <a:p>
            <a:pPr marL="285750" indent="-285750">
              <a:lnSpc>
                <a:spcPct val="90000"/>
              </a:lnSpc>
              <a:buFont typeface="Wingdings" panose="05000000000000000000" pitchFamily="2" charset="2"/>
              <a:buNone/>
            </a:pPr>
            <a:endParaRPr lang="en-US" dirty="0" smtClean="0">
              <a:latin typeface="Times New Roman" panose="02020603050405020304" pitchFamily="18" charset="0"/>
              <a:cs typeface="Times New Roman" panose="02020603050405020304" pitchFamily="18" charset="0"/>
            </a:endParaRPr>
          </a:p>
          <a:p>
            <a:pPr marL="285750" indent="-285750">
              <a:lnSpc>
                <a:spcPct val="90000"/>
              </a:lnSpc>
              <a:buFont typeface="Wingdings" panose="05000000000000000000" pitchFamily="2" charset="2"/>
              <a:buNone/>
            </a:pPr>
            <a:r>
              <a:rPr lang="en-US" dirty="0" smtClean="0">
                <a:latin typeface="Times New Roman" panose="02020603050405020304" pitchFamily="18" charset="0"/>
                <a:cs typeface="Times New Roman" panose="02020603050405020304" pitchFamily="18" charset="0"/>
              </a:rPr>
              <a:t>class </a:t>
            </a:r>
            <a:r>
              <a:rPr lang="en-US" dirty="0">
                <a:latin typeface="Times New Roman" panose="02020603050405020304" pitchFamily="18" charset="0"/>
                <a:cs typeface="Times New Roman" panose="02020603050405020304" pitchFamily="18" charset="0"/>
              </a:rPr>
              <a:t>MyThread implements Runnable</a:t>
            </a:r>
          </a:p>
          <a:p>
            <a:pPr marL="285750" indent="-285750">
              <a:lnSpc>
                <a:spcPct val="90000"/>
              </a:lnSpc>
              <a:buFont typeface="Wingdings" panose="05000000000000000000" pitchFamily="2" charset="2"/>
              <a:buNone/>
            </a:pPr>
            <a:r>
              <a:rPr lang="en-US" dirty="0">
                <a:latin typeface="Times New Roman" panose="02020603050405020304" pitchFamily="18" charset="0"/>
                <a:cs typeface="Times New Roman" panose="02020603050405020304" pitchFamily="18" charset="0"/>
              </a:rPr>
              <a:t>{</a:t>
            </a:r>
          </a:p>
          <a:p>
            <a:pPr marL="285750" indent="-285750">
              <a:lnSpc>
                <a:spcPct val="90000"/>
              </a:lnSpc>
              <a:buFont typeface="Wingdings" panose="05000000000000000000" pitchFamily="2" charset="2"/>
              <a:buNone/>
            </a:pPr>
            <a:r>
              <a:rPr lang="en-US" dirty="0">
                <a:latin typeface="Times New Roman" panose="02020603050405020304" pitchFamily="18" charset="0"/>
                <a:cs typeface="Times New Roman" panose="02020603050405020304" pitchFamily="18" charset="0"/>
              </a:rPr>
              <a:t>  .....</a:t>
            </a:r>
          </a:p>
          <a:p>
            <a:pPr marL="285750" indent="-285750">
              <a:lnSpc>
                <a:spcPct val="90000"/>
              </a:lnSpc>
              <a:buFont typeface="Wingdings" panose="05000000000000000000" pitchFamily="2" charset="2"/>
              <a:buNone/>
            </a:pPr>
            <a:r>
              <a:rPr lang="en-US" dirty="0">
                <a:latin typeface="Times New Roman" panose="02020603050405020304" pitchFamily="18" charset="0"/>
                <a:cs typeface="Times New Roman" panose="02020603050405020304" pitchFamily="18" charset="0"/>
              </a:rPr>
              <a:t>  public void run()</a:t>
            </a:r>
          </a:p>
          <a:p>
            <a:pPr marL="285750" indent="-285750">
              <a:lnSpc>
                <a:spcPct val="90000"/>
              </a:lnSpc>
              <a:buFont typeface="Wingdings" panose="05000000000000000000" pitchFamily="2" charset="2"/>
              <a:buNone/>
            </a:pPr>
            <a:r>
              <a:rPr lang="en-US" dirty="0">
                <a:latin typeface="Times New Roman" panose="02020603050405020304" pitchFamily="18" charset="0"/>
                <a:cs typeface="Times New Roman" panose="02020603050405020304" pitchFamily="18" charset="0"/>
              </a:rPr>
              <a:t>  {</a:t>
            </a:r>
          </a:p>
          <a:p>
            <a:pPr marL="285750" indent="-285750">
              <a:lnSpc>
                <a:spcPct val="90000"/>
              </a:lnSpc>
              <a:buFont typeface="Wingdings" panose="05000000000000000000" pitchFamily="2" charset="2"/>
              <a:buNone/>
            </a:pPr>
            <a:r>
              <a:rPr lang="en-US" dirty="0">
                <a:latin typeface="Times New Roman" panose="02020603050405020304" pitchFamily="18" charset="0"/>
                <a:cs typeface="Times New Roman" panose="02020603050405020304" pitchFamily="18" charset="0"/>
              </a:rPr>
              <a:t>     // thread body of execution</a:t>
            </a:r>
          </a:p>
          <a:p>
            <a:pPr marL="285750" indent="-285750">
              <a:lnSpc>
                <a:spcPct val="90000"/>
              </a:lnSpc>
              <a:buFont typeface="Wingdings" panose="05000000000000000000" pitchFamily="2" charset="2"/>
              <a:buNone/>
            </a:pPr>
            <a:r>
              <a:rPr lang="en-US" dirty="0">
                <a:latin typeface="Times New Roman" panose="02020603050405020304" pitchFamily="18" charset="0"/>
                <a:cs typeface="Times New Roman" panose="02020603050405020304" pitchFamily="18" charset="0"/>
              </a:rPr>
              <a:t>  }</a:t>
            </a:r>
          </a:p>
          <a:p>
            <a:pPr marL="285750" indent="-285750">
              <a:lnSpc>
                <a:spcPct val="90000"/>
              </a:lnSpc>
              <a:buFont typeface="Wingdings" panose="05000000000000000000" pitchFamily="2" charset="2"/>
              <a:buNone/>
            </a:pPr>
            <a:r>
              <a:rPr lang="en-US" dirty="0">
                <a:latin typeface="Times New Roman" panose="02020603050405020304" pitchFamily="18" charset="0"/>
                <a:cs typeface="Times New Roman" panose="02020603050405020304" pitchFamily="18" charset="0"/>
              </a:rPr>
              <a:t>}</a:t>
            </a:r>
          </a:p>
          <a:p>
            <a:pPr marL="285750" indent="-285750">
              <a:lnSpc>
                <a:spcPct val="90000"/>
              </a:lnSpc>
            </a:pPr>
            <a:r>
              <a:rPr lang="en-US" dirty="0">
                <a:latin typeface="Times New Roman" panose="02020603050405020304" pitchFamily="18" charset="0"/>
                <a:cs typeface="Times New Roman" panose="02020603050405020304" pitchFamily="18" charset="0"/>
              </a:rPr>
              <a:t>Creating Object</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MyThread myObject = new MyThread();</a:t>
            </a:r>
          </a:p>
          <a:p>
            <a:pPr marL="285750" indent="-285750">
              <a:lnSpc>
                <a:spcPct val="90000"/>
              </a:lnSpc>
            </a:pPr>
            <a:r>
              <a:rPr lang="en-US" dirty="0">
                <a:latin typeface="Times New Roman" panose="02020603050405020304" pitchFamily="18" charset="0"/>
                <a:cs typeface="Times New Roman" panose="02020603050405020304" pitchFamily="18" charset="0"/>
              </a:rPr>
              <a:t>Creating Thread Object</a:t>
            </a:r>
            <a:r>
              <a:rPr lang="en-US" dirty="0" smtClean="0">
                <a:latin typeface="Times New Roman" panose="02020603050405020304" pitchFamily="18" charset="0"/>
                <a:cs typeface="Times New Roman" panose="02020603050405020304" pitchFamily="18" charset="0"/>
              </a:rPr>
              <a:t>:        Thread </a:t>
            </a:r>
            <a:r>
              <a:rPr lang="en-US" dirty="0">
                <a:latin typeface="Times New Roman" panose="02020603050405020304" pitchFamily="18" charset="0"/>
                <a:cs typeface="Times New Roman" panose="02020603050405020304" pitchFamily="18" charset="0"/>
              </a:rPr>
              <a:t>thr1 = new Thread( myObject );</a:t>
            </a:r>
          </a:p>
          <a:p>
            <a:pPr marL="285750" indent="-285750">
              <a:lnSpc>
                <a:spcPct val="90000"/>
              </a:lnSpc>
            </a:pPr>
            <a:r>
              <a:rPr lang="en-US" dirty="0">
                <a:latin typeface="Times New Roman" panose="02020603050405020304" pitchFamily="18" charset="0"/>
                <a:cs typeface="Times New Roman" panose="02020603050405020304" pitchFamily="18" charset="0"/>
              </a:rPr>
              <a:t>Start Execution</a:t>
            </a:r>
            <a:r>
              <a:rPr lang="en-US" dirty="0" smtClean="0">
                <a:latin typeface="Times New Roman" panose="02020603050405020304" pitchFamily="18" charset="0"/>
                <a:cs typeface="Times New Roman" panose="02020603050405020304" pitchFamily="18" charset="0"/>
              </a:rPr>
              <a:t>:                      thr1.start</a:t>
            </a:r>
            <a:r>
              <a:rPr lang="en-US" dirty="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01299887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Median</Template>
  <TotalTime>573</TotalTime>
  <Words>2008</Words>
  <Application>Microsoft Office PowerPoint</Application>
  <PresentationFormat>Custom</PresentationFormat>
  <Paragraphs>427</Paragraphs>
  <Slides>28</Slides>
  <Notes>1</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Median</vt:lpstr>
      <vt:lpstr>Multithreaded Programming </vt:lpstr>
      <vt:lpstr>What are Threads?</vt:lpstr>
      <vt:lpstr>Slide 3</vt:lpstr>
      <vt:lpstr>Slide 4</vt:lpstr>
      <vt:lpstr>What's the need of a thread or why we use Threads ?</vt:lpstr>
      <vt:lpstr>The Thread class and Runnable Interface</vt:lpstr>
      <vt:lpstr>1st Method Extending Thread class</vt:lpstr>
      <vt:lpstr>                               1st Method An example</vt:lpstr>
      <vt:lpstr> 2nd Method Threads by implementing Runnable interface</vt:lpstr>
      <vt:lpstr>             Runnable interface An example</vt:lpstr>
      <vt:lpstr>                                 Naming a thread:</vt:lpstr>
      <vt:lpstr>                       ThreadGroup in Java</vt:lpstr>
      <vt:lpstr>Extends Thread class vs Implements Runnable Interface?</vt:lpstr>
      <vt:lpstr>Thread Priority</vt:lpstr>
      <vt:lpstr>                        Thread priority Example</vt:lpstr>
      <vt:lpstr>Thread priority Example</vt:lpstr>
      <vt:lpstr>Slide 17</vt:lpstr>
      <vt:lpstr>           Multitasking and Multithreading</vt:lpstr>
      <vt:lpstr>Why to use Multithreading?</vt:lpstr>
      <vt:lpstr>Multithreading Thread class</vt:lpstr>
      <vt:lpstr>Multithreading Runnable Interface</vt:lpstr>
      <vt:lpstr>                        Daemon Thread in Java</vt:lpstr>
      <vt:lpstr>                     Daemon Thread Example</vt:lpstr>
      <vt:lpstr>Suspending, Resuming, and Stopping Threads</vt:lpstr>
      <vt:lpstr>  Coordinating threads  Wait/notify mechanism</vt:lpstr>
      <vt:lpstr>Join</vt:lpstr>
      <vt:lpstr>           Commonly used methods of Thread class:</vt:lpstr>
      <vt:lpstr>           Commonly used methods of Thread class: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Meraj Ali</dc:creator>
  <cp:lastModifiedBy>User</cp:lastModifiedBy>
  <cp:revision>75</cp:revision>
  <dcterms:created xsi:type="dcterms:W3CDTF">2016-03-30T06:10:23Z</dcterms:created>
  <dcterms:modified xsi:type="dcterms:W3CDTF">2016-04-25T13:49:45Z</dcterms:modified>
</cp:coreProperties>
</file>