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8" r:id="rId3"/>
    <p:sldId id="259" r:id="rId4"/>
    <p:sldId id="260" r:id="rId5"/>
    <p:sldId id="289" r:id="rId6"/>
    <p:sldId id="261" r:id="rId7"/>
    <p:sldId id="262" r:id="rId8"/>
    <p:sldId id="290" r:id="rId9"/>
    <p:sldId id="291" r:id="rId10"/>
    <p:sldId id="293" r:id="rId11"/>
    <p:sldId id="265" r:id="rId12"/>
    <p:sldId id="264" r:id="rId13"/>
    <p:sldId id="263" r:id="rId14"/>
    <p:sldId id="273" r:id="rId15"/>
    <p:sldId id="268" r:id="rId16"/>
    <p:sldId id="269" r:id="rId17"/>
    <p:sldId id="270" r:id="rId18"/>
    <p:sldId id="276" r:id="rId19"/>
    <p:sldId id="274" r:id="rId20"/>
    <p:sldId id="275" r:id="rId21"/>
    <p:sldId id="295" r:id="rId22"/>
    <p:sldId id="277" r:id="rId23"/>
    <p:sldId id="278" r:id="rId24"/>
    <p:sldId id="279" r:id="rId25"/>
    <p:sldId id="280" r:id="rId26"/>
    <p:sldId id="282" r:id="rId27"/>
    <p:sldId id="284" r:id="rId28"/>
    <p:sldId id="285" r:id="rId29"/>
    <p:sldId id="292"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294" autoAdjust="0"/>
    <p:restoredTop sz="94660"/>
  </p:normalViewPr>
  <p:slideViewPr>
    <p:cSldViewPr snapToGrid="0">
      <p:cViewPr varScale="1">
        <p:scale>
          <a:sx n="73" d="100"/>
          <a:sy n="73" d="100"/>
        </p:scale>
        <p:origin x="-612"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FF00B20-64AD-404B-A1E2-9E0FA40B9160}" type="datetimeFigureOut">
              <a:rPr lang="en-US" smtClean="0"/>
              <a:pPr/>
              <a:t>4/19/2016</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ED14ADBE-3634-4BA5-89DA-FCA50F82505C}" type="slidenum">
              <a:rPr lang="en-US" smtClean="0"/>
              <a:pPr/>
              <a:t>‹#›</a:t>
            </a:fld>
            <a:endParaRPr lang="en-US" dirty="0"/>
          </a:p>
        </p:txBody>
      </p:sp>
      <p:sp>
        <p:nvSpPr>
          <p:cNvPr id="7" name="Rectangle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FF00B20-64AD-404B-A1E2-9E0FA40B9160}" type="datetimeFigureOut">
              <a:rPr lang="en-US" smtClean="0"/>
              <a:pPr/>
              <a:t>4/19/2016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D14ADBE-3634-4BA5-89DA-FCA50F82505C}"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FF00B20-64AD-404B-A1E2-9E0FA40B9160}" type="datetimeFigureOut">
              <a:rPr lang="en-US" smtClean="0"/>
              <a:pPr/>
              <a:t>4/19/2016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D14ADBE-3634-4BA5-89DA-FCA50F82505C}"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FF00B20-64AD-404B-A1E2-9E0FA40B9160}" type="datetimeFigureOut">
              <a:rPr lang="en-US" smtClean="0"/>
              <a:pPr/>
              <a:t>4/19/2016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D14ADBE-3634-4BA5-89DA-FCA50F82505C}" type="slidenum">
              <a:rPr lang="en-US" smtClean="0"/>
              <a:pPr/>
              <a:t>‹#›</a:t>
            </a:fld>
            <a:endParaRPr lang="en-US" dirty="0"/>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FF00B20-64AD-404B-A1E2-9E0FA40B9160}" type="datetimeFigureOut">
              <a:rPr lang="en-US" smtClean="0"/>
              <a:pPr/>
              <a:t>4/19/2016</a:t>
            </a:fld>
            <a:endParaRPr lang="en-US" dirty="0"/>
          </a:p>
        </p:txBody>
      </p:sp>
      <p:sp>
        <p:nvSpPr>
          <p:cNvPr id="5" name="Footer Placeholder 4"/>
          <p:cNvSpPr>
            <a:spLocks noGrp="1"/>
          </p:cNvSpPr>
          <p:nvPr>
            <p:ph type="ftr" sz="quarter" idx="11"/>
          </p:nvPr>
        </p:nvSpPr>
        <p:spPr>
          <a:xfrm>
            <a:off x="1066800" y="6172200"/>
            <a:ext cx="5334000" cy="457200"/>
          </a:xfrm>
        </p:spPr>
        <p:txBody>
          <a:bodyPr/>
          <a:lstStyle/>
          <a:p>
            <a:endParaRPr lang="en-US" dirty="0"/>
          </a:p>
        </p:txBody>
      </p:sp>
      <p:sp>
        <p:nvSpPr>
          <p:cNvPr id="7" name="Rectangle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95072" y="6208776"/>
            <a:ext cx="609600" cy="457200"/>
          </a:xfrm>
        </p:spPr>
        <p:txBody>
          <a:bodyPr/>
          <a:lstStyle/>
          <a:p>
            <a:fld id="{ED14ADBE-3634-4BA5-89DA-FCA50F82505C}"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FF00B20-64AD-404B-A1E2-9E0FA40B9160}" type="datetimeFigureOut">
              <a:rPr lang="en-US" smtClean="0"/>
              <a:pPr/>
              <a:t>4/19/2016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D14ADBE-3634-4BA5-89DA-FCA50F82505C}" type="slidenum">
              <a:rPr lang="en-US" smtClean="0"/>
              <a:pPr/>
              <a:t>‹#›</a:t>
            </a:fld>
            <a:endParaRPr lang="en-US" dirty="0"/>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FF00B20-64AD-404B-A1E2-9E0FA40B9160}" type="datetimeFigureOut">
              <a:rPr lang="en-US" smtClean="0"/>
              <a:pPr/>
              <a:t>4/19/2016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D14ADBE-3634-4BA5-89DA-FCA50F82505C}" type="slidenum">
              <a:rPr lang="en-US" smtClean="0"/>
              <a:pPr/>
              <a:t>‹#›</a:t>
            </a:fld>
            <a:endParaRPr lang="en-US" dirty="0"/>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FF00B20-64AD-404B-A1E2-9E0FA40B9160}" type="datetimeFigureOut">
              <a:rPr lang="en-US" smtClean="0"/>
              <a:pPr/>
              <a:t>4/19/2016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D14ADBE-3634-4BA5-89DA-FCA50F82505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F00B20-64AD-404B-A1E2-9E0FA40B9160}" type="datetimeFigureOut">
              <a:rPr lang="en-US" smtClean="0"/>
              <a:pPr/>
              <a:t>4/19/2016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D14ADBE-3634-4BA5-89DA-FCA50F82505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FF00B20-64AD-404B-A1E2-9E0FA40B9160}" type="datetimeFigureOut">
              <a:rPr lang="en-US" smtClean="0"/>
              <a:pPr/>
              <a:t>4/19/2016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D14ADBE-3634-4BA5-89DA-FCA50F82505C}" type="slidenum">
              <a:rPr lang="en-US" smtClean="0"/>
              <a:pPr/>
              <a:t>‹#›</a:t>
            </a:fld>
            <a:endParaRPr lang="en-US" dirty="0"/>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FF00B20-64AD-404B-A1E2-9E0FA40B9160}" type="datetimeFigureOut">
              <a:rPr lang="en-US" smtClean="0"/>
              <a:pPr/>
              <a:t>4/19/2016</a:t>
            </a:fld>
            <a:endParaRPr lang="en-US" dirty="0"/>
          </a:p>
        </p:txBody>
      </p:sp>
      <p:sp>
        <p:nvSpPr>
          <p:cNvPr id="6" name="Footer Placeholder 5"/>
          <p:cNvSpPr>
            <a:spLocks noGrp="1"/>
          </p:cNvSpPr>
          <p:nvPr>
            <p:ph type="ftr" sz="quarter" idx="11"/>
          </p:nvPr>
        </p:nvSpPr>
        <p:spPr>
          <a:xfrm>
            <a:off x="1219200" y="6172200"/>
            <a:ext cx="5181600" cy="457200"/>
          </a:xfrm>
        </p:spPr>
        <p:txBody>
          <a:bodyPr/>
          <a:lstStyle/>
          <a:p>
            <a:endParaRPr lang="en-US" dirty="0"/>
          </a:p>
        </p:txBody>
      </p:sp>
      <p:sp>
        <p:nvSpPr>
          <p:cNvPr id="7" name="Slide Number Placeholder 6"/>
          <p:cNvSpPr>
            <a:spLocks noGrp="1"/>
          </p:cNvSpPr>
          <p:nvPr>
            <p:ph type="sldNum" sz="quarter" idx="12"/>
          </p:nvPr>
        </p:nvSpPr>
        <p:spPr>
          <a:xfrm>
            <a:off x="195072" y="6208776"/>
            <a:ext cx="609600" cy="457200"/>
          </a:xfrm>
        </p:spPr>
        <p:txBody>
          <a:bodyPr/>
          <a:lstStyle/>
          <a:p>
            <a:fld id="{ED14ADBE-3634-4BA5-89DA-FCA50F82505C}" type="slidenum">
              <a:rPr lang="en-US" smtClean="0"/>
              <a:pPr/>
              <a:t>‹#›</a:t>
            </a:fld>
            <a:endParaRPr lang="en-US" dirty="0"/>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1FF00B20-64AD-404B-A1E2-9E0FA40B9160}" type="datetimeFigureOut">
              <a:rPr lang="en-US" smtClean="0"/>
              <a:pPr/>
              <a:t>4/19/2016</a:t>
            </a:fld>
            <a:endParaRPr lang="en-US" dirty="0"/>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endParaRPr lang="en-US" dirty="0"/>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ED14ADBE-3634-4BA5-89DA-FCA50F82505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10080" y="261257"/>
            <a:ext cx="9875520" cy="1815737"/>
          </a:xfrm>
        </p:spPr>
        <p:txBody>
          <a:bodyPr>
            <a:normAutofit fontScale="40000" lnSpcReduction="20000"/>
          </a:bodyPr>
          <a:lstStyle/>
          <a:p>
            <a:pPr>
              <a:buNone/>
            </a:pPr>
            <a:r>
              <a:rPr lang="en-US" sz="8800" dirty="0" smtClean="0">
                <a:latin typeface="Times New Roman" panose="02020603050405020304" pitchFamily="18" charset="0"/>
                <a:cs typeface="Times New Roman" panose="02020603050405020304" pitchFamily="18" charset="0"/>
              </a:rPr>
              <a:t> </a:t>
            </a:r>
          </a:p>
          <a:p>
            <a:pPr>
              <a:buNone/>
            </a:pPr>
            <a:r>
              <a:rPr lang="en-US" sz="8800" dirty="0" smtClean="0">
                <a:latin typeface="Times New Roman" panose="02020603050405020304" pitchFamily="18" charset="0"/>
                <a:cs typeface="Times New Roman" panose="02020603050405020304" pitchFamily="18" charset="0"/>
              </a:rPr>
              <a:t>        </a:t>
            </a:r>
          </a:p>
          <a:p>
            <a:pPr>
              <a:buNone/>
            </a:pPr>
            <a:r>
              <a:rPr lang="en-US" sz="9600" b="1" dirty="0" smtClean="0">
                <a:solidFill>
                  <a:srgbClr val="00B050"/>
                </a:solidFill>
                <a:latin typeface="Times New Roman" panose="02020603050405020304" pitchFamily="18" charset="0"/>
                <a:cs typeface="Times New Roman" panose="02020603050405020304" pitchFamily="18" charset="0"/>
              </a:rPr>
              <a:t>      </a:t>
            </a:r>
            <a:endParaRPr lang="en-US" sz="9600" b="1" dirty="0">
              <a:solidFill>
                <a:srgbClr val="00B050"/>
              </a:solidFill>
              <a:latin typeface="Times New Roman" panose="02020603050405020304" pitchFamily="18" charset="0"/>
              <a:cs typeface="Times New Roman" panose="02020603050405020304" pitchFamily="18" charset="0"/>
            </a:endParaRPr>
          </a:p>
        </p:txBody>
      </p:sp>
      <p:sp>
        <p:nvSpPr>
          <p:cNvPr id="12" name="Title 11"/>
          <p:cNvSpPr>
            <a:spLocks noGrp="1"/>
          </p:cNvSpPr>
          <p:nvPr>
            <p:ph type="ctrTitle"/>
          </p:nvPr>
        </p:nvSpPr>
        <p:spPr>
          <a:xfrm>
            <a:off x="1175658" y="359898"/>
            <a:ext cx="9692639" cy="3532833"/>
          </a:xfrm>
        </p:spPr>
        <p:txBody>
          <a:bodyPr>
            <a:normAutofit/>
          </a:bodyPr>
          <a:lstStyle/>
          <a:p>
            <a:r>
              <a:rPr lang="en-US" sz="9600" b="1" dirty="0" smtClean="0">
                <a:solidFill>
                  <a:srgbClr val="002060"/>
                </a:solidFill>
                <a:effectLst/>
                <a:latin typeface="Times New Roman" panose="02020603050405020304" pitchFamily="18" charset="0"/>
                <a:cs typeface="Times New Roman" panose="02020603050405020304" pitchFamily="18" charset="0"/>
              </a:rPr>
              <a:t>STRING</a:t>
            </a:r>
            <a:endParaRPr lang="en-US" sz="9600" dirty="0">
              <a:solidFill>
                <a:srgbClr val="002060"/>
              </a:solidFill>
              <a:effectLst/>
            </a:endParaRPr>
          </a:p>
        </p:txBody>
      </p:sp>
    </p:spTree>
    <p:extLst>
      <p:ext uri="{BB962C8B-B14F-4D97-AF65-F5344CB8AC3E}">
        <p14:creationId xmlns:p14="http://schemas.microsoft.com/office/powerpoint/2010/main" xmlns="" val="2203575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0427"/>
            <a:ext cx="10515600" cy="523517"/>
          </a:xfrm>
        </p:spPr>
        <p:txBody>
          <a:bodyPr>
            <a:normAutofit fontScale="90000"/>
          </a:bodyPr>
          <a:lstStyle/>
          <a:p>
            <a:r>
              <a:rPr lang="en-US" b="1" dirty="0" smtClean="0">
                <a:solidFill>
                  <a:srgbClr val="002060"/>
                </a:solidFill>
                <a:latin typeface="Times New Roman" panose="02020603050405020304" pitchFamily="18" charset="0"/>
                <a:cs typeface="Times New Roman" panose="02020603050405020304" pitchFamily="18" charset="0"/>
              </a:rPr>
              <a:t>copyValueOf(char</a:t>
            </a:r>
            <a:r>
              <a:rPr lang="en-US" b="1" dirty="0">
                <a:solidFill>
                  <a:srgbClr val="002060"/>
                </a:solidFill>
                <a:latin typeface="Times New Roman" panose="02020603050405020304" pitchFamily="18" charset="0"/>
                <a:cs typeface="Times New Roman" panose="02020603050405020304" pitchFamily="18" charset="0"/>
              </a:rPr>
              <a:t>[] data)</a:t>
            </a:r>
          </a:p>
        </p:txBody>
      </p:sp>
      <p:sp>
        <p:nvSpPr>
          <p:cNvPr id="3" name="Content Placeholder 2"/>
          <p:cNvSpPr>
            <a:spLocks noGrp="1"/>
          </p:cNvSpPr>
          <p:nvPr>
            <p:ph sz="quarter" idx="1"/>
          </p:nvPr>
        </p:nvSpPr>
        <p:spPr>
          <a:xfrm>
            <a:off x="592428" y="643944"/>
            <a:ext cx="11320530" cy="6040191"/>
          </a:xfrm>
        </p:spPr>
        <p:txBody>
          <a:bodyPr>
            <a:normAutofit lnSpcReduction="10000"/>
          </a:bodyPr>
          <a:lstStyle/>
          <a:p>
            <a:r>
              <a:rPr lang="en-US" sz="2000" b="1" dirty="0">
                <a:latin typeface="Times New Roman" panose="02020603050405020304" pitchFamily="18" charset="0"/>
                <a:cs typeface="Times New Roman" panose="02020603050405020304" pitchFamily="18" charset="0"/>
              </a:rPr>
              <a:t>Syntax</a:t>
            </a:r>
            <a:r>
              <a:rPr lang="en-US" sz="2000" dirty="0">
                <a:latin typeface="Times New Roman" panose="02020603050405020304" pitchFamily="18" charset="0"/>
                <a:cs typeface="Times New Roman" panose="02020603050405020304" pitchFamily="18" charset="0"/>
              </a:rPr>
              <a:t>:</a:t>
            </a:r>
          </a:p>
          <a:p>
            <a:pPr marL="0" indent="0">
              <a:buNone/>
            </a:pPr>
            <a:r>
              <a:rPr lang="en-US" sz="2000" dirty="0" smtClean="0">
                <a:latin typeface="Times New Roman" panose="02020603050405020304" pitchFamily="18" charset="0"/>
                <a:cs typeface="Times New Roman" panose="02020603050405020304" pitchFamily="18" charset="0"/>
              </a:rPr>
              <a:t>	public </a:t>
            </a:r>
            <a:r>
              <a:rPr lang="en-US" sz="2000" dirty="0">
                <a:latin typeface="Times New Roman" panose="02020603050405020304" pitchFamily="18" charset="0"/>
                <a:cs typeface="Times New Roman" panose="02020603050405020304" pitchFamily="18" charset="0"/>
              </a:rPr>
              <a:t>staticString copyValueOf(char[] data</a:t>
            </a:r>
            <a:r>
              <a:rPr lang="en-US" sz="2000" dirty="0" smtClean="0">
                <a:latin typeface="Times New Roman" panose="02020603050405020304" pitchFamily="18" charset="0"/>
                <a:cs typeface="Times New Roman" panose="02020603050405020304" pitchFamily="18" charset="0"/>
              </a:rPr>
              <a:t>)         or</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	public </a:t>
            </a:r>
            <a:r>
              <a:rPr lang="en-US" sz="2000" dirty="0">
                <a:latin typeface="Times New Roman" panose="02020603050405020304" pitchFamily="18" charset="0"/>
                <a:cs typeface="Times New Roman" panose="02020603050405020304" pitchFamily="18" charset="0"/>
              </a:rPr>
              <a:t>staticString copyValueOf(char[] data,int offset,int </a:t>
            </a:r>
            <a:r>
              <a:rPr lang="en-US" sz="2000" dirty="0" smtClean="0">
                <a:latin typeface="Times New Roman" panose="02020603050405020304" pitchFamily="18" charset="0"/>
                <a:cs typeface="Times New Roman" panose="02020603050405020304" pitchFamily="18" charset="0"/>
              </a:rPr>
              <a:t>count)</a:t>
            </a:r>
          </a:p>
          <a:p>
            <a:pPr marL="0" indent="0">
              <a:buNone/>
            </a:pPr>
            <a:r>
              <a:rPr lang="en-US" sz="2000" b="1" dirty="0" smtClean="0">
                <a:latin typeface="Times New Roman" panose="02020603050405020304" pitchFamily="18" charset="0"/>
                <a:cs typeface="Times New Roman" panose="02020603050405020304" pitchFamily="18" charset="0"/>
              </a:rPr>
              <a:t>Parameters</a:t>
            </a:r>
            <a:r>
              <a:rPr lang="en-US" sz="2000" b="1" dirty="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data -- the character array</a:t>
            </a:r>
            <a:r>
              <a:rPr lang="en-US" sz="2000" dirty="0" smtClean="0">
                <a:latin typeface="Times New Roman" panose="02020603050405020304" pitchFamily="18" charset="0"/>
                <a:cs typeface="Times New Roman" panose="02020603050405020304" pitchFamily="18" charset="0"/>
              </a:rPr>
              <a:t>.     offset </a:t>
            </a:r>
            <a:r>
              <a:rPr lang="en-US" sz="2000" dirty="0">
                <a:latin typeface="Times New Roman" panose="02020603050405020304" pitchFamily="18" charset="0"/>
                <a:cs typeface="Times New Roman" panose="02020603050405020304" pitchFamily="18" charset="0"/>
              </a:rPr>
              <a:t>-- initial offset of the subarray</a:t>
            </a:r>
            <a:r>
              <a:rPr lang="en-US" sz="2000" dirty="0" smtClean="0">
                <a:latin typeface="Times New Roman" panose="02020603050405020304" pitchFamily="18" charset="0"/>
                <a:cs typeface="Times New Roman" panose="02020603050405020304" pitchFamily="18" charset="0"/>
              </a:rPr>
              <a:t>.   count </a:t>
            </a:r>
            <a:r>
              <a:rPr lang="en-US" sz="2000" dirty="0">
                <a:latin typeface="Times New Roman" panose="02020603050405020304" pitchFamily="18" charset="0"/>
                <a:cs typeface="Times New Roman" panose="02020603050405020304" pitchFamily="18" charset="0"/>
              </a:rPr>
              <a:t>-- length of the subarray</a:t>
            </a:r>
            <a:r>
              <a:rPr lang="en-US" sz="2000" dirty="0" smtClean="0">
                <a:latin typeface="Times New Roman" panose="02020603050405020304" pitchFamily="18" charset="0"/>
                <a:cs typeface="Times New Roman" panose="02020603050405020304" pitchFamily="18" charset="0"/>
              </a:rPr>
              <a:t>.</a:t>
            </a: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b="1" dirty="0" smtClean="0">
                <a:latin typeface="Times New Roman" panose="02020603050405020304" pitchFamily="18" charset="0"/>
                <a:cs typeface="Times New Roman" panose="02020603050405020304" pitchFamily="18" charset="0"/>
              </a:rPr>
              <a:t>Example:</a:t>
            </a:r>
          </a:p>
          <a:p>
            <a:pPr marL="0" indent="0">
              <a:buNone/>
            </a:pPr>
            <a:r>
              <a:rPr lang="en-US" sz="2000" dirty="0">
                <a:latin typeface="Times New Roman" panose="02020603050405020304" pitchFamily="18" charset="0"/>
                <a:cs typeface="Times New Roman" panose="02020603050405020304" pitchFamily="18" charset="0"/>
              </a:rPr>
              <a:t>public class Test{</a:t>
            </a:r>
          </a:p>
          <a:p>
            <a:pPr marL="0" indent="0">
              <a:buNone/>
            </a:pPr>
            <a:r>
              <a:rPr lang="en-US" sz="2000" dirty="0">
                <a:latin typeface="Times New Roman" panose="02020603050405020304" pitchFamily="18" charset="0"/>
                <a:cs typeface="Times New Roman" panose="02020603050405020304" pitchFamily="18" charset="0"/>
              </a:rPr>
              <a:t>public static void main(String args[]){</a:t>
            </a:r>
          </a:p>
          <a:p>
            <a:pPr marL="0" indent="0">
              <a:buNone/>
            </a:pPr>
            <a:r>
              <a:rPr lang="en-US" sz="2000" dirty="0" smtClean="0">
                <a:latin typeface="Times New Roman" panose="02020603050405020304" pitchFamily="18" charset="0"/>
                <a:cs typeface="Times New Roman" panose="02020603050405020304" pitchFamily="18" charset="0"/>
              </a:rPr>
              <a:t>	char[ ] Str1</a:t>
            </a:r>
            <a:r>
              <a:rPr lang="en-US" sz="2000" dirty="0">
                <a:latin typeface="Times New Roman" panose="02020603050405020304" pitchFamily="18" charset="0"/>
                <a:cs typeface="Times New Roman" panose="02020603050405020304" pitchFamily="18" charset="0"/>
              </a:rPr>
              <a:t>={'h','e','l','l','o',' ','w','o','r','l','d'};</a:t>
            </a:r>
          </a:p>
          <a:p>
            <a:pPr marL="0" indent="0">
              <a:buNone/>
            </a:pPr>
            <a:r>
              <a:rPr lang="en-US" sz="2000" dirty="0" smtClean="0">
                <a:latin typeface="Times New Roman" panose="02020603050405020304" pitchFamily="18" charset="0"/>
                <a:cs typeface="Times New Roman" panose="02020603050405020304" pitchFamily="18" charset="0"/>
              </a:rPr>
              <a:t>	String </a:t>
            </a:r>
            <a:r>
              <a:rPr lang="en-US" sz="2000" dirty="0">
                <a:latin typeface="Times New Roman" panose="02020603050405020304" pitchFamily="18" charset="0"/>
                <a:cs typeface="Times New Roman" panose="02020603050405020304" pitchFamily="18" charset="0"/>
              </a:rPr>
              <a:t>Str2="";</a:t>
            </a:r>
          </a:p>
          <a:p>
            <a:pPr marL="0" indent="0">
              <a:buNone/>
            </a:pPr>
            <a:r>
              <a:rPr lang="en-US" sz="2000" dirty="0" smtClean="0">
                <a:latin typeface="Times New Roman" panose="02020603050405020304" pitchFamily="18" charset="0"/>
                <a:cs typeface="Times New Roman" panose="02020603050405020304" pitchFamily="18" charset="0"/>
              </a:rPr>
              <a:t>	Str2=Str2.copyValueOf(Str1</a:t>
            </a:r>
            <a:r>
              <a:rPr lang="en-US" sz="2000" dirty="0">
                <a:latin typeface="Times New Roman" panose="02020603050405020304" pitchFamily="18" charset="0"/>
                <a:cs typeface="Times New Roman" panose="02020603050405020304" pitchFamily="18" charset="0"/>
              </a:rPr>
              <a:t>);</a:t>
            </a:r>
          </a:p>
          <a:p>
            <a:pPr marL="0" indent="0">
              <a:buNone/>
            </a:pPr>
            <a:r>
              <a:rPr lang="en-US" sz="2000" dirty="0" smtClean="0">
                <a:latin typeface="Times New Roman" panose="02020603050405020304" pitchFamily="18" charset="0"/>
                <a:cs typeface="Times New Roman" panose="02020603050405020304" pitchFamily="18" charset="0"/>
              </a:rPr>
              <a:t>	System.out.println</a:t>
            </a:r>
            <a:r>
              <a:rPr lang="en-US" sz="2000" dirty="0">
                <a:latin typeface="Times New Roman" panose="02020603050405020304" pitchFamily="18" charset="0"/>
                <a:cs typeface="Times New Roman" panose="02020603050405020304" pitchFamily="18" charset="0"/>
              </a:rPr>
              <a:t>("Returned String: "+Str2);</a:t>
            </a:r>
          </a:p>
          <a:p>
            <a:pPr marL="0" indent="0">
              <a:buNone/>
            </a:pPr>
            <a:r>
              <a:rPr lang="en-US" sz="2000" dirty="0" smtClean="0">
                <a:latin typeface="Times New Roman" panose="02020603050405020304" pitchFamily="18" charset="0"/>
                <a:cs typeface="Times New Roman" panose="02020603050405020304" pitchFamily="18" charset="0"/>
              </a:rPr>
              <a:t>	Str2=Str2.copyValueOf(Str1,2,6</a:t>
            </a:r>
            <a:r>
              <a:rPr lang="en-US" sz="2000" dirty="0">
                <a:latin typeface="Times New Roman" panose="02020603050405020304" pitchFamily="18" charset="0"/>
                <a:cs typeface="Times New Roman" panose="02020603050405020304" pitchFamily="18" charset="0"/>
              </a:rPr>
              <a:t>);</a:t>
            </a:r>
          </a:p>
          <a:p>
            <a:pPr marL="0" indent="0">
              <a:buNone/>
            </a:pPr>
            <a:r>
              <a:rPr lang="en-US" sz="2000" dirty="0" smtClean="0">
                <a:latin typeface="Times New Roman" panose="02020603050405020304" pitchFamily="18" charset="0"/>
                <a:cs typeface="Times New Roman" panose="02020603050405020304" pitchFamily="18" charset="0"/>
              </a:rPr>
              <a:t>	System.out.println</a:t>
            </a:r>
            <a:r>
              <a:rPr lang="en-US" sz="2000" dirty="0">
                <a:latin typeface="Times New Roman" panose="02020603050405020304" pitchFamily="18" charset="0"/>
                <a:cs typeface="Times New Roman" panose="02020603050405020304" pitchFamily="18" charset="0"/>
              </a:rPr>
              <a:t>("Returned String: "+Str2);</a:t>
            </a:r>
          </a:p>
          <a:p>
            <a:pPr marL="0" indent="0">
              <a:buNone/>
            </a:pPr>
            <a:r>
              <a:rPr lang="en-US" sz="2000" dirty="0" smtClean="0">
                <a:latin typeface="Times New Roman" panose="02020603050405020304" pitchFamily="18" charset="0"/>
                <a:cs typeface="Times New Roman" panose="02020603050405020304" pitchFamily="18" charset="0"/>
              </a:rPr>
              <a:t>	} } </a:t>
            </a:r>
            <a:endParaRPr lang="en-US" sz="2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7508383" y="3966693"/>
            <a:ext cx="2768065" cy="923330"/>
          </a:xfrm>
          <a:prstGeom prst="rect">
            <a:avLst/>
          </a:prstGeom>
          <a:noFill/>
        </p:spPr>
        <p:txBody>
          <a:bodyPr wrap="none" rtlCol="0">
            <a:spAutoFit/>
          </a:bodyPr>
          <a:lstStyle/>
          <a:p>
            <a:r>
              <a:rPr lang="en-US" b="1" i="1" dirty="0" smtClean="0"/>
              <a:t>Output:</a:t>
            </a:r>
          </a:p>
          <a:p>
            <a:r>
              <a:rPr lang="en-US" b="1" i="1" dirty="0"/>
              <a:t>Returned String: hello world </a:t>
            </a:r>
          </a:p>
          <a:p>
            <a:r>
              <a:rPr lang="en-US" b="1" i="1" dirty="0"/>
              <a:t>Returned String: llo wo</a:t>
            </a:r>
          </a:p>
        </p:txBody>
      </p:sp>
    </p:spTree>
    <p:extLst>
      <p:ext uri="{BB962C8B-B14F-4D97-AF65-F5344CB8AC3E}">
        <p14:creationId xmlns:p14="http://schemas.microsoft.com/office/powerpoint/2010/main" xmlns="" val="13414937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4"/>
          <p:cNvSpPr>
            <a:spLocks noGrp="1" noChangeArrowheads="1"/>
          </p:cNvSpPr>
          <p:nvPr>
            <p:ph type="title"/>
          </p:nvPr>
        </p:nvSpPr>
        <p:spPr>
          <a:xfrm>
            <a:off x="838200" y="171943"/>
            <a:ext cx="10515600" cy="510638"/>
          </a:xfrm>
        </p:spPr>
        <p:txBody>
          <a:bodyPr>
            <a:normAutofit fontScale="90000"/>
          </a:bodyPr>
          <a:lstStyle/>
          <a:p>
            <a:r>
              <a:rPr lang="en-US" b="1" dirty="0">
                <a:solidFill>
                  <a:srgbClr val="002060"/>
                </a:solidFill>
                <a:latin typeface="Times New Roman" panose="02020603050405020304" pitchFamily="18" charset="0"/>
                <a:cs typeface="Times New Roman" panose="02020603050405020304" pitchFamily="18" charset="0"/>
              </a:rPr>
              <a:t>String Operations</a:t>
            </a:r>
          </a:p>
        </p:txBody>
      </p:sp>
      <p:sp>
        <p:nvSpPr>
          <p:cNvPr id="23557" name="Rectangle 5"/>
          <p:cNvSpPr>
            <a:spLocks noGrp="1" noChangeArrowheads="1"/>
          </p:cNvSpPr>
          <p:nvPr>
            <p:ph sz="quarter" idx="1"/>
          </p:nvPr>
        </p:nvSpPr>
        <p:spPr>
          <a:xfrm>
            <a:off x="412124" y="927279"/>
            <a:ext cx="11475076" cy="5640946"/>
          </a:xfrm>
        </p:spPr>
        <p:txBody>
          <a:bodyPr>
            <a:normAutofit/>
          </a:bodyPr>
          <a:lstStyle/>
          <a:p>
            <a:r>
              <a:rPr lang="en-US" sz="2000" b="1" dirty="0">
                <a:latin typeface="Times New Roman" panose="02020603050405020304" pitchFamily="18" charset="0"/>
                <a:cs typeface="Times New Roman" panose="02020603050405020304" pitchFamily="18" charset="0"/>
              </a:rPr>
              <a:t>startsWith()</a:t>
            </a:r>
            <a:r>
              <a:rPr lang="en-US" sz="2000" dirty="0">
                <a:latin typeface="Times New Roman" panose="02020603050405020304" pitchFamily="18" charset="0"/>
                <a:cs typeface="Times New Roman" panose="02020603050405020304" pitchFamily="18" charset="0"/>
              </a:rPr>
              <a:t> – Tests if this string starts with the specified prefix.</a:t>
            </a:r>
          </a:p>
          <a:p>
            <a:pPr lvl="1">
              <a:buFontTx/>
              <a:buNone/>
            </a:pPr>
            <a:r>
              <a:rPr lang="en-US" sz="2000" dirty="0" smtClean="0">
                <a:latin typeface="Times New Roman" panose="02020603050405020304" pitchFamily="18" charset="0"/>
                <a:cs typeface="Times New Roman" panose="02020603050405020304" pitchFamily="18" charset="0"/>
              </a:rPr>
              <a:t>	public </a:t>
            </a:r>
            <a:r>
              <a:rPr lang="en-US" sz="2000" dirty="0">
                <a:latin typeface="Times New Roman" panose="02020603050405020304" pitchFamily="18" charset="0"/>
                <a:cs typeface="Times New Roman" panose="02020603050405020304" pitchFamily="18" charset="0"/>
              </a:rPr>
              <a:t>boolean </a:t>
            </a:r>
            <a:r>
              <a:rPr lang="en-US" sz="2000" b="1" dirty="0">
                <a:latin typeface="Times New Roman" panose="02020603050405020304" pitchFamily="18" charset="0"/>
                <a:cs typeface="Times New Roman" panose="02020603050405020304" pitchFamily="18" charset="0"/>
              </a:rPr>
              <a:t>startsWith</a:t>
            </a:r>
            <a:r>
              <a:rPr lang="en-US" sz="2000" dirty="0">
                <a:latin typeface="Times New Roman" panose="02020603050405020304" pitchFamily="18" charset="0"/>
                <a:cs typeface="Times New Roman" panose="02020603050405020304" pitchFamily="18" charset="0"/>
              </a:rPr>
              <a:t>(String prefix)</a:t>
            </a:r>
          </a:p>
          <a:p>
            <a:pPr lvl="1">
              <a:buFontTx/>
              <a:buNone/>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Figure”.startsWith(“Fig”); </a:t>
            </a:r>
            <a:r>
              <a:rPr lang="en-US" sz="2000" dirty="0" smtClean="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true</a:t>
            </a:r>
          </a:p>
          <a:p>
            <a:pPr lvl="1">
              <a:buFontTx/>
              <a:buNone/>
            </a:pP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endsWith() - </a:t>
            </a:r>
            <a:r>
              <a:rPr lang="en-US" sz="2000" dirty="0">
                <a:latin typeface="Times New Roman" panose="02020603050405020304" pitchFamily="18" charset="0"/>
                <a:cs typeface="Times New Roman" panose="02020603050405020304" pitchFamily="18" charset="0"/>
              </a:rPr>
              <a:t>Tests if this string ends with the specified suffix. </a:t>
            </a:r>
          </a:p>
          <a:p>
            <a:pPr>
              <a:buFontTx/>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public </a:t>
            </a:r>
            <a:r>
              <a:rPr lang="en-US" sz="2000" dirty="0">
                <a:latin typeface="Times New Roman" panose="02020603050405020304" pitchFamily="18" charset="0"/>
                <a:cs typeface="Times New Roman" panose="02020603050405020304" pitchFamily="18" charset="0"/>
              </a:rPr>
              <a:t>boolean </a:t>
            </a:r>
            <a:r>
              <a:rPr lang="en-US" sz="2000" b="1" dirty="0">
                <a:latin typeface="Times New Roman" panose="02020603050405020304" pitchFamily="18" charset="0"/>
                <a:cs typeface="Times New Roman" panose="02020603050405020304" pitchFamily="18" charset="0"/>
              </a:rPr>
              <a:t>endsWith</a:t>
            </a:r>
            <a:r>
              <a:rPr lang="en-US" sz="2000" dirty="0">
                <a:latin typeface="Times New Roman" panose="02020603050405020304" pitchFamily="18" charset="0"/>
                <a:cs typeface="Times New Roman" panose="02020603050405020304" pitchFamily="18" charset="0"/>
              </a:rPr>
              <a:t>(String suffix)</a:t>
            </a:r>
          </a:p>
          <a:p>
            <a:pPr>
              <a:buFontTx/>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Figure”.endsWith(“re”); </a:t>
            </a:r>
            <a:r>
              <a:rPr lang="en-US" sz="2000" dirty="0" smtClean="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true</a:t>
            </a:r>
          </a:p>
          <a:p>
            <a:pPr>
              <a:buFontTx/>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Example:</a:t>
            </a:r>
          </a:p>
          <a:p>
            <a:pPr>
              <a:buFontTx/>
              <a:buNone/>
            </a:pPr>
            <a:r>
              <a:rPr lang="en-US" sz="2000" dirty="0" smtClean="0">
                <a:latin typeface="Times New Roman" panose="02020603050405020304" pitchFamily="18" charset="0"/>
                <a:cs typeface="Times New Roman" panose="02020603050405020304" pitchFamily="18" charset="0"/>
              </a:rPr>
              <a:t>	String Str = new </a:t>
            </a:r>
            <a:r>
              <a:rPr lang="en-US" sz="2000" dirty="0">
                <a:latin typeface="Times New Roman" panose="02020603050405020304" pitchFamily="18" charset="0"/>
                <a:cs typeface="Times New Roman" panose="02020603050405020304" pitchFamily="18" charset="0"/>
              </a:rPr>
              <a:t>String("This is really not immutable!!");</a:t>
            </a:r>
          </a:p>
          <a:p>
            <a:pPr>
              <a:buFontTx/>
              <a:buNone/>
            </a:pPr>
            <a:r>
              <a:rPr lang="en-US" sz="2000" dirty="0" smtClean="0">
                <a:latin typeface="Times New Roman" panose="02020603050405020304" pitchFamily="18" charset="0"/>
                <a:cs typeface="Times New Roman" panose="02020603050405020304" pitchFamily="18" charset="0"/>
              </a:rPr>
              <a:t>	boolean </a:t>
            </a:r>
            <a:r>
              <a:rPr lang="en-US" sz="2000" dirty="0">
                <a:latin typeface="Times New Roman" panose="02020603050405020304" pitchFamily="18" charset="0"/>
                <a:cs typeface="Times New Roman" panose="02020603050405020304" pitchFamily="18" charset="0"/>
              </a:rPr>
              <a:t>retVal;</a:t>
            </a:r>
          </a:p>
          <a:p>
            <a:pPr>
              <a:buFontTx/>
              <a:buNone/>
            </a:pPr>
            <a:r>
              <a:rPr lang="en-US" sz="2000" dirty="0" smtClean="0">
                <a:latin typeface="Times New Roman" panose="02020603050405020304" pitchFamily="18" charset="0"/>
                <a:cs typeface="Times New Roman" panose="02020603050405020304" pitchFamily="18" charset="0"/>
              </a:rPr>
              <a:t>	retVal </a:t>
            </a:r>
            <a:r>
              <a:rPr lang="en-US" sz="2000" dirty="0">
                <a:latin typeface="Times New Roman" panose="02020603050405020304" pitchFamily="18" charset="0"/>
                <a:cs typeface="Times New Roman" panose="02020603050405020304" pitchFamily="18" charset="0"/>
              </a:rPr>
              <a:t>=Str.endsWith("immutable!!");</a:t>
            </a:r>
          </a:p>
          <a:p>
            <a:pPr>
              <a:buFontTx/>
              <a:buNone/>
            </a:pPr>
            <a:r>
              <a:rPr lang="en-US" sz="2000" dirty="0" smtClean="0">
                <a:latin typeface="Times New Roman" panose="02020603050405020304" pitchFamily="18" charset="0"/>
                <a:cs typeface="Times New Roman" panose="02020603050405020304" pitchFamily="18" charset="0"/>
              </a:rPr>
              <a:t>	System.out.println</a:t>
            </a:r>
            <a:r>
              <a:rPr lang="en-US" sz="2000" dirty="0">
                <a:latin typeface="Times New Roman" panose="02020603050405020304" pitchFamily="18" charset="0"/>
                <a:cs typeface="Times New Roman" panose="02020603050405020304" pitchFamily="18" charset="0"/>
              </a:rPr>
              <a:t>("Returned Value = </a:t>
            </a:r>
            <a:r>
              <a:rPr lang="en-US" sz="2000" dirty="0" smtClean="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retVal </a:t>
            </a:r>
            <a:r>
              <a:rPr lang="en-US" sz="2000" dirty="0" smtClean="0">
                <a:latin typeface="Times New Roman" panose="02020603050405020304" pitchFamily="18" charset="0"/>
                <a:cs typeface="Times New Roman" panose="02020603050405020304" pitchFamily="18" charset="0"/>
              </a:rPr>
              <a:t>);</a:t>
            </a:r>
          </a:p>
          <a:p>
            <a:pPr>
              <a:buFontTx/>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retVal </a:t>
            </a:r>
            <a:r>
              <a:rPr lang="en-US" sz="2000" dirty="0">
                <a:latin typeface="Times New Roman" panose="02020603050405020304" pitchFamily="18" charset="0"/>
                <a:cs typeface="Times New Roman" panose="02020603050405020304" pitchFamily="18" charset="0"/>
              </a:rPr>
              <a:t>=Str.startsWith("immutable!!");</a:t>
            </a:r>
          </a:p>
          <a:p>
            <a:pPr>
              <a:buFontTx/>
              <a:buNone/>
            </a:pPr>
            <a:r>
              <a:rPr lang="en-US" sz="2000" dirty="0">
                <a:latin typeface="Times New Roman" panose="02020603050405020304" pitchFamily="18" charset="0"/>
                <a:cs typeface="Times New Roman" panose="02020603050405020304" pitchFamily="18" charset="0"/>
              </a:rPr>
              <a:t>    System.out.println("Returned Value = "+ retVal );</a:t>
            </a:r>
          </a:p>
        </p:txBody>
      </p:sp>
      <p:sp>
        <p:nvSpPr>
          <p:cNvPr id="2" name="TextBox 1"/>
          <p:cNvSpPr txBox="1"/>
          <p:nvPr/>
        </p:nvSpPr>
        <p:spPr>
          <a:xfrm>
            <a:off x="8809149" y="3747752"/>
            <a:ext cx="2195601" cy="923330"/>
          </a:xfrm>
          <a:prstGeom prst="rect">
            <a:avLst/>
          </a:prstGeom>
          <a:noFill/>
        </p:spPr>
        <p:txBody>
          <a:bodyPr wrap="none" rtlCol="0">
            <a:spAutoFit/>
          </a:bodyPr>
          <a:lstStyle/>
          <a:p>
            <a:r>
              <a:rPr lang="en-US" b="1" i="1" dirty="0" smtClean="0"/>
              <a:t>Output:</a:t>
            </a:r>
          </a:p>
          <a:p>
            <a:r>
              <a:rPr lang="en-US" b="1" i="1" dirty="0"/>
              <a:t>Returned Value = true</a:t>
            </a:r>
          </a:p>
          <a:p>
            <a:r>
              <a:rPr lang="en-US" b="1" i="1" dirty="0"/>
              <a:t>Returned Value = false</a:t>
            </a:r>
          </a:p>
        </p:txBody>
      </p:sp>
    </p:spTree>
    <p:extLst>
      <p:ext uri="{BB962C8B-B14F-4D97-AF65-F5344CB8AC3E}">
        <p14:creationId xmlns:p14="http://schemas.microsoft.com/office/powerpoint/2010/main" xmlns="" val="42609664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4"/>
          <p:cNvSpPr>
            <a:spLocks noGrp="1" noChangeArrowheads="1"/>
          </p:cNvSpPr>
          <p:nvPr>
            <p:ph type="title"/>
          </p:nvPr>
        </p:nvSpPr>
        <p:spPr>
          <a:xfrm>
            <a:off x="838200" y="120427"/>
            <a:ext cx="10515600" cy="562154"/>
          </a:xfrm>
        </p:spPr>
        <p:txBody>
          <a:bodyPr>
            <a:normAutofit fontScale="90000"/>
          </a:bodyPr>
          <a:lstStyle/>
          <a:p>
            <a:r>
              <a:rPr lang="en-US" b="1" dirty="0">
                <a:solidFill>
                  <a:srgbClr val="002060"/>
                </a:solidFill>
              </a:rPr>
              <a:t>String Operations</a:t>
            </a:r>
          </a:p>
        </p:txBody>
      </p:sp>
      <p:sp>
        <p:nvSpPr>
          <p:cNvPr id="21509" name="Rectangle 5"/>
          <p:cNvSpPr>
            <a:spLocks noGrp="1" noChangeArrowheads="1"/>
          </p:cNvSpPr>
          <p:nvPr>
            <p:ph sz="quarter" idx="1"/>
          </p:nvPr>
        </p:nvSpPr>
        <p:spPr>
          <a:xfrm>
            <a:off x="605307" y="837126"/>
            <a:ext cx="11320529" cy="5872767"/>
          </a:xfrm>
        </p:spPr>
        <p:txBody>
          <a:bodyPr>
            <a:normAutofit lnSpcReduction="10000"/>
          </a:bodyPr>
          <a:lstStyle/>
          <a:p>
            <a:pPr>
              <a:lnSpc>
                <a:spcPct val="80000"/>
              </a:lnSpc>
            </a:pPr>
            <a:r>
              <a:rPr lang="en-US" sz="2000" b="1" dirty="0">
                <a:latin typeface="Times New Roman" panose="02020603050405020304" pitchFamily="18" charset="0"/>
                <a:cs typeface="Times New Roman" panose="02020603050405020304" pitchFamily="18" charset="0"/>
              </a:rPr>
              <a:t>equals() - </a:t>
            </a:r>
            <a:r>
              <a:rPr lang="en-US" sz="2000" dirty="0">
                <a:latin typeface="Times New Roman" panose="02020603050405020304" pitchFamily="18" charset="0"/>
                <a:cs typeface="Times New Roman" panose="02020603050405020304" pitchFamily="18" charset="0"/>
              </a:rPr>
              <a:t>Compares the invoking string to the specified object. The result is true if and only if the argument is not null and is a String object that represents the same sequence of characters as the invoking object. </a:t>
            </a:r>
            <a:endParaRPr lang="en-US" sz="2000" b="1" dirty="0">
              <a:latin typeface="Times New Roman" panose="02020603050405020304" pitchFamily="18" charset="0"/>
              <a:cs typeface="Times New Roman" panose="02020603050405020304" pitchFamily="18" charset="0"/>
            </a:endParaRPr>
          </a:p>
          <a:p>
            <a:pPr>
              <a:lnSpc>
                <a:spcPct val="80000"/>
              </a:lnSpc>
              <a:buFontTx/>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public </a:t>
            </a:r>
            <a:r>
              <a:rPr lang="en-US" sz="2000" dirty="0">
                <a:latin typeface="Times New Roman" panose="02020603050405020304" pitchFamily="18" charset="0"/>
                <a:cs typeface="Times New Roman" panose="02020603050405020304" pitchFamily="18" charset="0"/>
              </a:rPr>
              <a:t>boolean </a:t>
            </a:r>
            <a:r>
              <a:rPr lang="en-US" sz="2000" b="1" dirty="0">
                <a:latin typeface="Times New Roman" panose="02020603050405020304" pitchFamily="18" charset="0"/>
                <a:cs typeface="Times New Roman" panose="02020603050405020304" pitchFamily="18" charset="0"/>
              </a:rPr>
              <a:t>equals</a:t>
            </a:r>
            <a:r>
              <a:rPr lang="en-US" sz="2000" dirty="0">
                <a:latin typeface="Times New Roman" panose="02020603050405020304" pitchFamily="18" charset="0"/>
                <a:cs typeface="Times New Roman" panose="02020603050405020304" pitchFamily="18" charset="0"/>
              </a:rPr>
              <a:t>(Object anObject) </a:t>
            </a:r>
          </a:p>
          <a:p>
            <a:pPr>
              <a:lnSpc>
                <a:spcPct val="80000"/>
              </a:lnSpc>
              <a:buFontTx/>
              <a:buNone/>
            </a:pPr>
            <a:endParaRPr lang="en-US" sz="2000" dirty="0">
              <a:latin typeface="Times New Roman" panose="02020603050405020304" pitchFamily="18" charset="0"/>
              <a:cs typeface="Times New Roman" panose="02020603050405020304" pitchFamily="18" charset="0"/>
            </a:endParaRPr>
          </a:p>
          <a:p>
            <a:pPr>
              <a:lnSpc>
                <a:spcPct val="80000"/>
              </a:lnSpc>
            </a:pPr>
            <a:r>
              <a:rPr lang="en-US" sz="2000" b="1" dirty="0">
                <a:latin typeface="Times New Roman" panose="02020603050405020304" pitchFamily="18" charset="0"/>
                <a:cs typeface="Times New Roman" panose="02020603050405020304" pitchFamily="18" charset="0"/>
              </a:rPr>
              <a:t>equalsIgnoreCase()- </a:t>
            </a:r>
            <a:r>
              <a:rPr lang="en-US" sz="2000" dirty="0">
                <a:latin typeface="Times New Roman" panose="02020603050405020304" pitchFamily="18" charset="0"/>
                <a:cs typeface="Times New Roman" panose="02020603050405020304" pitchFamily="18" charset="0"/>
              </a:rPr>
              <a:t>Compares this String to another String, ignoring case considerations. Two strings are considered equal ignoring case if they are of the same length, and corresponding characters in the two strings are equal ignoring case. </a:t>
            </a:r>
            <a:endParaRPr lang="en-US" sz="2000" b="1" dirty="0">
              <a:latin typeface="Times New Roman" panose="02020603050405020304" pitchFamily="18" charset="0"/>
              <a:cs typeface="Times New Roman" panose="02020603050405020304" pitchFamily="18" charset="0"/>
            </a:endParaRPr>
          </a:p>
          <a:p>
            <a:pPr>
              <a:lnSpc>
                <a:spcPct val="80000"/>
              </a:lnSpc>
              <a:buFontTx/>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public </a:t>
            </a:r>
            <a:r>
              <a:rPr lang="en-US" sz="2000" dirty="0">
                <a:latin typeface="Times New Roman" panose="02020603050405020304" pitchFamily="18" charset="0"/>
                <a:cs typeface="Times New Roman" panose="02020603050405020304" pitchFamily="18" charset="0"/>
              </a:rPr>
              <a:t>boolean </a:t>
            </a:r>
            <a:r>
              <a:rPr lang="en-US" sz="2000" b="1" dirty="0">
                <a:latin typeface="Times New Roman" panose="02020603050405020304" pitchFamily="18" charset="0"/>
                <a:cs typeface="Times New Roman" panose="02020603050405020304" pitchFamily="18" charset="0"/>
              </a:rPr>
              <a:t>equalsIgnoreCase</a:t>
            </a:r>
            <a:r>
              <a:rPr lang="en-US" sz="2000" dirty="0">
                <a:latin typeface="Times New Roman" panose="02020603050405020304" pitchFamily="18" charset="0"/>
                <a:cs typeface="Times New Roman" panose="02020603050405020304" pitchFamily="18" charset="0"/>
              </a:rPr>
              <a:t>(String anotherString) </a:t>
            </a:r>
          </a:p>
          <a:p>
            <a:pPr lvl="1">
              <a:lnSpc>
                <a:spcPct val="80000"/>
              </a:lnSpc>
            </a:pPr>
            <a:endParaRPr lang="en-US" sz="2000" dirty="0">
              <a:latin typeface="Times New Roman" panose="02020603050405020304" pitchFamily="18" charset="0"/>
              <a:cs typeface="Times New Roman" panose="02020603050405020304" pitchFamily="18" charset="0"/>
            </a:endParaRPr>
          </a:p>
          <a:p>
            <a:pPr>
              <a:lnSpc>
                <a:spcPct val="80000"/>
              </a:lnSpc>
              <a:buFontTx/>
              <a:buNone/>
            </a:pPr>
            <a:r>
              <a:rPr lang="en-US" sz="2000" dirty="0" smtClean="0">
                <a:latin typeface="Times New Roman" panose="02020603050405020304" pitchFamily="18" charset="0"/>
                <a:cs typeface="Times New Roman" panose="02020603050405020304" pitchFamily="18" charset="0"/>
              </a:rPr>
              <a:t>Example:</a:t>
            </a:r>
          </a:p>
          <a:p>
            <a:pPr>
              <a:lnSpc>
                <a:spcPct val="80000"/>
              </a:lnSpc>
              <a:buFontTx/>
              <a:buNone/>
            </a:pPr>
            <a:endParaRPr lang="en-US" sz="2000" dirty="0" smtClean="0">
              <a:latin typeface="Times New Roman" panose="02020603050405020304" pitchFamily="18" charset="0"/>
              <a:cs typeface="Times New Roman" panose="02020603050405020304" pitchFamily="18" charset="0"/>
            </a:endParaRPr>
          </a:p>
          <a:p>
            <a:pPr>
              <a:lnSpc>
                <a:spcPct val="80000"/>
              </a:lnSpc>
              <a:buFontTx/>
              <a:buNone/>
            </a:pPr>
            <a:r>
              <a:rPr lang="en-US" sz="2000" dirty="0" smtClean="0">
                <a:latin typeface="Times New Roman" panose="02020603050405020304" pitchFamily="18" charset="0"/>
                <a:cs typeface="Times New Roman" panose="02020603050405020304" pitchFamily="18" charset="0"/>
              </a:rPr>
              <a:t>String </a:t>
            </a:r>
            <a:r>
              <a:rPr lang="en-US" sz="2000" dirty="0">
                <a:latin typeface="Times New Roman" panose="02020603050405020304" pitchFamily="18" charset="0"/>
                <a:cs typeface="Times New Roman" panose="02020603050405020304" pitchFamily="18" charset="0"/>
              </a:rPr>
              <a:t>Str1=new String("This is really not immutable!!");</a:t>
            </a:r>
          </a:p>
          <a:p>
            <a:pPr>
              <a:lnSpc>
                <a:spcPct val="80000"/>
              </a:lnSpc>
              <a:buFontTx/>
              <a:buNone/>
            </a:pPr>
            <a:r>
              <a:rPr lang="en-US" sz="2000" dirty="0">
                <a:latin typeface="Times New Roman" panose="02020603050405020304" pitchFamily="18" charset="0"/>
                <a:cs typeface="Times New Roman" panose="02020603050405020304" pitchFamily="18" charset="0"/>
              </a:rPr>
              <a:t>String Str2=Str1;</a:t>
            </a:r>
          </a:p>
          <a:p>
            <a:pPr>
              <a:lnSpc>
                <a:spcPct val="80000"/>
              </a:lnSpc>
              <a:buFontTx/>
              <a:buNone/>
            </a:pPr>
            <a:r>
              <a:rPr lang="en-US" sz="2000" dirty="0">
                <a:latin typeface="Times New Roman" panose="02020603050405020304" pitchFamily="18" charset="0"/>
                <a:cs typeface="Times New Roman" panose="02020603050405020304" pitchFamily="18" charset="0"/>
              </a:rPr>
              <a:t>String Str3=new String("This is really </a:t>
            </a:r>
            <a:r>
              <a:rPr lang="en-US" sz="2000" dirty="0" smtClean="0">
                <a:latin typeface="Times New Roman" panose="02020603050405020304" pitchFamily="18" charset="0"/>
                <a:cs typeface="Times New Roman" panose="02020603050405020304" pitchFamily="18" charset="0"/>
              </a:rPr>
              <a:t>immutable</a:t>
            </a:r>
            <a:r>
              <a:rPr lang="en-US" sz="2000" dirty="0">
                <a:latin typeface="Times New Roman" panose="02020603050405020304" pitchFamily="18" charset="0"/>
                <a:cs typeface="Times New Roman" panose="02020603050405020304" pitchFamily="18" charset="0"/>
              </a:rPr>
              <a:t>!!");</a:t>
            </a:r>
          </a:p>
          <a:p>
            <a:pPr>
              <a:lnSpc>
                <a:spcPct val="80000"/>
              </a:lnSpc>
              <a:buFontTx/>
              <a:buNone/>
            </a:pPr>
            <a:r>
              <a:rPr lang="en-US" sz="2000" dirty="0">
                <a:latin typeface="Times New Roman" panose="02020603050405020304" pitchFamily="18" charset="0"/>
                <a:cs typeface="Times New Roman" panose="02020603050405020304" pitchFamily="18" charset="0"/>
              </a:rPr>
              <a:t>boolean retVal;</a:t>
            </a:r>
          </a:p>
          <a:p>
            <a:pPr>
              <a:lnSpc>
                <a:spcPct val="80000"/>
              </a:lnSpc>
              <a:buFontTx/>
              <a:buNone/>
            </a:pPr>
            <a:r>
              <a:rPr lang="en-US" sz="2000" dirty="0">
                <a:latin typeface="Times New Roman" panose="02020603050405020304" pitchFamily="18" charset="0"/>
                <a:cs typeface="Times New Roman" panose="02020603050405020304" pitchFamily="18" charset="0"/>
              </a:rPr>
              <a:t>retVal =Str1.equals(Str2);</a:t>
            </a:r>
          </a:p>
          <a:p>
            <a:pPr>
              <a:lnSpc>
                <a:spcPct val="80000"/>
              </a:lnSpc>
              <a:buFontTx/>
              <a:buNone/>
            </a:pPr>
            <a:r>
              <a:rPr lang="en-US" sz="2000" dirty="0">
                <a:latin typeface="Times New Roman" panose="02020603050405020304" pitchFamily="18" charset="0"/>
                <a:cs typeface="Times New Roman" panose="02020603050405020304" pitchFamily="18" charset="0"/>
              </a:rPr>
              <a:t>System.out.println("Returned Value = "+ retVal </a:t>
            </a:r>
            <a:r>
              <a:rPr lang="en-US" sz="2000" dirty="0" smtClean="0">
                <a:latin typeface="Times New Roman" panose="02020603050405020304" pitchFamily="18" charset="0"/>
                <a:cs typeface="Times New Roman" panose="02020603050405020304" pitchFamily="18" charset="0"/>
              </a:rPr>
              <a:t>);</a:t>
            </a:r>
          </a:p>
          <a:p>
            <a:pPr>
              <a:lnSpc>
                <a:spcPct val="80000"/>
              </a:lnSpc>
              <a:buFontTx/>
              <a:buNone/>
            </a:pPr>
            <a:r>
              <a:rPr lang="en-US" sz="2000" dirty="0">
                <a:latin typeface="Times New Roman" panose="02020603050405020304" pitchFamily="18" charset="0"/>
                <a:cs typeface="Times New Roman" panose="02020603050405020304" pitchFamily="18" charset="0"/>
              </a:rPr>
              <a:t>retVal =Str1.equals(Str3);</a:t>
            </a:r>
          </a:p>
          <a:p>
            <a:pPr>
              <a:lnSpc>
                <a:spcPct val="80000"/>
              </a:lnSpc>
              <a:buFontTx/>
              <a:buNone/>
            </a:pPr>
            <a:r>
              <a:rPr lang="en-US" sz="2000" dirty="0">
                <a:latin typeface="Times New Roman" panose="02020603050405020304" pitchFamily="18" charset="0"/>
                <a:cs typeface="Times New Roman" panose="02020603050405020304" pitchFamily="18" charset="0"/>
              </a:rPr>
              <a:t>System.out.println("Returned Value = "+ retVal );</a:t>
            </a:r>
          </a:p>
        </p:txBody>
      </p:sp>
      <p:sp>
        <p:nvSpPr>
          <p:cNvPr id="2" name="TextBox 1"/>
          <p:cNvSpPr txBox="1"/>
          <p:nvPr/>
        </p:nvSpPr>
        <p:spPr>
          <a:xfrm>
            <a:off x="8680361" y="3689796"/>
            <a:ext cx="2195601" cy="923330"/>
          </a:xfrm>
          <a:prstGeom prst="rect">
            <a:avLst/>
          </a:prstGeom>
          <a:noFill/>
        </p:spPr>
        <p:txBody>
          <a:bodyPr wrap="none" rtlCol="0">
            <a:spAutoFit/>
          </a:bodyPr>
          <a:lstStyle/>
          <a:p>
            <a:r>
              <a:rPr lang="en-US" b="1" i="1" dirty="0" smtClean="0"/>
              <a:t>Output:</a:t>
            </a:r>
          </a:p>
          <a:p>
            <a:r>
              <a:rPr lang="en-US" b="1" i="1" dirty="0"/>
              <a:t>Returned Value = true</a:t>
            </a:r>
          </a:p>
          <a:p>
            <a:r>
              <a:rPr lang="en-US" b="1" i="1" dirty="0"/>
              <a:t>Returned Value = </a:t>
            </a:r>
            <a:r>
              <a:rPr lang="en-US" b="1" i="1" dirty="0" smtClean="0"/>
              <a:t>false</a:t>
            </a:r>
            <a:endParaRPr lang="en-US" b="1" i="1" dirty="0"/>
          </a:p>
        </p:txBody>
      </p:sp>
    </p:spTree>
    <p:extLst>
      <p:ext uri="{BB962C8B-B14F-4D97-AF65-F5344CB8AC3E}">
        <p14:creationId xmlns:p14="http://schemas.microsoft.com/office/powerpoint/2010/main" xmlns="" val="36729557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4"/>
          <p:cNvSpPr>
            <a:spLocks noGrp="1" noChangeArrowheads="1"/>
          </p:cNvSpPr>
          <p:nvPr>
            <p:ph type="title"/>
          </p:nvPr>
        </p:nvSpPr>
        <p:spPr>
          <a:xfrm>
            <a:off x="838200" y="120427"/>
            <a:ext cx="10515600" cy="433365"/>
          </a:xfrm>
        </p:spPr>
        <p:txBody>
          <a:bodyPr>
            <a:normAutofit fontScale="90000"/>
          </a:bodyPr>
          <a:lstStyle/>
          <a:p>
            <a:r>
              <a:rPr lang="en-US" dirty="0">
                <a:solidFill>
                  <a:srgbClr val="002060"/>
                </a:solidFill>
              </a:rPr>
              <a:t>String Operations</a:t>
            </a:r>
          </a:p>
        </p:txBody>
      </p:sp>
      <p:sp>
        <p:nvSpPr>
          <p:cNvPr id="22533" name="Rectangle 5"/>
          <p:cNvSpPr>
            <a:spLocks noGrp="1" noChangeArrowheads="1"/>
          </p:cNvSpPr>
          <p:nvPr>
            <p:ph sz="quarter" idx="1"/>
          </p:nvPr>
        </p:nvSpPr>
        <p:spPr>
          <a:xfrm>
            <a:off x="489397" y="798490"/>
            <a:ext cx="11410682" cy="5378473"/>
          </a:xfrm>
        </p:spPr>
        <p:txBody>
          <a:bodyPr>
            <a:normAutofit/>
          </a:bodyPr>
          <a:lstStyle/>
          <a:p>
            <a:r>
              <a:rPr lang="en-US" sz="2000" b="1" dirty="0">
                <a:latin typeface="Times New Roman" panose="02020603050405020304" pitchFamily="18" charset="0"/>
                <a:cs typeface="Times New Roman" panose="02020603050405020304" pitchFamily="18" charset="0"/>
              </a:rPr>
              <a:t>getChars() - </a:t>
            </a:r>
            <a:r>
              <a:rPr lang="en-US" sz="2000" dirty="0">
                <a:latin typeface="Times New Roman" panose="02020603050405020304" pitchFamily="18" charset="0"/>
                <a:cs typeface="Times New Roman" panose="02020603050405020304" pitchFamily="18" charset="0"/>
              </a:rPr>
              <a:t>Copies characters from this string into the destination character array.</a:t>
            </a:r>
            <a:endParaRPr lang="en-US" sz="2000" b="1" dirty="0">
              <a:latin typeface="Times New Roman" panose="02020603050405020304" pitchFamily="18" charset="0"/>
              <a:cs typeface="Times New Roman" panose="02020603050405020304" pitchFamily="18" charset="0"/>
            </a:endParaRPr>
          </a:p>
          <a:p>
            <a:pPr>
              <a:buFontTx/>
              <a:buNone/>
            </a:pPr>
            <a:r>
              <a:rPr lang="en-US" sz="2000" dirty="0">
                <a:latin typeface="Times New Roman" panose="02020603050405020304" pitchFamily="18" charset="0"/>
                <a:cs typeface="Times New Roman" panose="02020603050405020304" pitchFamily="18" charset="0"/>
              </a:rPr>
              <a:t>	public void </a:t>
            </a:r>
            <a:r>
              <a:rPr lang="en-US" sz="2000" b="1" dirty="0">
                <a:latin typeface="Times New Roman" panose="02020603050405020304" pitchFamily="18" charset="0"/>
                <a:cs typeface="Times New Roman" panose="02020603050405020304" pitchFamily="18" charset="0"/>
              </a:rPr>
              <a:t>getChars</a:t>
            </a:r>
            <a:r>
              <a:rPr lang="en-US" sz="2000" dirty="0">
                <a:latin typeface="Times New Roman" panose="02020603050405020304" pitchFamily="18" charset="0"/>
                <a:cs typeface="Times New Roman" panose="02020603050405020304" pitchFamily="18" charset="0"/>
              </a:rPr>
              <a:t>(int srcBegin, int srcEnd, char[] dst, int dstBegin)</a:t>
            </a:r>
          </a:p>
          <a:p>
            <a:pPr>
              <a:buFontTx/>
              <a:buNone/>
            </a:pPr>
            <a:endParaRPr lang="en-US" sz="20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srcBegin - index of the first character in the string to copy. </a:t>
            </a:r>
          </a:p>
          <a:p>
            <a:pPr lvl="1"/>
            <a:r>
              <a:rPr lang="en-US" sz="2000" dirty="0">
                <a:latin typeface="Times New Roman" panose="02020603050405020304" pitchFamily="18" charset="0"/>
                <a:cs typeface="Times New Roman" panose="02020603050405020304" pitchFamily="18" charset="0"/>
              </a:rPr>
              <a:t>srcEnd - index after the last character in the string to copy. </a:t>
            </a:r>
          </a:p>
          <a:p>
            <a:pPr lvl="1"/>
            <a:r>
              <a:rPr lang="en-US" sz="2000" dirty="0">
                <a:latin typeface="Times New Roman" panose="02020603050405020304" pitchFamily="18" charset="0"/>
                <a:cs typeface="Times New Roman" panose="02020603050405020304" pitchFamily="18" charset="0"/>
              </a:rPr>
              <a:t>dst - the destination array. </a:t>
            </a:r>
          </a:p>
          <a:p>
            <a:pPr lvl="1"/>
            <a:r>
              <a:rPr lang="en-US" sz="2000" dirty="0">
                <a:latin typeface="Times New Roman" panose="02020603050405020304" pitchFamily="18" charset="0"/>
                <a:cs typeface="Times New Roman" panose="02020603050405020304" pitchFamily="18" charset="0"/>
              </a:rPr>
              <a:t>dstBegin - the start offset in the destination array.</a:t>
            </a:r>
          </a:p>
          <a:p>
            <a:pPr>
              <a:buFontTx/>
              <a:buNone/>
            </a:pPr>
            <a:r>
              <a:rPr lang="en-US" sz="2000" b="1" dirty="0" smtClean="0">
                <a:latin typeface="Times New Roman" panose="02020603050405020304" pitchFamily="18" charset="0"/>
                <a:cs typeface="Times New Roman" panose="02020603050405020304" pitchFamily="18" charset="0"/>
              </a:rPr>
              <a:t>Example</a:t>
            </a:r>
            <a:r>
              <a:rPr lang="en-US" sz="2000" dirty="0" smtClean="0">
                <a:latin typeface="Times New Roman" panose="02020603050405020304" pitchFamily="18" charset="0"/>
                <a:cs typeface="Times New Roman" panose="02020603050405020304" pitchFamily="18" charset="0"/>
              </a:rPr>
              <a:t>:</a:t>
            </a:r>
          </a:p>
          <a:p>
            <a:pPr>
              <a:buFontTx/>
              <a:buNone/>
            </a:pPr>
            <a:r>
              <a:rPr lang="en-US" sz="2000" dirty="0" smtClean="0">
                <a:latin typeface="Times New Roman" panose="02020603050405020304" pitchFamily="18" charset="0"/>
                <a:cs typeface="Times New Roman" panose="02020603050405020304" pitchFamily="18" charset="0"/>
              </a:rPr>
              <a:t>		String </a:t>
            </a:r>
            <a:r>
              <a:rPr lang="en-US" sz="2000" dirty="0">
                <a:latin typeface="Times New Roman" panose="02020603050405020304" pitchFamily="18" charset="0"/>
                <a:cs typeface="Times New Roman" panose="02020603050405020304" pitchFamily="18" charset="0"/>
              </a:rPr>
              <a:t>Str1=new String</a:t>
            </a:r>
            <a:r>
              <a:rPr lang="en-US" sz="2000" dirty="0" smtClean="0">
                <a:latin typeface="Times New Roman" panose="02020603050405020304" pitchFamily="18" charset="0"/>
                <a:cs typeface="Times New Roman" panose="02020603050405020304" pitchFamily="18" charset="0"/>
              </a:rPr>
              <a:t>("Welcome to Java.com</a:t>
            </a:r>
            <a:r>
              <a:rPr lang="en-US" sz="2000" dirty="0">
                <a:latin typeface="Times New Roman" panose="02020603050405020304" pitchFamily="18" charset="0"/>
                <a:cs typeface="Times New Roman" panose="02020603050405020304" pitchFamily="18" charset="0"/>
              </a:rPr>
              <a:t>");</a:t>
            </a:r>
          </a:p>
          <a:p>
            <a:pPr>
              <a:buFontTx/>
              <a:buNone/>
            </a:pPr>
            <a:r>
              <a:rPr lang="en-US" sz="2000" dirty="0" smtClean="0">
                <a:latin typeface="Times New Roman" panose="02020603050405020304" pitchFamily="18" charset="0"/>
                <a:cs typeface="Times New Roman" panose="02020603050405020304" pitchFamily="18" charset="0"/>
              </a:rPr>
              <a:t>		char[ ] Str2=new </a:t>
            </a:r>
            <a:r>
              <a:rPr lang="en-US" sz="2000" dirty="0">
                <a:latin typeface="Times New Roman" panose="02020603050405020304" pitchFamily="18" charset="0"/>
                <a:cs typeface="Times New Roman" panose="02020603050405020304" pitchFamily="18" charset="0"/>
              </a:rPr>
              <a:t>char[7</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buFontTx/>
              <a:buNone/>
            </a:pPr>
            <a:r>
              <a:rPr lang="en-US" sz="2000" dirty="0" smtClean="0">
                <a:latin typeface="Times New Roman" panose="02020603050405020304" pitchFamily="18" charset="0"/>
                <a:cs typeface="Times New Roman" panose="02020603050405020304" pitchFamily="18" charset="0"/>
              </a:rPr>
              <a:t>		Str1.getChars(2, 9, Str2, 0</a:t>
            </a:r>
            <a:r>
              <a:rPr lang="en-US" sz="2000" dirty="0">
                <a:latin typeface="Times New Roman" panose="02020603050405020304" pitchFamily="18" charset="0"/>
                <a:cs typeface="Times New Roman" panose="02020603050405020304" pitchFamily="18" charset="0"/>
              </a:rPr>
              <a:t>);</a:t>
            </a:r>
          </a:p>
          <a:p>
            <a:pPr>
              <a:buFontTx/>
              <a:buNone/>
            </a:pPr>
            <a:r>
              <a:rPr lang="en-US" sz="2000" dirty="0" smtClean="0">
                <a:latin typeface="Times New Roman" panose="02020603050405020304" pitchFamily="18" charset="0"/>
                <a:cs typeface="Times New Roman" panose="02020603050405020304" pitchFamily="18" charset="0"/>
              </a:rPr>
              <a:t>		System.out.print</a:t>
            </a:r>
            <a:r>
              <a:rPr lang="en-US" sz="2000" dirty="0">
                <a:latin typeface="Times New Roman" panose="02020603050405020304" pitchFamily="18" charset="0"/>
                <a:cs typeface="Times New Roman" panose="02020603050405020304" pitchFamily="18" charset="0"/>
              </a:rPr>
              <a:t>("Copied Value = ");</a:t>
            </a:r>
          </a:p>
          <a:p>
            <a:pPr>
              <a:buFontTx/>
              <a:buNone/>
            </a:pPr>
            <a:r>
              <a:rPr lang="en-US" sz="2000" dirty="0" smtClean="0">
                <a:latin typeface="Times New Roman" panose="02020603050405020304" pitchFamily="18" charset="0"/>
                <a:cs typeface="Times New Roman" panose="02020603050405020304" pitchFamily="18" charset="0"/>
              </a:rPr>
              <a:t>		System.out.println(Str2</a:t>
            </a:r>
            <a:r>
              <a:rPr lang="en-US" sz="2000" dirty="0">
                <a:latin typeface="Times New Roman" panose="02020603050405020304" pitchFamily="18" charset="0"/>
                <a:cs typeface="Times New Roman" panose="02020603050405020304" pitchFamily="18" charset="0"/>
              </a:rPr>
              <a:t>);</a:t>
            </a:r>
          </a:p>
        </p:txBody>
      </p:sp>
      <p:sp>
        <p:nvSpPr>
          <p:cNvPr id="6" name="TextBox 5"/>
          <p:cNvSpPr txBox="1"/>
          <p:nvPr/>
        </p:nvSpPr>
        <p:spPr>
          <a:xfrm>
            <a:off x="8680361" y="3689796"/>
            <a:ext cx="2171685" cy="646331"/>
          </a:xfrm>
          <a:prstGeom prst="rect">
            <a:avLst/>
          </a:prstGeom>
          <a:noFill/>
        </p:spPr>
        <p:txBody>
          <a:bodyPr wrap="none" rtlCol="0">
            <a:spAutoFit/>
          </a:bodyPr>
          <a:lstStyle/>
          <a:p>
            <a:r>
              <a:rPr lang="en-US" b="1" i="1" dirty="0" smtClean="0"/>
              <a:t>Output:</a:t>
            </a:r>
          </a:p>
          <a:p>
            <a:r>
              <a:rPr lang="en-US" b="1" i="1" dirty="0"/>
              <a:t>Copied Value = lcome t</a:t>
            </a:r>
          </a:p>
        </p:txBody>
      </p:sp>
    </p:spTree>
    <p:extLst>
      <p:ext uri="{BB962C8B-B14F-4D97-AF65-F5344CB8AC3E}">
        <p14:creationId xmlns:p14="http://schemas.microsoft.com/office/powerpoint/2010/main" xmlns="" val="10689773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4"/>
          <p:cNvSpPr>
            <a:spLocks noGrp="1" noChangeArrowheads="1"/>
          </p:cNvSpPr>
          <p:nvPr>
            <p:ph type="title"/>
          </p:nvPr>
        </p:nvSpPr>
        <p:spPr>
          <a:xfrm>
            <a:off x="838200" y="210579"/>
            <a:ext cx="10515600" cy="536396"/>
          </a:xfrm>
        </p:spPr>
        <p:txBody>
          <a:bodyPr>
            <a:normAutofit fontScale="90000"/>
          </a:bodyPr>
          <a:lstStyle/>
          <a:p>
            <a:r>
              <a:rPr lang="en-US" dirty="0">
                <a:solidFill>
                  <a:srgbClr val="002060"/>
                </a:solidFill>
              </a:rPr>
              <a:t>String Operations</a:t>
            </a:r>
          </a:p>
        </p:txBody>
      </p:sp>
      <p:sp>
        <p:nvSpPr>
          <p:cNvPr id="18437" name="Rectangle 5"/>
          <p:cNvSpPr>
            <a:spLocks noGrp="1" noChangeArrowheads="1"/>
          </p:cNvSpPr>
          <p:nvPr>
            <p:ph sz="quarter" idx="1"/>
          </p:nvPr>
        </p:nvSpPr>
        <p:spPr>
          <a:xfrm>
            <a:off x="682581" y="914400"/>
            <a:ext cx="11153104" cy="5692461"/>
          </a:xfrm>
        </p:spPr>
        <p:txBody>
          <a:bodyPr>
            <a:normAutofit/>
          </a:bodyPr>
          <a:lstStyle/>
          <a:p>
            <a:r>
              <a:rPr lang="en-US" sz="2000" b="1" dirty="0">
                <a:latin typeface="Times New Roman" panose="02020603050405020304" pitchFamily="18" charset="0"/>
                <a:cs typeface="Times New Roman" panose="02020603050405020304" pitchFamily="18" charset="0"/>
              </a:rPr>
              <a:t>replace()- </a:t>
            </a:r>
            <a:r>
              <a:rPr lang="en-US" sz="2000" dirty="0">
                <a:latin typeface="Times New Roman" panose="02020603050405020304" pitchFamily="18" charset="0"/>
                <a:cs typeface="Times New Roman" panose="02020603050405020304" pitchFamily="18" charset="0"/>
              </a:rPr>
              <a:t>Returns a new string resulting from replacing all occurrences of oldChar in this string with newChar.</a:t>
            </a:r>
          </a:p>
          <a:p>
            <a:pPr>
              <a:buFontTx/>
              <a:buNone/>
            </a:pPr>
            <a:r>
              <a:rPr lang="en-US" sz="2000" dirty="0">
                <a:latin typeface="Times New Roman" panose="02020603050405020304" pitchFamily="18" charset="0"/>
                <a:cs typeface="Times New Roman" panose="02020603050405020304" pitchFamily="18" charset="0"/>
              </a:rPr>
              <a:t>	 </a:t>
            </a:r>
          </a:p>
          <a:p>
            <a:pPr>
              <a:buFontTx/>
              <a:buNone/>
            </a:pPr>
            <a:r>
              <a:rPr lang="en-US" sz="2000" dirty="0">
                <a:latin typeface="Times New Roman" panose="02020603050405020304" pitchFamily="18" charset="0"/>
                <a:cs typeface="Times New Roman" panose="02020603050405020304" pitchFamily="18" charset="0"/>
              </a:rPr>
              <a:t>public String </a:t>
            </a:r>
            <a:r>
              <a:rPr lang="en-US" sz="2000" b="1" dirty="0">
                <a:latin typeface="Times New Roman" panose="02020603050405020304" pitchFamily="18" charset="0"/>
                <a:cs typeface="Times New Roman" panose="02020603050405020304" pitchFamily="18" charset="0"/>
              </a:rPr>
              <a:t>replace</a:t>
            </a:r>
            <a:r>
              <a:rPr lang="en-US" sz="2000" dirty="0">
                <a:latin typeface="Times New Roman" panose="02020603050405020304" pitchFamily="18" charset="0"/>
                <a:cs typeface="Times New Roman" panose="02020603050405020304" pitchFamily="18" charset="0"/>
              </a:rPr>
              <a:t>(char oldChar, char newChar)</a:t>
            </a:r>
          </a:p>
          <a:p>
            <a:pPr>
              <a:buFontTx/>
              <a:buNone/>
            </a:pPr>
            <a:r>
              <a:rPr lang="en-US" sz="2000" dirty="0" smtClean="0">
                <a:latin typeface="Times New Roman" panose="02020603050405020304" pitchFamily="18" charset="0"/>
                <a:cs typeface="Times New Roman" panose="02020603050405020304" pitchFamily="18" charset="0"/>
              </a:rPr>
              <a:t>Example:</a:t>
            </a:r>
          </a:p>
          <a:p>
            <a:pPr>
              <a:buFontTx/>
              <a:buNone/>
            </a:pPr>
            <a:r>
              <a:rPr lang="en-US" sz="2000" dirty="0" smtClean="0">
                <a:latin typeface="Times New Roman" panose="02020603050405020304" pitchFamily="18" charset="0"/>
                <a:cs typeface="Times New Roman" panose="02020603050405020304" pitchFamily="18" charset="0"/>
              </a:rPr>
              <a:t>	     String </a:t>
            </a:r>
            <a:r>
              <a:rPr lang="en-US" sz="2000" dirty="0">
                <a:latin typeface="Times New Roman" panose="02020603050405020304" pitchFamily="18" charset="0"/>
                <a:cs typeface="Times New Roman" panose="02020603050405020304" pitchFamily="18" charset="0"/>
              </a:rPr>
              <a:t>str = </a:t>
            </a: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How was your day today</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buFontTx/>
              <a:buNone/>
            </a:pPr>
            <a:r>
              <a:rPr lang="en-US" sz="2000" dirty="0" smtClean="0">
                <a:latin typeface="Times New Roman" panose="02020603050405020304" pitchFamily="18" charset="0"/>
                <a:cs typeface="Times New Roman" panose="02020603050405020304" pitchFamily="18" charset="0"/>
              </a:rPr>
              <a:t>	     System.out.println(str.replace</a:t>
            </a:r>
            <a:r>
              <a:rPr lang="en-US" sz="2000" dirty="0">
                <a:latin typeface="Times New Roman" panose="02020603050405020304" pitchFamily="18" charset="0"/>
                <a:cs typeface="Times New Roman" panose="02020603050405020304" pitchFamily="18" charset="0"/>
              </a:rPr>
              <a:t>('o','T'));</a:t>
            </a:r>
          </a:p>
          <a:p>
            <a:pPr>
              <a:buFontTx/>
              <a:buNone/>
            </a:pPr>
            <a:endParaRPr lang="en-US" sz="2000"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replaceAll():</a:t>
            </a:r>
          </a:p>
          <a:p>
            <a:pPr>
              <a:buFontTx/>
              <a:buNone/>
            </a:pPr>
            <a:r>
              <a:rPr lang="en-US" sz="2000" dirty="0" smtClean="0">
                <a:latin typeface="Times New Roman" panose="02020603050405020304" pitchFamily="18" charset="0"/>
                <a:cs typeface="Times New Roman" panose="02020603050405020304" pitchFamily="18" charset="0"/>
              </a:rPr>
              <a:t>		String </a:t>
            </a:r>
            <a:r>
              <a:rPr lang="en-US" sz="2000" dirty="0">
                <a:latin typeface="Times New Roman" panose="02020603050405020304" pitchFamily="18" charset="0"/>
                <a:cs typeface="Times New Roman" panose="02020603050405020304" pitchFamily="18" charset="0"/>
              </a:rPr>
              <a:t>replaceAll(String regex, String replacement)</a:t>
            </a:r>
          </a:p>
          <a:p>
            <a:pPr>
              <a:buFontTx/>
              <a:buNone/>
            </a:pPr>
            <a:r>
              <a:rPr lang="en-US" sz="2000" dirty="0" smtClean="0">
                <a:latin typeface="Times New Roman" panose="02020603050405020304" pitchFamily="18" charset="0"/>
                <a:cs typeface="Times New Roman" panose="02020603050405020304" pitchFamily="18" charset="0"/>
              </a:rPr>
              <a:t>Example:</a:t>
            </a:r>
          </a:p>
          <a:p>
            <a:pPr>
              <a:buFontTx/>
              <a:buNone/>
            </a:pPr>
            <a:r>
              <a:rPr lang="en-US" sz="2000" dirty="0" smtClean="0">
                <a:latin typeface="Times New Roman" panose="02020603050405020304" pitchFamily="18" charset="0"/>
                <a:cs typeface="Times New Roman" panose="02020603050405020304" pitchFamily="18" charset="0"/>
              </a:rPr>
              <a:t>		String </a:t>
            </a:r>
            <a:r>
              <a:rPr lang="en-US" sz="2000" dirty="0">
                <a:latin typeface="Times New Roman" panose="02020603050405020304" pitchFamily="18" charset="0"/>
                <a:cs typeface="Times New Roman" panose="02020603050405020304" pitchFamily="18" charset="0"/>
              </a:rPr>
              <a:t>str = </a:t>
            </a: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How was your day today</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buFontTx/>
              <a:buNone/>
            </a:pPr>
            <a:r>
              <a:rPr lang="en-US" sz="2000" dirty="0" smtClean="0">
                <a:latin typeface="Times New Roman" panose="02020603050405020304" pitchFamily="18" charset="0"/>
                <a:cs typeface="Times New Roman" panose="02020603050405020304" pitchFamily="18" charset="0"/>
              </a:rPr>
              <a:t>   		System.out.println(str.replaceAll(str</a:t>
            </a:r>
            <a:r>
              <a:rPr lang="en-US" sz="2000" dirty="0">
                <a:latin typeface="Times New Roman" panose="02020603050405020304" pitchFamily="18" charset="0"/>
                <a:cs typeface="Times New Roman" panose="02020603050405020304" pitchFamily="18" charset="0"/>
              </a:rPr>
              <a:t>,"meraj")); </a:t>
            </a:r>
          </a:p>
          <a:p>
            <a:pPr>
              <a:buFontTx/>
              <a:buNone/>
            </a:pP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7471123" y="2983063"/>
            <a:ext cx="2479268" cy="646331"/>
          </a:xfrm>
          <a:prstGeom prst="rect">
            <a:avLst/>
          </a:prstGeom>
          <a:noFill/>
        </p:spPr>
        <p:txBody>
          <a:bodyPr wrap="none" rtlCol="0">
            <a:spAutoFit/>
          </a:bodyPr>
          <a:lstStyle/>
          <a:p>
            <a:r>
              <a:rPr lang="en-US" b="1" i="1" dirty="0" smtClean="0"/>
              <a:t>Output:</a:t>
            </a:r>
          </a:p>
          <a:p>
            <a:r>
              <a:rPr lang="en-US" b="1" i="1" dirty="0" smtClean="0"/>
              <a:t>HTw </a:t>
            </a:r>
            <a:r>
              <a:rPr lang="en-US" b="1" i="1" dirty="0"/>
              <a:t>was yTur day tTday?</a:t>
            </a:r>
          </a:p>
        </p:txBody>
      </p:sp>
      <p:sp>
        <p:nvSpPr>
          <p:cNvPr id="7" name="TextBox 6"/>
          <p:cNvSpPr txBox="1"/>
          <p:nvPr/>
        </p:nvSpPr>
        <p:spPr>
          <a:xfrm>
            <a:off x="7636954" y="5051726"/>
            <a:ext cx="899605" cy="646331"/>
          </a:xfrm>
          <a:prstGeom prst="rect">
            <a:avLst/>
          </a:prstGeom>
          <a:noFill/>
        </p:spPr>
        <p:txBody>
          <a:bodyPr wrap="none" rtlCol="0">
            <a:spAutoFit/>
          </a:bodyPr>
          <a:lstStyle/>
          <a:p>
            <a:r>
              <a:rPr lang="en-US" b="1" i="1" dirty="0" smtClean="0"/>
              <a:t>Output:</a:t>
            </a:r>
          </a:p>
          <a:p>
            <a:r>
              <a:rPr lang="en-US" b="1" i="1" dirty="0" smtClean="0"/>
              <a:t>meraj</a:t>
            </a:r>
            <a:endParaRPr lang="en-US" b="1" i="1" dirty="0"/>
          </a:p>
        </p:txBody>
      </p:sp>
    </p:spTree>
    <p:extLst>
      <p:ext uri="{BB962C8B-B14F-4D97-AF65-F5344CB8AC3E}">
        <p14:creationId xmlns:p14="http://schemas.microsoft.com/office/powerpoint/2010/main" xmlns="" val="33651517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4"/>
          <p:cNvSpPr>
            <a:spLocks noGrp="1" noChangeArrowheads="1"/>
          </p:cNvSpPr>
          <p:nvPr>
            <p:ph type="title"/>
          </p:nvPr>
        </p:nvSpPr>
        <p:spPr>
          <a:xfrm>
            <a:off x="838200" y="159064"/>
            <a:ext cx="10515600" cy="600790"/>
          </a:xfrm>
        </p:spPr>
        <p:txBody>
          <a:bodyPr>
            <a:normAutofit fontScale="90000"/>
          </a:bodyPr>
          <a:lstStyle/>
          <a:p>
            <a:r>
              <a:rPr lang="en-US" b="1" dirty="0">
                <a:solidFill>
                  <a:srgbClr val="002060"/>
                </a:solidFill>
                <a:latin typeface="Times New Roman" panose="02020603050405020304" pitchFamily="18" charset="0"/>
                <a:cs typeface="Times New Roman" panose="02020603050405020304" pitchFamily="18" charset="0"/>
              </a:rPr>
              <a:t>String Operations</a:t>
            </a:r>
          </a:p>
        </p:txBody>
      </p:sp>
      <p:sp>
        <p:nvSpPr>
          <p:cNvPr id="14341" name="Rectangle 5"/>
          <p:cNvSpPr>
            <a:spLocks noGrp="1" noChangeArrowheads="1"/>
          </p:cNvSpPr>
          <p:nvPr>
            <p:ph sz="quarter" idx="1"/>
          </p:nvPr>
        </p:nvSpPr>
        <p:spPr>
          <a:xfrm>
            <a:off x="643944" y="1107583"/>
            <a:ext cx="11101588" cy="5069380"/>
          </a:xfrm>
        </p:spPr>
        <p:txBody>
          <a:bodyPr>
            <a:normAutofit/>
          </a:bodyPr>
          <a:lstStyle/>
          <a:p>
            <a:pPr>
              <a:lnSpc>
                <a:spcPct val="90000"/>
              </a:lnSpc>
              <a:buFontTx/>
              <a:buNone/>
            </a:pPr>
            <a:r>
              <a:rPr lang="en-US" sz="2200" b="1" dirty="0">
                <a:latin typeface="Times New Roman" panose="02020603050405020304" pitchFamily="18" charset="0"/>
                <a:cs typeface="Times New Roman" panose="02020603050405020304" pitchFamily="18" charset="0"/>
              </a:rPr>
              <a:t>indexOf – </a:t>
            </a:r>
            <a:r>
              <a:rPr lang="en-US" sz="2200" dirty="0">
                <a:latin typeface="Times New Roman" panose="02020603050405020304" pitchFamily="18" charset="0"/>
                <a:cs typeface="Times New Roman" panose="02020603050405020304" pitchFamily="18" charset="0"/>
              </a:rPr>
              <a:t>Searches for the first occurrence of a character or substring. Returns -1 if the character does not occur.</a:t>
            </a:r>
          </a:p>
          <a:p>
            <a:pPr>
              <a:lnSpc>
                <a:spcPct val="90000"/>
              </a:lnSpc>
              <a:buFontTx/>
              <a:buNone/>
            </a:pPr>
            <a:endParaRPr lang="en-US" sz="2200" dirty="0">
              <a:latin typeface="Times New Roman" panose="02020603050405020304" pitchFamily="18" charset="0"/>
              <a:cs typeface="Times New Roman" panose="02020603050405020304" pitchFamily="18" charset="0"/>
            </a:endParaRPr>
          </a:p>
          <a:p>
            <a:pPr>
              <a:lnSpc>
                <a:spcPct val="90000"/>
              </a:lnSpc>
              <a:buFontTx/>
              <a:buNone/>
            </a:pPr>
            <a:r>
              <a:rPr lang="en-US" sz="2200" dirty="0">
                <a:latin typeface="Times New Roman" panose="02020603050405020304" pitchFamily="18" charset="0"/>
                <a:cs typeface="Times New Roman" panose="02020603050405020304" pitchFamily="18" charset="0"/>
              </a:rPr>
              <a:t>	public int </a:t>
            </a:r>
            <a:r>
              <a:rPr lang="en-US" sz="2200" b="1" dirty="0">
                <a:latin typeface="Times New Roman" panose="02020603050405020304" pitchFamily="18" charset="0"/>
                <a:cs typeface="Times New Roman" panose="02020603050405020304" pitchFamily="18" charset="0"/>
              </a:rPr>
              <a:t>indexOf</a:t>
            </a:r>
            <a:r>
              <a:rPr lang="en-US" sz="2200" dirty="0">
                <a:latin typeface="Times New Roman" panose="02020603050405020304" pitchFamily="18" charset="0"/>
                <a:cs typeface="Times New Roman" panose="02020603050405020304" pitchFamily="18" charset="0"/>
              </a:rPr>
              <a:t>(int ch)- Returns the index within this string of the first occurrence of the specified character. </a:t>
            </a:r>
          </a:p>
          <a:p>
            <a:pPr>
              <a:lnSpc>
                <a:spcPct val="90000"/>
              </a:lnSpc>
              <a:buFontTx/>
              <a:buNone/>
            </a:pPr>
            <a:r>
              <a:rPr lang="en-US" sz="2200" dirty="0">
                <a:latin typeface="Times New Roman" panose="02020603050405020304" pitchFamily="18" charset="0"/>
                <a:cs typeface="Times New Roman" panose="02020603050405020304" pitchFamily="18" charset="0"/>
              </a:rPr>
              <a:t>	public int </a:t>
            </a:r>
            <a:r>
              <a:rPr lang="en-US" sz="2200" b="1" dirty="0">
                <a:latin typeface="Times New Roman" panose="02020603050405020304" pitchFamily="18" charset="0"/>
                <a:cs typeface="Times New Roman" panose="02020603050405020304" pitchFamily="18" charset="0"/>
              </a:rPr>
              <a:t>indexOf</a:t>
            </a:r>
            <a:r>
              <a:rPr lang="en-US" sz="2200" dirty="0">
                <a:latin typeface="Times New Roman" panose="02020603050405020304" pitchFamily="18" charset="0"/>
                <a:cs typeface="Times New Roman" panose="02020603050405020304" pitchFamily="18" charset="0"/>
              </a:rPr>
              <a:t>(String str) - Returns the index within this string of the first occurrence of the specified substring. </a:t>
            </a:r>
          </a:p>
          <a:p>
            <a:pPr>
              <a:lnSpc>
                <a:spcPct val="90000"/>
              </a:lnSpc>
              <a:buFontTx/>
              <a:buNone/>
            </a:pPr>
            <a:endParaRPr lang="en-US" sz="2200" dirty="0">
              <a:latin typeface="Times New Roman" panose="02020603050405020304" pitchFamily="18" charset="0"/>
              <a:cs typeface="Times New Roman" panose="02020603050405020304" pitchFamily="18" charset="0"/>
            </a:endParaRPr>
          </a:p>
          <a:p>
            <a:pPr>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String </a:t>
            </a:r>
            <a:r>
              <a:rPr lang="en-US" sz="2200" dirty="0">
                <a:latin typeface="Times New Roman" panose="02020603050405020304" pitchFamily="18" charset="0"/>
                <a:cs typeface="Times New Roman" panose="02020603050405020304" pitchFamily="18" charset="0"/>
              </a:rPr>
              <a:t>str = ("How was your day today?");</a:t>
            </a:r>
          </a:p>
          <a:p>
            <a:pPr>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System.out.println(str.indexOf</a:t>
            </a:r>
            <a:r>
              <a:rPr lang="en-US" sz="2200" dirty="0">
                <a:latin typeface="Times New Roman" panose="02020603050405020304" pitchFamily="18" charset="0"/>
                <a:cs typeface="Times New Roman" panose="02020603050405020304" pitchFamily="18" charset="0"/>
              </a:rPr>
              <a:t>('a'));</a:t>
            </a:r>
          </a:p>
          <a:p>
            <a:pPr>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System.out.println(str.indexOf</a:t>
            </a:r>
            <a:r>
              <a:rPr lang="en-US" sz="2200" dirty="0">
                <a:latin typeface="Times New Roman" panose="02020603050405020304" pitchFamily="18" charset="0"/>
                <a:cs typeface="Times New Roman" panose="02020603050405020304" pitchFamily="18" charset="0"/>
              </a:rPr>
              <a:t>("was"));</a:t>
            </a:r>
          </a:p>
          <a:p>
            <a:pPr>
              <a:lnSpc>
                <a:spcPct val="90000"/>
              </a:lnSpc>
              <a:buFontTx/>
              <a:buNone/>
            </a:pPr>
            <a:r>
              <a:rPr lang="en-US" sz="2200" dirty="0">
                <a:latin typeface="Times New Roman" panose="02020603050405020304" pitchFamily="18" charset="0"/>
                <a:cs typeface="Times New Roman" panose="02020603050405020304" pitchFamily="18" charset="0"/>
              </a:rPr>
              <a:t>	</a:t>
            </a:r>
          </a:p>
          <a:p>
            <a:pPr>
              <a:lnSpc>
                <a:spcPct val="90000"/>
              </a:lnSpc>
              <a:buFontTx/>
              <a:buNone/>
            </a:pPr>
            <a:endParaRPr lang="en-US" sz="22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9063359" y="4001294"/>
            <a:ext cx="899605" cy="923330"/>
          </a:xfrm>
          <a:prstGeom prst="rect">
            <a:avLst/>
          </a:prstGeom>
          <a:noFill/>
        </p:spPr>
        <p:txBody>
          <a:bodyPr wrap="none" rtlCol="0">
            <a:spAutoFit/>
          </a:bodyPr>
          <a:lstStyle/>
          <a:p>
            <a:r>
              <a:rPr lang="en-US" b="1" i="1" dirty="0" smtClean="0"/>
              <a:t>Output:</a:t>
            </a:r>
          </a:p>
          <a:p>
            <a:r>
              <a:rPr lang="en-US" b="1" i="1" dirty="0" smtClean="0"/>
              <a:t>5</a:t>
            </a:r>
          </a:p>
          <a:p>
            <a:r>
              <a:rPr lang="en-US" b="1" i="1" dirty="0" smtClean="0"/>
              <a:t>4</a:t>
            </a:r>
            <a:endParaRPr lang="en-US" b="1" i="1" dirty="0"/>
          </a:p>
        </p:txBody>
      </p:sp>
    </p:spTree>
    <p:extLst>
      <p:ext uri="{BB962C8B-B14F-4D97-AF65-F5344CB8AC3E}">
        <p14:creationId xmlns:p14="http://schemas.microsoft.com/office/powerpoint/2010/main" xmlns="" val="22422352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p:cNvSpPr>
            <a:spLocks noGrp="1" noChangeArrowheads="1"/>
          </p:cNvSpPr>
          <p:nvPr>
            <p:ph type="title"/>
          </p:nvPr>
        </p:nvSpPr>
        <p:spPr>
          <a:xfrm>
            <a:off x="838200" y="221375"/>
            <a:ext cx="10515600" cy="703821"/>
          </a:xfrm>
        </p:spPr>
        <p:txBody>
          <a:bodyPr>
            <a:normAutofit fontScale="90000"/>
          </a:bodyPr>
          <a:lstStyle/>
          <a:p>
            <a:r>
              <a:rPr lang="en-US" dirty="0">
                <a:solidFill>
                  <a:srgbClr val="002060"/>
                </a:solidFill>
                <a:latin typeface="Times New Roman" panose="02020603050405020304" pitchFamily="18" charset="0"/>
                <a:cs typeface="Times New Roman" panose="02020603050405020304" pitchFamily="18" charset="0"/>
              </a:rPr>
              <a:t>String Operations</a:t>
            </a:r>
          </a:p>
        </p:txBody>
      </p:sp>
      <p:sp>
        <p:nvSpPr>
          <p:cNvPr id="15365" name="Rectangle 5"/>
          <p:cNvSpPr>
            <a:spLocks noGrp="1" noChangeArrowheads="1"/>
          </p:cNvSpPr>
          <p:nvPr>
            <p:ph sz="quarter" idx="1"/>
          </p:nvPr>
        </p:nvSpPr>
        <p:spPr>
          <a:xfrm>
            <a:off x="553791" y="1210614"/>
            <a:ext cx="11320529" cy="4966349"/>
          </a:xfrm>
        </p:spPr>
        <p:txBody>
          <a:bodyPr>
            <a:normAutofit/>
          </a:bodyPr>
          <a:lstStyle/>
          <a:p>
            <a:pPr>
              <a:spcBef>
                <a:spcPct val="0"/>
              </a:spcBef>
              <a:buFontTx/>
              <a:buNone/>
            </a:pPr>
            <a:r>
              <a:rPr lang="en-US" sz="2200" dirty="0">
                <a:latin typeface="Times New Roman" panose="02020603050405020304" pitchFamily="18" charset="0"/>
                <a:cs typeface="Times New Roman" panose="02020603050405020304" pitchFamily="18" charset="0"/>
              </a:rPr>
              <a:t>public int </a:t>
            </a:r>
            <a:r>
              <a:rPr lang="en-US" sz="2200" b="1" dirty="0">
                <a:latin typeface="Times New Roman" panose="02020603050405020304" pitchFamily="18" charset="0"/>
                <a:cs typeface="Times New Roman" panose="02020603050405020304" pitchFamily="18" charset="0"/>
              </a:rPr>
              <a:t>indexOf(int ch, int fromIndex)- </a:t>
            </a:r>
            <a:r>
              <a:rPr lang="en-US" sz="2200" dirty="0">
                <a:latin typeface="Times New Roman" panose="02020603050405020304" pitchFamily="18" charset="0"/>
                <a:cs typeface="Times New Roman" panose="02020603050405020304" pitchFamily="18" charset="0"/>
              </a:rPr>
              <a:t>Returns the index within this string of the first occurrence of the specified character, starting the search at the specified index.</a:t>
            </a:r>
          </a:p>
          <a:p>
            <a:pPr>
              <a:spcBef>
                <a:spcPct val="0"/>
              </a:spcBef>
              <a:buFontTx/>
              <a:buNone/>
            </a:pPr>
            <a:endParaRPr lang="en-US" sz="2200" dirty="0">
              <a:latin typeface="Times New Roman" panose="02020603050405020304" pitchFamily="18" charset="0"/>
              <a:cs typeface="Times New Roman" panose="02020603050405020304" pitchFamily="18" charset="0"/>
            </a:endParaRPr>
          </a:p>
          <a:p>
            <a:pPr>
              <a:spcBef>
                <a:spcPct val="0"/>
              </a:spcBef>
              <a:buFontTx/>
              <a:buNone/>
            </a:pPr>
            <a:r>
              <a:rPr lang="en-US" sz="2200" dirty="0">
                <a:latin typeface="Times New Roman" panose="02020603050405020304" pitchFamily="18" charset="0"/>
                <a:cs typeface="Times New Roman" panose="02020603050405020304" pitchFamily="18" charset="0"/>
              </a:rPr>
              <a:t>public int </a:t>
            </a:r>
            <a:r>
              <a:rPr lang="en-US" sz="2200" b="1" dirty="0">
                <a:latin typeface="Times New Roman" panose="02020603050405020304" pitchFamily="18" charset="0"/>
                <a:cs typeface="Times New Roman" panose="02020603050405020304" pitchFamily="18" charset="0"/>
              </a:rPr>
              <a:t>indexOf</a:t>
            </a:r>
            <a:r>
              <a:rPr lang="en-US" sz="2200" dirty="0">
                <a:latin typeface="Times New Roman" panose="02020603050405020304" pitchFamily="18" charset="0"/>
                <a:cs typeface="Times New Roman" panose="02020603050405020304" pitchFamily="18" charset="0"/>
              </a:rPr>
              <a:t>(String str, int fromIndex) - Returns the index within this string of the first occurrence of the specified substring, starting at the specified index.  </a:t>
            </a:r>
          </a:p>
          <a:p>
            <a:pPr>
              <a:spcBef>
                <a:spcPct val="0"/>
              </a:spcBef>
              <a:buFontTx/>
              <a:buNone/>
            </a:pPr>
            <a:endParaRPr lang="en-US" sz="2200" dirty="0" smtClean="0">
              <a:latin typeface="Times New Roman" panose="02020603050405020304" pitchFamily="18" charset="0"/>
              <a:cs typeface="Times New Roman" panose="02020603050405020304" pitchFamily="18" charset="0"/>
            </a:endParaRPr>
          </a:p>
          <a:p>
            <a:pPr>
              <a:spcBef>
                <a:spcPct val="0"/>
              </a:spcBef>
            </a:pPr>
            <a:r>
              <a:rPr lang="en-US" sz="2200" dirty="0">
                <a:latin typeface="Times New Roman" panose="02020603050405020304" pitchFamily="18" charset="0"/>
                <a:cs typeface="Times New Roman" panose="02020603050405020304" pitchFamily="18" charset="0"/>
              </a:rPr>
              <a:t>ch -- a </a:t>
            </a:r>
            <a:r>
              <a:rPr lang="en-US" sz="2200" dirty="0" smtClean="0">
                <a:latin typeface="Times New Roman" panose="02020603050405020304" pitchFamily="18" charset="0"/>
                <a:cs typeface="Times New Roman" panose="02020603050405020304" pitchFamily="18" charset="0"/>
              </a:rPr>
              <a:t>character.</a:t>
            </a:r>
          </a:p>
          <a:p>
            <a:pPr>
              <a:spcBef>
                <a:spcPct val="0"/>
              </a:spcBef>
            </a:pPr>
            <a:r>
              <a:rPr lang="en-US" sz="2200" dirty="0" smtClean="0">
                <a:latin typeface="Times New Roman" panose="02020603050405020304" pitchFamily="18" charset="0"/>
                <a:cs typeface="Times New Roman" panose="02020603050405020304" pitchFamily="18" charset="0"/>
              </a:rPr>
              <a:t>fromIndex </a:t>
            </a:r>
            <a:r>
              <a:rPr lang="en-US" sz="2200" dirty="0">
                <a:latin typeface="Times New Roman" panose="02020603050405020304" pitchFamily="18" charset="0"/>
                <a:cs typeface="Times New Roman" panose="02020603050405020304" pitchFamily="18" charset="0"/>
              </a:rPr>
              <a:t>-- the index to start the search from</a:t>
            </a:r>
            <a:r>
              <a:rPr lang="en-US" sz="2200" dirty="0" smtClean="0">
                <a:latin typeface="Times New Roman" panose="02020603050405020304" pitchFamily="18" charset="0"/>
                <a:cs typeface="Times New Roman" panose="02020603050405020304" pitchFamily="18" charset="0"/>
              </a:rPr>
              <a:t>.</a:t>
            </a:r>
          </a:p>
          <a:p>
            <a:pPr>
              <a:spcBef>
                <a:spcPct val="0"/>
              </a:spcBef>
            </a:pPr>
            <a:r>
              <a:rPr lang="en-US" sz="2200" dirty="0" smtClean="0">
                <a:latin typeface="Times New Roman" panose="02020603050405020304" pitchFamily="18" charset="0"/>
                <a:cs typeface="Times New Roman" panose="02020603050405020304" pitchFamily="18" charset="0"/>
              </a:rPr>
              <a:t>str </a:t>
            </a:r>
            <a:r>
              <a:rPr lang="en-US" sz="2200" dirty="0">
                <a:latin typeface="Times New Roman" panose="02020603050405020304" pitchFamily="18" charset="0"/>
                <a:cs typeface="Times New Roman" panose="02020603050405020304" pitchFamily="18" charset="0"/>
              </a:rPr>
              <a:t>-- a string.</a:t>
            </a:r>
          </a:p>
          <a:p>
            <a:pPr>
              <a:spcBef>
                <a:spcPct val="0"/>
              </a:spcBef>
              <a:buFontTx/>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a:t>
            </a:r>
            <a:endParaRPr lang="en-US" sz="2200" dirty="0" smtClean="0">
              <a:latin typeface="Times New Roman" panose="02020603050405020304" pitchFamily="18" charset="0"/>
              <a:cs typeface="Times New Roman" panose="02020603050405020304" pitchFamily="18" charset="0"/>
            </a:endParaRPr>
          </a:p>
          <a:p>
            <a:pPr>
              <a:spcBef>
                <a:spcPct val="0"/>
              </a:spcBef>
              <a:buFontTx/>
              <a:buNone/>
            </a:pPr>
            <a:r>
              <a:rPr lang="en-US" sz="2200" b="1" dirty="0" smtClean="0">
                <a:latin typeface="Times New Roman" panose="02020603050405020304" pitchFamily="18" charset="0"/>
                <a:cs typeface="Times New Roman" panose="02020603050405020304" pitchFamily="18" charset="0"/>
              </a:rPr>
              <a:t>Example</a:t>
            </a:r>
            <a:r>
              <a:rPr lang="en-US" sz="2200" dirty="0" smtClean="0">
                <a:latin typeface="Times New Roman" panose="02020603050405020304" pitchFamily="18" charset="0"/>
                <a:cs typeface="Times New Roman" panose="02020603050405020304" pitchFamily="18" charset="0"/>
              </a:rPr>
              <a:t>:</a:t>
            </a:r>
          </a:p>
          <a:p>
            <a:pPr>
              <a:spcBef>
                <a:spcPct val="0"/>
              </a:spcBef>
              <a:buFontTx/>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String </a:t>
            </a:r>
            <a:r>
              <a:rPr lang="en-US" sz="2200" dirty="0">
                <a:latin typeface="Times New Roman" panose="02020603050405020304" pitchFamily="18" charset="0"/>
                <a:cs typeface="Times New Roman" panose="02020603050405020304" pitchFamily="18" charset="0"/>
              </a:rPr>
              <a:t>str = ("How was your day today?");</a:t>
            </a:r>
          </a:p>
          <a:p>
            <a:pPr>
              <a:spcBef>
                <a:spcPct val="0"/>
              </a:spcBef>
              <a:buFontTx/>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System.out.println(str.indexOf</a:t>
            </a:r>
            <a:r>
              <a:rPr lang="en-US" sz="2200" dirty="0">
                <a:latin typeface="Times New Roman" panose="02020603050405020304" pitchFamily="18" charset="0"/>
                <a:cs typeface="Times New Roman" panose="02020603050405020304" pitchFamily="18" charset="0"/>
              </a:rPr>
              <a:t>('a',7));</a:t>
            </a:r>
          </a:p>
          <a:p>
            <a:pPr>
              <a:spcBef>
                <a:spcPct val="0"/>
              </a:spcBef>
              <a:buFontTx/>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System.out.println(str.indexOf</a:t>
            </a:r>
            <a:r>
              <a:rPr lang="en-US" sz="2200" dirty="0">
                <a:latin typeface="Times New Roman" panose="02020603050405020304" pitchFamily="18" charset="0"/>
                <a:cs typeface="Times New Roman" panose="02020603050405020304" pitchFamily="18" charset="0"/>
              </a:rPr>
              <a:t>("was",2));</a:t>
            </a:r>
          </a:p>
        </p:txBody>
      </p:sp>
      <p:sp>
        <p:nvSpPr>
          <p:cNvPr id="2" name="TextBox 1"/>
          <p:cNvSpPr txBox="1"/>
          <p:nvPr/>
        </p:nvSpPr>
        <p:spPr>
          <a:xfrm>
            <a:off x="9063359" y="4001294"/>
            <a:ext cx="899605" cy="923330"/>
          </a:xfrm>
          <a:prstGeom prst="rect">
            <a:avLst/>
          </a:prstGeom>
          <a:noFill/>
        </p:spPr>
        <p:txBody>
          <a:bodyPr wrap="none" rtlCol="0">
            <a:spAutoFit/>
          </a:bodyPr>
          <a:lstStyle/>
          <a:p>
            <a:r>
              <a:rPr lang="en-US" b="1" i="1" dirty="0" smtClean="0"/>
              <a:t>Output:</a:t>
            </a:r>
          </a:p>
          <a:p>
            <a:r>
              <a:rPr lang="en-US" b="1" i="1" dirty="0"/>
              <a:t>14</a:t>
            </a:r>
          </a:p>
          <a:p>
            <a:r>
              <a:rPr lang="en-US" b="1" i="1" dirty="0"/>
              <a:t>4</a:t>
            </a:r>
          </a:p>
        </p:txBody>
      </p:sp>
    </p:spTree>
    <p:extLst>
      <p:ext uri="{BB962C8B-B14F-4D97-AF65-F5344CB8AC3E}">
        <p14:creationId xmlns:p14="http://schemas.microsoft.com/office/powerpoint/2010/main" xmlns="" val="5238901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4"/>
          <p:cNvSpPr>
            <a:spLocks noGrp="1" noChangeArrowheads="1"/>
          </p:cNvSpPr>
          <p:nvPr>
            <p:ph type="title"/>
          </p:nvPr>
        </p:nvSpPr>
        <p:spPr>
          <a:xfrm>
            <a:off x="838200" y="223458"/>
            <a:ext cx="10515600" cy="600789"/>
          </a:xfrm>
        </p:spPr>
        <p:txBody>
          <a:bodyPr>
            <a:normAutofit fontScale="90000"/>
          </a:bodyPr>
          <a:lstStyle/>
          <a:p>
            <a:r>
              <a:rPr lang="en-US" b="1" dirty="0">
                <a:solidFill>
                  <a:srgbClr val="002060"/>
                </a:solidFill>
                <a:latin typeface="Times New Roman" panose="02020603050405020304" pitchFamily="18" charset="0"/>
                <a:cs typeface="Times New Roman" panose="02020603050405020304" pitchFamily="18" charset="0"/>
              </a:rPr>
              <a:t>String Operations</a:t>
            </a:r>
          </a:p>
        </p:txBody>
      </p:sp>
      <p:sp>
        <p:nvSpPr>
          <p:cNvPr id="35845" name="Rectangle 5"/>
          <p:cNvSpPr>
            <a:spLocks noGrp="1" noChangeArrowheads="1"/>
          </p:cNvSpPr>
          <p:nvPr>
            <p:ph sz="quarter" idx="1"/>
          </p:nvPr>
        </p:nvSpPr>
        <p:spPr>
          <a:xfrm>
            <a:off x="618187" y="1120462"/>
            <a:ext cx="11230376" cy="5396248"/>
          </a:xfrm>
        </p:spPr>
        <p:txBody>
          <a:bodyPr>
            <a:normAutofit/>
          </a:bodyPr>
          <a:lstStyle/>
          <a:p>
            <a:pPr>
              <a:buFontTx/>
              <a:buNone/>
            </a:pPr>
            <a:r>
              <a:rPr lang="en-US" sz="2200" b="1" dirty="0">
                <a:latin typeface="Times New Roman" panose="02020603050405020304" pitchFamily="18" charset="0"/>
                <a:cs typeface="Times New Roman" panose="02020603050405020304" pitchFamily="18" charset="0"/>
              </a:rPr>
              <a:t>lastIndexOf()</a:t>
            </a:r>
            <a:r>
              <a:rPr lang="en-US" sz="2200" dirty="0">
                <a:latin typeface="Times New Roman" panose="02020603050405020304" pitchFamily="18" charset="0"/>
                <a:cs typeface="Times New Roman" panose="02020603050405020304" pitchFamily="18" charset="0"/>
              </a:rPr>
              <a:t> –Searches for the last occurrence of a character or substring. The methods are similar to indexOf</a:t>
            </a:r>
            <a:r>
              <a:rPr lang="en-US" sz="2200" dirty="0" smtClean="0">
                <a:latin typeface="Times New Roman" panose="02020603050405020304" pitchFamily="18" charset="0"/>
                <a:cs typeface="Times New Roman" panose="02020603050405020304" pitchFamily="18" charset="0"/>
              </a:rPr>
              <a:t>().</a:t>
            </a:r>
          </a:p>
          <a:p>
            <a:pPr>
              <a:buFontTx/>
              <a:buNone/>
            </a:pP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String str = ("How was your day today?");</a:t>
            </a:r>
          </a:p>
          <a:p>
            <a:pPr>
              <a:buFontTx/>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System.out.println(str.lastIndexOf</a:t>
            </a:r>
            <a:r>
              <a:rPr lang="en-US" sz="2200" dirty="0">
                <a:latin typeface="Times New Roman" panose="02020603050405020304" pitchFamily="18" charset="0"/>
                <a:cs typeface="Times New Roman" panose="02020603050405020304" pitchFamily="18" charset="0"/>
              </a:rPr>
              <a:t>('a'));</a:t>
            </a:r>
          </a:p>
          <a:p>
            <a:pPr>
              <a:buFontTx/>
              <a:buNone/>
            </a:pPr>
            <a:endParaRPr lang="en-US" sz="2200" b="1" dirty="0" smtClean="0">
              <a:latin typeface="Times New Roman" panose="02020603050405020304" pitchFamily="18" charset="0"/>
              <a:cs typeface="Times New Roman" panose="02020603050405020304" pitchFamily="18" charset="0"/>
            </a:endParaRPr>
          </a:p>
          <a:p>
            <a:pPr>
              <a:buFontTx/>
              <a:buNone/>
            </a:pPr>
            <a:r>
              <a:rPr lang="en-US" sz="2200" b="1" dirty="0" smtClean="0">
                <a:latin typeface="Times New Roman" panose="02020603050405020304" pitchFamily="18" charset="0"/>
                <a:cs typeface="Times New Roman" panose="02020603050405020304" pitchFamily="18" charset="0"/>
              </a:rPr>
              <a:t>substring</a:t>
            </a:r>
            <a:r>
              <a:rPr lang="en-US" sz="2200" b="1"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 Returns a new string that is a substring of this string. The substring begins with the character at the specified index and extends to the end of this string.</a:t>
            </a:r>
          </a:p>
          <a:p>
            <a:pPr>
              <a:buFontTx/>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public </a:t>
            </a:r>
            <a:r>
              <a:rPr lang="en-US" sz="2200" dirty="0">
                <a:latin typeface="Times New Roman" panose="02020603050405020304" pitchFamily="18" charset="0"/>
                <a:cs typeface="Times New Roman" panose="02020603050405020304" pitchFamily="18" charset="0"/>
              </a:rPr>
              <a:t>String </a:t>
            </a:r>
            <a:r>
              <a:rPr lang="en-US" sz="2200" b="1" dirty="0">
                <a:latin typeface="Times New Roman" panose="02020603050405020304" pitchFamily="18" charset="0"/>
                <a:cs typeface="Times New Roman" panose="02020603050405020304" pitchFamily="18" charset="0"/>
              </a:rPr>
              <a:t>substring</a:t>
            </a:r>
            <a:r>
              <a:rPr lang="en-US" sz="2200" dirty="0">
                <a:latin typeface="Times New Roman" panose="02020603050405020304" pitchFamily="18" charset="0"/>
                <a:cs typeface="Times New Roman" panose="02020603050405020304" pitchFamily="18" charset="0"/>
              </a:rPr>
              <a:t>(int beginIndex)</a:t>
            </a:r>
          </a:p>
          <a:p>
            <a:pPr>
              <a:buFontTx/>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Eg</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unhappy".substring(2) </a:t>
            </a:r>
            <a:r>
              <a:rPr lang="en-US" sz="2200" dirty="0" smtClean="0">
                <a:latin typeface="Times New Roman" panose="02020603050405020304" pitchFamily="18" charset="0"/>
                <a:cs typeface="Times New Roman" panose="02020603050405020304" pitchFamily="18" charset="0"/>
              </a:rPr>
              <a:t>    returns </a:t>
            </a:r>
            <a:r>
              <a:rPr lang="en-US" sz="2200" dirty="0">
                <a:latin typeface="Times New Roman" panose="02020603050405020304" pitchFamily="18" charset="0"/>
                <a:cs typeface="Times New Roman" panose="02020603050405020304" pitchFamily="18" charset="0"/>
              </a:rPr>
              <a:t>"happy" </a:t>
            </a:r>
            <a:endParaRPr lang="en-US" sz="2200" dirty="0" smtClean="0">
              <a:latin typeface="Times New Roman" panose="02020603050405020304" pitchFamily="18" charset="0"/>
              <a:cs typeface="Times New Roman" panose="02020603050405020304" pitchFamily="18" charset="0"/>
            </a:endParaRPr>
          </a:p>
          <a:p>
            <a:endParaRPr lang="en-US" sz="2200" dirty="0" smtClean="0">
              <a:latin typeface="Times New Roman" panose="02020603050405020304" pitchFamily="18" charset="0"/>
              <a:cs typeface="Times New Roman" panose="02020603050405020304" pitchFamily="18" charset="0"/>
            </a:endParaRPr>
          </a:p>
          <a:p>
            <a:pPr marL="0" indent="0">
              <a:buNone/>
            </a:pPr>
            <a:r>
              <a:rPr lang="en-US" sz="2200" dirty="0" smtClean="0">
                <a:latin typeface="Times New Roman" panose="02020603050405020304" pitchFamily="18" charset="0"/>
                <a:cs typeface="Times New Roman" panose="02020603050405020304" pitchFamily="18" charset="0"/>
              </a:rPr>
              <a:t>	public </a:t>
            </a:r>
            <a:r>
              <a:rPr lang="en-US" sz="2200" dirty="0">
                <a:latin typeface="Times New Roman" panose="02020603050405020304" pitchFamily="18" charset="0"/>
                <a:cs typeface="Times New Roman" panose="02020603050405020304" pitchFamily="18" charset="0"/>
              </a:rPr>
              <a:t>String </a:t>
            </a:r>
            <a:r>
              <a:rPr lang="en-US" sz="2200" b="1" dirty="0">
                <a:latin typeface="Times New Roman" panose="02020603050405020304" pitchFamily="18" charset="0"/>
                <a:cs typeface="Times New Roman" panose="02020603050405020304" pitchFamily="18" charset="0"/>
              </a:rPr>
              <a:t>substring</a:t>
            </a:r>
            <a:r>
              <a:rPr lang="en-US" sz="2200" dirty="0">
                <a:latin typeface="Times New Roman" panose="02020603050405020304" pitchFamily="18" charset="0"/>
                <a:cs typeface="Times New Roman" panose="02020603050405020304" pitchFamily="18" charset="0"/>
              </a:rPr>
              <a:t>(int beginIndex, int endIndex)</a:t>
            </a:r>
          </a:p>
          <a:p>
            <a:pPr>
              <a:buFontTx/>
              <a:buNone/>
            </a:pPr>
            <a:r>
              <a:rPr lang="en-US" sz="2200" dirty="0" smtClean="0">
                <a:latin typeface="Times New Roman" panose="02020603050405020304" pitchFamily="18" charset="0"/>
                <a:cs typeface="Times New Roman" panose="02020603050405020304" pitchFamily="18" charset="0"/>
              </a:rPr>
              <a:t>		Eg</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smiles".substring(1, 5) returns "mile“</a:t>
            </a:r>
          </a:p>
        </p:txBody>
      </p:sp>
      <p:sp>
        <p:nvSpPr>
          <p:cNvPr id="6" name="TextBox 5"/>
          <p:cNvSpPr txBox="1"/>
          <p:nvPr/>
        </p:nvSpPr>
        <p:spPr>
          <a:xfrm>
            <a:off x="9398210" y="1683097"/>
            <a:ext cx="899605" cy="646331"/>
          </a:xfrm>
          <a:prstGeom prst="rect">
            <a:avLst/>
          </a:prstGeom>
          <a:noFill/>
        </p:spPr>
        <p:txBody>
          <a:bodyPr wrap="none" rtlCol="0">
            <a:spAutoFit/>
          </a:bodyPr>
          <a:lstStyle/>
          <a:p>
            <a:r>
              <a:rPr lang="en-US" b="1" i="1" dirty="0" smtClean="0"/>
              <a:t>Output:</a:t>
            </a:r>
          </a:p>
          <a:p>
            <a:r>
              <a:rPr lang="en-US" b="1" i="1" dirty="0" smtClean="0"/>
              <a:t>20</a:t>
            </a:r>
            <a:endParaRPr lang="en-US" b="1" i="1" dirty="0"/>
          </a:p>
        </p:txBody>
      </p:sp>
    </p:spTree>
    <p:extLst>
      <p:ext uri="{BB962C8B-B14F-4D97-AF65-F5344CB8AC3E}">
        <p14:creationId xmlns:p14="http://schemas.microsoft.com/office/powerpoint/2010/main" xmlns="" val="25740969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4"/>
          <p:cNvSpPr>
            <a:spLocks noGrp="1" noChangeArrowheads="1"/>
          </p:cNvSpPr>
          <p:nvPr>
            <p:ph type="title"/>
          </p:nvPr>
        </p:nvSpPr>
        <p:spPr>
          <a:xfrm>
            <a:off x="838200" y="133307"/>
            <a:ext cx="10515600" cy="626548"/>
          </a:xfrm>
        </p:spPr>
        <p:txBody>
          <a:bodyPr>
            <a:normAutofit fontScale="90000"/>
          </a:bodyPr>
          <a:lstStyle/>
          <a:p>
            <a:r>
              <a:rPr lang="en-US" sz="4000" b="1" dirty="0">
                <a:solidFill>
                  <a:srgbClr val="002060"/>
                </a:solidFill>
                <a:latin typeface="Times New Roman" panose="02020603050405020304" pitchFamily="18" charset="0"/>
                <a:cs typeface="Times New Roman" panose="02020603050405020304" pitchFamily="18" charset="0"/>
              </a:rPr>
              <a:t>String Operations</a:t>
            </a:r>
          </a:p>
        </p:txBody>
      </p:sp>
      <p:sp>
        <p:nvSpPr>
          <p:cNvPr id="37893" name="Rectangle 5"/>
          <p:cNvSpPr>
            <a:spLocks noGrp="1" noChangeArrowheads="1"/>
          </p:cNvSpPr>
          <p:nvPr>
            <p:ph sz="quarter" idx="1"/>
          </p:nvPr>
        </p:nvSpPr>
        <p:spPr>
          <a:xfrm>
            <a:off x="838200" y="901521"/>
            <a:ext cx="10515600" cy="5666704"/>
          </a:xfrm>
        </p:spPr>
        <p:txBody>
          <a:bodyPr>
            <a:normAutofit lnSpcReduction="10000"/>
          </a:bodyPr>
          <a:lstStyle/>
          <a:p>
            <a:endParaRPr lang="en-US" sz="2200" b="1" dirty="0" smtClean="0">
              <a:latin typeface="Times New Roman" panose="02020603050405020304" pitchFamily="18" charset="0"/>
              <a:cs typeface="Times New Roman" panose="02020603050405020304" pitchFamily="18" charset="0"/>
            </a:endParaRPr>
          </a:p>
          <a:p>
            <a:r>
              <a:rPr lang="en-US" sz="2200" b="1" dirty="0" smtClean="0">
                <a:latin typeface="Times New Roman" panose="02020603050405020304" pitchFamily="18" charset="0"/>
                <a:cs typeface="Times New Roman" panose="02020603050405020304" pitchFamily="18" charset="0"/>
              </a:rPr>
              <a:t>toLowerCase</a:t>
            </a:r>
            <a:r>
              <a:rPr lang="en-US" sz="2200" b="1"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Converts all of the characters in a String to lower case.</a:t>
            </a:r>
          </a:p>
          <a:p>
            <a:r>
              <a:rPr lang="en-US" sz="2200" b="1" dirty="0">
                <a:latin typeface="Times New Roman" panose="02020603050405020304" pitchFamily="18" charset="0"/>
                <a:cs typeface="Times New Roman" panose="02020603050405020304" pitchFamily="18" charset="0"/>
              </a:rPr>
              <a:t>toUpperCase():</a:t>
            </a:r>
            <a:r>
              <a:rPr lang="en-US" sz="2200" dirty="0">
                <a:latin typeface="Times New Roman" panose="02020603050405020304" pitchFamily="18" charset="0"/>
                <a:cs typeface="Times New Roman" panose="02020603050405020304" pitchFamily="18" charset="0"/>
              </a:rPr>
              <a:t> Converts all of the characters in this String to upper case</a:t>
            </a:r>
            <a:r>
              <a:rPr lang="en-US" sz="2200" dirty="0" smtClean="0">
                <a:latin typeface="Times New Roman" panose="02020603050405020304" pitchFamily="18" charset="0"/>
                <a:cs typeface="Times New Roman" panose="02020603050405020304" pitchFamily="18" charset="0"/>
              </a:rPr>
              <a:t>.</a:t>
            </a:r>
          </a:p>
          <a:p>
            <a:r>
              <a:rPr lang="en-US" sz="2200" b="1" dirty="0">
                <a:latin typeface="Times New Roman" panose="02020603050405020304" pitchFamily="18" charset="0"/>
                <a:cs typeface="Times New Roman" panose="02020603050405020304" pitchFamily="18" charset="0"/>
              </a:rPr>
              <a:t>length() </a:t>
            </a:r>
            <a:r>
              <a:rPr lang="en-US" sz="2200" b="1" dirty="0" smtClean="0">
                <a:latin typeface="Times New Roman" panose="02020603050405020304" pitchFamily="18" charset="0"/>
                <a:cs typeface="Times New Roman" panose="02020603050405020304" pitchFamily="18" charset="0"/>
              </a:rPr>
              <a:t>  : </a:t>
            </a:r>
            <a:r>
              <a:rPr lang="en-US" sz="2200" dirty="0" smtClean="0">
                <a:latin typeface="Times New Roman" panose="02020603050405020304" pitchFamily="18" charset="0"/>
                <a:cs typeface="Times New Roman" panose="02020603050405020304" pitchFamily="18" charset="0"/>
              </a:rPr>
              <a:t>returns </a:t>
            </a:r>
            <a:r>
              <a:rPr lang="en-US" sz="2200" dirty="0">
                <a:latin typeface="Times New Roman" panose="02020603050405020304" pitchFamily="18" charset="0"/>
                <a:cs typeface="Times New Roman" panose="02020603050405020304" pitchFamily="18" charset="0"/>
              </a:rPr>
              <a:t>the length of the </a:t>
            </a:r>
            <a:r>
              <a:rPr lang="en-US" sz="2200" dirty="0" smtClean="0">
                <a:latin typeface="Times New Roman" panose="02020603050405020304" pitchFamily="18" charset="0"/>
                <a:cs typeface="Times New Roman" panose="02020603050405020304" pitchFamily="18" charset="0"/>
              </a:rPr>
              <a:t>string</a:t>
            </a:r>
          </a:p>
          <a:p>
            <a:r>
              <a:rPr lang="en-US" sz="2200" b="1" dirty="0" smtClean="0">
                <a:latin typeface="Times New Roman" panose="02020603050405020304" pitchFamily="18" charset="0"/>
                <a:cs typeface="Times New Roman" panose="02020603050405020304" pitchFamily="18" charset="0"/>
              </a:rPr>
              <a:t>toString</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This method returns itself a string</a:t>
            </a:r>
          </a:p>
          <a:p>
            <a:endParaRPr lang="en-US" sz="2200" dirty="0">
              <a:latin typeface="Times New Roman" panose="02020603050405020304" pitchFamily="18" charset="0"/>
              <a:cs typeface="Times New Roman" panose="02020603050405020304" pitchFamily="18" charset="0"/>
            </a:endParaRPr>
          </a:p>
          <a:p>
            <a:pPr>
              <a:buFontTx/>
              <a:buNone/>
            </a:pPr>
            <a:r>
              <a:rPr lang="en-US" sz="2200" dirty="0">
                <a:latin typeface="Times New Roman" panose="02020603050405020304" pitchFamily="18" charset="0"/>
                <a:cs typeface="Times New Roman" panose="02020603050405020304" pitchFamily="18" charset="0"/>
              </a:rPr>
              <a:t>	</a:t>
            </a:r>
          </a:p>
          <a:p>
            <a:pPr>
              <a:buFontTx/>
              <a:buNone/>
            </a:pPr>
            <a:r>
              <a:rPr lang="en-US" sz="2200" dirty="0" smtClean="0">
                <a:latin typeface="Times New Roman" panose="02020603050405020304" pitchFamily="18" charset="0"/>
                <a:cs typeface="Times New Roman" panose="02020603050405020304" pitchFamily="18" charset="0"/>
              </a:rPr>
              <a:t>	public </a:t>
            </a:r>
            <a:r>
              <a:rPr lang="en-US" sz="2200" dirty="0">
                <a:latin typeface="Times New Roman" panose="02020603050405020304" pitchFamily="18" charset="0"/>
                <a:cs typeface="Times New Roman" panose="02020603050405020304" pitchFamily="18" charset="0"/>
              </a:rPr>
              <a:t>String </a:t>
            </a:r>
            <a:r>
              <a:rPr lang="en-US" sz="2200" b="1" dirty="0">
                <a:latin typeface="Times New Roman" panose="02020603050405020304" pitchFamily="18" charset="0"/>
                <a:cs typeface="Times New Roman" panose="02020603050405020304" pitchFamily="18" charset="0"/>
              </a:rPr>
              <a:t>toLowerCase</a:t>
            </a:r>
            <a:r>
              <a:rPr lang="en-US" sz="2200" dirty="0">
                <a:latin typeface="Times New Roman" panose="02020603050405020304" pitchFamily="18" charset="0"/>
                <a:cs typeface="Times New Roman" panose="02020603050405020304" pitchFamily="18" charset="0"/>
              </a:rPr>
              <a:t>() </a:t>
            </a:r>
          </a:p>
          <a:p>
            <a:pPr>
              <a:buFontTx/>
              <a:buNone/>
            </a:pPr>
            <a:r>
              <a:rPr lang="en-US" sz="2200" dirty="0" smtClean="0">
                <a:latin typeface="Times New Roman" panose="02020603050405020304" pitchFamily="18" charset="0"/>
                <a:cs typeface="Times New Roman" panose="02020603050405020304" pitchFamily="18" charset="0"/>
              </a:rPr>
              <a:t>	public </a:t>
            </a:r>
            <a:r>
              <a:rPr lang="en-US" sz="2200" dirty="0">
                <a:latin typeface="Times New Roman" panose="02020603050405020304" pitchFamily="18" charset="0"/>
                <a:cs typeface="Times New Roman" panose="02020603050405020304" pitchFamily="18" charset="0"/>
              </a:rPr>
              <a:t>String </a:t>
            </a:r>
            <a:r>
              <a:rPr lang="en-US" sz="2200" b="1" dirty="0">
                <a:latin typeface="Times New Roman" panose="02020603050405020304" pitchFamily="18" charset="0"/>
                <a:cs typeface="Times New Roman" panose="02020603050405020304" pitchFamily="18" charset="0"/>
              </a:rPr>
              <a:t>toUpperCase</a:t>
            </a:r>
            <a:r>
              <a:rPr lang="en-US" sz="2200" dirty="0">
                <a:latin typeface="Times New Roman" panose="02020603050405020304" pitchFamily="18" charset="0"/>
                <a:cs typeface="Times New Roman" panose="02020603050405020304" pitchFamily="18" charset="0"/>
              </a:rPr>
              <a:t>()</a:t>
            </a:r>
          </a:p>
          <a:p>
            <a:pPr>
              <a:buFontTx/>
              <a:buNone/>
            </a:pPr>
            <a:endParaRPr lang="en-US" sz="2200" dirty="0">
              <a:latin typeface="Times New Roman" panose="02020603050405020304" pitchFamily="18" charset="0"/>
              <a:cs typeface="Times New Roman" panose="02020603050405020304" pitchFamily="18" charset="0"/>
            </a:endParaRPr>
          </a:p>
          <a:p>
            <a:pPr>
              <a:buFontTx/>
              <a:buNone/>
            </a:pPr>
            <a:r>
              <a:rPr lang="en-US" sz="2200" dirty="0">
                <a:latin typeface="Times New Roman" panose="02020603050405020304" pitchFamily="18" charset="0"/>
                <a:cs typeface="Times New Roman" panose="02020603050405020304" pitchFamily="18" charset="0"/>
              </a:rPr>
              <a:t>Eg: </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HELLO THERE”.toLowerCase();</a:t>
            </a:r>
          </a:p>
          <a:p>
            <a:pPr>
              <a:buFontTx/>
              <a:buNone/>
            </a:pPr>
            <a:r>
              <a:rPr lang="en-US" sz="2200" dirty="0">
                <a:latin typeface="Times New Roman" panose="02020603050405020304" pitchFamily="18" charset="0"/>
                <a:cs typeface="Times New Roman" panose="02020603050405020304" pitchFamily="18" charset="0"/>
              </a:rPr>
              <a:t>		“hello there”.toUpperCase</a:t>
            </a:r>
            <a:r>
              <a:rPr lang="en-US" sz="2200" dirty="0" smtClean="0">
                <a:latin typeface="Times New Roman" panose="02020603050405020304" pitchFamily="18" charset="0"/>
                <a:cs typeface="Times New Roman" panose="02020603050405020304" pitchFamily="18" charset="0"/>
              </a:rPr>
              <a:t>();</a:t>
            </a:r>
          </a:p>
          <a:p>
            <a:pPr>
              <a:buFontTx/>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hello there</a:t>
            </a:r>
            <a:r>
              <a:rPr lang="en-US" sz="2200" dirty="0" smtClean="0">
                <a:latin typeface="Times New Roman" panose="02020603050405020304" pitchFamily="18" charset="0"/>
                <a:cs typeface="Times New Roman" panose="02020603050405020304" pitchFamily="18" charset="0"/>
              </a:rPr>
              <a:t>”.length();</a:t>
            </a:r>
          </a:p>
          <a:p>
            <a:pPr>
              <a:buNone/>
            </a:pP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hello there</a:t>
            </a:r>
            <a:r>
              <a:rPr lang="en-US" sz="2200" dirty="0" smtClean="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toString</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a:buFontTx/>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849975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4"/>
          <p:cNvSpPr>
            <a:spLocks noGrp="1" noChangeArrowheads="1"/>
          </p:cNvSpPr>
          <p:nvPr>
            <p:ph type="title"/>
          </p:nvPr>
        </p:nvSpPr>
        <p:spPr>
          <a:xfrm>
            <a:off x="838200" y="120426"/>
            <a:ext cx="10515600" cy="690943"/>
          </a:xfrm>
        </p:spPr>
        <p:txBody>
          <a:bodyPr>
            <a:normAutofit fontScale="90000"/>
          </a:bodyPr>
          <a:lstStyle/>
          <a:p>
            <a:r>
              <a:rPr lang="en-US" b="1" dirty="0">
                <a:solidFill>
                  <a:srgbClr val="002060"/>
                </a:solidFill>
                <a:latin typeface="Times New Roman" panose="02020603050405020304" pitchFamily="18" charset="0"/>
                <a:cs typeface="Times New Roman" panose="02020603050405020304" pitchFamily="18" charset="0"/>
              </a:rPr>
              <a:t>String Operations</a:t>
            </a:r>
          </a:p>
        </p:txBody>
      </p:sp>
      <p:sp>
        <p:nvSpPr>
          <p:cNvPr id="19461" name="Rectangle 5"/>
          <p:cNvSpPr>
            <a:spLocks noGrp="1" noChangeArrowheads="1"/>
          </p:cNvSpPr>
          <p:nvPr>
            <p:ph sz="quarter" idx="1"/>
          </p:nvPr>
        </p:nvSpPr>
        <p:spPr>
          <a:xfrm>
            <a:off x="838200" y="927280"/>
            <a:ext cx="10515600" cy="5679582"/>
          </a:xfrm>
        </p:spPr>
        <p:txBody>
          <a:bodyPr>
            <a:noAutofit/>
          </a:bodyPr>
          <a:lstStyle/>
          <a:p>
            <a:pPr>
              <a:lnSpc>
                <a:spcPct val="80000"/>
              </a:lnSpc>
            </a:pPr>
            <a:r>
              <a:rPr lang="en-US" sz="2000" b="1" dirty="0">
                <a:latin typeface="Times New Roman" panose="02020603050405020304" pitchFamily="18" charset="0"/>
                <a:cs typeface="Times New Roman" panose="02020603050405020304" pitchFamily="18" charset="0"/>
              </a:rPr>
              <a:t>trim() - </a:t>
            </a:r>
            <a:r>
              <a:rPr lang="en-US" sz="2000" dirty="0">
                <a:latin typeface="Times New Roman" panose="02020603050405020304" pitchFamily="18" charset="0"/>
                <a:cs typeface="Times New Roman" panose="02020603050405020304" pitchFamily="18" charset="0"/>
              </a:rPr>
              <a:t>Returns a copy of the string, with leading and trailing whitespace omitted. </a:t>
            </a:r>
          </a:p>
          <a:p>
            <a:pPr>
              <a:lnSpc>
                <a:spcPct val="80000"/>
              </a:lnSpc>
              <a:buFontTx/>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public String trim()</a:t>
            </a:r>
          </a:p>
          <a:p>
            <a:pPr>
              <a:lnSpc>
                <a:spcPct val="80000"/>
              </a:lnSpc>
              <a:buFontTx/>
              <a:buNone/>
            </a:pPr>
            <a:endParaRPr lang="en-US" sz="2000" dirty="0">
              <a:latin typeface="Times New Roman" panose="02020603050405020304" pitchFamily="18" charset="0"/>
              <a:cs typeface="Times New Roman" panose="02020603050405020304" pitchFamily="18" charset="0"/>
            </a:endParaRPr>
          </a:p>
          <a:p>
            <a:pPr>
              <a:lnSpc>
                <a:spcPct val="80000"/>
              </a:lnSpc>
              <a:buFontTx/>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String </a:t>
            </a:r>
            <a:r>
              <a:rPr lang="en-US" sz="2000" dirty="0">
                <a:latin typeface="Times New Roman" panose="02020603050405020304" pitchFamily="18" charset="0"/>
                <a:cs typeface="Times New Roman" panose="02020603050405020304" pitchFamily="18" charset="0"/>
              </a:rPr>
              <a:t>s = “  Hi Mom!  “.trim();</a:t>
            </a:r>
          </a:p>
          <a:p>
            <a:pPr>
              <a:lnSpc>
                <a:spcPct val="80000"/>
              </a:lnSpc>
              <a:buFontTx/>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S </a:t>
            </a:r>
            <a:r>
              <a:rPr lang="en-US" sz="2000" dirty="0">
                <a:latin typeface="Times New Roman" panose="02020603050405020304" pitchFamily="18" charset="0"/>
                <a:cs typeface="Times New Roman" panose="02020603050405020304" pitchFamily="18" charset="0"/>
              </a:rPr>
              <a:t>= “Hi Mom!”</a:t>
            </a:r>
          </a:p>
          <a:p>
            <a:endParaRPr lang="en-US" sz="2000" b="1"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hashCode</a:t>
            </a:r>
            <a:r>
              <a:rPr lang="en-US" sz="2000" b="1" dirty="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returns a hash code for this string</a:t>
            </a:r>
          </a:p>
          <a:p>
            <a:pPr marL="0" indent="0">
              <a:buNone/>
            </a:pPr>
            <a:r>
              <a:rPr lang="en-US" sz="2000" dirty="0">
                <a:latin typeface="Times New Roman" panose="02020603050405020304" pitchFamily="18" charset="0"/>
                <a:cs typeface="Times New Roman" panose="02020603050405020304" pitchFamily="18" charset="0"/>
              </a:rPr>
              <a:t>Example:</a:t>
            </a:r>
          </a:p>
          <a:p>
            <a:pPr marL="0" indent="0">
              <a:buNone/>
            </a:pPr>
            <a:r>
              <a:rPr lang="en-US" sz="2000" dirty="0" smtClean="0">
                <a:latin typeface="Times New Roman" panose="02020603050405020304" pitchFamily="18" charset="0"/>
                <a:cs typeface="Times New Roman" panose="02020603050405020304" pitchFamily="18" charset="0"/>
              </a:rPr>
              <a:t>	String </a:t>
            </a:r>
            <a:r>
              <a:rPr lang="en-US" sz="2000" dirty="0">
                <a:latin typeface="Times New Roman" panose="02020603050405020304" pitchFamily="18" charset="0"/>
                <a:cs typeface="Times New Roman" panose="02020603050405020304" pitchFamily="18" charset="0"/>
              </a:rPr>
              <a:t>Str=new String("Welcome to java");</a:t>
            </a:r>
          </a:p>
          <a:p>
            <a:pPr marL="0" indent="0">
              <a:buNone/>
            </a:pPr>
            <a:r>
              <a:rPr lang="en-US" sz="2000" dirty="0" smtClean="0">
                <a:latin typeface="Times New Roman" panose="02020603050405020304" pitchFamily="18" charset="0"/>
                <a:cs typeface="Times New Roman" panose="02020603050405020304" pitchFamily="18" charset="0"/>
              </a:rPr>
              <a:t>	System.out.println</a:t>
            </a:r>
            <a:r>
              <a:rPr lang="en-US" sz="2000" dirty="0">
                <a:latin typeface="Times New Roman" panose="02020603050405020304" pitchFamily="18" charset="0"/>
                <a:cs typeface="Times New Roman" panose="02020603050405020304" pitchFamily="18" charset="0"/>
              </a:rPr>
              <a:t>("Hashcode for Str :"+Str.hashCode());</a:t>
            </a:r>
          </a:p>
          <a:p>
            <a:pPr>
              <a:lnSpc>
                <a:spcPct val="80000"/>
              </a:lnSpc>
              <a:buFontTx/>
              <a:buNone/>
            </a:pPr>
            <a:endParaRPr lang="en-US" sz="2000" dirty="0">
              <a:latin typeface="Times New Roman" panose="02020603050405020304" pitchFamily="18" charset="0"/>
              <a:cs typeface="Times New Roman" panose="02020603050405020304" pitchFamily="18" charset="0"/>
            </a:endParaRPr>
          </a:p>
          <a:p>
            <a:pPr>
              <a:lnSpc>
                <a:spcPct val="80000"/>
              </a:lnSpc>
            </a:pPr>
            <a:r>
              <a:rPr lang="en-US" sz="2000" b="1" dirty="0">
                <a:latin typeface="Times New Roman" panose="02020603050405020304" pitchFamily="18" charset="0"/>
                <a:cs typeface="Times New Roman" panose="02020603050405020304" pitchFamily="18" charset="0"/>
              </a:rPr>
              <a:t>valueOf() – </a:t>
            </a:r>
            <a:r>
              <a:rPr lang="en-US" sz="2000" dirty="0">
                <a:latin typeface="Times New Roman" panose="02020603050405020304" pitchFamily="18" charset="0"/>
                <a:cs typeface="Times New Roman" panose="02020603050405020304" pitchFamily="18" charset="0"/>
              </a:rPr>
              <a:t>Returns the string representation of the char array argument. </a:t>
            </a:r>
          </a:p>
          <a:p>
            <a:pPr>
              <a:lnSpc>
                <a:spcPct val="80000"/>
              </a:lnSpc>
              <a:buFontTx/>
              <a:buNone/>
            </a:pPr>
            <a:endParaRPr lang="en-US" sz="2000" dirty="0">
              <a:latin typeface="Times New Roman" panose="02020603050405020304" pitchFamily="18" charset="0"/>
              <a:cs typeface="Times New Roman" panose="02020603050405020304" pitchFamily="18" charset="0"/>
            </a:endParaRPr>
          </a:p>
          <a:p>
            <a:pPr>
              <a:lnSpc>
                <a:spcPct val="80000"/>
              </a:lnSpc>
              <a:buFontTx/>
              <a:buNone/>
            </a:pPr>
            <a:r>
              <a:rPr lang="en-US" sz="2000" dirty="0">
                <a:latin typeface="Times New Roman" panose="02020603050405020304" pitchFamily="18" charset="0"/>
                <a:cs typeface="Times New Roman" panose="02020603050405020304" pitchFamily="18" charset="0"/>
              </a:rPr>
              <a:t>	public static String </a:t>
            </a:r>
            <a:r>
              <a:rPr lang="en-US" sz="2000" b="1" dirty="0">
                <a:latin typeface="Times New Roman" panose="02020603050405020304" pitchFamily="18" charset="0"/>
                <a:cs typeface="Times New Roman" panose="02020603050405020304" pitchFamily="18" charset="0"/>
              </a:rPr>
              <a:t>valueOf</a:t>
            </a:r>
            <a:r>
              <a:rPr lang="en-US" sz="2000" dirty="0">
                <a:latin typeface="Times New Roman" panose="02020603050405020304" pitchFamily="18" charset="0"/>
                <a:cs typeface="Times New Roman" panose="02020603050405020304" pitchFamily="18" charset="0"/>
              </a:rPr>
              <a:t>(char[] data) </a:t>
            </a:r>
          </a:p>
          <a:p>
            <a:pPr>
              <a:lnSpc>
                <a:spcPct val="80000"/>
              </a:lnSpc>
              <a:buFontTx/>
              <a:buNone/>
            </a:pPr>
            <a:endParaRPr lang="en-US" sz="2000" dirty="0">
              <a:latin typeface="Times New Roman" panose="02020603050405020304" pitchFamily="18" charset="0"/>
              <a:cs typeface="Times New Roman" panose="02020603050405020304" pitchFamily="18" charset="0"/>
            </a:endParaRPr>
          </a:p>
          <a:p>
            <a:pPr>
              <a:lnSpc>
                <a:spcPct val="80000"/>
              </a:lnSpc>
              <a:buFontTx/>
              <a:buNone/>
            </a:pPr>
            <a:endParaRPr lang="en-US" sz="2000" dirty="0">
              <a:latin typeface="Times New Roman" panose="02020603050405020304" pitchFamily="18" charset="0"/>
              <a:cs typeface="Times New Roman" panose="02020603050405020304" pitchFamily="18" charset="0"/>
            </a:endParaRPr>
          </a:p>
          <a:p>
            <a:pPr>
              <a:lnSpc>
                <a:spcPct val="80000"/>
              </a:lnSpc>
              <a:buFontTx/>
              <a:buNone/>
            </a:pPr>
            <a:r>
              <a:rPr lang="en-US" sz="2000" dirty="0">
                <a:latin typeface="Times New Roman" panose="02020603050405020304" pitchFamily="18" charset="0"/>
                <a:cs typeface="Times New Roman" panose="02020603050405020304" pitchFamily="18" charset="0"/>
              </a:rPr>
              <a:t>		</a:t>
            </a:r>
          </a:p>
          <a:p>
            <a:pPr>
              <a:lnSpc>
                <a:spcPct val="80000"/>
              </a:lnSpc>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0800544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2743200" y="920750"/>
            <a:ext cx="68580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endParaRPr lang="en-US" dirty="0"/>
          </a:p>
        </p:txBody>
      </p:sp>
      <p:sp>
        <p:nvSpPr>
          <p:cNvPr id="6147" name="Text Box 3"/>
          <p:cNvSpPr txBox="1">
            <a:spLocks noChangeArrowheads="1"/>
          </p:cNvSpPr>
          <p:nvPr/>
        </p:nvSpPr>
        <p:spPr bwMode="auto">
          <a:xfrm>
            <a:off x="1524000" y="6400800"/>
            <a:ext cx="89916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endParaRPr lang="en-US" dirty="0">
              <a:latin typeface="Tahoma" panose="020B0604030504040204" pitchFamily="34" charset="0"/>
            </a:endParaRPr>
          </a:p>
        </p:txBody>
      </p:sp>
      <p:sp>
        <p:nvSpPr>
          <p:cNvPr id="6150" name="Rectangle 6"/>
          <p:cNvSpPr>
            <a:spLocks noChangeArrowheads="1"/>
          </p:cNvSpPr>
          <p:nvPr/>
        </p:nvSpPr>
        <p:spPr bwMode="auto">
          <a:xfrm>
            <a:off x="3810000" y="1295400"/>
            <a:ext cx="45720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endParaRPr lang="en-US" dirty="0">
              <a:latin typeface="Palatino-Roman" charset="0"/>
            </a:endParaRPr>
          </a:p>
        </p:txBody>
      </p:sp>
      <p:sp>
        <p:nvSpPr>
          <p:cNvPr id="6151" name="Text Box 7"/>
          <p:cNvSpPr txBox="1">
            <a:spLocks noChangeArrowheads="1"/>
          </p:cNvSpPr>
          <p:nvPr/>
        </p:nvSpPr>
        <p:spPr bwMode="auto">
          <a:xfrm>
            <a:off x="2057400" y="762000"/>
            <a:ext cx="8229600" cy="29854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457200" indent="-457200" eaLnBrk="0" hangingPunct="0">
              <a:defRPr sz="2400">
                <a:solidFill>
                  <a:schemeClr val="tx1"/>
                </a:solidFill>
                <a:latin typeface="Times New Roman" panose="02020603050405020304" pitchFamily="18" charset="0"/>
              </a:defRPr>
            </a:lvl1pPr>
            <a:lvl2pPr marL="914400" indent="-457200" eaLnBrk="0" hangingPunct="0">
              <a:defRPr sz="2400">
                <a:solidFill>
                  <a:schemeClr val="tx1"/>
                </a:solidFill>
                <a:latin typeface="Times New Roman" panose="02020603050405020304" pitchFamily="18" charset="0"/>
              </a:defRPr>
            </a:lvl2pPr>
            <a:lvl3pPr marL="1371600" indent="-457200" eaLnBrk="0" hangingPunct="0">
              <a:defRPr sz="2400">
                <a:solidFill>
                  <a:schemeClr val="tx1"/>
                </a:solidFill>
                <a:latin typeface="Times New Roman" panose="02020603050405020304" pitchFamily="18" charset="0"/>
              </a:defRPr>
            </a:lvl3pPr>
            <a:lvl4pPr marL="1828800" indent="-457200" eaLnBrk="0" hangingPunct="0">
              <a:defRPr sz="2400">
                <a:solidFill>
                  <a:schemeClr val="tx1"/>
                </a:solidFill>
                <a:latin typeface="Times New Roman" panose="02020603050405020304" pitchFamily="18" charset="0"/>
              </a:defRPr>
            </a:lvl4pPr>
            <a:lvl5pPr marL="2286000" indent="-457200" eaLnBrk="0" hangingPunct="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sz="4400" dirty="0">
                <a:solidFill>
                  <a:srgbClr val="002060"/>
                </a:solidFill>
              </a:rPr>
              <a:t>Objectives</a:t>
            </a:r>
          </a:p>
          <a:p>
            <a:pPr eaLnBrk="1" hangingPunct="1">
              <a:spcBef>
                <a:spcPct val="50000"/>
              </a:spcBef>
              <a:buFontTx/>
              <a:buChar char="•"/>
            </a:pPr>
            <a:r>
              <a:rPr lang="en-US" dirty="0" smtClean="0"/>
              <a:t>Strings</a:t>
            </a:r>
            <a:r>
              <a:rPr lang="en-US" dirty="0"/>
              <a:t>.</a:t>
            </a:r>
          </a:p>
          <a:p>
            <a:pPr eaLnBrk="1" hangingPunct="1">
              <a:spcBef>
                <a:spcPct val="50000"/>
              </a:spcBef>
              <a:buFontTx/>
              <a:buChar char="•"/>
            </a:pPr>
            <a:r>
              <a:rPr lang="en-US" dirty="0"/>
              <a:t>String Operations.</a:t>
            </a:r>
          </a:p>
          <a:p>
            <a:pPr eaLnBrk="1" hangingPunct="1">
              <a:spcBef>
                <a:spcPct val="50000"/>
              </a:spcBef>
              <a:buFontTx/>
              <a:buChar char="•"/>
            </a:pPr>
            <a:r>
              <a:rPr lang="en-US" dirty="0"/>
              <a:t>StringBuffer.</a:t>
            </a:r>
          </a:p>
          <a:p>
            <a:pPr eaLnBrk="1" hangingPunct="1">
              <a:spcBef>
                <a:spcPct val="50000"/>
              </a:spcBef>
              <a:buFontTx/>
              <a:buChar char="•"/>
            </a:pPr>
            <a:r>
              <a:rPr lang="en-US" dirty="0"/>
              <a:t>StringBuffer Operations.</a:t>
            </a:r>
            <a:endParaRPr lang="en-US" sz="4000" dirty="0"/>
          </a:p>
        </p:txBody>
      </p:sp>
      <p:sp>
        <p:nvSpPr>
          <p:cNvPr id="6152" name="Text Box 8"/>
          <p:cNvSpPr txBox="1">
            <a:spLocks noChangeArrowheads="1"/>
          </p:cNvSpPr>
          <p:nvPr/>
        </p:nvSpPr>
        <p:spPr bwMode="auto">
          <a:xfrm>
            <a:off x="8382000" y="6248400"/>
            <a:ext cx="7620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endParaRPr lang="en-US" dirty="0"/>
          </a:p>
        </p:txBody>
      </p:sp>
    </p:spTree>
    <p:extLst>
      <p:ext uri="{BB962C8B-B14F-4D97-AF65-F5344CB8AC3E}">
        <p14:creationId xmlns:p14="http://schemas.microsoft.com/office/powerpoint/2010/main" xmlns="" val="33698343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4"/>
          <p:cNvSpPr>
            <a:spLocks noGrp="1" noChangeArrowheads="1"/>
          </p:cNvSpPr>
          <p:nvPr>
            <p:ph type="title"/>
          </p:nvPr>
        </p:nvSpPr>
        <p:spPr>
          <a:xfrm>
            <a:off x="838200" y="197701"/>
            <a:ext cx="10515600" cy="678064"/>
          </a:xfrm>
        </p:spPr>
        <p:txBody>
          <a:bodyPr>
            <a:normAutofit fontScale="90000"/>
          </a:bodyPr>
          <a:lstStyle/>
          <a:p>
            <a:r>
              <a:rPr lang="en-US" b="1" dirty="0">
                <a:solidFill>
                  <a:srgbClr val="002060"/>
                </a:solidFill>
                <a:latin typeface="Times New Roman" panose="02020603050405020304" pitchFamily="18" charset="0"/>
                <a:cs typeface="Times New Roman" panose="02020603050405020304" pitchFamily="18" charset="0"/>
              </a:rPr>
              <a:t>String Operations</a:t>
            </a:r>
          </a:p>
        </p:txBody>
      </p:sp>
      <p:sp>
        <p:nvSpPr>
          <p:cNvPr id="36869" name="Rectangle 5"/>
          <p:cNvSpPr>
            <a:spLocks noGrp="1" noChangeArrowheads="1"/>
          </p:cNvSpPr>
          <p:nvPr>
            <p:ph sz="quarter" idx="1"/>
          </p:nvPr>
        </p:nvSpPr>
        <p:spPr>
          <a:xfrm>
            <a:off x="682580" y="1197735"/>
            <a:ext cx="10972800" cy="5215944"/>
          </a:xfrm>
        </p:spPr>
        <p:txBody>
          <a:bodyPr>
            <a:normAutofit/>
          </a:bodyPr>
          <a:lstStyle/>
          <a:p>
            <a:pPr>
              <a:lnSpc>
                <a:spcPct val="90000"/>
              </a:lnSpc>
            </a:pPr>
            <a:r>
              <a:rPr lang="en-US" sz="2200" dirty="0">
                <a:latin typeface="Times New Roman" panose="02020603050405020304" pitchFamily="18" charset="0"/>
                <a:cs typeface="Times New Roman" panose="02020603050405020304" pitchFamily="18" charset="0"/>
              </a:rPr>
              <a:t>The contents of the character array are copied; subsequent modification of the character array does not affect the newly created string. </a:t>
            </a:r>
          </a:p>
          <a:p>
            <a:pPr>
              <a:lnSpc>
                <a:spcPct val="90000"/>
              </a:lnSpc>
              <a:buFontTx/>
              <a:buNone/>
            </a:pPr>
            <a:endParaRPr lang="en-US" sz="2200" dirty="0">
              <a:latin typeface="Times New Roman" panose="02020603050405020304" pitchFamily="18" charset="0"/>
              <a:cs typeface="Times New Roman" panose="02020603050405020304" pitchFamily="18" charset="0"/>
            </a:endParaRPr>
          </a:p>
          <a:p>
            <a:pPr>
              <a:lnSpc>
                <a:spcPct val="90000"/>
              </a:lnSpc>
              <a:buFontTx/>
              <a:buNone/>
            </a:pPr>
            <a:r>
              <a:rPr lang="en-US" sz="2200" dirty="0">
                <a:latin typeface="Times New Roman" panose="02020603050405020304" pitchFamily="18" charset="0"/>
                <a:cs typeface="Times New Roman" panose="02020603050405020304" pitchFamily="18" charset="0"/>
              </a:rPr>
              <a:t>Other forms are:</a:t>
            </a:r>
          </a:p>
          <a:p>
            <a:pPr>
              <a:lnSpc>
                <a:spcPct val="90000"/>
              </a:lnSpc>
              <a:buFontTx/>
              <a:buNone/>
            </a:pPr>
            <a:r>
              <a:rPr lang="en-US" sz="2200" dirty="0" smtClean="0">
                <a:latin typeface="Times New Roman" panose="02020603050405020304" pitchFamily="18" charset="0"/>
                <a:cs typeface="Times New Roman" panose="02020603050405020304" pitchFamily="18" charset="0"/>
              </a:rPr>
              <a:t>		public </a:t>
            </a:r>
            <a:r>
              <a:rPr lang="en-US" sz="2200" dirty="0">
                <a:latin typeface="Times New Roman" panose="02020603050405020304" pitchFamily="18" charset="0"/>
                <a:cs typeface="Times New Roman" panose="02020603050405020304" pitchFamily="18" charset="0"/>
              </a:rPr>
              <a:t>static String </a:t>
            </a:r>
            <a:r>
              <a:rPr lang="en-US" sz="2200" b="1" dirty="0">
                <a:latin typeface="Times New Roman" panose="02020603050405020304" pitchFamily="18" charset="0"/>
                <a:cs typeface="Times New Roman" panose="02020603050405020304" pitchFamily="18" charset="0"/>
              </a:rPr>
              <a:t>valueOf</a:t>
            </a:r>
            <a:r>
              <a:rPr lang="en-US" sz="2200" dirty="0">
                <a:latin typeface="Times New Roman" panose="02020603050405020304" pitchFamily="18" charset="0"/>
                <a:cs typeface="Times New Roman" panose="02020603050405020304" pitchFamily="18" charset="0"/>
              </a:rPr>
              <a:t>(char c) </a:t>
            </a:r>
          </a:p>
          <a:p>
            <a:pPr>
              <a:lnSpc>
                <a:spcPct val="90000"/>
              </a:lnSpc>
              <a:buFontTx/>
              <a:buNone/>
            </a:pPr>
            <a:r>
              <a:rPr lang="en-US" sz="2200" dirty="0" smtClean="0">
                <a:latin typeface="Times New Roman" panose="02020603050405020304" pitchFamily="18" charset="0"/>
                <a:cs typeface="Times New Roman" panose="02020603050405020304" pitchFamily="18" charset="0"/>
              </a:rPr>
              <a:t>		public </a:t>
            </a:r>
            <a:r>
              <a:rPr lang="en-US" sz="2200" dirty="0">
                <a:latin typeface="Times New Roman" panose="02020603050405020304" pitchFamily="18" charset="0"/>
                <a:cs typeface="Times New Roman" panose="02020603050405020304" pitchFamily="18" charset="0"/>
              </a:rPr>
              <a:t>static String </a:t>
            </a:r>
            <a:r>
              <a:rPr lang="en-US" sz="2200" b="1" dirty="0">
                <a:latin typeface="Times New Roman" panose="02020603050405020304" pitchFamily="18" charset="0"/>
                <a:cs typeface="Times New Roman" panose="02020603050405020304" pitchFamily="18" charset="0"/>
              </a:rPr>
              <a:t>valueOf</a:t>
            </a:r>
            <a:r>
              <a:rPr lang="en-US" sz="2200" dirty="0">
                <a:latin typeface="Times New Roman" panose="02020603050405020304" pitchFamily="18" charset="0"/>
                <a:cs typeface="Times New Roman" panose="02020603050405020304" pitchFamily="18" charset="0"/>
              </a:rPr>
              <a:t>(boolean b)</a:t>
            </a:r>
          </a:p>
          <a:p>
            <a:pPr>
              <a:lnSpc>
                <a:spcPct val="90000"/>
              </a:lnSpc>
              <a:buFontTx/>
              <a:buNone/>
            </a:pPr>
            <a:r>
              <a:rPr lang="en-US" sz="2200" dirty="0" smtClean="0">
                <a:latin typeface="Times New Roman" panose="02020603050405020304" pitchFamily="18" charset="0"/>
                <a:cs typeface="Times New Roman" panose="02020603050405020304" pitchFamily="18" charset="0"/>
              </a:rPr>
              <a:t>		public </a:t>
            </a:r>
            <a:r>
              <a:rPr lang="en-US" sz="2200" dirty="0">
                <a:latin typeface="Times New Roman" panose="02020603050405020304" pitchFamily="18" charset="0"/>
                <a:cs typeface="Times New Roman" panose="02020603050405020304" pitchFamily="18" charset="0"/>
              </a:rPr>
              <a:t>static String </a:t>
            </a:r>
            <a:r>
              <a:rPr lang="en-US" sz="2200" b="1" dirty="0">
                <a:latin typeface="Times New Roman" panose="02020603050405020304" pitchFamily="18" charset="0"/>
                <a:cs typeface="Times New Roman" panose="02020603050405020304" pitchFamily="18" charset="0"/>
              </a:rPr>
              <a:t>valueOf</a:t>
            </a:r>
            <a:r>
              <a:rPr lang="en-US" sz="2200" dirty="0">
                <a:latin typeface="Times New Roman" panose="02020603050405020304" pitchFamily="18" charset="0"/>
                <a:cs typeface="Times New Roman" panose="02020603050405020304" pitchFamily="18" charset="0"/>
              </a:rPr>
              <a:t>(int i)</a:t>
            </a:r>
          </a:p>
          <a:p>
            <a:pPr>
              <a:lnSpc>
                <a:spcPct val="90000"/>
              </a:lnSpc>
              <a:buFontTx/>
              <a:buNone/>
            </a:pPr>
            <a:r>
              <a:rPr lang="en-US" sz="2200" dirty="0" smtClean="0">
                <a:latin typeface="Times New Roman" panose="02020603050405020304" pitchFamily="18" charset="0"/>
                <a:cs typeface="Times New Roman" panose="02020603050405020304" pitchFamily="18" charset="0"/>
              </a:rPr>
              <a:t>		public </a:t>
            </a:r>
            <a:r>
              <a:rPr lang="en-US" sz="2200" dirty="0">
                <a:latin typeface="Times New Roman" panose="02020603050405020304" pitchFamily="18" charset="0"/>
                <a:cs typeface="Times New Roman" panose="02020603050405020304" pitchFamily="18" charset="0"/>
              </a:rPr>
              <a:t>static String </a:t>
            </a:r>
            <a:r>
              <a:rPr lang="en-US" sz="2200" b="1" dirty="0">
                <a:latin typeface="Times New Roman" panose="02020603050405020304" pitchFamily="18" charset="0"/>
                <a:cs typeface="Times New Roman" panose="02020603050405020304" pitchFamily="18" charset="0"/>
              </a:rPr>
              <a:t>valueOf</a:t>
            </a:r>
            <a:r>
              <a:rPr lang="en-US" sz="2200" dirty="0">
                <a:latin typeface="Times New Roman" panose="02020603050405020304" pitchFamily="18" charset="0"/>
                <a:cs typeface="Times New Roman" panose="02020603050405020304" pitchFamily="18" charset="0"/>
              </a:rPr>
              <a:t>(long l)</a:t>
            </a:r>
          </a:p>
          <a:p>
            <a:pPr>
              <a:lnSpc>
                <a:spcPct val="90000"/>
              </a:lnSpc>
              <a:buFontTx/>
              <a:buNone/>
            </a:pPr>
            <a:r>
              <a:rPr lang="en-US" sz="2200" dirty="0" smtClean="0">
                <a:latin typeface="Times New Roman" panose="02020603050405020304" pitchFamily="18" charset="0"/>
                <a:cs typeface="Times New Roman" panose="02020603050405020304" pitchFamily="18" charset="0"/>
              </a:rPr>
              <a:t>		public </a:t>
            </a:r>
            <a:r>
              <a:rPr lang="en-US" sz="2200" dirty="0">
                <a:latin typeface="Times New Roman" panose="02020603050405020304" pitchFamily="18" charset="0"/>
                <a:cs typeface="Times New Roman" panose="02020603050405020304" pitchFamily="18" charset="0"/>
              </a:rPr>
              <a:t>static String </a:t>
            </a:r>
            <a:r>
              <a:rPr lang="en-US" sz="2200" b="1" dirty="0">
                <a:latin typeface="Times New Roman" panose="02020603050405020304" pitchFamily="18" charset="0"/>
                <a:cs typeface="Times New Roman" panose="02020603050405020304" pitchFamily="18" charset="0"/>
              </a:rPr>
              <a:t>valueOf</a:t>
            </a:r>
            <a:r>
              <a:rPr lang="en-US" sz="2200" dirty="0">
                <a:latin typeface="Times New Roman" panose="02020603050405020304" pitchFamily="18" charset="0"/>
                <a:cs typeface="Times New Roman" panose="02020603050405020304" pitchFamily="18" charset="0"/>
              </a:rPr>
              <a:t>(float f)</a:t>
            </a:r>
          </a:p>
          <a:p>
            <a:pPr>
              <a:lnSpc>
                <a:spcPct val="90000"/>
              </a:lnSpc>
              <a:buFontTx/>
              <a:buNone/>
            </a:pPr>
            <a:r>
              <a:rPr lang="en-US" sz="2200" dirty="0" smtClean="0">
                <a:latin typeface="Times New Roman" panose="02020603050405020304" pitchFamily="18" charset="0"/>
                <a:cs typeface="Times New Roman" panose="02020603050405020304" pitchFamily="18" charset="0"/>
              </a:rPr>
              <a:t>		public </a:t>
            </a:r>
            <a:r>
              <a:rPr lang="en-US" sz="2200" dirty="0">
                <a:latin typeface="Times New Roman" panose="02020603050405020304" pitchFamily="18" charset="0"/>
                <a:cs typeface="Times New Roman" panose="02020603050405020304" pitchFamily="18" charset="0"/>
              </a:rPr>
              <a:t>static String </a:t>
            </a:r>
            <a:r>
              <a:rPr lang="en-US" sz="2200" b="1" dirty="0">
                <a:latin typeface="Times New Roman" panose="02020603050405020304" pitchFamily="18" charset="0"/>
                <a:cs typeface="Times New Roman" panose="02020603050405020304" pitchFamily="18" charset="0"/>
              </a:rPr>
              <a:t>valueOf</a:t>
            </a:r>
            <a:r>
              <a:rPr lang="en-US" sz="2200" dirty="0">
                <a:latin typeface="Times New Roman" panose="02020603050405020304" pitchFamily="18" charset="0"/>
                <a:cs typeface="Times New Roman" panose="02020603050405020304" pitchFamily="18" charset="0"/>
              </a:rPr>
              <a:t>(double d) </a:t>
            </a:r>
          </a:p>
        </p:txBody>
      </p:sp>
    </p:spTree>
    <p:extLst>
      <p:ext uri="{BB962C8B-B14F-4D97-AF65-F5344CB8AC3E}">
        <p14:creationId xmlns:p14="http://schemas.microsoft.com/office/powerpoint/2010/main" xmlns="" val="10358049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290" y="159064"/>
            <a:ext cx="10515600" cy="497760"/>
          </a:xfrm>
        </p:spPr>
        <p:txBody>
          <a:bodyPr>
            <a:normAutofit fontScale="90000"/>
          </a:bodyPr>
          <a:lstStyle/>
          <a:p>
            <a:endParaRPr lang="en-US" dirty="0"/>
          </a:p>
        </p:txBody>
      </p:sp>
      <p:sp>
        <p:nvSpPr>
          <p:cNvPr id="3" name="Content Placeholder 2"/>
          <p:cNvSpPr>
            <a:spLocks noGrp="1"/>
          </p:cNvSpPr>
          <p:nvPr>
            <p:ph sz="quarter" idx="1"/>
          </p:nvPr>
        </p:nvSpPr>
        <p:spPr>
          <a:xfrm>
            <a:off x="838200" y="837127"/>
            <a:ext cx="10515600" cy="5782614"/>
          </a:xfrm>
        </p:spPr>
        <p:txBody>
          <a:bodyPr>
            <a:normAutofit fontScale="77500" lnSpcReduction="20000"/>
          </a:bodyPr>
          <a:lstStyle/>
          <a:p>
            <a:pPr marL="0" indent="0">
              <a:buNone/>
            </a:pPr>
            <a:r>
              <a:rPr lang="en-US" dirty="0" smtClean="0"/>
              <a:t>public </a:t>
            </a:r>
            <a:r>
              <a:rPr lang="en-US" dirty="0"/>
              <a:t>class Test{</a:t>
            </a:r>
          </a:p>
          <a:p>
            <a:pPr marL="0" indent="0">
              <a:buNone/>
            </a:pPr>
            <a:r>
              <a:rPr lang="en-US" dirty="0"/>
              <a:t>public static void main(String args[]){</a:t>
            </a:r>
          </a:p>
          <a:p>
            <a:pPr marL="0" indent="0">
              <a:buNone/>
            </a:pPr>
            <a:r>
              <a:rPr lang="en-US" dirty="0" smtClean="0"/>
              <a:t>	double </a:t>
            </a:r>
            <a:r>
              <a:rPr lang="en-US" dirty="0"/>
              <a:t>d =102939939.939;</a:t>
            </a:r>
          </a:p>
          <a:p>
            <a:pPr marL="0" indent="0">
              <a:buNone/>
            </a:pPr>
            <a:r>
              <a:rPr lang="en-US" dirty="0" smtClean="0"/>
              <a:t>	boolean </a:t>
            </a:r>
            <a:r>
              <a:rPr lang="en-US" dirty="0"/>
              <a:t>b =true;</a:t>
            </a:r>
          </a:p>
          <a:p>
            <a:pPr marL="0" indent="0">
              <a:buNone/>
            </a:pPr>
            <a:r>
              <a:rPr lang="en-US" dirty="0" smtClean="0"/>
              <a:t>	long </a:t>
            </a:r>
            <a:r>
              <a:rPr lang="en-US" dirty="0"/>
              <a:t>l =1232874;</a:t>
            </a:r>
          </a:p>
          <a:p>
            <a:pPr marL="0" indent="0">
              <a:buNone/>
            </a:pPr>
            <a:r>
              <a:rPr lang="en-US" dirty="0" smtClean="0"/>
              <a:t>	char</a:t>
            </a:r>
            <a:r>
              <a:rPr lang="en-US" dirty="0"/>
              <a:t>[] arr ={'a','b','c','d','e','f','g'};</a:t>
            </a:r>
          </a:p>
          <a:p>
            <a:pPr marL="0" indent="0">
              <a:buNone/>
            </a:pPr>
            <a:r>
              <a:rPr lang="en-US" dirty="0" smtClean="0"/>
              <a:t>	System.out.println</a:t>
            </a:r>
            <a:r>
              <a:rPr lang="en-US" dirty="0"/>
              <a:t>("Return Value : "+String.valueOf(d));</a:t>
            </a:r>
          </a:p>
          <a:p>
            <a:pPr marL="0" indent="0">
              <a:buNone/>
            </a:pPr>
            <a:r>
              <a:rPr lang="en-US" dirty="0" smtClean="0"/>
              <a:t>	System.out.println</a:t>
            </a:r>
            <a:r>
              <a:rPr lang="en-US" dirty="0"/>
              <a:t>("Return Value : "+String.valueOf(b));</a:t>
            </a:r>
          </a:p>
          <a:p>
            <a:pPr marL="0" indent="0">
              <a:buNone/>
            </a:pPr>
            <a:r>
              <a:rPr lang="en-US" dirty="0" smtClean="0"/>
              <a:t>	System.out.println</a:t>
            </a:r>
            <a:r>
              <a:rPr lang="en-US" dirty="0"/>
              <a:t>("Return Value : "+String.valueOf(l));</a:t>
            </a:r>
          </a:p>
          <a:p>
            <a:pPr marL="0" indent="0">
              <a:buNone/>
            </a:pPr>
            <a:r>
              <a:rPr lang="en-US" dirty="0" smtClean="0"/>
              <a:t>	System.out.println</a:t>
            </a:r>
            <a:r>
              <a:rPr lang="en-US" dirty="0"/>
              <a:t>("Return Value : "+String.valueOf(arr));</a:t>
            </a:r>
          </a:p>
          <a:p>
            <a:pPr marL="0" indent="0">
              <a:buNone/>
            </a:pPr>
            <a:r>
              <a:rPr lang="en-US" dirty="0" smtClean="0"/>
              <a:t>      }</a:t>
            </a:r>
            <a:endParaRPr lang="en-US" dirty="0"/>
          </a:p>
          <a:p>
            <a:pPr marL="0" indent="0">
              <a:buNone/>
            </a:pPr>
            <a:r>
              <a:rPr lang="en-US" dirty="0" smtClean="0"/>
              <a:t>}</a:t>
            </a:r>
          </a:p>
          <a:p>
            <a:pPr marL="0" indent="0">
              <a:buNone/>
            </a:pPr>
            <a:r>
              <a:rPr lang="en-US" b="1" i="1" dirty="0" smtClean="0"/>
              <a:t>Output:</a:t>
            </a:r>
            <a:endParaRPr lang="en-US" b="1" i="1" dirty="0"/>
          </a:p>
          <a:p>
            <a:pPr marL="0" indent="0">
              <a:buNone/>
            </a:pPr>
            <a:r>
              <a:rPr lang="en-US" b="1" i="1" dirty="0"/>
              <a:t>Return Value : 1.02939939939E8</a:t>
            </a:r>
          </a:p>
          <a:p>
            <a:pPr marL="0" indent="0">
              <a:buNone/>
            </a:pPr>
            <a:r>
              <a:rPr lang="en-US" b="1" i="1" dirty="0"/>
              <a:t>Return Value : true</a:t>
            </a:r>
          </a:p>
          <a:p>
            <a:pPr marL="0" indent="0">
              <a:buNone/>
            </a:pPr>
            <a:r>
              <a:rPr lang="en-US" b="1" i="1" dirty="0"/>
              <a:t>Return Value : </a:t>
            </a:r>
            <a:r>
              <a:rPr lang="en-US" b="1" i="1" dirty="0" smtClean="0"/>
              <a:t>1232874</a:t>
            </a:r>
          </a:p>
          <a:p>
            <a:pPr marL="0" indent="0">
              <a:buNone/>
            </a:pPr>
            <a:r>
              <a:rPr lang="en-US" b="1" i="1" dirty="0"/>
              <a:t>Return Value : abcdefg</a:t>
            </a:r>
          </a:p>
        </p:txBody>
      </p:sp>
    </p:spTree>
    <p:extLst>
      <p:ext uri="{BB962C8B-B14F-4D97-AF65-F5344CB8AC3E}">
        <p14:creationId xmlns:p14="http://schemas.microsoft.com/office/powerpoint/2010/main" xmlns="" val="2890257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4"/>
          <p:cNvSpPr>
            <a:spLocks noGrp="1" noChangeArrowheads="1"/>
          </p:cNvSpPr>
          <p:nvPr>
            <p:ph type="title"/>
          </p:nvPr>
        </p:nvSpPr>
        <p:spPr>
          <a:xfrm>
            <a:off x="838200" y="262095"/>
            <a:ext cx="10515600" cy="884126"/>
          </a:xfrm>
        </p:spPr>
        <p:txBody>
          <a:bodyPr/>
          <a:lstStyle/>
          <a:p>
            <a:r>
              <a:rPr lang="en-US" b="1" dirty="0">
                <a:solidFill>
                  <a:srgbClr val="002060"/>
                </a:solidFill>
                <a:latin typeface="Times New Roman" panose="02020603050405020304" pitchFamily="18" charset="0"/>
                <a:cs typeface="Times New Roman" panose="02020603050405020304" pitchFamily="18" charset="0"/>
              </a:rPr>
              <a:t>StringBuffer</a:t>
            </a:r>
          </a:p>
        </p:txBody>
      </p:sp>
      <p:sp>
        <p:nvSpPr>
          <p:cNvPr id="38917" name="Rectangle 5"/>
          <p:cNvSpPr>
            <a:spLocks noGrp="1" noChangeArrowheads="1"/>
          </p:cNvSpPr>
          <p:nvPr>
            <p:ph sz="quarter" idx="1"/>
          </p:nvPr>
        </p:nvSpPr>
        <p:spPr>
          <a:xfrm>
            <a:off x="838200" y="1545465"/>
            <a:ext cx="10515600" cy="4631498"/>
          </a:xfrm>
        </p:spPr>
        <p:txBody>
          <a:bodyPr>
            <a:normAutofit/>
          </a:bodyPr>
          <a:lstStyle/>
          <a:p>
            <a:r>
              <a:rPr lang="en-US" sz="2200" dirty="0">
                <a:latin typeface="Times New Roman" panose="02020603050405020304" pitchFamily="18" charset="0"/>
                <a:cs typeface="Times New Roman" panose="02020603050405020304" pitchFamily="18" charset="0"/>
              </a:rPr>
              <a:t>A StringBuffer is like a String, but can be modified.</a:t>
            </a:r>
          </a:p>
          <a:p>
            <a:r>
              <a:rPr lang="en-US" sz="2200" dirty="0">
                <a:latin typeface="Times New Roman" panose="02020603050405020304" pitchFamily="18" charset="0"/>
                <a:cs typeface="Times New Roman" panose="02020603050405020304" pitchFamily="18" charset="0"/>
              </a:rPr>
              <a:t>The length and content of the StringBuffer sequence can be changed through certain method calls.</a:t>
            </a:r>
          </a:p>
          <a:p>
            <a:r>
              <a:rPr lang="en-US" sz="2200" dirty="0">
                <a:latin typeface="Times New Roman" panose="02020603050405020304" pitchFamily="18" charset="0"/>
                <a:cs typeface="Times New Roman" panose="02020603050405020304" pitchFamily="18" charset="0"/>
              </a:rPr>
              <a:t>StringBuffer defines three constructors:</a:t>
            </a:r>
          </a:p>
          <a:p>
            <a:pPr>
              <a:buFontTx/>
              <a:buNone/>
            </a:pPr>
            <a:endParaRPr lang="en-US" sz="2200" dirty="0">
              <a:latin typeface="Times New Roman" panose="02020603050405020304" pitchFamily="18" charset="0"/>
              <a:cs typeface="Times New Roman" panose="02020603050405020304" pitchFamily="18" charset="0"/>
            </a:endParaRPr>
          </a:p>
          <a:p>
            <a:pPr lvl="1"/>
            <a:r>
              <a:rPr lang="en-US" sz="2200" dirty="0">
                <a:latin typeface="Times New Roman" panose="02020603050405020304" pitchFamily="18" charset="0"/>
                <a:cs typeface="Times New Roman" panose="02020603050405020304" pitchFamily="18" charset="0"/>
              </a:rPr>
              <a:t>StringBuffer()</a:t>
            </a:r>
          </a:p>
          <a:p>
            <a:pPr lvl="1"/>
            <a:r>
              <a:rPr lang="en-US" sz="2200" dirty="0">
                <a:latin typeface="Times New Roman" panose="02020603050405020304" pitchFamily="18" charset="0"/>
                <a:cs typeface="Times New Roman" panose="02020603050405020304" pitchFamily="18" charset="0"/>
              </a:rPr>
              <a:t>StringBuffer(int size)</a:t>
            </a:r>
          </a:p>
          <a:p>
            <a:pPr lvl="1"/>
            <a:r>
              <a:rPr lang="en-US" sz="2200" dirty="0">
                <a:latin typeface="Times New Roman" panose="02020603050405020304" pitchFamily="18" charset="0"/>
                <a:cs typeface="Times New Roman" panose="02020603050405020304" pitchFamily="18" charset="0"/>
              </a:rPr>
              <a:t>StringBuffer(String str)</a:t>
            </a:r>
          </a:p>
          <a:p>
            <a:pPr>
              <a:buFontTx/>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8846649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4"/>
          <p:cNvSpPr>
            <a:spLocks noGrp="1" noChangeArrowheads="1"/>
          </p:cNvSpPr>
          <p:nvPr>
            <p:ph type="title"/>
          </p:nvPr>
        </p:nvSpPr>
        <p:spPr>
          <a:xfrm>
            <a:off x="838200" y="365125"/>
            <a:ext cx="10515600" cy="845489"/>
          </a:xfrm>
        </p:spPr>
        <p:txBody>
          <a:bodyPr/>
          <a:lstStyle/>
          <a:p>
            <a:r>
              <a:rPr lang="en-US" b="1" dirty="0">
                <a:solidFill>
                  <a:srgbClr val="002060"/>
                </a:solidFill>
                <a:latin typeface="Times New Roman" panose="02020603050405020304" pitchFamily="18" charset="0"/>
                <a:cs typeface="Times New Roman" panose="02020603050405020304" pitchFamily="18" charset="0"/>
              </a:rPr>
              <a:t>StringBuffer Operations</a:t>
            </a:r>
          </a:p>
        </p:txBody>
      </p:sp>
      <p:sp>
        <p:nvSpPr>
          <p:cNvPr id="39941" name="Rectangle 5"/>
          <p:cNvSpPr>
            <a:spLocks noGrp="1" noChangeArrowheads="1"/>
          </p:cNvSpPr>
          <p:nvPr>
            <p:ph sz="quarter" idx="1"/>
          </p:nvPr>
        </p:nvSpPr>
        <p:spPr/>
        <p:txBody>
          <a:bodyPr>
            <a:normAutofit/>
          </a:bodyPr>
          <a:lstStyle/>
          <a:p>
            <a:pPr>
              <a:spcBef>
                <a:spcPct val="0"/>
              </a:spcBef>
            </a:pPr>
            <a:r>
              <a:rPr lang="en-US" sz="2400" dirty="0">
                <a:latin typeface="Times New Roman" panose="02020603050405020304" pitchFamily="18" charset="0"/>
                <a:cs typeface="Times New Roman" panose="02020603050405020304" pitchFamily="18" charset="0"/>
              </a:rPr>
              <a:t>The principal operations on a StringBuffer are the append and insert methods, which are overloaded so as to accept data of any type.</a:t>
            </a:r>
          </a:p>
          <a:p>
            <a:pPr>
              <a:spcBef>
                <a:spcPct val="0"/>
              </a:spcBef>
              <a:buFontTx/>
              <a:buNone/>
            </a:pPr>
            <a:endParaRPr lang="en-US" sz="2400" dirty="0">
              <a:latin typeface="Times New Roman" panose="02020603050405020304" pitchFamily="18" charset="0"/>
              <a:cs typeface="Times New Roman" panose="02020603050405020304" pitchFamily="18" charset="0"/>
            </a:endParaRPr>
          </a:p>
          <a:p>
            <a:pPr>
              <a:spcBef>
                <a:spcPct val="0"/>
              </a:spcBef>
              <a:buFontTx/>
              <a:buNone/>
            </a:pPr>
            <a:r>
              <a:rPr lang="en-US" sz="2400" dirty="0">
                <a:latin typeface="Times New Roman" panose="02020603050405020304" pitchFamily="18" charset="0"/>
                <a:cs typeface="Times New Roman" panose="02020603050405020304" pitchFamily="18" charset="0"/>
              </a:rPr>
              <a:t>Here are few append methods:</a:t>
            </a:r>
          </a:p>
          <a:p>
            <a:pPr>
              <a:spcBef>
                <a:spcPct val="0"/>
              </a:spcBef>
              <a:buFontTx/>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StringBuffer </a:t>
            </a:r>
            <a:r>
              <a:rPr lang="en-US" sz="2400" dirty="0">
                <a:latin typeface="Times New Roman" panose="02020603050405020304" pitchFamily="18" charset="0"/>
                <a:cs typeface="Times New Roman" panose="02020603050405020304" pitchFamily="18" charset="0"/>
              </a:rPr>
              <a:t>append(String str)</a:t>
            </a:r>
          </a:p>
          <a:p>
            <a:pPr>
              <a:spcBef>
                <a:spcPct val="0"/>
              </a:spcBef>
              <a:buFontTx/>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StringBuffer </a:t>
            </a:r>
            <a:r>
              <a:rPr lang="en-US" sz="2400" dirty="0">
                <a:latin typeface="Times New Roman" panose="02020603050405020304" pitchFamily="18" charset="0"/>
                <a:cs typeface="Times New Roman" panose="02020603050405020304" pitchFamily="18" charset="0"/>
              </a:rPr>
              <a:t>append(int num)</a:t>
            </a:r>
          </a:p>
          <a:p>
            <a:pPr>
              <a:spcBef>
                <a:spcPct val="0"/>
              </a:spcBef>
              <a:buFontTx/>
              <a:buNone/>
            </a:pPr>
            <a:endParaRPr lang="en-US" sz="2400" dirty="0">
              <a:latin typeface="Times New Roman" panose="02020603050405020304" pitchFamily="18" charset="0"/>
              <a:cs typeface="Times New Roman" panose="02020603050405020304" pitchFamily="18" charset="0"/>
            </a:endParaRPr>
          </a:p>
          <a:p>
            <a:pPr>
              <a:spcBef>
                <a:spcPct val="0"/>
              </a:spcBef>
            </a:pPr>
            <a:r>
              <a:rPr lang="en-US" sz="2400" dirty="0">
                <a:latin typeface="Times New Roman" panose="02020603050405020304" pitchFamily="18" charset="0"/>
                <a:cs typeface="Times New Roman" panose="02020603050405020304" pitchFamily="18" charset="0"/>
              </a:rPr>
              <a:t>The append method always adds these characters at the end of the buffer.</a:t>
            </a:r>
          </a:p>
        </p:txBody>
      </p:sp>
    </p:spTree>
    <p:extLst>
      <p:ext uri="{BB962C8B-B14F-4D97-AF65-F5344CB8AC3E}">
        <p14:creationId xmlns:p14="http://schemas.microsoft.com/office/powerpoint/2010/main" xmlns="" val="1080932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4"/>
          <p:cNvSpPr>
            <a:spLocks noGrp="1" noChangeArrowheads="1"/>
          </p:cNvSpPr>
          <p:nvPr>
            <p:ph type="title"/>
          </p:nvPr>
        </p:nvSpPr>
        <p:spPr>
          <a:xfrm>
            <a:off x="838200" y="365125"/>
            <a:ext cx="10515600" cy="871247"/>
          </a:xfrm>
        </p:spPr>
        <p:txBody>
          <a:bodyPr/>
          <a:lstStyle/>
          <a:p>
            <a:r>
              <a:rPr lang="en-US" dirty="0">
                <a:solidFill>
                  <a:srgbClr val="002060"/>
                </a:solidFill>
                <a:latin typeface="Times New Roman" panose="02020603050405020304" pitchFamily="18" charset="0"/>
                <a:cs typeface="Times New Roman" panose="02020603050405020304" pitchFamily="18" charset="0"/>
              </a:rPr>
              <a:t>StringBuffer Operations</a:t>
            </a:r>
          </a:p>
        </p:txBody>
      </p:sp>
      <p:sp>
        <p:nvSpPr>
          <p:cNvPr id="40965" name="Rectangle 5"/>
          <p:cNvSpPr>
            <a:spLocks noGrp="1" noChangeArrowheads="1"/>
          </p:cNvSpPr>
          <p:nvPr>
            <p:ph sz="quarter" idx="1"/>
          </p:nvPr>
        </p:nvSpPr>
        <p:spPr>
          <a:xfrm>
            <a:off x="838200" y="1825625"/>
            <a:ext cx="10817180" cy="4351338"/>
          </a:xfrm>
        </p:spPr>
        <p:txBody>
          <a:bodyPr>
            <a:normAutofit/>
          </a:bodyPr>
          <a:lstStyle/>
          <a:p>
            <a:pPr>
              <a:spcBef>
                <a:spcPct val="0"/>
              </a:spcBef>
            </a:pPr>
            <a:r>
              <a:rPr lang="en-US" sz="2200" dirty="0">
                <a:latin typeface="Times New Roman" panose="02020603050405020304" pitchFamily="18" charset="0"/>
                <a:cs typeface="Times New Roman" panose="02020603050405020304" pitchFamily="18" charset="0"/>
              </a:rPr>
              <a:t>The insert method adds the characters at a specified point.</a:t>
            </a:r>
          </a:p>
          <a:p>
            <a:pPr>
              <a:spcBef>
                <a:spcPct val="0"/>
              </a:spcBef>
              <a:buFontTx/>
              <a:buNone/>
            </a:pPr>
            <a:endParaRPr lang="en-US" sz="2200" dirty="0">
              <a:latin typeface="Times New Roman" panose="02020603050405020304" pitchFamily="18" charset="0"/>
              <a:cs typeface="Times New Roman" panose="02020603050405020304" pitchFamily="18" charset="0"/>
            </a:endParaRPr>
          </a:p>
          <a:p>
            <a:pPr>
              <a:spcBef>
                <a:spcPct val="0"/>
              </a:spcBef>
              <a:buFontTx/>
              <a:buNone/>
            </a:pPr>
            <a:r>
              <a:rPr lang="en-US" sz="2200" dirty="0">
                <a:latin typeface="Times New Roman" panose="02020603050405020304" pitchFamily="18" charset="0"/>
                <a:cs typeface="Times New Roman" panose="02020603050405020304" pitchFamily="18" charset="0"/>
              </a:rPr>
              <a:t>Here are few insert methods: </a:t>
            </a:r>
          </a:p>
          <a:p>
            <a:pPr>
              <a:spcBef>
                <a:spcPct val="0"/>
              </a:spcBef>
              <a:buFontTx/>
              <a:buNone/>
            </a:pPr>
            <a:r>
              <a:rPr lang="en-US" sz="2200" dirty="0">
                <a:latin typeface="Times New Roman" panose="02020603050405020304" pitchFamily="18" charset="0"/>
                <a:cs typeface="Times New Roman" panose="02020603050405020304" pitchFamily="18" charset="0"/>
              </a:rPr>
              <a:t>	</a:t>
            </a:r>
            <a:endParaRPr lang="en-US" sz="2200" dirty="0" smtClean="0">
              <a:latin typeface="Times New Roman" panose="02020603050405020304" pitchFamily="18" charset="0"/>
              <a:cs typeface="Times New Roman" panose="02020603050405020304" pitchFamily="18" charset="0"/>
            </a:endParaRPr>
          </a:p>
          <a:p>
            <a:pPr>
              <a:spcBef>
                <a:spcPct val="0"/>
              </a:spcBef>
              <a:buFontTx/>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StringBuffer </a:t>
            </a:r>
            <a:r>
              <a:rPr lang="en-US" sz="2200" dirty="0">
                <a:latin typeface="Times New Roman" panose="02020603050405020304" pitchFamily="18" charset="0"/>
                <a:cs typeface="Times New Roman" panose="02020603050405020304" pitchFamily="18" charset="0"/>
              </a:rPr>
              <a:t>insert(int index, String str)</a:t>
            </a:r>
          </a:p>
          <a:p>
            <a:pPr>
              <a:spcBef>
                <a:spcPct val="0"/>
              </a:spcBef>
              <a:buFontTx/>
              <a:buNone/>
            </a:pPr>
            <a:r>
              <a:rPr lang="en-US" sz="2200" dirty="0">
                <a:latin typeface="Times New Roman" panose="02020603050405020304" pitchFamily="18" charset="0"/>
                <a:cs typeface="Times New Roman" panose="02020603050405020304" pitchFamily="18" charset="0"/>
              </a:rPr>
              <a:t>	</a:t>
            </a:r>
            <a:endParaRPr lang="en-US" sz="2200" dirty="0" smtClean="0">
              <a:latin typeface="Times New Roman" panose="02020603050405020304" pitchFamily="18" charset="0"/>
              <a:cs typeface="Times New Roman" panose="02020603050405020304" pitchFamily="18" charset="0"/>
            </a:endParaRPr>
          </a:p>
          <a:p>
            <a:pPr>
              <a:spcBef>
                <a:spcPct val="0"/>
              </a:spcBef>
              <a:buFontTx/>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StringBuffer </a:t>
            </a:r>
            <a:r>
              <a:rPr lang="en-US" sz="2200" dirty="0">
                <a:latin typeface="Times New Roman" panose="02020603050405020304" pitchFamily="18" charset="0"/>
                <a:cs typeface="Times New Roman" panose="02020603050405020304" pitchFamily="18" charset="0"/>
              </a:rPr>
              <a:t>append(int index, char ch)</a:t>
            </a:r>
          </a:p>
          <a:p>
            <a:pPr>
              <a:spcBef>
                <a:spcPct val="0"/>
              </a:spcBef>
              <a:buFontTx/>
              <a:buNone/>
            </a:pPr>
            <a:endParaRPr lang="en-US" sz="2200" dirty="0">
              <a:latin typeface="Times New Roman" panose="02020603050405020304" pitchFamily="18" charset="0"/>
              <a:cs typeface="Times New Roman" panose="02020603050405020304" pitchFamily="18" charset="0"/>
            </a:endParaRPr>
          </a:p>
          <a:p>
            <a:pPr>
              <a:spcBef>
                <a:spcPct val="0"/>
              </a:spcBef>
              <a:buFontTx/>
              <a:buNone/>
            </a:pPr>
            <a:r>
              <a:rPr lang="en-US" sz="2200" dirty="0">
                <a:latin typeface="Times New Roman" panose="02020603050405020304" pitchFamily="18" charset="0"/>
                <a:cs typeface="Times New Roman" panose="02020603050405020304" pitchFamily="18" charset="0"/>
              </a:rPr>
              <a:t>Index specifies at which point the string will be inserted into the invoking StringBuffer object.</a:t>
            </a:r>
          </a:p>
        </p:txBody>
      </p:sp>
    </p:spTree>
    <p:extLst>
      <p:ext uri="{BB962C8B-B14F-4D97-AF65-F5344CB8AC3E}">
        <p14:creationId xmlns:p14="http://schemas.microsoft.com/office/powerpoint/2010/main" xmlns="" val="18191141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4"/>
          <p:cNvSpPr>
            <a:spLocks noGrp="1" noChangeArrowheads="1"/>
          </p:cNvSpPr>
          <p:nvPr>
            <p:ph type="title"/>
          </p:nvPr>
        </p:nvSpPr>
        <p:spPr>
          <a:xfrm>
            <a:off x="825321" y="171943"/>
            <a:ext cx="10515600" cy="806852"/>
          </a:xfrm>
        </p:spPr>
        <p:txBody>
          <a:bodyPr/>
          <a:lstStyle/>
          <a:p>
            <a:r>
              <a:rPr lang="en-US" b="1" dirty="0">
                <a:solidFill>
                  <a:srgbClr val="002060"/>
                </a:solidFill>
                <a:latin typeface="Times New Roman" panose="02020603050405020304" pitchFamily="18" charset="0"/>
                <a:cs typeface="Times New Roman" panose="02020603050405020304" pitchFamily="18" charset="0"/>
              </a:rPr>
              <a:t>StringBuffer Operations</a:t>
            </a:r>
          </a:p>
        </p:txBody>
      </p:sp>
      <p:sp>
        <p:nvSpPr>
          <p:cNvPr id="41989" name="Rectangle 5"/>
          <p:cNvSpPr>
            <a:spLocks noGrp="1" noChangeArrowheads="1"/>
          </p:cNvSpPr>
          <p:nvPr>
            <p:ph sz="quarter" idx="1"/>
          </p:nvPr>
        </p:nvSpPr>
        <p:spPr>
          <a:xfrm>
            <a:off x="682580" y="1107584"/>
            <a:ext cx="11178862" cy="5383368"/>
          </a:xfrm>
        </p:spPr>
        <p:txBody>
          <a:bodyPr>
            <a:noAutofit/>
          </a:bodyPr>
          <a:lstStyle/>
          <a:p>
            <a:r>
              <a:rPr lang="en-US" sz="2200" b="1" dirty="0">
                <a:latin typeface="Times New Roman" panose="02020603050405020304" pitchFamily="18" charset="0"/>
                <a:cs typeface="Times New Roman" panose="02020603050405020304" pitchFamily="18" charset="0"/>
              </a:rPr>
              <a:t>delete() -  </a:t>
            </a:r>
            <a:r>
              <a:rPr lang="en-US" sz="2200" dirty="0">
                <a:latin typeface="Times New Roman" panose="02020603050405020304" pitchFamily="18" charset="0"/>
                <a:cs typeface="Times New Roman" panose="02020603050405020304" pitchFamily="18" charset="0"/>
              </a:rPr>
              <a:t>Removes the characters in a substring of this StringBuffer. The substring begins at the specified start and extends to the character at index end - 1 or to the end of the StringBuffer if no such character exists. If start is equal to end, no changes are made. </a:t>
            </a:r>
          </a:p>
          <a:p>
            <a:pPr>
              <a:buFontTx/>
              <a:buNone/>
            </a:pPr>
            <a:r>
              <a:rPr lang="en-US" sz="2200" dirty="0" smtClean="0">
                <a:latin typeface="Times New Roman" panose="02020603050405020304" pitchFamily="18" charset="0"/>
                <a:cs typeface="Times New Roman" panose="02020603050405020304" pitchFamily="18" charset="0"/>
              </a:rPr>
              <a:t>		public </a:t>
            </a:r>
            <a:r>
              <a:rPr lang="en-US" sz="2200" dirty="0">
                <a:latin typeface="Times New Roman" panose="02020603050405020304" pitchFamily="18" charset="0"/>
                <a:cs typeface="Times New Roman" panose="02020603050405020304" pitchFamily="18" charset="0"/>
              </a:rPr>
              <a:t>StringBuffer </a:t>
            </a:r>
            <a:r>
              <a:rPr lang="en-US" sz="2200" b="1" dirty="0">
                <a:latin typeface="Times New Roman" panose="02020603050405020304" pitchFamily="18" charset="0"/>
                <a:cs typeface="Times New Roman" panose="02020603050405020304" pitchFamily="18" charset="0"/>
              </a:rPr>
              <a:t>delete</a:t>
            </a:r>
            <a:r>
              <a:rPr lang="en-US" sz="2200" dirty="0">
                <a:latin typeface="Times New Roman" panose="02020603050405020304" pitchFamily="18" charset="0"/>
                <a:cs typeface="Times New Roman" panose="02020603050405020304" pitchFamily="18" charset="0"/>
              </a:rPr>
              <a:t>(int start, int end</a:t>
            </a:r>
            <a:r>
              <a:rPr lang="en-US" sz="2200" dirty="0" smtClean="0">
                <a:latin typeface="Times New Roman" panose="02020603050405020304" pitchFamily="18" charset="0"/>
                <a:cs typeface="Times New Roman" panose="02020603050405020304" pitchFamily="18" charset="0"/>
              </a:rPr>
              <a:t>)</a:t>
            </a:r>
          </a:p>
          <a:p>
            <a:pPr>
              <a:buFontTx/>
              <a:buNone/>
            </a:pPr>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replace() - </a:t>
            </a:r>
            <a:r>
              <a:rPr lang="en-US" sz="2200" dirty="0">
                <a:latin typeface="Times New Roman" panose="02020603050405020304" pitchFamily="18" charset="0"/>
                <a:cs typeface="Times New Roman" panose="02020603050405020304" pitchFamily="18" charset="0"/>
              </a:rPr>
              <a:t>Replaces the characters in a substring of this StringBuffer with characters in the specified String. </a:t>
            </a:r>
          </a:p>
          <a:p>
            <a:pPr>
              <a:buFontTx/>
              <a:buNone/>
            </a:pPr>
            <a:r>
              <a:rPr lang="en-US" sz="2200" dirty="0" smtClean="0">
                <a:latin typeface="Times New Roman" panose="02020603050405020304" pitchFamily="18" charset="0"/>
                <a:cs typeface="Times New Roman" panose="02020603050405020304" pitchFamily="18" charset="0"/>
              </a:rPr>
              <a:t>		public </a:t>
            </a:r>
            <a:r>
              <a:rPr lang="en-US" sz="2200" dirty="0">
                <a:latin typeface="Times New Roman" panose="02020603050405020304" pitchFamily="18" charset="0"/>
                <a:cs typeface="Times New Roman" panose="02020603050405020304" pitchFamily="18" charset="0"/>
              </a:rPr>
              <a:t>StringBuffer </a:t>
            </a:r>
            <a:r>
              <a:rPr lang="en-US" sz="2200" b="1" dirty="0">
                <a:latin typeface="Times New Roman" panose="02020603050405020304" pitchFamily="18" charset="0"/>
                <a:cs typeface="Times New Roman" panose="02020603050405020304" pitchFamily="18" charset="0"/>
              </a:rPr>
              <a:t>replace</a:t>
            </a:r>
            <a:r>
              <a:rPr lang="en-US" sz="2200" dirty="0">
                <a:latin typeface="Times New Roman" panose="02020603050405020304" pitchFamily="18" charset="0"/>
                <a:cs typeface="Times New Roman" panose="02020603050405020304" pitchFamily="18" charset="0"/>
              </a:rPr>
              <a:t>(int start, int end, String str)</a:t>
            </a:r>
          </a:p>
          <a:p>
            <a:pPr>
              <a:buFontTx/>
              <a:buNone/>
            </a:pPr>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substring() - </a:t>
            </a:r>
            <a:r>
              <a:rPr lang="en-US" sz="2200" dirty="0">
                <a:latin typeface="Times New Roman" panose="02020603050405020304" pitchFamily="18" charset="0"/>
                <a:cs typeface="Times New Roman" panose="02020603050405020304" pitchFamily="18" charset="0"/>
              </a:rPr>
              <a:t>Returns a new String that contains a subsequence of characters currently contained in this StringBuffer. The substring begins at the specified index and extends to the end of the StringBuffer.</a:t>
            </a:r>
          </a:p>
          <a:p>
            <a:pPr>
              <a:buFontTx/>
              <a:buNone/>
            </a:pPr>
            <a:r>
              <a:rPr lang="en-US" sz="2200" dirty="0" smtClean="0">
                <a:latin typeface="Times New Roman" panose="02020603050405020304" pitchFamily="18" charset="0"/>
                <a:cs typeface="Times New Roman" panose="02020603050405020304" pitchFamily="18" charset="0"/>
              </a:rPr>
              <a:t>		public </a:t>
            </a:r>
            <a:r>
              <a:rPr lang="en-US" sz="2200" dirty="0">
                <a:latin typeface="Times New Roman" panose="02020603050405020304" pitchFamily="18" charset="0"/>
                <a:cs typeface="Times New Roman" panose="02020603050405020304" pitchFamily="18" charset="0"/>
              </a:rPr>
              <a:t>String substring(int start)</a:t>
            </a:r>
          </a:p>
          <a:p>
            <a:pPr>
              <a:buFontTx/>
              <a:buNone/>
            </a:pPr>
            <a:endParaRPr lang="en-US" sz="2200" dirty="0">
              <a:solidFill>
                <a:schemeClr val="bg1"/>
              </a:solidFill>
              <a:latin typeface="Times New Roman" panose="02020603050405020304" pitchFamily="18" charset="0"/>
              <a:cs typeface="Times New Roman" panose="02020603050405020304" pitchFamily="18" charset="0"/>
            </a:endParaRPr>
          </a:p>
          <a:p>
            <a:pPr>
              <a:buFontTx/>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0323231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4"/>
          <p:cNvSpPr>
            <a:spLocks noGrp="1" noChangeArrowheads="1"/>
          </p:cNvSpPr>
          <p:nvPr>
            <p:ph type="title"/>
          </p:nvPr>
        </p:nvSpPr>
        <p:spPr>
          <a:xfrm>
            <a:off x="838200" y="146185"/>
            <a:ext cx="10515600" cy="742458"/>
          </a:xfrm>
        </p:spPr>
        <p:txBody>
          <a:bodyPr>
            <a:normAutofit fontScale="90000"/>
          </a:bodyPr>
          <a:lstStyle/>
          <a:p>
            <a:r>
              <a:rPr lang="en-US" dirty="0">
                <a:solidFill>
                  <a:srgbClr val="002060"/>
                </a:solidFill>
              </a:rPr>
              <a:t>StringBuffer Operations</a:t>
            </a:r>
          </a:p>
        </p:txBody>
      </p:sp>
      <p:sp>
        <p:nvSpPr>
          <p:cNvPr id="45061" name="Rectangle 5"/>
          <p:cNvSpPr>
            <a:spLocks noGrp="1" noChangeArrowheads="1"/>
          </p:cNvSpPr>
          <p:nvPr>
            <p:ph sz="quarter" idx="1"/>
          </p:nvPr>
        </p:nvSpPr>
        <p:spPr>
          <a:xfrm>
            <a:off x="566670" y="1030310"/>
            <a:ext cx="11204620" cy="5563673"/>
          </a:xfrm>
        </p:spPr>
        <p:txBody>
          <a:bodyPr>
            <a:normAutofit/>
          </a:bodyPr>
          <a:lstStyle/>
          <a:p>
            <a:r>
              <a:rPr lang="en-US" sz="2200" b="1" dirty="0">
                <a:latin typeface="Times New Roman" panose="02020603050405020304" pitchFamily="18" charset="0"/>
                <a:cs typeface="Times New Roman" panose="02020603050405020304" pitchFamily="18" charset="0"/>
              </a:rPr>
              <a:t>reverse() - </a:t>
            </a:r>
            <a:r>
              <a:rPr lang="en-US" sz="2200" dirty="0">
                <a:latin typeface="Times New Roman" panose="02020603050405020304" pitchFamily="18" charset="0"/>
                <a:cs typeface="Times New Roman" panose="02020603050405020304" pitchFamily="18" charset="0"/>
              </a:rPr>
              <a:t>The character sequence contained in this string buffer is replaced by the reverse of the sequence. </a:t>
            </a:r>
          </a:p>
          <a:p>
            <a:pPr>
              <a:buFontTx/>
              <a:buNone/>
            </a:pPr>
            <a:r>
              <a:rPr lang="en-US" sz="2200" dirty="0" smtClean="0">
                <a:latin typeface="Times New Roman" panose="02020603050405020304" pitchFamily="18" charset="0"/>
                <a:cs typeface="Times New Roman" panose="02020603050405020304" pitchFamily="18" charset="0"/>
              </a:rPr>
              <a:t>		public </a:t>
            </a:r>
            <a:r>
              <a:rPr lang="en-US" sz="2200" dirty="0">
                <a:latin typeface="Times New Roman" panose="02020603050405020304" pitchFamily="18" charset="0"/>
                <a:cs typeface="Times New Roman" panose="02020603050405020304" pitchFamily="18" charset="0"/>
              </a:rPr>
              <a:t>StringBuffer </a:t>
            </a:r>
            <a:r>
              <a:rPr lang="en-US" sz="2200" b="1" dirty="0">
                <a:latin typeface="Times New Roman" panose="02020603050405020304" pitchFamily="18" charset="0"/>
                <a:cs typeface="Times New Roman" panose="02020603050405020304" pitchFamily="18" charset="0"/>
              </a:rPr>
              <a:t>reverse</a:t>
            </a:r>
            <a:r>
              <a:rPr lang="en-US" sz="2200" dirty="0">
                <a:latin typeface="Times New Roman" panose="02020603050405020304" pitchFamily="18" charset="0"/>
                <a:cs typeface="Times New Roman" panose="02020603050405020304" pitchFamily="18" charset="0"/>
              </a:rPr>
              <a:t>()</a:t>
            </a:r>
          </a:p>
          <a:p>
            <a:pPr>
              <a:buFontTx/>
              <a:buNone/>
            </a:pPr>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length() - </a:t>
            </a:r>
            <a:r>
              <a:rPr lang="en-US" sz="2200" dirty="0">
                <a:latin typeface="Times New Roman" panose="02020603050405020304" pitchFamily="18" charset="0"/>
                <a:cs typeface="Times New Roman" panose="02020603050405020304" pitchFamily="18" charset="0"/>
              </a:rPr>
              <a:t>Returns the length of this string buffer. </a:t>
            </a:r>
          </a:p>
          <a:p>
            <a:pPr>
              <a:buFontTx/>
              <a:buNone/>
            </a:pPr>
            <a:r>
              <a:rPr lang="en-US" sz="2200" dirty="0" smtClean="0">
                <a:latin typeface="Times New Roman" panose="02020603050405020304" pitchFamily="18" charset="0"/>
                <a:cs typeface="Times New Roman" panose="02020603050405020304" pitchFamily="18" charset="0"/>
              </a:rPr>
              <a:t>		public </a:t>
            </a:r>
            <a:r>
              <a:rPr lang="en-US" sz="2200" dirty="0">
                <a:latin typeface="Times New Roman" panose="02020603050405020304" pitchFamily="18" charset="0"/>
                <a:cs typeface="Times New Roman" panose="02020603050405020304" pitchFamily="18" charset="0"/>
              </a:rPr>
              <a:t>int </a:t>
            </a:r>
            <a:r>
              <a:rPr lang="en-US" sz="2200" b="1" dirty="0">
                <a:latin typeface="Times New Roman" panose="02020603050405020304" pitchFamily="18" charset="0"/>
                <a:cs typeface="Times New Roman" panose="02020603050405020304" pitchFamily="18" charset="0"/>
              </a:rPr>
              <a:t>length</a:t>
            </a:r>
            <a:r>
              <a:rPr lang="en-US" sz="2200" dirty="0" smtClean="0">
                <a:latin typeface="Times New Roman" panose="02020603050405020304" pitchFamily="18" charset="0"/>
                <a:cs typeface="Times New Roman" panose="02020603050405020304" pitchFamily="18" charset="0"/>
              </a:rPr>
              <a:t>()</a:t>
            </a:r>
          </a:p>
          <a:p>
            <a:endParaRPr lang="en-US" sz="2200" b="1" dirty="0" smtClean="0">
              <a:latin typeface="Times New Roman" panose="02020603050405020304" pitchFamily="18" charset="0"/>
              <a:cs typeface="Times New Roman" panose="02020603050405020304" pitchFamily="18" charset="0"/>
            </a:endParaRPr>
          </a:p>
          <a:p>
            <a:r>
              <a:rPr lang="en-US" sz="2200" b="1" dirty="0" smtClean="0">
                <a:latin typeface="Times New Roman" panose="02020603050405020304" pitchFamily="18" charset="0"/>
                <a:cs typeface="Times New Roman" panose="02020603050405020304" pitchFamily="18" charset="0"/>
              </a:rPr>
              <a:t>capacity</a:t>
            </a:r>
            <a:r>
              <a:rPr lang="en-US" sz="2200" b="1" dirty="0">
                <a:latin typeface="Times New Roman" panose="02020603050405020304" pitchFamily="18" charset="0"/>
                <a:cs typeface="Times New Roman" panose="02020603050405020304" pitchFamily="18" charset="0"/>
              </a:rPr>
              <a:t>() - </a:t>
            </a:r>
            <a:r>
              <a:rPr lang="en-US" sz="2200" dirty="0">
                <a:latin typeface="Times New Roman" panose="02020603050405020304" pitchFamily="18" charset="0"/>
                <a:cs typeface="Times New Roman" panose="02020603050405020304" pitchFamily="18" charset="0"/>
              </a:rPr>
              <a:t>Returns the current capacity of the String buffer. The capacity is the amount of storage available for newly inserted characters.</a:t>
            </a:r>
          </a:p>
          <a:p>
            <a:pPr>
              <a:buFontTx/>
              <a:buNone/>
            </a:pPr>
            <a:r>
              <a:rPr lang="en-US" sz="2200" dirty="0" smtClean="0">
                <a:latin typeface="Times New Roman" panose="02020603050405020304" pitchFamily="18" charset="0"/>
                <a:cs typeface="Times New Roman" panose="02020603050405020304" pitchFamily="18" charset="0"/>
              </a:rPr>
              <a:t>		public </a:t>
            </a:r>
            <a:r>
              <a:rPr lang="en-US" sz="2200" dirty="0">
                <a:latin typeface="Times New Roman" panose="02020603050405020304" pitchFamily="18" charset="0"/>
                <a:cs typeface="Times New Roman" panose="02020603050405020304" pitchFamily="18" charset="0"/>
              </a:rPr>
              <a:t>int </a:t>
            </a:r>
            <a:r>
              <a:rPr lang="en-US" sz="2200" b="1" dirty="0">
                <a:latin typeface="Times New Roman" panose="02020603050405020304" pitchFamily="18" charset="0"/>
                <a:cs typeface="Times New Roman" panose="02020603050405020304" pitchFamily="18" charset="0"/>
              </a:rPr>
              <a:t>capacity</a:t>
            </a:r>
            <a:r>
              <a:rPr lang="en-US" sz="2200" dirty="0">
                <a:latin typeface="Times New Roman" panose="02020603050405020304" pitchFamily="18" charset="0"/>
                <a:cs typeface="Times New Roman" panose="02020603050405020304" pitchFamily="18" charset="0"/>
              </a:rPr>
              <a:t>()</a:t>
            </a:r>
          </a:p>
          <a:p>
            <a:pPr>
              <a:buFontTx/>
              <a:buNone/>
            </a:pP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charAt() - </a:t>
            </a:r>
            <a:r>
              <a:rPr lang="en-US" sz="2200" dirty="0">
                <a:latin typeface="Times New Roman" panose="02020603050405020304" pitchFamily="18" charset="0"/>
                <a:cs typeface="Times New Roman" panose="02020603050405020304" pitchFamily="18" charset="0"/>
              </a:rPr>
              <a:t>The specified character of the sequence currently represented by the string buffer, as indicated by the index argument, is returned. </a:t>
            </a:r>
          </a:p>
          <a:p>
            <a:pPr>
              <a:buFontTx/>
              <a:buNone/>
            </a:pPr>
            <a:r>
              <a:rPr lang="en-US" sz="2200" dirty="0" smtClean="0">
                <a:latin typeface="Times New Roman" panose="02020603050405020304" pitchFamily="18" charset="0"/>
                <a:cs typeface="Times New Roman" panose="02020603050405020304" pitchFamily="18" charset="0"/>
              </a:rPr>
              <a:t>		public </a:t>
            </a:r>
            <a:r>
              <a:rPr lang="en-US" sz="2200" dirty="0">
                <a:latin typeface="Times New Roman" panose="02020603050405020304" pitchFamily="18" charset="0"/>
                <a:cs typeface="Times New Roman" panose="02020603050405020304" pitchFamily="18" charset="0"/>
              </a:rPr>
              <a:t>char </a:t>
            </a:r>
            <a:r>
              <a:rPr lang="en-US" sz="2200" b="1" dirty="0">
                <a:latin typeface="Times New Roman" panose="02020603050405020304" pitchFamily="18" charset="0"/>
                <a:cs typeface="Times New Roman" panose="02020603050405020304" pitchFamily="18" charset="0"/>
              </a:rPr>
              <a:t>charAt</a:t>
            </a:r>
            <a:r>
              <a:rPr lang="en-US" sz="2200" dirty="0">
                <a:latin typeface="Times New Roman" panose="02020603050405020304" pitchFamily="18" charset="0"/>
                <a:cs typeface="Times New Roman" panose="02020603050405020304" pitchFamily="18" charset="0"/>
              </a:rPr>
              <a:t>(int index</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3603868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4"/>
          <p:cNvSpPr>
            <a:spLocks noGrp="1" noChangeArrowheads="1"/>
          </p:cNvSpPr>
          <p:nvPr>
            <p:ph type="title"/>
          </p:nvPr>
        </p:nvSpPr>
        <p:spPr>
          <a:xfrm>
            <a:off x="838200" y="197700"/>
            <a:ext cx="10515600" cy="781095"/>
          </a:xfrm>
        </p:spPr>
        <p:txBody>
          <a:bodyPr/>
          <a:lstStyle/>
          <a:p>
            <a:r>
              <a:rPr lang="en-US" b="1" dirty="0">
                <a:solidFill>
                  <a:srgbClr val="002060"/>
                </a:solidFill>
                <a:latin typeface="Times New Roman" panose="02020603050405020304" pitchFamily="18" charset="0"/>
                <a:cs typeface="Times New Roman" panose="02020603050405020304" pitchFamily="18" charset="0"/>
              </a:rPr>
              <a:t>StringBuffer Operations</a:t>
            </a:r>
          </a:p>
        </p:txBody>
      </p:sp>
      <p:sp>
        <p:nvSpPr>
          <p:cNvPr id="47109" name="Rectangle 5"/>
          <p:cNvSpPr>
            <a:spLocks noGrp="1" noChangeArrowheads="1"/>
          </p:cNvSpPr>
          <p:nvPr>
            <p:ph sz="quarter" idx="1"/>
          </p:nvPr>
        </p:nvSpPr>
        <p:spPr>
          <a:xfrm>
            <a:off x="425003" y="1107583"/>
            <a:ext cx="11436439" cy="5069380"/>
          </a:xfrm>
        </p:spPr>
        <p:txBody>
          <a:bodyPr>
            <a:normAutofit/>
          </a:bodyPr>
          <a:lstStyle/>
          <a:p>
            <a:r>
              <a:rPr lang="en-US" sz="2200" b="1" dirty="0">
                <a:latin typeface="Times New Roman" panose="02020603050405020304" pitchFamily="18" charset="0"/>
                <a:cs typeface="Times New Roman" panose="02020603050405020304" pitchFamily="18" charset="0"/>
              </a:rPr>
              <a:t>getChars() - </a:t>
            </a:r>
            <a:r>
              <a:rPr lang="en-US" sz="2200" dirty="0">
                <a:latin typeface="Times New Roman" panose="02020603050405020304" pitchFamily="18" charset="0"/>
                <a:cs typeface="Times New Roman" panose="02020603050405020304" pitchFamily="18" charset="0"/>
              </a:rPr>
              <a:t>Characters are copied from this string buffer into the destination character array dst. The first character to be copied is at index srcBegin; the last character to be copied is at index srcEnd-1. </a:t>
            </a:r>
          </a:p>
          <a:p>
            <a:pPr>
              <a:buFontTx/>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public </a:t>
            </a:r>
            <a:r>
              <a:rPr lang="en-US" sz="2200" dirty="0">
                <a:latin typeface="Times New Roman" panose="02020603050405020304" pitchFamily="18" charset="0"/>
                <a:cs typeface="Times New Roman" panose="02020603050405020304" pitchFamily="18" charset="0"/>
              </a:rPr>
              <a:t>void </a:t>
            </a:r>
            <a:r>
              <a:rPr lang="en-US" sz="2200" b="1" dirty="0">
                <a:latin typeface="Times New Roman" panose="02020603050405020304" pitchFamily="18" charset="0"/>
                <a:cs typeface="Times New Roman" panose="02020603050405020304" pitchFamily="18" charset="0"/>
              </a:rPr>
              <a:t>getChars</a:t>
            </a:r>
            <a:r>
              <a:rPr lang="en-US" sz="2200" dirty="0">
                <a:latin typeface="Times New Roman" panose="02020603050405020304" pitchFamily="18" charset="0"/>
                <a:cs typeface="Times New Roman" panose="02020603050405020304" pitchFamily="18" charset="0"/>
              </a:rPr>
              <a:t>(int srcBegin, int srcEnd, char[] dst, int dstBegin) </a:t>
            </a:r>
          </a:p>
          <a:p>
            <a:pPr>
              <a:buFontTx/>
              <a:buNone/>
            </a:pP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setLength</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Sets the length of the StringBuffer. </a:t>
            </a:r>
          </a:p>
          <a:p>
            <a:pPr>
              <a:buFontTx/>
              <a:buNone/>
            </a:pPr>
            <a:r>
              <a:rPr lang="en-US" sz="2200" dirty="0" smtClean="0">
                <a:latin typeface="Times New Roman" panose="02020603050405020304" pitchFamily="18" charset="0"/>
                <a:cs typeface="Times New Roman" panose="02020603050405020304" pitchFamily="18" charset="0"/>
              </a:rPr>
              <a:t>		public </a:t>
            </a:r>
            <a:r>
              <a:rPr lang="en-US" sz="2200" dirty="0">
                <a:latin typeface="Times New Roman" panose="02020603050405020304" pitchFamily="18" charset="0"/>
                <a:cs typeface="Times New Roman" panose="02020603050405020304" pitchFamily="18" charset="0"/>
              </a:rPr>
              <a:t>void </a:t>
            </a:r>
            <a:r>
              <a:rPr lang="en-US" sz="2200" b="1" dirty="0">
                <a:latin typeface="Times New Roman" panose="02020603050405020304" pitchFamily="18" charset="0"/>
                <a:cs typeface="Times New Roman" panose="02020603050405020304" pitchFamily="18" charset="0"/>
              </a:rPr>
              <a:t>setLength</a:t>
            </a:r>
            <a:r>
              <a:rPr lang="en-US" sz="2200" dirty="0">
                <a:latin typeface="Times New Roman" panose="02020603050405020304" pitchFamily="18" charset="0"/>
                <a:cs typeface="Times New Roman" panose="02020603050405020304" pitchFamily="18" charset="0"/>
              </a:rPr>
              <a:t>(int newLength)</a:t>
            </a:r>
          </a:p>
          <a:p>
            <a:pPr>
              <a:buFontTx/>
              <a:buNone/>
            </a:pPr>
            <a:r>
              <a:rPr lang="en-US" sz="22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xmlns="" val="14927860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4"/>
          <p:cNvSpPr>
            <a:spLocks noGrp="1" noChangeArrowheads="1"/>
          </p:cNvSpPr>
          <p:nvPr>
            <p:ph type="title"/>
          </p:nvPr>
        </p:nvSpPr>
        <p:spPr>
          <a:xfrm>
            <a:off x="838200" y="146185"/>
            <a:ext cx="10515600" cy="600790"/>
          </a:xfrm>
        </p:spPr>
        <p:txBody>
          <a:bodyPr>
            <a:normAutofit fontScale="90000"/>
          </a:bodyPr>
          <a:lstStyle/>
          <a:p>
            <a:r>
              <a:rPr lang="en-US" dirty="0">
                <a:solidFill>
                  <a:srgbClr val="002060"/>
                </a:solidFill>
              </a:rPr>
              <a:t>Examples: StringBuffer</a:t>
            </a:r>
          </a:p>
        </p:txBody>
      </p:sp>
      <p:sp>
        <p:nvSpPr>
          <p:cNvPr id="48133" name="Rectangle 5"/>
          <p:cNvSpPr>
            <a:spLocks noGrp="1" noChangeArrowheads="1"/>
          </p:cNvSpPr>
          <p:nvPr>
            <p:ph sz="quarter" idx="1"/>
          </p:nvPr>
        </p:nvSpPr>
        <p:spPr>
          <a:xfrm>
            <a:off x="1017431" y="901521"/>
            <a:ext cx="11011437" cy="4700789"/>
          </a:xfrm>
        </p:spPr>
        <p:txBody>
          <a:bodyPr>
            <a:normAutofit lnSpcReduction="10000"/>
          </a:bodyPr>
          <a:lstStyle/>
          <a:p>
            <a:pPr>
              <a:buFontTx/>
              <a:buNone/>
            </a:pPr>
            <a:r>
              <a:rPr lang="en-US" sz="2400" dirty="0">
                <a:latin typeface="Times New Roman" panose="02020603050405020304" pitchFamily="18" charset="0"/>
                <a:cs typeface="Times New Roman" panose="02020603050405020304" pitchFamily="18" charset="0"/>
              </a:rPr>
              <a:t> StringBuffer sb = new StringBuffer(“Hello”);</a:t>
            </a:r>
          </a:p>
          <a:p>
            <a:pPr>
              <a:buFontTx/>
              <a:buNone/>
            </a:pPr>
            <a:r>
              <a:rPr lang="en-US" sz="2400" dirty="0">
                <a:latin typeface="Times New Roman" panose="02020603050405020304" pitchFamily="18" charset="0"/>
                <a:cs typeface="Times New Roman" panose="02020603050405020304" pitchFamily="18" charset="0"/>
              </a:rPr>
              <a:t>	sb.length(); </a:t>
            </a:r>
            <a:r>
              <a:rPr lang="en-US" sz="2400" dirty="0" smtClean="0">
                <a:latin typeface="Times New Roman" panose="02020603050405020304" pitchFamily="18" charset="0"/>
                <a:cs typeface="Times New Roman" panose="02020603050405020304" pitchFamily="18" charset="0"/>
              </a:rPr>
              <a:t>				// 5</a:t>
            </a:r>
          </a:p>
          <a:p>
            <a:pPr>
              <a:buFontTx/>
              <a:buNone/>
            </a:pPr>
            <a:r>
              <a:rPr lang="en-US" sz="2400" dirty="0" smtClean="0">
                <a:latin typeface="Times New Roman" panose="02020603050405020304" pitchFamily="18" charset="0"/>
                <a:cs typeface="Times New Roman" panose="02020603050405020304" pitchFamily="18" charset="0"/>
              </a:rPr>
              <a:t>	sb.delete(2</a:t>
            </a:r>
            <a:r>
              <a:rPr lang="en-US" sz="2400" dirty="0">
                <a:latin typeface="Times New Roman" panose="02020603050405020304" pitchFamily="18" charset="0"/>
                <a:cs typeface="Times New Roman" panose="02020603050405020304" pitchFamily="18" charset="0"/>
              </a:rPr>
              <a:t>, 4</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a:buFontTx/>
              <a:buNone/>
            </a:pPr>
            <a:r>
              <a:rPr lang="en-US" sz="2400" dirty="0">
                <a:latin typeface="Times New Roman" panose="02020603050405020304" pitchFamily="18" charset="0"/>
                <a:cs typeface="Times New Roman" panose="02020603050405020304" pitchFamily="18" charset="0"/>
              </a:rPr>
              <a:t>	sb.capacity(); </a:t>
            </a:r>
            <a:r>
              <a:rPr lang="en-US" sz="2400" dirty="0" smtClean="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21 (16 characters room </a:t>
            </a:r>
            <a:r>
              <a:rPr lang="en-US" sz="2400" dirty="0" smtClean="0">
                <a:latin typeface="Times New Roman" panose="02020603050405020304" pitchFamily="18" charset="0"/>
                <a:cs typeface="Times New Roman" panose="02020603050405020304" pitchFamily="18" charset="0"/>
              </a:rPr>
              <a:t>is added </a:t>
            </a:r>
            <a:r>
              <a:rPr lang="en-US" sz="2400" dirty="0">
                <a:latin typeface="Times New Roman" panose="02020603050405020304" pitchFamily="18" charset="0"/>
                <a:cs typeface="Times New Roman" panose="02020603050405020304" pitchFamily="18" charset="0"/>
              </a:rPr>
              <a:t>if no size is specified)</a:t>
            </a:r>
          </a:p>
          <a:p>
            <a:pPr>
              <a:buFontTx/>
              <a:buNone/>
            </a:pPr>
            <a:r>
              <a:rPr lang="en-US" sz="2400" dirty="0">
                <a:latin typeface="Times New Roman" panose="02020603050405020304" pitchFamily="18" charset="0"/>
                <a:cs typeface="Times New Roman" panose="02020603050405020304" pitchFamily="18" charset="0"/>
              </a:rPr>
              <a:t>	sb.charAt(1</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e</a:t>
            </a:r>
          </a:p>
          <a:p>
            <a:pPr>
              <a:buFontTx/>
              <a:buNone/>
            </a:pPr>
            <a:r>
              <a:rPr lang="en-US" sz="2400" dirty="0">
                <a:latin typeface="Times New Roman" panose="02020603050405020304" pitchFamily="18" charset="0"/>
                <a:cs typeface="Times New Roman" panose="02020603050405020304" pitchFamily="18" charset="0"/>
              </a:rPr>
              <a:t>	sb.setCharAt(1,’i’); </a:t>
            </a:r>
            <a:r>
              <a:rPr lang="en-US" sz="2400" dirty="0" smtClean="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Hillo</a:t>
            </a:r>
          </a:p>
          <a:p>
            <a:pPr>
              <a:buFontTx/>
              <a:buNone/>
            </a:pPr>
            <a:r>
              <a:rPr lang="en-US" sz="2400" dirty="0">
                <a:latin typeface="Times New Roman" panose="02020603050405020304" pitchFamily="18" charset="0"/>
                <a:cs typeface="Times New Roman" panose="02020603050405020304" pitchFamily="18" charset="0"/>
              </a:rPr>
              <a:t>	sb.setLength(2</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Hi</a:t>
            </a:r>
          </a:p>
          <a:p>
            <a:pPr>
              <a:buFontTx/>
              <a:buNone/>
            </a:pPr>
            <a:r>
              <a:rPr lang="en-US" sz="2400" dirty="0">
                <a:latin typeface="Times New Roman" panose="02020603050405020304" pitchFamily="18" charset="0"/>
                <a:cs typeface="Times New Roman" panose="02020603050405020304" pitchFamily="18" charset="0"/>
              </a:rPr>
              <a:t>	sb.append(“l”).append(“l”); </a:t>
            </a:r>
            <a:r>
              <a:rPr lang="en-US" sz="2400" dirty="0" smtClean="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Hill</a:t>
            </a:r>
          </a:p>
          <a:p>
            <a:pPr>
              <a:buFontTx/>
              <a:buNone/>
            </a:pPr>
            <a:r>
              <a:rPr lang="en-US" sz="2400" dirty="0">
                <a:latin typeface="Times New Roman" panose="02020603050405020304" pitchFamily="18" charset="0"/>
                <a:cs typeface="Times New Roman" panose="02020603050405020304" pitchFamily="18" charset="0"/>
              </a:rPr>
              <a:t>	sb.insert(0, “Big “); </a:t>
            </a:r>
            <a:r>
              <a:rPr lang="en-US" sz="2400" dirty="0" smtClean="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Big </a:t>
            </a:r>
            <a:r>
              <a:rPr lang="en-US" sz="2400" dirty="0" smtClean="0">
                <a:latin typeface="Times New Roman" panose="02020603050405020304" pitchFamily="18" charset="0"/>
                <a:cs typeface="Times New Roman" panose="02020603050405020304" pitchFamily="18" charset="0"/>
              </a:rPr>
              <a:t>Hill</a:t>
            </a:r>
          </a:p>
          <a:p>
            <a:pPr>
              <a:buFontTx/>
              <a:buNone/>
            </a:pPr>
            <a:r>
              <a:rPr lang="en-US" sz="2400" dirty="0">
                <a:latin typeface="Times New Roman" panose="02020603050405020304" pitchFamily="18" charset="0"/>
                <a:cs typeface="Times New Roman" panose="02020603050405020304" pitchFamily="18" charset="0"/>
              </a:rPr>
              <a:t>	sb.replace(3, 11, “”); </a:t>
            </a:r>
            <a:r>
              <a:rPr lang="en-US" sz="2400" dirty="0" smtClean="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Big</a:t>
            </a:r>
          </a:p>
          <a:p>
            <a:pPr>
              <a:buFontTx/>
              <a:buNone/>
            </a:pPr>
            <a:r>
              <a:rPr lang="en-US" sz="2400" dirty="0">
                <a:latin typeface="Times New Roman" panose="02020603050405020304" pitchFamily="18" charset="0"/>
                <a:cs typeface="Times New Roman" panose="02020603050405020304" pitchFamily="18" charset="0"/>
              </a:rPr>
              <a:t>	sb.reverse(); </a:t>
            </a:r>
            <a:r>
              <a:rPr lang="en-US" sz="2400" dirty="0" smtClean="0">
                <a:latin typeface="Times New Roman" panose="02020603050405020304" pitchFamily="18" charset="0"/>
                <a:cs typeface="Times New Roman" panose="02020603050405020304" pitchFamily="18" charset="0"/>
              </a:rPr>
              <a:t>				// gib</a:t>
            </a:r>
          </a:p>
          <a:p>
            <a:pPr>
              <a:buFontTx/>
              <a:buNone/>
            </a:pPr>
            <a:endParaRPr lang="en-US" sz="2400" dirty="0">
              <a:latin typeface="Times New Roman" panose="02020603050405020304" pitchFamily="18" charset="0"/>
              <a:cs typeface="Times New Roman" panose="02020603050405020304" pitchFamily="18" charset="0"/>
            </a:endParaRPr>
          </a:p>
          <a:p>
            <a:pPr>
              <a:buFontTx/>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0998379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2172"/>
          </a:xfrm>
        </p:spPr>
        <p:txBody>
          <a:bodyPr>
            <a:normAutofit fontScale="90000"/>
          </a:bodyPr>
          <a:lstStyle/>
          <a:p>
            <a:endParaRPr lang="en-US" dirty="0"/>
          </a:p>
        </p:txBody>
      </p:sp>
      <p:sp>
        <p:nvSpPr>
          <p:cNvPr id="3" name="Content Placeholder 2"/>
          <p:cNvSpPr>
            <a:spLocks noGrp="1"/>
          </p:cNvSpPr>
          <p:nvPr>
            <p:ph sz="quarter" idx="1"/>
          </p:nvPr>
        </p:nvSpPr>
        <p:spPr>
          <a:xfrm>
            <a:off x="838200" y="1429555"/>
            <a:ext cx="10515600" cy="4747408"/>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boolean contentEquals(StringBuffer sb</a:t>
            </a:r>
            <a:r>
              <a:rPr lang="en-US" sz="2000" b="1"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This method returns true if and only if this String represents the same sequence of characters as the specified </a:t>
            </a:r>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StringBuffer</a:t>
            </a:r>
          </a:p>
          <a:p>
            <a:pPr marL="0" indent="0">
              <a:buNone/>
            </a:pPr>
            <a:r>
              <a:rPr lang="en-US" sz="2000" dirty="0" smtClean="0">
                <a:latin typeface="Times New Roman" panose="02020603050405020304" pitchFamily="18" charset="0"/>
                <a:cs typeface="Times New Roman" panose="02020603050405020304" pitchFamily="18" charset="0"/>
              </a:rPr>
              <a:t>	public </a:t>
            </a:r>
            <a:r>
              <a:rPr lang="en-US" sz="2000" dirty="0">
                <a:latin typeface="Times New Roman" panose="02020603050405020304" pitchFamily="18" charset="0"/>
                <a:cs typeface="Times New Roman" panose="02020603050405020304" pitchFamily="18" charset="0"/>
              </a:rPr>
              <a:t>boolean </a:t>
            </a:r>
            <a:r>
              <a:rPr lang="en-US" sz="2000" dirty="0" smtClean="0">
                <a:latin typeface="Times New Roman" panose="02020603050405020304" pitchFamily="18" charset="0"/>
                <a:cs typeface="Times New Roman" panose="02020603050405020304" pitchFamily="18" charset="0"/>
              </a:rPr>
              <a:t>contentEquals(StringBuffer </a:t>
            </a:r>
            <a:r>
              <a:rPr lang="en-US" sz="2000" dirty="0">
                <a:latin typeface="Times New Roman" panose="02020603050405020304" pitchFamily="18" charset="0"/>
                <a:cs typeface="Times New Roman" panose="02020603050405020304" pitchFamily="18" charset="0"/>
              </a:rPr>
              <a:t>sb</a:t>
            </a:r>
            <a:r>
              <a:rPr lang="en-US" sz="2000" dirty="0" smtClean="0">
                <a:latin typeface="Times New Roman" panose="02020603050405020304" pitchFamily="18" charset="0"/>
                <a:cs typeface="Times New Roman" panose="02020603050405020304" pitchFamily="18" charset="0"/>
              </a:rPr>
              <a:t>)</a:t>
            </a:r>
          </a:p>
          <a:p>
            <a:pPr marL="0" indent="0">
              <a:buNone/>
            </a:pPr>
            <a:endParaRPr lang="en-US" sz="2000" b="1" dirty="0" smtClean="0">
              <a:latin typeface="Times New Roman" panose="02020603050405020304" pitchFamily="18" charset="0"/>
              <a:cs typeface="Times New Roman" panose="02020603050405020304" pitchFamily="18" charset="0"/>
            </a:endParaRPr>
          </a:p>
          <a:p>
            <a:pPr marL="0" indent="0">
              <a:buNone/>
            </a:pPr>
            <a:r>
              <a:rPr lang="en-US" sz="2000" b="1" dirty="0" smtClean="0">
                <a:latin typeface="Times New Roman" panose="02020603050405020304" pitchFamily="18" charset="0"/>
                <a:cs typeface="Times New Roman" panose="02020603050405020304" pitchFamily="18" charset="0"/>
              </a:rPr>
              <a:t>Example:</a:t>
            </a:r>
            <a:endParaRPr lang="en-US" sz="2000" b="1" dirty="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	String </a:t>
            </a:r>
            <a:r>
              <a:rPr lang="en-US" sz="2000" dirty="0">
                <a:latin typeface="Times New Roman" panose="02020603050405020304" pitchFamily="18" charset="0"/>
                <a:cs typeface="Times New Roman" panose="02020603050405020304" pitchFamily="18" charset="0"/>
              </a:rPr>
              <a:t>str1 ="Not immutable";</a:t>
            </a:r>
          </a:p>
          <a:p>
            <a:pPr marL="0" indent="0">
              <a:buNone/>
            </a:pPr>
            <a:r>
              <a:rPr lang="en-US" sz="2000" dirty="0" smtClean="0">
                <a:latin typeface="Times New Roman" panose="02020603050405020304" pitchFamily="18" charset="0"/>
                <a:cs typeface="Times New Roman" panose="02020603050405020304" pitchFamily="18" charset="0"/>
              </a:rPr>
              <a:t>	StringBuffer str2 </a:t>
            </a:r>
            <a:r>
              <a:rPr lang="en-US" sz="2000" dirty="0">
                <a:latin typeface="Times New Roman" panose="02020603050405020304" pitchFamily="18" charset="0"/>
                <a:cs typeface="Times New Roman" panose="02020603050405020304" pitchFamily="18" charset="0"/>
              </a:rPr>
              <a:t>=new StringBuffer("Not immutable");</a:t>
            </a:r>
          </a:p>
          <a:p>
            <a:pPr marL="0" indent="0">
              <a:buNone/>
            </a:pPr>
            <a:r>
              <a:rPr lang="en-US" sz="2000" dirty="0" smtClean="0">
                <a:latin typeface="Times New Roman" panose="02020603050405020304" pitchFamily="18" charset="0"/>
                <a:cs typeface="Times New Roman" panose="02020603050405020304" pitchFamily="18" charset="0"/>
              </a:rPr>
              <a:t>	boolean  </a:t>
            </a:r>
            <a:r>
              <a:rPr lang="en-US" sz="2000" dirty="0">
                <a:latin typeface="Times New Roman" panose="02020603050405020304" pitchFamily="18" charset="0"/>
                <a:cs typeface="Times New Roman" panose="02020603050405020304" pitchFamily="18" charset="0"/>
              </a:rPr>
              <a:t>result = str1.contentEquals( </a:t>
            </a:r>
            <a:r>
              <a:rPr lang="en-US" sz="2000" dirty="0" smtClean="0">
                <a:latin typeface="Times New Roman" panose="02020603050405020304" pitchFamily="18" charset="0"/>
                <a:cs typeface="Times New Roman" panose="02020603050405020304" pitchFamily="18" charset="0"/>
              </a:rPr>
              <a:t>str2 </a:t>
            </a:r>
            <a:r>
              <a:rPr lang="en-US" sz="2000" dirty="0">
                <a:latin typeface="Times New Roman" panose="02020603050405020304" pitchFamily="18" charset="0"/>
                <a:cs typeface="Times New Roman" panose="02020603050405020304" pitchFamily="18" charset="0"/>
              </a:rPr>
              <a:t>);</a:t>
            </a:r>
          </a:p>
          <a:p>
            <a:pPr marL="0" indent="0">
              <a:buNone/>
            </a:pPr>
            <a:r>
              <a:rPr lang="en-US" sz="2000" dirty="0" smtClean="0">
                <a:latin typeface="Times New Roman" panose="02020603050405020304" pitchFamily="18" charset="0"/>
                <a:cs typeface="Times New Roman" panose="02020603050405020304" pitchFamily="18" charset="0"/>
              </a:rPr>
              <a:t>	System.out.println(result</a:t>
            </a:r>
            <a:r>
              <a:rPr lang="en-US" sz="2000" dirty="0">
                <a:latin typeface="Times New Roman" panose="02020603050405020304" pitchFamily="18" charset="0"/>
                <a:cs typeface="Times New Roman" panose="02020603050405020304" pitchFamily="18" charset="0"/>
              </a:rPr>
              <a:t>);</a:t>
            </a:r>
          </a:p>
        </p:txBody>
      </p:sp>
      <p:sp>
        <p:nvSpPr>
          <p:cNvPr id="4" name="TextBox 3"/>
          <p:cNvSpPr txBox="1"/>
          <p:nvPr/>
        </p:nvSpPr>
        <p:spPr>
          <a:xfrm>
            <a:off x="9337183" y="4752304"/>
            <a:ext cx="899605" cy="646331"/>
          </a:xfrm>
          <a:prstGeom prst="rect">
            <a:avLst/>
          </a:prstGeom>
          <a:noFill/>
        </p:spPr>
        <p:txBody>
          <a:bodyPr wrap="none" rtlCol="0">
            <a:spAutoFit/>
          </a:bodyPr>
          <a:lstStyle/>
          <a:p>
            <a:r>
              <a:rPr lang="en-US" b="1" i="1" dirty="0" smtClean="0"/>
              <a:t>Output:</a:t>
            </a:r>
          </a:p>
          <a:p>
            <a:r>
              <a:rPr lang="en-US" b="1" i="1" dirty="0" smtClean="0"/>
              <a:t>true</a:t>
            </a:r>
            <a:endParaRPr lang="en-US" b="1" i="1" dirty="0"/>
          </a:p>
        </p:txBody>
      </p:sp>
    </p:spTree>
    <p:extLst>
      <p:ext uri="{BB962C8B-B14F-4D97-AF65-F5344CB8AC3E}">
        <p14:creationId xmlns:p14="http://schemas.microsoft.com/office/powerpoint/2010/main" xmlns="" val="30140470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Grp="1" noChangeArrowheads="1"/>
          </p:cNvSpPr>
          <p:nvPr>
            <p:ph type="title"/>
          </p:nvPr>
        </p:nvSpPr>
        <p:spPr>
          <a:xfrm>
            <a:off x="838200" y="249215"/>
            <a:ext cx="10515600" cy="781095"/>
          </a:xfrm>
        </p:spPr>
        <p:txBody>
          <a:bodyPr/>
          <a:lstStyle/>
          <a:p>
            <a:r>
              <a:rPr lang="en-US" b="1" dirty="0">
                <a:solidFill>
                  <a:srgbClr val="002060"/>
                </a:solidFill>
                <a:latin typeface="Times New Roman" panose="02020603050405020304" pitchFamily="18" charset="0"/>
                <a:cs typeface="Times New Roman" panose="02020603050405020304" pitchFamily="18" charset="0"/>
              </a:rPr>
              <a:t>Strings</a:t>
            </a:r>
          </a:p>
        </p:txBody>
      </p:sp>
      <p:sp>
        <p:nvSpPr>
          <p:cNvPr id="26629" name="Rectangle 5"/>
          <p:cNvSpPr>
            <a:spLocks noGrp="1" noChangeArrowheads="1"/>
          </p:cNvSpPr>
          <p:nvPr>
            <p:ph sz="quarter" idx="1"/>
          </p:nvPr>
        </p:nvSpPr>
        <p:spPr>
          <a:xfrm>
            <a:off x="838200" y="1390918"/>
            <a:ext cx="10515600" cy="4786045"/>
          </a:xfrm>
        </p:spPr>
        <p:txBody>
          <a:bodyPr/>
          <a:lstStyle/>
          <a:p>
            <a:r>
              <a:rPr lang="en-US" sz="2400" dirty="0">
                <a:latin typeface="Times New Roman" panose="02020603050405020304" pitchFamily="18" charset="0"/>
                <a:cs typeface="Times New Roman" panose="02020603050405020304" pitchFamily="18" charset="0"/>
              </a:rPr>
              <a:t>Java string is a sequence of characters. They are objects of type String.</a:t>
            </a:r>
          </a:p>
          <a:p>
            <a:r>
              <a:rPr lang="en-US" sz="2400" dirty="0">
                <a:latin typeface="Times New Roman" panose="02020603050405020304" pitchFamily="18" charset="0"/>
                <a:cs typeface="Times New Roman" panose="02020603050405020304" pitchFamily="18" charset="0"/>
              </a:rPr>
              <a:t>Once a String object is created it cannot be changed. Stings are Immutable.</a:t>
            </a:r>
          </a:p>
          <a:p>
            <a:r>
              <a:rPr lang="en-US" sz="2400" dirty="0">
                <a:latin typeface="Times New Roman" panose="02020603050405020304" pitchFamily="18" charset="0"/>
                <a:cs typeface="Times New Roman" panose="02020603050405020304" pitchFamily="18" charset="0"/>
              </a:rPr>
              <a:t>To get changeable strings use the class called StringBuffer.</a:t>
            </a:r>
          </a:p>
          <a:p>
            <a:r>
              <a:rPr lang="en-US" sz="2400" dirty="0" smtClean="0">
                <a:latin typeface="Times New Roman" panose="02020603050405020304" pitchFamily="18" charset="0"/>
                <a:cs typeface="Times New Roman" panose="02020603050405020304" pitchFamily="18" charset="0"/>
              </a:rPr>
              <a:t>String and StringBuffer classes are declared final, so there cannot be subclasses of these classes.</a:t>
            </a:r>
          </a:p>
          <a:p>
            <a:r>
              <a:rPr lang="en-US" sz="2400" dirty="0" smtClean="0">
                <a:latin typeface="Times New Roman" panose="02020603050405020304" pitchFamily="18" charset="0"/>
                <a:cs typeface="Times New Roman" panose="02020603050405020304" pitchFamily="18" charset="0"/>
              </a:rPr>
              <a:t>The default constructor creates an empty string.</a:t>
            </a:r>
          </a:p>
          <a:p>
            <a:pPr>
              <a:buFontTx/>
              <a:buNone/>
            </a:pPr>
            <a:r>
              <a:rPr lang="en-US" sz="2400" dirty="0">
                <a:latin typeface="Times New Roman" panose="02020603050405020304" pitchFamily="18" charset="0"/>
                <a:cs typeface="Times New Roman" panose="02020603050405020304" pitchFamily="18" charset="0"/>
              </a:rPr>
              <a:t>		String s = new String();</a:t>
            </a:r>
          </a:p>
          <a:p>
            <a:pPr>
              <a:buFontTx/>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613065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4"/>
          <p:cNvSpPr>
            <a:spLocks noGrp="1" noChangeArrowheads="1"/>
          </p:cNvSpPr>
          <p:nvPr>
            <p:ph type="title"/>
          </p:nvPr>
        </p:nvSpPr>
        <p:spPr>
          <a:xfrm>
            <a:off x="838200" y="365125"/>
            <a:ext cx="10515600" cy="484881"/>
          </a:xfrm>
        </p:spPr>
        <p:txBody>
          <a:bodyPr>
            <a:normAutofit fontScale="90000"/>
          </a:bodyPr>
          <a:lstStyle/>
          <a:p>
            <a:r>
              <a:rPr lang="en-US" b="1" dirty="0">
                <a:solidFill>
                  <a:srgbClr val="002060"/>
                </a:solidFill>
                <a:latin typeface="Times New Roman" panose="02020603050405020304" pitchFamily="18" charset="0"/>
                <a:cs typeface="Times New Roman" panose="02020603050405020304" pitchFamily="18" charset="0"/>
              </a:rPr>
              <a:t>Creating Strings</a:t>
            </a:r>
          </a:p>
        </p:txBody>
      </p:sp>
      <p:sp>
        <p:nvSpPr>
          <p:cNvPr id="27653" name="Rectangle 5"/>
          <p:cNvSpPr>
            <a:spLocks noGrp="1" noChangeArrowheads="1"/>
          </p:cNvSpPr>
          <p:nvPr>
            <p:ph sz="quarter" idx="1"/>
          </p:nvPr>
        </p:nvSpPr>
        <p:spPr>
          <a:xfrm>
            <a:off x="838200" y="1365161"/>
            <a:ext cx="10515600" cy="4811802"/>
          </a:xfrm>
        </p:spPr>
        <p:txBody>
          <a:bodyPr>
            <a:normAutofit/>
          </a:bodyPr>
          <a:lstStyle/>
          <a:p>
            <a:r>
              <a:rPr lang="en-US" sz="2400" dirty="0">
                <a:latin typeface="Times New Roman" panose="02020603050405020304" pitchFamily="18" charset="0"/>
                <a:cs typeface="Times New Roman" panose="02020603050405020304" pitchFamily="18" charset="0"/>
              </a:rPr>
              <a:t>String str = "abc"; is equivalent to: </a:t>
            </a:r>
          </a:p>
          <a:p>
            <a:pPr>
              <a:buFontTx/>
              <a:buNone/>
            </a:pPr>
            <a:r>
              <a:rPr lang="en-US" sz="2400" dirty="0" smtClean="0">
                <a:latin typeface="Times New Roman" panose="02020603050405020304" pitchFamily="18" charset="0"/>
                <a:cs typeface="Times New Roman" panose="02020603050405020304" pitchFamily="18" charset="0"/>
              </a:rPr>
              <a:t>	char </a:t>
            </a:r>
            <a:r>
              <a:rPr lang="en-US" sz="2400" dirty="0">
                <a:latin typeface="Times New Roman" panose="02020603050405020304" pitchFamily="18" charset="0"/>
                <a:cs typeface="Times New Roman" panose="02020603050405020304" pitchFamily="18" charset="0"/>
              </a:rPr>
              <a:t>data[] = {'a', 'b', 'c'}; </a:t>
            </a:r>
          </a:p>
          <a:p>
            <a:pPr>
              <a:buFontTx/>
              <a:buNone/>
            </a:pPr>
            <a:r>
              <a:rPr lang="en-US" sz="2400" dirty="0" smtClean="0">
                <a:latin typeface="Times New Roman" panose="02020603050405020304" pitchFamily="18" charset="0"/>
                <a:cs typeface="Times New Roman" panose="02020603050405020304" pitchFamily="18" charset="0"/>
              </a:rPr>
              <a:t>	String </a:t>
            </a:r>
            <a:r>
              <a:rPr lang="en-US" sz="2400" dirty="0">
                <a:latin typeface="Times New Roman" panose="02020603050405020304" pitchFamily="18" charset="0"/>
                <a:cs typeface="Times New Roman" panose="02020603050405020304" pitchFamily="18" charset="0"/>
              </a:rPr>
              <a:t>str = new String(data);</a:t>
            </a:r>
          </a:p>
          <a:p>
            <a:pPr>
              <a:buFontTx/>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If data array in the above example is modified after the string object str is created, then str remains unchanged.</a:t>
            </a:r>
          </a:p>
          <a:p>
            <a:r>
              <a:rPr lang="en-US" sz="2400" dirty="0">
                <a:latin typeface="Times New Roman" panose="02020603050405020304" pitchFamily="18" charset="0"/>
                <a:cs typeface="Times New Roman" panose="02020603050405020304" pitchFamily="18" charset="0"/>
              </a:rPr>
              <a:t>Construct a string object by passing another string object. </a:t>
            </a:r>
          </a:p>
          <a:p>
            <a:pPr>
              <a:buFontTx/>
              <a:buNone/>
            </a:pPr>
            <a:r>
              <a:rPr lang="en-US" sz="2400" dirty="0">
                <a:latin typeface="Times New Roman" panose="02020603050405020304" pitchFamily="18" charset="0"/>
                <a:cs typeface="Times New Roman" panose="02020603050405020304" pitchFamily="18" charset="0"/>
              </a:rPr>
              <a:t>	 String str2 = new String(str); </a:t>
            </a:r>
          </a:p>
        </p:txBody>
      </p:sp>
    </p:spTree>
    <p:extLst>
      <p:ext uri="{BB962C8B-B14F-4D97-AF65-F5344CB8AC3E}">
        <p14:creationId xmlns:p14="http://schemas.microsoft.com/office/powerpoint/2010/main" xmlns="" val="181106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0579"/>
            <a:ext cx="10515600" cy="819731"/>
          </a:xfrm>
        </p:spPr>
        <p:txBody>
          <a:bodyPr/>
          <a:lstStyle/>
          <a:p>
            <a:r>
              <a:rPr lang="en-US" dirty="0" smtClean="0">
                <a:solidFill>
                  <a:srgbClr val="002060"/>
                </a:solidFill>
              </a:rPr>
              <a:t>Example:</a:t>
            </a:r>
            <a:endParaRPr lang="en-US" dirty="0">
              <a:solidFill>
                <a:srgbClr val="002060"/>
              </a:solidFill>
            </a:endParaRPr>
          </a:p>
        </p:txBody>
      </p:sp>
      <p:sp>
        <p:nvSpPr>
          <p:cNvPr id="3" name="Content Placeholder 2"/>
          <p:cNvSpPr>
            <a:spLocks noGrp="1"/>
          </p:cNvSpPr>
          <p:nvPr>
            <p:ph sz="quarter" idx="1"/>
          </p:nvPr>
        </p:nvSpPr>
        <p:spPr>
          <a:xfrm>
            <a:off x="838200" y="1442434"/>
            <a:ext cx="10515600" cy="4734529"/>
          </a:xfrm>
        </p:spPr>
        <p:txBody>
          <a:bodyPr>
            <a:normAutofit/>
          </a:bodyPr>
          <a:lstStyle/>
          <a:p>
            <a:pPr marL="0" indent="0">
              <a:buNone/>
            </a:pPr>
            <a:r>
              <a:rPr lang="en-US" sz="2400" dirty="0"/>
              <a:t>public class StringDemo{</a:t>
            </a:r>
          </a:p>
          <a:p>
            <a:pPr marL="0" indent="0">
              <a:buNone/>
            </a:pPr>
            <a:r>
              <a:rPr lang="en-US" sz="2400" dirty="0"/>
              <a:t>public static void main(String args[]){</a:t>
            </a:r>
          </a:p>
          <a:p>
            <a:pPr marL="0" indent="0">
              <a:buNone/>
            </a:pPr>
            <a:r>
              <a:rPr lang="en-US" sz="2400" dirty="0" smtClean="0"/>
              <a:t>	char</a:t>
            </a:r>
            <a:r>
              <a:rPr lang="en-US" sz="2400" dirty="0"/>
              <a:t>[] helloArray ={'h','e','l','l','o','.'};</a:t>
            </a:r>
          </a:p>
          <a:p>
            <a:pPr marL="0" indent="0">
              <a:buNone/>
            </a:pPr>
            <a:r>
              <a:rPr lang="en-US" sz="2400" dirty="0" smtClean="0"/>
              <a:t>	String </a:t>
            </a:r>
            <a:r>
              <a:rPr lang="en-US" sz="2400" dirty="0"/>
              <a:t>helloString =new String(helloArray);</a:t>
            </a:r>
          </a:p>
          <a:p>
            <a:pPr marL="0" indent="0">
              <a:buNone/>
            </a:pPr>
            <a:r>
              <a:rPr lang="en-US" sz="2400" dirty="0" smtClean="0"/>
              <a:t>	System.out.println(helloString</a:t>
            </a:r>
            <a:r>
              <a:rPr lang="en-US" sz="2400" dirty="0"/>
              <a:t>);</a:t>
            </a:r>
          </a:p>
          <a:p>
            <a:pPr marL="0" indent="0">
              <a:buNone/>
            </a:pPr>
            <a:r>
              <a:rPr lang="en-US" sz="2400" dirty="0" smtClean="0"/>
              <a:t>	}</a:t>
            </a:r>
            <a:endParaRPr lang="en-US" sz="2400" dirty="0"/>
          </a:p>
          <a:p>
            <a:pPr marL="0" indent="0">
              <a:buNone/>
            </a:pPr>
            <a:r>
              <a:rPr lang="en-US" sz="2400" dirty="0"/>
              <a:t>}</a:t>
            </a:r>
          </a:p>
        </p:txBody>
      </p:sp>
    </p:spTree>
    <p:extLst>
      <p:ext uri="{BB962C8B-B14F-4D97-AF65-F5344CB8AC3E}">
        <p14:creationId xmlns:p14="http://schemas.microsoft.com/office/powerpoint/2010/main" xmlns="" val="4020241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4"/>
          <p:cNvSpPr>
            <a:spLocks noGrp="1" noChangeArrowheads="1"/>
          </p:cNvSpPr>
          <p:nvPr>
            <p:ph type="title"/>
          </p:nvPr>
        </p:nvSpPr>
        <p:spPr>
          <a:xfrm>
            <a:off x="838200" y="365126"/>
            <a:ext cx="10515600" cy="575032"/>
          </a:xfrm>
        </p:spPr>
        <p:txBody>
          <a:bodyPr>
            <a:normAutofit fontScale="90000"/>
          </a:bodyPr>
          <a:lstStyle/>
          <a:p>
            <a:r>
              <a:rPr lang="en-US" b="1" dirty="0">
                <a:solidFill>
                  <a:srgbClr val="002060"/>
                </a:solidFill>
                <a:latin typeface="Times New Roman" panose="02020603050405020304" pitchFamily="18" charset="0"/>
                <a:cs typeface="Times New Roman" panose="02020603050405020304" pitchFamily="18" charset="0"/>
              </a:rPr>
              <a:t>String Operations</a:t>
            </a:r>
          </a:p>
        </p:txBody>
      </p:sp>
      <p:sp>
        <p:nvSpPr>
          <p:cNvPr id="28677" name="Rectangle 5"/>
          <p:cNvSpPr>
            <a:spLocks noGrp="1" noChangeArrowheads="1"/>
          </p:cNvSpPr>
          <p:nvPr>
            <p:ph sz="quarter" idx="1"/>
          </p:nvPr>
        </p:nvSpPr>
        <p:spPr>
          <a:xfrm>
            <a:off x="838200" y="1378039"/>
            <a:ext cx="10515600" cy="4798924"/>
          </a:xfrm>
        </p:spPr>
        <p:txBody>
          <a:bodyPr/>
          <a:lstStyle/>
          <a:p>
            <a:r>
              <a:rPr lang="en-US" sz="2400" dirty="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length() </a:t>
            </a:r>
            <a:r>
              <a:rPr lang="en-US" sz="2400" dirty="0">
                <a:latin typeface="Times New Roman" panose="02020603050405020304" pitchFamily="18" charset="0"/>
                <a:cs typeface="Times New Roman" panose="02020603050405020304" pitchFamily="18" charset="0"/>
              </a:rPr>
              <a:t>method returns the length of the string. </a:t>
            </a:r>
          </a:p>
          <a:p>
            <a:pPr>
              <a:buFontTx/>
              <a:buNone/>
            </a:pPr>
            <a:r>
              <a:rPr lang="en-US" sz="2400" dirty="0">
                <a:latin typeface="Times New Roman" panose="02020603050405020304" pitchFamily="18" charset="0"/>
                <a:cs typeface="Times New Roman" panose="02020603050405020304" pitchFamily="18" charset="0"/>
              </a:rPr>
              <a:t>	Eg: </a:t>
            </a:r>
            <a:r>
              <a:rPr lang="en-US" sz="2400" dirty="0" smtClean="0">
                <a:latin typeface="Times New Roman" panose="02020603050405020304" pitchFamily="18" charset="0"/>
                <a:cs typeface="Times New Roman" panose="02020603050405020304" pitchFamily="18" charset="0"/>
              </a:rPr>
              <a:t>		System.out.println</a:t>
            </a:r>
            <a:r>
              <a:rPr lang="en-US" sz="2400" dirty="0">
                <a:latin typeface="Times New Roman" panose="02020603050405020304" pitchFamily="18" charset="0"/>
                <a:cs typeface="Times New Roman" panose="02020603050405020304" pitchFamily="18" charset="0"/>
              </a:rPr>
              <a:t>(“Hello”.length()); </a:t>
            </a:r>
            <a:r>
              <a:rPr lang="en-US" sz="2400" dirty="0" smtClean="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prints 5</a:t>
            </a: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 operator </a:t>
            </a:r>
            <a:r>
              <a:rPr lang="en-US" sz="2400" dirty="0">
                <a:latin typeface="Times New Roman" panose="02020603050405020304" pitchFamily="18" charset="0"/>
                <a:cs typeface="Times New Roman" panose="02020603050405020304" pitchFamily="18" charset="0"/>
              </a:rPr>
              <a:t>is used to concatenate two or more strings.</a:t>
            </a:r>
          </a:p>
          <a:p>
            <a:pPr>
              <a:buFontTx/>
              <a:buNone/>
            </a:pPr>
            <a:r>
              <a:rPr lang="en-US" sz="2400" dirty="0">
                <a:latin typeface="Times New Roman" panose="02020603050405020304" pitchFamily="18" charset="0"/>
                <a:cs typeface="Times New Roman" panose="02020603050405020304" pitchFamily="18" charset="0"/>
              </a:rPr>
              <a:t>	Eg: </a:t>
            </a:r>
            <a:r>
              <a:rPr lang="en-US" sz="2400" dirty="0" smtClean="0">
                <a:latin typeface="Times New Roman" panose="02020603050405020304" pitchFamily="18" charset="0"/>
                <a:cs typeface="Times New Roman" panose="02020603050405020304" pitchFamily="18" charset="0"/>
              </a:rPr>
              <a:t>		String </a:t>
            </a:r>
            <a:r>
              <a:rPr lang="en-US" sz="2400" dirty="0">
                <a:latin typeface="Times New Roman" panose="02020603050405020304" pitchFamily="18" charset="0"/>
                <a:cs typeface="Times New Roman" panose="02020603050405020304" pitchFamily="18" charset="0"/>
              </a:rPr>
              <a:t>myname = “Harry”</a:t>
            </a:r>
          </a:p>
          <a:p>
            <a:pPr>
              <a:buFontTx/>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String </a:t>
            </a:r>
            <a:r>
              <a:rPr lang="en-US" sz="2400" dirty="0">
                <a:latin typeface="Times New Roman" panose="02020603050405020304" pitchFamily="18" charset="0"/>
                <a:cs typeface="Times New Roman" panose="02020603050405020304" pitchFamily="18" charset="0"/>
              </a:rPr>
              <a:t>str = “My name is” + myname+ “.”;</a:t>
            </a: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For </a:t>
            </a:r>
            <a:r>
              <a:rPr lang="en-US" sz="2400" dirty="0">
                <a:latin typeface="Times New Roman" panose="02020603050405020304" pitchFamily="18" charset="0"/>
                <a:cs typeface="Times New Roman" panose="02020603050405020304" pitchFamily="18" charset="0"/>
              </a:rPr>
              <a:t>string concatenation the Java compiler converts an operand to a String whenever the other operand of the + is a String object.</a:t>
            </a:r>
          </a:p>
        </p:txBody>
      </p:sp>
    </p:spTree>
    <p:extLst>
      <p:ext uri="{BB962C8B-B14F-4D97-AF65-F5344CB8AC3E}">
        <p14:creationId xmlns:p14="http://schemas.microsoft.com/office/powerpoint/2010/main" xmlns="" val="3069766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4"/>
          <p:cNvSpPr>
            <a:spLocks noGrp="1" noChangeArrowheads="1"/>
          </p:cNvSpPr>
          <p:nvPr>
            <p:ph type="title"/>
          </p:nvPr>
        </p:nvSpPr>
        <p:spPr>
          <a:xfrm>
            <a:off x="838200" y="274973"/>
            <a:ext cx="10515600" cy="703821"/>
          </a:xfrm>
        </p:spPr>
        <p:txBody>
          <a:bodyPr>
            <a:normAutofit fontScale="90000"/>
          </a:bodyPr>
          <a:lstStyle/>
          <a:p>
            <a:r>
              <a:rPr lang="en-US" b="1" dirty="0">
                <a:solidFill>
                  <a:srgbClr val="002060"/>
                </a:solidFill>
                <a:latin typeface="Times New Roman" panose="02020603050405020304" pitchFamily="18" charset="0"/>
                <a:cs typeface="Times New Roman" panose="02020603050405020304" pitchFamily="18" charset="0"/>
              </a:rPr>
              <a:t>String Operations</a:t>
            </a:r>
          </a:p>
        </p:txBody>
      </p:sp>
      <p:sp>
        <p:nvSpPr>
          <p:cNvPr id="11269" name="Rectangle 5"/>
          <p:cNvSpPr>
            <a:spLocks noGrp="1" noChangeArrowheads="1"/>
          </p:cNvSpPr>
          <p:nvPr>
            <p:ph sz="quarter" idx="1"/>
          </p:nvPr>
        </p:nvSpPr>
        <p:spPr>
          <a:xfrm>
            <a:off x="838200" y="1068946"/>
            <a:ext cx="10515600" cy="5640947"/>
          </a:xfrm>
        </p:spPr>
        <p:txBody>
          <a:bodyPr>
            <a:noAutofit/>
          </a:bodyPr>
          <a:lstStyle/>
          <a:p>
            <a:r>
              <a:rPr lang="en-US" sz="2200" dirty="0">
                <a:latin typeface="Times New Roman" panose="02020603050405020304" pitchFamily="18" charset="0"/>
                <a:cs typeface="Times New Roman" panose="02020603050405020304" pitchFamily="18" charset="0"/>
              </a:rPr>
              <a:t>Characters in a string can be extracted in a number of ways.</a:t>
            </a:r>
            <a:endParaRPr lang="en-US" sz="2200" b="1" dirty="0">
              <a:latin typeface="Times New Roman" panose="02020603050405020304" pitchFamily="18" charset="0"/>
              <a:cs typeface="Times New Roman" panose="02020603050405020304" pitchFamily="18" charset="0"/>
            </a:endParaRPr>
          </a:p>
          <a:p>
            <a:pPr>
              <a:buFontTx/>
              <a:buNone/>
            </a:pPr>
            <a:r>
              <a:rPr lang="en-US" sz="2200" dirty="0">
                <a:latin typeface="Times New Roman" panose="02020603050405020304" pitchFamily="18" charset="0"/>
                <a:cs typeface="Times New Roman" panose="02020603050405020304" pitchFamily="18" charset="0"/>
              </a:rPr>
              <a:t>public char </a:t>
            </a:r>
            <a:r>
              <a:rPr lang="en-US" sz="2200" b="1" dirty="0">
                <a:latin typeface="Times New Roman" panose="02020603050405020304" pitchFamily="18" charset="0"/>
                <a:cs typeface="Times New Roman" panose="02020603050405020304" pitchFamily="18" charset="0"/>
              </a:rPr>
              <a:t>charAt</a:t>
            </a:r>
            <a:r>
              <a:rPr lang="en-US" sz="2200" dirty="0">
                <a:latin typeface="Times New Roman" panose="02020603050405020304" pitchFamily="18" charset="0"/>
                <a:cs typeface="Times New Roman" panose="02020603050405020304" pitchFamily="18" charset="0"/>
              </a:rPr>
              <a:t>(int index) </a:t>
            </a:r>
          </a:p>
          <a:p>
            <a:pPr lvl="1"/>
            <a:r>
              <a:rPr lang="en-US" sz="2200" dirty="0">
                <a:latin typeface="Times New Roman" panose="02020603050405020304" pitchFamily="18" charset="0"/>
                <a:cs typeface="Times New Roman" panose="02020603050405020304" pitchFamily="18" charset="0"/>
              </a:rPr>
              <a:t>Returns the character at the specified index. An index ranges from 0 to length() - 1. The first character of the sequence is at index 0, the next at index 1, and so on, as for array indexing.</a:t>
            </a:r>
          </a:p>
          <a:p>
            <a:pPr lvl="1">
              <a:buFontTx/>
              <a:buNone/>
            </a:pPr>
            <a:r>
              <a:rPr lang="en-US" sz="2200" dirty="0">
                <a:latin typeface="Times New Roman" panose="02020603050405020304" pitchFamily="18" charset="0"/>
                <a:cs typeface="Times New Roman" panose="02020603050405020304" pitchFamily="18" charset="0"/>
              </a:rPr>
              <a:t>	char ch;</a:t>
            </a:r>
          </a:p>
          <a:p>
            <a:pPr lvl="1">
              <a:buFontTx/>
              <a:buNone/>
            </a:pPr>
            <a:r>
              <a:rPr lang="en-US" sz="2200" dirty="0">
                <a:latin typeface="Times New Roman" panose="02020603050405020304" pitchFamily="18" charset="0"/>
                <a:cs typeface="Times New Roman" panose="02020603050405020304" pitchFamily="18" charset="0"/>
              </a:rPr>
              <a:t>	ch = “</a:t>
            </a:r>
            <a:r>
              <a:rPr lang="en-US" sz="2200" dirty="0" smtClean="0">
                <a:latin typeface="Times New Roman" panose="02020603050405020304" pitchFamily="18" charset="0"/>
                <a:cs typeface="Times New Roman" panose="02020603050405020304" pitchFamily="18" charset="0"/>
              </a:rPr>
              <a:t>abc</a:t>
            </a:r>
            <a:r>
              <a:rPr lang="en-US" sz="2200" dirty="0">
                <a:latin typeface="Times New Roman" panose="02020603050405020304" pitchFamily="18" charset="0"/>
                <a:cs typeface="Times New Roman" panose="02020603050405020304" pitchFamily="18" charset="0"/>
              </a:rPr>
              <a:t>”.charAt(1); </a:t>
            </a:r>
            <a:r>
              <a:rPr lang="en-US" sz="2200" dirty="0" smtClean="0">
                <a:latin typeface="Times New Roman" panose="02020603050405020304" pitchFamily="18" charset="0"/>
                <a:cs typeface="Times New Roman" panose="02020603050405020304" pitchFamily="18" charset="0"/>
              </a:rPr>
              <a:t>  // </a:t>
            </a:r>
            <a:r>
              <a:rPr lang="en-US" sz="2200" dirty="0">
                <a:latin typeface="Times New Roman" panose="02020603050405020304" pitchFamily="18" charset="0"/>
                <a:cs typeface="Times New Roman" panose="02020603050405020304" pitchFamily="18" charset="0"/>
              </a:rPr>
              <a:t>ch = “b” </a:t>
            </a:r>
            <a:endParaRPr lang="en-US" sz="2200" dirty="0" smtClean="0">
              <a:latin typeface="Times New Roman" panose="02020603050405020304" pitchFamily="18" charset="0"/>
              <a:cs typeface="Times New Roman" panose="02020603050405020304" pitchFamily="18" charset="0"/>
            </a:endParaRPr>
          </a:p>
          <a:p>
            <a:pPr lvl="1">
              <a:buFontTx/>
              <a:buNone/>
            </a:pPr>
            <a:r>
              <a:rPr lang="en-US" sz="2200" b="1" u="sng" dirty="0" smtClean="0">
                <a:latin typeface="Times New Roman" panose="02020603050405020304" pitchFamily="18" charset="0"/>
                <a:cs typeface="Times New Roman" panose="02020603050405020304" pitchFamily="18" charset="0"/>
              </a:rPr>
              <a:t>Example</a:t>
            </a:r>
            <a:r>
              <a:rPr lang="en-US" sz="2200" dirty="0" smtClean="0">
                <a:latin typeface="Times New Roman" panose="02020603050405020304" pitchFamily="18" charset="0"/>
                <a:cs typeface="Times New Roman" panose="02020603050405020304" pitchFamily="18" charset="0"/>
              </a:rPr>
              <a:t>:</a:t>
            </a:r>
          </a:p>
          <a:p>
            <a:pPr lvl="1">
              <a:buFontTx/>
              <a:buNone/>
            </a:pPr>
            <a:r>
              <a:rPr lang="en-US" sz="2200" dirty="0" smtClean="0">
                <a:latin typeface="Times New Roman" panose="02020603050405020304" pitchFamily="18" charset="0"/>
                <a:cs typeface="Times New Roman" panose="02020603050405020304" pitchFamily="18" charset="0"/>
              </a:rPr>
              <a:t>public </a:t>
            </a:r>
            <a:r>
              <a:rPr lang="en-US" sz="2200" dirty="0">
                <a:latin typeface="Times New Roman" panose="02020603050405020304" pitchFamily="18" charset="0"/>
                <a:cs typeface="Times New Roman" panose="02020603050405020304" pitchFamily="18" charset="0"/>
              </a:rPr>
              <a:t>class Test{</a:t>
            </a:r>
          </a:p>
          <a:p>
            <a:pPr lvl="1">
              <a:buFontTx/>
              <a:buNone/>
            </a:pPr>
            <a:r>
              <a:rPr lang="en-US" sz="2200" dirty="0">
                <a:latin typeface="Times New Roman" panose="02020603050405020304" pitchFamily="18" charset="0"/>
                <a:cs typeface="Times New Roman" panose="02020603050405020304" pitchFamily="18" charset="0"/>
              </a:rPr>
              <a:t>public static void main(String args[]){</a:t>
            </a:r>
          </a:p>
          <a:p>
            <a:pPr lvl="1">
              <a:buFontTx/>
              <a:buNone/>
            </a:pPr>
            <a:r>
              <a:rPr lang="en-US" sz="2200" dirty="0">
                <a:latin typeface="Times New Roman" panose="02020603050405020304" pitchFamily="18" charset="0"/>
                <a:cs typeface="Times New Roman" panose="02020603050405020304" pitchFamily="18" charset="0"/>
              </a:rPr>
              <a:t>String s ="Strings are immutable";</a:t>
            </a:r>
          </a:p>
          <a:p>
            <a:pPr lvl="1">
              <a:buFontTx/>
              <a:buNone/>
            </a:pPr>
            <a:r>
              <a:rPr lang="en-US" sz="2200" dirty="0">
                <a:latin typeface="Times New Roman" panose="02020603050405020304" pitchFamily="18" charset="0"/>
                <a:cs typeface="Times New Roman" panose="02020603050405020304" pitchFamily="18" charset="0"/>
              </a:rPr>
              <a:t>char result = s.charAt(8);</a:t>
            </a:r>
          </a:p>
          <a:p>
            <a:pPr lvl="1">
              <a:buFontTx/>
              <a:buNone/>
            </a:pPr>
            <a:r>
              <a:rPr lang="en-US" sz="2200" dirty="0">
                <a:latin typeface="Times New Roman" panose="02020603050405020304" pitchFamily="18" charset="0"/>
                <a:cs typeface="Times New Roman" panose="02020603050405020304" pitchFamily="18" charset="0"/>
              </a:rPr>
              <a:t>System.out.println(result);</a:t>
            </a:r>
          </a:p>
          <a:p>
            <a:pPr lvl="1">
              <a:buFontTx/>
              <a:buNone/>
            </a:pP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3044577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4"/>
          <p:cNvSpPr>
            <a:spLocks noGrp="1" noChangeArrowheads="1"/>
          </p:cNvSpPr>
          <p:nvPr>
            <p:ph type="title"/>
          </p:nvPr>
        </p:nvSpPr>
        <p:spPr>
          <a:xfrm>
            <a:off x="812443" y="159063"/>
            <a:ext cx="10515600" cy="665185"/>
          </a:xfrm>
        </p:spPr>
        <p:txBody>
          <a:bodyPr>
            <a:normAutofit fontScale="90000"/>
          </a:bodyPr>
          <a:lstStyle/>
          <a:p>
            <a:r>
              <a:rPr lang="en-US" b="1" dirty="0">
                <a:solidFill>
                  <a:srgbClr val="002060"/>
                </a:solidFill>
                <a:latin typeface="Times New Roman" panose="02020603050405020304" pitchFamily="18" charset="0"/>
                <a:cs typeface="Times New Roman" panose="02020603050405020304" pitchFamily="18" charset="0"/>
              </a:rPr>
              <a:t>String Operations</a:t>
            </a:r>
          </a:p>
        </p:txBody>
      </p:sp>
      <p:sp>
        <p:nvSpPr>
          <p:cNvPr id="13317" name="Rectangle 5"/>
          <p:cNvSpPr>
            <a:spLocks noGrp="1" noChangeArrowheads="1"/>
          </p:cNvSpPr>
          <p:nvPr>
            <p:ph sz="quarter" idx="1"/>
          </p:nvPr>
        </p:nvSpPr>
        <p:spPr>
          <a:xfrm>
            <a:off x="579549" y="824247"/>
            <a:ext cx="11165983" cy="5859887"/>
          </a:xfrm>
        </p:spPr>
        <p:txBody>
          <a:bodyPr>
            <a:noAutofit/>
          </a:bodyPr>
          <a:lstStyle/>
          <a:p>
            <a:r>
              <a:rPr lang="en-US" sz="2000" b="1" dirty="0">
                <a:latin typeface="Times New Roman" panose="02020603050405020304" pitchFamily="18" charset="0"/>
                <a:cs typeface="Times New Roman" panose="02020603050405020304" pitchFamily="18" charset="0"/>
              </a:rPr>
              <a:t>compareTo()</a:t>
            </a:r>
            <a:r>
              <a:rPr lang="en-US" sz="2000" dirty="0">
                <a:latin typeface="Times New Roman" panose="02020603050405020304" pitchFamily="18" charset="0"/>
                <a:cs typeface="Times New Roman" panose="02020603050405020304" pitchFamily="18" charset="0"/>
              </a:rPr>
              <a:t> - Compares two strings lexicographically. </a:t>
            </a:r>
          </a:p>
          <a:p>
            <a:pPr lvl="1"/>
            <a:r>
              <a:rPr lang="en-US" sz="2000" dirty="0">
                <a:latin typeface="Times New Roman" panose="02020603050405020304" pitchFamily="18" charset="0"/>
                <a:cs typeface="Times New Roman" panose="02020603050405020304" pitchFamily="18" charset="0"/>
              </a:rPr>
              <a:t>There  are  two  variants  of  this  method.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First  method  compares  this  String  to  another  Object  and  second </a:t>
            </a:r>
            <a:r>
              <a:rPr lang="en-US" sz="2000" dirty="0" smtClean="0">
                <a:latin typeface="Times New Roman" panose="02020603050405020304" pitchFamily="18" charset="0"/>
                <a:cs typeface="Times New Roman" panose="02020603050405020304" pitchFamily="18" charset="0"/>
              </a:rPr>
              <a:t>method </a:t>
            </a:r>
            <a:r>
              <a:rPr lang="en-US" sz="2000" dirty="0">
                <a:latin typeface="Times New Roman" panose="02020603050405020304" pitchFamily="18" charset="0"/>
                <a:cs typeface="Times New Roman" panose="02020603050405020304" pitchFamily="18" charset="0"/>
              </a:rPr>
              <a:t>compares two strings lexicographically</a:t>
            </a:r>
            <a:r>
              <a:rPr lang="en-US" sz="2000" dirty="0" smtClean="0">
                <a:latin typeface="Times New Roman" panose="02020603050405020304" pitchFamily="18" charset="0"/>
                <a:cs typeface="Times New Roman" panose="02020603050405020304" pitchFamily="18" charset="0"/>
              </a:rPr>
              <a:t>.</a:t>
            </a:r>
          </a:p>
          <a:p>
            <a:pPr>
              <a:buFontTx/>
              <a:buNone/>
            </a:pPr>
            <a:r>
              <a:rPr lang="en-US" sz="2000" dirty="0" smtClean="0">
                <a:latin typeface="Times New Roman" panose="02020603050405020304" pitchFamily="18" charset="0"/>
                <a:cs typeface="Times New Roman" panose="02020603050405020304" pitchFamily="18" charset="0"/>
              </a:rPr>
              <a:t>		</a:t>
            </a:r>
          </a:p>
          <a:p>
            <a:pPr>
              <a:buFontTx/>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public int </a:t>
            </a:r>
            <a:r>
              <a:rPr lang="en-US" sz="2000" dirty="0">
                <a:latin typeface="Times New Roman" panose="02020603050405020304" pitchFamily="18" charset="0"/>
                <a:cs typeface="Times New Roman" panose="02020603050405020304" pitchFamily="18" charset="0"/>
              </a:rPr>
              <a:t>compareTo(Object o</a:t>
            </a:r>
            <a:r>
              <a:rPr lang="en-US" sz="2000" dirty="0" smtClean="0">
                <a:latin typeface="Times New Roman" panose="02020603050405020304" pitchFamily="18" charset="0"/>
                <a:cs typeface="Times New Roman" panose="02020603050405020304" pitchFamily="18" charset="0"/>
              </a:rPr>
              <a:t>)      			or</a:t>
            </a:r>
            <a:endParaRPr lang="en-US" sz="2000" dirty="0">
              <a:latin typeface="Times New Roman" panose="02020603050405020304" pitchFamily="18" charset="0"/>
              <a:cs typeface="Times New Roman" panose="02020603050405020304" pitchFamily="18" charset="0"/>
            </a:endParaRPr>
          </a:p>
          <a:p>
            <a:pPr>
              <a:buFontTx/>
              <a:buNone/>
            </a:pPr>
            <a:r>
              <a:rPr lang="en-US" sz="2000" dirty="0" smtClean="0">
                <a:latin typeface="Times New Roman" panose="02020603050405020304" pitchFamily="18" charset="0"/>
                <a:cs typeface="Times New Roman" panose="02020603050405020304" pitchFamily="18" charset="0"/>
              </a:rPr>
              <a:t>		public int </a:t>
            </a:r>
            <a:r>
              <a:rPr lang="en-US" sz="2000" dirty="0">
                <a:latin typeface="Times New Roman" panose="02020603050405020304" pitchFamily="18" charset="0"/>
                <a:cs typeface="Times New Roman" panose="02020603050405020304" pitchFamily="18" charset="0"/>
              </a:rPr>
              <a:t>compareTo(String anotherString</a:t>
            </a:r>
            <a:r>
              <a:rPr lang="en-US" sz="2000" dirty="0" smtClean="0">
                <a:latin typeface="Times New Roman" panose="02020603050405020304" pitchFamily="18" charset="0"/>
                <a:cs typeface="Times New Roman" panose="02020603050405020304" pitchFamily="18" charset="0"/>
              </a:rPr>
              <a:t>)</a:t>
            </a:r>
          </a:p>
          <a:p>
            <a:pPr>
              <a:buFontTx/>
              <a:buNone/>
            </a:pPr>
            <a:r>
              <a:rPr lang="en-US" sz="2000" b="1" u="sng" dirty="0" smtClean="0">
                <a:latin typeface="Times New Roman" panose="02020603050405020304" pitchFamily="18" charset="0"/>
                <a:cs typeface="Times New Roman" panose="02020603050405020304" pitchFamily="18" charset="0"/>
              </a:rPr>
              <a:t>Example</a:t>
            </a:r>
            <a:r>
              <a:rPr lang="en-US" sz="2000" dirty="0" smtClean="0">
                <a:latin typeface="Times New Roman" panose="02020603050405020304" pitchFamily="18" charset="0"/>
                <a:cs typeface="Times New Roman" panose="02020603050405020304" pitchFamily="18" charset="0"/>
              </a:rPr>
              <a:t>:</a:t>
            </a:r>
          </a:p>
          <a:p>
            <a:pPr>
              <a:buFontTx/>
              <a:buNone/>
            </a:pPr>
            <a:r>
              <a:rPr lang="en-US" sz="2000" dirty="0" smtClean="0">
                <a:latin typeface="Times New Roman" panose="02020603050405020304" pitchFamily="18" charset="0"/>
                <a:cs typeface="Times New Roman" panose="02020603050405020304" pitchFamily="18" charset="0"/>
              </a:rPr>
              <a:t>	public </a:t>
            </a:r>
            <a:r>
              <a:rPr lang="en-US" sz="2000" dirty="0">
                <a:latin typeface="Times New Roman" panose="02020603050405020304" pitchFamily="18" charset="0"/>
                <a:cs typeface="Times New Roman" panose="02020603050405020304" pitchFamily="18" charset="0"/>
              </a:rPr>
              <a:t>static void main(String args[]){</a:t>
            </a:r>
          </a:p>
          <a:p>
            <a:pPr>
              <a:buFontTx/>
              <a:buNone/>
            </a:pPr>
            <a:r>
              <a:rPr lang="en-US" sz="2000" dirty="0" smtClean="0">
                <a:latin typeface="Times New Roman" panose="02020603050405020304" pitchFamily="18" charset="0"/>
                <a:cs typeface="Times New Roman" panose="02020603050405020304" pitchFamily="18" charset="0"/>
              </a:rPr>
              <a:t>		String </a:t>
            </a:r>
            <a:r>
              <a:rPr lang="en-US" sz="2000" dirty="0">
                <a:latin typeface="Times New Roman" panose="02020603050405020304" pitchFamily="18" charset="0"/>
                <a:cs typeface="Times New Roman" panose="02020603050405020304" pitchFamily="18" charset="0"/>
              </a:rPr>
              <a:t>str1 ="Strings are immutable";</a:t>
            </a:r>
          </a:p>
          <a:p>
            <a:pPr>
              <a:buFontTx/>
              <a:buNone/>
            </a:pPr>
            <a:r>
              <a:rPr lang="en-US" sz="2000" dirty="0" smtClean="0">
                <a:latin typeface="Times New Roman" panose="02020603050405020304" pitchFamily="18" charset="0"/>
                <a:cs typeface="Times New Roman" panose="02020603050405020304" pitchFamily="18" charset="0"/>
              </a:rPr>
              <a:t>		String </a:t>
            </a:r>
            <a:r>
              <a:rPr lang="en-US" sz="2000" dirty="0">
                <a:latin typeface="Times New Roman" panose="02020603050405020304" pitchFamily="18" charset="0"/>
                <a:cs typeface="Times New Roman" panose="02020603050405020304" pitchFamily="18" charset="0"/>
              </a:rPr>
              <a:t>str2 ="Strings are immutable";</a:t>
            </a:r>
          </a:p>
          <a:p>
            <a:pPr>
              <a:buFontTx/>
              <a:buNone/>
            </a:pPr>
            <a:r>
              <a:rPr lang="en-US" sz="2000" dirty="0" smtClean="0">
                <a:latin typeface="Times New Roman" panose="02020603050405020304" pitchFamily="18" charset="0"/>
                <a:cs typeface="Times New Roman" panose="02020603050405020304" pitchFamily="18" charset="0"/>
              </a:rPr>
              <a:t>		String </a:t>
            </a:r>
            <a:r>
              <a:rPr lang="en-US" sz="2000" dirty="0">
                <a:latin typeface="Times New Roman" panose="02020603050405020304" pitchFamily="18" charset="0"/>
                <a:cs typeface="Times New Roman" panose="02020603050405020304" pitchFamily="18" charset="0"/>
              </a:rPr>
              <a:t>str3 ="Integers are not immutable";</a:t>
            </a:r>
          </a:p>
          <a:p>
            <a:pPr>
              <a:buFontTx/>
              <a:buNone/>
            </a:pPr>
            <a:r>
              <a:rPr lang="en-US" sz="2000" dirty="0" smtClean="0">
                <a:latin typeface="Times New Roman" panose="02020603050405020304" pitchFamily="18" charset="0"/>
                <a:cs typeface="Times New Roman" panose="02020603050405020304" pitchFamily="18" charset="0"/>
              </a:rPr>
              <a:t>		int </a:t>
            </a:r>
            <a:r>
              <a:rPr lang="en-US" sz="2000" dirty="0">
                <a:latin typeface="Times New Roman" panose="02020603050405020304" pitchFamily="18" charset="0"/>
                <a:cs typeface="Times New Roman" panose="02020603050405020304" pitchFamily="18" charset="0"/>
              </a:rPr>
              <a:t>result = str1.compareTo( str2 );</a:t>
            </a:r>
          </a:p>
          <a:p>
            <a:pPr>
              <a:buFontTx/>
              <a:buNone/>
            </a:pPr>
            <a:r>
              <a:rPr lang="en-US" sz="2000" dirty="0" smtClean="0">
                <a:latin typeface="Times New Roman" panose="02020603050405020304" pitchFamily="18" charset="0"/>
                <a:cs typeface="Times New Roman" panose="02020603050405020304" pitchFamily="18" charset="0"/>
              </a:rPr>
              <a:t>		System.out.println(result</a:t>
            </a:r>
            <a:r>
              <a:rPr lang="en-US" sz="2000" dirty="0">
                <a:latin typeface="Times New Roman" panose="02020603050405020304" pitchFamily="18" charset="0"/>
                <a:cs typeface="Times New Roman" panose="02020603050405020304" pitchFamily="18" charset="0"/>
              </a:rPr>
              <a:t>);</a:t>
            </a:r>
          </a:p>
          <a:p>
            <a:pPr>
              <a:buFontTx/>
              <a:buNone/>
            </a:pPr>
            <a:r>
              <a:rPr lang="en-US" sz="2000" dirty="0" smtClean="0">
                <a:latin typeface="Times New Roman" panose="02020603050405020304" pitchFamily="18" charset="0"/>
                <a:cs typeface="Times New Roman" panose="02020603050405020304" pitchFamily="18" charset="0"/>
              </a:rPr>
              <a:t>		result </a:t>
            </a:r>
            <a:r>
              <a:rPr lang="en-US" sz="2000" dirty="0">
                <a:latin typeface="Times New Roman" panose="02020603050405020304" pitchFamily="18" charset="0"/>
                <a:cs typeface="Times New Roman" panose="02020603050405020304" pitchFamily="18" charset="0"/>
              </a:rPr>
              <a:t>= str2.compareTo( str3 );</a:t>
            </a:r>
          </a:p>
          <a:p>
            <a:pPr>
              <a:buFontTx/>
              <a:buNone/>
            </a:pPr>
            <a:r>
              <a:rPr lang="en-US" sz="2000" dirty="0" smtClean="0">
                <a:latin typeface="Times New Roman" panose="02020603050405020304" pitchFamily="18" charset="0"/>
                <a:cs typeface="Times New Roman" panose="02020603050405020304" pitchFamily="18" charset="0"/>
              </a:rPr>
              <a:t>		System.out.println(result</a:t>
            </a:r>
            <a:r>
              <a:rPr lang="en-US" sz="2000" dirty="0">
                <a:latin typeface="Times New Roman" panose="02020603050405020304" pitchFamily="18" charset="0"/>
                <a:cs typeface="Times New Roman" panose="02020603050405020304" pitchFamily="18" charset="0"/>
              </a:rPr>
              <a:t>);</a:t>
            </a:r>
          </a:p>
        </p:txBody>
      </p:sp>
      <p:sp>
        <p:nvSpPr>
          <p:cNvPr id="2" name="TextBox 1"/>
          <p:cNvSpPr txBox="1"/>
          <p:nvPr/>
        </p:nvSpPr>
        <p:spPr>
          <a:xfrm>
            <a:off x="9350062" y="4649274"/>
            <a:ext cx="2395470" cy="923330"/>
          </a:xfrm>
          <a:prstGeom prst="rect">
            <a:avLst/>
          </a:prstGeom>
          <a:noFill/>
        </p:spPr>
        <p:txBody>
          <a:bodyPr wrap="square" rtlCol="0">
            <a:spAutoFit/>
          </a:bodyPr>
          <a:lstStyle/>
          <a:p>
            <a:r>
              <a:rPr lang="en-US" b="1" i="1" dirty="0" smtClean="0">
                <a:solidFill>
                  <a:schemeClr val="bg1"/>
                </a:solidFill>
              </a:rPr>
              <a:t>Output:</a:t>
            </a:r>
          </a:p>
          <a:p>
            <a:r>
              <a:rPr lang="en-US" b="1" i="1" dirty="0" smtClean="0">
                <a:solidFill>
                  <a:schemeClr val="bg1"/>
                </a:solidFill>
              </a:rPr>
              <a:t>0</a:t>
            </a:r>
          </a:p>
          <a:p>
            <a:r>
              <a:rPr lang="en-US" b="1" i="1" dirty="0" smtClean="0">
                <a:solidFill>
                  <a:schemeClr val="bg1"/>
                </a:solidFill>
              </a:rPr>
              <a:t>10</a:t>
            </a:r>
            <a:endParaRPr lang="en-US" b="1" i="1" dirty="0">
              <a:solidFill>
                <a:schemeClr val="bg1"/>
              </a:solidFill>
            </a:endParaRPr>
          </a:p>
        </p:txBody>
      </p:sp>
    </p:spTree>
    <p:extLst>
      <p:ext uri="{BB962C8B-B14F-4D97-AF65-F5344CB8AC3E}">
        <p14:creationId xmlns:p14="http://schemas.microsoft.com/office/powerpoint/2010/main" xmlns="" val="18859905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0426"/>
            <a:ext cx="10515600" cy="613669"/>
          </a:xfrm>
        </p:spPr>
        <p:txBody>
          <a:bodyPr>
            <a:normAutofit fontScale="90000"/>
          </a:bodyPr>
          <a:lstStyle/>
          <a:p>
            <a:r>
              <a:rPr lang="en-US" dirty="0">
                <a:solidFill>
                  <a:srgbClr val="002060"/>
                </a:solidFill>
                <a:latin typeface="Times New Roman" panose="02020603050405020304" pitchFamily="18" charset="0"/>
                <a:cs typeface="Times New Roman" panose="02020603050405020304" pitchFamily="18" charset="0"/>
              </a:rPr>
              <a:t>String concat(String str</a:t>
            </a:r>
            <a:r>
              <a:rPr lang="en-US" dirty="0" smtClean="0">
                <a:solidFill>
                  <a:srgbClr val="002060"/>
                </a:solidFill>
                <a:latin typeface="Times New Roman" panose="02020603050405020304" pitchFamily="18" charset="0"/>
                <a:cs typeface="Times New Roman" panose="02020603050405020304" pitchFamily="18" charset="0"/>
              </a:rPr>
              <a:t>):</a:t>
            </a:r>
            <a:endParaRPr lang="en-US" dirty="0">
              <a:solidFill>
                <a:srgbClr val="002060"/>
              </a:solidFill>
            </a:endParaRPr>
          </a:p>
        </p:txBody>
      </p:sp>
      <p:sp>
        <p:nvSpPr>
          <p:cNvPr id="3" name="Content Placeholder 2"/>
          <p:cNvSpPr>
            <a:spLocks noGrp="1"/>
          </p:cNvSpPr>
          <p:nvPr>
            <p:ph sz="quarter" idx="1"/>
          </p:nvPr>
        </p:nvSpPr>
        <p:spPr>
          <a:xfrm>
            <a:off x="838200" y="888642"/>
            <a:ext cx="10515600" cy="5718220"/>
          </a:xfrm>
        </p:spPr>
        <p:txBody>
          <a:bodyPr>
            <a:normAutofit/>
          </a:bodyPr>
          <a:lstStyle/>
          <a:p>
            <a:pPr marL="0" indent="0">
              <a:buNone/>
            </a:pPr>
            <a:r>
              <a:rPr lang="en-US" sz="2000" dirty="0" smtClean="0">
                <a:latin typeface="Times New Roman" panose="02020603050405020304" pitchFamily="18" charset="0"/>
                <a:cs typeface="Times New Roman" panose="02020603050405020304" pitchFamily="18" charset="0"/>
              </a:rPr>
              <a:t>This </a:t>
            </a:r>
            <a:r>
              <a:rPr lang="en-US" sz="2000" dirty="0">
                <a:latin typeface="Times New Roman" panose="02020603050405020304" pitchFamily="18" charset="0"/>
                <a:cs typeface="Times New Roman" panose="02020603050405020304" pitchFamily="18" charset="0"/>
              </a:rPr>
              <a:t>method appends one  String to the end of </a:t>
            </a:r>
            <a:r>
              <a:rPr lang="en-US" sz="2000" dirty="0" smtClean="0">
                <a:latin typeface="Times New Roman" panose="02020603050405020304" pitchFamily="18" charset="0"/>
                <a:cs typeface="Times New Roman" panose="02020603050405020304" pitchFamily="18" charset="0"/>
              </a:rPr>
              <a:t>another</a:t>
            </a:r>
          </a:p>
          <a:p>
            <a:pPr marL="0" indent="0">
              <a:buNone/>
            </a:pPr>
            <a:r>
              <a:rPr lang="en-US" sz="2000" b="1" dirty="0" smtClean="0">
                <a:latin typeface="Times New Roman" panose="02020603050405020304" pitchFamily="18" charset="0"/>
                <a:cs typeface="Times New Roman" panose="02020603050405020304" pitchFamily="18" charset="0"/>
              </a:rPr>
              <a:t>Syntex:	</a:t>
            </a:r>
          </a:p>
          <a:p>
            <a:pPr marL="0" indent="0">
              <a:buNone/>
            </a:pPr>
            <a:r>
              <a:rPr lang="en-US" sz="2000" dirty="0" smtClean="0">
                <a:latin typeface="Times New Roman" panose="02020603050405020304" pitchFamily="18" charset="0"/>
                <a:cs typeface="Times New Roman" panose="02020603050405020304" pitchFamily="18" charset="0"/>
              </a:rPr>
              <a:t>public </a:t>
            </a:r>
            <a:r>
              <a:rPr lang="en-US" sz="2000" dirty="0">
                <a:latin typeface="Times New Roman" panose="02020603050405020304" pitchFamily="18" charset="0"/>
                <a:cs typeface="Times New Roman" panose="02020603050405020304" pitchFamily="18" charset="0"/>
              </a:rPr>
              <a:t>String concat(String s</a:t>
            </a:r>
            <a:r>
              <a:rPr lang="en-US" sz="2000" dirty="0" smtClean="0">
                <a:latin typeface="Times New Roman" panose="02020603050405020304" pitchFamily="18" charset="0"/>
                <a:cs typeface="Times New Roman" panose="02020603050405020304" pitchFamily="18" charset="0"/>
              </a:rPr>
              <a:t>)</a:t>
            </a:r>
          </a:p>
          <a:p>
            <a:pPr marL="0" indent="0">
              <a:buNone/>
            </a:pPr>
            <a:r>
              <a:rPr lang="en-US" sz="2000" b="1" dirty="0" smtClean="0">
                <a:latin typeface="Times New Roman" panose="02020603050405020304" pitchFamily="18" charset="0"/>
                <a:cs typeface="Times New Roman" panose="02020603050405020304" pitchFamily="18" charset="0"/>
              </a:rPr>
              <a:t>Example:</a:t>
            </a:r>
          </a:p>
          <a:p>
            <a:pPr marL="0" indent="0">
              <a:buNone/>
            </a:pPr>
            <a:r>
              <a:rPr lang="en-US" sz="2000" dirty="0" smtClean="0">
                <a:latin typeface="Times New Roman" panose="02020603050405020304" pitchFamily="18" charset="0"/>
                <a:cs typeface="Times New Roman" panose="02020603050405020304" pitchFamily="18" charset="0"/>
              </a:rPr>
              <a:t>String </a:t>
            </a:r>
            <a:r>
              <a:rPr lang="en-US" sz="2000" dirty="0">
                <a:latin typeface="Times New Roman" panose="02020603050405020304" pitchFamily="18" charset="0"/>
                <a:cs typeface="Times New Roman" panose="02020603050405020304" pitchFamily="18" charset="0"/>
              </a:rPr>
              <a:t>s ="Strings are immutable";</a:t>
            </a:r>
          </a:p>
          <a:p>
            <a:pPr marL="0" indent="0">
              <a:buNone/>
            </a:pPr>
            <a:r>
              <a:rPr lang="en-US" sz="2000" dirty="0">
                <a:latin typeface="Times New Roman" panose="02020603050405020304" pitchFamily="18" charset="0"/>
                <a:cs typeface="Times New Roman" panose="02020603050405020304" pitchFamily="18" charset="0"/>
              </a:rPr>
              <a:t>s = s.concat(" all the time");</a:t>
            </a:r>
          </a:p>
          <a:p>
            <a:pPr marL="0" indent="0">
              <a:buNone/>
            </a:pPr>
            <a:r>
              <a:rPr lang="en-US" sz="2000" dirty="0">
                <a:latin typeface="Times New Roman" panose="02020603050405020304" pitchFamily="18" charset="0"/>
                <a:cs typeface="Times New Roman" panose="02020603050405020304" pitchFamily="18" charset="0"/>
              </a:rPr>
              <a:t>System.out.println(s);</a:t>
            </a:r>
          </a:p>
        </p:txBody>
      </p:sp>
    </p:spTree>
    <p:extLst>
      <p:ext uri="{BB962C8B-B14F-4D97-AF65-F5344CB8AC3E}">
        <p14:creationId xmlns:p14="http://schemas.microsoft.com/office/powerpoint/2010/main" xmlns="" val="128705984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Custom 6">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00B050"/>
      </a:hlink>
      <a:folHlink>
        <a:srgbClr val="932968"/>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553</TotalTime>
  <Words>766</Words>
  <Application>Microsoft Office PowerPoint</Application>
  <PresentationFormat>Custom</PresentationFormat>
  <Paragraphs>350</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Equity</vt:lpstr>
      <vt:lpstr>STRING</vt:lpstr>
      <vt:lpstr>Slide 2</vt:lpstr>
      <vt:lpstr>Strings</vt:lpstr>
      <vt:lpstr>Creating Strings</vt:lpstr>
      <vt:lpstr>Example:</vt:lpstr>
      <vt:lpstr>String Operations</vt:lpstr>
      <vt:lpstr>String Operations</vt:lpstr>
      <vt:lpstr>String Operations</vt:lpstr>
      <vt:lpstr>String concat(String str):</vt:lpstr>
      <vt:lpstr>copyValueOf(char[] data)</vt:lpstr>
      <vt:lpstr>String Operations</vt:lpstr>
      <vt:lpstr>String Operations</vt:lpstr>
      <vt:lpstr>String Operations</vt:lpstr>
      <vt:lpstr>String Operations</vt:lpstr>
      <vt:lpstr>String Operations</vt:lpstr>
      <vt:lpstr>String Operations</vt:lpstr>
      <vt:lpstr>String Operations</vt:lpstr>
      <vt:lpstr>String Operations</vt:lpstr>
      <vt:lpstr>String Operations</vt:lpstr>
      <vt:lpstr>String Operations</vt:lpstr>
      <vt:lpstr>Slide 21</vt:lpstr>
      <vt:lpstr>StringBuffer</vt:lpstr>
      <vt:lpstr>StringBuffer Operations</vt:lpstr>
      <vt:lpstr>StringBuffer Operations</vt:lpstr>
      <vt:lpstr>StringBuffer Operations</vt:lpstr>
      <vt:lpstr>StringBuffer Operations</vt:lpstr>
      <vt:lpstr>StringBuffer Operations</vt:lpstr>
      <vt:lpstr>Examples: StringBuffer</vt:lpstr>
      <vt:lpstr>Slide 29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MerajAli</dc:creator>
  <cp:lastModifiedBy>User</cp:lastModifiedBy>
  <cp:revision>60</cp:revision>
  <dcterms:created xsi:type="dcterms:W3CDTF">2016-01-30T06:30:45Z</dcterms:created>
  <dcterms:modified xsi:type="dcterms:W3CDTF">2016-04-19T09:52:11Z</dcterms:modified>
</cp:coreProperties>
</file>