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83" r:id="rId4"/>
    <p:sldId id="286" r:id="rId5"/>
    <p:sldId id="273" r:id="rId6"/>
    <p:sldId id="274" r:id="rId7"/>
    <p:sldId id="276" r:id="rId8"/>
    <p:sldId id="277" r:id="rId9"/>
    <p:sldId id="258" r:id="rId10"/>
    <p:sldId id="259" r:id="rId11"/>
    <p:sldId id="263" r:id="rId12"/>
    <p:sldId id="264" r:id="rId13"/>
    <p:sldId id="287" r:id="rId14"/>
    <p:sldId id="272" r:id="rId15"/>
    <p:sldId id="278" r:id="rId16"/>
    <p:sldId id="269" r:id="rId17"/>
    <p:sldId id="270" r:id="rId18"/>
    <p:sldId id="271" r:id="rId19"/>
    <p:sldId id="279" r:id="rId20"/>
    <p:sldId id="280" r:id="rId21"/>
    <p:sldId id="281" r:id="rId22"/>
    <p:sldId id="284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C2DC-96F0-4899-93FB-2CBCFBB1902C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FD57-7543-4B4E-9EAF-76BEB9C668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004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EC18363-8831-4075-AB43-0A73A06EE294}" type="slidenum">
              <a:rPr lang="en-US" sz="1200"/>
              <a:pPr/>
              <a:t>19</a:t>
            </a:fld>
            <a:endParaRPr lang="en-US" sz="1200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138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BFECD7C-C529-4B44-BEF4-7BCFE98E4DAE}" type="slidenum">
              <a:rPr lang="en-US" sz="1200"/>
              <a:pPr/>
              <a:t>20</a:t>
            </a:fld>
            <a:endParaRPr lang="en-US" sz="1200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500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5E8E16C-9C96-46BC-90BA-CD10DB7C91CC}" type="slidenum">
              <a:rPr lang="en-US" sz="1200"/>
              <a:pPr/>
              <a:t>21</a:t>
            </a:fld>
            <a:endParaRPr lang="en-US" sz="1200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086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0CABE1C-6028-4C62-9DBB-8EC7F23392E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0CDF558-731F-4AC7-8DA3-E1F1A00957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E1C-6028-4C62-9DBB-8EC7F23392E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558-731F-4AC7-8DA3-E1F1A00957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E1C-6028-4C62-9DBB-8EC7F23392E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558-731F-4AC7-8DA3-E1F1A00957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10CABE1C-6028-4C62-9DBB-8EC7F23392E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558-731F-4AC7-8DA3-E1F1A00957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10CABE1C-6028-4C62-9DBB-8EC7F23392E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D0CDF558-731F-4AC7-8DA3-E1F1A009572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10CABE1C-6028-4C62-9DBB-8EC7F23392E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D0CDF558-731F-4AC7-8DA3-E1F1A00957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10CABE1C-6028-4C62-9DBB-8EC7F23392E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D0CDF558-731F-4AC7-8DA3-E1F1A00957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E1C-6028-4C62-9DBB-8EC7F23392E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F558-731F-4AC7-8DA3-E1F1A00957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10CABE1C-6028-4C62-9DBB-8EC7F23392E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D0CDF558-731F-4AC7-8DA3-E1F1A00957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10CABE1C-6028-4C62-9DBB-8EC7F23392E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D0CDF558-731F-4AC7-8DA3-E1F1A00957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10CABE1C-6028-4C62-9DBB-8EC7F23392E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D0CDF558-731F-4AC7-8DA3-E1F1A00957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0CABE1C-6028-4C62-9DBB-8EC7F23392E2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0CDF558-731F-4AC7-8DA3-E1F1A00957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8253457" cy="3795712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B0F0"/>
                </a:solidFill>
              </a:rPr>
              <a:t>Class , Object </a:t>
            </a:r>
            <a:br>
              <a:rPr lang="en-US" sz="8800" b="1" dirty="0" smtClean="0">
                <a:solidFill>
                  <a:srgbClr val="00B0F0"/>
                </a:solidFill>
              </a:rPr>
            </a:br>
            <a:r>
              <a:rPr lang="en-US" sz="8800" b="1" dirty="0" smtClean="0">
                <a:solidFill>
                  <a:srgbClr val="00B0F0"/>
                </a:solidFill>
              </a:rPr>
              <a:t>&amp; Constructor </a:t>
            </a:r>
            <a:endParaRPr lang="en-US" sz="8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1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654C-6C16-4404-9097-74845E90477F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5350" y="352697"/>
            <a:ext cx="5969236" cy="501675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package TimoSoft;</a:t>
            </a:r>
          </a:p>
          <a:p>
            <a:endParaRPr lang="en-US" sz="1600" dirty="0"/>
          </a:p>
          <a:p>
            <a:r>
              <a:rPr lang="en-US" sz="1600" dirty="0"/>
              <a:t>public class MyClass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x;</a:t>
            </a:r>
          </a:p>
          <a:p>
            <a:r>
              <a:rPr lang="en-US" sz="1600" dirty="0"/>
              <a:t>    MyClass()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</a:t>
            </a:r>
            <a:r>
              <a:rPr lang="en-US" sz="1600" dirty="0" smtClean="0"/>
              <a:t> System.out.println</a:t>
            </a:r>
            <a:r>
              <a:rPr lang="en-US" sz="1600" dirty="0"/>
              <a:t>("Inside MyClass() constructor.");</a:t>
            </a:r>
          </a:p>
          <a:p>
            <a:r>
              <a:rPr lang="en-US" sz="1600" dirty="0"/>
              <a:t>        x=0;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MyClass(int i)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System.out.println</a:t>
            </a:r>
            <a:r>
              <a:rPr lang="en-US" sz="1600" dirty="0"/>
              <a:t>("Inside MyClass(int) constructor.");</a:t>
            </a:r>
          </a:p>
          <a:p>
            <a:r>
              <a:rPr lang="en-US" sz="1600" dirty="0"/>
              <a:t>        x=i;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MyClass(double d)</a:t>
            </a:r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System.out.println("Inside MyClass(double) constructor.");</a:t>
            </a:r>
          </a:p>
          <a:p>
            <a:r>
              <a:rPr lang="en-US" sz="1600" dirty="0" smtClean="0"/>
              <a:t>        x=(int)d;</a:t>
            </a:r>
          </a:p>
          <a:p>
            <a:r>
              <a:rPr lang="en-US" sz="1600" dirty="0" smtClean="0"/>
              <a:t>    }</a:t>
            </a:r>
            <a:endParaRPr lang="en-US" sz="16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297401" y="339634"/>
            <a:ext cx="5602309" cy="50629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void </a:t>
            </a:r>
            <a:r>
              <a:rPr lang="en-US" sz="1600" dirty="0"/>
              <a:t>getXvalue()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System.out.println("The value of the instance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variable of </a:t>
            </a:r>
            <a:r>
              <a:rPr lang="en-US" sz="1600" dirty="0"/>
              <a:t>the object </a:t>
            </a:r>
            <a:r>
              <a:rPr lang="en-US" sz="1600" dirty="0" smtClean="0"/>
              <a:t> </a:t>
            </a:r>
            <a:r>
              <a:rPr lang="en-US" sz="1600" dirty="0"/>
              <a:t>is </a:t>
            </a:r>
            <a:r>
              <a:rPr lang="en-US" sz="1600" dirty="0" smtClean="0"/>
              <a:t>“ +x +".");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     }</a:t>
            </a:r>
          </a:p>
          <a:p>
            <a:endParaRPr lang="en-US" sz="1600" dirty="0"/>
          </a:p>
          <a:p>
            <a:r>
              <a:rPr lang="en-US" sz="1600" dirty="0" smtClean="0"/>
              <a:t>public class MyClassTest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    public static void main(String[] args)</a:t>
            </a:r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       MyClass first=new MyClass();</a:t>
            </a:r>
          </a:p>
          <a:p>
            <a:r>
              <a:rPr lang="en-US" sz="1600" dirty="0" smtClean="0"/>
              <a:t>        MyClass second=new MyClass(52);</a:t>
            </a:r>
          </a:p>
          <a:p>
            <a:r>
              <a:rPr lang="en-US" sz="1600" dirty="0" smtClean="0"/>
              <a:t>        MyClass third=new MyClass(13.6);</a:t>
            </a:r>
          </a:p>
          <a:p>
            <a:r>
              <a:rPr lang="en-US" sz="1600" dirty="0" smtClean="0"/>
              <a:t>        first.getXvalue();</a:t>
            </a:r>
          </a:p>
          <a:p>
            <a:r>
              <a:rPr lang="en-US" sz="1600" dirty="0" smtClean="0"/>
              <a:t>        second.getXvalue();</a:t>
            </a:r>
          </a:p>
          <a:p>
            <a:r>
              <a:rPr lang="en-US" sz="1600" dirty="0" smtClean="0"/>
              <a:t>        third.getXvalue();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  <a:p>
            <a:endParaRPr lang="en-US" sz="19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16092" y="4676503"/>
            <a:ext cx="4114800" cy="20449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Inside MyClass() constructor.</a:t>
            </a:r>
          </a:p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Inside MyClass(int) constructor.</a:t>
            </a:r>
          </a:p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Inside MyClass(double) constructor.</a:t>
            </a:r>
          </a:p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The value of the instance variable of the object  is 0.</a:t>
            </a:r>
          </a:p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The value of the instance variable of the object  is 52.</a:t>
            </a:r>
          </a:p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The value of the instance variable of the object  is 13.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63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78039" y="2021983"/>
            <a:ext cx="9543246" cy="4104180"/>
          </a:xfrm>
        </p:spPr>
        <p:txBody>
          <a:bodyPr/>
          <a:lstStyle/>
          <a:p>
            <a:r>
              <a:rPr lang="en-US" sz="2400" dirty="0"/>
              <a:t>One common reason that constructors are overloaded is to allow one object to initialize another.</a:t>
            </a:r>
          </a:p>
          <a:p>
            <a:r>
              <a:rPr lang="en-US" sz="2400" dirty="0"/>
              <a:t>The need to produce an identical copy of an object occurs often: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F503-F742-46CA-BA45-4D4C5ADA970B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78C8-A9B1-4F3A-BDAE-018400CD5276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98147" y="522514"/>
            <a:ext cx="5939446" cy="52629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package TimoSoft;</a:t>
            </a:r>
          </a:p>
          <a:p>
            <a:endParaRPr lang="en-US" sz="1600" dirty="0"/>
          </a:p>
          <a:p>
            <a:r>
              <a:rPr lang="en-US" sz="1600" dirty="0"/>
              <a:t>public class MyClass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int </a:t>
            </a:r>
            <a:r>
              <a:rPr lang="en-US" sz="1600" dirty="0"/>
              <a:t>x, y;</a:t>
            </a:r>
          </a:p>
          <a:p>
            <a:r>
              <a:rPr lang="en-US" sz="1600" dirty="0" smtClean="0"/>
              <a:t>   MyClass(){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/>
              <a:t>System.out.println("Inside MyClass() constructor.");</a:t>
            </a:r>
          </a:p>
          <a:p>
            <a:r>
              <a:rPr lang="en-US" sz="1600" dirty="0"/>
              <a:t>        x=0;</a:t>
            </a:r>
          </a:p>
          <a:p>
            <a:r>
              <a:rPr lang="en-US" sz="1600" dirty="0"/>
              <a:t>        y=0;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MyClass(int </a:t>
            </a:r>
            <a:r>
              <a:rPr lang="en-US" sz="1600" dirty="0"/>
              <a:t>i, int j</a:t>
            </a:r>
            <a:r>
              <a:rPr lang="en-US" sz="1600" dirty="0" smtClean="0"/>
              <a:t>)  </a:t>
            </a:r>
            <a:r>
              <a:rPr lang="en-US" sz="1600" dirty="0"/>
              <a:t>{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System.out.println</a:t>
            </a:r>
            <a:r>
              <a:rPr lang="en-US" sz="1600" dirty="0"/>
              <a:t>("Inside MyClass(int) constructor.");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   </a:t>
            </a:r>
            <a:r>
              <a:rPr lang="en-US" sz="1600" dirty="0"/>
              <a:t>x=i;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   </a:t>
            </a:r>
            <a:r>
              <a:rPr lang="en-US" sz="1600" dirty="0"/>
              <a:t>y=j</a:t>
            </a:r>
            <a:r>
              <a:rPr lang="en-US" sz="1600" dirty="0" smtClean="0"/>
              <a:t>;    </a:t>
            </a:r>
            <a:r>
              <a:rPr lang="en-US" sz="1600" dirty="0"/>
              <a:t>}</a:t>
            </a:r>
          </a:p>
          <a:p>
            <a:r>
              <a:rPr lang="en-US" sz="1600" dirty="0"/>
              <a:t>   </a:t>
            </a:r>
            <a:endParaRPr lang="en-US" sz="1600" dirty="0" smtClean="0"/>
          </a:p>
          <a:p>
            <a:r>
              <a:rPr lang="en-US" sz="1600" dirty="0" smtClean="0"/>
              <a:t>    MyClass(MyClass obj)</a:t>
            </a:r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System.out.println("Inside MyClass(MyClass) constructor.");</a:t>
            </a:r>
          </a:p>
          <a:p>
            <a:r>
              <a:rPr lang="en-US" sz="1600" dirty="0" smtClean="0"/>
              <a:t>        x=obj.x;</a:t>
            </a:r>
          </a:p>
          <a:p>
            <a:r>
              <a:rPr lang="en-US" sz="1600" dirty="0" smtClean="0"/>
              <a:t>        y=obj.y;</a:t>
            </a:r>
          </a:p>
          <a:p>
            <a:r>
              <a:rPr lang="en-US" sz="1600" dirty="0" smtClean="0"/>
              <a:t>    }</a:t>
            </a:r>
            <a:endParaRPr lang="en-US" sz="16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246255" y="470264"/>
            <a:ext cx="5808372" cy="529375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void </a:t>
            </a:r>
            <a:r>
              <a:rPr lang="en-US" sz="1600" dirty="0"/>
              <a:t>getXYvalues()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System.out.println("The value of the instance variables \nof the object "</a:t>
            </a:r>
          </a:p>
          <a:p>
            <a:r>
              <a:rPr lang="en-US" sz="1600" dirty="0"/>
              <a:t>                +this+" are "+x+" and "+y+".");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 smtClean="0"/>
              <a:t>public class MyClassTest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public static void main(String[] args)</a:t>
            </a:r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       MyClass first=new MyClass();</a:t>
            </a:r>
          </a:p>
          <a:p>
            <a:r>
              <a:rPr lang="en-US" sz="1600" dirty="0" smtClean="0"/>
              <a:t>        MyClass second=new MyClass(52, 18);</a:t>
            </a:r>
          </a:p>
          <a:p>
            <a:r>
              <a:rPr lang="en-US" sz="1600" dirty="0" smtClean="0"/>
              <a:t>        MyClass third=new MyClass(second);</a:t>
            </a:r>
          </a:p>
          <a:p>
            <a:r>
              <a:rPr lang="en-US" sz="1600" dirty="0" smtClean="0"/>
              <a:t>        first.getXYvalues();</a:t>
            </a:r>
          </a:p>
          <a:p>
            <a:r>
              <a:rPr lang="en-US" sz="1600" dirty="0" smtClean="0"/>
              <a:t>        second.getXYvalues();</a:t>
            </a:r>
          </a:p>
          <a:p>
            <a:r>
              <a:rPr lang="en-US" sz="1600" dirty="0" smtClean="0"/>
              <a:t>        third.getXYvalues();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  <a:p>
            <a:endParaRPr lang="en-US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0" y="4981688"/>
            <a:ext cx="320674" cy="381000"/>
          </a:xfrm>
          <a:prstGeom prst="rightArrow">
            <a:avLst>
              <a:gd name="adj1" fmla="val 50000"/>
              <a:gd name="adj2" fmla="val 33125"/>
            </a:avLst>
          </a:prstGeom>
          <a:solidFill>
            <a:srgbClr val="BBE0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116370" y="4791188"/>
            <a:ext cx="504825" cy="381000"/>
          </a:xfrm>
          <a:prstGeom prst="rightArrow">
            <a:avLst>
              <a:gd name="adj1" fmla="val 50000"/>
              <a:gd name="adj2" fmla="val 33125"/>
            </a:avLst>
          </a:prstGeom>
          <a:solidFill>
            <a:srgbClr val="BBE0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99863" y="4911634"/>
            <a:ext cx="329184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Inside MyClass() constructor.</a:t>
            </a:r>
          </a:p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Inside MyClass(int) constructor.</a:t>
            </a:r>
          </a:p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Inside MyClass(MyClass) constructor.</a:t>
            </a:r>
          </a:p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The value of the instance variable of the object  is 0.</a:t>
            </a:r>
          </a:p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The value of the instance variable of the object  is 52.</a:t>
            </a:r>
          </a:p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The value of the instance variable of the object  is 52.</a:t>
            </a:r>
          </a:p>
        </p:txBody>
      </p:sp>
    </p:spTree>
    <p:extLst>
      <p:ext uri="{BB962C8B-B14F-4D97-AF65-F5344CB8AC3E}">
        <p14:creationId xmlns="" xmlns:p14="http://schemas.microsoft.com/office/powerpoint/2010/main" val="38088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34290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Example</a:t>
            </a:r>
            <a:endParaRPr lang="en-US" sz="4000" b="1" dirty="0">
              <a:solidFill>
                <a:srgbClr val="00B0F0"/>
              </a:solidFill>
              <a:latin typeface="Book Antiqua" panose="02040602050305030304" pitchFamily="18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79768" y="837440"/>
            <a:ext cx="5494986" cy="588403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 anchor="t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id;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BirthDate birthDate;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Student(int </a:t>
            </a:r>
            <a:r>
              <a:rPr lang="en-US" sz="18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ssn,int 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year, int </a:t>
            </a:r>
            <a:r>
              <a:rPr lang="en-US" sz="18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month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day) {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id = ssn;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 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BirthDate(year, month, day);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int getId() {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id;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BirthDate getBirthDate() {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birthDate;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223714" y="152401"/>
            <a:ext cx="5573333" cy="41877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 anchor="t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BirthDate {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year;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month;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day;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BirthDate(int newYear, 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newMonth, int newDay) {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year = newYear;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month = newMonth;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day = newDay;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setYear(int newYear) {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year = newYear;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790664" y="4451349"/>
            <a:ext cx="6227165" cy="223683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Test </a:t>
            </a: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  <a:b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 student = new Student(111223333, 1970, 5, 3);</a:t>
            </a:r>
            <a:b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BirthDate date = student.getBirthDate();</a:t>
            </a:r>
            <a:b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date.setYear(2010); </a:t>
            </a:r>
            <a:endParaRPr lang="en-US" sz="1600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the student birth year is changed!</a:t>
            </a:r>
            <a:b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358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7738" y="203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The BMI</a:t>
            </a:r>
            <a:r>
              <a:rPr lang="tr-TR" sz="3600" b="1" dirty="0">
                <a:solidFill>
                  <a:srgbClr val="00B0F0"/>
                </a:solidFill>
              </a:rPr>
              <a:t> (Body Mass Index)</a:t>
            </a:r>
            <a:r>
              <a:rPr lang="en-US" sz="3600" b="1" dirty="0">
                <a:solidFill>
                  <a:srgbClr val="00B0F0"/>
                </a:solidFill>
              </a:rPr>
              <a:t> Class</a:t>
            </a:r>
            <a:endParaRPr lang="en-US" sz="3600" b="1" dirty="0">
              <a:solidFill>
                <a:srgbClr val="00B0F0"/>
              </a:solidFill>
              <a:hlinkClick r:id="rId3" action="ppaction://program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4895850" y="2370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4579938" y="2370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1524000" y="18065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5131" name="Rectangle 14"/>
          <p:cNvSpPr>
            <a:spLocks noChangeArrowheads="1"/>
          </p:cNvSpPr>
          <p:nvPr/>
        </p:nvSpPr>
        <p:spPr bwMode="auto">
          <a:xfrm>
            <a:off x="1524000" y="1806576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="1" i="1" dirty="0">
                <a:solidFill>
                  <a:srgbClr val="0000FF"/>
                </a:solidFill>
                <a:latin typeface="Courier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5132" name="Rectangle 16"/>
          <p:cNvSpPr>
            <a:spLocks noChangeArrowheads="1"/>
          </p:cNvSpPr>
          <p:nvPr/>
        </p:nvSpPr>
        <p:spPr bwMode="auto">
          <a:xfrm>
            <a:off x="4081463" y="17287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5133" name="Rectangle 18"/>
          <p:cNvSpPr>
            <a:spLocks noChangeArrowheads="1"/>
          </p:cNvSpPr>
          <p:nvPr/>
        </p:nvSpPr>
        <p:spPr bwMode="auto">
          <a:xfrm>
            <a:off x="1524000" y="159796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5134" name="Rectangle 20"/>
          <p:cNvSpPr>
            <a:spLocks noChangeArrowheads="1"/>
          </p:cNvSpPr>
          <p:nvPr/>
        </p:nvSpPr>
        <p:spPr bwMode="auto">
          <a:xfrm>
            <a:off x="1524001" y="13550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5135" name="Rectangle 21"/>
          <p:cNvSpPr>
            <a:spLocks noChangeArrowheads="1"/>
          </p:cNvSpPr>
          <p:nvPr/>
        </p:nvSpPr>
        <p:spPr bwMode="auto">
          <a:xfrm>
            <a:off x="1524000" y="4999039"/>
            <a:ext cx="2470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dirty="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136" name="Rectangle 23"/>
          <p:cNvSpPr>
            <a:spLocks noChangeArrowheads="1"/>
          </p:cNvSpPr>
          <p:nvPr/>
        </p:nvSpPr>
        <p:spPr bwMode="auto">
          <a:xfrm>
            <a:off x="1524001" y="19599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5137" name="Rectangle 25"/>
          <p:cNvSpPr>
            <a:spLocks noChangeArrowheads="1"/>
          </p:cNvSpPr>
          <p:nvPr/>
        </p:nvSpPr>
        <p:spPr bwMode="auto">
          <a:xfrm>
            <a:off x="1524001" y="19789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graphicFrame>
        <p:nvGraphicFramePr>
          <p:cNvPr id="512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12553698"/>
              </p:ext>
            </p:extLst>
          </p:nvPr>
        </p:nvGraphicFramePr>
        <p:xfrm>
          <a:off x="1685925" y="1047750"/>
          <a:ext cx="8024745" cy="4928047"/>
        </p:xfrm>
        <a:graphic>
          <a:graphicData uri="http://schemas.openxmlformats.org/presentationml/2006/ole">
            <p:oleObj spid="_x0000_s5165" name="Picture" r:id="rId4" imgW="3540600" imgH="2434680" progId="Word.Picture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613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939" y="165101"/>
            <a:ext cx="9698438" cy="11906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 </a:t>
            </a:r>
            <a:r>
              <a:rPr lang="en-US" b="1" dirty="0" smtClean="0">
                <a:solidFill>
                  <a:srgbClr val="00B0F0"/>
                </a:solidFill>
              </a:rPr>
              <a:t>of Data </a:t>
            </a:r>
            <a:r>
              <a:rPr lang="en-US" b="1" dirty="0">
                <a:solidFill>
                  <a:srgbClr val="00B0F0"/>
                </a:solidFill>
              </a:rPr>
              <a:t>Field Encapsulation</a:t>
            </a:r>
            <a:endParaRPr lang="en-US" b="1" dirty="0">
              <a:solidFill>
                <a:srgbClr val="00B0F0"/>
              </a:solidFill>
              <a:latin typeface="Book Antiqua" panose="02040602050305030304" pitchFamily="18" charset="0"/>
            </a:endParaRPr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1524001" y="2379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2519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73214169"/>
              </p:ext>
            </p:extLst>
          </p:nvPr>
        </p:nvGraphicFramePr>
        <p:xfrm>
          <a:off x="1531938" y="1893889"/>
          <a:ext cx="8932862" cy="3171825"/>
        </p:xfrm>
        <a:graphic>
          <a:graphicData uri="http://schemas.openxmlformats.org/presentationml/2006/ole">
            <p:oleObj spid="_x0000_s6186" name="Picture" r:id="rId3" imgW="4878324" imgH="1731264" progId="Word.Picture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72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this Keyword </a:t>
            </a:r>
            <a:endParaRPr lang="en-US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120462" y="1712890"/>
            <a:ext cx="10431887" cy="44593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is the name of a reference that refers to an object itself. One common use of the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is reference a class’s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data fields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common use of the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to enable a constructor to invoke another constructor of the same class. </a:t>
            </a:r>
          </a:p>
        </p:txBody>
      </p:sp>
    </p:spTree>
    <p:extLst>
      <p:ext uri="{BB962C8B-B14F-4D97-AF65-F5344CB8AC3E}">
        <p14:creationId xmlns="" xmlns:p14="http://schemas.microsoft.com/office/powerpoint/2010/main" val="29467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Reference the Hidden Data Fields</a:t>
            </a:r>
            <a:endParaRPr lang="en-US" b="1" dirty="0" smtClean="0">
              <a:solidFill>
                <a:srgbClr val="00B0F0"/>
              </a:solidFill>
              <a:hlinkClick r:id="rId3" action="ppaction://program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3571875" y="2609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524001" y="23790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95161001"/>
              </p:ext>
            </p:extLst>
          </p:nvPr>
        </p:nvGraphicFramePr>
        <p:xfrm>
          <a:off x="686873" y="1506538"/>
          <a:ext cx="10818254" cy="4005619"/>
        </p:xfrm>
        <a:graphic>
          <a:graphicData uri="http://schemas.openxmlformats.org/presentationml/2006/ole">
            <p:oleObj spid="_x0000_s1070" name="Picture" r:id="rId4" imgW="5118100" imgH="1625600" progId="Word.Picture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1671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Calling Overloaded Constructor</a:t>
            </a:r>
            <a:endParaRPr lang="en-US" b="1" dirty="0" smtClean="0">
              <a:solidFill>
                <a:srgbClr val="00B0F0"/>
              </a:solidFill>
              <a:hlinkClick r:id="rId3" action="ppaction://program"/>
            </a:endParaRP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C5C05A-255E-4773-AC36-895B6939EECC}" type="slidenum">
              <a:rPr lang="en-US" sz="1400"/>
              <a:pPr/>
              <a:t>18</a:t>
            </a:fld>
            <a:endParaRPr lang="en-US" sz="1400" dirty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3571875" y="2609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443413" y="24336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4395788" y="24336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30349640"/>
              </p:ext>
            </p:extLst>
          </p:nvPr>
        </p:nvGraphicFramePr>
        <p:xfrm>
          <a:off x="1524000" y="1143000"/>
          <a:ext cx="9144000" cy="5353050"/>
        </p:xfrm>
        <a:graphic>
          <a:graphicData uri="http://schemas.openxmlformats.org/presentationml/2006/ole">
            <p:oleObj spid="_x0000_s2094" name="Picture" r:id="rId4" imgW="3398400" imgH="1990080" progId="Word.Picture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594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73152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F0C8D45-CDC0-4537-9C77-6D7D13141AEE}" type="slidenum">
              <a:rPr lang="en-US" sz="1400">
                <a:latin typeface="Arial" panose="020B0604020202020204" pitchFamily="34" charset="0"/>
              </a:rPr>
              <a:pPr/>
              <a:t>19</a:t>
            </a:fld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81200" y="1524001"/>
            <a:ext cx="85344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Trebuchet MS" panose="020B0603020202020204" pitchFamily="34" charset="0"/>
              </a:rPr>
              <a:t>class Test { 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    public static void main(String args[]) {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        myPrint(5);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        myPrint(5.0);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Trebuchet MS" panose="020B0603020202020204" pitchFamily="34" charset="0"/>
              </a:rPr>
              <a:t>    static void myPrint(int i) {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        System.out.println("int i = " + i);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Trebuchet MS" panose="020B0603020202020204" pitchFamily="34" charset="0"/>
              </a:rPr>
              <a:t>    static void myPrint(double d) { // same name, different parameters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        System.out.println("double d = " + d);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    }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286000" y="5715001"/>
            <a:ext cx="6096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Trebuchet MS" panose="020B0603020202020204" pitchFamily="34" charset="0"/>
              </a:rPr>
              <a:t>int i = 5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double d = 5.0</a:t>
            </a:r>
          </a:p>
        </p:txBody>
      </p:sp>
    </p:spTree>
    <p:extLst>
      <p:ext uri="{BB962C8B-B14F-4D97-AF65-F5344CB8AC3E}">
        <p14:creationId xmlns="" xmlns:p14="http://schemas.microsoft.com/office/powerpoint/2010/main" val="17812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434" y="1275008"/>
            <a:ext cx="9092483" cy="4901955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 - A class can be defined as a template/blue print that describe s  the behaviors/states that object of its  type support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defines structure and behavior (data &amp; code) that will be shared by a set of objects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MyClass  {    }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96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4821"/>
            <a:ext cx="10515600" cy="793973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B0F0"/>
                </a:solidFill>
              </a:rPr>
              <a:t>Why overload a method?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249250" y="978794"/>
            <a:ext cx="9929611" cy="587920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you can use the same names for methods that do essentially the same 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println(int), println(double), println(boolean), println(String),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you can supply defaults for the parameters: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increment(int amount)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 = count + amount;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count;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increment()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increment(1);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one method can call another of the same name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you can supply additional information: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printResults()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System.out.println("total = " + total + ", average = " + average);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printResult(String message)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System.out.println(message + ": 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printResults();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69223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B0F0"/>
                </a:solidFill>
              </a:rPr>
              <a:t>DRY (Don’t Repeat Yourself)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overload a method with another, very similar method, only one of them should do most of the work: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debug()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System.out.println("first = " + first + ", last = " + last);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i = first; i &lt;= last; i++)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System.out.print(dictionary[i] + "  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System.out.println();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debug(String s)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System.out.println("At checkpoint " + s + ":");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debug();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BACED35-BAF1-4E89-B5AB-1D27732E525E}" type="slidenum">
              <a:rPr lang="en-US" sz="1400">
                <a:latin typeface="Arial" panose="020B0604020202020204" pitchFamily="34" charset="0"/>
              </a:rPr>
              <a:pPr/>
              <a:t>21</a:t>
            </a:fld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78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62" y="210579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159098"/>
            <a:ext cx="10778544" cy="538336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Collection is process of reclaiming the runtime unused memory automatically. In other words, it is a way to destroy the unused objects.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so, we were using free() function in C language and delete() in C++. But, in java it is performed automatically. So, java provides better memory management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references to an object exist, that object is assumed to be no longer needed, and the memory occupied by the object can be reclaimed.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Garbage Collection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java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garbage collector removes the unreferenced objects from heap memory. 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garbage collector(a part of JVM) so we don't need to make extra efforts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3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4977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How can an object be unreferenced</a:t>
            </a:r>
            <a:r>
              <a:rPr lang="en-US" b="1" dirty="0" smtClean="0">
                <a:solidFill>
                  <a:srgbClr val="00B0F0"/>
                </a:solidFill>
              </a:rPr>
              <a:t>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682580"/>
            <a:ext cx="11629623" cy="5975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ways: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nulling the reference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assigning a reference to another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annonymous object etc.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By nulling a reference: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Employee e=new Employee();  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e=null;  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 e=new Employee();  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e=null;  </a:t>
            </a: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By annonymous object: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 Employee();  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 Employee();  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697" y="3387144"/>
            <a:ext cx="7637172" cy="2653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By assigning a reference to another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 e1=new Employee(); 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 e2=new Employee(); 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e1=e2;	//now the first object referred by e1 is available for garbage collection 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 e1=new Employee(); 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 e2=new Employee(); 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e1=e2;	//now the first object referred by e1 is available for garbage collection 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2890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330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Example: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8941" y="953037"/>
            <a:ext cx="5975797" cy="57053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finalize() method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finalize() method is invoked each time before the object is garbage collected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method can be used to perform cleanup processing.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 void finalize(){}  </a:t>
            </a: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gc() method is used to invoke the garbage collector to perform cleanup processing.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gc() is found in System and Runtime classes.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static void gc(){}  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769" y="953037"/>
            <a:ext cx="5628067" cy="57053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TestGarbage1{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 void finalize()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System.out.println("object is garbage collected");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 static void main(String args[]){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TestGarbage1 s1=new TestGarbage1();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TestGarbage1 s2=new TestGarbage1();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s1=null;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s2=null;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System.gc();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}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868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Array Of Object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4" y="978794"/>
            <a:ext cx="11101589" cy="5447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Simple {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 member;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foo()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("foo");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args[])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Simple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samp[] = new Simple[10];</a:t>
            </a:r>
          </a:p>
          <a:p>
            <a:pPr marL="0" indent="0">
              <a:buNone/>
            </a:pPr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i = 0; i &lt; 10; i++)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samp[i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new Simple();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samp[i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].foo();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 }  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0166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7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Object Example: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456" y="875762"/>
            <a:ext cx="5749344" cy="57310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java.util.Scanner;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ArrayOfObject {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getInput()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Scanner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=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Scanner(System.in);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System.out.print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Student id");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an.nextInt();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Scanner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an1 =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Scanner(System.in);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System.out.print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Student Name");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name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an1.nextLine();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Scanner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an2 =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Scanner(System.in);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System.out.print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Student Marks");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marks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an2.nextDouble();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875762"/>
            <a:ext cx="5586211" cy="57310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Show() {</a:t>
            </a:r>
          </a:p>
          <a:p>
            <a:pPr marL="0" indent="0"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System.out.println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 is :" + id);</a:t>
            </a:r>
          </a:p>
          <a:p>
            <a:pPr marL="0" indent="0"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System.out.println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 is :" + name);</a:t>
            </a:r>
          </a:p>
          <a:p>
            <a:pPr marL="0" indent="0"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System.out.println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("marks is : " + marks);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args) {</a:t>
            </a:r>
          </a:p>
          <a:p>
            <a:pPr marL="0" indent="0"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ArrayOfObject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samp[] =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ArrayOfObject[3];</a:t>
            </a:r>
          </a:p>
          <a:p>
            <a:pPr marL="0" indent="0">
              <a:buNone/>
            </a:pPr>
            <a:r>
              <a:rPr lang="nn-NO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</a:t>
            </a:r>
            <a:r>
              <a:rPr lang="nn-NO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i = 0; i &lt; samp.length; i++) {</a:t>
            </a:r>
          </a:p>
          <a:p>
            <a:pPr marL="0" indent="0"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samp[i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ArrayOfObject();</a:t>
            </a:r>
          </a:p>
          <a:p>
            <a:pPr marL="0" indent="0"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samp[i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].getInput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   }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n-NO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nn-NO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i = 0; i &lt; samp.length; i++) {</a:t>
            </a:r>
          </a:p>
          <a:p>
            <a:pPr marL="0" indent="0"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samp[i] = new ArrayOfObject();</a:t>
            </a:r>
          </a:p>
          <a:p>
            <a:pPr marL="0" indent="0"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samp[i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].Show();</a:t>
            </a:r>
          </a:p>
          <a:p>
            <a:pPr marL="0" indent="0"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}    }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427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70382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Object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4786046"/>
          </a:xfrm>
        </p:spPr>
        <p:txBody>
          <a:bodyPr>
            <a:noAutofit/>
          </a:bodyPr>
          <a:lstStyle/>
          <a:p>
            <a:pPr lvl="0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object is a region of storage that defines both state &amp; behavior.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represented by a set of variables &amp; the values they contain.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represented by a set of methods &amp; the logic they implement.</a:t>
            </a:r>
            <a:endParaRPr lang="en-US" sz="2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 object is a combination of a data &amp; the code that acts upon it.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 are the basic runtime entities in an object-oriented system.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 are instance of a class.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p1,p2;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p1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person();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p2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person();</a:t>
            </a:r>
          </a:p>
          <a:p>
            <a:pPr marL="457200" lvl="1" indent="0">
              <a:buNone/>
            </a:pPr>
            <a:endParaRPr lang="en-US" sz="22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59" y="146185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Example: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214" y="927278"/>
            <a:ext cx="5723586" cy="570534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Puppy{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puppyAge;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Puppy(String name){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System.out.println("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 Name is :"+ name 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setAge(int age ){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puppyAge = age;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 getAge(){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System.out.println("Puppy's age is :"+ puppyAge 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puppyAge;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0496" y="940156"/>
            <a:ext cx="5770808" cy="524968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main(String[]args){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Object creation */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Puppy myPuppy =newPuppy("tommy");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myPuppy.setAge(2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myPuppy.getAge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System.out.println(“Age is:"+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myPuppy.puppyAge 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4906851"/>
            <a:ext cx="2308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PassedName </a:t>
            </a:r>
            <a:r>
              <a:rPr lang="en-US" dirty="0">
                <a:solidFill>
                  <a:srgbClr val="FF0000"/>
                </a:solidFill>
              </a:rPr>
              <a:t>is:tommy</a:t>
            </a:r>
          </a:p>
          <a:p>
            <a:r>
              <a:rPr lang="en-US" dirty="0">
                <a:solidFill>
                  <a:srgbClr val="FF0000"/>
                </a:solidFill>
              </a:rPr>
              <a:t>Puppy's age is :2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91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Classes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18B-19CD-4CF3-9EAE-A8A7A9C342BF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307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01227173"/>
              </p:ext>
            </p:extLst>
          </p:nvPr>
        </p:nvGraphicFramePr>
        <p:xfrm>
          <a:off x="1493949" y="838200"/>
          <a:ext cx="9021651" cy="5653088"/>
        </p:xfrm>
        <a:graphic>
          <a:graphicData uri="http://schemas.openxmlformats.org/presentationml/2006/ole">
            <p:oleObj spid="_x0000_s3120" name="Picture" r:id="rId3" imgW="3543480" imgH="2286000" progId="Word.Picture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78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UML Class Diagram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90CE-8CC9-4186-AAA2-0ECD62A04E61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3924300" y="2286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2938" name="Rectangle 10"/>
          <p:cNvSpPr>
            <a:spLocks noChangeArrowheads="1"/>
          </p:cNvSpPr>
          <p:nvPr/>
        </p:nvSpPr>
        <p:spPr bwMode="auto">
          <a:xfrm>
            <a:off x="1524001" y="2444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52940" name="Rectangle 12"/>
          <p:cNvSpPr>
            <a:spLocks noChangeArrowheads="1"/>
          </p:cNvSpPr>
          <p:nvPr/>
        </p:nvSpPr>
        <p:spPr bwMode="auto">
          <a:xfrm>
            <a:off x="1524001" y="2444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2529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65401985"/>
              </p:ext>
            </p:extLst>
          </p:nvPr>
        </p:nvGraphicFramePr>
        <p:xfrm>
          <a:off x="1641476" y="1624013"/>
          <a:ext cx="9666175" cy="3991175"/>
        </p:xfrm>
        <a:graphic>
          <a:graphicData uri="http://schemas.openxmlformats.org/presentationml/2006/ole">
            <p:oleObj spid="_x0000_s4142" name="Picture" r:id="rId3" imgW="4876293" imgH="1596016" progId="Word.Picture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951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3306"/>
            <a:ext cx="10515600" cy="6651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Example: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4717" y="1056067"/>
            <a:ext cx="7468673" cy="5653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Circle {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 = 1.0;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}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Circle(double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newRadius) {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radius = newRadius;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getArea() {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radius * radius * 3.14159;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[]args){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Circle obj=new Circle(10.5);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System.out.println("The radius is"+ obj.getArea());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}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6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Constructors.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1030311" y="1632399"/>
            <a:ext cx="987809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with no parameters is referred to as 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no-arg constructor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the same name as the class itself.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a return type—not even void.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invoked using the new operator when an object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the role of initializing objects.</a:t>
            </a:r>
          </a:p>
        </p:txBody>
      </p:sp>
    </p:spTree>
    <p:extLst>
      <p:ext uri="{BB962C8B-B14F-4D97-AF65-F5344CB8AC3E}">
        <p14:creationId xmlns="" xmlns:p14="http://schemas.microsoft.com/office/powerpoint/2010/main" val="16635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  <a:endParaRPr 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>
          <a:xfrm>
            <a:off x="794197" y="1416217"/>
            <a:ext cx="10515600" cy="478604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context in which you will regularly need to use overloading is when you write constructors for your classes.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are methods that can be overloaded, just like any other method in a class.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situations, you will want to generate objects of a class from different sets of initial defining data: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15E8-024F-4511-A235-C928C981858E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98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1153</TotalTime>
  <Words>1300</Words>
  <Application>Microsoft Office PowerPoint</Application>
  <PresentationFormat>Custom</PresentationFormat>
  <Paragraphs>319</Paragraphs>
  <Slides>26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Verve</vt:lpstr>
      <vt:lpstr>Picture</vt:lpstr>
      <vt:lpstr>Class , Object  &amp; Constructor </vt:lpstr>
      <vt:lpstr>Class</vt:lpstr>
      <vt:lpstr>Object</vt:lpstr>
      <vt:lpstr>Example:</vt:lpstr>
      <vt:lpstr>Classes</vt:lpstr>
      <vt:lpstr>UML Class Diagram</vt:lpstr>
      <vt:lpstr>Example:</vt:lpstr>
      <vt:lpstr>Constructors.</vt:lpstr>
      <vt:lpstr>Constructor Overloading</vt:lpstr>
      <vt:lpstr>Slide 10</vt:lpstr>
      <vt:lpstr>Slide 11</vt:lpstr>
      <vt:lpstr>Slide 12</vt:lpstr>
      <vt:lpstr>Example</vt:lpstr>
      <vt:lpstr>The BMI (Body Mass Index) Class</vt:lpstr>
      <vt:lpstr>Example of Data Field Encapsulation</vt:lpstr>
      <vt:lpstr>The this Keyword </vt:lpstr>
      <vt:lpstr>Reference the Hidden Data Fields</vt:lpstr>
      <vt:lpstr>Calling Overloaded Constructor</vt:lpstr>
      <vt:lpstr>Overloading</vt:lpstr>
      <vt:lpstr>Why overload a method?</vt:lpstr>
      <vt:lpstr>DRY (Don’t Repeat Yourself)</vt:lpstr>
      <vt:lpstr>Garbage Collection</vt:lpstr>
      <vt:lpstr>How can an object be unreferenced?</vt:lpstr>
      <vt:lpstr>Example: garbage collection</vt:lpstr>
      <vt:lpstr>Array Of Object</vt:lpstr>
      <vt:lpstr>Array Of Object Example: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MerajAli</dc:creator>
  <cp:lastModifiedBy>User</cp:lastModifiedBy>
  <cp:revision>52</cp:revision>
  <dcterms:created xsi:type="dcterms:W3CDTF">2016-02-05T14:08:43Z</dcterms:created>
  <dcterms:modified xsi:type="dcterms:W3CDTF">2016-05-16T06:16:13Z</dcterms:modified>
</cp:coreProperties>
</file>