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5" r:id="rId7"/>
    <p:sldId id="276" r:id="rId8"/>
    <p:sldId id="277" r:id="rId9"/>
    <p:sldId id="278" r:id="rId10"/>
    <p:sldId id="280" r:id="rId11"/>
    <p:sldId id="279" r:id="rId12"/>
    <p:sldId id="281" r:id="rId13"/>
    <p:sldId id="290" r:id="rId14"/>
    <p:sldId id="289" r:id="rId15"/>
    <p:sldId id="286" r:id="rId16"/>
    <p:sldId id="287" r:id="rId17"/>
    <p:sldId id="288" r:id="rId18"/>
    <p:sldId id="282" r:id="rId19"/>
    <p:sldId id="284" r:id="rId20"/>
    <p:sldId id="283"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74" autoAdjust="0"/>
    <p:restoredTop sz="94434" autoAdjust="0"/>
  </p:normalViewPr>
  <p:slideViewPr>
    <p:cSldViewPr snapToGrid="0">
      <p:cViewPr varScale="1">
        <p:scale>
          <a:sx n="69" d="100"/>
          <a:sy n="69" d="100"/>
        </p:scale>
        <p:origin x="-87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FD0707-CAB8-48B4-92AD-25360C58E2D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0FFC07-6650-4C58-A26E-27F52059341F}" type="datetimeFigureOut">
              <a:rPr lang="en-US" smtClean="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91FD0707-CAB8-48B4-92AD-25360C58E2DB}"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60FFC07-6650-4C58-A26E-27F52059341F}" type="datetimeFigureOut">
              <a:rPr lang="en-US" smtClean="0"/>
              <a:pPr/>
              <a:t>4/12/2016</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FD0707-CAB8-48B4-92AD-25360C58E2DB}"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1801091"/>
            <a:ext cx="8252691" cy="2327563"/>
          </a:xfrm>
        </p:spPr>
        <p:txBody>
          <a:bodyPr>
            <a:normAutofit/>
          </a:bodyPr>
          <a:lstStyle/>
          <a:p>
            <a:r>
              <a:rPr lang="en-US" sz="9600" b="1" dirty="0" smtClean="0">
                <a:solidFill>
                  <a:srgbClr val="000099"/>
                </a:solidFill>
                <a:effectLst/>
                <a:latin typeface="Times New Roman" panose="02020603050405020304" pitchFamily="18" charset="0"/>
                <a:cs typeface="Times New Roman" panose="02020603050405020304" pitchFamily="18" charset="0"/>
              </a:rPr>
              <a:t>Inheritance</a:t>
            </a:r>
            <a:endParaRPr lang="en-US" sz="9600" dirty="0">
              <a:solidFill>
                <a:srgbClr val="00009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3709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9"/>
            <a:ext cx="10515600" cy="56215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Hierarchical Inheritance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15155" y="991672"/>
            <a:ext cx="5138670" cy="5615189"/>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000" dirty="0">
                <a:latin typeface="Times New Roman" panose="02020603050405020304" pitchFamily="18" charset="0"/>
                <a:cs typeface="Times New Roman" panose="02020603050405020304" pitchFamily="18" charset="0"/>
              </a:rPr>
              <a:t>class A {</a:t>
            </a:r>
          </a:p>
          <a:p>
            <a:pPr marL="0" indent="0">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void methodA() {</a:t>
            </a:r>
          </a:p>
          <a:p>
            <a:pPr marL="0" indent="0">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("method of Class A");</a:t>
            </a:r>
          </a:p>
          <a:p>
            <a:pPr marL="0" indent="0">
              <a:buNone/>
            </a:pPr>
            <a:r>
              <a:rPr lang="en-US" sz="2000" dirty="0" smtClean="0">
                <a:latin typeface="Times New Roman" panose="02020603050405020304" pitchFamily="18" charset="0"/>
                <a:cs typeface="Times New Roman" panose="02020603050405020304" pitchFamily="18" charset="0"/>
              </a:rPr>
              <a:t>   }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B extends A {</a:t>
            </a:r>
          </a:p>
          <a:p>
            <a:pPr marL="0" indent="0">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void methodB() {</a:t>
            </a:r>
          </a:p>
          <a:p>
            <a:pPr marL="0" indent="0">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("method of Class B");</a:t>
            </a:r>
          </a:p>
          <a:p>
            <a:pPr marL="0" indent="0">
              <a:buNone/>
            </a:pPr>
            <a:r>
              <a:rPr lang="en-US" sz="2000" dirty="0" smtClean="0">
                <a:latin typeface="Times New Roman" panose="02020603050405020304" pitchFamily="18" charset="0"/>
                <a:cs typeface="Times New Roman" panose="02020603050405020304" pitchFamily="18" charset="0"/>
              </a:rPr>
              <a:t>   }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C extends A {</a:t>
            </a:r>
          </a:p>
          <a:p>
            <a:pPr marL="0" indent="0">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void methodC() {</a:t>
            </a:r>
          </a:p>
          <a:p>
            <a:pPr marL="0" indent="0">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("method of Class C");</a:t>
            </a: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220497" y="991672"/>
            <a:ext cx="5280338" cy="5615189"/>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800" dirty="0">
                <a:latin typeface="Times New Roman" panose="02020603050405020304" pitchFamily="18" charset="0"/>
                <a:cs typeface="Times New Roman" panose="02020603050405020304" pitchFamily="18" charset="0"/>
              </a:rPr>
              <a:t>class D extends A {</a:t>
            </a:r>
          </a:p>
          <a:p>
            <a:pPr marL="0" indent="0">
              <a:buNone/>
            </a:pPr>
            <a:r>
              <a:rPr lang="en-US" sz="1800" dirty="0" smtClean="0">
                <a:latin typeface="Times New Roman" panose="02020603050405020304" pitchFamily="18" charset="0"/>
                <a:cs typeface="Times New Roman" panose="02020603050405020304" pitchFamily="18" charset="0"/>
              </a:rPr>
              <a:t>      public </a:t>
            </a:r>
            <a:r>
              <a:rPr lang="en-US" sz="1800" dirty="0">
                <a:latin typeface="Times New Roman" panose="02020603050405020304" pitchFamily="18" charset="0"/>
                <a:cs typeface="Times New Roman" panose="02020603050405020304" pitchFamily="18" charset="0"/>
              </a:rPr>
              <a:t>void methodD() {</a:t>
            </a:r>
          </a:p>
          <a:p>
            <a:pPr marL="0" indent="0">
              <a:buNone/>
            </a:pPr>
            <a:r>
              <a:rPr lang="en-US" sz="1800" dirty="0" smtClean="0">
                <a:latin typeface="Times New Roman" panose="02020603050405020304" pitchFamily="18" charset="0"/>
                <a:cs typeface="Times New Roman" panose="02020603050405020304" pitchFamily="18" charset="0"/>
              </a:rPr>
              <a:t>           System.out.println</a:t>
            </a:r>
            <a:r>
              <a:rPr lang="en-US" sz="1800" dirty="0">
                <a:latin typeface="Times New Roman" panose="02020603050405020304" pitchFamily="18" charset="0"/>
                <a:cs typeface="Times New Roman" panose="02020603050405020304" pitchFamily="18" charset="0"/>
              </a:rPr>
              <a:t>("method of Class D");</a:t>
            </a:r>
          </a:p>
          <a:p>
            <a:pPr marL="0" indent="0">
              <a:buNone/>
            </a:pPr>
            <a:r>
              <a:rPr lang="en-US" sz="1800" dirty="0" smtClean="0">
                <a:latin typeface="Times New Roman" panose="02020603050405020304" pitchFamily="18" charset="0"/>
                <a:cs typeface="Times New Roman" panose="02020603050405020304" pitchFamily="18" charset="0"/>
              </a:rPr>
              <a:t>    }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class </a:t>
            </a:r>
            <a:r>
              <a:rPr lang="en-US" sz="1800" dirty="0">
                <a:latin typeface="Times New Roman" panose="02020603050405020304" pitchFamily="18" charset="0"/>
                <a:cs typeface="Times New Roman" panose="02020603050405020304" pitchFamily="18" charset="0"/>
              </a:rPr>
              <a:t>MyClass {</a:t>
            </a:r>
          </a:p>
          <a:p>
            <a:pPr marL="0" indent="0">
              <a:buNone/>
            </a:pPr>
            <a:r>
              <a:rPr lang="en-US" sz="1800" dirty="0" smtClean="0">
                <a:latin typeface="Times New Roman" panose="02020603050405020304" pitchFamily="18" charset="0"/>
                <a:cs typeface="Times New Roman" panose="02020603050405020304" pitchFamily="18" charset="0"/>
              </a:rPr>
              <a:t>      public </a:t>
            </a:r>
            <a:r>
              <a:rPr lang="en-US" sz="1800" dirty="0">
                <a:latin typeface="Times New Roman" panose="02020603050405020304" pitchFamily="18" charset="0"/>
                <a:cs typeface="Times New Roman" panose="02020603050405020304" pitchFamily="18" charset="0"/>
              </a:rPr>
              <a:t>void methodB() {</a:t>
            </a:r>
          </a:p>
          <a:p>
            <a:pPr marL="0" indent="0">
              <a:buNone/>
            </a:pPr>
            <a:r>
              <a:rPr lang="en-US" sz="1800" dirty="0" smtClean="0">
                <a:latin typeface="Times New Roman" panose="02020603050405020304" pitchFamily="18" charset="0"/>
                <a:cs typeface="Times New Roman" panose="02020603050405020304" pitchFamily="18" charset="0"/>
              </a:rPr>
              <a:t>        System.out.println</a:t>
            </a:r>
            <a:r>
              <a:rPr lang="en-US" sz="1800" dirty="0">
                <a:latin typeface="Times New Roman" panose="02020603050405020304" pitchFamily="18" charset="0"/>
                <a:cs typeface="Times New Roman" panose="02020603050405020304" pitchFamily="18" charset="0"/>
              </a:rPr>
              <a:t>("method of Class B</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static void main(String args[]) {</a:t>
            </a:r>
          </a:p>
          <a:p>
            <a:pPr marL="0" indent="0">
              <a:buNone/>
            </a:pPr>
            <a:r>
              <a:rPr lang="en-US" sz="1800" dirty="0" smtClean="0">
                <a:latin typeface="Times New Roman" panose="02020603050405020304" pitchFamily="18" charset="0"/>
                <a:cs typeface="Times New Roman" panose="02020603050405020304" pitchFamily="18" charset="0"/>
              </a:rPr>
              <a:t>     B </a:t>
            </a:r>
            <a:r>
              <a:rPr lang="en-US" sz="1800" dirty="0">
                <a:latin typeface="Times New Roman" panose="02020603050405020304" pitchFamily="18" charset="0"/>
                <a:cs typeface="Times New Roman" panose="02020603050405020304" pitchFamily="18" charset="0"/>
              </a:rPr>
              <a:t>obj1 = new B();</a:t>
            </a:r>
          </a:p>
          <a:p>
            <a:pPr marL="0" indent="0">
              <a:buNone/>
            </a:pPr>
            <a:r>
              <a:rPr lang="en-US" sz="1800" dirty="0" smtClean="0">
                <a:latin typeface="Times New Roman" panose="02020603050405020304" pitchFamily="18" charset="0"/>
                <a:cs typeface="Times New Roman" panose="02020603050405020304" pitchFamily="18" charset="0"/>
              </a:rPr>
              <a:t>    C </a:t>
            </a:r>
            <a:r>
              <a:rPr lang="en-US" sz="1800" dirty="0">
                <a:latin typeface="Times New Roman" panose="02020603050405020304" pitchFamily="18" charset="0"/>
                <a:cs typeface="Times New Roman" panose="02020603050405020304" pitchFamily="18" charset="0"/>
              </a:rPr>
              <a:t>obj2 = new C();</a:t>
            </a:r>
          </a:p>
          <a:p>
            <a:pPr marL="0" indent="0">
              <a:buNone/>
            </a:pPr>
            <a:r>
              <a:rPr lang="en-US" sz="1800" dirty="0" smtClean="0">
                <a:latin typeface="Times New Roman" panose="02020603050405020304" pitchFamily="18" charset="0"/>
                <a:cs typeface="Times New Roman" panose="02020603050405020304" pitchFamily="18" charset="0"/>
              </a:rPr>
              <a:t>     D </a:t>
            </a:r>
            <a:r>
              <a:rPr lang="en-US" sz="1800" dirty="0">
                <a:latin typeface="Times New Roman" panose="02020603050405020304" pitchFamily="18" charset="0"/>
                <a:cs typeface="Times New Roman" panose="02020603050405020304" pitchFamily="18" charset="0"/>
              </a:rPr>
              <a:t>obj3 = new D();</a:t>
            </a:r>
          </a:p>
          <a:p>
            <a:pPr marL="0" indent="0">
              <a:buNone/>
            </a:pPr>
            <a:r>
              <a:rPr lang="en-US" sz="1800" dirty="0" smtClean="0">
                <a:latin typeface="Times New Roman" panose="02020603050405020304" pitchFamily="18" charset="0"/>
                <a:cs typeface="Times New Roman" panose="02020603050405020304" pitchFamily="18" charset="0"/>
              </a:rPr>
              <a:t>    obj1.methodA</a:t>
            </a:r>
            <a:r>
              <a:rPr lang="en-US" sz="1800" dirty="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obj2.methodA</a:t>
            </a:r>
            <a:r>
              <a:rPr lang="en-US" sz="1800" dirty="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obj3.methodA</a:t>
            </a:r>
            <a:r>
              <a:rPr lang="en-US" sz="1800" dirty="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85564" y="5406532"/>
            <a:ext cx="2315271" cy="1200329"/>
          </a:xfrm>
          <a:prstGeom prst="rect">
            <a:avLst/>
          </a:prstGeom>
          <a:noFill/>
        </p:spPr>
        <p:txBody>
          <a:bodyPr wrap="square" rtlCol="0">
            <a:spAutoFit/>
          </a:bodyPr>
          <a:lstStyle/>
          <a:p>
            <a:r>
              <a:rPr lang="en-US" dirty="0" smtClean="0">
                <a:solidFill>
                  <a:srgbClr val="FF0000"/>
                </a:solidFill>
              </a:rPr>
              <a:t>Output is:</a:t>
            </a:r>
          </a:p>
          <a:p>
            <a:r>
              <a:rPr lang="en-US" dirty="0">
                <a:solidFill>
                  <a:srgbClr val="FF0000"/>
                </a:solidFill>
              </a:rPr>
              <a:t>method of Class A</a:t>
            </a:r>
          </a:p>
          <a:p>
            <a:r>
              <a:rPr lang="en-US" dirty="0">
                <a:solidFill>
                  <a:srgbClr val="FF0000"/>
                </a:solidFill>
              </a:rPr>
              <a:t>method of Class A</a:t>
            </a:r>
          </a:p>
          <a:p>
            <a:r>
              <a:rPr lang="en-US" dirty="0">
                <a:solidFill>
                  <a:srgbClr val="FF0000"/>
                </a:solidFill>
              </a:rPr>
              <a:t>method of Class A</a:t>
            </a:r>
          </a:p>
        </p:txBody>
      </p:sp>
    </p:spTree>
    <p:extLst>
      <p:ext uri="{BB962C8B-B14F-4D97-AF65-F5344CB8AC3E}">
        <p14:creationId xmlns:p14="http://schemas.microsoft.com/office/powerpoint/2010/main" xmlns="" val="296290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4"/>
            <a:ext cx="10515600" cy="755337"/>
          </a:xfrm>
        </p:spPr>
        <p:txBody>
          <a:bodyPr>
            <a:normAutofit/>
          </a:bodyPr>
          <a:lstStyle/>
          <a:p>
            <a:r>
              <a:rPr lang="en-US" sz="4000" b="1" dirty="0" smtClean="0">
                <a:latin typeface="Times New Roman" panose="02020603050405020304" pitchFamily="18" charset="0"/>
                <a:cs typeface="Times New Roman" panose="02020603050405020304" pitchFamily="18" charset="0"/>
              </a:rPr>
              <a:t>Hybrid Inheritance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155" y="1223493"/>
            <a:ext cx="11088709" cy="4953470"/>
          </a:xfrm>
        </p:spPr>
        <p:txBody>
          <a:bodyPr>
            <a:normAutofit/>
          </a:bodyPr>
          <a:lstStyle/>
          <a:p>
            <a:r>
              <a:rPr lang="en-US" sz="2200" dirty="0" smtClean="0">
                <a:latin typeface="Times New Roman" panose="02020603050405020304" pitchFamily="18" charset="0"/>
                <a:cs typeface="Times New Roman" panose="02020603050405020304" pitchFamily="18" charset="0"/>
              </a:rPr>
              <a:t>In simple terms you can say that Hybrid inheritance is a combination of</a:t>
            </a:r>
            <a:r>
              <a:rPr lang="en-US" sz="2200" b="1" dirty="0" smtClean="0">
                <a:latin typeface="Times New Roman" panose="02020603050405020304" pitchFamily="18" charset="0"/>
                <a:cs typeface="Times New Roman" panose="02020603050405020304" pitchFamily="18" charset="0"/>
              </a:rPr>
              <a:t> Single</a:t>
            </a:r>
            <a:r>
              <a:rPr lang="en-US" sz="2200" dirty="0" smtClean="0">
                <a:latin typeface="Times New Roman" panose="02020603050405020304" pitchFamily="18" charset="0"/>
                <a:cs typeface="Times New Roman" panose="02020603050405020304" pitchFamily="18" charset="0"/>
              </a:rPr>
              <a:t> and </a:t>
            </a:r>
            <a:r>
              <a:rPr lang="en-US" sz="2200" b="1" dirty="0" smtClean="0">
                <a:latin typeface="Times New Roman" panose="02020603050405020304" pitchFamily="18" charset="0"/>
                <a:cs typeface="Times New Roman" panose="02020603050405020304" pitchFamily="18" charset="0"/>
              </a:rPr>
              <a:t>Multiple inheritance.</a:t>
            </a:r>
            <a:r>
              <a:rPr lang="en-US" sz="2200" dirty="0" smtClean="0">
                <a:latin typeface="Times New Roman" panose="02020603050405020304" pitchFamily="18" charset="0"/>
                <a:cs typeface="Times New Roman" panose="02020603050405020304" pitchFamily="18" charset="0"/>
              </a:rPr>
              <a:t> </a:t>
            </a:r>
          </a:p>
          <a:p>
            <a:r>
              <a:rPr lang="en-US" sz="2200" dirty="0" smtClean="0">
                <a:latin typeface="Times New Roman" panose="02020603050405020304" pitchFamily="18" charset="0"/>
                <a:cs typeface="Times New Roman" panose="02020603050405020304" pitchFamily="18" charset="0"/>
              </a:rPr>
              <a:t>A typical flow diagram would look like below. A hybrid inheritance can be achieved in the java in a same way as multiple inheritance can be!! </a:t>
            </a:r>
          </a:p>
          <a:p>
            <a:r>
              <a:rPr lang="en-US" sz="2200" dirty="0" smtClean="0">
                <a:latin typeface="Times New Roman" panose="02020603050405020304" pitchFamily="18" charset="0"/>
                <a:cs typeface="Times New Roman" panose="02020603050405020304" pitchFamily="18" charset="0"/>
              </a:rPr>
              <a:t>Using interfaces. yes you heard it right. By using </a:t>
            </a:r>
            <a:r>
              <a:rPr lang="en-US" sz="2200" b="1" dirty="0" smtClean="0">
                <a:latin typeface="Times New Roman" panose="02020603050405020304" pitchFamily="18" charset="0"/>
                <a:cs typeface="Times New Roman" panose="02020603050405020304" pitchFamily="18" charset="0"/>
              </a:rPr>
              <a:t>interfaces</a:t>
            </a:r>
            <a:r>
              <a:rPr lang="en-US" sz="2200" dirty="0" smtClean="0">
                <a:latin typeface="Times New Roman" panose="02020603050405020304" pitchFamily="18" charset="0"/>
                <a:cs typeface="Times New Roman" panose="02020603050405020304" pitchFamily="18" charset="0"/>
              </a:rPr>
              <a:t> you can have multiple as well as </a:t>
            </a:r>
            <a:r>
              <a:rPr lang="en-US" sz="2200" b="1" dirty="0" smtClean="0">
                <a:latin typeface="Times New Roman" panose="02020603050405020304" pitchFamily="18" charset="0"/>
                <a:cs typeface="Times New Roman" panose="02020603050405020304" pitchFamily="18" charset="0"/>
              </a:rPr>
              <a:t>hybrid inheritance</a:t>
            </a:r>
            <a:r>
              <a:rPr lang="en-US" sz="2200" dirty="0" smtClean="0">
                <a:latin typeface="Times New Roman" panose="02020603050405020304" pitchFamily="18" charset="0"/>
                <a:cs typeface="Times New Roman" panose="02020603050405020304" pitchFamily="18" charset="0"/>
              </a:rPr>
              <a:t> in Java.</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15417" y="3731453"/>
            <a:ext cx="4342935" cy="2776262"/>
          </a:xfrm>
          <a:prstGeom prst="rect">
            <a:avLst/>
          </a:prstGeom>
        </p:spPr>
      </p:pic>
    </p:spTree>
    <p:extLst>
      <p:ext uri="{BB962C8B-B14F-4D97-AF65-F5344CB8AC3E}">
        <p14:creationId xmlns:p14="http://schemas.microsoft.com/office/powerpoint/2010/main" xmlns="" val="369345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7699"/>
            <a:ext cx="10515600" cy="54927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Hybrid Inheritance Example: show error</a:t>
            </a:r>
            <a:endParaRPr lang="en-US" dirty="0"/>
          </a:p>
        </p:txBody>
      </p:sp>
      <p:sp>
        <p:nvSpPr>
          <p:cNvPr id="3" name="Content Placeholder 2"/>
          <p:cNvSpPr>
            <a:spLocks noGrp="1"/>
          </p:cNvSpPr>
          <p:nvPr>
            <p:ph sz="half" idx="1"/>
          </p:nvPr>
        </p:nvSpPr>
        <p:spPr>
          <a:xfrm>
            <a:off x="409433" y="746973"/>
            <a:ext cx="5622877" cy="5967725"/>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public class A{</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public void methodA()     {</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System.out.println("Class A methodA");</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public class B extends A{</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public void methodA()      {</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System.out.println("Child class B is overriding inherited  method A");</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public void methodB()      {</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System.out.println("Class B methodB");</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       }   </a:t>
            </a:r>
          </a:p>
          <a:p>
            <a:pPr marL="0" indent="0">
              <a:lnSpc>
                <a:spcPct val="120000"/>
              </a:lnSpc>
              <a:spcBef>
                <a:spcPts val="0"/>
              </a:spcBef>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72198" y="746972"/>
            <a:ext cx="5853547" cy="5967725"/>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public class C extends </a:t>
            </a:r>
            <a:r>
              <a:rPr lang="en-US" sz="1800" dirty="0" smtClean="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public void methodA</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US" sz="1800" dirty="0" smtClean="0">
                <a:latin typeface="Times New Roman" panose="02020603050405020304" pitchFamily="18" charset="0"/>
                <a:cs typeface="Times New Roman" panose="02020603050405020304" pitchFamily="18" charset="0"/>
              </a:rPr>
              <a:t>        System.out.println</a:t>
            </a:r>
            <a:r>
              <a:rPr lang="en-US" sz="1800" dirty="0">
                <a:latin typeface="Times New Roman" panose="02020603050405020304" pitchFamily="18" charset="0"/>
                <a:cs typeface="Times New Roman" panose="02020603050405020304" pitchFamily="18" charset="0"/>
              </a:rPr>
              <a:t>("Child class C is overriding </a:t>
            </a:r>
            <a:r>
              <a:rPr lang="en-US" sz="1800" dirty="0" smtClean="0">
                <a:latin typeface="Times New Roman" panose="02020603050405020304" pitchFamily="18" charset="0"/>
                <a:cs typeface="Times New Roman" panose="02020603050405020304" pitchFamily="18" charset="0"/>
              </a:rPr>
              <a:t>the methodA</a:t>
            </a:r>
            <a:r>
              <a:rPr lang="en-US"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public void methodC</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System.out.println("Class C methodC");</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public class D extends B, </a:t>
            </a:r>
            <a:r>
              <a:rPr lang="en-US" sz="1800" dirty="0" smtClean="0">
                <a:latin typeface="Times New Roman" panose="02020603050405020304" pitchFamily="18" charset="0"/>
                <a:cs typeface="Times New Roman" panose="02020603050405020304" pitchFamily="18" charset="0"/>
              </a:rPr>
              <a:t>C{</a:t>
            </a:r>
            <a:endParaRPr lang="en-US"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public void methodD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System.out.println("Class D methodD");</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public static void main(String args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D obj1= new D();</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obj1.methodD();</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obj1.methodA();</a:t>
            </a:r>
          </a:p>
          <a:p>
            <a:pPr marL="0" indent="0">
              <a:lnSpc>
                <a:spcPct val="120000"/>
              </a:lnSpc>
              <a:spcBef>
                <a:spcPts val="0"/>
              </a:spcBef>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7827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838199" y="1825625"/>
            <a:ext cx="10748749" cy="4351338"/>
          </a:xfrm>
        </p:spPr>
        <p:txBody>
          <a:bodyPr>
            <a:normAutofit/>
          </a:bodyPr>
          <a:lstStyle/>
          <a:p>
            <a:r>
              <a:rPr lang="en-US" sz="2400" b="1" dirty="0" smtClean="0">
                <a:latin typeface="Times New Roman" panose="02020603050405020304" pitchFamily="18" charset="0"/>
                <a:cs typeface="Times New Roman" panose="02020603050405020304" pitchFamily="18" charset="0"/>
              </a:rPr>
              <a:t>Why? </a:t>
            </a:r>
            <a:r>
              <a:rPr lang="en-US" sz="2400" dirty="0" smtClean="0">
                <a:latin typeface="Times New Roman" panose="02020603050405020304" pitchFamily="18" charset="0"/>
                <a:cs typeface="Times New Roman" panose="02020603050405020304" pitchFamily="18" charset="0"/>
              </a:rPr>
              <a:t>Most of the times you will find the following explanation of above error – Multiple inheritance is not allowed in java so class D cannot extend two classes(B and C).  </a:t>
            </a:r>
            <a:r>
              <a:rPr lang="en-US" sz="2400" b="1" dirty="0" smtClean="0">
                <a:latin typeface="Times New Roman" panose="02020603050405020304" pitchFamily="18" charset="0"/>
                <a:cs typeface="Times New Roman" panose="02020603050405020304" pitchFamily="18" charset="0"/>
              </a:rPr>
              <a:t>But do you know why it’s not allowed? </a:t>
            </a:r>
            <a:r>
              <a:rPr lang="en-US" sz="2400" dirty="0" smtClean="0">
                <a:latin typeface="Times New Roman" panose="02020603050405020304" pitchFamily="18" charset="0"/>
                <a:cs typeface="Times New Roman" panose="02020603050405020304" pitchFamily="18" charset="0"/>
              </a:rPr>
              <a:t>Let’s look at the above code once again, In the above program class B and C both are extending class A and they both have overridden the methodA(), which they can do as they have extended the class A. But since both have different version of methodA(), </a:t>
            </a:r>
            <a:r>
              <a:rPr lang="en-US" sz="2400" b="1" dirty="0" smtClean="0">
                <a:latin typeface="Times New Roman" panose="02020603050405020304" pitchFamily="18" charset="0"/>
                <a:cs typeface="Times New Roman" panose="02020603050405020304" pitchFamily="18" charset="0"/>
              </a:rPr>
              <a:t>compiler is confused</a:t>
            </a:r>
            <a:r>
              <a:rPr lang="en-US" sz="2400" dirty="0" smtClean="0">
                <a:latin typeface="Times New Roman" panose="02020603050405020304" pitchFamily="18" charset="0"/>
                <a:cs typeface="Times New Roman" panose="02020603050405020304" pitchFamily="18" charset="0"/>
              </a:rPr>
              <a:t> which one to call when there has been a call made to methodA() in child class D (child of both B and C, it’s object is allowed to call their methods), this is a ambiguous situation and to avoid it, such kind of scenarios are not allowed in java. In C++ it’s allowed.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8854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31" y="180109"/>
            <a:ext cx="10519633" cy="845127"/>
          </a:xfrm>
        </p:spPr>
        <p:txBody>
          <a:bodyPr>
            <a:normAutofit/>
          </a:bodyPr>
          <a:lstStyle/>
          <a:p>
            <a:r>
              <a:rPr lang="en-US" sz="3100" b="1" dirty="0" smtClean="0">
                <a:solidFill>
                  <a:schemeClr val="tx2">
                    <a:lumMod val="50000"/>
                  </a:schemeClr>
                </a:solidFill>
                <a:latin typeface="Times New Roman" panose="02020603050405020304" pitchFamily="18" charset="0"/>
                <a:cs typeface="Times New Roman" panose="02020603050405020304" pitchFamily="18" charset="0"/>
              </a:rPr>
              <a:t>Hybrid inheritance implementation using interfaces</a:t>
            </a:r>
            <a:r>
              <a:rPr lang="en-US" b="1" dirty="0" smtClean="0">
                <a:solidFill>
                  <a:schemeClr val="tx2">
                    <a:lumMod val="50000"/>
                  </a:schemeClr>
                </a:solidFill>
              </a:rPr>
              <a:t>.</a:t>
            </a:r>
            <a:endParaRPr lang="en-US" b="1" dirty="0">
              <a:solidFill>
                <a:schemeClr val="tx2">
                  <a:lumMod val="50000"/>
                </a:schemeClr>
              </a:solidFill>
            </a:endParaRPr>
          </a:p>
        </p:txBody>
      </p:sp>
      <p:sp>
        <p:nvSpPr>
          <p:cNvPr id="3" name="Content Placeholder 2"/>
          <p:cNvSpPr>
            <a:spLocks noGrp="1"/>
          </p:cNvSpPr>
          <p:nvPr>
            <p:ph sz="half" idx="1"/>
          </p:nvPr>
        </p:nvSpPr>
        <p:spPr>
          <a:xfrm>
            <a:off x="485064" y="1731818"/>
            <a:ext cx="5569424" cy="3629891"/>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interface </a:t>
            </a:r>
            <a:r>
              <a:rPr lang="en-US" sz="1800" dirty="0" smtClean="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public void methodA();</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interface B extends </a:t>
            </a:r>
            <a:r>
              <a:rPr lang="en-US" sz="1800" dirty="0" smtClean="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public void methodB();</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interface C extends </a:t>
            </a:r>
            <a:r>
              <a:rPr lang="en-US" sz="1800" dirty="0" smtClean="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public void methodC();</a:t>
            </a:r>
          </a:p>
          <a:p>
            <a:pPr marL="0" indent="0">
              <a:buNone/>
            </a:pPr>
            <a:r>
              <a:rPr lang="en-US" sz="1800" dirty="0" smtClean="0">
                <a:latin typeface="Times New Roman" panose="02020603050405020304" pitchFamily="18" charset="0"/>
                <a:cs typeface="Times New Roman" panose="02020603050405020304" pitchFamily="18" charset="0"/>
              </a:rPr>
              <a:t>}</a:t>
            </a:r>
          </a:p>
          <a:p>
            <a:endParaRPr lang="en-US" dirty="0"/>
          </a:p>
        </p:txBody>
      </p:sp>
      <p:sp>
        <p:nvSpPr>
          <p:cNvPr id="4" name="Content Placeholder 3"/>
          <p:cNvSpPr>
            <a:spLocks noGrp="1"/>
          </p:cNvSpPr>
          <p:nvPr>
            <p:ph sz="half" idx="2"/>
          </p:nvPr>
        </p:nvSpPr>
        <p:spPr>
          <a:xfrm>
            <a:off x="6199495" y="1385455"/>
            <a:ext cx="5578522" cy="5315593"/>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class D implements B, C{</a:t>
            </a:r>
          </a:p>
          <a:p>
            <a:pPr marL="0" indent="0">
              <a:buNone/>
            </a:pPr>
            <a:r>
              <a:rPr lang="en-US" sz="1800" dirty="0" smtClean="0">
                <a:latin typeface="Times New Roman" panose="02020603050405020304" pitchFamily="18" charset="0"/>
                <a:cs typeface="Times New Roman" panose="02020603050405020304" pitchFamily="18" charset="0"/>
              </a:rPr>
              <a:t>    public void methodA()    {</a:t>
            </a:r>
          </a:p>
          <a:p>
            <a:pPr marL="0" indent="0">
              <a:buNone/>
            </a:pPr>
            <a:r>
              <a:rPr lang="en-US" sz="1800" dirty="0" smtClean="0">
                <a:latin typeface="Times New Roman" panose="02020603050405020304" pitchFamily="18" charset="0"/>
                <a:cs typeface="Times New Roman" panose="02020603050405020304" pitchFamily="18" charset="0"/>
              </a:rPr>
              <a:t>         System.out.println("MethodA");</a:t>
            </a:r>
          </a:p>
          <a:p>
            <a:pPr marL="0" indent="0">
              <a:buNone/>
            </a:pPr>
            <a:r>
              <a:rPr lang="en-US" sz="1800" dirty="0" smtClean="0">
                <a:latin typeface="Times New Roman" panose="02020603050405020304" pitchFamily="18" charset="0"/>
                <a:cs typeface="Times New Roman" panose="02020603050405020304" pitchFamily="18" charset="0"/>
              </a:rPr>
              <a:t>    }</a:t>
            </a:r>
          </a:p>
          <a:p>
            <a:pPr marL="0" indent="0">
              <a:buNone/>
            </a:pPr>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void methodB</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System.</a:t>
            </a:r>
            <a:r>
              <a:rPr lang="en-US" sz="1800" i="1" dirty="0">
                <a:latin typeface="Times New Roman" panose="02020603050405020304" pitchFamily="18" charset="0"/>
                <a:cs typeface="Times New Roman" panose="02020603050405020304" pitchFamily="18" charset="0"/>
              </a:rPr>
              <a:t>out.println("MethodB");</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public void methodC</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System.</a:t>
            </a:r>
            <a:r>
              <a:rPr lang="en-US" sz="1800" i="1" dirty="0">
                <a:latin typeface="Times New Roman" panose="02020603050405020304" pitchFamily="18" charset="0"/>
                <a:cs typeface="Times New Roman" panose="02020603050405020304" pitchFamily="18" charset="0"/>
              </a:rPr>
              <a:t>out.println("MethodC");</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public static void main(String args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D obj1= new D();</a:t>
            </a:r>
          </a:p>
          <a:p>
            <a:pPr marL="0" indent="0">
              <a:buNone/>
            </a:pPr>
            <a:r>
              <a:rPr lang="en-US" sz="1800" dirty="0">
                <a:latin typeface="Times New Roman" panose="02020603050405020304" pitchFamily="18" charset="0"/>
                <a:cs typeface="Times New Roman" panose="02020603050405020304" pitchFamily="18" charset="0"/>
              </a:rPr>
              <a:t>         obj1.methodA();</a:t>
            </a:r>
          </a:p>
          <a:p>
            <a:pPr marL="0" indent="0">
              <a:buNone/>
            </a:pPr>
            <a:r>
              <a:rPr lang="en-US" sz="1800" dirty="0">
                <a:latin typeface="Times New Roman" panose="02020603050405020304" pitchFamily="18" charset="0"/>
                <a:cs typeface="Times New Roman" panose="02020603050405020304" pitchFamily="18" charset="0"/>
              </a:rPr>
              <a:t>         obj1.methodB();</a:t>
            </a:r>
          </a:p>
          <a:p>
            <a:pPr marL="0" indent="0">
              <a:buNone/>
            </a:pPr>
            <a:r>
              <a:rPr lang="en-US" sz="1800" dirty="0">
                <a:latin typeface="Times New Roman" panose="02020603050405020304" pitchFamily="18" charset="0"/>
                <a:cs typeface="Times New Roman" panose="02020603050405020304" pitchFamily="18" charset="0"/>
              </a:rPr>
              <a:t>         obj1.methodC();</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1187840" y="5472545"/>
            <a:ext cx="226504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MethodA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MethodB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MethodC</a:t>
            </a:r>
          </a:p>
        </p:txBody>
      </p:sp>
    </p:spTree>
    <p:extLst>
      <p:ext uri="{BB962C8B-B14F-4D97-AF65-F5344CB8AC3E}">
        <p14:creationId xmlns:p14="http://schemas.microsoft.com/office/powerpoint/2010/main" xmlns="" val="24029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1904999" y="156949"/>
            <a:ext cx="9122391" cy="685800"/>
          </a:xfrm>
          <a:noFill/>
          <a:ln/>
        </p:spPr>
        <p:txBody>
          <a:bodyPr>
            <a:normAutofit/>
          </a:bodyPr>
          <a:lstStyle/>
          <a:p>
            <a:r>
              <a:rPr lang="en-US" sz="4000" b="1" dirty="0">
                <a:latin typeface="Times New Roman" panose="02020603050405020304" pitchFamily="18" charset="0"/>
                <a:cs typeface="Times New Roman" panose="02020603050405020304" pitchFamily="18" charset="0"/>
              </a:rPr>
              <a:t>Are superclass’s Constructor Inherited?</a:t>
            </a:r>
          </a:p>
        </p:txBody>
      </p:sp>
      <p:sp>
        <p:nvSpPr>
          <p:cNvPr id="392195" name="Text Box 3"/>
          <p:cNvSpPr txBox="1">
            <a:spLocks noChangeArrowheads="1"/>
          </p:cNvSpPr>
          <p:nvPr/>
        </p:nvSpPr>
        <p:spPr bwMode="auto">
          <a:xfrm>
            <a:off x="1138451" y="1059978"/>
            <a:ext cx="8686800"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a:spcBef>
                <a:spcPts val="600"/>
              </a:spcBef>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No. They are not inherited.</a:t>
            </a:r>
          </a:p>
          <a:p>
            <a:pPr marL="457200" indent="-457200">
              <a:spcBef>
                <a:spcPts val="600"/>
              </a:spcBef>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They are invoked explicitly or implicitly. </a:t>
            </a:r>
          </a:p>
          <a:p>
            <a:pPr marL="457200" indent="-457200">
              <a:spcBef>
                <a:spcPts val="600"/>
              </a:spcBef>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Explicitly using the super keyword.</a:t>
            </a:r>
          </a:p>
        </p:txBody>
      </p:sp>
      <p:sp>
        <p:nvSpPr>
          <p:cNvPr id="392196" name="Text Box 4"/>
          <p:cNvSpPr txBox="1">
            <a:spLocks noChangeArrowheads="1"/>
          </p:cNvSpPr>
          <p:nvPr/>
        </p:nvSpPr>
        <p:spPr bwMode="auto">
          <a:xfrm>
            <a:off x="614149" y="3276600"/>
            <a:ext cx="10986448" cy="2015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constructor is used to construct an instance of a class. Unlike properties and methods, a superclass's constructors are not inherited in the subclass. </a:t>
            </a:r>
            <a:endParaRPr lang="en-US" sz="2400" dirty="0" smtClean="0">
              <a:latin typeface="Times New Roman" panose="02020603050405020304" pitchFamily="18" charset="0"/>
              <a:cs typeface="Times New Roman" panose="02020603050405020304" pitchFamily="18" charset="0"/>
            </a:endParaRPr>
          </a:p>
          <a:p>
            <a:pPr marL="457200" indent="-457200">
              <a:spcBef>
                <a:spcPts val="6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can </a:t>
            </a:r>
            <a:r>
              <a:rPr lang="en-US" sz="2400" dirty="0">
                <a:solidFill>
                  <a:srgbClr val="FF0000"/>
                </a:solidFill>
                <a:latin typeface="Times New Roman" panose="02020603050405020304" pitchFamily="18" charset="0"/>
                <a:cs typeface="Times New Roman" panose="02020603050405020304" pitchFamily="18" charset="0"/>
              </a:rPr>
              <a:t>only be invoked from the subclasses' constructors</a:t>
            </a:r>
            <a:r>
              <a:rPr lang="en-US" sz="2400" dirty="0">
                <a:latin typeface="Times New Roman" panose="02020603050405020304" pitchFamily="18" charset="0"/>
                <a:cs typeface="Times New Roman" panose="02020603050405020304" pitchFamily="18" charset="0"/>
              </a:rPr>
              <a:t>, using the keyword </a:t>
            </a:r>
            <a:r>
              <a:rPr lang="en-US" sz="2400" u="sng"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 If the keyword </a:t>
            </a:r>
            <a:r>
              <a:rPr lang="en-US" sz="2400" u="sng" dirty="0">
                <a:solidFill>
                  <a:srgbClr val="FF0000"/>
                </a:solidFill>
                <a:latin typeface="Times New Roman" panose="02020603050405020304" pitchFamily="18" charset="0"/>
                <a:cs typeface="Times New Roman" panose="02020603050405020304" pitchFamily="18" charset="0"/>
              </a:rPr>
              <a:t>super</a:t>
            </a:r>
            <a:r>
              <a:rPr lang="en-US" sz="2400" dirty="0">
                <a:solidFill>
                  <a:srgbClr val="FF0000"/>
                </a:solidFill>
                <a:latin typeface="Times New Roman" panose="02020603050405020304" pitchFamily="18" charset="0"/>
                <a:cs typeface="Times New Roman" panose="02020603050405020304" pitchFamily="18" charset="0"/>
              </a:rPr>
              <a:t> is not explicitly used, the superclass's no-arg constructor is automatically invoked.</a:t>
            </a:r>
          </a:p>
        </p:txBody>
      </p:sp>
    </p:spTree>
    <p:extLst>
      <p:ext uri="{BB962C8B-B14F-4D97-AF65-F5344CB8AC3E}">
        <p14:creationId xmlns:p14="http://schemas.microsoft.com/office/powerpoint/2010/main" xmlns="" val="2715209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676400" y="152400"/>
            <a:ext cx="8839200" cy="666750"/>
          </a:xfrm>
          <a:noFill/>
          <a:ln/>
        </p:spPr>
        <p:txBody>
          <a:bodyPr/>
          <a:lstStyle/>
          <a:p>
            <a:r>
              <a:rPr lang="en-US" sz="3600" b="1" dirty="0">
                <a:latin typeface="Times New Roman" panose="02020603050405020304" pitchFamily="18" charset="0"/>
                <a:cs typeface="Times New Roman" panose="02020603050405020304" pitchFamily="18" charset="0"/>
              </a:rPr>
              <a:t>Superclass’s Constructor Is Always Invoked</a:t>
            </a:r>
          </a:p>
        </p:txBody>
      </p:sp>
      <p:sp>
        <p:nvSpPr>
          <p:cNvPr id="9" name="Slide Number Placeholder 4"/>
          <p:cNvSpPr>
            <a:spLocks noGrp="1"/>
          </p:cNvSpPr>
          <p:nvPr>
            <p:ph type="sldNum" sz="quarter" idx="12"/>
          </p:nvPr>
        </p:nvSpPr>
        <p:spPr/>
        <p:txBody>
          <a:bodyPr/>
          <a:lstStyle/>
          <a:p>
            <a:fld id="{CB2C27B6-70EA-453E-8EB0-E928E0BBA406}" type="slidenum">
              <a:rPr lang="en-US"/>
              <a:pPr/>
              <a:t>16</a:t>
            </a:fld>
            <a:endParaRPr lang="en-US" dirty="0"/>
          </a:p>
        </p:txBody>
      </p:sp>
      <p:sp>
        <p:nvSpPr>
          <p:cNvPr id="351235" name="Text Box 3"/>
          <p:cNvSpPr txBox="1">
            <a:spLocks noChangeArrowheads="1"/>
          </p:cNvSpPr>
          <p:nvPr/>
        </p:nvSpPr>
        <p:spPr bwMode="auto">
          <a:xfrm>
            <a:off x="914400" y="990601"/>
            <a:ext cx="10167582"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dirty="0">
                <a:latin typeface="Times New Roman" panose="02020603050405020304" pitchFamily="18" charset="0"/>
                <a:cs typeface="Times New Roman" panose="02020603050405020304" pitchFamily="18" charset="0"/>
              </a:rPr>
              <a:t>A constructor may invoke an overloaded constructor or its superclass’s constructor. If none of them is invoked explicitly, the compiler puts </a:t>
            </a:r>
            <a:r>
              <a:rPr lang="en-US" sz="2400" u="sng" dirty="0">
                <a:latin typeface="Times New Roman" panose="02020603050405020304" pitchFamily="18" charset="0"/>
                <a:cs typeface="Times New Roman" panose="02020603050405020304" pitchFamily="18" charset="0"/>
              </a:rPr>
              <a:t>super()</a:t>
            </a:r>
            <a:r>
              <a:rPr lang="en-US" sz="2400" dirty="0">
                <a:latin typeface="Times New Roman" panose="02020603050405020304" pitchFamily="18" charset="0"/>
                <a:cs typeface="Times New Roman" panose="02020603050405020304" pitchFamily="18" charset="0"/>
              </a:rPr>
              <a:t> as the first statement in the constructor. For example, </a:t>
            </a:r>
          </a:p>
        </p:txBody>
      </p:sp>
      <p:sp>
        <p:nvSpPr>
          <p:cNvPr id="351237" name="Rectangle 5"/>
          <p:cNvSpPr>
            <a:spLocks noChangeArrowheads="1"/>
          </p:cNvSpPr>
          <p:nvPr/>
        </p:nvSpPr>
        <p:spPr bwMode="auto">
          <a:xfrm>
            <a:off x="4038600" y="3128963"/>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dirty="0"/>
          </a:p>
        </p:txBody>
      </p:sp>
      <p:sp>
        <p:nvSpPr>
          <p:cNvPr id="351239" name="Rectangle 7"/>
          <p:cNvSpPr>
            <a:spLocks noChangeArrowheads="1"/>
          </p:cNvSpPr>
          <p:nvPr/>
        </p:nvSpPr>
        <p:spPr bwMode="auto">
          <a:xfrm>
            <a:off x="4038600" y="3052763"/>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dirty="0"/>
          </a:p>
        </p:txBody>
      </p:sp>
      <p:graphicFrame>
        <p:nvGraphicFramePr>
          <p:cNvPr id="351238" name="Object 6"/>
          <p:cNvGraphicFramePr>
            <a:graphicFrameLocks noChangeAspect="1"/>
          </p:cNvGraphicFramePr>
          <p:nvPr/>
        </p:nvGraphicFramePr>
        <p:xfrm>
          <a:off x="1982789" y="4724401"/>
          <a:ext cx="8074025" cy="1476375"/>
        </p:xfrm>
        <a:graphic>
          <a:graphicData uri="http://schemas.openxmlformats.org/presentationml/2006/ole">
            <p:oleObj spid="_x0000_s17432" name="Picture" r:id="rId3" imgW="4122420" imgH="754380" progId="Word.Picture.8">
              <p:embed/>
            </p:oleObj>
          </a:graphicData>
        </a:graphic>
      </p:graphicFrame>
      <p:sp>
        <p:nvSpPr>
          <p:cNvPr id="351241" name="Rectangle 9"/>
          <p:cNvSpPr>
            <a:spLocks noChangeArrowheads="1"/>
          </p:cNvSpPr>
          <p:nvPr/>
        </p:nvSpPr>
        <p:spPr bwMode="auto">
          <a:xfrm>
            <a:off x="1524001" y="29442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dirty="0"/>
          </a:p>
        </p:txBody>
      </p:sp>
      <p:graphicFrame>
        <p:nvGraphicFramePr>
          <p:cNvPr id="351240" name="Object 8"/>
          <p:cNvGraphicFramePr>
            <a:graphicFrameLocks noChangeAspect="1"/>
          </p:cNvGraphicFramePr>
          <p:nvPr/>
        </p:nvGraphicFramePr>
        <p:xfrm>
          <a:off x="1909764" y="3048001"/>
          <a:ext cx="8448675" cy="1235075"/>
        </p:xfrm>
        <a:graphic>
          <a:graphicData uri="http://schemas.openxmlformats.org/presentationml/2006/ole">
            <p:oleObj spid="_x0000_s17433" name="Picture" r:id="rId4" imgW="4122420" imgH="603504" progId="Word.Picture.8">
              <p:embed/>
            </p:oleObj>
          </a:graphicData>
        </a:graphic>
      </p:graphicFrame>
    </p:spTree>
    <p:extLst>
      <p:ext uri="{BB962C8B-B14F-4D97-AF65-F5344CB8AC3E}">
        <p14:creationId xmlns:p14="http://schemas.microsoft.com/office/powerpoint/2010/main" xmlns="" val="3290702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2209800" y="150125"/>
            <a:ext cx="7772400" cy="1078173"/>
          </a:xfrm>
          <a:noFill/>
          <a:ln/>
        </p:spPr>
        <p:txBody>
          <a:bodyPr>
            <a:normAutofit/>
          </a:bodyPr>
          <a:lstStyle/>
          <a:p>
            <a:r>
              <a:rPr lang="en-US" sz="4000" b="1" dirty="0">
                <a:latin typeface="Times New Roman" panose="02020603050405020304" pitchFamily="18" charset="0"/>
                <a:cs typeface="Times New Roman" panose="02020603050405020304" pitchFamily="18" charset="0"/>
              </a:rPr>
              <a:t>Using the Keyword super</a:t>
            </a:r>
          </a:p>
        </p:txBody>
      </p:sp>
      <p:sp>
        <p:nvSpPr>
          <p:cNvPr id="5" name="Slide Number Placeholder 4"/>
          <p:cNvSpPr>
            <a:spLocks noGrp="1"/>
          </p:cNvSpPr>
          <p:nvPr>
            <p:ph type="sldNum" sz="quarter" idx="12"/>
          </p:nvPr>
        </p:nvSpPr>
        <p:spPr/>
        <p:txBody>
          <a:bodyPr/>
          <a:lstStyle/>
          <a:p>
            <a:fld id="{03CF16A9-54E6-4096-A0E4-0F1DADE52838}" type="slidenum">
              <a:rPr lang="en-US"/>
              <a:pPr/>
              <a:t>17</a:t>
            </a:fld>
            <a:endParaRPr lang="en-US" dirty="0"/>
          </a:p>
        </p:txBody>
      </p:sp>
      <p:sp>
        <p:nvSpPr>
          <p:cNvPr id="387076" name="Text Box 4"/>
          <p:cNvSpPr txBox="1">
            <a:spLocks noChangeArrowheads="1"/>
          </p:cNvSpPr>
          <p:nvPr/>
        </p:nvSpPr>
        <p:spPr bwMode="auto">
          <a:xfrm>
            <a:off x="1555845" y="1371601"/>
            <a:ext cx="9430603" cy="2816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sz="2400" dirty="0">
                <a:latin typeface="Times New Roman" panose="02020603050405020304" pitchFamily="18" charset="0"/>
                <a:cs typeface="Times New Roman" panose="02020603050405020304" pitchFamily="18" charset="0"/>
              </a:rPr>
              <a:t>The keyword super refers to the superclass of the class in which super appears. This keyword can be used in two ways</a:t>
            </a:r>
            <a:r>
              <a:rPr lang="en-US" sz="2400" dirty="0" smtClean="0">
                <a:latin typeface="Times New Roman" panose="02020603050405020304" pitchFamily="18" charset="0"/>
                <a:cs typeface="Times New Roman" panose="02020603050405020304" pitchFamily="18" charset="0"/>
              </a:rPr>
              <a:t>:</a:t>
            </a:r>
          </a:p>
          <a:p>
            <a:pPr marL="358775" indent="-358775">
              <a:spcBef>
                <a:spcPct val="100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call a superclass constructor</a:t>
            </a:r>
          </a:p>
          <a:p>
            <a:pPr marL="358775" indent="-358775">
              <a:spcBef>
                <a:spcPct val="50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call a superclass method</a:t>
            </a:r>
          </a:p>
          <a:p>
            <a:pPr>
              <a:spcBef>
                <a:spcPct val="50000"/>
              </a:spcBef>
            </a:pPr>
            <a:endParaRPr lang="en-US" sz="3000" dirty="0"/>
          </a:p>
        </p:txBody>
      </p:sp>
    </p:spTree>
    <p:extLst>
      <p:ext uri="{BB962C8B-B14F-4D97-AF65-F5344CB8AC3E}">
        <p14:creationId xmlns:p14="http://schemas.microsoft.com/office/powerpoint/2010/main" xmlns="" val="3412011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normAutofit fontScale="90000"/>
          </a:bodyPr>
          <a:lstStyle/>
          <a:p>
            <a:r>
              <a:rPr lang="en-US" b="1" dirty="0" smtClean="0"/>
              <a:t>Constructors and Inheritance</a:t>
            </a:r>
            <a:endParaRPr lang="en-US" dirty="0"/>
          </a:p>
        </p:txBody>
      </p:sp>
      <p:sp>
        <p:nvSpPr>
          <p:cNvPr id="3" name="Content Placeholder 2"/>
          <p:cNvSpPr>
            <a:spLocks noGrp="1"/>
          </p:cNvSpPr>
          <p:nvPr>
            <p:ph idx="1"/>
          </p:nvPr>
        </p:nvSpPr>
        <p:spPr>
          <a:xfrm>
            <a:off x="463639" y="940158"/>
            <a:ext cx="11178862" cy="5236805"/>
          </a:xfrm>
        </p:spPr>
        <p:txBody>
          <a:bodyPr>
            <a:normAutofit/>
          </a:bodyPr>
          <a:lstStyle/>
          <a:p>
            <a:r>
              <a:rPr lang="en-US" sz="2200" dirty="0" smtClean="0">
                <a:latin typeface="Times New Roman" panose="02020603050405020304" pitchFamily="18" charset="0"/>
                <a:cs typeface="Times New Roman" panose="02020603050405020304" pitchFamily="18" charset="0"/>
              </a:rPr>
              <a:t>The Constructor in the superclass is responsible for building the object of the superclass and the constructor of the subclass builds the object of subclass. </a:t>
            </a:r>
          </a:p>
          <a:p>
            <a:r>
              <a:rPr lang="en-US" sz="2200" dirty="0" smtClean="0">
                <a:latin typeface="Times New Roman" panose="02020603050405020304" pitchFamily="18" charset="0"/>
                <a:cs typeface="Times New Roman" panose="02020603050405020304" pitchFamily="18" charset="0"/>
              </a:rPr>
              <a:t>When the subclass constructor is called during object creation, it by default invokes the default constructor of super-class. Hence, in inheritance the objects are constructed top-down. </a:t>
            </a:r>
          </a:p>
          <a:p>
            <a:r>
              <a:rPr lang="en-US" sz="2200" dirty="0" smtClean="0">
                <a:latin typeface="Times New Roman" panose="02020603050405020304" pitchFamily="18" charset="0"/>
                <a:cs typeface="Times New Roman" panose="02020603050405020304" pitchFamily="18" charset="0"/>
              </a:rPr>
              <a:t>The superclass constructor can be called explicitly using the keyword super, but it should be first statement in a constructor. </a:t>
            </a:r>
          </a:p>
          <a:p>
            <a:r>
              <a:rPr lang="en-US" sz="2200" dirty="0" smtClean="0">
                <a:latin typeface="Times New Roman" panose="02020603050405020304" pitchFamily="18" charset="0"/>
                <a:cs typeface="Times New Roman" panose="02020603050405020304" pitchFamily="18" charset="0"/>
              </a:rPr>
              <a:t>The keyword super always refers to the superclass immediately above of the calling class in the hierarchy. The use of multiple super keywords to access an ancestor class other than the direct parent is illegal.</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3573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89" y="187704"/>
            <a:ext cx="11240068" cy="549275"/>
          </a:xfrm>
        </p:spPr>
        <p:txBody>
          <a:bodyPr>
            <a:normAutofit fontScale="90000"/>
          </a:bodyPr>
          <a:lstStyle/>
          <a:p>
            <a:r>
              <a:rPr lang="en-US" b="1" dirty="0" smtClean="0"/>
              <a:t>Constructors and Inheritance Example:</a:t>
            </a:r>
            <a:endParaRPr lang="en-US" dirty="0"/>
          </a:p>
        </p:txBody>
      </p:sp>
      <p:sp>
        <p:nvSpPr>
          <p:cNvPr id="3" name="Content Placeholder 2"/>
          <p:cNvSpPr>
            <a:spLocks noGrp="1"/>
          </p:cNvSpPr>
          <p:nvPr>
            <p:ph sz="half" idx="1"/>
          </p:nvPr>
        </p:nvSpPr>
        <p:spPr>
          <a:xfrm>
            <a:off x="163773" y="996286"/>
            <a:ext cx="6482686" cy="4695502"/>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lnSpc>
                <a:spcPct val="120000"/>
              </a:lnSpc>
              <a:spcBef>
                <a:spcPts val="0"/>
              </a:spcBef>
              <a:buNone/>
            </a:pPr>
            <a:r>
              <a:rPr lang="en-US" dirty="0">
                <a:latin typeface="Times New Roman" panose="02020603050405020304" pitchFamily="18" charset="0"/>
                <a:cs typeface="Times New Roman" panose="02020603050405020304" pitchFamily="18" charset="0"/>
              </a:rPr>
              <a:t>class Shape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private </a:t>
            </a:r>
            <a:r>
              <a:rPr lang="en-US" dirty="0">
                <a:latin typeface="Times New Roman" panose="02020603050405020304" pitchFamily="18" charset="0"/>
                <a:cs typeface="Times New Roman" panose="02020603050405020304" pitchFamily="18" charset="0"/>
              </a:rPr>
              <a:t>int length;</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private </a:t>
            </a:r>
            <a:r>
              <a:rPr lang="en-US" dirty="0">
                <a:latin typeface="Times New Roman" panose="02020603050405020304" pitchFamily="18" charset="0"/>
                <a:cs typeface="Times New Roman" panose="02020603050405020304" pitchFamily="18" charset="0"/>
              </a:rPr>
              <a:t>int breadth;</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Shape</a:t>
            </a:r>
            <a:r>
              <a:rPr lang="en-US"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length </a:t>
            </a:r>
            <a:r>
              <a:rPr lang="en-US" dirty="0">
                <a:latin typeface="Times New Roman" panose="02020603050405020304" pitchFamily="18" charset="0"/>
                <a:cs typeface="Times New Roman" panose="02020603050405020304" pitchFamily="18" charset="0"/>
              </a:rPr>
              <a:t>= 0;</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breadth </a:t>
            </a:r>
            <a:r>
              <a:rPr lang="en-US" dirty="0">
                <a:latin typeface="Times New Roman" panose="02020603050405020304" pitchFamily="18" charset="0"/>
                <a:cs typeface="Times New Roman" panose="02020603050405020304" pitchFamily="18" charset="0"/>
              </a:rPr>
              <a:t>= 0;</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System.out.println</a:t>
            </a:r>
            <a:r>
              <a:rPr lang="en-US" dirty="0">
                <a:latin typeface="Times New Roman" panose="02020603050405020304" pitchFamily="18" charset="0"/>
                <a:cs typeface="Times New Roman" panose="02020603050405020304" pitchFamily="18" charset="0"/>
              </a:rPr>
              <a:t>("Inside default constructor of Shape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Rectangle extends Shape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private </a:t>
            </a:r>
            <a:r>
              <a:rPr lang="en-US" dirty="0">
                <a:latin typeface="Times New Roman" panose="02020603050405020304" pitchFamily="18" charset="0"/>
                <a:cs typeface="Times New Roman" panose="02020603050405020304" pitchFamily="18" charset="0"/>
              </a:rPr>
              <a:t>String type;</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Rectangle</a:t>
            </a:r>
            <a:r>
              <a:rPr lang="en-US"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super</a:t>
            </a:r>
            <a:r>
              <a:rPr lang="en-US"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type </a:t>
            </a:r>
            <a:r>
              <a:rPr lang="en-US" dirty="0">
                <a:latin typeface="Times New Roman" panose="02020603050405020304" pitchFamily="18" charset="0"/>
                <a:cs typeface="Times New Roman" panose="02020603050405020304" pitchFamily="18" charset="0"/>
              </a:rPr>
              <a:t>= null;</a:t>
            </a:r>
          </a:p>
          <a:p>
            <a:pPr marL="0" indent="0">
              <a:lnSpc>
                <a:spcPct val="120000"/>
              </a:lnSpc>
              <a:spcBef>
                <a:spcPts val="0"/>
              </a:spcBef>
              <a:buNone/>
            </a:pPr>
            <a:r>
              <a:rPr lang="en-US" dirty="0">
                <a:latin typeface="Times New Roman" panose="02020603050405020304" pitchFamily="18" charset="0"/>
                <a:cs typeface="Times New Roman" panose="02020603050405020304" pitchFamily="18" charset="0"/>
              </a:rPr>
              <a:t>System.out.println("Inside default constructor of rectangle ");</a:t>
            </a:r>
          </a:p>
          <a:p>
            <a:pPr marL="0" indent="0">
              <a:lnSpc>
                <a:spcPct val="120000"/>
              </a:lnSpc>
              <a:spcBef>
                <a:spcPts val="0"/>
              </a:spcBef>
              <a:buNone/>
            </a:pPr>
            <a:r>
              <a:rPr lang="en-US" dirty="0" smtClean="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796585" y="996285"/>
            <a:ext cx="5340823" cy="5636525"/>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class ColoredRectangle extends Rectangle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private </a:t>
            </a:r>
            <a:r>
              <a:rPr lang="en-US" sz="2000" dirty="0">
                <a:latin typeface="Times New Roman" panose="02020603050405020304" pitchFamily="18" charset="0"/>
                <a:cs typeface="Times New Roman" panose="02020603050405020304" pitchFamily="18" charset="0"/>
              </a:rPr>
              <a:t>String color;</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ColoredRectangle</a:t>
            </a:r>
            <a:r>
              <a:rPr lang="en-US"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super</a:t>
            </a:r>
            <a:r>
              <a:rPr lang="en-US"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color </a:t>
            </a:r>
            <a:r>
              <a:rPr lang="en-US" sz="2000" dirty="0">
                <a:latin typeface="Times New Roman" panose="02020603050405020304" pitchFamily="18" charset="0"/>
                <a:cs typeface="Times New Roman" panose="02020603050405020304" pitchFamily="18" charset="0"/>
              </a:rPr>
              <a:t>= null;</a:t>
            </a:r>
          </a:p>
          <a:p>
            <a:pPr marL="0" indent="0">
              <a:lnSpc>
                <a:spcPct val="100000"/>
              </a:lnSpc>
              <a:spcBef>
                <a:spcPts val="0"/>
              </a:spcBef>
              <a:buNone/>
            </a:pPr>
            <a:endParaRPr lang="en-US" sz="20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("Inside default constructor of </a:t>
            </a:r>
            <a:r>
              <a:rPr lang="en-US" sz="20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coloredRectangle</a:t>
            </a:r>
            <a:r>
              <a:rPr lang="en-US"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public </a:t>
            </a:r>
            <a:r>
              <a:rPr lang="en-US" sz="2000" dirty="0">
                <a:latin typeface="Times New Roman" panose="02020603050405020304" pitchFamily="18" charset="0"/>
                <a:cs typeface="Times New Roman" panose="02020603050405020304" pitchFamily="18" charset="0"/>
              </a:rPr>
              <a:t>class Test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public </a:t>
            </a:r>
            <a:r>
              <a:rPr lang="en-US" sz="2000" dirty="0">
                <a:latin typeface="Times New Roman" panose="02020603050405020304" pitchFamily="18" charset="0"/>
                <a:cs typeface="Times New Roman" panose="02020603050405020304" pitchFamily="18" charset="0"/>
              </a:rPr>
              <a:t>static void main(String args[])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ColoredRectangle </a:t>
            </a:r>
            <a:r>
              <a:rPr lang="en-US" sz="2000" dirty="0">
                <a:latin typeface="Times New Roman" panose="02020603050405020304" pitchFamily="18" charset="0"/>
                <a:cs typeface="Times New Roman" panose="02020603050405020304" pitchFamily="18" charset="0"/>
              </a:rPr>
              <a:t>CR = new ColoredRectangle();</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1709666" y="5691788"/>
            <a:ext cx="4516557" cy="1200329"/>
          </a:xfrm>
          <a:prstGeom prst="rect">
            <a:avLst/>
          </a:prstGeom>
          <a:noFill/>
        </p:spPr>
        <p:txBody>
          <a:bodyPr wrap="none" rtlCol="0">
            <a:spAutoFit/>
          </a:bodyPr>
          <a:lstStyle/>
          <a:p>
            <a:r>
              <a:rPr lang="en-US" dirty="0" smtClean="0">
                <a:solidFill>
                  <a:srgbClr val="FF0000"/>
                </a:solidFill>
              </a:rPr>
              <a:t>Output is:</a:t>
            </a:r>
          </a:p>
          <a:p>
            <a:r>
              <a:rPr lang="en-US" dirty="0" smtClean="0">
                <a:solidFill>
                  <a:srgbClr val="FF0000"/>
                </a:solidFill>
              </a:rPr>
              <a:t>Inside </a:t>
            </a:r>
            <a:r>
              <a:rPr lang="en-US" dirty="0">
                <a:solidFill>
                  <a:srgbClr val="FF0000"/>
                </a:solidFill>
              </a:rPr>
              <a:t>default constructor of Shape </a:t>
            </a:r>
          </a:p>
          <a:p>
            <a:r>
              <a:rPr lang="en-US" dirty="0">
                <a:solidFill>
                  <a:srgbClr val="FF0000"/>
                </a:solidFill>
              </a:rPr>
              <a:t>Inside default constructor of rectangle </a:t>
            </a:r>
          </a:p>
          <a:p>
            <a:r>
              <a:rPr lang="en-US" dirty="0">
                <a:solidFill>
                  <a:srgbClr val="FF0000"/>
                </a:solidFill>
              </a:rPr>
              <a:t>Inside default constructor of coloredRectangle</a:t>
            </a:r>
          </a:p>
        </p:txBody>
      </p:sp>
    </p:spTree>
    <p:extLst>
      <p:ext uri="{BB962C8B-B14F-4D97-AF65-F5344CB8AC3E}">
        <p14:creationId xmlns:p14="http://schemas.microsoft.com/office/powerpoint/2010/main" xmlns="" val="90502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66518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Inheritance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5307" y="927280"/>
            <a:ext cx="10748493" cy="5821250"/>
          </a:xfrm>
        </p:spPr>
        <p:txBody>
          <a:bodyPr>
            <a:normAutofit/>
          </a:bodyPr>
          <a:lstStyle/>
          <a:p>
            <a:pPr hangingPunct="0"/>
            <a:r>
              <a:rPr lang="en-US" sz="2000" dirty="0" smtClean="0">
                <a:latin typeface="Times New Roman" panose="02020603050405020304" pitchFamily="18" charset="0"/>
                <a:cs typeface="Times New Roman" panose="02020603050405020304" pitchFamily="18" charset="0"/>
              </a:rPr>
              <a:t>Inheritance </a:t>
            </a:r>
            <a:r>
              <a:rPr lang="en-US" sz="2000" dirty="0">
                <a:latin typeface="Times New Roman" panose="02020603050405020304" pitchFamily="18" charset="0"/>
                <a:cs typeface="Times New Roman" panose="02020603050405020304" pitchFamily="18" charset="0"/>
              </a:rPr>
              <a:t>is the process by which object of one class acquires the properties of another class.</a:t>
            </a:r>
          </a:p>
          <a:p>
            <a:r>
              <a:rPr lang="en-US" sz="2000" dirty="0" smtClean="0">
                <a:latin typeface="Times New Roman" panose="02020603050405020304" pitchFamily="18" charset="0"/>
                <a:cs typeface="Times New Roman" panose="02020603050405020304" pitchFamily="18" charset="0"/>
              </a:rPr>
              <a:t>Inheritance </a:t>
            </a:r>
            <a:r>
              <a:rPr lang="en-US" sz="2000" dirty="0">
                <a:latin typeface="Times New Roman" panose="02020603050405020304" pitchFamily="18" charset="0"/>
                <a:cs typeface="Times New Roman" panose="02020603050405020304" pitchFamily="18" charset="0"/>
              </a:rPr>
              <a:t>allows the creation of hierarchical classifications.</a:t>
            </a:r>
          </a:p>
          <a:p>
            <a:pPr hangingPunct="0"/>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class that is inherited is called a </a:t>
            </a:r>
            <a:r>
              <a:rPr lang="en-US" sz="2000" b="1" dirty="0">
                <a:latin typeface="Times New Roman" panose="02020603050405020304" pitchFamily="18" charset="0"/>
                <a:cs typeface="Times New Roman" panose="02020603050405020304" pitchFamily="18" charset="0"/>
              </a:rPr>
              <a:t>superclass</a:t>
            </a:r>
            <a:r>
              <a:rPr lang="en-US" sz="2000" dirty="0">
                <a:latin typeface="Times New Roman" panose="02020603050405020304" pitchFamily="18" charset="0"/>
                <a:cs typeface="Times New Roman" panose="02020603050405020304" pitchFamily="18" charset="0"/>
              </a:rPr>
              <a:t>. The class that does the inheriting is called a </a:t>
            </a:r>
            <a:r>
              <a:rPr lang="en-US" sz="2000" b="1" dirty="0">
                <a:latin typeface="Times New Roman" panose="02020603050405020304" pitchFamily="18" charset="0"/>
                <a:cs typeface="Times New Roman" panose="02020603050405020304" pitchFamily="18" charset="0"/>
              </a:rPr>
              <a:t>subclass</a:t>
            </a:r>
            <a:r>
              <a:rPr lang="en-US" sz="2000" b="1"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hangingPunct="0"/>
            <a:r>
              <a:rPr lang="en-US" sz="2000" dirty="0">
                <a:latin typeface="Times New Roman" panose="02020603050405020304" pitchFamily="18" charset="0"/>
                <a:cs typeface="Times New Roman" panose="02020603050405020304" pitchFamily="18" charset="0"/>
              </a:rPr>
              <a:t>Therefore, a </a:t>
            </a:r>
            <a:r>
              <a:rPr lang="en-US" sz="2000" b="1" dirty="0">
                <a:latin typeface="Times New Roman" panose="02020603050405020304" pitchFamily="18" charset="0"/>
                <a:cs typeface="Times New Roman" panose="02020603050405020304" pitchFamily="18" charset="0"/>
              </a:rPr>
              <a:t>subclass</a:t>
            </a:r>
            <a:r>
              <a:rPr lang="en-US" sz="2000" dirty="0">
                <a:latin typeface="Times New Roman" panose="02020603050405020304" pitchFamily="18" charset="0"/>
                <a:cs typeface="Times New Roman" panose="02020603050405020304" pitchFamily="18" charset="0"/>
              </a:rPr>
              <a:t> is a specialized version of a </a:t>
            </a:r>
            <a:r>
              <a:rPr lang="en-US" sz="2000" b="1" dirty="0">
                <a:latin typeface="Times New Roman" panose="02020603050405020304" pitchFamily="18" charset="0"/>
                <a:cs typeface="Times New Roman" panose="02020603050405020304" pitchFamily="18" charset="0"/>
              </a:rPr>
              <a:t>superclass</a:t>
            </a:r>
            <a:r>
              <a:rPr lang="en-US" sz="2000" dirty="0">
                <a:latin typeface="Times New Roman" panose="02020603050405020304" pitchFamily="18" charset="0"/>
                <a:cs typeface="Times New Roman" panose="02020603050405020304" pitchFamily="18" charset="0"/>
              </a:rPr>
              <a:t>. It inherits all of the instance variables and methods defined by the </a:t>
            </a:r>
            <a:r>
              <a:rPr lang="en-US" sz="2000" b="1" dirty="0">
                <a:latin typeface="Times New Roman" panose="02020603050405020304" pitchFamily="18" charset="0"/>
                <a:cs typeface="Times New Roman" panose="02020603050405020304" pitchFamily="18" charset="0"/>
              </a:rPr>
              <a:t>superclass</a:t>
            </a:r>
            <a:r>
              <a:rPr lang="en-US" sz="2000" dirty="0">
                <a:latin typeface="Times New Roman" panose="02020603050405020304" pitchFamily="18" charset="0"/>
                <a:cs typeface="Times New Roman" panose="02020603050405020304" pitchFamily="18" charset="0"/>
              </a:rPr>
              <a:t> and add its own, unique elements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hangingPunct="0"/>
            <a:endParaRPr lang="bn-BD" sz="2000" dirty="0" smtClean="0">
              <a:latin typeface="Times New Roman" panose="02020603050405020304" pitchFamily="18" charset="0"/>
            </a:endParaRPr>
          </a:p>
          <a:p>
            <a:pPr hangingPunct="0"/>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inherit a class, you simply incorporate the definition of one class into another by using the </a:t>
            </a:r>
            <a:r>
              <a:rPr lang="en-US" sz="2000" b="1" dirty="0">
                <a:latin typeface="Times New Roman" panose="02020603050405020304" pitchFamily="18" charset="0"/>
                <a:cs typeface="Times New Roman" panose="02020603050405020304" pitchFamily="18" charset="0"/>
              </a:rPr>
              <a:t>extend</a:t>
            </a:r>
            <a:r>
              <a:rPr lang="en-US" sz="2000" dirty="0">
                <a:latin typeface="Times New Roman" panose="02020603050405020304" pitchFamily="18" charset="0"/>
                <a:cs typeface="Times New Roman" panose="02020603050405020304" pitchFamily="18" charset="0"/>
              </a:rPr>
              <a:t> keyword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general form of class declaration that inherits a superclass is shown here</a:t>
            </a:r>
            <a:r>
              <a:rPr lang="en-US" sz="2000" dirty="0" smtClean="0">
                <a:latin typeface="Times New Roman" panose="02020603050405020304" pitchFamily="18" charset="0"/>
                <a:cs typeface="Times New Roman" panose="02020603050405020304" pitchFamily="18" charset="0"/>
              </a:rPr>
              <a:t>.</a:t>
            </a:r>
            <a:endParaRPr lang="bn-BD" sz="2000" dirty="0" smtClean="0">
              <a:latin typeface="Times New Roman" panose="02020603050405020304" pitchFamily="18" charset="0"/>
            </a:endParaRPr>
          </a:p>
          <a:p>
            <a:pPr marL="914400" lvl="2" indent="0">
              <a:buNone/>
            </a:pPr>
            <a:endParaRPr lang="en-US" dirty="0" smtClean="0">
              <a:solidFill>
                <a:srgbClr val="FF0000"/>
              </a:solidFill>
              <a:latin typeface="Times New Roman" panose="02020603050405020304" pitchFamily="18" charset="0"/>
              <a:cs typeface="Times New Roman" panose="02020603050405020304" pitchFamily="18" charset="0"/>
            </a:endParaRPr>
          </a:p>
          <a:p>
            <a:pPr marL="914400" lvl="2" indent="0">
              <a:buNone/>
            </a:pPr>
            <a:r>
              <a:rPr lang="en-US" dirty="0" smtClean="0">
                <a:solidFill>
                  <a:srgbClr val="FF0000"/>
                </a:solidFill>
                <a:latin typeface="Times New Roman" panose="02020603050405020304" pitchFamily="18" charset="0"/>
                <a:cs typeface="Times New Roman" panose="02020603050405020304" pitchFamily="18" charset="0"/>
              </a:rPr>
              <a:t>class </a:t>
            </a:r>
            <a:r>
              <a:rPr lang="en-US" dirty="0">
                <a:solidFill>
                  <a:srgbClr val="FF0000"/>
                </a:solidFill>
                <a:latin typeface="Times New Roman" panose="02020603050405020304" pitchFamily="18" charset="0"/>
                <a:cs typeface="Times New Roman" panose="02020603050405020304" pitchFamily="18" charset="0"/>
              </a:rPr>
              <a:t>subclass-name extends superclass-name</a:t>
            </a:r>
          </a:p>
          <a:p>
            <a:pPr marL="914400" lvl="2" indent="0">
              <a:buNone/>
            </a:pPr>
            <a:r>
              <a:rPr lang="en-US" dirty="0">
                <a:solidFill>
                  <a:srgbClr val="FF0000"/>
                </a:solidFill>
                <a:latin typeface="Times New Roman" panose="02020603050405020304" pitchFamily="18" charset="0"/>
                <a:cs typeface="Times New Roman" panose="02020603050405020304" pitchFamily="18" charset="0"/>
              </a:rPr>
              <a:t>{</a:t>
            </a:r>
          </a:p>
          <a:p>
            <a:pPr marL="914400" lvl="2" indent="0">
              <a:buNone/>
            </a:pPr>
            <a:r>
              <a:rPr lang="en-US" dirty="0">
                <a:solidFill>
                  <a:srgbClr val="FF0000"/>
                </a:solidFill>
                <a:latin typeface="Times New Roman" panose="02020603050405020304" pitchFamily="18" charset="0"/>
                <a:cs typeface="Times New Roman" panose="02020603050405020304" pitchFamily="18" charset="0"/>
              </a:rPr>
              <a:t>// body of class.</a:t>
            </a:r>
          </a:p>
          <a:p>
            <a:pPr marL="914400" lvl="2" indent="0">
              <a:buNone/>
            </a:pPr>
            <a:r>
              <a:rPr lang="en-US" dirty="0">
                <a:solidFill>
                  <a:srgbClr val="FF0000"/>
                </a:solidFill>
                <a:latin typeface="Times New Roman" panose="02020603050405020304" pitchFamily="18" charset="0"/>
                <a:cs typeface="Times New Roman" panose="02020603050405020304" pitchFamily="18" charset="0"/>
              </a:rPr>
              <a:t> </a:t>
            </a:r>
          </a:p>
          <a:p>
            <a:pPr marL="914400" lvl="2" indent="0">
              <a:buNone/>
            </a:pPr>
            <a:r>
              <a:rPr lang="en-US" dirty="0">
                <a:solidFill>
                  <a:srgbClr val="FF0000"/>
                </a:solidFill>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68099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4700" y="180305"/>
            <a:ext cx="5486400" cy="3297186"/>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class Shape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private </a:t>
            </a:r>
            <a:r>
              <a:rPr lang="en-US" sz="2000" dirty="0">
                <a:latin typeface="Times New Roman" panose="02020603050405020304" pitchFamily="18" charset="0"/>
                <a:cs typeface="Times New Roman" panose="02020603050405020304" pitchFamily="18" charset="0"/>
              </a:rPr>
              <a:t>int length;</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private </a:t>
            </a:r>
            <a:r>
              <a:rPr lang="en-US" sz="2000" dirty="0">
                <a:latin typeface="Times New Roman" panose="02020603050405020304" pitchFamily="18" charset="0"/>
                <a:cs typeface="Times New Roman" panose="02020603050405020304" pitchFamily="18" charset="0"/>
              </a:rPr>
              <a:t>int breadth;</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Shape(int </a:t>
            </a:r>
            <a:r>
              <a:rPr lang="en-US" sz="2000" dirty="0">
                <a:latin typeface="Times New Roman" panose="02020603050405020304" pitchFamily="18" charset="0"/>
                <a:cs typeface="Times New Roman" panose="02020603050405020304" pitchFamily="18" charset="0"/>
              </a:rPr>
              <a:t>len, int bdth)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length </a:t>
            </a:r>
            <a:r>
              <a:rPr lang="en-US" sz="2000" dirty="0">
                <a:latin typeface="Times New Roman" panose="02020603050405020304" pitchFamily="18" charset="0"/>
                <a:cs typeface="Times New Roman" panose="02020603050405020304" pitchFamily="18" charset="0"/>
              </a:rPr>
              <a:t>= len;</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breadth </a:t>
            </a:r>
            <a:r>
              <a:rPr lang="en-US" sz="2000" dirty="0">
                <a:latin typeface="Times New Roman" panose="02020603050405020304" pitchFamily="18" charset="0"/>
                <a:cs typeface="Times New Roman" panose="02020603050405020304" pitchFamily="18" charset="0"/>
              </a:rPr>
              <a:t>= bdth;</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("Inside constructor of Shape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("length : " + length);</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System.out.println</a:t>
            </a:r>
            <a:r>
              <a:rPr lang="en-US" sz="2000" dirty="0">
                <a:latin typeface="Times New Roman" panose="02020603050405020304" pitchFamily="18" charset="0"/>
                <a:cs typeface="Times New Roman" panose="02020603050405020304" pitchFamily="18" charset="0"/>
              </a:rPr>
              <a:t>("breadth : " + breadth);</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868536" y="180305"/>
            <a:ext cx="6114197" cy="3269477"/>
          </a:xfrm>
        </p:spPr>
        <p:style>
          <a:lnRef idx="2">
            <a:schemeClr val="accent2"/>
          </a:lnRef>
          <a:fillRef idx="1">
            <a:schemeClr val="lt1"/>
          </a:fillRef>
          <a:effectRef idx="0">
            <a:schemeClr val="accent2"/>
          </a:effectRef>
          <a:fontRef idx="minor">
            <a:schemeClr val="dk1"/>
          </a:fontRef>
        </p:style>
        <p:txBody>
          <a:bodyPr>
            <a:normAutofit/>
          </a:bodyPr>
          <a:lstStyle/>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class Rectangle extends Shape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private String type;</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Rectangle(String ty, int len, int bdth) {</a:t>
            </a:r>
          </a:p>
          <a:p>
            <a:pPr marL="0" indent="0">
              <a:lnSpc>
                <a:spcPct val="100000"/>
              </a:lnSpc>
              <a:spcBef>
                <a:spcPts val="0"/>
              </a:spcBef>
              <a:buNone/>
            </a:pPr>
            <a:r>
              <a:rPr lang="en-US" sz="2000" dirty="0" smtClean="0">
                <a:solidFill>
                  <a:srgbClr val="FF0000"/>
                </a:solidFill>
                <a:latin typeface="Times New Roman" panose="02020603050405020304" pitchFamily="18" charset="0"/>
                <a:cs typeface="Times New Roman" panose="02020603050405020304" pitchFamily="18" charset="0"/>
              </a:rPr>
              <a:t>          super(len, bdth);</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System.out.println("Inside constructor of rectangle ");</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System.out.println("length : " + len);</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System.out.println("breadth : " + bdth);</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       System.out.println("type : " + type);</a:t>
            </a:r>
          </a:p>
          <a:p>
            <a:pPr marL="0" indent="0">
              <a:lnSpc>
                <a:spcPct val="100000"/>
              </a:lnSpc>
              <a:spcBef>
                <a:spcPts val="0"/>
              </a:spcBef>
              <a:buNone/>
            </a:pPr>
            <a:r>
              <a:rPr lang="en-US" sz="2000" dirty="0" smtClean="0">
                <a:latin typeface="Times New Roman" panose="02020603050405020304" pitchFamily="18" charset="0"/>
                <a:cs typeface="Times New Roman" panose="02020603050405020304" pitchFamily="18" charset="0"/>
              </a:rPr>
              <a:t>}}</a:t>
            </a:r>
          </a:p>
        </p:txBody>
      </p:sp>
      <p:sp>
        <p:nvSpPr>
          <p:cNvPr id="6" name="Content Placeholder 3"/>
          <p:cNvSpPr txBox="1">
            <a:spLocks/>
          </p:cNvSpPr>
          <p:nvPr/>
        </p:nvSpPr>
        <p:spPr>
          <a:xfrm>
            <a:off x="5540990" y="3606085"/>
            <a:ext cx="6441743" cy="304037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None/>
            </a:pPr>
            <a:r>
              <a:rPr lang="en-US" sz="1900" dirty="0" smtClean="0">
                <a:latin typeface="Times New Roman" panose="02020603050405020304" pitchFamily="18" charset="0"/>
                <a:cs typeface="Times New Roman" panose="02020603050405020304" pitchFamily="18" charset="0"/>
              </a:rPr>
              <a:t>class ColoredRectangle extends Rectangle {</a:t>
            </a:r>
            <a:br>
              <a:rPr lang="en-US" sz="1900" dirty="0" smtClean="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private String color;</a:t>
            </a:r>
            <a:br>
              <a:rPr lang="en-US" sz="1900" dirty="0" smtClean="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a:r>
            <a:br>
              <a:rPr lang="en-US" sz="1900" dirty="0" smtClean="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ColoredRectangle(String c, String ty, int len, int bdth) {</a:t>
            </a:r>
            <a:br>
              <a:rPr lang="en-US" sz="1900" dirty="0" smtClean="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a:t>
            </a:r>
            <a:r>
              <a:rPr lang="en-US" sz="1900" dirty="0" smtClean="0">
                <a:solidFill>
                  <a:srgbClr val="FF0000"/>
                </a:solidFill>
                <a:latin typeface="Times New Roman" panose="02020603050405020304" pitchFamily="18" charset="0"/>
                <a:cs typeface="Times New Roman" panose="02020603050405020304" pitchFamily="18" charset="0"/>
              </a:rPr>
              <a:t>super(ty, len, bdth);</a:t>
            </a:r>
            <a:br>
              <a:rPr lang="en-US" sz="1900" dirty="0" smtClean="0">
                <a:solidFill>
                  <a:srgbClr val="FF0000"/>
                </a:solidFill>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System.out.println("Inside constructor of coloredRectangle ");</a:t>
            </a:r>
            <a:br>
              <a:rPr lang="en-US" sz="1900" dirty="0" smtClean="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System.out.println("length : " + len);</a:t>
            </a:r>
            <a:br>
              <a:rPr lang="en-US" sz="1900" dirty="0" smtClean="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System.out.println("breadth : " + bdth);</a:t>
            </a:r>
            <a:br>
              <a:rPr lang="en-US" sz="1900" dirty="0" smtClean="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System.out.println("type : " + ty);</a:t>
            </a:r>
            <a:br>
              <a:rPr lang="en-US" sz="1900" dirty="0" smtClean="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 }</a:t>
            </a:r>
            <a:endParaRPr lang="en-US" sz="1900" dirty="0"/>
          </a:p>
        </p:txBody>
      </p:sp>
      <p:sp>
        <p:nvSpPr>
          <p:cNvPr id="7" name="Content Placeholder 3"/>
          <p:cNvSpPr txBox="1">
            <a:spLocks/>
          </p:cNvSpPr>
          <p:nvPr/>
        </p:nvSpPr>
        <p:spPr>
          <a:xfrm>
            <a:off x="136477" y="3916908"/>
            <a:ext cx="5295331" cy="214269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dirty="0" smtClean="0">
                <a:latin typeface="Times New Roman" panose="02020603050405020304" pitchFamily="18" charset="0"/>
                <a:cs typeface="Times New Roman" panose="02020603050405020304" pitchFamily="18" charset="0"/>
              </a:rPr>
              <a:t>public class Test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public static void main(String args[])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p>
          <a:p>
            <a:pPr marL="0" indent="0">
              <a:buNone/>
            </a:pPr>
            <a:r>
              <a:rPr lang="en-US" sz="1800" dirty="0">
                <a:solidFill>
                  <a:srgbClr val="FF0000"/>
                </a:solidFill>
                <a:latin typeface="Times New Roman" panose="02020603050405020304" pitchFamily="18" charset="0"/>
                <a:cs typeface="Times New Roman" panose="02020603050405020304" pitchFamily="18" charset="0"/>
              </a:rPr>
              <a:t> </a:t>
            </a:r>
            <a:r>
              <a:rPr lang="en-US" sz="1800" dirty="0" smtClean="0">
                <a:solidFill>
                  <a:srgbClr val="FF0000"/>
                </a:solidFill>
                <a:latin typeface="Times New Roman" panose="02020603050405020304" pitchFamily="18" charset="0"/>
                <a:cs typeface="Times New Roman" panose="02020603050405020304" pitchFamily="18" charset="0"/>
              </a:rPr>
              <a:t>       ColoredRectangle CR2 = new             </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                        ColoredRectangle("Red", "Big", 5, 2);</a:t>
            </a:r>
            <a:br>
              <a:rPr lang="en-US" sz="1800" dirty="0" smtClean="0">
                <a:solidFill>
                  <a:srgbClr val="FF0000"/>
                </a:solidFill>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38791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4394" y="351692"/>
            <a:ext cx="7484012" cy="6302326"/>
          </a:xfrm>
        </p:spPr>
        <p:txBody>
          <a:bodyPr>
            <a:normAutofit fontScale="92500" lnSpcReduction="10000"/>
          </a:bodyPr>
          <a:lstStyle/>
          <a:p>
            <a:pPr marL="0" indent="0">
              <a:buNone/>
            </a:pPr>
            <a:r>
              <a:rPr lang="en-US" dirty="0" smtClean="0"/>
              <a:t>Output is :</a:t>
            </a:r>
          </a:p>
          <a:p>
            <a:pPr marL="0" indent="0">
              <a:buNone/>
            </a:pPr>
            <a:endParaRPr lang="en-US" dirty="0"/>
          </a:p>
          <a:p>
            <a:pPr marL="0" indent="0">
              <a:buNone/>
            </a:pPr>
            <a:r>
              <a:rPr lang="en-US" dirty="0"/>
              <a:t>Inside constructor of Shape </a:t>
            </a:r>
          </a:p>
          <a:p>
            <a:pPr marL="0" indent="0">
              <a:buNone/>
            </a:pPr>
            <a:r>
              <a:rPr lang="en-US" dirty="0"/>
              <a:t>length : 5</a:t>
            </a:r>
          </a:p>
          <a:p>
            <a:pPr marL="0" indent="0">
              <a:buNone/>
            </a:pPr>
            <a:r>
              <a:rPr lang="en-US" dirty="0"/>
              <a:t>breadth : 2</a:t>
            </a:r>
          </a:p>
          <a:p>
            <a:pPr marL="0" indent="0">
              <a:buNone/>
            </a:pPr>
            <a:endParaRPr lang="en-US" dirty="0" smtClean="0"/>
          </a:p>
          <a:p>
            <a:pPr marL="0" indent="0">
              <a:buNone/>
            </a:pPr>
            <a:r>
              <a:rPr lang="en-US" dirty="0" smtClean="0"/>
              <a:t>Inside </a:t>
            </a:r>
            <a:r>
              <a:rPr lang="en-US" dirty="0"/>
              <a:t>constructor of rectangle </a:t>
            </a:r>
          </a:p>
          <a:p>
            <a:pPr marL="0" indent="0">
              <a:buNone/>
            </a:pPr>
            <a:r>
              <a:rPr lang="en-US" dirty="0"/>
              <a:t>length : 5</a:t>
            </a:r>
          </a:p>
          <a:p>
            <a:pPr marL="0" indent="0">
              <a:buNone/>
            </a:pPr>
            <a:r>
              <a:rPr lang="en-US" dirty="0"/>
              <a:t>breadth : 2</a:t>
            </a:r>
          </a:p>
          <a:p>
            <a:pPr marL="0" indent="0">
              <a:buNone/>
            </a:pPr>
            <a:r>
              <a:rPr lang="en-US" dirty="0"/>
              <a:t>type : null</a:t>
            </a:r>
          </a:p>
          <a:p>
            <a:pPr marL="0" indent="0">
              <a:buNone/>
            </a:pPr>
            <a:endParaRPr lang="en-US" dirty="0" smtClean="0"/>
          </a:p>
          <a:p>
            <a:pPr marL="0" indent="0">
              <a:buNone/>
            </a:pPr>
            <a:r>
              <a:rPr lang="en-US" dirty="0" smtClean="0"/>
              <a:t>Inside </a:t>
            </a:r>
            <a:r>
              <a:rPr lang="en-US" dirty="0"/>
              <a:t>constructor of coloredRectangle </a:t>
            </a:r>
          </a:p>
          <a:p>
            <a:pPr marL="0" indent="0">
              <a:buNone/>
            </a:pPr>
            <a:r>
              <a:rPr lang="en-US" dirty="0"/>
              <a:t>length : 5</a:t>
            </a:r>
          </a:p>
          <a:p>
            <a:pPr marL="0" indent="0">
              <a:buNone/>
            </a:pPr>
            <a:r>
              <a:rPr lang="en-US" dirty="0"/>
              <a:t>breadth : 2</a:t>
            </a:r>
          </a:p>
          <a:p>
            <a:pPr marL="0" indent="0">
              <a:buNone/>
            </a:pPr>
            <a:r>
              <a:rPr lang="en-US" dirty="0"/>
              <a:t>type : Big</a:t>
            </a:r>
          </a:p>
        </p:txBody>
      </p:sp>
    </p:spTree>
    <p:extLst>
      <p:ext uri="{BB962C8B-B14F-4D97-AF65-F5344CB8AC3E}">
        <p14:creationId xmlns:p14="http://schemas.microsoft.com/office/powerpoint/2010/main" xmlns="" val="192664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614" y="519672"/>
            <a:ext cx="10515600" cy="67806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Types of inheritance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3645" y="1931831"/>
            <a:ext cx="9318938" cy="3554570"/>
          </a:xfrm>
        </p:spPr>
        <p:txBody>
          <a:bodyPr>
            <a:normAutofit/>
          </a:bodyPr>
          <a:lstStyle/>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Single inheritance</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Multilevel inheritance</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Multiple inheritance</a:t>
            </a:r>
          </a:p>
          <a:p>
            <a:pPr marL="514350" indent="-514350">
              <a:buFont typeface="+mj-lt"/>
              <a:buAutoNum type="arabicPeriod"/>
            </a:pPr>
            <a:r>
              <a:rPr lang="en-US" sz="2400" smtClean="0">
                <a:latin typeface="Times New Roman" panose="02020603050405020304" pitchFamily="18" charset="0"/>
                <a:cs typeface="Times New Roman" panose="02020603050405020304" pitchFamily="18" charset="0"/>
              </a:rPr>
              <a:t>Hybrid </a:t>
            </a:r>
            <a:r>
              <a:rPr lang="en-US" sz="2400" dirty="0" smtClean="0">
                <a:latin typeface="Times New Roman" panose="02020603050405020304" pitchFamily="18" charset="0"/>
                <a:cs typeface="Times New Roman" panose="02020603050405020304" pitchFamily="18" charset="0"/>
              </a:rPr>
              <a:t>inheritance</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Hierarchical inheritance</a:t>
            </a:r>
          </a:p>
          <a:p>
            <a:endParaRPr lang="en-US" dirty="0"/>
          </a:p>
        </p:txBody>
      </p:sp>
    </p:spTree>
    <p:extLst>
      <p:ext uri="{BB962C8B-B14F-4D97-AF65-F5344CB8AC3E}">
        <p14:creationId xmlns:p14="http://schemas.microsoft.com/office/powerpoint/2010/main" xmlns="" val="126536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004" y="236336"/>
            <a:ext cx="10515600" cy="690943"/>
          </a:xfrm>
        </p:spPr>
        <p:txBody>
          <a:bodyPr>
            <a:normAutofit fontScale="90000"/>
          </a:bodyPr>
          <a:lstStyle/>
          <a:p>
            <a:r>
              <a:rPr lang="en-US" b="1" dirty="0" smtClean="0"/>
              <a:t>Single Inheritance</a:t>
            </a:r>
            <a:endParaRPr lang="en-US" dirty="0"/>
          </a:p>
        </p:txBody>
      </p:sp>
      <p:sp>
        <p:nvSpPr>
          <p:cNvPr id="3" name="Content Placeholder 2"/>
          <p:cNvSpPr>
            <a:spLocks noGrp="1"/>
          </p:cNvSpPr>
          <p:nvPr>
            <p:ph idx="1"/>
          </p:nvPr>
        </p:nvSpPr>
        <p:spPr>
          <a:xfrm>
            <a:off x="515155" y="1159099"/>
            <a:ext cx="11165983" cy="5017864"/>
          </a:xfrm>
        </p:spPr>
        <p:txBody>
          <a:bodyPr>
            <a:normAutofit/>
          </a:bodyPr>
          <a:lstStyle/>
          <a:p>
            <a:r>
              <a:rPr lang="en-US" sz="2200" b="1" dirty="0" smtClean="0">
                <a:latin typeface="Times New Roman" panose="02020603050405020304" pitchFamily="18" charset="0"/>
                <a:cs typeface="Times New Roman" panose="02020603050405020304" pitchFamily="18" charset="0"/>
              </a:rPr>
              <a:t>Single inheritance</a:t>
            </a:r>
            <a:r>
              <a:rPr lang="en-US" sz="2200" dirty="0" smtClean="0">
                <a:latin typeface="Times New Roman" panose="02020603050405020304" pitchFamily="18" charset="0"/>
                <a:cs typeface="Times New Roman" panose="02020603050405020304" pitchFamily="18" charset="0"/>
              </a:rPr>
              <a:t> is damn easy to understand. When a class extends another one class only then we  call it a single inheritance. </a:t>
            </a:r>
          </a:p>
          <a:p>
            <a:r>
              <a:rPr lang="en-US" sz="2200" dirty="0" smtClean="0">
                <a:latin typeface="Times New Roman" panose="02020603050405020304" pitchFamily="18" charset="0"/>
                <a:cs typeface="Times New Roman" panose="02020603050405020304" pitchFamily="18" charset="0"/>
              </a:rPr>
              <a:t>The below flow diagram shows that class B extends only one class which is A. Here A is a </a:t>
            </a:r>
            <a:r>
              <a:rPr lang="en-US" sz="2200" b="1" dirty="0" smtClean="0">
                <a:latin typeface="Times New Roman" panose="02020603050405020304" pitchFamily="18" charset="0"/>
                <a:cs typeface="Times New Roman" panose="02020603050405020304" pitchFamily="18" charset="0"/>
              </a:rPr>
              <a:t>parent class</a:t>
            </a:r>
            <a:r>
              <a:rPr lang="en-US" sz="2200" dirty="0" smtClean="0">
                <a:latin typeface="Times New Roman" panose="02020603050405020304" pitchFamily="18" charset="0"/>
                <a:cs typeface="Times New Roman" panose="02020603050405020304" pitchFamily="18" charset="0"/>
              </a:rPr>
              <a:t> of B and B would be  a </a:t>
            </a:r>
            <a:r>
              <a:rPr lang="en-US" sz="2200" b="1" dirty="0" smtClean="0">
                <a:latin typeface="Times New Roman" panose="02020603050405020304" pitchFamily="18" charset="0"/>
                <a:cs typeface="Times New Roman" panose="02020603050405020304" pitchFamily="18" charset="0"/>
              </a:rPr>
              <a:t>child class</a:t>
            </a:r>
            <a:r>
              <a:rPr lang="en-US" sz="2200" dirty="0" smtClean="0">
                <a:latin typeface="Times New Roman" panose="02020603050405020304" pitchFamily="18" charset="0"/>
                <a:cs typeface="Times New Roman" panose="02020603050405020304" pitchFamily="18" charset="0"/>
              </a:rPr>
              <a:t> of A.</a:t>
            </a:r>
          </a:p>
          <a:p>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0179" y="3178716"/>
            <a:ext cx="4234266" cy="2731594"/>
          </a:xfrm>
          <a:prstGeom prst="rect">
            <a:avLst/>
          </a:prstGeom>
        </p:spPr>
      </p:pic>
    </p:spTree>
    <p:extLst>
      <p:ext uri="{BB962C8B-B14F-4D97-AF65-F5344CB8AC3E}">
        <p14:creationId xmlns:p14="http://schemas.microsoft.com/office/powerpoint/2010/main" xmlns="" val="92583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4" y="209617"/>
            <a:ext cx="10515600" cy="614631"/>
          </a:xfrm>
        </p:spPr>
        <p:txBody>
          <a:bodyPr>
            <a:normAutofit fontScale="90000"/>
          </a:bodyPr>
          <a:lstStyle/>
          <a:p>
            <a:r>
              <a:rPr lang="en-US" b="1" dirty="0" smtClean="0"/>
              <a:t>Single Inheritance Example:</a:t>
            </a:r>
            <a:endParaRPr lang="en-US" dirty="0"/>
          </a:p>
        </p:txBody>
      </p:sp>
      <p:sp>
        <p:nvSpPr>
          <p:cNvPr id="4" name="Rectangle 1"/>
          <p:cNvSpPr>
            <a:spLocks noGrp="1" noChangeArrowheads="1"/>
          </p:cNvSpPr>
          <p:nvPr>
            <p:ph idx="1"/>
          </p:nvPr>
        </p:nvSpPr>
        <p:spPr bwMode="auto">
          <a:xfrm>
            <a:off x="1211687" y="1088976"/>
            <a:ext cx="7236854" cy="52322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dirty="0">
                <a:solidFill>
                  <a:srgbClr val="FF0000"/>
                </a:solidFill>
                <a:latin typeface="Times New Roman" panose="02020603050405020304" pitchFamily="18" charset="0"/>
                <a:cs typeface="Times New Roman" panose="02020603050405020304" pitchFamily="18" charset="0"/>
              </a:rPr>
              <a:t>class A </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public void methodA() {</a:t>
            </a:r>
          </a:p>
          <a:p>
            <a:pPr marL="0" indent="0">
              <a:buNone/>
            </a:pPr>
            <a:r>
              <a:rPr lang="en-US" sz="2000" dirty="0">
                <a:latin typeface="Times New Roman" panose="02020603050405020304" pitchFamily="18" charset="0"/>
                <a:cs typeface="Times New Roman" panose="02020603050405020304" pitchFamily="18" charset="0"/>
              </a:rPr>
              <a:t>System.out.println("Base class method</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class </a:t>
            </a:r>
            <a:r>
              <a:rPr lang="en-US" sz="2000" dirty="0">
                <a:solidFill>
                  <a:srgbClr val="FF0000"/>
                </a:solidFill>
                <a:latin typeface="Times New Roman" panose="02020603050405020304" pitchFamily="18" charset="0"/>
                <a:cs typeface="Times New Roman" panose="02020603050405020304" pitchFamily="18" charset="0"/>
              </a:rPr>
              <a:t>B extends A </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public void methodB() {</a:t>
            </a:r>
          </a:p>
          <a:p>
            <a:pPr marL="0" indent="0">
              <a:buNone/>
            </a:pPr>
            <a:r>
              <a:rPr lang="en-US" sz="2000" dirty="0">
                <a:latin typeface="Times New Roman" panose="02020603050405020304" pitchFamily="18" charset="0"/>
                <a:cs typeface="Times New Roman" panose="02020603050405020304" pitchFamily="18" charset="0"/>
              </a:rPr>
              <a:t>System.out.println("Child class method");</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public </a:t>
            </a:r>
            <a:r>
              <a:rPr lang="en-US" sz="2000" dirty="0">
                <a:latin typeface="Times New Roman" panose="02020603050405020304" pitchFamily="18" charset="0"/>
                <a:cs typeface="Times New Roman" panose="02020603050405020304" pitchFamily="18" charset="0"/>
              </a:rPr>
              <a:t>static void main(String args[])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B obj = new B();</a:t>
            </a:r>
          </a:p>
          <a:p>
            <a:pPr marL="0" indent="0">
              <a:buNone/>
            </a:pPr>
            <a:r>
              <a:rPr lang="en-US" sz="2000" dirty="0">
                <a:latin typeface="Times New Roman" panose="02020603050405020304" pitchFamily="18" charset="0"/>
                <a:cs typeface="Times New Roman" panose="02020603050405020304" pitchFamily="18" charset="0"/>
              </a:rPr>
              <a:t>obj.methodA(); // calling super class method</a:t>
            </a:r>
          </a:p>
          <a:p>
            <a:pPr marL="0" indent="0">
              <a:buNone/>
            </a:pPr>
            <a:r>
              <a:rPr lang="en-US" sz="2000" dirty="0">
                <a:latin typeface="Times New Roman" panose="02020603050405020304" pitchFamily="18" charset="0"/>
                <a:cs typeface="Times New Roman" panose="02020603050405020304" pitchFamily="18" charset="0"/>
              </a:rPr>
              <a:t>obj.methodB(); // calling local method</a:t>
            </a:r>
          </a:p>
          <a:p>
            <a:pPr marL="0" indent="0">
              <a:buNone/>
            </a:pPr>
            <a:r>
              <a:rPr lang="en-US" sz="2000" dirty="0" smtClean="0">
                <a:latin typeface="Times New Roman" panose="02020603050405020304" pitchFamily="18" charset="0"/>
                <a:cs typeface="Times New Roman" panose="02020603050405020304" pitchFamily="18" charset="0"/>
              </a:rPr>
              <a:t>}  }</a:t>
            </a:r>
            <a:endParaRPr kumimoji="0" lang="en-US" sz="200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8448541" y="4649274"/>
            <a:ext cx="2640607" cy="923330"/>
          </a:xfrm>
          <a:prstGeom prst="rect">
            <a:avLst/>
          </a:prstGeom>
          <a:noFill/>
        </p:spPr>
        <p:txBody>
          <a:bodyPr wrap="square" rtlCol="0">
            <a:spAutoFit/>
          </a:bodyPr>
          <a:lstStyle/>
          <a:p>
            <a:r>
              <a:rPr lang="en-US" dirty="0" smtClean="0">
                <a:solidFill>
                  <a:srgbClr val="FF0000"/>
                </a:solidFill>
              </a:rPr>
              <a:t>Output is:</a:t>
            </a:r>
          </a:p>
          <a:p>
            <a:r>
              <a:rPr lang="en-US" dirty="0" smtClean="0"/>
              <a:t>Base </a:t>
            </a:r>
            <a:r>
              <a:rPr lang="en-US" dirty="0"/>
              <a:t>class method</a:t>
            </a:r>
          </a:p>
          <a:p>
            <a:r>
              <a:rPr lang="en-US" dirty="0"/>
              <a:t>Child class method</a:t>
            </a:r>
          </a:p>
        </p:txBody>
      </p:sp>
    </p:spTree>
    <p:extLst>
      <p:ext uri="{BB962C8B-B14F-4D97-AF65-F5344CB8AC3E}">
        <p14:creationId xmlns:p14="http://schemas.microsoft.com/office/powerpoint/2010/main" xmlns="" val="293600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153"/>
            <a:ext cx="10515600" cy="497759"/>
          </a:xfrm>
        </p:spPr>
        <p:txBody>
          <a:bodyPr>
            <a:normAutofit fontScale="90000"/>
          </a:bodyPr>
          <a:lstStyle/>
          <a:p>
            <a:r>
              <a:rPr lang="en-US" b="1" dirty="0" smtClean="0"/>
              <a:t>Multiple Inheritance</a:t>
            </a:r>
            <a:endParaRPr lang="en-US" dirty="0"/>
          </a:p>
        </p:txBody>
      </p:sp>
      <p:sp>
        <p:nvSpPr>
          <p:cNvPr id="3" name="Content Placeholder 2"/>
          <p:cNvSpPr>
            <a:spLocks noGrp="1"/>
          </p:cNvSpPr>
          <p:nvPr>
            <p:ph idx="1"/>
          </p:nvPr>
        </p:nvSpPr>
        <p:spPr>
          <a:xfrm>
            <a:off x="502277" y="1030310"/>
            <a:ext cx="11320530" cy="5146653"/>
          </a:xfrm>
        </p:spPr>
        <p:txBody>
          <a:bodyPr>
            <a:normAutofit/>
          </a:bodyPr>
          <a:lstStyle/>
          <a:p>
            <a:r>
              <a:rPr lang="en-US" sz="2200" dirty="0" smtClean="0">
                <a:latin typeface="Times New Roman" panose="02020603050405020304" pitchFamily="18" charset="0"/>
                <a:cs typeface="Times New Roman" panose="02020603050405020304" pitchFamily="18" charset="0"/>
              </a:rPr>
              <a:t>“</a:t>
            </a:r>
            <a:r>
              <a:rPr lang="en-US" sz="2200" b="1" dirty="0" smtClean="0">
                <a:latin typeface="Times New Roman" panose="02020603050405020304" pitchFamily="18" charset="0"/>
                <a:cs typeface="Times New Roman" panose="02020603050405020304" pitchFamily="18" charset="0"/>
              </a:rPr>
              <a:t>Multiple Inheritance</a:t>
            </a:r>
            <a:r>
              <a:rPr lang="en-US" sz="2200" dirty="0" smtClean="0">
                <a:latin typeface="Times New Roman" panose="02020603050405020304" pitchFamily="18" charset="0"/>
                <a:cs typeface="Times New Roman" panose="02020603050405020304" pitchFamily="18" charset="0"/>
              </a:rPr>
              <a:t>” refers to the concept of one class extending (Or inherits) more than one base class. </a:t>
            </a:r>
          </a:p>
          <a:p>
            <a:r>
              <a:rPr lang="en-US" sz="2200" dirty="0" smtClean="0">
                <a:latin typeface="Times New Roman" panose="02020603050405020304" pitchFamily="18" charset="0"/>
                <a:cs typeface="Times New Roman" panose="02020603050405020304" pitchFamily="18" charset="0"/>
              </a:rPr>
              <a:t>The inheritance we learnt earlier had the concept of one base class or parent. </a:t>
            </a:r>
            <a:r>
              <a:rPr lang="en-US" sz="2200" dirty="0" smtClean="0">
                <a:solidFill>
                  <a:srgbClr val="FF0000"/>
                </a:solidFill>
                <a:latin typeface="Times New Roman" panose="02020603050405020304" pitchFamily="18" charset="0"/>
                <a:cs typeface="Times New Roman" panose="02020603050405020304" pitchFamily="18" charset="0"/>
              </a:rPr>
              <a:t>The problem with “multiple inheritance” is that the derived class will have to manage the dependency on two base classes.</a:t>
            </a:r>
          </a:p>
          <a:p>
            <a:endParaRPr lang="en-US" sz="22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Note 1: </a:t>
            </a:r>
            <a:r>
              <a:rPr lang="en-US" sz="2000" dirty="0" smtClean="0">
                <a:latin typeface="Times New Roman" panose="02020603050405020304" pitchFamily="18" charset="0"/>
                <a:cs typeface="Times New Roman" panose="02020603050405020304" pitchFamily="18" charset="0"/>
              </a:rPr>
              <a:t>Multiple Inheritance is very rarely used in software projects. Using Multiple inheritance often leads to problems in the hierarchy. This results in unwanted complexity when further extending the class.</a:t>
            </a:r>
          </a:p>
          <a:p>
            <a:r>
              <a:rPr lang="en-US" sz="2000" dirty="0" smtClean="0">
                <a:solidFill>
                  <a:srgbClr val="FF0000"/>
                </a:solidFill>
                <a:latin typeface="Times New Roman" panose="02020603050405020304" pitchFamily="18" charset="0"/>
                <a:cs typeface="Times New Roman" panose="02020603050405020304" pitchFamily="18" charset="0"/>
              </a:rPr>
              <a:t>Note 2: </a:t>
            </a:r>
            <a:r>
              <a:rPr lang="en-US" sz="2000" dirty="0" smtClean="0">
                <a:latin typeface="Times New Roman" panose="02020603050405020304" pitchFamily="18" charset="0"/>
                <a:cs typeface="Times New Roman" panose="02020603050405020304" pitchFamily="18" charset="0"/>
              </a:rPr>
              <a:t>Most of the new OO languages like </a:t>
            </a:r>
            <a:r>
              <a:rPr lang="en-US" sz="2000" b="1" dirty="0" smtClean="0">
                <a:latin typeface="Times New Roman" panose="02020603050405020304" pitchFamily="18" charset="0"/>
                <a:cs typeface="Times New Roman" panose="02020603050405020304" pitchFamily="18" charset="0"/>
              </a:rPr>
              <a:t>Small Talk, Java, C# </a:t>
            </a:r>
            <a:r>
              <a:rPr lang="en-US" sz="2000" dirty="0" smtClean="0">
                <a:solidFill>
                  <a:srgbClr val="FF0000"/>
                </a:solidFill>
                <a:latin typeface="Times New Roman" panose="02020603050405020304" pitchFamily="18" charset="0"/>
                <a:cs typeface="Times New Roman" panose="02020603050405020304" pitchFamily="18" charset="0"/>
              </a:rPr>
              <a:t>do not support Multiple inheritance</a:t>
            </a:r>
            <a:r>
              <a:rPr lang="en-US" sz="2000" dirty="0" smtClean="0">
                <a:latin typeface="Times New Roman" panose="02020603050405020304" pitchFamily="18" charset="0"/>
                <a:cs typeface="Times New Roman" panose="02020603050405020304" pitchFamily="18" charset="0"/>
              </a:rPr>
              <a:t>. Multiple Inheritance is supported in C++.</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4727" y="4754256"/>
            <a:ext cx="3618964" cy="1952694"/>
          </a:xfrm>
          <a:prstGeom prst="rect">
            <a:avLst/>
          </a:prstGeom>
        </p:spPr>
      </p:pic>
    </p:spTree>
    <p:extLst>
      <p:ext uri="{BB962C8B-B14F-4D97-AF65-F5344CB8AC3E}">
        <p14:creationId xmlns:p14="http://schemas.microsoft.com/office/powerpoint/2010/main" xmlns="" val="3579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7"/>
            <a:ext cx="10515600" cy="652306"/>
          </a:xfrm>
        </p:spPr>
        <p:txBody>
          <a:bodyPr>
            <a:normAutofit fontScale="90000"/>
          </a:bodyPr>
          <a:lstStyle/>
          <a:p>
            <a:r>
              <a:rPr lang="en-US" b="1" dirty="0" smtClean="0"/>
              <a:t>Multilevel Inheritance</a:t>
            </a:r>
            <a:endParaRPr lang="en-US" dirty="0"/>
          </a:p>
        </p:txBody>
      </p:sp>
      <p:sp>
        <p:nvSpPr>
          <p:cNvPr id="3" name="Content Placeholder 2"/>
          <p:cNvSpPr>
            <a:spLocks noGrp="1"/>
          </p:cNvSpPr>
          <p:nvPr>
            <p:ph idx="1"/>
          </p:nvPr>
        </p:nvSpPr>
        <p:spPr>
          <a:xfrm>
            <a:off x="592427" y="888643"/>
            <a:ext cx="10856891" cy="5288320"/>
          </a:xfrm>
        </p:spPr>
        <p:txBody>
          <a:bodyPr>
            <a:normAutofit/>
          </a:bodyPr>
          <a:lstStyle/>
          <a:p>
            <a:r>
              <a:rPr lang="en-US" sz="2200" b="1" dirty="0" smtClean="0">
                <a:latin typeface="Times New Roman" panose="02020603050405020304" pitchFamily="18" charset="0"/>
                <a:cs typeface="Times New Roman" panose="02020603050405020304" pitchFamily="18" charset="0"/>
              </a:rPr>
              <a:t>Multilevel inheritance</a:t>
            </a:r>
            <a:r>
              <a:rPr lang="en-US" sz="2200" dirty="0" smtClean="0">
                <a:latin typeface="Times New Roman" panose="02020603050405020304" pitchFamily="18" charset="0"/>
                <a:cs typeface="Times New Roman" panose="02020603050405020304" pitchFamily="18" charset="0"/>
              </a:rPr>
              <a:t> refers to a mechanism in OO technology where one can inherit from a derived class, thereby making this derived class the base class for the new class. </a:t>
            </a:r>
          </a:p>
          <a:p>
            <a:r>
              <a:rPr lang="en-US" sz="2200" dirty="0" smtClean="0">
                <a:latin typeface="Times New Roman" panose="02020603050405020304" pitchFamily="18" charset="0"/>
                <a:cs typeface="Times New Roman" panose="02020603050405020304" pitchFamily="18" charset="0"/>
              </a:rPr>
              <a:t>As you can see in below flow diagram C is subclass or child class of B and B is a child class of A. </a:t>
            </a:r>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53135" y="2503642"/>
            <a:ext cx="3420398" cy="2901493"/>
          </a:xfrm>
          <a:prstGeom prst="rect">
            <a:avLst/>
          </a:prstGeom>
        </p:spPr>
      </p:pic>
    </p:spTree>
    <p:extLst>
      <p:ext uri="{BB962C8B-B14F-4D97-AF65-F5344CB8AC3E}">
        <p14:creationId xmlns:p14="http://schemas.microsoft.com/office/powerpoint/2010/main" xmlns="" val="384402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9"/>
            <a:ext cx="10515600" cy="497760"/>
          </a:xfrm>
        </p:spPr>
        <p:txBody>
          <a:bodyPr>
            <a:normAutofit fontScale="90000"/>
          </a:bodyPr>
          <a:lstStyle/>
          <a:p>
            <a:r>
              <a:rPr lang="en-US" b="1" dirty="0" smtClean="0"/>
              <a:t>Multilevel Inheritance Example:</a:t>
            </a:r>
            <a:endParaRPr lang="en-US" dirty="0"/>
          </a:p>
        </p:txBody>
      </p:sp>
      <p:sp>
        <p:nvSpPr>
          <p:cNvPr id="3" name="Content Placeholder 2"/>
          <p:cNvSpPr>
            <a:spLocks noGrp="1"/>
          </p:cNvSpPr>
          <p:nvPr>
            <p:ph sz="half" idx="1"/>
          </p:nvPr>
        </p:nvSpPr>
        <p:spPr>
          <a:xfrm>
            <a:off x="294068" y="901521"/>
            <a:ext cx="4857481" cy="5628067"/>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class X {</a:t>
            </a:r>
          </a:p>
          <a:p>
            <a:pPr marL="0" indent="0">
              <a:buNone/>
            </a:pPr>
            <a:r>
              <a:rPr lang="en-US" sz="2200" dirty="0">
                <a:latin typeface="Times New Roman" panose="02020603050405020304" pitchFamily="18" charset="0"/>
                <a:cs typeface="Times New Roman" panose="02020603050405020304" pitchFamily="18" charset="0"/>
              </a:rPr>
              <a:t>public void methodX() {</a:t>
            </a:r>
          </a:p>
          <a:p>
            <a:pPr marL="0" indent="0">
              <a:buNone/>
            </a:pPr>
            <a:r>
              <a:rPr lang="en-US" sz="2200" dirty="0">
                <a:latin typeface="Times New Roman" panose="02020603050405020304" pitchFamily="18" charset="0"/>
                <a:cs typeface="Times New Roman" panose="02020603050405020304" pitchFamily="18" charset="0"/>
              </a:rPr>
              <a:t>System.out.println("Class X method");</a:t>
            </a:r>
          </a:p>
          <a:p>
            <a:pPr marL="0" indent="0">
              <a:buNone/>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class Y extends X {</a:t>
            </a:r>
          </a:p>
          <a:p>
            <a:pPr marL="0" indent="0">
              <a:buNone/>
            </a:pPr>
            <a:r>
              <a:rPr lang="en-US" sz="2200" dirty="0">
                <a:latin typeface="Times New Roman" panose="02020603050405020304" pitchFamily="18" charset="0"/>
                <a:cs typeface="Times New Roman" panose="02020603050405020304" pitchFamily="18" charset="0"/>
              </a:rPr>
              <a:t>public void methodY() {</a:t>
            </a:r>
          </a:p>
          <a:p>
            <a:pPr marL="0" indent="0">
              <a:buNone/>
            </a:pPr>
            <a:r>
              <a:rPr lang="en-US" sz="2200" dirty="0">
                <a:latin typeface="Times New Roman" panose="02020603050405020304" pitchFamily="18" charset="0"/>
                <a:cs typeface="Times New Roman" panose="02020603050405020304" pitchFamily="18" charset="0"/>
              </a:rPr>
              <a:t>System.out.println("class Y method");</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5370491" y="901521"/>
            <a:ext cx="6632620" cy="562806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class Z extends Y {</a:t>
            </a:r>
          </a:p>
          <a:p>
            <a:pPr marL="0" indent="0">
              <a:buNone/>
            </a:pPr>
            <a:r>
              <a:rPr lang="en-US" sz="2200" dirty="0">
                <a:latin typeface="Times New Roman" panose="02020603050405020304" pitchFamily="18" charset="0"/>
                <a:cs typeface="Times New Roman" panose="02020603050405020304" pitchFamily="18" charset="0"/>
              </a:rPr>
              <a:t>public void methodZ() {</a:t>
            </a:r>
          </a:p>
          <a:p>
            <a:pPr marL="0" indent="0">
              <a:buNone/>
            </a:pPr>
            <a:r>
              <a:rPr lang="en-US" sz="2200" dirty="0">
                <a:latin typeface="Times New Roman" panose="02020603050405020304" pitchFamily="18" charset="0"/>
                <a:cs typeface="Times New Roman" panose="02020603050405020304" pitchFamily="18" charset="0"/>
              </a:rPr>
              <a:t>System.out.println("class Z method");</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public </a:t>
            </a:r>
            <a:r>
              <a:rPr lang="en-US" sz="2200" dirty="0">
                <a:latin typeface="Times New Roman" panose="02020603050405020304" pitchFamily="18" charset="0"/>
                <a:cs typeface="Times New Roman" panose="02020603050405020304" pitchFamily="18" charset="0"/>
              </a:rPr>
              <a:t>static void main(String args[]) {</a:t>
            </a:r>
          </a:p>
          <a:p>
            <a:pPr marL="0" indent="0">
              <a:buNone/>
            </a:pPr>
            <a:r>
              <a:rPr lang="en-US" sz="2200" dirty="0" smtClean="0">
                <a:latin typeface="Times New Roman" panose="02020603050405020304" pitchFamily="18" charset="0"/>
                <a:cs typeface="Times New Roman" panose="02020603050405020304" pitchFamily="18" charset="0"/>
              </a:rPr>
              <a:t>    Z </a:t>
            </a:r>
            <a:r>
              <a:rPr lang="en-US" sz="2200" dirty="0">
                <a:latin typeface="Times New Roman" panose="02020603050405020304" pitchFamily="18" charset="0"/>
                <a:cs typeface="Times New Roman" panose="02020603050405020304" pitchFamily="18" charset="0"/>
              </a:rPr>
              <a:t>obj = new Z();</a:t>
            </a:r>
          </a:p>
          <a:p>
            <a:pPr marL="0" indent="0">
              <a:buNone/>
            </a:pPr>
            <a:r>
              <a:rPr lang="en-US" sz="2200" dirty="0" smtClean="0">
                <a:latin typeface="Times New Roman" panose="02020603050405020304" pitchFamily="18" charset="0"/>
                <a:cs typeface="Times New Roman" panose="02020603050405020304" pitchFamily="18" charset="0"/>
              </a:rPr>
              <a:t>   obj.methodX();       // </a:t>
            </a:r>
            <a:r>
              <a:rPr lang="en-US" sz="2200" dirty="0">
                <a:latin typeface="Times New Roman" panose="02020603050405020304" pitchFamily="18" charset="0"/>
                <a:cs typeface="Times New Roman" panose="02020603050405020304" pitchFamily="18" charset="0"/>
              </a:rPr>
              <a:t>calling grand parent class method</a:t>
            </a:r>
          </a:p>
          <a:p>
            <a:pPr marL="0" indent="0">
              <a:buNone/>
            </a:pPr>
            <a:r>
              <a:rPr lang="en-US" sz="2200" dirty="0" smtClean="0">
                <a:latin typeface="Times New Roman" panose="02020603050405020304" pitchFamily="18" charset="0"/>
                <a:cs typeface="Times New Roman" panose="02020603050405020304" pitchFamily="18" charset="0"/>
              </a:rPr>
              <a:t>   obj.methodY</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calling parent class method</a:t>
            </a:r>
          </a:p>
          <a:p>
            <a:pPr marL="0" indent="0">
              <a:buNone/>
            </a:pPr>
            <a:r>
              <a:rPr lang="en-US" sz="2200" dirty="0" smtClean="0">
                <a:latin typeface="Times New Roman" panose="02020603050405020304" pitchFamily="18" charset="0"/>
                <a:cs typeface="Times New Roman" panose="02020603050405020304" pitchFamily="18" charset="0"/>
              </a:rPr>
              <a:t>   obj.methodZ();          </a:t>
            </a:r>
            <a:r>
              <a:rPr lang="en-US" sz="2200" dirty="0">
                <a:latin typeface="Times New Roman" panose="02020603050405020304" pitchFamily="18" charset="0"/>
                <a:cs typeface="Times New Roman" panose="02020603050405020304" pitchFamily="18" charset="0"/>
              </a:rPr>
              <a:t>// calling local method</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476509" y="5329259"/>
            <a:ext cx="2424546" cy="1200329"/>
          </a:xfrm>
          <a:prstGeom prst="rect">
            <a:avLst/>
          </a:prstGeom>
          <a:noFill/>
        </p:spPr>
        <p:txBody>
          <a:bodyPr wrap="square" rtlCol="0">
            <a:spAutoFit/>
          </a:bodyPr>
          <a:lstStyle/>
          <a:p>
            <a:r>
              <a:rPr lang="en-US" dirty="0" smtClean="0">
                <a:solidFill>
                  <a:srgbClr val="FF0000"/>
                </a:solidFill>
              </a:rPr>
              <a:t>Output is:</a:t>
            </a:r>
          </a:p>
          <a:p>
            <a:r>
              <a:rPr lang="en-US" dirty="0">
                <a:solidFill>
                  <a:srgbClr val="FF0000"/>
                </a:solidFill>
              </a:rPr>
              <a:t>Class X method</a:t>
            </a:r>
          </a:p>
          <a:p>
            <a:r>
              <a:rPr lang="en-US" dirty="0">
                <a:solidFill>
                  <a:srgbClr val="FF0000"/>
                </a:solidFill>
              </a:rPr>
              <a:t>class Y method</a:t>
            </a:r>
          </a:p>
          <a:p>
            <a:r>
              <a:rPr lang="en-US" dirty="0">
                <a:solidFill>
                  <a:srgbClr val="FF0000"/>
                </a:solidFill>
              </a:rPr>
              <a:t>class Z </a:t>
            </a:r>
            <a:r>
              <a:rPr lang="en-US" dirty="0" smtClean="0">
                <a:solidFill>
                  <a:srgbClr val="FF0000"/>
                </a:solidFill>
              </a:rPr>
              <a:t>method</a:t>
            </a:r>
            <a:endParaRPr lang="en-US" dirty="0">
              <a:solidFill>
                <a:srgbClr val="FF0000"/>
              </a:solidFill>
            </a:endParaRPr>
          </a:p>
        </p:txBody>
      </p:sp>
    </p:spTree>
    <p:extLst>
      <p:ext uri="{BB962C8B-B14F-4D97-AF65-F5344CB8AC3E}">
        <p14:creationId xmlns:p14="http://schemas.microsoft.com/office/powerpoint/2010/main" xmlns="" val="23084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Hierarchical Inheritance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9858"/>
            <a:ext cx="9684912" cy="4502709"/>
          </a:xfrm>
        </p:spPr>
        <p:txBody>
          <a:bodyPr>
            <a:normAutofit/>
          </a:bodyPr>
          <a:lstStyle/>
          <a:p>
            <a:r>
              <a:rPr lang="en-US" sz="2200" dirty="0" smtClean="0">
                <a:latin typeface="Times New Roman" panose="02020603050405020304" pitchFamily="18" charset="0"/>
                <a:cs typeface="Times New Roman" panose="02020603050405020304" pitchFamily="18" charset="0"/>
              </a:rPr>
              <a:t>In such kind of inheritance one class is inherited by many</a:t>
            </a:r>
            <a:r>
              <a:rPr lang="en-US" sz="2200" b="1" dirty="0" smtClean="0">
                <a:latin typeface="Times New Roman" panose="02020603050405020304" pitchFamily="18" charset="0"/>
                <a:cs typeface="Times New Roman" panose="02020603050405020304" pitchFamily="18" charset="0"/>
              </a:rPr>
              <a:t> sub classes</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 In below example class B,C and D </a:t>
            </a:r>
            <a:r>
              <a:rPr lang="en-US" sz="2200" b="1" dirty="0" smtClean="0">
                <a:latin typeface="Times New Roman" panose="02020603050405020304" pitchFamily="18" charset="0"/>
                <a:cs typeface="Times New Roman" panose="02020603050405020304" pitchFamily="18" charset="0"/>
              </a:rPr>
              <a:t>inherits</a:t>
            </a:r>
            <a:r>
              <a:rPr lang="en-US" sz="2200" dirty="0" smtClean="0">
                <a:latin typeface="Times New Roman" panose="02020603050405020304" pitchFamily="18" charset="0"/>
                <a:cs typeface="Times New Roman" panose="02020603050405020304" pitchFamily="18" charset="0"/>
              </a:rPr>
              <a:t> the same class A. A is </a:t>
            </a:r>
            <a:r>
              <a:rPr lang="en-US" sz="2200" b="1" dirty="0" smtClean="0">
                <a:latin typeface="Times New Roman" panose="02020603050405020304" pitchFamily="18" charset="0"/>
                <a:cs typeface="Times New Roman" panose="02020603050405020304" pitchFamily="18" charset="0"/>
              </a:rPr>
              <a:t>parent class (or base class)</a:t>
            </a:r>
            <a:r>
              <a:rPr lang="en-US" sz="2200" dirty="0" smtClean="0">
                <a:latin typeface="Times New Roman" panose="02020603050405020304" pitchFamily="18" charset="0"/>
                <a:cs typeface="Times New Roman" panose="02020603050405020304" pitchFamily="18" charset="0"/>
              </a:rPr>
              <a:t> of B,C &amp; D.</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56845" y="3233573"/>
            <a:ext cx="3850783" cy="2640169"/>
          </a:xfrm>
          <a:prstGeom prst="rect">
            <a:avLst/>
          </a:prstGeom>
        </p:spPr>
      </p:pic>
    </p:spTree>
    <p:extLst>
      <p:ext uri="{BB962C8B-B14F-4D97-AF65-F5344CB8AC3E}">
        <p14:creationId xmlns:p14="http://schemas.microsoft.com/office/powerpoint/2010/main" xmlns="" val="2617209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311</TotalTime>
  <Words>1575</Words>
  <Application>Microsoft Office PowerPoint</Application>
  <PresentationFormat>Custom</PresentationFormat>
  <Paragraphs>271</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Flow</vt:lpstr>
      <vt:lpstr>Picture</vt:lpstr>
      <vt:lpstr>Inheritance</vt:lpstr>
      <vt:lpstr>Inheritance</vt:lpstr>
      <vt:lpstr>Types of inheritance</vt:lpstr>
      <vt:lpstr>Single Inheritance</vt:lpstr>
      <vt:lpstr>Single Inheritance Example:</vt:lpstr>
      <vt:lpstr>Multiple Inheritance</vt:lpstr>
      <vt:lpstr>Multilevel Inheritance</vt:lpstr>
      <vt:lpstr>Multilevel Inheritance Example:</vt:lpstr>
      <vt:lpstr>Hierarchical Inheritance</vt:lpstr>
      <vt:lpstr>Hierarchical Inheritance Example:</vt:lpstr>
      <vt:lpstr>Hybrid Inheritance</vt:lpstr>
      <vt:lpstr>Hybrid Inheritance Example: show error</vt:lpstr>
      <vt:lpstr>Slide 13</vt:lpstr>
      <vt:lpstr>Hybrid inheritance implementation using interfaces.</vt:lpstr>
      <vt:lpstr>Are superclass’s Constructor Inherited?</vt:lpstr>
      <vt:lpstr>Superclass’s Constructor Is Always Invoked</vt:lpstr>
      <vt:lpstr>Using the Keyword super</vt:lpstr>
      <vt:lpstr>Constructors and Inheritance</vt:lpstr>
      <vt:lpstr>Constructors and Inheritance Example:</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MerajAli</dc:creator>
  <cp:lastModifiedBy>User</cp:lastModifiedBy>
  <cp:revision>40</cp:revision>
  <dcterms:created xsi:type="dcterms:W3CDTF">2016-02-27T19:02:39Z</dcterms:created>
  <dcterms:modified xsi:type="dcterms:W3CDTF">2016-04-12T05:25:16Z</dcterms:modified>
</cp:coreProperties>
</file>