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bin" ContentType="application/vnd.openxmlformats-officedocument.oleObject"/>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66" r:id="rId4"/>
    <p:sldId id="258" r:id="rId5"/>
    <p:sldId id="274" r:id="rId6"/>
    <p:sldId id="270" r:id="rId7"/>
    <p:sldId id="269" r:id="rId8"/>
    <p:sldId id="259" r:id="rId9"/>
    <p:sldId id="273" r:id="rId10"/>
    <p:sldId id="272" r:id="rId11"/>
    <p:sldId id="267" r:id="rId12"/>
    <p:sldId id="268" r:id="rId13"/>
    <p:sldId id="264" r:id="rId14"/>
    <p:sldId id="262" r:id="rId15"/>
    <p:sldId id="265" r:id="rId16"/>
    <p:sldId id="261" r:id="rId17"/>
    <p:sldId id="26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6838" autoAdjust="0"/>
    <p:restoredTop sz="94660"/>
  </p:normalViewPr>
  <p:slideViewPr>
    <p:cSldViewPr snapToGrid="0">
      <p:cViewPr varScale="1">
        <p:scale>
          <a:sx n="73" d="100"/>
          <a:sy n="73" d="100"/>
        </p:scale>
        <p:origin x="-546" y="-10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jpeg"/></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1988800" y="3048"/>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12192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95072" y="6391657"/>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828800" y="2819400"/>
            <a:ext cx="85344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58F14C38-354A-466B-8815-9DE40834A860}" type="datetimeFigureOut">
              <a:rPr lang="en-US" smtClean="0"/>
              <a:pPr/>
              <a:t>4/20/2016</a:t>
            </a:fld>
            <a:endParaRPr lang="en-US" dirty="0"/>
          </a:p>
        </p:txBody>
      </p:sp>
      <p:sp>
        <p:nvSpPr>
          <p:cNvPr id="17" name="Footer Placeholder 16"/>
          <p:cNvSpPr>
            <a:spLocks noGrp="1"/>
          </p:cNvSpPr>
          <p:nvPr>
            <p:ph type="ftr" sz="quarter" idx="11"/>
          </p:nvPr>
        </p:nvSpPr>
        <p:spPr/>
        <p:txBody>
          <a:bodyPr/>
          <a:lstStyle/>
          <a:p>
            <a:endParaRPr lang="en-US" dirty="0"/>
          </a:p>
        </p:txBody>
      </p:sp>
      <p:sp>
        <p:nvSpPr>
          <p:cNvPr id="7" name="Straight Connector 6"/>
          <p:cNvSpPr>
            <a:spLocks noChangeShapeType="1"/>
          </p:cNvSpPr>
          <p:nvPr/>
        </p:nvSpPr>
        <p:spPr bwMode="auto">
          <a:xfrm>
            <a:off x="207264" y="2420112"/>
            <a:ext cx="11777472"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203200" y="152400"/>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5689600" y="2115312"/>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5815584" y="2209800"/>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5791200" y="2199451"/>
            <a:ext cx="609600" cy="441325"/>
          </a:xfrm>
        </p:spPr>
        <p:txBody>
          <a:bodyPr/>
          <a:lstStyle>
            <a:lvl1pPr>
              <a:defRPr>
                <a:solidFill>
                  <a:schemeClr val="accent3">
                    <a:shade val="75000"/>
                  </a:schemeClr>
                </a:solidFill>
              </a:defRPr>
            </a:lvl1pPr>
          </a:lstStyle>
          <a:p>
            <a:fld id="{85AB498B-9075-4748-BBC6-09DF96F1BD65}" type="slidenum">
              <a:rPr lang="en-US" smtClean="0"/>
              <a:pPr/>
              <a:t>‹#›</a:t>
            </a:fld>
            <a:endParaRPr lang="en-US" dirty="0"/>
          </a:p>
        </p:txBody>
      </p:sp>
      <p:sp>
        <p:nvSpPr>
          <p:cNvPr id="8" name="Title 7"/>
          <p:cNvSpPr>
            <a:spLocks noGrp="1"/>
          </p:cNvSpPr>
          <p:nvPr>
            <p:ph type="ctrTitle"/>
          </p:nvPr>
        </p:nvSpPr>
        <p:spPr>
          <a:xfrm>
            <a:off x="914400" y="381000"/>
            <a:ext cx="103632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8F14C38-354A-466B-8815-9DE40834A860}" type="datetimeFigureOut">
              <a:rPr lang="en-US" smtClean="0"/>
              <a:pPr/>
              <a:t>4/20/2016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5AB498B-9075-4748-BBC6-09DF96F1BD65}"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9347200" y="0"/>
            <a:ext cx="28448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2192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95072" y="6391657"/>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203200" y="155448"/>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6403340"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9119616" y="2925763"/>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9245600" y="3020251"/>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9221216" y="3009902"/>
            <a:ext cx="609600" cy="441325"/>
          </a:xfrm>
        </p:spPr>
        <p:txBody>
          <a:bodyPr/>
          <a:lstStyle/>
          <a:p>
            <a:fld id="{85AB498B-9075-4748-BBC6-09DF96F1BD65}" type="slidenum">
              <a:rPr lang="en-US" smtClean="0"/>
              <a:pPr/>
              <a:t>‹#›</a:t>
            </a:fld>
            <a:endParaRPr lang="en-US" dirty="0"/>
          </a:p>
        </p:txBody>
      </p:sp>
      <p:sp>
        <p:nvSpPr>
          <p:cNvPr id="3" name="Vertical Text Placeholder 2"/>
          <p:cNvSpPr>
            <a:spLocks noGrp="1"/>
          </p:cNvSpPr>
          <p:nvPr>
            <p:ph type="body" orient="vert" idx="1"/>
          </p:nvPr>
        </p:nvSpPr>
        <p:spPr>
          <a:xfrm>
            <a:off x="406400" y="304800"/>
            <a:ext cx="87376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8F14C38-354A-466B-8815-9DE40834A860}" type="datetimeFigureOut">
              <a:rPr lang="en-US" smtClean="0"/>
              <a:pPr/>
              <a:t>4/20/2016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2" name="Vertical Title 1"/>
          <p:cNvSpPr>
            <a:spLocks noGrp="1"/>
          </p:cNvSpPr>
          <p:nvPr>
            <p:ph type="title" orient="vert"/>
          </p:nvPr>
        </p:nvSpPr>
        <p:spPr>
          <a:xfrm>
            <a:off x="9855200" y="304802"/>
            <a:ext cx="1930400" cy="5851525"/>
          </a:xfrm>
        </p:spPr>
        <p:txBody>
          <a:bodyPr vert="eaVert"/>
          <a:lstStyle/>
          <a:p>
            <a:r>
              <a:rPr kumimoji="0" lang="en-US" smtClean="0"/>
              <a:t>Click to edit Master title style</a:t>
            </a:r>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58F14C38-354A-466B-8815-9DE40834A860}" type="datetimeFigureOut">
              <a:rPr lang="en-US" smtClean="0"/>
              <a:pPr/>
              <a:t>4/20/2016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5815584" y="1026373"/>
            <a:ext cx="609600" cy="441325"/>
          </a:xfrm>
        </p:spPr>
        <p:txBody>
          <a:bodyPr/>
          <a:lstStyle/>
          <a:p>
            <a:fld id="{85AB498B-9075-4748-BBC6-09DF96F1BD65}" type="slidenum">
              <a:rPr lang="en-US" smtClean="0"/>
              <a:pPr/>
              <a:t>‹#›</a:t>
            </a:fld>
            <a:endParaRPr lang="en-US" dirty="0"/>
          </a:p>
        </p:txBody>
      </p:sp>
      <p:sp>
        <p:nvSpPr>
          <p:cNvPr id="8" name="Content Placeholder 7"/>
          <p:cNvSpPr>
            <a:spLocks noGrp="1"/>
          </p:cNvSpPr>
          <p:nvPr>
            <p:ph sz="quarter" idx="1"/>
          </p:nvPr>
        </p:nvSpPr>
        <p:spPr>
          <a:xfrm>
            <a:off x="402336" y="1527048"/>
            <a:ext cx="1133856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11988800" y="1905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203200" y="2286000"/>
            <a:ext cx="11777472"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207264" y="142352"/>
            <a:ext cx="11777472"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824568" y="2743200"/>
            <a:ext cx="8640232"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95072" y="6391657"/>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203200" y="152400"/>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dirty="0"/>
          </a:p>
        </p:txBody>
      </p:sp>
      <p:sp>
        <p:nvSpPr>
          <p:cNvPr id="4" name="Date Placeholder 3"/>
          <p:cNvSpPr>
            <a:spLocks noGrp="1"/>
          </p:cNvSpPr>
          <p:nvPr>
            <p:ph type="dt" sz="half" idx="10"/>
          </p:nvPr>
        </p:nvSpPr>
        <p:spPr/>
        <p:txBody>
          <a:bodyPr/>
          <a:lstStyle/>
          <a:p>
            <a:fld id="{58F14C38-354A-466B-8815-9DE40834A860}" type="datetimeFigureOut">
              <a:rPr lang="en-US" smtClean="0"/>
              <a:pPr/>
              <a:t>4/20/2016</a:t>
            </a:fld>
            <a:endParaRPr lang="en-US" dirty="0"/>
          </a:p>
        </p:txBody>
      </p:sp>
      <p:sp>
        <p:nvSpPr>
          <p:cNvPr id="8" name="Straight Connector 7"/>
          <p:cNvSpPr>
            <a:spLocks noChangeShapeType="1"/>
          </p:cNvSpPr>
          <p:nvPr/>
        </p:nvSpPr>
        <p:spPr bwMode="auto">
          <a:xfrm>
            <a:off x="203200" y="2438400"/>
            <a:ext cx="11777472"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5689600" y="2115312"/>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5815584" y="2209800"/>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5791200" y="2199451"/>
            <a:ext cx="609600" cy="441325"/>
          </a:xfrm>
        </p:spPr>
        <p:txBody>
          <a:bodyPr/>
          <a:lstStyle>
            <a:lvl1pPr>
              <a:defRPr>
                <a:solidFill>
                  <a:schemeClr val="accent3">
                    <a:shade val="75000"/>
                  </a:schemeClr>
                </a:solidFill>
              </a:defRPr>
            </a:lvl1pPr>
          </a:lstStyle>
          <a:p>
            <a:fld id="{85AB498B-9075-4748-BBC6-09DF96F1BD65}" type="slidenum">
              <a:rPr lang="en-US" smtClean="0"/>
              <a:pPr/>
              <a:t>‹#›</a:t>
            </a:fld>
            <a:endParaRPr lang="en-US" dirty="0"/>
          </a:p>
        </p:txBody>
      </p:sp>
      <p:sp>
        <p:nvSpPr>
          <p:cNvPr id="2" name="Title 1"/>
          <p:cNvSpPr>
            <a:spLocks noGrp="1"/>
          </p:cNvSpPr>
          <p:nvPr>
            <p:ph type="title"/>
          </p:nvPr>
        </p:nvSpPr>
        <p:spPr>
          <a:xfrm>
            <a:off x="963084" y="533400"/>
            <a:ext cx="103632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02336" y="228600"/>
            <a:ext cx="113792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7721600" y="6409944"/>
            <a:ext cx="4059936" cy="365760"/>
          </a:xfrm>
        </p:spPr>
        <p:txBody>
          <a:bodyPr/>
          <a:lstStyle/>
          <a:p>
            <a:fld id="{58F14C38-354A-466B-8815-9DE40834A860}" type="datetimeFigureOut">
              <a:rPr lang="en-US" smtClean="0"/>
              <a:pPr/>
              <a:t>4/20/2016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5AB498B-9075-4748-BBC6-09DF96F1BD65}" type="slidenum">
              <a:rPr lang="en-US" smtClean="0"/>
              <a:pPr/>
              <a:t>‹#›</a:t>
            </a:fld>
            <a:endParaRPr lang="en-US" dirty="0"/>
          </a:p>
        </p:txBody>
      </p:sp>
      <p:sp>
        <p:nvSpPr>
          <p:cNvPr id="8" name="Straight Connector 7"/>
          <p:cNvSpPr>
            <a:spLocks noChangeShapeType="1"/>
          </p:cNvSpPr>
          <p:nvPr/>
        </p:nvSpPr>
        <p:spPr bwMode="auto">
          <a:xfrm flipV="1">
            <a:off x="6084107" y="1575653"/>
            <a:ext cx="11895"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402336" y="1371600"/>
            <a:ext cx="53848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6400800" y="1371600"/>
            <a:ext cx="53848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6096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12192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1198880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203200" y="1371600"/>
            <a:ext cx="11777472"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94564" y="6391656"/>
            <a:ext cx="11777472"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402336" y="1524000"/>
            <a:ext cx="5386917"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388441" y="1524000"/>
            <a:ext cx="5389033"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58F14C38-354A-466B-8815-9DE40834A860}" type="datetimeFigureOut">
              <a:rPr lang="en-US" smtClean="0"/>
              <a:pPr/>
              <a:t>4/20/2016</a:t>
            </a:fld>
            <a:endParaRPr lang="en-US" dirty="0"/>
          </a:p>
        </p:txBody>
      </p:sp>
      <p:sp>
        <p:nvSpPr>
          <p:cNvPr id="8" name="Footer Placeholder 7"/>
          <p:cNvSpPr>
            <a:spLocks noGrp="1"/>
          </p:cNvSpPr>
          <p:nvPr>
            <p:ph type="ftr" sz="quarter" idx="11"/>
          </p:nvPr>
        </p:nvSpPr>
        <p:spPr>
          <a:xfrm>
            <a:off x="406400" y="6409944"/>
            <a:ext cx="4775200" cy="365760"/>
          </a:xfrm>
        </p:spPr>
        <p:txBody>
          <a:bodyPr/>
          <a:lstStyle/>
          <a:p>
            <a:endParaRPr lang="en-US" dirty="0"/>
          </a:p>
        </p:txBody>
      </p:sp>
      <p:sp>
        <p:nvSpPr>
          <p:cNvPr id="15" name="Straight Connector 14"/>
          <p:cNvSpPr>
            <a:spLocks noChangeShapeType="1"/>
          </p:cNvSpPr>
          <p:nvPr/>
        </p:nvSpPr>
        <p:spPr bwMode="auto">
          <a:xfrm>
            <a:off x="203200" y="1280160"/>
            <a:ext cx="11777472"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203200" y="155448"/>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402336" y="2471383"/>
            <a:ext cx="5388864"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6400800" y="2471383"/>
            <a:ext cx="53848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5689600" y="956036"/>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5815584" y="1050524"/>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5791200" y="1042417"/>
            <a:ext cx="609600" cy="441325"/>
          </a:xfrm>
        </p:spPr>
        <p:txBody>
          <a:bodyPr/>
          <a:lstStyle>
            <a:lvl1pPr algn="ctr">
              <a:defRPr/>
            </a:lvl1pPr>
          </a:lstStyle>
          <a:p>
            <a:fld id="{85AB498B-9075-4748-BBC6-09DF96F1BD65}" type="slidenum">
              <a:rPr lang="en-US" smtClean="0"/>
              <a:pPr/>
              <a:t>‹#›</a:t>
            </a:fld>
            <a:endParaRPr lang="en-US" dirty="0"/>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58F14C38-354A-466B-8815-9DE40834A860}" type="datetimeFigureOut">
              <a:rPr lang="en-US" smtClean="0"/>
              <a:pPr/>
              <a:t>4/20/2016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a:xfrm>
            <a:off x="5791200" y="1036021"/>
            <a:ext cx="609600" cy="441325"/>
          </a:xfrm>
        </p:spPr>
        <p:txBody>
          <a:bodyPr/>
          <a:lstStyle/>
          <a:p>
            <a:fld id="{85AB498B-9075-4748-BBC6-09DF96F1BD65}"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12192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1198880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95072" y="6391657"/>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203200" y="158496"/>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58F14C38-354A-466B-8815-9DE40834A860}" type="datetimeFigureOut">
              <a:rPr lang="en-US" smtClean="0"/>
              <a:pPr/>
              <a:t>4/20/2016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a:xfrm>
            <a:off x="5689600" y="6324600"/>
            <a:ext cx="812800" cy="441324"/>
          </a:xfrm>
        </p:spPr>
        <p:txBody>
          <a:bodyPr/>
          <a:lstStyle>
            <a:lvl1pPr>
              <a:defRPr>
                <a:solidFill>
                  <a:srgbClr val="FFFFFF"/>
                </a:solidFill>
              </a:defRPr>
            </a:lvl1pPr>
          </a:lstStyle>
          <a:p>
            <a:fld id="{85AB498B-9075-4748-BBC6-09DF96F1BD65}"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9" name="Rectangle 18"/>
          <p:cNvSpPr>
            <a:spLocks noChangeArrowheads="1"/>
          </p:cNvSpPr>
          <p:nvPr/>
        </p:nvSpPr>
        <p:spPr bwMode="auto">
          <a:xfrm>
            <a:off x="203200" y="152400"/>
            <a:ext cx="11777472"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1198880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12192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203200" y="609600"/>
            <a:ext cx="36576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508000" y="914400"/>
            <a:ext cx="31496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08000" y="1981201"/>
            <a:ext cx="31496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203200" y="152400"/>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203200" y="533400"/>
            <a:ext cx="11777472"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4165600" y="685800"/>
            <a:ext cx="75184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727200" y="228600"/>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853184" y="323088"/>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828800" y="312739"/>
            <a:ext cx="609600" cy="441325"/>
          </a:xfrm>
        </p:spPr>
        <p:txBody>
          <a:bodyPr/>
          <a:lstStyle>
            <a:lvl1pPr>
              <a:defRPr>
                <a:solidFill>
                  <a:schemeClr val="accent3">
                    <a:shade val="75000"/>
                  </a:schemeClr>
                </a:solidFill>
              </a:defRPr>
            </a:lvl1pPr>
          </a:lstStyle>
          <a:p>
            <a:fld id="{85AB498B-9075-4748-BBC6-09DF96F1BD65}" type="slidenum">
              <a:rPr lang="en-US" smtClean="0"/>
              <a:pPr/>
              <a:t>‹#›</a:t>
            </a:fld>
            <a:endParaRPr lang="en-US" dirty="0"/>
          </a:p>
        </p:txBody>
      </p:sp>
      <p:sp>
        <p:nvSpPr>
          <p:cNvPr id="21" name="Rectangle 20"/>
          <p:cNvSpPr>
            <a:spLocks noChangeArrowheads="1"/>
          </p:cNvSpPr>
          <p:nvPr/>
        </p:nvSpPr>
        <p:spPr bwMode="auto">
          <a:xfrm>
            <a:off x="199136" y="6388386"/>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58F14C38-354A-466B-8815-9DE40834A860}" type="datetimeFigureOut">
              <a:rPr lang="en-US" smtClean="0"/>
              <a:pPr/>
              <a:t>4/20/2016</a:t>
            </a:fld>
            <a:endParaRPr lang="en-US" dirty="0"/>
          </a:p>
        </p:txBody>
      </p:sp>
      <p:sp>
        <p:nvSpPr>
          <p:cNvPr id="6" name="Footer Placeholder 5"/>
          <p:cNvSpPr>
            <a:spLocks noGrp="1"/>
          </p:cNvSpPr>
          <p:nvPr>
            <p:ph type="ftr" sz="quarter" idx="11"/>
          </p:nvPr>
        </p:nvSpPr>
        <p:spPr>
          <a:xfrm>
            <a:off x="402336" y="6410848"/>
            <a:ext cx="4511040" cy="365760"/>
          </a:xfrm>
        </p:spPr>
        <p:txBody>
          <a:bodyPr/>
          <a:lstStyle/>
          <a:p>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203200" y="533400"/>
            <a:ext cx="11777472"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1198880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203200" y="152400"/>
            <a:ext cx="11777472"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203200" y="609600"/>
            <a:ext cx="36576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203200" y="155448"/>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727200" y="228600"/>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853184" y="323088"/>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828800" y="312739"/>
            <a:ext cx="609600" cy="441325"/>
          </a:xfrm>
        </p:spPr>
        <p:txBody>
          <a:bodyPr/>
          <a:lstStyle/>
          <a:p>
            <a:fld id="{85AB498B-9075-4748-BBC6-09DF96F1BD65}" type="slidenum">
              <a:rPr lang="en-US" smtClean="0"/>
              <a:pPr/>
              <a:t>‹#›</a:t>
            </a:fld>
            <a:endParaRPr lang="en-US" dirty="0"/>
          </a:p>
        </p:txBody>
      </p:sp>
      <p:sp>
        <p:nvSpPr>
          <p:cNvPr id="2" name="Title 1"/>
          <p:cNvSpPr>
            <a:spLocks noGrp="1"/>
          </p:cNvSpPr>
          <p:nvPr>
            <p:ph type="title"/>
          </p:nvPr>
        </p:nvSpPr>
        <p:spPr>
          <a:xfrm>
            <a:off x="4000500" y="5029200"/>
            <a:ext cx="78232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00500" y="609600"/>
            <a:ext cx="78232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508000" y="990600"/>
            <a:ext cx="32512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99136" y="6388386"/>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7717536" y="6404984"/>
            <a:ext cx="4059936" cy="365760"/>
          </a:xfrm>
        </p:spPr>
        <p:txBody>
          <a:bodyPr/>
          <a:lstStyle/>
          <a:p>
            <a:fld id="{58F14C38-354A-466B-8815-9DE40834A860}" type="datetimeFigureOut">
              <a:rPr lang="en-US" smtClean="0"/>
              <a:pPr/>
              <a:t>4/20/2016</a:t>
            </a:fld>
            <a:endParaRPr lang="en-US" dirty="0"/>
          </a:p>
        </p:txBody>
      </p:sp>
      <p:sp>
        <p:nvSpPr>
          <p:cNvPr id="6" name="Footer Placeholder 5"/>
          <p:cNvSpPr>
            <a:spLocks noGrp="1"/>
          </p:cNvSpPr>
          <p:nvPr>
            <p:ph type="ftr" sz="quarter" idx="11"/>
          </p:nvPr>
        </p:nvSpPr>
        <p:spPr>
          <a:xfrm>
            <a:off x="402336" y="6410848"/>
            <a:ext cx="4779264" cy="365760"/>
          </a:xfrm>
        </p:spPr>
        <p:txBody>
          <a:bodyPr/>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1"/>
            <a:ext cx="12192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198880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99136" y="6388386"/>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7721600" y="6404984"/>
            <a:ext cx="4059936" cy="365760"/>
          </a:xfrm>
          <a:prstGeom prst="rect">
            <a:avLst/>
          </a:prstGeom>
        </p:spPr>
        <p:txBody>
          <a:bodyPr vert="horz"/>
          <a:lstStyle>
            <a:lvl1pPr algn="r" eaLnBrk="1" latinLnBrk="0" hangingPunct="1">
              <a:defRPr kumimoji="0" sz="1400">
                <a:solidFill>
                  <a:srgbClr val="FFFFFF"/>
                </a:solidFill>
              </a:defRPr>
            </a:lvl1pPr>
          </a:lstStyle>
          <a:p>
            <a:fld id="{58F14C38-354A-466B-8815-9DE40834A860}" type="datetimeFigureOut">
              <a:rPr lang="en-US" smtClean="0"/>
              <a:pPr/>
              <a:t>4/20/2016</a:t>
            </a:fld>
            <a:endParaRPr lang="en-US" dirty="0"/>
          </a:p>
        </p:txBody>
      </p:sp>
      <p:sp>
        <p:nvSpPr>
          <p:cNvPr id="3" name="Footer Placeholder 2"/>
          <p:cNvSpPr>
            <a:spLocks noGrp="1"/>
          </p:cNvSpPr>
          <p:nvPr>
            <p:ph type="ftr" sz="quarter" idx="3"/>
          </p:nvPr>
        </p:nvSpPr>
        <p:spPr>
          <a:xfrm>
            <a:off x="406400" y="6410848"/>
            <a:ext cx="4775200" cy="365760"/>
          </a:xfrm>
          <a:prstGeom prst="rect">
            <a:avLst/>
          </a:prstGeom>
        </p:spPr>
        <p:txBody>
          <a:bodyPr vert="horz"/>
          <a:lstStyle>
            <a:lvl1pPr algn="l" eaLnBrk="1" latinLnBrk="0" hangingPunct="1">
              <a:defRPr kumimoji="0" sz="1200">
                <a:solidFill>
                  <a:srgbClr val="FFFFFF"/>
                </a:solidFill>
              </a:defRPr>
            </a:lvl1pPr>
          </a:lstStyle>
          <a:p>
            <a:endParaRPr lang="en-US" dirty="0"/>
          </a:p>
        </p:txBody>
      </p:sp>
      <p:sp>
        <p:nvSpPr>
          <p:cNvPr id="8" name="Rectangle 7"/>
          <p:cNvSpPr>
            <a:spLocks noChangeArrowheads="1"/>
          </p:cNvSpPr>
          <p:nvPr/>
        </p:nvSpPr>
        <p:spPr bwMode="auto">
          <a:xfrm>
            <a:off x="203200" y="155448"/>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203200" y="1276743"/>
            <a:ext cx="1177747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5689600" y="956036"/>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5815584" y="1050524"/>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5791200" y="1040175"/>
            <a:ext cx="6096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85AB498B-9075-4748-BBC6-09DF96F1BD65}" type="slidenum">
              <a:rPr lang="en-US" smtClean="0"/>
              <a:pPr/>
              <a:t>‹#›</a:t>
            </a:fld>
            <a:endParaRPr lang="en-US" dirty="0"/>
          </a:p>
        </p:txBody>
      </p:sp>
      <p:sp>
        <p:nvSpPr>
          <p:cNvPr id="22" name="Title Placeholder 21"/>
          <p:cNvSpPr>
            <a:spLocks noGrp="1"/>
          </p:cNvSpPr>
          <p:nvPr>
            <p:ph type="title"/>
          </p:nvPr>
        </p:nvSpPr>
        <p:spPr>
          <a:xfrm>
            <a:off x="402336" y="228600"/>
            <a:ext cx="113792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02336" y="1524000"/>
            <a:ext cx="113792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10640" y="2246812"/>
            <a:ext cx="10363200" cy="2233749"/>
          </a:xfrm>
        </p:spPr>
        <p:txBody>
          <a:bodyPr>
            <a:normAutofit/>
          </a:bodyPr>
          <a:lstStyle/>
          <a:p>
            <a:r>
              <a:rPr lang="en-US" sz="9600" dirty="0" smtClean="0">
                <a:solidFill>
                  <a:srgbClr val="0070C0"/>
                </a:solidFill>
              </a:rPr>
              <a:t> </a:t>
            </a:r>
            <a:r>
              <a:rPr lang="en-US" sz="9600" b="1" i="1" dirty="0" smtClean="0">
                <a:solidFill>
                  <a:srgbClr val="C00000"/>
                </a:solidFill>
              </a:rPr>
              <a:t>Polymorphism</a:t>
            </a:r>
            <a:endParaRPr lang="en-US" sz="9600" b="1" i="1" dirty="0">
              <a:solidFill>
                <a:srgbClr val="C00000"/>
              </a:solidFill>
            </a:endParaRPr>
          </a:p>
        </p:txBody>
      </p:sp>
    </p:spTree>
    <p:extLst>
      <p:ext uri="{BB962C8B-B14F-4D97-AF65-F5344CB8AC3E}">
        <p14:creationId xmlns="" xmlns:p14="http://schemas.microsoft.com/office/powerpoint/2010/main" val="247528560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5068"/>
            <a:ext cx="10515600" cy="536396"/>
          </a:xfrm>
        </p:spPr>
        <p:txBody>
          <a:bodyPr>
            <a:normAutofit fontScale="90000"/>
          </a:bodyPr>
          <a:lstStyle/>
          <a:p>
            <a:r>
              <a:rPr lang="en-US" b="1" dirty="0" smtClean="0">
                <a:solidFill>
                  <a:srgbClr val="C00000"/>
                </a:solidFill>
              </a:rPr>
              <a:t>Downcasting Example</a:t>
            </a:r>
            <a:endParaRPr lang="en-US" b="1" dirty="0">
              <a:solidFill>
                <a:srgbClr val="C00000"/>
              </a:solidFill>
            </a:endParaRPr>
          </a:p>
        </p:txBody>
      </p:sp>
      <p:sp>
        <p:nvSpPr>
          <p:cNvPr id="4" name="Content Placeholder 3"/>
          <p:cNvSpPr>
            <a:spLocks noGrp="1"/>
          </p:cNvSpPr>
          <p:nvPr>
            <p:ph sz="half" idx="1"/>
          </p:nvPr>
        </p:nvSpPr>
        <p:spPr>
          <a:xfrm>
            <a:off x="6117465" y="953294"/>
            <a:ext cx="5576552" cy="5486400"/>
          </a:xfrm>
          <a:blipFill>
            <a:blip r:embed="rId2"/>
            <a:tile tx="0" ty="0" sx="100000" sy="100000" flip="none" algn="tl"/>
          </a:blipFill>
        </p:spPr>
        <p:style>
          <a:lnRef idx="2">
            <a:schemeClr val="accent2"/>
          </a:lnRef>
          <a:fillRef idx="1">
            <a:schemeClr val="lt1"/>
          </a:fillRef>
          <a:effectRef idx="0">
            <a:schemeClr val="accent2"/>
          </a:effectRef>
          <a:fontRef idx="minor">
            <a:schemeClr val="dk1"/>
          </a:fontRef>
        </p:style>
        <p:txBody>
          <a:bodyPr>
            <a:normAutofit/>
          </a:bodyPr>
          <a:lstStyle/>
          <a:p>
            <a:pPr marL="0" indent="0">
              <a:buNone/>
            </a:pPr>
            <a:r>
              <a:rPr lang="en-US" sz="2200" dirty="0">
                <a:solidFill>
                  <a:schemeClr val="accent1">
                    <a:lumMod val="50000"/>
                  </a:schemeClr>
                </a:solidFill>
                <a:latin typeface="Times New Roman" panose="02020603050405020304" pitchFamily="18" charset="0"/>
                <a:cs typeface="Times New Roman" panose="02020603050405020304" pitchFamily="18" charset="0"/>
              </a:rPr>
              <a:t>Downcasting without the use of java instanceof</a:t>
            </a:r>
          </a:p>
          <a:p>
            <a:pPr marL="0" lvl="0" indent="0" eaLnBrk="0" fontAlgn="base" hangingPunct="0">
              <a:lnSpc>
                <a:spcPct val="100000"/>
              </a:lnSpc>
              <a:spcBef>
                <a:spcPct val="0"/>
              </a:spcBef>
              <a:spcAft>
                <a:spcPct val="0"/>
              </a:spcAft>
              <a:buNone/>
            </a:pPr>
            <a:endParaRPr lang="en-US" sz="2000" dirty="0" smtClean="0">
              <a:solidFill>
                <a:srgbClr val="222222"/>
              </a:solidFill>
              <a:latin typeface="Times New Roman" panose="02020603050405020304" pitchFamily="18" charset="0"/>
              <a:cs typeface="Times New Roman" panose="02020603050405020304" pitchFamily="18" charset="0"/>
            </a:endParaRPr>
          </a:p>
          <a:p>
            <a:pPr marL="0" lvl="0" indent="0" eaLnBrk="0" fontAlgn="base" hangingPunct="0">
              <a:lnSpc>
                <a:spcPct val="100000"/>
              </a:lnSpc>
              <a:spcBef>
                <a:spcPct val="0"/>
              </a:spcBef>
              <a:spcAft>
                <a:spcPct val="0"/>
              </a:spcAft>
              <a:buNone/>
            </a:pPr>
            <a:r>
              <a:rPr lang="en-US" sz="2000" dirty="0" smtClean="0">
                <a:solidFill>
                  <a:srgbClr val="222222"/>
                </a:solidFill>
                <a:latin typeface="Times New Roman" panose="02020603050405020304" pitchFamily="18" charset="0"/>
                <a:cs typeface="Times New Roman" panose="02020603050405020304" pitchFamily="18" charset="0"/>
              </a:rPr>
              <a:t>class</a:t>
            </a:r>
            <a:r>
              <a:rPr lang="en-US" sz="2000" dirty="0">
                <a:solidFill>
                  <a:srgbClr val="222222"/>
                </a:solidFill>
                <a:latin typeface="Times New Roman" panose="02020603050405020304" pitchFamily="18" charset="0"/>
                <a:cs typeface="Times New Roman" panose="02020603050405020304" pitchFamily="18" charset="0"/>
              </a:rPr>
              <a:t> Animal { }  </a:t>
            </a:r>
            <a:endParaRPr lang="en-US" sz="2000" dirty="0" smtClean="0">
              <a:solidFill>
                <a:srgbClr val="222222"/>
              </a:solidFill>
              <a:latin typeface="Times New Roman" panose="02020603050405020304" pitchFamily="18" charset="0"/>
              <a:cs typeface="Times New Roman" panose="02020603050405020304" pitchFamily="18" charset="0"/>
            </a:endParaRPr>
          </a:p>
          <a:p>
            <a:pPr marL="0" lvl="0" indent="0" eaLnBrk="0" fontAlgn="base" hangingPunct="0">
              <a:lnSpc>
                <a:spcPct val="100000"/>
              </a:lnSpc>
              <a:spcBef>
                <a:spcPct val="0"/>
              </a:spcBef>
              <a:spcAft>
                <a:spcPct val="0"/>
              </a:spcAft>
              <a:buNone/>
            </a:pPr>
            <a:endParaRPr lang="en-US" sz="2000" dirty="0">
              <a:solidFill>
                <a:srgbClr val="222222"/>
              </a:solidFill>
              <a:latin typeface="Times New Roman" panose="02020603050405020304" pitchFamily="18" charset="0"/>
              <a:cs typeface="Times New Roman" panose="02020603050405020304" pitchFamily="18" charset="0"/>
            </a:endParaRPr>
          </a:p>
          <a:p>
            <a:pPr marL="0" lvl="0" indent="0" eaLnBrk="0" fontAlgn="base" hangingPunct="0">
              <a:lnSpc>
                <a:spcPct val="100000"/>
              </a:lnSpc>
              <a:spcBef>
                <a:spcPct val="0"/>
              </a:spcBef>
              <a:spcAft>
                <a:spcPct val="0"/>
              </a:spcAft>
              <a:buNone/>
            </a:pPr>
            <a:r>
              <a:rPr lang="en-US" sz="2000" dirty="0">
                <a:solidFill>
                  <a:srgbClr val="222222"/>
                </a:solidFill>
                <a:latin typeface="Times New Roman" panose="02020603050405020304" pitchFamily="18" charset="0"/>
                <a:cs typeface="Times New Roman" panose="02020603050405020304" pitchFamily="18" charset="0"/>
              </a:rPr>
              <a:t>class Dog4 extends Animal {  </a:t>
            </a:r>
          </a:p>
          <a:p>
            <a:pPr marL="0" lvl="0" indent="0" eaLnBrk="0" fontAlgn="base" hangingPunct="0">
              <a:lnSpc>
                <a:spcPct val="100000"/>
              </a:lnSpc>
              <a:spcBef>
                <a:spcPct val="0"/>
              </a:spcBef>
              <a:spcAft>
                <a:spcPct val="0"/>
              </a:spcAft>
              <a:buNone/>
            </a:pPr>
            <a:r>
              <a:rPr lang="en-US" sz="2000" dirty="0">
                <a:solidFill>
                  <a:srgbClr val="222222"/>
                </a:solidFill>
                <a:latin typeface="Times New Roman" panose="02020603050405020304" pitchFamily="18" charset="0"/>
                <a:cs typeface="Times New Roman" panose="02020603050405020304" pitchFamily="18" charset="0"/>
              </a:rPr>
              <a:t>  static void method(Animal a) {  </a:t>
            </a:r>
          </a:p>
          <a:p>
            <a:pPr marL="0" lvl="0" indent="0" eaLnBrk="0" fontAlgn="base" hangingPunct="0">
              <a:lnSpc>
                <a:spcPct val="100000"/>
              </a:lnSpc>
              <a:spcBef>
                <a:spcPct val="0"/>
              </a:spcBef>
              <a:spcAft>
                <a:spcPct val="0"/>
              </a:spcAft>
              <a:buNone/>
            </a:pPr>
            <a:r>
              <a:rPr lang="en-US" sz="2000" dirty="0">
                <a:solidFill>
                  <a:srgbClr val="222222"/>
                </a:solidFill>
                <a:latin typeface="Times New Roman" panose="02020603050405020304" pitchFamily="18" charset="0"/>
                <a:cs typeface="Times New Roman" panose="02020603050405020304" pitchFamily="18" charset="0"/>
              </a:rPr>
              <a:t>       Dog4 d=(Dog4)a</a:t>
            </a:r>
            <a:r>
              <a:rPr lang="en-US" sz="2000" dirty="0" smtClean="0">
                <a:solidFill>
                  <a:srgbClr val="222222"/>
                </a:solidFill>
                <a:latin typeface="Times New Roman" panose="02020603050405020304" pitchFamily="18" charset="0"/>
                <a:cs typeface="Times New Roman" panose="02020603050405020304" pitchFamily="18" charset="0"/>
              </a:rPr>
              <a:t>;    </a:t>
            </a:r>
            <a:r>
              <a:rPr lang="en-US" sz="2000" dirty="0" smtClean="0">
                <a:solidFill>
                  <a:srgbClr val="FF0000"/>
                </a:solidFill>
                <a:latin typeface="Times New Roman" panose="02020603050405020304" pitchFamily="18" charset="0"/>
                <a:cs typeface="Times New Roman" panose="02020603050405020304" pitchFamily="18" charset="0"/>
              </a:rPr>
              <a:t>//</a:t>
            </a:r>
            <a:r>
              <a:rPr lang="en-US" sz="2000" dirty="0">
                <a:solidFill>
                  <a:srgbClr val="FF0000"/>
                </a:solidFill>
                <a:latin typeface="Times New Roman" panose="02020603050405020304" pitchFamily="18" charset="0"/>
                <a:cs typeface="Times New Roman" panose="02020603050405020304" pitchFamily="18" charset="0"/>
              </a:rPr>
              <a:t>downcasting</a:t>
            </a:r>
            <a:r>
              <a:rPr lang="en-US" sz="2000" dirty="0">
                <a:solidFill>
                  <a:srgbClr val="222222"/>
                </a:solidFill>
                <a:latin typeface="Times New Roman" panose="02020603050405020304" pitchFamily="18" charset="0"/>
                <a:cs typeface="Times New Roman" panose="02020603050405020304" pitchFamily="18" charset="0"/>
              </a:rPr>
              <a:t>  </a:t>
            </a:r>
          </a:p>
          <a:p>
            <a:pPr marL="0" lvl="0" indent="0" eaLnBrk="0" fontAlgn="base" hangingPunct="0">
              <a:lnSpc>
                <a:spcPct val="100000"/>
              </a:lnSpc>
              <a:spcBef>
                <a:spcPct val="0"/>
              </a:spcBef>
              <a:spcAft>
                <a:spcPct val="0"/>
              </a:spcAft>
              <a:buNone/>
            </a:pPr>
            <a:r>
              <a:rPr lang="en-US" sz="2000" dirty="0">
                <a:solidFill>
                  <a:srgbClr val="222222"/>
                </a:solidFill>
                <a:latin typeface="Times New Roman" panose="02020603050405020304" pitchFamily="18" charset="0"/>
                <a:cs typeface="Times New Roman" panose="02020603050405020304" pitchFamily="18" charset="0"/>
              </a:rPr>
              <a:t>   </a:t>
            </a:r>
            <a:r>
              <a:rPr lang="en-US" sz="2000" dirty="0" smtClean="0">
                <a:solidFill>
                  <a:srgbClr val="222222"/>
                </a:solidFill>
                <a:latin typeface="Times New Roman" panose="02020603050405020304" pitchFamily="18" charset="0"/>
                <a:cs typeface="Times New Roman" panose="02020603050405020304" pitchFamily="18" charset="0"/>
              </a:rPr>
              <a:t>System.out.println</a:t>
            </a:r>
            <a:r>
              <a:rPr lang="en-US" sz="2000" dirty="0">
                <a:solidFill>
                  <a:srgbClr val="222222"/>
                </a:solidFill>
                <a:latin typeface="Times New Roman" panose="02020603050405020304" pitchFamily="18" charset="0"/>
                <a:cs typeface="Times New Roman" panose="02020603050405020304" pitchFamily="18" charset="0"/>
              </a:rPr>
              <a:t>("ok downcasting performed");  </a:t>
            </a:r>
          </a:p>
          <a:p>
            <a:pPr marL="0" lvl="0" indent="0" eaLnBrk="0" fontAlgn="base" hangingPunct="0">
              <a:lnSpc>
                <a:spcPct val="100000"/>
              </a:lnSpc>
              <a:spcBef>
                <a:spcPct val="0"/>
              </a:spcBef>
              <a:spcAft>
                <a:spcPct val="0"/>
              </a:spcAft>
              <a:buNone/>
            </a:pPr>
            <a:r>
              <a:rPr lang="en-US" sz="2000" dirty="0">
                <a:solidFill>
                  <a:srgbClr val="222222"/>
                </a:solidFill>
                <a:latin typeface="Times New Roman" panose="02020603050405020304" pitchFamily="18" charset="0"/>
                <a:cs typeface="Times New Roman" panose="02020603050405020304" pitchFamily="18" charset="0"/>
              </a:rPr>
              <a:t>  }  </a:t>
            </a:r>
            <a:endParaRPr lang="en-US" sz="2000" dirty="0" smtClean="0">
              <a:solidFill>
                <a:srgbClr val="222222"/>
              </a:solidFill>
              <a:latin typeface="Times New Roman" panose="02020603050405020304" pitchFamily="18" charset="0"/>
              <a:cs typeface="Times New Roman" panose="02020603050405020304" pitchFamily="18" charset="0"/>
            </a:endParaRPr>
          </a:p>
          <a:p>
            <a:pPr marL="0" lvl="0" indent="0" eaLnBrk="0" fontAlgn="base" hangingPunct="0">
              <a:lnSpc>
                <a:spcPct val="100000"/>
              </a:lnSpc>
              <a:spcBef>
                <a:spcPct val="0"/>
              </a:spcBef>
              <a:spcAft>
                <a:spcPct val="0"/>
              </a:spcAft>
              <a:buNone/>
            </a:pPr>
            <a:endParaRPr lang="en-US" sz="2000" dirty="0">
              <a:solidFill>
                <a:srgbClr val="222222"/>
              </a:solidFill>
              <a:latin typeface="Times New Roman" panose="02020603050405020304" pitchFamily="18" charset="0"/>
              <a:cs typeface="Times New Roman" panose="02020603050405020304" pitchFamily="18" charset="0"/>
            </a:endParaRPr>
          </a:p>
          <a:p>
            <a:pPr marL="0" lvl="0" indent="0" eaLnBrk="0" fontAlgn="base" hangingPunct="0">
              <a:lnSpc>
                <a:spcPct val="100000"/>
              </a:lnSpc>
              <a:spcBef>
                <a:spcPct val="0"/>
              </a:spcBef>
              <a:spcAft>
                <a:spcPct val="0"/>
              </a:spcAft>
              <a:buNone/>
            </a:pPr>
            <a:r>
              <a:rPr lang="en-US" sz="2000" dirty="0">
                <a:solidFill>
                  <a:srgbClr val="222222"/>
                </a:solidFill>
                <a:latin typeface="Times New Roman" panose="02020603050405020304" pitchFamily="18" charset="0"/>
                <a:cs typeface="Times New Roman" panose="02020603050405020304" pitchFamily="18" charset="0"/>
              </a:rPr>
              <a:t>   public static void main (String [] args) {  </a:t>
            </a:r>
          </a:p>
          <a:p>
            <a:pPr marL="0" lvl="0" indent="0" eaLnBrk="0" fontAlgn="base" hangingPunct="0">
              <a:lnSpc>
                <a:spcPct val="100000"/>
              </a:lnSpc>
              <a:spcBef>
                <a:spcPct val="0"/>
              </a:spcBef>
              <a:spcAft>
                <a:spcPct val="0"/>
              </a:spcAft>
              <a:buNone/>
            </a:pPr>
            <a:r>
              <a:rPr lang="en-US" sz="2000" dirty="0">
                <a:solidFill>
                  <a:srgbClr val="222222"/>
                </a:solidFill>
                <a:latin typeface="Times New Roman" panose="02020603050405020304" pitchFamily="18" charset="0"/>
                <a:cs typeface="Times New Roman" panose="02020603050405020304" pitchFamily="18" charset="0"/>
              </a:rPr>
              <a:t>    Animal a=new Dog4();  </a:t>
            </a:r>
          </a:p>
          <a:p>
            <a:pPr marL="0" lvl="0" indent="0" eaLnBrk="0" fontAlgn="base" hangingPunct="0">
              <a:lnSpc>
                <a:spcPct val="100000"/>
              </a:lnSpc>
              <a:spcBef>
                <a:spcPct val="0"/>
              </a:spcBef>
              <a:spcAft>
                <a:spcPct val="0"/>
              </a:spcAft>
              <a:buNone/>
            </a:pPr>
            <a:r>
              <a:rPr lang="en-US" sz="2000" dirty="0">
                <a:solidFill>
                  <a:srgbClr val="222222"/>
                </a:solidFill>
                <a:latin typeface="Times New Roman" panose="02020603050405020304" pitchFamily="18" charset="0"/>
                <a:cs typeface="Times New Roman" panose="02020603050405020304" pitchFamily="18" charset="0"/>
              </a:rPr>
              <a:t>    Dog4.method(a);  </a:t>
            </a:r>
          </a:p>
          <a:p>
            <a:pPr marL="0" lvl="0" indent="0" eaLnBrk="0" fontAlgn="base" hangingPunct="0">
              <a:lnSpc>
                <a:spcPct val="100000"/>
              </a:lnSpc>
              <a:spcBef>
                <a:spcPct val="0"/>
              </a:spcBef>
              <a:spcAft>
                <a:spcPct val="0"/>
              </a:spcAft>
              <a:buNone/>
            </a:pPr>
            <a:r>
              <a:rPr lang="en-US" sz="2000" dirty="0">
                <a:solidFill>
                  <a:srgbClr val="222222"/>
                </a:solidFill>
                <a:latin typeface="Times New Roman" panose="02020603050405020304" pitchFamily="18" charset="0"/>
                <a:cs typeface="Times New Roman" panose="02020603050405020304" pitchFamily="18" charset="0"/>
              </a:rPr>
              <a:t>  }  </a:t>
            </a:r>
            <a:endParaRPr lang="en-US" sz="2000" dirty="0" smtClean="0">
              <a:solidFill>
                <a:srgbClr val="222222"/>
              </a:solidFill>
              <a:latin typeface="Times New Roman" panose="02020603050405020304" pitchFamily="18" charset="0"/>
              <a:cs typeface="Times New Roman" panose="02020603050405020304" pitchFamily="18" charset="0"/>
            </a:endParaRPr>
          </a:p>
          <a:p>
            <a:pPr marL="0" lvl="0" indent="0" eaLnBrk="0" fontAlgn="base" hangingPunct="0">
              <a:lnSpc>
                <a:spcPct val="100000"/>
              </a:lnSpc>
              <a:spcBef>
                <a:spcPct val="0"/>
              </a:spcBef>
              <a:spcAft>
                <a:spcPct val="0"/>
              </a:spcAft>
              <a:buNone/>
            </a:pPr>
            <a:endParaRPr lang="en-US" sz="2000" dirty="0" smtClean="0">
              <a:solidFill>
                <a:srgbClr val="222222"/>
              </a:solidFill>
              <a:latin typeface="Times New Roman" panose="02020603050405020304" pitchFamily="18" charset="0"/>
              <a:cs typeface="Times New Roman" panose="02020603050405020304" pitchFamily="18" charset="0"/>
            </a:endParaRPr>
          </a:p>
          <a:p>
            <a:pPr marL="0" indent="0" eaLnBrk="0" fontAlgn="base" hangingPunct="0">
              <a:lnSpc>
                <a:spcPct val="100000"/>
              </a:lnSpc>
              <a:spcBef>
                <a:spcPct val="0"/>
              </a:spcBef>
              <a:spcAft>
                <a:spcPct val="0"/>
              </a:spcAft>
              <a:buNone/>
            </a:pPr>
            <a:r>
              <a:rPr lang="en-US" sz="2000" dirty="0">
                <a:solidFill>
                  <a:srgbClr val="FF0000"/>
                </a:solidFill>
                <a:latin typeface="Times New Roman" panose="02020603050405020304" pitchFamily="18" charset="0"/>
                <a:cs typeface="Times New Roman" panose="02020603050405020304" pitchFamily="18" charset="0"/>
              </a:rPr>
              <a:t>Output:ok downcasting performed </a:t>
            </a:r>
            <a:endParaRPr lang="en-US" sz="2000" dirty="0">
              <a:solidFill>
                <a:srgbClr val="222222"/>
              </a:solidFill>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p:txBody>
      </p:sp>
      <p:sp>
        <p:nvSpPr>
          <p:cNvPr id="8" name="Rectangle 4"/>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9" name="Rectangle 5"/>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10" name="Content Placeholder 3"/>
          <p:cNvSpPr txBox="1">
            <a:spLocks/>
          </p:cNvSpPr>
          <p:nvPr/>
        </p:nvSpPr>
        <p:spPr>
          <a:xfrm>
            <a:off x="346144" y="953294"/>
            <a:ext cx="5449349" cy="5486400"/>
          </a:xfrm>
          <a:prstGeom prst="rect">
            <a:avLst/>
          </a:prstGeom>
          <a:blipFill>
            <a:blip r:embed="rId2"/>
            <a:tile tx="0" ty="0" sx="100000" sy="100000" flip="none" algn="tl"/>
          </a:blipFill>
        </p:spPr>
        <p:style>
          <a:lnRef idx="2">
            <a:schemeClr val="accent2"/>
          </a:lnRef>
          <a:fillRef idx="1">
            <a:schemeClr val="lt1"/>
          </a:fillRef>
          <a:effectRef idx="0">
            <a:schemeClr val="accent2"/>
          </a:effectRef>
          <a:fontRef idx="minor">
            <a:schemeClr val="dk1"/>
          </a:fontRef>
        </p:style>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200" dirty="0">
                <a:solidFill>
                  <a:schemeClr val="accent1">
                    <a:lumMod val="50000"/>
                  </a:schemeClr>
                </a:solidFill>
                <a:latin typeface="Times New Roman" panose="02020603050405020304" pitchFamily="18" charset="0"/>
                <a:cs typeface="Times New Roman" panose="02020603050405020304" pitchFamily="18" charset="0"/>
              </a:rPr>
              <a:t>Possibility of downcasting with instanceof</a:t>
            </a:r>
          </a:p>
          <a:p>
            <a:pPr marL="0" indent="0">
              <a:buNone/>
            </a:pPr>
            <a:endParaRPr lang="en-US" sz="2000" dirty="0">
              <a:latin typeface="Times New Roman" panose="02020603050405020304" pitchFamily="18" charset="0"/>
              <a:cs typeface="Times New Roman" panose="02020603050405020304" pitchFamily="18" charset="0"/>
            </a:endParaRPr>
          </a:p>
          <a:p>
            <a:pPr marL="0" lvl="0" indent="0" eaLnBrk="0" fontAlgn="base" hangingPunct="0">
              <a:lnSpc>
                <a:spcPct val="100000"/>
              </a:lnSpc>
              <a:spcBef>
                <a:spcPct val="0"/>
              </a:spcBef>
              <a:spcAft>
                <a:spcPct val="0"/>
              </a:spcAft>
              <a:buNone/>
            </a:pPr>
            <a:r>
              <a:rPr lang="en-US" sz="2000" dirty="0">
                <a:solidFill>
                  <a:srgbClr val="222222"/>
                </a:solidFill>
                <a:latin typeface="Times New Roman" panose="02020603050405020304" pitchFamily="18" charset="0"/>
                <a:cs typeface="Times New Roman" panose="02020603050405020304" pitchFamily="18" charset="0"/>
              </a:rPr>
              <a:t>class Animal { }  </a:t>
            </a:r>
          </a:p>
          <a:p>
            <a:pPr marL="0" lvl="0" indent="0" eaLnBrk="0" fontAlgn="base" hangingPunct="0">
              <a:lnSpc>
                <a:spcPct val="100000"/>
              </a:lnSpc>
              <a:spcBef>
                <a:spcPct val="0"/>
              </a:spcBef>
              <a:spcAft>
                <a:spcPct val="0"/>
              </a:spcAft>
              <a:buNone/>
            </a:pPr>
            <a:r>
              <a:rPr lang="en-US" sz="2000" dirty="0">
                <a:solidFill>
                  <a:srgbClr val="222222"/>
                </a:solidFill>
                <a:latin typeface="Times New Roman" panose="02020603050405020304" pitchFamily="18" charset="0"/>
                <a:cs typeface="Times New Roman" panose="02020603050405020304" pitchFamily="18" charset="0"/>
              </a:rPr>
              <a:t>  </a:t>
            </a:r>
          </a:p>
          <a:p>
            <a:pPr marL="0" lvl="0" indent="0" eaLnBrk="0" fontAlgn="base" hangingPunct="0">
              <a:lnSpc>
                <a:spcPct val="100000"/>
              </a:lnSpc>
              <a:spcBef>
                <a:spcPct val="0"/>
              </a:spcBef>
              <a:spcAft>
                <a:spcPct val="0"/>
              </a:spcAft>
              <a:buNone/>
            </a:pPr>
            <a:r>
              <a:rPr lang="en-US" sz="2000" dirty="0">
                <a:solidFill>
                  <a:srgbClr val="222222"/>
                </a:solidFill>
                <a:latin typeface="Times New Roman" panose="02020603050405020304" pitchFamily="18" charset="0"/>
                <a:cs typeface="Times New Roman" panose="02020603050405020304" pitchFamily="18" charset="0"/>
              </a:rPr>
              <a:t>class Dog3 extends Animal {  </a:t>
            </a:r>
          </a:p>
          <a:p>
            <a:pPr marL="0" lvl="0" indent="0" eaLnBrk="0" fontAlgn="base" hangingPunct="0">
              <a:lnSpc>
                <a:spcPct val="100000"/>
              </a:lnSpc>
              <a:spcBef>
                <a:spcPct val="0"/>
              </a:spcBef>
              <a:spcAft>
                <a:spcPct val="0"/>
              </a:spcAft>
              <a:buNone/>
            </a:pPr>
            <a:r>
              <a:rPr lang="en-US" sz="2000" dirty="0">
                <a:solidFill>
                  <a:srgbClr val="222222"/>
                </a:solidFill>
                <a:latin typeface="Times New Roman" panose="02020603050405020304" pitchFamily="18" charset="0"/>
                <a:cs typeface="Times New Roman" panose="02020603050405020304" pitchFamily="18" charset="0"/>
              </a:rPr>
              <a:t>  static void method(Animal a) {  </a:t>
            </a:r>
          </a:p>
          <a:p>
            <a:pPr marL="0" lvl="0" indent="0" eaLnBrk="0" fontAlgn="base" hangingPunct="0">
              <a:lnSpc>
                <a:spcPct val="100000"/>
              </a:lnSpc>
              <a:spcBef>
                <a:spcPct val="0"/>
              </a:spcBef>
              <a:spcAft>
                <a:spcPct val="0"/>
              </a:spcAft>
              <a:buNone/>
            </a:pPr>
            <a:r>
              <a:rPr lang="en-US" sz="2000" dirty="0">
                <a:solidFill>
                  <a:srgbClr val="222222"/>
                </a:solidFill>
                <a:latin typeface="Times New Roman" panose="02020603050405020304" pitchFamily="18" charset="0"/>
                <a:cs typeface="Times New Roman" panose="02020603050405020304" pitchFamily="18" charset="0"/>
              </a:rPr>
              <a:t>    if(a instanceof Dog3){  </a:t>
            </a:r>
          </a:p>
          <a:p>
            <a:pPr marL="0" lvl="0" indent="0" eaLnBrk="0" fontAlgn="base" hangingPunct="0">
              <a:lnSpc>
                <a:spcPct val="100000"/>
              </a:lnSpc>
              <a:spcBef>
                <a:spcPct val="0"/>
              </a:spcBef>
              <a:spcAft>
                <a:spcPct val="0"/>
              </a:spcAft>
              <a:buNone/>
            </a:pPr>
            <a:r>
              <a:rPr lang="en-US" sz="2000" dirty="0">
                <a:solidFill>
                  <a:srgbClr val="222222"/>
                </a:solidFill>
                <a:latin typeface="Times New Roman" panose="02020603050405020304" pitchFamily="18" charset="0"/>
                <a:cs typeface="Times New Roman" panose="02020603050405020304" pitchFamily="18" charset="0"/>
              </a:rPr>
              <a:t>       Dog3 d=(Dog3)a</a:t>
            </a:r>
            <a:r>
              <a:rPr lang="en-US" sz="2000" dirty="0" smtClean="0">
                <a:solidFill>
                  <a:srgbClr val="222222"/>
                </a:solidFill>
                <a:latin typeface="Times New Roman" panose="02020603050405020304" pitchFamily="18" charset="0"/>
                <a:cs typeface="Times New Roman" panose="02020603050405020304" pitchFamily="18" charset="0"/>
              </a:rPr>
              <a:t>;     </a:t>
            </a:r>
            <a:r>
              <a:rPr lang="en-US" sz="2000" dirty="0" smtClean="0">
                <a:solidFill>
                  <a:srgbClr val="FF0000"/>
                </a:solidFill>
                <a:latin typeface="Times New Roman" panose="02020603050405020304" pitchFamily="18" charset="0"/>
                <a:cs typeface="Times New Roman" panose="02020603050405020304" pitchFamily="18" charset="0"/>
              </a:rPr>
              <a:t>//</a:t>
            </a:r>
            <a:r>
              <a:rPr lang="en-US" sz="2000" dirty="0">
                <a:solidFill>
                  <a:srgbClr val="FF0000"/>
                </a:solidFill>
                <a:latin typeface="Times New Roman" panose="02020603050405020304" pitchFamily="18" charset="0"/>
                <a:cs typeface="Times New Roman" panose="02020603050405020304" pitchFamily="18" charset="0"/>
              </a:rPr>
              <a:t>downcasting</a:t>
            </a:r>
            <a:r>
              <a:rPr lang="en-US" sz="2000" dirty="0">
                <a:solidFill>
                  <a:srgbClr val="222222"/>
                </a:solidFill>
                <a:latin typeface="Times New Roman" panose="02020603050405020304" pitchFamily="18" charset="0"/>
                <a:cs typeface="Times New Roman" panose="02020603050405020304" pitchFamily="18" charset="0"/>
              </a:rPr>
              <a:t>  </a:t>
            </a:r>
          </a:p>
          <a:p>
            <a:pPr marL="0" lvl="0" indent="0" eaLnBrk="0" fontAlgn="base" hangingPunct="0">
              <a:lnSpc>
                <a:spcPct val="100000"/>
              </a:lnSpc>
              <a:spcBef>
                <a:spcPct val="0"/>
              </a:spcBef>
              <a:spcAft>
                <a:spcPct val="0"/>
              </a:spcAft>
              <a:buNone/>
            </a:pPr>
            <a:r>
              <a:rPr lang="en-US" sz="2000" dirty="0">
                <a:solidFill>
                  <a:srgbClr val="222222"/>
                </a:solidFill>
                <a:latin typeface="Times New Roman" panose="02020603050405020304" pitchFamily="18" charset="0"/>
                <a:cs typeface="Times New Roman" panose="02020603050405020304" pitchFamily="18" charset="0"/>
              </a:rPr>
              <a:t> </a:t>
            </a:r>
            <a:r>
              <a:rPr lang="en-US" sz="2000" dirty="0" smtClean="0">
                <a:solidFill>
                  <a:srgbClr val="222222"/>
                </a:solidFill>
                <a:latin typeface="Times New Roman" panose="02020603050405020304" pitchFamily="18" charset="0"/>
                <a:cs typeface="Times New Roman" panose="02020603050405020304" pitchFamily="18" charset="0"/>
              </a:rPr>
              <a:t>System.out.println</a:t>
            </a:r>
            <a:r>
              <a:rPr lang="en-US" sz="2000" dirty="0">
                <a:solidFill>
                  <a:srgbClr val="222222"/>
                </a:solidFill>
                <a:latin typeface="Times New Roman" panose="02020603050405020304" pitchFamily="18" charset="0"/>
                <a:cs typeface="Times New Roman" panose="02020603050405020304" pitchFamily="18" charset="0"/>
              </a:rPr>
              <a:t>("ok downcasting performed");  </a:t>
            </a:r>
          </a:p>
          <a:p>
            <a:pPr marL="0" lvl="0" indent="0" eaLnBrk="0" fontAlgn="base" hangingPunct="0">
              <a:lnSpc>
                <a:spcPct val="100000"/>
              </a:lnSpc>
              <a:spcBef>
                <a:spcPct val="0"/>
              </a:spcBef>
              <a:spcAft>
                <a:spcPct val="0"/>
              </a:spcAft>
              <a:buNone/>
            </a:pPr>
            <a:r>
              <a:rPr lang="en-US" sz="2000" dirty="0">
                <a:solidFill>
                  <a:srgbClr val="222222"/>
                </a:solidFill>
                <a:latin typeface="Times New Roman" panose="02020603050405020304" pitchFamily="18" charset="0"/>
                <a:cs typeface="Times New Roman" panose="02020603050405020304" pitchFamily="18" charset="0"/>
              </a:rPr>
              <a:t>    }  </a:t>
            </a:r>
          </a:p>
          <a:p>
            <a:pPr marL="0" lvl="0" indent="0" eaLnBrk="0" fontAlgn="base" hangingPunct="0">
              <a:lnSpc>
                <a:spcPct val="100000"/>
              </a:lnSpc>
              <a:spcBef>
                <a:spcPct val="0"/>
              </a:spcBef>
              <a:spcAft>
                <a:spcPct val="0"/>
              </a:spcAft>
              <a:buNone/>
            </a:pPr>
            <a:r>
              <a:rPr lang="en-US" sz="2000" dirty="0">
                <a:solidFill>
                  <a:srgbClr val="222222"/>
                </a:solidFill>
                <a:latin typeface="Times New Roman" panose="02020603050405020304" pitchFamily="18" charset="0"/>
                <a:cs typeface="Times New Roman" panose="02020603050405020304" pitchFamily="18" charset="0"/>
              </a:rPr>
              <a:t>  }  </a:t>
            </a:r>
          </a:p>
          <a:p>
            <a:pPr marL="0" lvl="0" indent="0" eaLnBrk="0" fontAlgn="base" hangingPunct="0">
              <a:lnSpc>
                <a:spcPct val="100000"/>
              </a:lnSpc>
              <a:spcBef>
                <a:spcPct val="0"/>
              </a:spcBef>
              <a:spcAft>
                <a:spcPct val="0"/>
              </a:spcAft>
              <a:buNone/>
            </a:pPr>
            <a:r>
              <a:rPr lang="en-US" sz="2000" dirty="0" smtClean="0">
                <a:solidFill>
                  <a:srgbClr val="222222"/>
                </a:solidFill>
                <a:latin typeface="Times New Roman" panose="02020603050405020304" pitchFamily="18" charset="0"/>
                <a:cs typeface="Times New Roman" panose="02020603050405020304" pitchFamily="18" charset="0"/>
              </a:rPr>
              <a:t>public</a:t>
            </a:r>
            <a:r>
              <a:rPr lang="en-US" sz="2000" dirty="0">
                <a:solidFill>
                  <a:srgbClr val="222222"/>
                </a:solidFill>
                <a:latin typeface="Times New Roman" panose="02020603050405020304" pitchFamily="18" charset="0"/>
                <a:cs typeface="Times New Roman" panose="02020603050405020304" pitchFamily="18" charset="0"/>
              </a:rPr>
              <a:t> static void main (String [] args) {  </a:t>
            </a:r>
          </a:p>
          <a:p>
            <a:pPr marL="0" lvl="0" indent="0" eaLnBrk="0" fontAlgn="base" hangingPunct="0">
              <a:lnSpc>
                <a:spcPct val="100000"/>
              </a:lnSpc>
              <a:spcBef>
                <a:spcPct val="0"/>
              </a:spcBef>
              <a:spcAft>
                <a:spcPct val="0"/>
              </a:spcAft>
              <a:buNone/>
            </a:pPr>
            <a:r>
              <a:rPr lang="en-US" sz="2000" dirty="0">
                <a:solidFill>
                  <a:srgbClr val="222222"/>
                </a:solidFill>
                <a:latin typeface="Times New Roman" panose="02020603050405020304" pitchFamily="18" charset="0"/>
                <a:cs typeface="Times New Roman" panose="02020603050405020304" pitchFamily="18" charset="0"/>
              </a:rPr>
              <a:t>    Animal a=new Dog3();  </a:t>
            </a:r>
          </a:p>
          <a:p>
            <a:pPr marL="0" lvl="0" indent="0" eaLnBrk="0" fontAlgn="base" hangingPunct="0">
              <a:lnSpc>
                <a:spcPct val="100000"/>
              </a:lnSpc>
              <a:spcBef>
                <a:spcPct val="0"/>
              </a:spcBef>
              <a:spcAft>
                <a:spcPct val="0"/>
              </a:spcAft>
              <a:buNone/>
            </a:pPr>
            <a:r>
              <a:rPr lang="en-US" sz="2000" dirty="0">
                <a:solidFill>
                  <a:srgbClr val="222222"/>
                </a:solidFill>
                <a:latin typeface="Times New Roman" panose="02020603050405020304" pitchFamily="18" charset="0"/>
                <a:cs typeface="Times New Roman" panose="02020603050405020304" pitchFamily="18" charset="0"/>
              </a:rPr>
              <a:t>    Dog3.method(a);  </a:t>
            </a:r>
          </a:p>
          <a:p>
            <a:pPr marL="0" lvl="0" indent="0" eaLnBrk="0" fontAlgn="base" hangingPunct="0">
              <a:lnSpc>
                <a:spcPct val="100000"/>
              </a:lnSpc>
              <a:spcBef>
                <a:spcPct val="0"/>
              </a:spcBef>
              <a:spcAft>
                <a:spcPct val="0"/>
              </a:spcAft>
              <a:buNone/>
            </a:pPr>
            <a:r>
              <a:rPr lang="en-US" sz="2000" dirty="0">
                <a:solidFill>
                  <a:srgbClr val="222222"/>
                </a:solidFill>
                <a:latin typeface="Times New Roman" panose="02020603050405020304" pitchFamily="18" charset="0"/>
                <a:cs typeface="Times New Roman" panose="02020603050405020304" pitchFamily="18" charset="0"/>
              </a:rPr>
              <a:t>  }   }  </a:t>
            </a:r>
            <a:endParaRPr lang="en-US" sz="2000" dirty="0" smtClean="0">
              <a:solidFill>
                <a:srgbClr val="222222"/>
              </a:solidFill>
              <a:latin typeface="Times New Roman" panose="02020603050405020304" pitchFamily="18" charset="0"/>
              <a:cs typeface="Times New Roman" panose="02020603050405020304" pitchFamily="18" charset="0"/>
            </a:endParaRPr>
          </a:p>
          <a:p>
            <a:pPr marL="0" lvl="0" indent="0" eaLnBrk="0" fontAlgn="base" hangingPunct="0">
              <a:lnSpc>
                <a:spcPct val="100000"/>
              </a:lnSpc>
              <a:spcBef>
                <a:spcPct val="0"/>
              </a:spcBef>
              <a:spcAft>
                <a:spcPct val="0"/>
              </a:spcAft>
              <a:buNone/>
            </a:pPr>
            <a:endParaRPr lang="en-US" sz="2000" dirty="0">
              <a:solidFill>
                <a:srgbClr val="222222"/>
              </a:solidFill>
              <a:latin typeface="Times New Roman" panose="02020603050405020304" pitchFamily="18" charset="0"/>
              <a:cs typeface="Times New Roman" panose="02020603050405020304" pitchFamily="18" charset="0"/>
            </a:endParaRPr>
          </a:p>
          <a:p>
            <a:pPr marL="0" indent="0" eaLnBrk="0" fontAlgn="base" hangingPunct="0">
              <a:lnSpc>
                <a:spcPct val="100000"/>
              </a:lnSpc>
              <a:spcBef>
                <a:spcPct val="0"/>
              </a:spcBef>
              <a:spcAft>
                <a:spcPct val="0"/>
              </a:spcAft>
              <a:buNone/>
            </a:pPr>
            <a:r>
              <a:rPr lang="en-US" sz="2000" dirty="0">
                <a:solidFill>
                  <a:srgbClr val="FF0000"/>
                </a:solidFill>
                <a:latin typeface="Times New Roman" panose="02020603050405020304" pitchFamily="18" charset="0"/>
                <a:cs typeface="Times New Roman" panose="02020603050405020304" pitchFamily="18" charset="0"/>
              </a:rPr>
              <a:t>Output:ok downcasting performed </a:t>
            </a:r>
          </a:p>
          <a:p>
            <a:pPr marL="0" lvl="0" indent="0" eaLnBrk="0" fontAlgn="base" hangingPunct="0">
              <a:lnSpc>
                <a:spcPct val="100000"/>
              </a:lnSpc>
              <a:spcBef>
                <a:spcPct val="0"/>
              </a:spcBef>
              <a:spcAft>
                <a:spcPct val="0"/>
              </a:spcAft>
              <a:buNone/>
            </a:pPr>
            <a:endParaRPr lang="en-US" sz="2000" dirty="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27186058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36336"/>
            <a:ext cx="10515600" cy="690943"/>
          </a:xfrm>
        </p:spPr>
        <p:txBody>
          <a:bodyPr>
            <a:normAutofit/>
          </a:bodyPr>
          <a:lstStyle/>
          <a:p>
            <a:r>
              <a:rPr lang="en-US" b="1" dirty="0">
                <a:solidFill>
                  <a:srgbClr val="C00000"/>
                </a:solidFill>
                <a:latin typeface="Times New Roman" panose="02020603050405020304" pitchFamily="18" charset="0"/>
                <a:cs typeface="Times New Roman" panose="02020603050405020304" pitchFamily="18" charset="0"/>
              </a:rPr>
              <a:t>Method </a:t>
            </a:r>
            <a:r>
              <a:rPr lang="en-US" b="1" dirty="0" smtClean="0">
                <a:solidFill>
                  <a:srgbClr val="C00000"/>
                </a:solidFill>
                <a:latin typeface="Times New Roman" panose="02020603050405020304" pitchFamily="18" charset="0"/>
                <a:cs typeface="Times New Roman" panose="02020603050405020304" pitchFamily="18" charset="0"/>
              </a:rPr>
              <a:t>Overriding</a:t>
            </a:r>
            <a:endParaRPr lang="en-US"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824248" y="1171977"/>
            <a:ext cx="10676586" cy="5331854"/>
          </a:xfrm>
        </p:spPr>
        <p:txBody>
          <a:bodyPr>
            <a:normAutofit fontScale="85000" lnSpcReduction="20000"/>
          </a:bodyPr>
          <a:lstStyle/>
          <a:p>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Child </a:t>
            </a:r>
            <a:r>
              <a:rPr lang="en-US" dirty="0">
                <a:latin typeface="Times New Roman" panose="02020603050405020304" pitchFamily="18" charset="0"/>
                <a:cs typeface="Times New Roman" panose="02020603050405020304" pitchFamily="18" charset="0"/>
              </a:rPr>
              <a:t>class has the same method as of base class. In such cases child class overrides the parent class method without even touching the source code of the base class. This feature is known as method </a:t>
            </a:r>
            <a:r>
              <a:rPr lang="en-US" dirty="0" smtClean="0">
                <a:latin typeface="Times New Roman" panose="02020603050405020304" pitchFamily="18" charset="0"/>
                <a:cs typeface="Times New Roman" panose="02020603050405020304" pitchFamily="18" charset="0"/>
              </a:rPr>
              <a:t>overriding.</a:t>
            </a:r>
          </a:p>
          <a:p>
            <a:pPr marL="0" indent="0">
              <a:buNone/>
            </a:pPr>
            <a:r>
              <a:rPr lang="en-US" u="sng" dirty="0" smtClean="0">
                <a:latin typeface="Times New Roman" panose="02020603050405020304" pitchFamily="18" charset="0"/>
                <a:cs typeface="Times New Roman" panose="02020603050405020304" pitchFamily="18" charset="0"/>
              </a:rPr>
              <a:t>Example:</a:t>
            </a:r>
          </a:p>
          <a:p>
            <a:pPr marL="0" indent="0">
              <a:buNone/>
            </a:pPr>
            <a:r>
              <a:rPr lang="en-US" dirty="0">
                <a:latin typeface="Times New Roman" panose="02020603050405020304" pitchFamily="18" charset="0"/>
                <a:cs typeface="Times New Roman" panose="02020603050405020304" pitchFamily="18" charset="0"/>
              </a:rPr>
              <a:t>class Bike{</a:t>
            </a:r>
          </a:p>
          <a:p>
            <a:pPr marL="0" indent="0">
              <a:buNone/>
            </a:pPr>
            <a:r>
              <a:rPr lang="en-US" dirty="0">
                <a:latin typeface="Times New Roman" panose="02020603050405020304" pitchFamily="18" charset="0"/>
                <a:cs typeface="Times New Roman" panose="02020603050405020304" pitchFamily="18" charset="0"/>
              </a:rPr>
              <a:t>   void run(){System.out.println("running");}</a:t>
            </a:r>
          </a:p>
          <a:p>
            <a:pPr marL="0" indent="0">
              <a:buNone/>
            </a:pPr>
            <a:r>
              <a:rPr lang="en-US" dirty="0">
                <a:latin typeface="Times New Roman" panose="02020603050405020304" pitchFamily="18" charset="0"/>
                <a:cs typeface="Times New Roman" panose="02020603050405020304" pitchFamily="18" charset="0"/>
              </a:rPr>
              <a:t> }</a:t>
            </a:r>
          </a:p>
          <a:p>
            <a:pPr marL="0" indent="0">
              <a:buNone/>
            </a:pPr>
            <a:r>
              <a:rPr lang="en-US" dirty="0">
                <a:latin typeface="Times New Roman" panose="02020603050405020304" pitchFamily="18" charset="0"/>
                <a:cs typeface="Times New Roman" panose="02020603050405020304" pitchFamily="18" charset="0"/>
              </a:rPr>
              <a:t> class Splender extends Bike{</a:t>
            </a:r>
          </a:p>
          <a:p>
            <a:pPr marL="0" indent="0">
              <a:buNone/>
            </a:pPr>
            <a:r>
              <a:rPr lang="en-US" dirty="0">
                <a:latin typeface="Times New Roman" panose="02020603050405020304" pitchFamily="18" charset="0"/>
                <a:cs typeface="Times New Roman" panose="02020603050405020304" pitchFamily="18" charset="0"/>
              </a:rPr>
              <a:t>   void run</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System.out.println("running safely with 60km</a:t>
            </a:r>
            <a:r>
              <a:rPr lang="en-US" dirty="0" smtClean="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a:t>
            </a:r>
          </a:p>
          <a:p>
            <a:pPr marL="0" indent="0">
              <a:buNone/>
            </a:pPr>
            <a:r>
              <a:rPr lang="en-US" dirty="0">
                <a:latin typeface="Times New Roman" panose="02020603050405020304" pitchFamily="18" charset="0"/>
                <a:cs typeface="Times New Roman" panose="02020603050405020304" pitchFamily="18" charset="0"/>
              </a:rPr>
              <a:t>   public static void main(String args[]){</a:t>
            </a:r>
          </a:p>
          <a:p>
            <a:pPr marL="0" indent="0">
              <a:buNone/>
            </a:pPr>
            <a:r>
              <a:rPr lang="en-US" dirty="0">
                <a:latin typeface="Times New Roman" panose="02020603050405020304" pitchFamily="18" charset="0"/>
                <a:cs typeface="Times New Roman" panose="02020603050405020304" pitchFamily="18" charset="0"/>
              </a:rPr>
              <a:t>     Bike b = new Splender();   </a:t>
            </a:r>
          </a:p>
          <a:p>
            <a:pPr marL="0" indent="0">
              <a:buNone/>
            </a:pPr>
            <a:r>
              <a:rPr lang="en-US" dirty="0">
                <a:latin typeface="Times New Roman" panose="02020603050405020304" pitchFamily="18" charset="0"/>
                <a:cs typeface="Times New Roman" panose="02020603050405020304" pitchFamily="18" charset="0"/>
              </a:rPr>
              <a:t>     b.run();</a:t>
            </a:r>
          </a:p>
          <a:p>
            <a:pPr marL="0" indent="0">
              <a:buNone/>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t>
            </a: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8299714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490" name="Rectangle 2"/>
          <p:cNvSpPr>
            <a:spLocks noGrp="1" noChangeArrowheads="1"/>
          </p:cNvSpPr>
          <p:nvPr>
            <p:ph type="title"/>
          </p:nvPr>
        </p:nvSpPr>
        <p:spPr>
          <a:xfrm>
            <a:off x="2209800" y="228600"/>
            <a:ext cx="7772400" cy="609600"/>
          </a:xfrm>
        </p:spPr>
        <p:txBody>
          <a:bodyPr>
            <a:normAutofit/>
          </a:bodyPr>
          <a:lstStyle/>
          <a:p>
            <a:r>
              <a:rPr lang="en-US" b="1" dirty="0">
                <a:solidFill>
                  <a:srgbClr val="C00000"/>
                </a:solidFill>
              </a:rPr>
              <a:t>Overriding vs. Overloading</a:t>
            </a:r>
          </a:p>
        </p:txBody>
      </p:sp>
      <p:sp>
        <p:nvSpPr>
          <p:cNvPr id="319493" name="Rectangle 5"/>
          <p:cNvSpPr>
            <a:spLocks noChangeArrowheads="1"/>
          </p:cNvSpPr>
          <p:nvPr/>
        </p:nvSpPr>
        <p:spPr bwMode="auto">
          <a:xfrm>
            <a:off x="3810000" y="3162300"/>
            <a:ext cx="9144000"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endParaRPr lang="en-US" dirty="0"/>
          </a:p>
        </p:txBody>
      </p:sp>
      <p:sp>
        <p:nvSpPr>
          <p:cNvPr id="319495" name="Rectangle 7"/>
          <p:cNvSpPr>
            <a:spLocks noChangeArrowheads="1"/>
          </p:cNvSpPr>
          <p:nvPr/>
        </p:nvSpPr>
        <p:spPr bwMode="auto">
          <a:xfrm>
            <a:off x="1524001" y="2169597"/>
            <a:ext cx="184731"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dirty="0"/>
          </a:p>
        </p:txBody>
      </p:sp>
      <p:sp>
        <p:nvSpPr>
          <p:cNvPr id="319498" name="Rectangle 10"/>
          <p:cNvSpPr>
            <a:spLocks noChangeArrowheads="1"/>
          </p:cNvSpPr>
          <p:nvPr/>
        </p:nvSpPr>
        <p:spPr bwMode="auto">
          <a:xfrm>
            <a:off x="1524001" y="2060059"/>
            <a:ext cx="184731"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dirty="0"/>
          </a:p>
        </p:txBody>
      </p:sp>
      <p:graphicFrame>
        <p:nvGraphicFramePr>
          <p:cNvPr id="319497" name="Object 9"/>
          <p:cNvGraphicFramePr>
            <a:graphicFrameLocks noChangeAspect="1"/>
          </p:cNvGraphicFramePr>
          <p:nvPr>
            <p:extLst>
              <p:ext uri="{D42A27DB-BD31-4B8C-83A1-F6EECF244321}">
                <p14:modId xmlns="" xmlns:p14="http://schemas.microsoft.com/office/powerpoint/2010/main" val="1165823201"/>
              </p:ext>
            </p:extLst>
          </p:nvPr>
        </p:nvGraphicFramePr>
        <p:xfrm>
          <a:off x="721217" y="1143000"/>
          <a:ext cx="10715222" cy="4871433"/>
        </p:xfrm>
        <a:graphic>
          <a:graphicData uri="http://schemas.openxmlformats.org/presentationml/2006/ole">
            <p:oleObj spid="_x0000_s1033" name="Picture" r:id="rId3" imgW="5757567" imgH="2150417" progId="Word.Picture.8">
              <p:embed/>
            </p:oleObj>
          </a:graphicData>
        </a:graphic>
      </p:graphicFrame>
    </p:spTree>
    <p:extLst>
      <p:ext uri="{BB962C8B-B14F-4D97-AF65-F5344CB8AC3E}">
        <p14:creationId xmlns="" xmlns:p14="http://schemas.microsoft.com/office/powerpoint/2010/main" val="326886514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4950" y="300730"/>
            <a:ext cx="11579916" cy="484881"/>
          </a:xfrm>
        </p:spPr>
        <p:txBody>
          <a:bodyPr>
            <a:noAutofit/>
          </a:bodyPr>
          <a:lstStyle/>
          <a:p>
            <a:r>
              <a:rPr lang="en-US" sz="2800" b="1" dirty="0" smtClean="0">
                <a:solidFill>
                  <a:srgbClr val="C00000"/>
                </a:solidFill>
              </a:rPr>
              <a:t>Java Runtime Polymorphism with Multilevel  Inheritance</a:t>
            </a:r>
            <a:endParaRPr lang="en-US" sz="2800" dirty="0"/>
          </a:p>
        </p:txBody>
      </p:sp>
      <p:sp>
        <p:nvSpPr>
          <p:cNvPr id="6" name="Content Placeholder 2"/>
          <p:cNvSpPr>
            <a:spLocks noGrp="1"/>
          </p:cNvSpPr>
          <p:nvPr>
            <p:ph sz="half" idx="1"/>
          </p:nvPr>
        </p:nvSpPr>
        <p:spPr>
          <a:xfrm>
            <a:off x="553792" y="1397725"/>
            <a:ext cx="5203064" cy="5337925"/>
          </a:xfrm>
          <a:blipFill>
            <a:blip r:embed="rId2"/>
            <a:tile tx="0" ty="0" sx="100000" sy="100000" flip="none" algn="tl"/>
          </a:blipFill>
        </p:spPr>
        <p:style>
          <a:lnRef idx="2">
            <a:schemeClr val="accent2"/>
          </a:lnRef>
          <a:fillRef idx="1">
            <a:schemeClr val="lt1"/>
          </a:fillRef>
          <a:effectRef idx="0">
            <a:schemeClr val="accent2"/>
          </a:effectRef>
          <a:fontRef idx="minor">
            <a:schemeClr val="dk1"/>
          </a:fontRef>
        </p:style>
        <p:txBody>
          <a:bodyPr>
            <a:normAutofit fontScale="70000" lnSpcReduction="20000"/>
          </a:bodyPr>
          <a:lstStyle/>
          <a:p>
            <a:pPr marL="0" indent="0">
              <a:buNone/>
            </a:pPr>
            <a:r>
              <a:rPr lang="en-US" dirty="0" smtClean="0">
                <a:latin typeface="Times New Roman" panose="02020603050405020304" pitchFamily="18" charset="0"/>
                <a:cs typeface="Times New Roman" panose="02020603050405020304" pitchFamily="18" charset="0"/>
              </a:rPr>
              <a:t>class Animal{</a:t>
            </a:r>
          </a:p>
          <a:p>
            <a:pPr marL="0" indent="0">
              <a:buNone/>
            </a:pPr>
            <a:r>
              <a:rPr lang="en-US" dirty="0" smtClean="0">
                <a:latin typeface="Times New Roman" panose="02020603050405020304" pitchFamily="18" charset="0"/>
                <a:cs typeface="Times New Roman" panose="02020603050405020304" pitchFamily="18" charset="0"/>
              </a:rPr>
              <a:t>    void eat()    {System.out.println("eating");}</a:t>
            </a:r>
          </a:p>
          <a:p>
            <a:pPr marL="0" indent="0">
              <a:buNone/>
            </a:pPr>
            <a:r>
              <a:rPr lang="en-US" dirty="0" smtClean="0">
                <a:latin typeface="Times New Roman" panose="02020603050405020304" pitchFamily="18" charset="0"/>
                <a:cs typeface="Times New Roman" panose="02020603050405020304" pitchFamily="18" charset="0"/>
              </a:rPr>
              <a:t>}</a:t>
            </a:r>
          </a:p>
          <a:p>
            <a:pPr marL="0" indent="0">
              <a:buNone/>
            </a:pPr>
            <a:r>
              <a:rPr lang="en-US" dirty="0" smtClean="0">
                <a:latin typeface="Times New Roman" panose="02020603050405020304" pitchFamily="18" charset="0"/>
                <a:cs typeface="Times New Roman" panose="02020603050405020304" pitchFamily="18" charset="0"/>
              </a:rPr>
              <a:t>class Dog extends Animal{</a:t>
            </a:r>
          </a:p>
          <a:p>
            <a:pPr marL="0" indent="0">
              <a:buNone/>
            </a:pPr>
            <a:r>
              <a:rPr lang="en-US" dirty="0" smtClean="0">
                <a:latin typeface="Times New Roman" panose="02020603050405020304" pitchFamily="18" charset="0"/>
                <a:cs typeface="Times New Roman" panose="02020603050405020304" pitchFamily="18" charset="0"/>
              </a:rPr>
              <a:t>    void eat()   {System.out.println("eating fruits");}</a:t>
            </a:r>
          </a:p>
          <a:p>
            <a:pPr marL="0" indent="0">
              <a:buNone/>
            </a:pPr>
            <a:r>
              <a:rPr lang="en-US" dirty="0" smtClean="0">
                <a:latin typeface="Times New Roman" panose="02020603050405020304" pitchFamily="18" charset="0"/>
                <a:cs typeface="Times New Roman" panose="02020603050405020304" pitchFamily="18" charset="0"/>
              </a:rPr>
              <a:t>}</a:t>
            </a:r>
          </a:p>
          <a:p>
            <a:pPr marL="0" indent="0">
              <a:buNone/>
            </a:pPr>
            <a:r>
              <a:rPr lang="en-US" dirty="0" smtClean="0">
                <a:latin typeface="Times New Roman" panose="02020603050405020304" pitchFamily="18" charset="0"/>
                <a:cs typeface="Times New Roman" panose="02020603050405020304" pitchFamily="18" charset="0"/>
              </a:rPr>
              <a:t>class BabyDog extends Dog{</a:t>
            </a:r>
          </a:p>
          <a:p>
            <a:pPr marL="0" indent="0">
              <a:buNone/>
            </a:pPr>
            <a:r>
              <a:rPr lang="en-US" dirty="0" smtClean="0">
                <a:latin typeface="Times New Roman" panose="02020603050405020304" pitchFamily="18" charset="0"/>
                <a:cs typeface="Times New Roman" panose="02020603050405020304" pitchFamily="18" charset="0"/>
              </a:rPr>
              <a:t>     void eat()   {System.out.println("drinking milk");}</a:t>
            </a:r>
          </a:p>
          <a:p>
            <a:pPr marL="0" indent="0">
              <a:buNone/>
            </a:pPr>
            <a:endParaRPr lang="en-US" dirty="0" smtClean="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public static void main(String args[]){</a:t>
            </a:r>
          </a:p>
          <a:p>
            <a:pPr marL="0" indent="0">
              <a:buNone/>
            </a:pPr>
            <a:r>
              <a:rPr lang="en-US" dirty="0" smtClean="0">
                <a:latin typeface="Times New Roman" panose="02020603050405020304" pitchFamily="18" charset="0"/>
                <a:cs typeface="Times New Roman" panose="02020603050405020304" pitchFamily="18" charset="0"/>
              </a:rPr>
              <a:t>Animal a1,a2,a3;</a:t>
            </a:r>
          </a:p>
          <a:p>
            <a:pPr marL="0" indent="0">
              <a:buNone/>
            </a:pPr>
            <a:r>
              <a:rPr lang="en-US" dirty="0" smtClean="0">
                <a:latin typeface="Times New Roman" panose="02020603050405020304" pitchFamily="18" charset="0"/>
                <a:cs typeface="Times New Roman" panose="02020603050405020304" pitchFamily="18" charset="0"/>
              </a:rPr>
              <a:t>a1=new Animal();</a:t>
            </a:r>
          </a:p>
          <a:p>
            <a:pPr marL="0" indent="0">
              <a:buNone/>
            </a:pPr>
            <a:r>
              <a:rPr lang="en-US" dirty="0" smtClean="0">
                <a:latin typeface="Times New Roman" panose="02020603050405020304" pitchFamily="18" charset="0"/>
                <a:cs typeface="Times New Roman" panose="02020603050405020304" pitchFamily="18" charset="0"/>
              </a:rPr>
              <a:t>a2=new Dog();</a:t>
            </a:r>
          </a:p>
          <a:p>
            <a:pPr marL="0" indent="0">
              <a:buNone/>
            </a:pPr>
            <a:r>
              <a:rPr lang="en-US" dirty="0" smtClean="0">
                <a:latin typeface="Times New Roman" panose="02020603050405020304" pitchFamily="18" charset="0"/>
                <a:cs typeface="Times New Roman" panose="02020603050405020304" pitchFamily="18" charset="0"/>
              </a:rPr>
              <a:t>a3=new BabyDog();</a:t>
            </a:r>
          </a:p>
          <a:p>
            <a:pPr marL="0" indent="0">
              <a:buNone/>
            </a:pPr>
            <a:r>
              <a:rPr lang="en-US" dirty="0" smtClean="0">
                <a:latin typeface="Times New Roman" panose="02020603050405020304" pitchFamily="18" charset="0"/>
                <a:cs typeface="Times New Roman" panose="02020603050405020304" pitchFamily="18" charset="0"/>
              </a:rPr>
              <a:t>a1.eat();</a:t>
            </a:r>
          </a:p>
          <a:p>
            <a:pPr marL="0" indent="0">
              <a:buNone/>
            </a:pPr>
            <a:r>
              <a:rPr lang="en-US" dirty="0" smtClean="0">
                <a:latin typeface="Times New Roman" panose="02020603050405020304" pitchFamily="18" charset="0"/>
                <a:cs typeface="Times New Roman" panose="02020603050405020304" pitchFamily="18" charset="0"/>
              </a:rPr>
              <a:t>a2.eat();</a:t>
            </a:r>
          </a:p>
          <a:p>
            <a:pPr marL="0" indent="0">
              <a:buNone/>
            </a:pPr>
            <a:r>
              <a:rPr lang="en-US" dirty="0" smtClean="0">
                <a:latin typeface="Times New Roman" panose="02020603050405020304" pitchFamily="18" charset="0"/>
                <a:cs typeface="Times New Roman" panose="02020603050405020304" pitchFamily="18" charset="0"/>
              </a:rPr>
              <a:t>a3.eat();</a:t>
            </a:r>
          </a:p>
          <a:p>
            <a:pPr marL="0" indent="0">
              <a:buNone/>
            </a:pPr>
            <a:r>
              <a:rPr lang="en-US" dirty="0" smtClean="0">
                <a:latin typeface="Times New Roman" panose="02020603050405020304" pitchFamily="18" charset="0"/>
                <a:cs typeface="Times New Roman" panose="02020603050405020304" pitchFamily="18" charset="0"/>
              </a:rPr>
              <a:t>} }</a:t>
            </a:r>
          </a:p>
        </p:txBody>
      </p:sp>
      <p:sp>
        <p:nvSpPr>
          <p:cNvPr id="7" name="Content Placeholder 3"/>
          <p:cNvSpPr txBox="1">
            <a:spLocks/>
          </p:cNvSpPr>
          <p:nvPr/>
        </p:nvSpPr>
        <p:spPr>
          <a:xfrm>
            <a:off x="6156101" y="1436914"/>
            <a:ext cx="5236336" cy="5421086"/>
          </a:xfrm>
          <a:prstGeom prst="rect">
            <a:avLst/>
          </a:prstGeom>
          <a:blipFill>
            <a:blip r:embed="rId2"/>
            <a:tile tx="0" ty="0" sx="100000" sy="100000" flip="none" algn="tl"/>
          </a:blipFill>
        </p:spPr>
        <p:style>
          <a:lnRef idx="2">
            <a:schemeClr val="accent2"/>
          </a:lnRef>
          <a:fillRef idx="1">
            <a:schemeClr val="lt1"/>
          </a:fillRef>
          <a:effectRef idx="0">
            <a:schemeClr val="accent2"/>
          </a:effectRef>
          <a:fontRef idx="minor">
            <a:schemeClr val="dk1"/>
          </a:fontRef>
        </p:style>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marL="0" indent="0">
              <a:buFont typeface="Arial" panose="020B0604020202020204" pitchFamily="34" charset="0"/>
              <a:buNone/>
            </a:pPr>
            <a:r>
              <a:rPr lang="en-US" sz="1900" dirty="0" smtClean="0">
                <a:latin typeface="Times New Roman" panose="02020603050405020304" pitchFamily="18" charset="0"/>
                <a:cs typeface="Times New Roman" panose="02020603050405020304" pitchFamily="18" charset="0"/>
              </a:rPr>
              <a:t>class Animal{</a:t>
            </a:r>
          </a:p>
          <a:p>
            <a:pPr marL="0" indent="0">
              <a:buFont typeface="Arial" panose="020B0604020202020204" pitchFamily="34" charset="0"/>
              <a:buNone/>
            </a:pPr>
            <a:r>
              <a:rPr lang="en-US" sz="1900" dirty="0" smtClean="0">
                <a:latin typeface="Times New Roman" panose="02020603050405020304" pitchFamily="18" charset="0"/>
                <a:cs typeface="Times New Roman" panose="02020603050405020304" pitchFamily="18" charset="0"/>
              </a:rPr>
              <a:t>void eat(){</a:t>
            </a:r>
          </a:p>
          <a:p>
            <a:pPr marL="0" indent="0">
              <a:buFont typeface="Arial" panose="020B0604020202020204" pitchFamily="34" charset="0"/>
              <a:buNone/>
            </a:pPr>
            <a:r>
              <a:rPr lang="en-US" sz="1900" dirty="0" smtClean="0">
                <a:latin typeface="Times New Roman" panose="02020603050405020304" pitchFamily="18" charset="0"/>
                <a:cs typeface="Times New Roman" panose="02020603050405020304" pitchFamily="18" charset="0"/>
              </a:rPr>
              <a:t>System.out.println("animal is eating...");}</a:t>
            </a:r>
          </a:p>
          <a:p>
            <a:pPr marL="0" indent="0">
              <a:buFont typeface="Arial" panose="020B0604020202020204" pitchFamily="34" charset="0"/>
              <a:buNone/>
            </a:pPr>
            <a:r>
              <a:rPr lang="en-US" sz="1900" dirty="0" smtClean="0">
                <a:latin typeface="Times New Roman" panose="02020603050405020304" pitchFamily="18" charset="0"/>
                <a:cs typeface="Times New Roman" panose="02020603050405020304" pitchFamily="18" charset="0"/>
              </a:rPr>
              <a:t>}</a:t>
            </a:r>
          </a:p>
          <a:p>
            <a:pPr marL="0" indent="0">
              <a:buFont typeface="Arial" panose="020B0604020202020204" pitchFamily="34" charset="0"/>
              <a:buNone/>
            </a:pPr>
            <a:r>
              <a:rPr lang="en-US" sz="1900" dirty="0" smtClean="0">
                <a:latin typeface="Times New Roman" panose="02020603050405020304" pitchFamily="18" charset="0"/>
                <a:cs typeface="Times New Roman" panose="02020603050405020304" pitchFamily="18" charset="0"/>
              </a:rPr>
              <a:t>class Dog extends Animal{</a:t>
            </a:r>
          </a:p>
          <a:p>
            <a:pPr marL="0" indent="0">
              <a:buFont typeface="Arial" panose="020B0604020202020204" pitchFamily="34" charset="0"/>
              <a:buNone/>
            </a:pPr>
            <a:r>
              <a:rPr lang="en-US" sz="1900" dirty="0" smtClean="0">
                <a:latin typeface="Times New Roman" panose="02020603050405020304" pitchFamily="18" charset="0"/>
                <a:cs typeface="Times New Roman" panose="02020603050405020304" pitchFamily="18" charset="0"/>
              </a:rPr>
              <a:t>void eat(){</a:t>
            </a:r>
          </a:p>
          <a:p>
            <a:pPr marL="0" indent="0">
              <a:buFont typeface="Arial" panose="020B0604020202020204" pitchFamily="34" charset="0"/>
              <a:buNone/>
            </a:pPr>
            <a:r>
              <a:rPr lang="en-US" sz="1900" dirty="0" smtClean="0">
                <a:latin typeface="Times New Roman" panose="02020603050405020304" pitchFamily="18" charset="0"/>
                <a:cs typeface="Times New Roman" panose="02020603050405020304" pitchFamily="18" charset="0"/>
              </a:rPr>
              <a:t>System.out.println("dog is eating...");}</a:t>
            </a:r>
          </a:p>
          <a:p>
            <a:pPr marL="0" indent="0">
              <a:buFont typeface="Arial" panose="020B0604020202020204" pitchFamily="34" charset="0"/>
              <a:buNone/>
            </a:pPr>
            <a:r>
              <a:rPr lang="en-US" sz="1900" dirty="0" smtClean="0">
                <a:latin typeface="Times New Roman" panose="02020603050405020304" pitchFamily="18" charset="0"/>
                <a:cs typeface="Times New Roman" panose="02020603050405020304" pitchFamily="18" charset="0"/>
              </a:rPr>
              <a:t>}</a:t>
            </a:r>
          </a:p>
          <a:p>
            <a:pPr marL="0" indent="0">
              <a:buFont typeface="Arial" panose="020B0604020202020204" pitchFamily="34" charset="0"/>
              <a:buNone/>
            </a:pPr>
            <a:r>
              <a:rPr lang="en-US" sz="1900" dirty="0" smtClean="0">
                <a:latin typeface="Times New Roman" panose="02020603050405020304" pitchFamily="18" charset="0"/>
                <a:cs typeface="Times New Roman" panose="02020603050405020304" pitchFamily="18" charset="0"/>
              </a:rPr>
              <a:t>class BabyDog1 extends Dog{</a:t>
            </a:r>
          </a:p>
          <a:p>
            <a:pPr marL="0" indent="0">
              <a:buNone/>
            </a:pPr>
            <a:r>
              <a:rPr lang="en-US" sz="1900" dirty="0" smtClean="0">
                <a:latin typeface="Times New Roman" panose="02020603050405020304" pitchFamily="18" charset="0"/>
                <a:cs typeface="Times New Roman" panose="02020603050405020304" pitchFamily="18" charset="0"/>
              </a:rPr>
              <a:t>void eat()   {System.out.println("drinking milk");}</a:t>
            </a:r>
          </a:p>
          <a:p>
            <a:pPr marL="0" indent="0">
              <a:buFont typeface="Arial" panose="020B0604020202020204" pitchFamily="34" charset="0"/>
              <a:buNone/>
            </a:pPr>
            <a:r>
              <a:rPr lang="en-US" sz="1900" dirty="0" smtClean="0">
                <a:latin typeface="Times New Roman" panose="02020603050405020304" pitchFamily="18" charset="0"/>
                <a:cs typeface="Times New Roman" panose="02020603050405020304" pitchFamily="18" charset="0"/>
              </a:rPr>
              <a:t>public static void main(String args[]){</a:t>
            </a:r>
          </a:p>
          <a:p>
            <a:pPr marL="0" indent="0">
              <a:buFont typeface="Arial" panose="020B0604020202020204" pitchFamily="34" charset="0"/>
              <a:buNone/>
            </a:pPr>
            <a:r>
              <a:rPr lang="en-US" sz="1900" dirty="0" smtClean="0">
                <a:latin typeface="Times New Roman" panose="02020603050405020304" pitchFamily="18" charset="0"/>
                <a:cs typeface="Times New Roman" panose="02020603050405020304" pitchFamily="18" charset="0"/>
              </a:rPr>
              <a:t>Animal a=new BabyDog1();</a:t>
            </a:r>
          </a:p>
          <a:p>
            <a:pPr marL="0" indent="0">
              <a:buFont typeface="Arial" panose="020B0604020202020204" pitchFamily="34" charset="0"/>
              <a:buNone/>
            </a:pPr>
            <a:r>
              <a:rPr lang="en-US" sz="1900" dirty="0" smtClean="0">
                <a:latin typeface="Times New Roman" panose="02020603050405020304" pitchFamily="18" charset="0"/>
                <a:cs typeface="Times New Roman" panose="02020603050405020304" pitchFamily="18" charset="0"/>
              </a:rPr>
              <a:t>a.eat();</a:t>
            </a:r>
          </a:p>
          <a:p>
            <a:pPr marL="0" indent="0">
              <a:buFont typeface="Arial" panose="020B0604020202020204" pitchFamily="34" charset="0"/>
              <a:buNone/>
            </a:pPr>
            <a:r>
              <a:rPr lang="en-US" sz="1900" dirty="0" smtClean="0">
                <a:latin typeface="Times New Roman" panose="02020603050405020304" pitchFamily="18" charset="0"/>
                <a:cs typeface="Times New Roman" panose="02020603050405020304" pitchFamily="18" charset="0"/>
              </a:rPr>
              <a:t>}}</a:t>
            </a:r>
          </a:p>
          <a:p>
            <a:pPr marL="0" indent="0">
              <a:buFont typeface="Arial" panose="020B0604020202020204" pitchFamily="34" charset="0"/>
              <a:buNone/>
            </a:pPr>
            <a:endParaRPr lang="en-US" sz="1900" dirty="0">
              <a:latin typeface="Times New Roman" panose="02020603050405020304" pitchFamily="18" charset="0"/>
              <a:cs typeface="Times New Roman" panose="02020603050405020304" pitchFamily="18" charset="0"/>
            </a:endParaRPr>
          </a:p>
        </p:txBody>
      </p:sp>
      <p:sp>
        <p:nvSpPr>
          <p:cNvPr id="8" name="TextBox 7"/>
          <p:cNvSpPr txBox="1"/>
          <p:nvPr/>
        </p:nvSpPr>
        <p:spPr>
          <a:xfrm>
            <a:off x="4099221" y="5535322"/>
            <a:ext cx="1447832" cy="1200329"/>
          </a:xfrm>
          <a:prstGeom prst="rect">
            <a:avLst/>
          </a:prstGeom>
          <a:noFill/>
        </p:spPr>
        <p:txBody>
          <a:bodyPr wrap="none" rtlCol="0">
            <a:spAutoFit/>
          </a:bodyPr>
          <a:lstStyle/>
          <a:p>
            <a:r>
              <a:rPr lang="en-US" dirty="0" smtClean="0">
                <a:solidFill>
                  <a:srgbClr val="FF0000"/>
                </a:solidFill>
              </a:rPr>
              <a:t>Output:</a:t>
            </a:r>
            <a:endParaRPr lang="en-US" dirty="0" smtClean="0">
              <a:solidFill>
                <a:schemeClr val="bg1"/>
              </a:solidFill>
            </a:endParaRPr>
          </a:p>
          <a:p>
            <a:r>
              <a:rPr lang="en-US" dirty="0">
                <a:solidFill>
                  <a:srgbClr val="002060"/>
                </a:solidFill>
              </a:rPr>
              <a:t>eating</a:t>
            </a:r>
            <a:r>
              <a:rPr lang="en-US" dirty="0" smtClean="0">
                <a:solidFill>
                  <a:srgbClr val="002060"/>
                </a:solidFill>
              </a:rPr>
              <a:t/>
            </a:r>
            <a:br>
              <a:rPr lang="en-US" dirty="0" smtClean="0">
                <a:solidFill>
                  <a:srgbClr val="002060"/>
                </a:solidFill>
              </a:rPr>
            </a:br>
            <a:r>
              <a:rPr lang="en-US" dirty="0">
                <a:solidFill>
                  <a:srgbClr val="002060"/>
                </a:solidFill>
              </a:rPr>
              <a:t>eating fruits</a:t>
            </a:r>
            <a:r>
              <a:rPr lang="en-US" dirty="0" smtClean="0">
                <a:solidFill>
                  <a:srgbClr val="002060"/>
                </a:solidFill>
              </a:rPr>
              <a:t/>
            </a:r>
            <a:br>
              <a:rPr lang="en-US" dirty="0" smtClean="0">
                <a:solidFill>
                  <a:srgbClr val="002060"/>
                </a:solidFill>
              </a:rPr>
            </a:br>
            <a:r>
              <a:rPr lang="en-US" dirty="0">
                <a:solidFill>
                  <a:srgbClr val="002060"/>
                </a:solidFill>
              </a:rPr>
              <a:t>drinking milk</a:t>
            </a:r>
          </a:p>
        </p:txBody>
      </p:sp>
    </p:spTree>
    <p:extLst>
      <p:ext uri="{BB962C8B-B14F-4D97-AF65-F5344CB8AC3E}">
        <p14:creationId xmlns="" xmlns:p14="http://schemas.microsoft.com/office/powerpoint/2010/main" val="15443652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5155" y="210580"/>
            <a:ext cx="10838645" cy="600790"/>
          </a:xfrm>
        </p:spPr>
        <p:txBody>
          <a:bodyPr>
            <a:normAutofit/>
          </a:bodyPr>
          <a:lstStyle/>
          <a:p>
            <a:r>
              <a:rPr lang="en-US" b="1" dirty="0">
                <a:solidFill>
                  <a:srgbClr val="C00000"/>
                </a:solidFill>
              </a:rPr>
              <a:t>Java Runtime Polymorphism with data </a:t>
            </a:r>
            <a:r>
              <a:rPr lang="en-US" b="1" dirty="0" smtClean="0">
                <a:solidFill>
                  <a:srgbClr val="C00000"/>
                </a:solidFill>
              </a:rPr>
              <a:t>member</a:t>
            </a:r>
            <a:endParaRPr lang="en-US" b="1" dirty="0">
              <a:solidFill>
                <a:srgbClr val="C00000"/>
              </a:solidFill>
            </a:endParaRPr>
          </a:p>
        </p:txBody>
      </p:sp>
      <p:sp>
        <p:nvSpPr>
          <p:cNvPr id="3" name="Content Placeholder 2"/>
          <p:cNvSpPr>
            <a:spLocks noGrp="1"/>
          </p:cNvSpPr>
          <p:nvPr>
            <p:ph sz="quarter" idx="1"/>
          </p:nvPr>
        </p:nvSpPr>
        <p:spPr>
          <a:xfrm>
            <a:off x="515155" y="1502228"/>
            <a:ext cx="10315977" cy="4767943"/>
          </a:xfrm>
          <a:blipFill>
            <a:blip r:embed="rId2"/>
            <a:tile tx="0" ty="0" sx="100000" sy="100000" flip="none" algn="tl"/>
          </a:blipFill>
        </p:spPr>
        <p:style>
          <a:lnRef idx="2">
            <a:schemeClr val="accent2"/>
          </a:lnRef>
          <a:fillRef idx="1">
            <a:schemeClr val="lt1"/>
          </a:fillRef>
          <a:effectRef idx="0">
            <a:schemeClr val="accent2"/>
          </a:effectRef>
          <a:fontRef idx="minor">
            <a:schemeClr val="dk1"/>
          </a:fontRef>
        </p:style>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class Bike{  </a:t>
            </a:r>
          </a:p>
          <a:p>
            <a:pPr marL="0" indent="0">
              <a:buNone/>
            </a:pPr>
            <a:r>
              <a:rPr lang="en-US" sz="2400" dirty="0">
                <a:latin typeface="Times New Roman" panose="02020603050405020304" pitchFamily="18" charset="0"/>
                <a:cs typeface="Times New Roman" panose="02020603050405020304" pitchFamily="18" charset="0"/>
              </a:rPr>
              <a:t> int speedlimit=90;  </a:t>
            </a:r>
          </a:p>
          <a:p>
            <a:pPr marL="0" indent="0">
              <a:buNone/>
            </a:pPr>
            <a:r>
              <a:rPr lang="en-US" sz="2400" dirty="0">
                <a:latin typeface="Times New Roman" panose="02020603050405020304" pitchFamily="18" charset="0"/>
                <a:cs typeface="Times New Roman" panose="02020603050405020304" pitchFamily="18" charset="0"/>
              </a:rPr>
              <a:t>}  </a:t>
            </a:r>
          </a:p>
          <a:p>
            <a:pPr marL="0" indent="0">
              <a:buNone/>
            </a:pPr>
            <a:r>
              <a:rPr lang="en-US" sz="2400" dirty="0">
                <a:latin typeface="Times New Roman" panose="02020603050405020304" pitchFamily="18" charset="0"/>
                <a:cs typeface="Times New Roman" panose="02020603050405020304" pitchFamily="18" charset="0"/>
              </a:rPr>
              <a:t>class Honda3 extends Bike{  </a:t>
            </a:r>
          </a:p>
          <a:p>
            <a:pPr marL="0" indent="0">
              <a:buNone/>
            </a:pPr>
            <a:r>
              <a:rPr lang="en-US" sz="2400" dirty="0">
                <a:latin typeface="Times New Roman" panose="02020603050405020304" pitchFamily="18" charset="0"/>
                <a:cs typeface="Times New Roman" panose="02020603050405020304" pitchFamily="18" charset="0"/>
              </a:rPr>
              <a:t> int speedlimit=150;  </a:t>
            </a:r>
          </a:p>
          <a:p>
            <a:pPr marL="0" indent="0">
              <a:buNone/>
            </a:pPr>
            <a:r>
              <a:rPr lang="en-US" sz="2400" dirty="0">
                <a:latin typeface="Times New Roman" panose="02020603050405020304" pitchFamily="18" charset="0"/>
                <a:cs typeface="Times New Roman" panose="02020603050405020304" pitchFamily="18" charset="0"/>
              </a:rPr>
              <a:t>  </a:t>
            </a:r>
          </a:p>
          <a:p>
            <a:pPr marL="0" indent="0">
              <a:buNone/>
            </a:pPr>
            <a:r>
              <a:rPr lang="en-US" sz="2400" dirty="0">
                <a:latin typeface="Times New Roman" panose="02020603050405020304" pitchFamily="18" charset="0"/>
                <a:cs typeface="Times New Roman" panose="02020603050405020304" pitchFamily="18" charset="0"/>
              </a:rPr>
              <a:t> public static void main(String args[]){  </a:t>
            </a:r>
          </a:p>
          <a:p>
            <a:pPr marL="0" indent="0">
              <a:buNone/>
            </a:pPr>
            <a:r>
              <a:rPr lang="en-US" sz="2400" dirty="0">
                <a:latin typeface="Times New Roman" panose="02020603050405020304" pitchFamily="18" charset="0"/>
                <a:cs typeface="Times New Roman" panose="02020603050405020304" pitchFamily="18" charset="0"/>
              </a:rPr>
              <a:t>  Bike obj=new Honda3();  </a:t>
            </a:r>
          </a:p>
          <a:p>
            <a:pPr marL="0" indent="0">
              <a:buNone/>
            </a:pPr>
            <a:r>
              <a:rPr lang="en-US" sz="2400" dirty="0">
                <a:latin typeface="Times New Roman" panose="02020603050405020304" pitchFamily="18" charset="0"/>
                <a:cs typeface="Times New Roman" panose="02020603050405020304" pitchFamily="18" charset="0"/>
              </a:rPr>
              <a:t>  System.out.println(obj.speedlimit</a:t>
            </a:r>
            <a:r>
              <a:rPr lang="en-US" sz="2400" dirty="0" smtClean="0">
                <a:latin typeface="Times New Roman" panose="02020603050405020304" pitchFamily="18" charset="0"/>
                <a:cs typeface="Times New Roman" panose="02020603050405020304" pitchFamily="18" charset="0"/>
              </a:rPr>
              <a:t>) ;    //</a:t>
            </a:r>
            <a:r>
              <a:rPr lang="en-US" sz="2400" dirty="0">
                <a:latin typeface="Times New Roman" panose="02020603050405020304" pitchFamily="18" charset="0"/>
                <a:cs typeface="Times New Roman" panose="02020603050405020304" pitchFamily="18" charset="0"/>
              </a:rPr>
              <a:t>90  </a:t>
            </a:r>
          </a:p>
          <a:p>
            <a:pPr marL="0" indent="0">
              <a:buNone/>
            </a:pPr>
            <a:r>
              <a:rPr lang="en-US" sz="2400" dirty="0">
                <a:latin typeface="Times New Roman" panose="02020603050405020304" pitchFamily="18" charset="0"/>
                <a:cs typeface="Times New Roman" panose="02020603050405020304" pitchFamily="18" charset="0"/>
              </a:rPr>
              <a:t>}  </a:t>
            </a:r>
          </a:p>
          <a:p>
            <a:pPr marL="0" indent="0">
              <a:buNone/>
            </a:pPr>
            <a:endParaRPr lang="en-US" dirty="0"/>
          </a:p>
        </p:txBody>
      </p:sp>
      <p:sp>
        <p:nvSpPr>
          <p:cNvPr id="5" name="TextBox 4"/>
          <p:cNvSpPr txBox="1"/>
          <p:nvPr/>
        </p:nvSpPr>
        <p:spPr>
          <a:xfrm>
            <a:off x="8632585" y="4878499"/>
            <a:ext cx="918841" cy="646331"/>
          </a:xfrm>
          <a:prstGeom prst="rect">
            <a:avLst/>
          </a:prstGeom>
          <a:noFill/>
        </p:spPr>
        <p:txBody>
          <a:bodyPr wrap="none" rtlCol="0">
            <a:spAutoFit/>
          </a:bodyPr>
          <a:lstStyle/>
          <a:p>
            <a:r>
              <a:rPr lang="en-US" dirty="0" smtClean="0">
                <a:solidFill>
                  <a:srgbClr val="FF0000"/>
                </a:solidFill>
              </a:rPr>
              <a:t>Output:</a:t>
            </a:r>
          </a:p>
          <a:p>
            <a:r>
              <a:rPr lang="en-US" dirty="0">
                <a:solidFill>
                  <a:srgbClr val="FF0000"/>
                </a:solidFill>
              </a:rPr>
              <a:t> </a:t>
            </a:r>
            <a:r>
              <a:rPr lang="en-US" dirty="0" smtClean="0">
                <a:solidFill>
                  <a:srgbClr val="FF0000"/>
                </a:solidFill>
              </a:rPr>
              <a:t>  90</a:t>
            </a:r>
          </a:p>
        </p:txBody>
      </p:sp>
    </p:spTree>
    <p:extLst>
      <p:ext uri="{BB962C8B-B14F-4D97-AF65-F5344CB8AC3E}">
        <p14:creationId xmlns="" xmlns:p14="http://schemas.microsoft.com/office/powerpoint/2010/main" val="36432930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9216"/>
            <a:ext cx="10515600" cy="600790"/>
          </a:xfrm>
        </p:spPr>
        <p:txBody>
          <a:bodyPr>
            <a:normAutofit/>
          </a:bodyPr>
          <a:lstStyle/>
          <a:p>
            <a:r>
              <a:rPr lang="en-US" b="1" dirty="0">
                <a:solidFill>
                  <a:srgbClr val="C00000"/>
                </a:solidFill>
                <a:latin typeface="Times New Roman" panose="02020603050405020304" pitchFamily="18" charset="0"/>
                <a:cs typeface="Times New Roman" panose="02020603050405020304" pitchFamily="18" charset="0"/>
              </a:rPr>
              <a:t>super keyword in Overriding</a:t>
            </a:r>
            <a:r>
              <a:rPr lang="en-US" b="1" dirty="0" smtClean="0">
                <a:solidFill>
                  <a:srgbClr val="C00000"/>
                </a:solidFill>
                <a:latin typeface="Times New Roman" panose="02020603050405020304" pitchFamily="18" charset="0"/>
                <a:cs typeface="Times New Roman" panose="02020603050405020304" pitchFamily="18" charset="0"/>
              </a:rPr>
              <a:t>:</a:t>
            </a:r>
            <a:endParaRPr lang="en-US"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284405" y="1017431"/>
            <a:ext cx="6361091" cy="5370490"/>
          </a:xfrm>
          <a:blipFill>
            <a:blip r:embed="rId2"/>
            <a:tile tx="0" ty="0" sx="100000" sy="100000" flip="none" algn="tl"/>
          </a:blipFill>
        </p:spPr>
        <p:style>
          <a:lnRef idx="2">
            <a:schemeClr val="accent2"/>
          </a:lnRef>
          <a:fillRef idx="1">
            <a:schemeClr val="lt1"/>
          </a:fillRef>
          <a:effectRef idx="0">
            <a:schemeClr val="accent2"/>
          </a:effectRef>
          <a:fontRef idx="minor">
            <a:schemeClr val="dk1"/>
          </a:fontRef>
        </p:style>
        <p:txBody>
          <a:bodyPr>
            <a:noAutofit/>
          </a:bodyPr>
          <a:lstStyle/>
          <a:p>
            <a:pPr marL="0" indent="0">
              <a:buNone/>
            </a:pPr>
            <a:r>
              <a:rPr lang="en-US" sz="2000" dirty="0" smtClean="0">
                <a:latin typeface="Times New Roman" panose="02020603050405020304" pitchFamily="18" charset="0"/>
                <a:cs typeface="Times New Roman" panose="02020603050405020304" pitchFamily="18" charset="0"/>
              </a:rPr>
              <a:t>class Vehicle {</a:t>
            </a:r>
          </a:p>
          <a:p>
            <a:pPr marL="0" indent="0">
              <a:buNone/>
            </a:pPr>
            <a:r>
              <a:rPr lang="en-US" sz="2000" dirty="0" smtClean="0">
                <a:latin typeface="Times New Roman" panose="02020603050405020304" pitchFamily="18" charset="0"/>
                <a:cs typeface="Times New Roman" panose="02020603050405020304" pitchFamily="18" charset="0"/>
              </a:rPr>
              <a:t>    public void move () {</a:t>
            </a:r>
          </a:p>
          <a:p>
            <a:pPr marL="0" indent="0">
              <a:buNone/>
            </a:pPr>
            <a:r>
              <a:rPr lang="en-US" sz="2000" dirty="0" smtClean="0">
                <a:latin typeface="Times New Roman" panose="02020603050405020304" pitchFamily="18" charset="0"/>
                <a:cs typeface="Times New Roman" panose="02020603050405020304" pitchFamily="18" charset="0"/>
              </a:rPr>
              <a:t>   System.out.println ("Vehicles are used for moving from   </a:t>
            </a:r>
          </a:p>
          <a:p>
            <a:pPr marL="0" indent="0">
              <a:buNone/>
            </a:pP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one place to another ");</a:t>
            </a:r>
          </a:p>
          <a:p>
            <a:pPr marL="0" indent="0">
              <a:buNone/>
            </a:pPr>
            <a:r>
              <a:rPr lang="en-US" sz="2000" dirty="0" smtClean="0">
                <a:latin typeface="Times New Roman" panose="02020603050405020304" pitchFamily="18" charset="0"/>
                <a:cs typeface="Times New Roman" panose="02020603050405020304" pitchFamily="18" charset="0"/>
              </a:rPr>
              <a:t>    }</a:t>
            </a:r>
          </a:p>
          <a:p>
            <a:pPr marL="0" indent="0">
              <a:buNone/>
            </a:pPr>
            <a:r>
              <a:rPr lang="en-US" sz="2000" dirty="0" smtClean="0">
                <a:latin typeface="Times New Roman" panose="02020603050405020304" pitchFamily="18" charset="0"/>
                <a:cs typeface="Times New Roman" panose="02020603050405020304" pitchFamily="18" charset="0"/>
              </a:rPr>
              <a:t>}</a:t>
            </a:r>
          </a:p>
          <a:p>
            <a:pPr marL="0" indent="0">
              <a:buNone/>
            </a:pPr>
            <a:r>
              <a:rPr lang="en-US" sz="2000" dirty="0" smtClean="0">
                <a:latin typeface="Times New Roman" panose="02020603050405020304" pitchFamily="18" charset="0"/>
                <a:cs typeface="Times New Roman" panose="02020603050405020304" pitchFamily="18" charset="0"/>
              </a:rPr>
              <a:t>class Car extends Vehicle {</a:t>
            </a:r>
          </a:p>
          <a:p>
            <a:pPr marL="0" indent="0">
              <a:buNone/>
            </a:pPr>
            <a:r>
              <a:rPr lang="en-US" sz="2000" dirty="0" smtClean="0">
                <a:latin typeface="Times New Roman" panose="02020603050405020304" pitchFamily="18" charset="0"/>
                <a:cs typeface="Times New Roman" panose="02020603050405020304" pitchFamily="18" charset="0"/>
              </a:rPr>
              <a:t>    public void move () {</a:t>
            </a:r>
          </a:p>
          <a:p>
            <a:pPr marL="0" indent="0">
              <a:buNone/>
            </a:pPr>
            <a:r>
              <a:rPr lang="en-US" sz="2000" dirty="0" smtClean="0">
                <a:latin typeface="Times New Roman" panose="02020603050405020304" pitchFamily="18" charset="0"/>
                <a:cs typeface="Times New Roman" panose="02020603050405020304" pitchFamily="18" charset="0"/>
              </a:rPr>
              <a:t>      super. move ();      // invokes the super class method</a:t>
            </a:r>
          </a:p>
          <a:p>
            <a:pPr marL="0" indent="0">
              <a:buNone/>
            </a:pPr>
            <a:r>
              <a:rPr lang="en-US" sz="2000" dirty="0" smtClean="0">
                <a:latin typeface="Times New Roman" panose="02020603050405020304" pitchFamily="18" charset="0"/>
                <a:cs typeface="Times New Roman" panose="02020603050405020304" pitchFamily="18" charset="0"/>
              </a:rPr>
              <a:t>   System.out.println ("Car is a good medium of transport ");</a:t>
            </a:r>
          </a:p>
          <a:p>
            <a:pPr marL="0" indent="0">
              <a:buNone/>
            </a:pPr>
            <a:r>
              <a:rPr lang="en-US" sz="2000" dirty="0" smtClean="0">
                <a:latin typeface="Times New Roman" panose="02020603050405020304" pitchFamily="18" charset="0"/>
                <a:cs typeface="Times New Roman" panose="02020603050405020304" pitchFamily="18" charset="0"/>
              </a:rPr>
              <a:t>    }</a:t>
            </a:r>
          </a:p>
          <a:p>
            <a:pPr marL="0" indent="0">
              <a:buNone/>
            </a:pPr>
            <a:r>
              <a:rPr lang="en-US" sz="2000" dirty="0" smtClean="0">
                <a:latin typeface="Times New Roman" panose="02020603050405020304" pitchFamily="18" charset="0"/>
                <a:cs typeface="Times New Roman" panose="02020603050405020304" pitchFamily="18" charset="0"/>
              </a:rPr>
              <a:t>}</a:t>
            </a:r>
          </a:p>
        </p:txBody>
      </p:sp>
      <p:sp>
        <p:nvSpPr>
          <p:cNvPr id="5" name="TextBox 4"/>
          <p:cNvSpPr txBox="1"/>
          <p:nvPr/>
        </p:nvSpPr>
        <p:spPr>
          <a:xfrm>
            <a:off x="6645499" y="9208395"/>
            <a:ext cx="84105" cy="369332"/>
          </a:xfrm>
          <a:prstGeom prst="rect">
            <a:avLst/>
          </a:prstGeom>
          <a:noFill/>
        </p:spPr>
        <p:txBody>
          <a:bodyPr wrap="square" rtlCol="0">
            <a:spAutoFit/>
          </a:bodyPr>
          <a:lstStyle/>
          <a:p>
            <a:endParaRPr lang="en-US" dirty="0"/>
          </a:p>
        </p:txBody>
      </p:sp>
      <p:sp>
        <p:nvSpPr>
          <p:cNvPr id="7" name="Content Placeholder 2"/>
          <p:cNvSpPr txBox="1">
            <a:spLocks/>
          </p:cNvSpPr>
          <p:nvPr/>
        </p:nvSpPr>
        <p:spPr>
          <a:xfrm>
            <a:off x="6729604" y="1017431"/>
            <a:ext cx="5462396" cy="5370490"/>
          </a:xfrm>
          <a:prstGeom prst="rect">
            <a:avLst/>
          </a:prstGeom>
          <a:blipFill>
            <a:blip r:embed="rId2"/>
            <a:tile tx="0" ty="0" sx="100000" sy="100000" flip="none" algn="tl"/>
          </a:blipFill>
        </p:spPr>
        <p:style>
          <a:lnRef idx="2">
            <a:schemeClr val="accent2"/>
          </a:lnRef>
          <a:fillRef idx="1">
            <a:schemeClr val="lt1"/>
          </a:fillRef>
          <a:effectRef idx="0">
            <a:schemeClr val="accent2"/>
          </a:effectRef>
          <a:fontRef idx="minor">
            <a:schemeClr val="dk1"/>
          </a:fontRef>
        </p:style>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dirty="0" smtClean="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r>
              <a:rPr lang="en-US" sz="2000" dirty="0" smtClean="0">
                <a:latin typeface="Times New Roman" panose="02020603050405020304" pitchFamily="18" charset="0"/>
                <a:cs typeface="Times New Roman" panose="02020603050405020304" pitchFamily="18" charset="0"/>
              </a:rPr>
              <a:t>public class TestCar {</a:t>
            </a:r>
          </a:p>
          <a:p>
            <a:pPr marL="0" indent="0">
              <a:buFont typeface="Arial" panose="020B0604020202020204" pitchFamily="34" charset="0"/>
              <a:buNone/>
            </a:pPr>
            <a:r>
              <a:rPr lang="en-US" sz="2000" dirty="0" smtClean="0">
                <a:latin typeface="Times New Roman" panose="02020603050405020304" pitchFamily="18" charset="0"/>
                <a:cs typeface="Times New Roman" panose="02020603050405020304" pitchFamily="18" charset="0"/>
              </a:rPr>
              <a:t>    public static void main (String args []){</a:t>
            </a:r>
          </a:p>
          <a:p>
            <a:pPr marL="0" indent="0">
              <a:buNone/>
            </a:pPr>
            <a:r>
              <a:rPr lang="en-US" sz="2000" dirty="0" smtClean="0">
                <a:latin typeface="Times New Roman" panose="02020603050405020304" pitchFamily="18" charset="0"/>
                <a:cs typeface="Times New Roman" panose="02020603050405020304" pitchFamily="18" charset="0"/>
              </a:rPr>
              <a:t>        Vehicle b = new Car (); </a:t>
            </a:r>
            <a:r>
              <a:rPr lang="en-US" sz="1200" dirty="0" smtClean="0">
                <a:latin typeface="Times New Roman" panose="02020603050405020304" pitchFamily="18" charset="0"/>
                <a:cs typeface="Times New Roman" panose="02020603050405020304" pitchFamily="18" charset="0"/>
              </a:rPr>
              <a:t>// Vehicle reference </a:t>
            </a:r>
            <a:r>
              <a:rPr lang="en-US" sz="1200" dirty="0">
                <a:latin typeface="Times New Roman" panose="02020603050405020304" pitchFamily="18" charset="0"/>
                <a:cs typeface="Times New Roman" panose="02020603050405020304" pitchFamily="18" charset="0"/>
              </a:rPr>
              <a:t>but </a:t>
            </a:r>
            <a:r>
              <a:rPr lang="en-US" sz="1200" dirty="0" smtClean="0">
                <a:latin typeface="Times New Roman" panose="02020603050405020304" pitchFamily="18" charset="0"/>
                <a:cs typeface="Times New Roman" panose="02020603050405020304" pitchFamily="18" charset="0"/>
              </a:rPr>
              <a:t>Car </a:t>
            </a:r>
            <a:r>
              <a:rPr lang="en-US" sz="1200" dirty="0">
                <a:latin typeface="Times New Roman" panose="02020603050405020304" pitchFamily="18" charset="0"/>
                <a:cs typeface="Times New Roman" panose="02020603050405020304" pitchFamily="18" charset="0"/>
              </a:rPr>
              <a:t>object</a:t>
            </a:r>
            <a:endParaRPr lang="en-US" sz="1200" dirty="0" smtClean="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r>
              <a:rPr lang="en-US" sz="2000" dirty="0" smtClean="0">
                <a:latin typeface="Times New Roman" panose="02020603050405020304" pitchFamily="18" charset="0"/>
                <a:cs typeface="Times New Roman" panose="02020603050405020304" pitchFamily="18" charset="0"/>
              </a:rPr>
              <a:t>        b.move ();       //Calls the method in Car class</a:t>
            </a:r>
          </a:p>
          <a:p>
            <a:pPr marL="0" indent="0">
              <a:buFont typeface="Arial" panose="020B0604020202020204" pitchFamily="34" charset="0"/>
              <a:buNone/>
            </a:pPr>
            <a:r>
              <a:rPr lang="en-US" sz="2000" dirty="0" smtClean="0">
                <a:latin typeface="Times New Roman" panose="02020603050405020304" pitchFamily="18" charset="0"/>
                <a:cs typeface="Times New Roman" panose="02020603050405020304" pitchFamily="18" charset="0"/>
              </a:rPr>
              <a:t>    }</a:t>
            </a:r>
          </a:p>
          <a:p>
            <a:pPr marL="0" indent="0">
              <a:buFont typeface="Arial" panose="020B0604020202020204" pitchFamily="34" charset="0"/>
              <a:buNone/>
            </a:pP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6910472" y="5187592"/>
            <a:ext cx="5365636" cy="1200329"/>
          </a:xfrm>
          <a:prstGeom prst="rect">
            <a:avLst/>
          </a:prstGeom>
          <a:noFill/>
        </p:spPr>
        <p:txBody>
          <a:bodyPr wrap="none" rtlCol="0">
            <a:spAutoFit/>
          </a:bodyPr>
          <a:lstStyle/>
          <a:p>
            <a:pPr lvl="0" eaLnBrk="0" fontAlgn="base" hangingPunct="0">
              <a:spcBef>
                <a:spcPct val="0"/>
              </a:spcBef>
              <a:spcAft>
                <a:spcPct val="0"/>
              </a:spcAft>
            </a:pPr>
            <a:r>
              <a:rPr lang="en-US" b="1" dirty="0">
                <a:solidFill>
                  <a:srgbClr val="FF0000"/>
                </a:solidFill>
                <a:latin typeface="Times New Roman" panose="02020603050405020304" pitchFamily="18" charset="0"/>
                <a:cs typeface="Times New Roman" panose="02020603050405020304" pitchFamily="18" charset="0"/>
              </a:rPr>
              <a:t>Output:</a:t>
            </a:r>
            <a:endParaRPr lang="en-US" dirty="0">
              <a:solidFill>
                <a:srgbClr val="FF0000"/>
              </a:solidFill>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pPr>
            <a:r>
              <a:rPr lang="en-US" dirty="0">
                <a:solidFill>
                  <a:srgbClr val="FF0000"/>
                </a:solidFill>
                <a:latin typeface="Times New Roman" panose="02020603050405020304" pitchFamily="18" charset="0"/>
                <a:cs typeface="Times New Roman" panose="02020603050405020304" pitchFamily="18" charset="0"/>
              </a:rPr>
              <a:t>Vehicles are used for moving from one place to another </a:t>
            </a:r>
          </a:p>
          <a:p>
            <a:pPr lvl="0" eaLnBrk="0" fontAlgn="base" hangingPunct="0">
              <a:spcBef>
                <a:spcPct val="0"/>
              </a:spcBef>
              <a:spcAft>
                <a:spcPct val="0"/>
              </a:spcAft>
            </a:pPr>
            <a:r>
              <a:rPr lang="en-US" dirty="0">
                <a:solidFill>
                  <a:srgbClr val="FF0000"/>
                </a:solidFill>
                <a:latin typeface="Times New Roman" panose="02020603050405020304" pitchFamily="18" charset="0"/>
                <a:cs typeface="Times New Roman" panose="02020603050405020304" pitchFamily="18" charset="0"/>
              </a:rPr>
              <a:t>Car is a good medium of transport </a:t>
            </a:r>
          </a:p>
          <a:p>
            <a:endParaRPr lang="en-US" dirty="0"/>
          </a:p>
        </p:txBody>
      </p:sp>
    </p:spTree>
    <p:extLst>
      <p:ext uri="{BB962C8B-B14F-4D97-AF65-F5344CB8AC3E}">
        <p14:creationId xmlns="" xmlns:p14="http://schemas.microsoft.com/office/powerpoint/2010/main" val="27014546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8048" y="171941"/>
            <a:ext cx="10515600" cy="639427"/>
          </a:xfrm>
        </p:spPr>
        <p:txBody>
          <a:bodyPr>
            <a:normAutofit/>
          </a:bodyPr>
          <a:lstStyle/>
          <a:p>
            <a:r>
              <a:rPr lang="en-US" b="1" dirty="0">
                <a:solidFill>
                  <a:srgbClr val="C00000"/>
                </a:solidFill>
              </a:rPr>
              <a:t>Real example of Java Runtime </a:t>
            </a:r>
            <a:r>
              <a:rPr lang="en-US" b="1" dirty="0" smtClean="0">
                <a:solidFill>
                  <a:srgbClr val="C00000"/>
                </a:solidFill>
              </a:rPr>
              <a:t>Polymorphism</a:t>
            </a:r>
            <a:endParaRPr lang="en-US" b="1" dirty="0">
              <a:solidFill>
                <a:srgbClr val="C00000"/>
              </a:solidFill>
            </a:endParaRPr>
          </a:p>
        </p:txBody>
      </p:sp>
      <p:pic>
        <p:nvPicPr>
          <p:cNvPr id="6" name="Content Placeholder 5"/>
          <p:cNvPicPr>
            <a:picLocks noGrp="1" noChangeAspect="1"/>
          </p:cNvPicPr>
          <p:nvPr>
            <p:ph sz="quarter" idx="1"/>
          </p:nvPr>
        </p:nvPicPr>
        <p:blipFill>
          <a:blip r:embed="rId2">
            <a:extLst>
              <a:ext uri="{28A0092B-C50C-407E-A947-70E740481C1C}">
                <a14:useLocalDpi xmlns="" xmlns:a14="http://schemas.microsoft.com/office/drawing/2010/main" val="0"/>
              </a:ext>
            </a:extLst>
          </a:blip>
          <a:stretch>
            <a:fillRect/>
          </a:stretch>
        </p:blipFill>
        <p:spPr>
          <a:xfrm>
            <a:off x="1442434" y="1596981"/>
            <a:ext cx="9053848" cy="3767300"/>
          </a:xfrm>
          <a:blipFill>
            <a:blip r:embed="rId3"/>
            <a:tile tx="0" ty="0" sx="100000" sy="100000" flip="none" algn="tl"/>
          </a:blipFill>
        </p:spPr>
      </p:pic>
    </p:spTree>
    <p:extLst>
      <p:ext uri="{BB962C8B-B14F-4D97-AF65-F5344CB8AC3E}">
        <p14:creationId xmlns="" xmlns:p14="http://schemas.microsoft.com/office/powerpoint/2010/main" val="4857958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2138" y="236337"/>
            <a:ext cx="10515600" cy="570136"/>
          </a:xfrm>
        </p:spPr>
        <p:txBody>
          <a:bodyPr>
            <a:normAutofit fontScale="90000"/>
          </a:bodyPr>
          <a:lstStyle/>
          <a:p>
            <a:r>
              <a:rPr lang="en-US" b="1" dirty="0" smtClean="0">
                <a:solidFill>
                  <a:srgbClr val="C00000"/>
                </a:solidFill>
              </a:rPr>
              <a:t>Real example of Java Runtime Polymorphism</a:t>
            </a:r>
            <a:endParaRPr lang="en-US" b="1" dirty="0">
              <a:solidFill>
                <a:srgbClr val="C00000"/>
              </a:solidFill>
            </a:endParaRPr>
          </a:p>
        </p:txBody>
      </p:sp>
      <p:sp>
        <p:nvSpPr>
          <p:cNvPr id="3" name="Content Placeholder 2"/>
          <p:cNvSpPr>
            <a:spLocks noGrp="1"/>
          </p:cNvSpPr>
          <p:nvPr>
            <p:ph sz="half" idx="1"/>
          </p:nvPr>
        </p:nvSpPr>
        <p:spPr>
          <a:xfrm>
            <a:off x="684390" y="1004552"/>
            <a:ext cx="3347434" cy="5460642"/>
          </a:xfrm>
          <a:blipFill>
            <a:blip r:embed="rId2"/>
            <a:tile tx="0" ty="0" sx="100000" sy="100000" flip="none" algn="tl"/>
          </a:blipFill>
        </p:spPr>
        <p:style>
          <a:lnRef idx="2">
            <a:schemeClr val="accent2"/>
          </a:lnRef>
          <a:fillRef idx="1">
            <a:schemeClr val="lt1"/>
          </a:fillRef>
          <a:effectRef idx="0">
            <a:schemeClr val="accent2"/>
          </a:effectRef>
          <a:fontRef idx="minor">
            <a:schemeClr val="dk1"/>
          </a:fontRef>
        </p:style>
        <p:txBody>
          <a:bodyPr>
            <a:normAutofit fontScale="85000" lnSpcReduction="20000"/>
          </a:bodyPr>
          <a:lstStyle/>
          <a:p>
            <a:pPr marL="0" indent="0">
              <a:buNone/>
            </a:pPr>
            <a:r>
              <a:rPr lang="en-US" dirty="0" smtClean="0">
                <a:latin typeface="Times New Roman" panose="02020603050405020304" pitchFamily="18" charset="0"/>
                <a:cs typeface="Times New Roman" panose="02020603050405020304" pitchFamily="18" charset="0"/>
              </a:rPr>
              <a:t>class Bank{</a:t>
            </a:r>
          </a:p>
          <a:p>
            <a:pPr marL="0" indent="0">
              <a:buNone/>
            </a:pPr>
            <a:r>
              <a:rPr lang="en-US" dirty="0" smtClean="0">
                <a:latin typeface="Times New Roman" panose="02020603050405020304" pitchFamily="18" charset="0"/>
                <a:cs typeface="Times New Roman" panose="02020603050405020304" pitchFamily="18" charset="0"/>
              </a:rPr>
              <a:t>int getRateOfInterest()</a:t>
            </a:r>
          </a:p>
          <a:p>
            <a:pPr marL="0" indent="0">
              <a:buNone/>
            </a:pPr>
            <a:r>
              <a:rPr lang="en-US" dirty="0" smtClean="0">
                <a:latin typeface="Times New Roman" panose="02020603050405020304" pitchFamily="18" charset="0"/>
                <a:cs typeface="Times New Roman" panose="02020603050405020304" pitchFamily="18" charset="0"/>
              </a:rPr>
              <a:t>{return 0;}</a:t>
            </a:r>
          </a:p>
          <a:p>
            <a:pPr marL="0" indent="0">
              <a:buNone/>
            </a:pPr>
            <a:r>
              <a:rPr lang="en-US" dirty="0" smtClean="0">
                <a:latin typeface="Times New Roman" panose="02020603050405020304" pitchFamily="18" charset="0"/>
                <a:cs typeface="Times New Roman" panose="02020603050405020304" pitchFamily="18" charset="0"/>
              </a:rPr>
              <a:t>}</a:t>
            </a:r>
          </a:p>
          <a:p>
            <a:pPr marL="0" indent="0">
              <a:buNone/>
            </a:pPr>
            <a:r>
              <a:rPr lang="en-US" dirty="0" smtClean="0">
                <a:latin typeface="Times New Roman" panose="02020603050405020304" pitchFamily="18" charset="0"/>
                <a:cs typeface="Times New Roman" panose="02020603050405020304" pitchFamily="18" charset="0"/>
              </a:rPr>
              <a:t>class SBI extends Bank{</a:t>
            </a:r>
          </a:p>
          <a:p>
            <a:pPr marL="0" indent="0">
              <a:buNone/>
            </a:pPr>
            <a:r>
              <a:rPr lang="en-US" dirty="0" smtClean="0">
                <a:latin typeface="Times New Roman" panose="02020603050405020304" pitchFamily="18" charset="0"/>
                <a:cs typeface="Times New Roman" panose="02020603050405020304" pitchFamily="18" charset="0"/>
              </a:rPr>
              <a:t>int getRateOfInterest()</a:t>
            </a:r>
          </a:p>
          <a:p>
            <a:pPr marL="0" indent="0">
              <a:buNone/>
            </a:pPr>
            <a:r>
              <a:rPr lang="en-US" dirty="0" smtClean="0">
                <a:latin typeface="Times New Roman" panose="02020603050405020304" pitchFamily="18" charset="0"/>
                <a:cs typeface="Times New Roman" panose="02020603050405020304" pitchFamily="18" charset="0"/>
              </a:rPr>
              <a:t>{return 8;}</a:t>
            </a:r>
          </a:p>
          <a:p>
            <a:pPr marL="0" indent="0">
              <a:buNone/>
            </a:pPr>
            <a:r>
              <a:rPr lang="en-US" dirty="0" smtClean="0">
                <a:latin typeface="Times New Roman" panose="02020603050405020304" pitchFamily="18" charset="0"/>
                <a:cs typeface="Times New Roman" panose="02020603050405020304" pitchFamily="18" charset="0"/>
              </a:rPr>
              <a:t>}</a:t>
            </a:r>
          </a:p>
          <a:p>
            <a:pPr marL="0" indent="0">
              <a:buNone/>
            </a:pPr>
            <a:r>
              <a:rPr lang="en-US" dirty="0" smtClean="0">
                <a:latin typeface="Times New Roman" panose="02020603050405020304" pitchFamily="18" charset="0"/>
                <a:cs typeface="Times New Roman" panose="02020603050405020304" pitchFamily="18" charset="0"/>
              </a:rPr>
              <a:t>class ICICI extends Bank{</a:t>
            </a:r>
          </a:p>
          <a:p>
            <a:pPr marL="0" indent="0">
              <a:buNone/>
            </a:pPr>
            <a:r>
              <a:rPr lang="en-US" dirty="0" smtClean="0">
                <a:latin typeface="Times New Roman" panose="02020603050405020304" pitchFamily="18" charset="0"/>
                <a:cs typeface="Times New Roman" panose="02020603050405020304" pitchFamily="18" charset="0"/>
              </a:rPr>
              <a:t>int getRateOfInterest()</a:t>
            </a:r>
          </a:p>
          <a:p>
            <a:pPr marL="0" indent="0">
              <a:buNone/>
            </a:pPr>
            <a:r>
              <a:rPr lang="en-US" dirty="0" smtClean="0">
                <a:latin typeface="Times New Roman" panose="02020603050405020304" pitchFamily="18" charset="0"/>
                <a:cs typeface="Times New Roman" panose="02020603050405020304" pitchFamily="18" charset="0"/>
              </a:rPr>
              <a:t>{return 7;}</a:t>
            </a:r>
          </a:p>
          <a:p>
            <a:pPr marL="0" indent="0">
              <a:buNone/>
            </a:pPr>
            <a:r>
              <a:rPr lang="en-US" dirty="0" smtClean="0">
                <a:latin typeface="Times New Roman" panose="02020603050405020304" pitchFamily="18" charset="0"/>
                <a:cs typeface="Times New Roman" panose="02020603050405020304" pitchFamily="18" charset="0"/>
              </a:rPr>
              <a:t>}</a:t>
            </a:r>
          </a:p>
          <a:p>
            <a:pPr marL="0" indent="0">
              <a:buNone/>
            </a:pPr>
            <a:r>
              <a:rPr lang="en-US" dirty="0" smtClean="0">
                <a:latin typeface="Times New Roman" panose="02020603050405020304" pitchFamily="18" charset="0"/>
                <a:cs typeface="Times New Roman" panose="02020603050405020304" pitchFamily="18" charset="0"/>
              </a:rPr>
              <a:t>class AXIS extends Bank{</a:t>
            </a:r>
          </a:p>
          <a:p>
            <a:pPr marL="0" indent="0">
              <a:buNone/>
            </a:pPr>
            <a:r>
              <a:rPr lang="en-US" dirty="0" smtClean="0">
                <a:latin typeface="Times New Roman" panose="02020603050405020304" pitchFamily="18" charset="0"/>
                <a:cs typeface="Times New Roman" panose="02020603050405020304" pitchFamily="18" charset="0"/>
              </a:rPr>
              <a:t>int getRateOfInterest()</a:t>
            </a:r>
          </a:p>
          <a:p>
            <a:pPr marL="0" indent="0">
              <a:buNone/>
            </a:pPr>
            <a:r>
              <a:rPr lang="en-US" dirty="0" smtClean="0">
                <a:latin typeface="Times New Roman" panose="02020603050405020304" pitchFamily="18" charset="0"/>
                <a:cs typeface="Times New Roman" panose="02020603050405020304" pitchFamily="18" charset="0"/>
              </a:rPr>
              <a:t>{return 9;}</a:t>
            </a:r>
          </a:p>
          <a:p>
            <a:pPr marL="0" indent="0">
              <a:buNone/>
            </a:pPr>
            <a:r>
              <a:rPr lang="en-US" dirty="0" smtClean="0">
                <a:latin typeface="Times New Roman" panose="02020603050405020304" pitchFamily="18" charset="0"/>
                <a:cs typeface="Times New Roman" panose="02020603050405020304" pitchFamily="18" charset="0"/>
              </a:rPr>
              <a:t>}</a:t>
            </a:r>
          </a:p>
          <a:p>
            <a:pPr marL="0" indent="0">
              <a:buNone/>
            </a:pPr>
            <a:endParaRPr lang="en-US" dirty="0" smtClean="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half" idx="2"/>
          </p:nvPr>
        </p:nvSpPr>
        <p:spPr>
          <a:xfrm>
            <a:off x="4211392" y="1004552"/>
            <a:ext cx="7392473" cy="5460642"/>
          </a:xfrm>
          <a:blipFill>
            <a:blip r:embed="rId2"/>
            <a:tile tx="0" ty="0" sx="100000" sy="100000" flip="none" algn="tl"/>
          </a:blipFill>
        </p:spPr>
        <p:style>
          <a:lnRef idx="2">
            <a:schemeClr val="accent2"/>
          </a:lnRef>
          <a:fillRef idx="1">
            <a:schemeClr val="lt1"/>
          </a:fillRef>
          <a:effectRef idx="0">
            <a:schemeClr val="accent2"/>
          </a:effectRef>
          <a:fontRef idx="minor">
            <a:schemeClr val="dk1"/>
          </a:fontRef>
        </p:style>
        <p:txBody>
          <a:bodyPr>
            <a:normAutofit fontScale="85000" lnSpcReduction="20000"/>
          </a:bodyPr>
          <a:lstStyle/>
          <a:p>
            <a:pPr marL="0" indent="0">
              <a:buNone/>
            </a:pPr>
            <a:r>
              <a:rPr lang="en-US" dirty="0" smtClean="0">
                <a:latin typeface="Times New Roman" panose="02020603050405020304" pitchFamily="18" charset="0"/>
                <a:cs typeface="Times New Roman" panose="02020603050405020304" pitchFamily="18" charset="0"/>
              </a:rPr>
              <a:t>class Test3{</a:t>
            </a:r>
          </a:p>
          <a:p>
            <a:pPr marL="0" indent="0">
              <a:buNone/>
            </a:pPr>
            <a:r>
              <a:rPr lang="en-US" dirty="0" smtClean="0">
                <a:latin typeface="Times New Roman" panose="02020603050405020304" pitchFamily="18" charset="0"/>
                <a:cs typeface="Times New Roman" panose="02020603050405020304" pitchFamily="18" charset="0"/>
              </a:rPr>
              <a:t>public static void main(String args[]){</a:t>
            </a:r>
          </a:p>
          <a:p>
            <a:pPr marL="0" indent="0">
              <a:buNone/>
            </a:pPr>
            <a:r>
              <a:rPr lang="en-US" dirty="0" smtClean="0">
                <a:latin typeface="Times New Roman" panose="02020603050405020304" pitchFamily="18" charset="0"/>
                <a:cs typeface="Times New Roman" panose="02020603050405020304" pitchFamily="18" charset="0"/>
              </a:rPr>
              <a:t>Bank b1=new SBI();</a:t>
            </a:r>
          </a:p>
          <a:p>
            <a:pPr marL="0" indent="0">
              <a:buNone/>
            </a:pPr>
            <a:r>
              <a:rPr lang="en-US" dirty="0" smtClean="0">
                <a:latin typeface="Times New Roman" panose="02020603050405020304" pitchFamily="18" charset="0"/>
                <a:cs typeface="Times New Roman" panose="02020603050405020304" pitchFamily="18" charset="0"/>
              </a:rPr>
              <a:t>Bank b2=new ICICI();</a:t>
            </a:r>
          </a:p>
          <a:p>
            <a:pPr marL="0" indent="0">
              <a:buNone/>
            </a:pPr>
            <a:r>
              <a:rPr lang="en-US" dirty="0" smtClean="0">
                <a:latin typeface="Times New Roman" panose="02020603050405020304" pitchFamily="18" charset="0"/>
                <a:cs typeface="Times New Roman" panose="02020603050405020304" pitchFamily="18" charset="0"/>
              </a:rPr>
              <a:t>Bank b3=new AXIS();</a:t>
            </a:r>
          </a:p>
          <a:p>
            <a:pPr marL="0" indent="0">
              <a:buNone/>
            </a:pPr>
            <a:r>
              <a:rPr lang="en-US" dirty="0" smtClean="0">
                <a:latin typeface="Times New Roman" panose="02020603050405020304" pitchFamily="18" charset="0"/>
                <a:cs typeface="Times New Roman" panose="02020603050405020304" pitchFamily="18" charset="0"/>
              </a:rPr>
              <a:t>System.out.println("SBI Rate of Interest: "+b1.getRateOfInterest());</a:t>
            </a:r>
          </a:p>
          <a:p>
            <a:pPr marL="0" indent="0">
              <a:buNone/>
            </a:pPr>
            <a:r>
              <a:rPr lang="en-US" dirty="0" smtClean="0">
                <a:latin typeface="Times New Roman" panose="02020603050405020304" pitchFamily="18" charset="0"/>
                <a:cs typeface="Times New Roman" panose="02020603050405020304" pitchFamily="18" charset="0"/>
              </a:rPr>
              <a:t>System.out.println("ICICI Rate of Interest: "+b2.getRateOfInterest());</a:t>
            </a:r>
          </a:p>
          <a:p>
            <a:pPr marL="0" indent="0">
              <a:buNone/>
            </a:pPr>
            <a:r>
              <a:rPr lang="en-US" dirty="0" smtClean="0">
                <a:latin typeface="Times New Roman" panose="02020603050405020304" pitchFamily="18" charset="0"/>
                <a:cs typeface="Times New Roman" panose="02020603050405020304" pitchFamily="18" charset="0"/>
              </a:rPr>
              <a:t>System.out.println("AXIS Rate of Interest: "+b3.getRateOfInterest());</a:t>
            </a:r>
          </a:p>
          <a:p>
            <a:pPr marL="0" indent="0">
              <a:buNone/>
            </a:pPr>
            <a:r>
              <a:rPr lang="en-US" dirty="0" smtClean="0">
                <a:latin typeface="Times New Roman" panose="02020603050405020304" pitchFamily="18" charset="0"/>
                <a:cs typeface="Times New Roman" panose="02020603050405020304" pitchFamily="18" charset="0"/>
              </a:rPr>
              <a:t>}</a:t>
            </a:r>
          </a:p>
          <a:p>
            <a:pPr marL="0" indent="0">
              <a:buNone/>
            </a:pPr>
            <a:r>
              <a:rPr lang="en-US" dirty="0" smtClean="0">
                <a:latin typeface="Times New Roman" panose="02020603050405020304" pitchFamily="18" charset="0"/>
                <a:cs typeface="Times New Roman" panose="02020603050405020304" pitchFamily="18" charset="0"/>
              </a:rPr>
              <a:t>}</a:t>
            </a:r>
          </a:p>
          <a:p>
            <a:pPr marL="0" indent="0">
              <a:buNone/>
            </a:pPr>
            <a:endParaRPr lang="en-US" dirty="0">
              <a:latin typeface="Times New Roman" panose="02020603050405020304" pitchFamily="18" charset="0"/>
              <a:cs typeface="Times New Roman" panose="02020603050405020304" pitchFamily="18" charset="0"/>
            </a:endParaRPr>
          </a:p>
        </p:txBody>
      </p:sp>
      <p:sp>
        <p:nvSpPr>
          <p:cNvPr id="5" name="TextBox 4"/>
          <p:cNvSpPr txBox="1"/>
          <p:nvPr/>
        </p:nvSpPr>
        <p:spPr>
          <a:xfrm>
            <a:off x="9099371" y="4976634"/>
            <a:ext cx="2335511" cy="1200329"/>
          </a:xfrm>
          <a:prstGeom prst="rect">
            <a:avLst/>
          </a:prstGeom>
          <a:noFill/>
        </p:spPr>
        <p:txBody>
          <a:bodyPr wrap="none" rtlCol="0">
            <a:spAutoFit/>
          </a:bodyPr>
          <a:lstStyle/>
          <a:p>
            <a:r>
              <a:rPr lang="en-US" dirty="0" smtClean="0">
                <a:solidFill>
                  <a:srgbClr val="FF0000"/>
                </a:solidFill>
              </a:rPr>
              <a:t>Output:</a:t>
            </a:r>
          </a:p>
          <a:p>
            <a:r>
              <a:rPr lang="en-US" dirty="0">
                <a:solidFill>
                  <a:srgbClr val="FF0000"/>
                </a:solidFill>
              </a:rPr>
              <a:t>SBI Rate of Interest: 8</a:t>
            </a:r>
            <a:r>
              <a:rPr lang="en-US" dirty="0" smtClean="0">
                <a:solidFill>
                  <a:srgbClr val="FF0000"/>
                </a:solidFill>
              </a:rPr>
              <a:t/>
            </a:r>
            <a:br>
              <a:rPr lang="en-US" dirty="0" smtClean="0">
                <a:solidFill>
                  <a:srgbClr val="FF0000"/>
                </a:solidFill>
              </a:rPr>
            </a:br>
            <a:r>
              <a:rPr lang="en-US" dirty="0">
                <a:solidFill>
                  <a:srgbClr val="FF0000"/>
                </a:solidFill>
              </a:rPr>
              <a:t>ICICI Rate of Interest: 7</a:t>
            </a:r>
            <a:r>
              <a:rPr lang="en-US" dirty="0" smtClean="0">
                <a:solidFill>
                  <a:srgbClr val="FF0000"/>
                </a:solidFill>
              </a:rPr>
              <a:t/>
            </a:r>
            <a:br>
              <a:rPr lang="en-US" dirty="0" smtClean="0">
                <a:solidFill>
                  <a:srgbClr val="FF0000"/>
                </a:solidFill>
              </a:rPr>
            </a:br>
            <a:r>
              <a:rPr lang="en-US" dirty="0">
                <a:solidFill>
                  <a:srgbClr val="FF0000"/>
                </a:solidFill>
              </a:rPr>
              <a:t>AXIS Rate of Interest: 9</a:t>
            </a:r>
          </a:p>
        </p:txBody>
      </p:sp>
    </p:spTree>
    <p:extLst>
      <p:ext uri="{BB962C8B-B14F-4D97-AF65-F5344CB8AC3E}">
        <p14:creationId xmlns="" xmlns:p14="http://schemas.microsoft.com/office/powerpoint/2010/main" val="30029857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2138" y="223457"/>
            <a:ext cx="10515600" cy="639427"/>
          </a:xfrm>
        </p:spPr>
        <p:txBody>
          <a:bodyPr>
            <a:normAutofit/>
          </a:bodyPr>
          <a:lstStyle/>
          <a:p>
            <a:r>
              <a:rPr lang="en-US" b="1" dirty="0" smtClean="0">
                <a:solidFill>
                  <a:srgbClr val="C00000"/>
                </a:solidFill>
                <a:latin typeface="Times New Roman" panose="02020603050405020304" pitchFamily="18" charset="0"/>
                <a:cs typeface="Times New Roman" panose="02020603050405020304" pitchFamily="18" charset="0"/>
              </a:rPr>
              <a:t>What is Polymorphism </a:t>
            </a:r>
            <a:endParaRPr lang="en-US" b="1"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734095" y="1171977"/>
            <a:ext cx="11165983" cy="5004986"/>
          </a:xfrm>
        </p:spPr>
        <p:txBody>
          <a:bodyPr>
            <a:normAutofit lnSpcReduction="10000"/>
          </a:bodyPr>
          <a:lstStyle/>
          <a:p>
            <a:endParaRPr lang="en-US" sz="2200" b="1" dirty="0" smtClean="0">
              <a:latin typeface="Times New Roman" panose="02020603050405020304" pitchFamily="18" charset="0"/>
              <a:cs typeface="Times New Roman" panose="02020603050405020304" pitchFamily="18" charset="0"/>
            </a:endParaRPr>
          </a:p>
          <a:p>
            <a:r>
              <a:rPr lang="en-US" sz="2200" b="1" dirty="0" smtClean="0">
                <a:latin typeface="Times New Roman" panose="02020603050405020304" pitchFamily="18" charset="0"/>
                <a:cs typeface="Times New Roman" panose="02020603050405020304" pitchFamily="18" charset="0"/>
              </a:rPr>
              <a:t>Polymorphism </a:t>
            </a:r>
            <a:r>
              <a:rPr lang="en-US" sz="2200" b="1" dirty="0">
                <a:latin typeface="Times New Roman" panose="02020603050405020304" pitchFamily="18" charset="0"/>
                <a:cs typeface="Times New Roman" panose="02020603050405020304" pitchFamily="18" charset="0"/>
              </a:rPr>
              <a:t>in java</a:t>
            </a:r>
            <a:r>
              <a:rPr lang="en-US" sz="2200" dirty="0">
                <a:latin typeface="Times New Roman" panose="02020603050405020304" pitchFamily="18" charset="0"/>
                <a:cs typeface="Times New Roman" panose="02020603050405020304" pitchFamily="18" charset="0"/>
              </a:rPr>
              <a:t> is a concept by which we can perform a </a:t>
            </a:r>
            <a:r>
              <a:rPr lang="en-US" sz="2200" i="1" dirty="0">
                <a:latin typeface="Times New Roman" panose="02020603050405020304" pitchFamily="18" charset="0"/>
                <a:cs typeface="Times New Roman" panose="02020603050405020304" pitchFamily="18" charset="0"/>
              </a:rPr>
              <a:t>single action by different ways</a:t>
            </a:r>
            <a:r>
              <a:rPr lang="en-US" sz="2200" dirty="0">
                <a:latin typeface="Times New Roman" panose="02020603050405020304" pitchFamily="18" charset="0"/>
                <a:cs typeface="Times New Roman" panose="02020603050405020304" pitchFamily="18" charset="0"/>
              </a:rPr>
              <a:t>. </a:t>
            </a:r>
            <a:endParaRPr lang="en-US" sz="2200" dirty="0" smtClean="0">
              <a:latin typeface="Times New Roman" panose="02020603050405020304" pitchFamily="18" charset="0"/>
              <a:cs typeface="Times New Roman" panose="02020603050405020304" pitchFamily="18" charset="0"/>
            </a:endParaRPr>
          </a:p>
          <a:p>
            <a:pPr lvl="1"/>
            <a:r>
              <a:rPr lang="en-US" sz="2200" dirty="0" smtClean="0">
                <a:solidFill>
                  <a:schemeClr val="tx1"/>
                </a:solidFill>
                <a:latin typeface="Times New Roman" panose="02020603050405020304" pitchFamily="18" charset="0"/>
                <a:cs typeface="Times New Roman" panose="02020603050405020304" pitchFamily="18" charset="0"/>
              </a:rPr>
              <a:t>Polymorphism </a:t>
            </a:r>
            <a:r>
              <a:rPr lang="en-US" sz="2200" dirty="0">
                <a:solidFill>
                  <a:schemeClr val="tx1"/>
                </a:solidFill>
                <a:latin typeface="Times New Roman" panose="02020603050405020304" pitchFamily="18" charset="0"/>
                <a:cs typeface="Times New Roman" panose="02020603050405020304" pitchFamily="18" charset="0"/>
              </a:rPr>
              <a:t>is derived from 2 greek words: poly and morphs. </a:t>
            </a:r>
            <a:endParaRPr lang="en-US" sz="2200" dirty="0" smtClean="0">
              <a:solidFill>
                <a:schemeClr val="tx1"/>
              </a:solidFill>
              <a:latin typeface="Times New Roman" panose="02020603050405020304" pitchFamily="18" charset="0"/>
              <a:cs typeface="Times New Roman" panose="02020603050405020304" pitchFamily="18" charset="0"/>
            </a:endParaRPr>
          </a:p>
          <a:p>
            <a:pPr lvl="1"/>
            <a:r>
              <a:rPr lang="en-US" sz="2200" dirty="0" smtClean="0">
                <a:solidFill>
                  <a:schemeClr val="tx1"/>
                </a:solidFill>
                <a:latin typeface="Times New Roman" panose="02020603050405020304" pitchFamily="18" charset="0"/>
                <a:cs typeface="Times New Roman" panose="02020603050405020304" pitchFamily="18" charset="0"/>
              </a:rPr>
              <a:t>The </a:t>
            </a:r>
            <a:r>
              <a:rPr lang="en-US" sz="2200" dirty="0">
                <a:solidFill>
                  <a:schemeClr val="tx1"/>
                </a:solidFill>
                <a:latin typeface="Times New Roman" panose="02020603050405020304" pitchFamily="18" charset="0"/>
                <a:cs typeface="Times New Roman" panose="02020603050405020304" pitchFamily="18" charset="0"/>
              </a:rPr>
              <a:t>word "poly" means many and "morphs" means forms. So polymorphism means many forms.</a:t>
            </a:r>
          </a:p>
          <a:p>
            <a:endParaRPr lang="en-US" sz="2200" dirty="0" smtClean="0">
              <a:solidFill>
                <a:schemeClr val="bg1"/>
              </a:solidFill>
              <a:latin typeface="Times New Roman" panose="02020603050405020304" pitchFamily="18" charset="0"/>
              <a:cs typeface="Times New Roman" panose="02020603050405020304" pitchFamily="18" charset="0"/>
            </a:endParaRPr>
          </a:p>
          <a:p>
            <a:r>
              <a:rPr lang="en-US" sz="2200" dirty="0" smtClean="0">
                <a:solidFill>
                  <a:srgbClr val="C00000"/>
                </a:solidFill>
                <a:latin typeface="Times New Roman" panose="02020603050405020304" pitchFamily="18" charset="0"/>
                <a:cs typeface="Times New Roman" panose="02020603050405020304" pitchFamily="18" charset="0"/>
              </a:rPr>
              <a:t>There </a:t>
            </a:r>
            <a:r>
              <a:rPr lang="en-US" sz="2200" dirty="0">
                <a:solidFill>
                  <a:srgbClr val="C00000"/>
                </a:solidFill>
                <a:latin typeface="Times New Roman" panose="02020603050405020304" pitchFamily="18" charset="0"/>
                <a:cs typeface="Times New Roman" panose="02020603050405020304" pitchFamily="18" charset="0"/>
              </a:rPr>
              <a:t>are two types of polymorphism in java</a:t>
            </a:r>
            <a:r>
              <a:rPr lang="en-US" sz="2200" dirty="0" smtClean="0">
                <a:solidFill>
                  <a:srgbClr val="C00000"/>
                </a:solidFill>
                <a:latin typeface="Times New Roman" panose="02020603050405020304" pitchFamily="18" charset="0"/>
                <a:cs typeface="Times New Roman" panose="02020603050405020304" pitchFamily="18" charset="0"/>
              </a:rPr>
              <a:t>:</a:t>
            </a:r>
          </a:p>
          <a:p>
            <a:pPr lvl="1"/>
            <a:r>
              <a:rPr lang="en-US" sz="2200" dirty="0" smtClean="0">
                <a:solidFill>
                  <a:schemeClr val="tx1"/>
                </a:solidFill>
                <a:latin typeface="Times New Roman" panose="02020603050405020304" pitchFamily="18" charset="0"/>
                <a:cs typeface="Times New Roman" panose="02020603050405020304" pitchFamily="18" charset="0"/>
              </a:rPr>
              <a:t>Compile time/Static Binding/Early Binding polymorphism and </a:t>
            </a:r>
          </a:p>
          <a:p>
            <a:pPr lvl="1"/>
            <a:r>
              <a:rPr lang="en-US" sz="2200" dirty="0" smtClean="0">
                <a:solidFill>
                  <a:schemeClr val="tx1"/>
                </a:solidFill>
                <a:latin typeface="Times New Roman" panose="02020603050405020304" pitchFamily="18" charset="0"/>
                <a:cs typeface="Times New Roman" panose="02020603050405020304" pitchFamily="18" charset="0"/>
              </a:rPr>
              <a:t>Runtime/Dynamic Binding/Late Binding polymorphism. </a:t>
            </a:r>
          </a:p>
          <a:p>
            <a:pPr marL="228600" lvl="1">
              <a:spcBef>
                <a:spcPts val="1000"/>
              </a:spcBef>
            </a:pPr>
            <a:endParaRPr lang="en-US" sz="2200" dirty="0" smtClean="0">
              <a:latin typeface="Times New Roman" panose="02020603050405020304" pitchFamily="18" charset="0"/>
              <a:cs typeface="Times New Roman" panose="02020603050405020304" pitchFamily="18" charset="0"/>
            </a:endParaRPr>
          </a:p>
          <a:p>
            <a:pPr marL="228600" lvl="1">
              <a:spcBef>
                <a:spcPts val="1000"/>
              </a:spcBef>
            </a:pPr>
            <a:r>
              <a:rPr lang="en-US" sz="2200" dirty="0" smtClean="0">
                <a:solidFill>
                  <a:schemeClr val="tx1"/>
                </a:solidFill>
                <a:latin typeface="Times New Roman" panose="02020603050405020304" pitchFamily="18" charset="0"/>
                <a:cs typeface="Times New Roman" panose="02020603050405020304" pitchFamily="18" charset="0"/>
              </a:rPr>
              <a:t>We can perform polymorphism in java by method overloading and method overriding.</a:t>
            </a:r>
          </a:p>
          <a:p>
            <a:r>
              <a:rPr lang="en-US" sz="2200" dirty="0" smtClean="0">
                <a:latin typeface="Times New Roman" panose="02020603050405020304" pitchFamily="18" charset="0"/>
                <a:cs typeface="Times New Roman" panose="02020603050405020304" pitchFamily="18" charset="0"/>
              </a:rPr>
              <a:t>If </a:t>
            </a:r>
            <a:r>
              <a:rPr lang="en-US" sz="2200" dirty="0">
                <a:latin typeface="Times New Roman" panose="02020603050405020304" pitchFamily="18" charset="0"/>
                <a:cs typeface="Times New Roman" panose="02020603050405020304" pitchFamily="18" charset="0"/>
              </a:rPr>
              <a:t>you overload static method in java, it is the example of compile time polymorphism. Here, we will focus on runtime polymorphism in java.</a:t>
            </a:r>
          </a:p>
          <a:p>
            <a:pPr marL="0" indent="0">
              <a:buNone/>
            </a:pP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23448381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2326" y="262095"/>
            <a:ext cx="11007144" cy="626548"/>
          </a:xfrm>
        </p:spPr>
        <p:txBody>
          <a:bodyPr>
            <a:normAutofit fontScale="90000"/>
          </a:bodyPr>
          <a:lstStyle/>
          <a:p>
            <a:r>
              <a:rPr lang="en-US" sz="3600" b="1" dirty="0">
                <a:solidFill>
                  <a:srgbClr val="C00000"/>
                </a:solidFill>
                <a:latin typeface="Times New Roman" panose="02020603050405020304" pitchFamily="18" charset="0"/>
                <a:cs typeface="Times New Roman" panose="02020603050405020304" pitchFamily="18" charset="0"/>
              </a:rPr>
              <a:t>Compile-time </a:t>
            </a:r>
            <a:r>
              <a:rPr lang="en-US" sz="3600" b="1" dirty="0" smtClean="0">
                <a:solidFill>
                  <a:srgbClr val="C00000"/>
                </a:solidFill>
                <a:latin typeface="Times New Roman" panose="02020603050405020304" pitchFamily="18" charset="0"/>
                <a:cs typeface="Times New Roman" panose="02020603050405020304" pitchFamily="18" charset="0"/>
              </a:rPr>
              <a:t>/Static binding</a:t>
            </a:r>
            <a:r>
              <a:rPr lang="en-US" sz="3600" b="1" dirty="0">
                <a:solidFill>
                  <a:srgbClr val="C00000"/>
                </a:solidFill>
                <a:latin typeface="Times New Roman" panose="02020603050405020304" pitchFamily="18" charset="0"/>
                <a:cs typeface="Times New Roman" panose="02020603050405020304" pitchFamily="18" charset="0"/>
              </a:rPr>
              <a:t>(also known as early binding</a:t>
            </a:r>
            <a:r>
              <a:rPr lang="en-US" sz="3600" b="1" dirty="0" smtClean="0">
                <a:solidFill>
                  <a:srgbClr val="C00000"/>
                </a:solidFill>
                <a:latin typeface="Times New Roman" panose="02020603050405020304" pitchFamily="18" charset="0"/>
                <a:cs typeface="Times New Roman" panose="02020603050405020304" pitchFamily="18" charset="0"/>
              </a:rPr>
              <a:t>)</a:t>
            </a:r>
            <a:endParaRPr lang="en-US" sz="3600" b="1"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532326" y="1184856"/>
            <a:ext cx="11127347" cy="5306096"/>
          </a:xfrm>
        </p:spPr>
        <p:txBody>
          <a:bodyPr>
            <a:normAutofit/>
          </a:bodyPr>
          <a:lstStyle/>
          <a:p>
            <a:endParaRPr lang="en-US" sz="2200" dirty="0" smtClean="0">
              <a:latin typeface="Times New Roman" panose="02020603050405020304" pitchFamily="18" charset="0"/>
              <a:cs typeface="Times New Roman" panose="02020603050405020304" pitchFamily="18" charset="0"/>
            </a:endParaRPr>
          </a:p>
          <a:p>
            <a:r>
              <a:rPr lang="en-US" sz="2200" dirty="0" smtClean="0">
                <a:latin typeface="Times New Roman" panose="02020603050405020304" pitchFamily="18" charset="0"/>
                <a:cs typeface="Times New Roman" panose="02020603050405020304" pitchFamily="18" charset="0"/>
              </a:rPr>
              <a:t>When </a:t>
            </a:r>
            <a:r>
              <a:rPr lang="en-US" sz="2200" dirty="0">
                <a:latin typeface="Times New Roman" panose="02020603050405020304" pitchFamily="18" charset="0"/>
                <a:cs typeface="Times New Roman" panose="02020603050405020304" pitchFamily="18" charset="0"/>
              </a:rPr>
              <a:t>type of the object is determined at compiled time(by the compiler), it is known as static binding.</a:t>
            </a:r>
          </a:p>
          <a:p>
            <a:r>
              <a:rPr lang="en-US" sz="2200" dirty="0">
                <a:latin typeface="Times New Roman" panose="02020603050405020304" pitchFamily="18" charset="0"/>
                <a:cs typeface="Times New Roman" panose="02020603050405020304" pitchFamily="18" charset="0"/>
              </a:rPr>
              <a:t>If there is any private, final or static method in a class, there is static binding</a:t>
            </a:r>
            <a:r>
              <a:rPr lang="en-US" sz="2200" dirty="0" smtClean="0">
                <a:latin typeface="Times New Roman" panose="02020603050405020304" pitchFamily="18" charset="0"/>
                <a:cs typeface="Times New Roman" panose="02020603050405020304" pitchFamily="18" charset="0"/>
              </a:rPr>
              <a:t>.</a:t>
            </a:r>
          </a:p>
          <a:p>
            <a:pPr marL="0" indent="0">
              <a:buNone/>
            </a:pPr>
            <a:r>
              <a:rPr lang="en-US" sz="2200" u="sng" dirty="0" smtClean="0">
                <a:latin typeface="Times New Roman" panose="02020603050405020304" pitchFamily="18" charset="0"/>
                <a:cs typeface="Times New Roman" panose="02020603050405020304" pitchFamily="18" charset="0"/>
              </a:rPr>
              <a:t>Example</a:t>
            </a:r>
            <a:r>
              <a:rPr lang="en-US" sz="2200" dirty="0" smtClean="0">
                <a:latin typeface="Times New Roman" panose="02020603050405020304" pitchFamily="18" charset="0"/>
                <a:cs typeface="Times New Roman" panose="02020603050405020304" pitchFamily="18" charset="0"/>
              </a:rPr>
              <a:t>:</a:t>
            </a:r>
          </a:p>
          <a:p>
            <a:pPr marL="0" indent="0">
              <a:buNone/>
            </a:pPr>
            <a:r>
              <a:rPr lang="en-US" sz="2200" dirty="0" smtClean="0">
                <a:latin typeface="Times New Roman" panose="02020603050405020304" pitchFamily="18" charset="0"/>
                <a:cs typeface="Times New Roman" panose="02020603050405020304" pitchFamily="18" charset="0"/>
              </a:rPr>
              <a:t>class</a:t>
            </a:r>
            <a:r>
              <a:rPr lang="en-US" sz="2200" dirty="0">
                <a:latin typeface="Times New Roman" panose="02020603050405020304" pitchFamily="18" charset="0"/>
                <a:cs typeface="Times New Roman" panose="02020603050405020304" pitchFamily="18" charset="0"/>
              </a:rPr>
              <a:t> Dog{  </a:t>
            </a:r>
          </a:p>
          <a:p>
            <a:pPr marL="0" indent="0">
              <a:buNone/>
            </a:pPr>
            <a:r>
              <a:rPr lang="en-US" sz="2200" dirty="0">
                <a:latin typeface="Times New Roman" panose="02020603050405020304" pitchFamily="18" charset="0"/>
                <a:cs typeface="Times New Roman" panose="02020603050405020304" pitchFamily="18" charset="0"/>
              </a:rPr>
              <a:t> private void eat</a:t>
            </a:r>
            <a:r>
              <a:rPr lang="en-US" sz="2200" dirty="0" smtClean="0">
                <a:latin typeface="Times New Roman" panose="02020603050405020304" pitchFamily="18" charset="0"/>
                <a:cs typeface="Times New Roman" panose="02020603050405020304" pitchFamily="18" charset="0"/>
              </a:rPr>
              <a:t>(){</a:t>
            </a:r>
          </a:p>
          <a:p>
            <a:pPr marL="0" indent="0">
              <a:buNone/>
            </a:pPr>
            <a:r>
              <a:rPr lang="en-US" sz="2200" dirty="0" smtClean="0">
                <a:latin typeface="Times New Roman" panose="02020603050405020304" pitchFamily="18" charset="0"/>
                <a:cs typeface="Times New Roman" panose="02020603050405020304" pitchFamily="18" charset="0"/>
              </a:rPr>
              <a:t>System.out.println</a:t>
            </a:r>
            <a:r>
              <a:rPr lang="en-US" sz="2200" dirty="0">
                <a:latin typeface="Times New Roman" panose="02020603050405020304" pitchFamily="18" charset="0"/>
                <a:cs typeface="Times New Roman" panose="02020603050405020304" pitchFamily="18" charset="0"/>
              </a:rPr>
              <a:t>("dog is eating</a:t>
            </a:r>
            <a:r>
              <a:rPr lang="en-US" sz="2200" dirty="0" smtClean="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  </a:t>
            </a:r>
          </a:p>
          <a:p>
            <a:pPr marL="0" indent="0">
              <a:buNone/>
            </a:pPr>
            <a:r>
              <a:rPr lang="en-US" sz="2200" dirty="0">
                <a:latin typeface="Times New Roman" panose="02020603050405020304" pitchFamily="18" charset="0"/>
                <a:cs typeface="Times New Roman" panose="02020603050405020304" pitchFamily="18" charset="0"/>
              </a:rPr>
              <a:t>  </a:t>
            </a:r>
          </a:p>
          <a:p>
            <a:pPr marL="0" indent="0">
              <a:buNone/>
            </a:pPr>
            <a:r>
              <a:rPr lang="en-US" sz="2200" dirty="0">
                <a:latin typeface="Times New Roman" panose="02020603050405020304" pitchFamily="18" charset="0"/>
                <a:cs typeface="Times New Roman" panose="02020603050405020304" pitchFamily="18" charset="0"/>
              </a:rPr>
              <a:t> public static void main(String args[]){  </a:t>
            </a:r>
          </a:p>
          <a:p>
            <a:pPr marL="0" indent="0">
              <a:buNone/>
            </a:pPr>
            <a:r>
              <a:rPr lang="en-US" sz="2200" dirty="0">
                <a:latin typeface="Times New Roman" panose="02020603050405020304" pitchFamily="18" charset="0"/>
                <a:cs typeface="Times New Roman" panose="02020603050405020304" pitchFamily="18" charset="0"/>
              </a:rPr>
              <a:t>  Dog d1=new Dog();  </a:t>
            </a:r>
          </a:p>
          <a:p>
            <a:pPr marL="0" indent="0">
              <a:buNone/>
            </a:pPr>
            <a:r>
              <a:rPr lang="en-US" sz="2200" dirty="0">
                <a:latin typeface="Times New Roman" panose="02020603050405020304" pitchFamily="18" charset="0"/>
                <a:cs typeface="Times New Roman" panose="02020603050405020304" pitchFamily="18" charset="0"/>
              </a:rPr>
              <a:t>  d1.eat();  </a:t>
            </a:r>
          </a:p>
          <a:p>
            <a:pPr marL="0" indent="0">
              <a:buNone/>
            </a:pPr>
            <a:r>
              <a:rPr lang="en-US" sz="2200" dirty="0">
                <a:latin typeface="Times New Roman" panose="02020603050405020304" pitchFamily="18" charset="0"/>
                <a:cs typeface="Times New Roman" panose="02020603050405020304" pitchFamily="18" charset="0"/>
              </a:rPr>
              <a:t> }  </a:t>
            </a:r>
            <a:r>
              <a:rPr lang="en-US" sz="2200" dirty="0" smtClean="0">
                <a:latin typeface="Times New Roman" panose="02020603050405020304" pitchFamily="18" charset="0"/>
                <a:cs typeface="Times New Roman" panose="02020603050405020304" pitchFamily="18" charset="0"/>
              </a:rPr>
              <a:t>}</a:t>
            </a:r>
            <a:r>
              <a:rPr lang="en-US" sz="2200" dirty="0">
                <a:latin typeface="Times New Roman" panose="02020603050405020304" pitchFamily="18" charset="0"/>
                <a:cs typeface="Times New Roman" panose="02020603050405020304" pitchFamily="18" charset="0"/>
              </a:rPr>
              <a:t>  </a:t>
            </a:r>
          </a:p>
          <a:p>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9989190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3458"/>
            <a:ext cx="10515600" cy="678064"/>
          </a:xfrm>
        </p:spPr>
        <p:txBody>
          <a:bodyPr>
            <a:normAutofit/>
          </a:bodyPr>
          <a:lstStyle/>
          <a:p>
            <a:r>
              <a:rPr lang="en-US" b="1" dirty="0" smtClean="0">
                <a:solidFill>
                  <a:srgbClr val="C00000"/>
                </a:solidFill>
                <a:latin typeface="Times New Roman" panose="02020603050405020304" pitchFamily="18" charset="0"/>
                <a:cs typeface="Times New Roman" panose="02020603050405020304" pitchFamily="18" charset="0"/>
              </a:rPr>
              <a:t>Runtime(</a:t>
            </a:r>
            <a:r>
              <a:rPr lang="en-US" b="1" dirty="0">
                <a:solidFill>
                  <a:srgbClr val="C00000"/>
                </a:solidFill>
                <a:latin typeface="Times New Roman" panose="02020603050405020304" pitchFamily="18" charset="0"/>
                <a:cs typeface="Times New Roman" panose="02020603050405020304" pitchFamily="18" charset="0"/>
              </a:rPr>
              <a:t>Dynamic </a:t>
            </a:r>
            <a:r>
              <a:rPr lang="en-US" b="1" dirty="0" smtClean="0">
                <a:solidFill>
                  <a:srgbClr val="C00000"/>
                </a:solidFill>
                <a:latin typeface="Times New Roman" panose="02020603050405020304" pitchFamily="18" charset="0"/>
                <a:cs typeface="Times New Roman" panose="02020603050405020304" pitchFamily="18" charset="0"/>
              </a:rPr>
              <a:t>binding) Polymorphism</a:t>
            </a:r>
            <a:endParaRPr lang="en-US" b="1"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592427" y="1661376"/>
            <a:ext cx="10947043" cy="4275786"/>
          </a:xfrm>
        </p:spPr>
        <p:txBody>
          <a:bodyPr>
            <a:normAutofit/>
          </a:bodyPr>
          <a:lstStyle/>
          <a:p>
            <a:r>
              <a:rPr lang="en-US" sz="2200" dirty="0">
                <a:latin typeface="Times New Roman" panose="02020603050405020304" pitchFamily="18" charset="0"/>
                <a:cs typeface="Times New Roman" panose="02020603050405020304" pitchFamily="18" charset="0"/>
              </a:rPr>
              <a:t>Runtime polymorphism or Dynamic Method Dispatch is a process in which a call to an overridden method is resolved at runtime rather than compile-time</a:t>
            </a:r>
            <a:r>
              <a:rPr lang="en-US" sz="2200" dirty="0" smtClean="0">
                <a:latin typeface="Times New Roman" panose="02020603050405020304" pitchFamily="18" charset="0"/>
                <a:cs typeface="Times New Roman" panose="02020603050405020304" pitchFamily="18" charset="0"/>
              </a:rPr>
              <a:t>.</a:t>
            </a:r>
          </a:p>
          <a:p>
            <a:pPr marL="0" indent="0">
              <a:buNone/>
            </a:pPr>
            <a:r>
              <a:rPr lang="en-US" sz="2200" dirty="0" smtClean="0">
                <a:latin typeface="Times New Roman" panose="02020603050405020304" pitchFamily="18" charset="0"/>
                <a:cs typeface="Times New Roman" panose="02020603050405020304" pitchFamily="18" charset="0"/>
              </a:rPr>
              <a:t>					or</a:t>
            </a:r>
          </a:p>
          <a:p>
            <a:r>
              <a:rPr lang="en-US" sz="2200" dirty="0">
                <a:latin typeface="Times New Roman" panose="02020603050405020304" pitchFamily="18" charset="0"/>
                <a:cs typeface="Times New Roman" panose="02020603050405020304" pitchFamily="18" charset="0"/>
              </a:rPr>
              <a:t>When type of the object is determined at run-time, it is known as dynamic binding.</a:t>
            </a:r>
          </a:p>
          <a:p>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In this process, an overridden method is called through the reference variable of a superclass. The determination of the method to be called is based on the object being referred to by the reference variable.</a:t>
            </a:r>
          </a:p>
          <a:p>
            <a:r>
              <a:rPr lang="en-US" sz="2200" dirty="0">
                <a:latin typeface="Times New Roman" panose="02020603050405020304" pitchFamily="18" charset="0"/>
                <a:cs typeface="Times New Roman" panose="02020603050405020304" pitchFamily="18" charset="0"/>
              </a:rPr>
              <a:t>Let's first understand the upcasting before Runtime Polymorphism.</a:t>
            </a:r>
          </a:p>
          <a:p>
            <a:pPr marL="0" indent="0">
              <a:buNone/>
            </a:pP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20730758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latin typeface="Times New Roman" panose="02020603050405020304" pitchFamily="18" charset="0"/>
                <a:cs typeface="Times New Roman" panose="02020603050405020304" pitchFamily="18" charset="0"/>
              </a:rPr>
              <a:t>Example of Java Runtime Polymorphism</a:t>
            </a:r>
            <a:endParaRPr lang="en-US" dirty="0">
              <a:solidFill>
                <a:srgbClr val="C00000"/>
              </a:solidFill>
            </a:endParaRPr>
          </a:p>
        </p:txBody>
      </p:sp>
      <p:sp>
        <p:nvSpPr>
          <p:cNvPr id="3" name="Content Placeholder 2"/>
          <p:cNvSpPr>
            <a:spLocks noGrp="1"/>
          </p:cNvSpPr>
          <p:nvPr>
            <p:ph sz="quarter" idx="1"/>
          </p:nvPr>
        </p:nvSpPr>
        <p:spPr/>
        <p:txBody>
          <a:bodyPr>
            <a:normAutofit fontScale="85000" lnSpcReduction="20000"/>
          </a:bodyPr>
          <a:lstStyle/>
          <a:p>
            <a:pPr marL="0" indent="0">
              <a:buNone/>
            </a:pPr>
            <a:r>
              <a:rPr lang="en-US" sz="3200" dirty="0" smtClean="0">
                <a:latin typeface="Times New Roman" panose="02020603050405020304" pitchFamily="18" charset="0"/>
                <a:cs typeface="Times New Roman" panose="02020603050405020304" pitchFamily="18" charset="0"/>
              </a:rPr>
              <a:t>class Bike{</a:t>
            </a:r>
          </a:p>
          <a:p>
            <a:pPr marL="0" indent="0">
              <a:buNone/>
            </a:pPr>
            <a:r>
              <a:rPr lang="en-US" sz="3200" dirty="0" smtClean="0">
                <a:latin typeface="Times New Roman" panose="02020603050405020304" pitchFamily="18" charset="0"/>
                <a:cs typeface="Times New Roman" panose="02020603050405020304" pitchFamily="18" charset="0"/>
              </a:rPr>
              <a:t>   void run(){System.out.println("running");}</a:t>
            </a:r>
          </a:p>
          <a:p>
            <a:pPr marL="0" indent="0">
              <a:buNone/>
            </a:pPr>
            <a:r>
              <a:rPr lang="en-US" sz="3200" dirty="0" smtClean="0">
                <a:latin typeface="Times New Roman" panose="02020603050405020304" pitchFamily="18" charset="0"/>
                <a:cs typeface="Times New Roman" panose="02020603050405020304" pitchFamily="18" charset="0"/>
              </a:rPr>
              <a:t> }</a:t>
            </a:r>
          </a:p>
          <a:p>
            <a:pPr marL="0" indent="0">
              <a:buNone/>
            </a:pPr>
            <a:r>
              <a:rPr lang="en-US" sz="3200" dirty="0" smtClean="0">
                <a:latin typeface="Times New Roman" panose="02020603050405020304" pitchFamily="18" charset="0"/>
                <a:cs typeface="Times New Roman" panose="02020603050405020304" pitchFamily="18" charset="0"/>
              </a:rPr>
              <a:t> class Splender extends Bike{</a:t>
            </a:r>
          </a:p>
          <a:p>
            <a:pPr marL="0" indent="0">
              <a:buNone/>
            </a:pPr>
            <a:r>
              <a:rPr lang="en-US" sz="3200" dirty="0" smtClean="0">
                <a:latin typeface="Times New Roman" panose="02020603050405020304" pitchFamily="18" charset="0"/>
                <a:cs typeface="Times New Roman" panose="02020603050405020304" pitchFamily="18" charset="0"/>
              </a:rPr>
              <a:t>   void run(){System.out.println("running safely with 60km");}</a:t>
            </a:r>
          </a:p>
          <a:p>
            <a:pPr marL="0" indent="0">
              <a:buNone/>
            </a:pPr>
            <a:r>
              <a:rPr lang="en-US" sz="3200" dirty="0" smtClean="0">
                <a:latin typeface="Times New Roman" panose="02020603050405020304" pitchFamily="18" charset="0"/>
                <a:cs typeface="Times New Roman" panose="02020603050405020304" pitchFamily="18" charset="0"/>
              </a:rPr>
              <a:t> </a:t>
            </a:r>
          </a:p>
          <a:p>
            <a:pPr marL="0" indent="0">
              <a:buNone/>
            </a:pPr>
            <a:r>
              <a:rPr lang="en-US" sz="3200" dirty="0" smtClean="0">
                <a:latin typeface="Times New Roman" panose="02020603050405020304" pitchFamily="18" charset="0"/>
                <a:cs typeface="Times New Roman" panose="02020603050405020304" pitchFamily="18" charset="0"/>
              </a:rPr>
              <a:t>   public static void main(String args[]){</a:t>
            </a:r>
          </a:p>
          <a:p>
            <a:pPr marL="0" indent="0">
              <a:buNone/>
            </a:pPr>
            <a:r>
              <a:rPr lang="en-US" sz="3200" dirty="0" smtClean="0">
                <a:latin typeface="Times New Roman" panose="02020603050405020304" pitchFamily="18" charset="0"/>
                <a:cs typeface="Times New Roman" panose="02020603050405020304" pitchFamily="18" charset="0"/>
              </a:rPr>
              <a:t>     Bike b = new Splender();   //upcasting</a:t>
            </a:r>
          </a:p>
          <a:p>
            <a:pPr marL="0" indent="0">
              <a:buNone/>
            </a:pPr>
            <a:r>
              <a:rPr lang="en-US" sz="3200" dirty="0" smtClean="0">
                <a:latin typeface="Times New Roman" panose="02020603050405020304" pitchFamily="18" charset="0"/>
                <a:cs typeface="Times New Roman" panose="02020603050405020304" pitchFamily="18" charset="0"/>
              </a:rPr>
              <a:t>     b.run();</a:t>
            </a:r>
          </a:p>
          <a:p>
            <a:pPr marL="0" indent="0">
              <a:buNone/>
            </a:pPr>
            <a:r>
              <a:rPr lang="en-US" sz="3200" dirty="0" smtClean="0">
                <a:latin typeface="Times New Roman" panose="02020603050405020304" pitchFamily="18" charset="0"/>
                <a:cs typeface="Times New Roman" panose="02020603050405020304" pitchFamily="18" charset="0"/>
              </a:rPr>
              <a:t>   }</a:t>
            </a:r>
          </a:p>
          <a:p>
            <a:pPr marL="0" indent="0">
              <a:buNone/>
            </a:pPr>
            <a:r>
              <a:rPr lang="en-US" sz="3200" dirty="0" smtClean="0">
                <a:latin typeface="Times New Roman" panose="02020603050405020304" pitchFamily="18" charset="0"/>
                <a:cs typeface="Times New Roman" panose="02020603050405020304" pitchFamily="18" charset="0"/>
              </a:rPr>
              <a:t> }</a:t>
            </a:r>
          </a:p>
          <a:p>
            <a:endParaRPr lang="en-US" dirty="0">
              <a:solidFill>
                <a:schemeClr val="bg1"/>
              </a:solidFill>
            </a:endParaRPr>
          </a:p>
        </p:txBody>
      </p:sp>
      <p:sp>
        <p:nvSpPr>
          <p:cNvPr id="6" name="TextBox 5"/>
          <p:cNvSpPr txBox="1"/>
          <p:nvPr/>
        </p:nvSpPr>
        <p:spPr>
          <a:xfrm>
            <a:off x="8360229" y="5290457"/>
            <a:ext cx="3344091" cy="923330"/>
          </a:xfrm>
          <a:prstGeom prst="rect">
            <a:avLst/>
          </a:prstGeom>
          <a:noFill/>
        </p:spPr>
        <p:txBody>
          <a:bodyPr wrap="square" rtlCol="0">
            <a:spAutoFit/>
          </a:bodyPr>
          <a:lstStyle/>
          <a:p>
            <a:r>
              <a:rPr lang="en-US" dirty="0" smtClean="0">
                <a:solidFill>
                  <a:srgbClr val="FF0000"/>
                </a:solidFill>
              </a:rPr>
              <a:t>Output:</a:t>
            </a:r>
          </a:p>
          <a:p>
            <a:r>
              <a:rPr lang="en-US" dirty="0" smtClean="0">
                <a:solidFill>
                  <a:srgbClr val="FF0000"/>
                </a:solidFill>
              </a:rPr>
              <a:t>running safely with 60km</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800" b="1" dirty="0">
                <a:solidFill>
                  <a:srgbClr val="C00000"/>
                </a:solidFill>
                <a:latin typeface="Times New Roman" pitchFamily="18" charset="0"/>
                <a:cs typeface="Times New Roman" pitchFamily="18" charset="0"/>
              </a:rPr>
              <a:t>Benefits of Polymorphism</a:t>
            </a:r>
          </a:p>
        </p:txBody>
      </p:sp>
      <p:sp>
        <p:nvSpPr>
          <p:cNvPr id="3" name="Content Placeholder 2"/>
          <p:cNvSpPr>
            <a:spLocks noGrp="1"/>
          </p:cNvSpPr>
          <p:nvPr>
            <p:ph sz="quarter" idx="1"/>
          </p:nvPr>
        </p:nvSpPr>
        <p:spPr>
          <a:xfrm>
            <a:off x="931572" y="1984248"/>
            <a:ext cx="10328856" cy="2883966"/>
          </a:xfrm>
        </p:spPr>
        <p:txBody>
          <a:bodyPr>
            <a:noAutofit/>
          </a:bodyPr>
          <a:lstStyle/>
          <a:p>
            <a:pPr>
              <a:buFont typeface="Wingdings" pitchFamily="2" charset="2"/>
              <a:buChar char="v"/>
            </a:pPr>
            <a:r>
              <a:rPr lang="en-US" sz="2400" b="1" i="1" dirty="0">
                <a:latin typeface="Times New Roman" pitchFamily="18" charset="0"/>
                <a:cs typeface="Times New Roman" pitchFamily="18" charset="0"/>
              </a:rPr>
              <a:t>Simplicity:</a:t>
            </a:r>
          </a:p>
          <a:p>
            <a:pPr>
              <a:buNone/>
            </a:pPr>
            <a:r>
              <a:rPr lang="en-US" sz="2400" dirty="0">
                <a:latin typeface="Times New Roman" pitchFamily="18" charset="0"/>
                <a:cs typeface="Times New Roman" pitchFamily="18" charset="0"/>
              </a:rPr>
              <a:t>    This makes your code easier for you to write and easier for others to understand.</a:t>
            </a:r>
          </a:p>
          <a:p>
            <a:pPr>
              <a:buNone/>
            </a:pPr>
            <a:endParaRPr lang="en-US" sz="2400" dirty="0">
              <a:latin typeface="Times New Roman" pitchFamily="18" charset="0"/>
              <a:cs typeface="Times New Roman" pitchFamily="18" charset="0"/>
            </a:endParaRPr>
          </a:p>
          <a:p>
            <a:pPr>
              <a:buFont typeface="Wingdings" pitchFamily="2" charset="2"/>
              <a:buChar char="v"/>
            </a:pPr>
            <a:r>
              <a:rPr lang="en-US" sz="2400" b="1" i="1" dirty="0">
                <a:latin typeface="Times New Roman" pitchFamily="18" charset="0"/>
                <a:cs typeface="Times New Roman" pitchFamily="18" charset="0"/>
              </a:rPr>
              <a:t>Extensibility:</a:t>
            </a:r>
          </a:p>
          <a:p>
            <a:pPr>
              <a:buNone/>
            </a:pPr>
            <a:r>
              <a:rPr lang="en-US" sz="2400" dirty="0">
                <a:latin typeface="Times New Roman" pitchFamily="18" charset="0"/>
                <a:cs typeface="Times New Roman" pitchFamily="18" charset="0"/>
              </a:rPr>
              <a:t>     Polymorphism design and implements system that are more extensible.</a:t>
            </a:r>
          </a:p>
        </p:txBody>
      </p:sp>
    </p:spTree>
    <p:extLst>
      <p:ext uri="{BB962C8B-B14F-4D97-AF65-F5344CB8AC3E}">
        <p14:creationId xmlns="" xmlns:p14="http://schemas.microsoft.com/office/powerpoint/2010/main" val="2197778280"/>
      </p:ext>
    </p:extLst>
  </p:cSld>
  <p:clrMapOvr>
    <a:masterClrMapping/>
  </p:clrMapOvr>
  <p:transition>
    <p:dissolv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563188" y="287384"/>
            <a:ext cx="9144000" cy="613953"/>
          </a:xfrm>
          <a:solidFill>
            <a:schemeClr val="bg1"/>
          </a:solidFill>
          <a:ln>
            <a:solidFill>
              <a:schemeClr val="bg1"/>
            </a:solidFill>
          </a:ln>
        </p:spPr>
        <p:style>
          <a:lnRef idx="2">
            <a:schemeClr val="accent2"/>
          </a:lnRef>
          <a:fillRef idx="1">
            <a:schemeClr val="lt1"/>
          </a:fillRef>
          <a:effectRef idx="0">
            <a:schemeClr val="accent2"/>
          </a:effectRef>
          <a:fontRef idx="minor">
            <a:schemeClr val="dk1"/>
          </a:fontRef>
        </p:style>
        <p:txBody>
          <a:bodyPr>
            <a:noAutofit/>
          </a:bodyPr>
          <a:lstStyle/>
          <a:p>
            <a:r>
              <a:rPr lang="en-US" b="1" dirty="0" smtClean="0">
                <a:solidFill>
                  <a:srgbClr val="C00000"/>
                </a:solidFill>
                <a:latin typeface="Times New Roman" pitchFamily="18" charset="0"/>
                <a:cs typeface="Times New Roman" pitchFamily="18" charset="0"/>
              </a:rPr>
              <a:t>   Static Vs Dynamic Polymorphism</a:t>
            </a:r>
            <a:endParaRPr lang="en-US" sz="4000" b="1" dirty="0">
              <a:solidFill>
                <a:srgbClr val="C00000"/>
              </a:solidFill>
              <a:latin typeface="Times New Roman" pitchFamily="18" charset="0"/>
              <a:cs typeface="Times New Roman" pitchFamily="18" charset="0"/>
            </a:endParaRPr>
          </a:p>
        </p:txBody>
      </p:sp>
      <p:sp>
        <p:nvSpPr>
          <p:cNvPr id="4" name="Rectangle 3"/>
          <p:cNvSpPr/>
          <p:nvPr/>
        </p:nvSpPr>
        <p:spPr>
          <a:xfrm>
            <a:off x="1092556" y="1708597"/>
            <a:ext cx="10006885" cy="3139321"/>
          </a:xfrm>
          <a:prstGeom prst="rect">
            <a:avLst/>
          </a:prstGeom>
          <a:blipFill>
            <a:blip r:embed="rId2"/>
            <a:tile tx="0" ty="0" sx="100000" sy="100000" flip="none" algn="tl"/>
          </a:blipFill>
          <a:ln>
            <a:solidFill>
              <a:schemeClr val="bg1"/>
            </a:solidFill>
          </a:ln>
        </p:spPr>
        <p:style>
          <a:lnRef idx="2">
            <a:schemeClr val="accent1"/>
          </a:lnRef>
          <a:fillRef idx="1">
            <a:schemeClr val="lt1"/>
          </a:fillRef>
          <a:effectRef idx="0">
            <a:schemeClr val="accent1"/>
          </a:effectRef>
          <a:fontRef idx="minor">
            <a:schemeClr val="dk1"/>
          </a:fontRef>
        </p:style>
        <p:txBody>
          <a:bodyPr wrap="square">
            <a:spAutoFit/>
          </a:bodyPr>
          <a:lstStyle/>
          <a:p>
            <a:r>
              <a:rPr lang="en-US" sz="2200" dirty="0">
                <a:latin typeface="Times New Roman" pitchFamily="18" charset="0"/>
                <a:cs typeface="Times New Roman" pitchFamily="18" charset="0"/>
              </a:rPr>
              <a:t> </a:t>
            </a:r>
          </a:p>
          <a:p>
            <a:pPr>
              <a:buFont typeface="Wingdings" pitchFamily="2" charset="2"/>
              <a:buChar char="v"/>
            </a:pPr>
            <a:r>
              <a:rPr lang="en-US" sz="2200" dirty="0">
                <a:latin typeface="Times New Roman" pitchFamily="18" charset="0"/>
                <a:cs typeface="Times New Roman" pitchFamily="18" charset="0"/>
              </a:rPr>
              <a:t>     Static polymorphism is considered </a:t>
            </a:r>
            <a:r>
              <a:rPr lang="en-US" sz="2200" dirty="0">
                <a:solidFill>
                  <a:srgbClr val="FF0000"/>
                </a:solidFill>
                <a:latin typeface="Times New Roman" pitchFamily="18" charset="0"/>
                <a:cs typeface="Times New Roman" pitchFamily="18" charset="0"/>
              </a:rPr>
              <a:t>more efficient</a:t>
            </a:r>
            <a:r>
              <a:rPr lang="en-US" sz="2200" dirty="0">
                <a:latin typeface="Times New Roman" pitchFamily="18" charset="0"/>
                <a:cs typeface="Times New Roman" pitchFamily="18" charset="0"/>
              </a:rPr>
              <a:t>, and dynamic polymorphism more flexible.</a:t>
            </a:r>
          </a:p>
          <a:p>
            <a:pPr>
              <a:buFont typeface="Wingdings" pitchFamily="2" charset="2"/>
              <a:buChar char="v"/>
            </a:pPr>
            <a:endParaRPr lang="en-US" sz="2200" dirty="0">
              <a:latin typeface="Times New Roman" pitchFamily="18" charset="0"/>
              <a:cs typeface="Times New Roman" pitchFamily="18" charset="0"/>
            </a:endParaRPr>
          </a:p>
          <a:p>
            <a:pPr>
              <a:buFont typeface="Wingdings" pitchFamily="2" charset="2"/>
              <a:buChar char="v"/>
            </a:pPr>
            <a:r>
              <a:rPr lang="en-US" sz="2200" dirty="0">
                <a:latin typeface="Times New Roman" pitchFamily="18" charset="0"/>
                <a:cs typeface="Times New Roman" pitchFamily="18" charset="0"/>
              </a:rPr>
              <a:t>    Statically bound methods are those </a:t>
            </a:r>
            <a:r>
              <a:rPr lang="en-US" sz="2200" dirty="0" smtClean="0">
                <a:solidFill>
                  <a:srgbClr val="FF0000"/>
                </a:solidFill>
                <a:latin typeface="Times New Roman" pitchFamily="18" charset="0"/>
                <a:cs typeface="Times New Roman" pitchFamily="18" charset="0"/>
              </a:rPr>
              <a:t>methods that </a:t>
            </a:r>
            <a:r>
              <a:rPr lang="en-US" sz="2200" dirty="0">
                <a:solidFill>
                  <a:srgbClr val="FF0000"/>
                </a:solidFill>
                <a:latin typeface="Times New Roman" pitchFamily="18" charset="0"/>
                <a:cs typeface="Times New Roman" pitchFamily="18" charset="0"/>
              </a:rPr>
              <a:t>are bound to their calls at compile time</a:t>
            </a:r>
            <a:r>
              <a:rPr lang="en-US" sz="2200" dirty="0">
                <a:latin typeface="Times New Roman" pitchFamily="18" charset="0"/>
                <a:cs typeface="Times New Roman" pitchFamily="18" charset="0"/>
              </a:rPr>
              <a:t>. Dynamic function calls are bound to </a:t>
            </a:r>
            <a:r>
              <a:rPr lang="en-US" sz="2200" dirty="0">
                <a:solidFill>
                  <a:schemeClr val="tx1"/>
                </a:solidFill>
                <a:latin typeface="Times New Roman" pitchFamily="18" charset="0"/>
                <a:cs typeface="Times New Roman" pitchFamily="18" charset="0"/>
              </a:rPr>
              <a:t>the methods </a:t>
            </a:r>
            <a:r>
              <a:rPr lang="en-US" sz="2200" dirty="0" smtClean="0">
                <a:latin typeface="Times New Roman" pitchFamily="18" charset="0"/>
                <a:cs typeface="Times New Roman" pitchFamily="18" charset="0"/>
              </a:rPr>
              <a:t>during </a:t>
            </a:r>
            <a:r>
              <a:rPr lang="en-US" sz="2200" dirty="0">
                <a:latin typeface="Times New Roman" pitchFamily="18" charset="0"/>
                <a:cs typeface="Times New Roman" pitchFamily="18" charset="0"/>
              </a:rPr>
              <a:t>run-time. </a:t>
            </a:r>
          </a:p>
          <a:p>
            <a:endParaRPr lang="en-US" sz="2200" dirty="0">
              <a:latin typeface="Times New Roman" pitchFamily="18" charset="0"/>
              <a:cs typeface="Times New Roman" pitchFamily="18" charset="0"/>
            </a:endParaRPr>
          </a:p>
          <a:p>
            <a:pPr>
              <a:buFont typeface="Wingdings" pitchFamily="2" charset="2"/>
              <a:buChar char="v"/>
            </a:pPr>
            <a:r>
              <a:rPr lang="en-US" sz="2200" dirty="0">
                <a:latin typeface="Times New Roman" pitchFamily="18" charset="0"/>
                <a:cs typeface="Times New Roman" pitchFamily="18" charset="0"/>
              </a:rPr>
              <a:t>    Involves the additional step of searching the functions during run-time. On the other hand, no run-time search is required for statically bound functions.</a:t>
            </a:r>
          </a:p>
        </p:txBody>
      </p:sp>
    </p:spTree>
    <p:extLst>
      <p:ext uri="{BB962C8B-B14F-4D97-AF65-F5344CB8AC3E}">
        <p14:creationId xmlns="" xmlns:p14="http://schemas.microsoft.com/office/powerpoint/2010/main" val="103866478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4822"/>
            <a:ext cx="10515600" cy="793974"/>
          </a:xfrm>
        </p:spPr>
        <p:txBody>
          <a:bodyPr/>
          <a:lstStyle/>
          <a:p>
            <a:r>
              <a:rPr lang="en-US" b="1" dirty="0" smtClean="0">
                <a:solidFill>
                  <a:srgbClr val="C00000"/>
                </a:solidFill>
              </a:rPr>
              <a:t>Upcasting</a:t>
            </a:r>
            <a:endParaRPr lang="en-US" dirty="0">
              <a:solidFill>
                <a:srgbClr val="C00000"/>
              </a:solidFill>
            </a:endParaRPr>
          </a:p>
        </p:txBody>
      </p:sp>
      <p:sp>
        <p:nvSpPr>
          <p:cNvPr id="3" name="Content Placeholder 2"/>
          <p:cNvSpPr>
            <a:spLocks noGrp="1"/>
          </p:cNvSpPr>
          <p:nvPr>
            <p:ph sz="quarter" idx="1"/>
          </p:nvPr>
        </p:nvSpPr>
        <p:spPr>
          <a:xfrm>
            <a:off x="669701" y="1171977"/>
            <a:ext cx="10934163" cy="5177308"/>
          </a:xfrm>
        </p:spPr>
        <p:txBody>
          <a:bodyPr>
            <a:normAutofit/>
          </a:bodyPr>
          <a:lstStyle/>
          <a:p>
            <a:pPr marL="0" indent="0">
              <a:buNone/>
            </a:pPr>
            <a:endParaRPr lang="en-US" sz="2200" dirty="0" smtClean="0">
              <a:latin typeface="Times New Roman" panose="02020603050405020304" pitchFamily="18" charset="0"/>
              <a:cs typeface="Times New Roman" panose="02020603050405020304" pitchFamily="18" charset="0"/>
            </a:endParaRPr>
          </a:p>
          <a:p>
            <a:pPr marL="0" indent="0">
              <a:buNone/>
            </a:pPr>
            <a:r>
              <a:rPr lang="en-US" sz="2200" dirty="0" smtClean="0">
                <a:latin typeface="Times New Roman" panose="02020603050405020304" pitchFamily="18" charset="0"/>
                <a:cs typeface="Times New Roman" panose="02020603050405020304" pitchFamily="18" charset="0"/>
              </a:rPr>
              <a:t>When </a:t>
            </a:r>
            <a:r>
              <a:rPr lang="en-US" sz="2200" dirty="0">
                <a:latin typeface="Times New Roman" panose="02020603050405020304" pitchFamily="18" charset="0"/>
                <a:cs typeface="Times New Roman" panose="02020603050405020304" pitchFamily="18" charset="0"/>
              </a:rPr>
              <a:t>reference variable of Parent class refers to the object of Child class, it is known as upcasting. For example</a:t>
            </a:r>
            <a:r>
              <a:rPr lang="en-US" sz="2200" dirty="0" smtClean="0">
                <a:latin typeface="Times New Roman" panose="02020603050405020304" pitchFamily="18" charset="0"/>
                <a:cs typeface="Times New Roman" panose="02020603050405020304" pitchFamily="18" charset="0"/>
              </a:rPr>
              <a:t>:</a:t>
            </a:r>
          </a:p>
          <a:p>
            <a:pPr marL="0" indent="0">
              <a:buNone/>
            </a:pPr>
            <a:endParaRPr lang="en-US" sz="2200" dirty="0" smtClean="0">
              <a:latin typeface="Times New Roman" panose="02020603050405020304" pitchFamily="18" charset="0"/>
              <a:cs typeface="Times New Roman" panose="02020603050405020304" pitchFamily="18" charset="0"/>
            </a:endParaRPr>
          </a:p>
          <a:p>
            <a:pPr marL="0" indent="0">
              <a:buNone/>
            </a:pPr>
            <a:endParaRPr lang="en-US" sz="2200" dirty="0">
              <a:latin typeface="Times New Roman" panose="02020603050405020304" pitchFamily="18" charset="0"/>
              <a:cs typeface="Times New Roman" panose="02020603050405020304" pitchFamily="18" charset="0"/>
            </a:endParaRPr>
          </a:p>
          <a:p>
            <a:pPr marL="0" indent="0">
              <a:buNone/>
            </a:pPr>
            <a:endParaRPr lang="en-US" sz="2200" dirty="0" smtClean="0">
              <a:latin typeface="Times New Roman" panose="02020603050405020304" pitchFamily="18" charset="0"/>
              <a:cs typeface="Times New Roman" panose="02020603050405020304" pitchFamily="18" charset="0"/>
            </a:endParaRPr>
          </a:p>
          <a:p>
            <a:pPr marL="0" indent="0">
              <a:buNone/>
            </a:pPr>
            <a:r>
              <a:rPr lang="en-US" sz="2200" dirty="0" smtClean="0">
                <a:latin typeface="Times New Roman" panose="02020603050405020304" pitchFamily="18" charset="0"/>
                <a:cs typeface="Times New Roman" panose="02020603050405020304" pitchFamily="18" charset="0"/>
              </a:rPr>
              <a:t>class</a:t>
            </a:r>
            <a:r>
              <a:rPr lang="en-US" sz="2200" dirty="0">
                <a:latin typeface="Times New Roman" panose="02020603050405020304" pitchFamily="18" charset="0"/>
                <a:cs typeface="Times New Roman" panose="02020603050405020304" pitchFamily="18" charset="0"/>
              </a:rPr>
              <a:t> A{}  </a:t>
            </a:r>
          </a:p>
          <a:p>
            <a:pPr marL="0" indent="0">
              <a:buNone/>
            </a:pPr>
            <a:r>
              <a:rPr lang="en-US" sz="2200" dirty="0">
                <a:latin typeface="Times New Roman" panose="02020603050405020304" pitchFamily="18" charset="0"/>
                <a:cs typeface="Times New Roman" panose="02020603050405020304" pitchFamily="18" charset="0"/>
              </a:rPr>
              <a:t>class B extends A{}  </a:t>
            </a:r>
          </a:p>
          <a:p>
            <a:pPr marL="0" indent="0">
              <a:buNone/>
            </a:pPr>
            <a:r>
              <a:rPr lang="en-US" sz="2200" dirty="0" smtClean="0">
                <a:latin typeface="Times New Roman" panose="02020603050405020304" pitchFamily="18" charset="0"/>
                <a:cs typeface="Times New Roman" panose="02020603050405020304" pitchFamily="18" charset="0"/>
              </a:rPr>
              <a:t>class C{</a:t>
            </a:r>
          </a:p>
          <a:p>
            <a:pPr marL="0" indent="0">
              <a:buNone/>
            </a:pPr>
            <a:r>
              <a:rPr lang="en-US" sz="2200" dirty="0" smtClean="0">
                <a:latin typeface="Times New Roman" panose="02020603050405020304" pitchFamily="18" charset="0"/>
                <a:cs typeface="Times New Roman" panose="02020603050405020304" pitchFamily="18" charset="0"/>
              </a:rPr>
              <a:t>public</a:t>
            </a:r>
            <a:r>
              <a:rPr lang="en-US" sz="2200" dirty="0">
                <a:latin typeface="Times New Roman" panose="02020603050405020304" pitchFamily="18" charset="0"/>
                <a:cs typeface="Times New Roman" panose="02020603050405020304" pitchFamily="18" charset="0"/>
              </a:rPr>
              <a:t> static void main(String args[]){</a:t>
            </a:r>
            <a:r>
              <a:rPr lang="en-US" sz="2200" dirty="0" smtClean="0">
                <a:latin typeface="Times New Roman" panose="02020603050405020304" pitchFamily="18" charset="0"/>
                <a:cs typeface="Times New Roman" panose="02020603050405020304" pitchFamily="18" charset="0"/>
              </a:rPr>
              <a:t>  </a:t>
            </a:r>
          </a:p>
          <a:p>
            <a:pPr marL="0" indent="0">
              <a:buNone/>
            </a:pPr>
            <a:r>
              <a:rPr lang="en-US" sz="2200" dirty="0" smtClean="0">
                <a:latin typeface="Times New Roman" panose="02020603050405020304" pitchFamily="18" charset="0"/>
                <a:cs typeface="Times New Roman" panose="02020603050405020304" pitchFamily="18" charset="0"/>
              </a:rPr>
              <a:t>A</a:t>
            </a:r>
            <a:r>
              <a:rPr lang="en-US" sz="2200" dirty="0">
                <a:latin typeface="Times New Roman" panose="02020603050405020304" pitchFamily="18" charset="0"/>
                <a:cs typeface="Times New Roman" panose="02020603050405020304" pitchFamily="18" charset="0"/>
              </a:rPr>
              <a:t> a</a:t>
            </a:r>
            <a:r>
              <a:rPr lang="en-US" sz="2200" dirty="0" smtClean="0">
                <a:latin typeface="Times New Roman" panose="02020603050405020304" pitchFamily="18" charset="0"/>
                <a:cs typeface="Times New Roman" panose="02020603050405020304" pitchFamily="18" charset="0"/>
              </a:rPr>
              <a:t>= new</a:t>
            </a:r>
            <a:r>
              <a:rPr lang="en-US" sz="2200" dirty="0">
                <a:latin typeface="Times New Roman" panose="02020603050405020304" pitchFamily="18" charset="0"/>
                <a:cs typeface="Times New Roman" panose="02020603050405020304" pitchFamily="18" charset="0"/>
              </a:rPr>
              <a:t> B</a:t>
            </a:r>
            <a:r>
              <a:rPr lang="en-US" sz="2200" dirty="0" smtClean="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upcasting  </a:t>
            </a:r>
          </a:p>
          <a:p>
            <a:pPr marL="0" indent="0">
              <a:buNone/>
            </a:pPr>
            <a:r>
              <a:rPr lang="en-US" sz="2200" dirty="0" smtClean="0">
                <a:latin typeface="Times New Roman" panose="02020603050405020304" pitchFamily="18" charset="0"/>
                <a:cs typeface="Times New Roman" panose="02020603050405020304" pitchFamily="18" charset="0"/>
              </a:rPr>
              <a:t>}</a:t>
            </a:r>
            <a:endParaRPr lang="en-US" sz="2200"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4984123" y="2073499"/>
            <a:ext cx="6001555" cy="1983346"/>
          </a:xfrm>
          <a:prstGeom prst="rect">
            <a:avLst/>
          </a:prstGeom>
          <a:blipFill>
            <a:blip r:embed="rId3"/>
            <a:tile tx="0" ty="0" sx="100000" sy="100000" flip="none" algn="tl"/>
          </a:blipFill>
        </p:spPr>
      </p:pic>
    </p:spTree>
    <p:extLst>
      <p:ext uri="{BB962C8B-B14F-4D97-AF65-F5344CB8AC3E}">
        <p14:creationId xmlns="" xmlns:p14="http://schemas.microsoft.com/office/powerpoint/2010/main" val="8724677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62095"/>
            <a:ext cx="10515600" cy="678064"/>
          </a:xfrm>
        </p:spPr>
        <p:txBody>
          <a:bodyPr>
            <a:normAutofit/>
          </a:bodyPr>
          <a:lstStyle/>
          <a:p>
            <a:r>
              <a:rPr lang="en-US" b="1" dirty="0">
                <a:solidFill>
                  <a:srgbClr val="C00000"/>
                </a:solidFill>
                <a:latin typeface="Arial" panose="020B0604020202020204" pitchFamily="34" charset="0"/>
                <a:cs typeface="Arial" panose="020B0604020202020204" pitchFamily="34" charset="0"/>
              </a:rPr>
              <a:t>D</a:t>
            </a:r>
            <a:r>
              <a:rPr lang="en-US" b="1" dirty="0" smtClean="0">
                <a:solidFill>
                  <a:srgbClr val="C00000"/>
                </a:solidFill>
                <a:latin typeface="Arial" panose="020B0604020202020204" pitchFamily="34" charset="0"/>
                <a:cs typeface="Arial" panose="020B0604020202020204" pitchFamily="34" charset="0"/>
              </a:rPr>
              <a:t>owncasting</a:t>
            </a:r>
            <a:endParaRPr lang="en-US" b="1" dirty="0">
              <a:solidFill>
                <a:srgbClr val="C00000"/>
              </a:solidFill>
            </a:endParaRPr>
          </a:p>
        </p:txBody>
      </p:sp>
      <p:sp>
        <p:nvSpPr>
          <p:cNvPr id="3" name="Content Placeholder 2"/>
          <p:cNvSpPr>
            <a:spLocks noGrp="1"/>
          </p:cNvSpPr>
          <p:nvPr>
            <p:ph sz="quarter" idx="1"/>
          </p:nvPr>
        </p:nvSpPr>
        <p:spPr>
          <a:xfrm>
            <a:off x="838200" y="1184856"/>
            <a:ext cx="10515600" cy="4992107"/>
          </a:xfrm>
        </p:spPr>
        <p:txBody>
          <a:bodyPr>
            <a:normAutofit/>
          </a:bodyPr>
          <a:lstStyle/>
          <a:p>
            <a:pPr eaLnBrk="0" fontAlgn="base" hangingPunct="0">
              <a:lnSpc>
                <a:spcPct val="100000"/>
              </a:lnSpc>
              <a:spcBef>
                <a:spcPct val="0"/>
              </a:spcBef>
              <a:spcAft>
                <a:spcPct val="0"/>
              </a:spcAft>
            </a:pPr>
            <a:endParaRPr lang="en-US" sz="2200" dirty="0" smtClean="0">
              <a:latin typeface="Times New Roman" panose="02020603050405020304" pitchFamily="18" charset="0"/>
              <a:cs typeface="Times New Roman" panose="02020603050405020304" pitchFamily="18" charset="0"/>
            </a:endParaRPr>
          </a:p>
          <a:p>
            <a:pPr eaLnBrk="0" fontAlgn="base" hangingPunct="0">
              <a:lnSpc>
                <a:spcPct val="100000"/>
              </a:lnSpc>
              <a:spcBef>
                <a:spcPct val="0"/>
              </a:spcBef>
              <a:spcAft>
                <a:spcPct val="0"/>
              </a:spcAft>
            </a:pPr>
            <a:r>
              <a:rPr lang="en-US" sz="2200" dirty="0" smtClean="0">
                <a:latin typeface="Times New Roman" panose="02020603050405020304" pitchFamily="18" charset="0"/>
                <a:cs typeface="Times New Roman" panose="02020603050405020304" pitchFamily="18" charset="0"/>
              </a:rPr>
              <a:t>When </a:t>
            </a:r>
            <a:r>
              <a:rPr lang="en-US" sz="2200" dirty="0">
                <a:latin typeface="Times New Roman" panose="02020603050405020304" pitchFamily="18" charset="0"/>
                <a:cs typeface="Times New Roman" panose="02020603050405020304" pitchFamily="18" charset="0"/>
              </a:rPr>
              <a:t>Subclass type refers to the object of Parent class, it is known as downcasting. </a:t>
            </a:r>
          </a:p>
          <a:p>
            <a:pPr eaLnBrk="0" fontAlgn="base" hangingPunct="0">
              <a:lnSpc>
                <a:spcPct val="100000"/>
              </a:lnSpc>
              <a:spcBef>
                <a:spcPct val="0"/>
              </a:spcBef>
              <a:spcAft>
                <a:spcPct val="0"/>
              </a:spcAft>
            </a:pPr>
            <a:endParaRPr lang="en-US" sz="2200" dirty="0">
              <a:latin typeface="Times New Roman" panose="02020603050405020304" pitchFamily="18" charset="0"/>
              <a:cs typeface="Times New Roman" panose="02020603050405020304" pitchFamily="18" charset="0"/>
            </a:endParaRPr>
          </a:p>
          <a:p>
            <a:pPr eaLnBrk="0" fontAlgn="base" hangingPunct="0">
              <a:lnSpc>
                <a:spcPct val="100000"/>
              </a:lnSpc>
              <a:spcBef>
                <a:spcPct val="0"/>
              </a:spcBef>
              <a:spcAft>
                <a:spcPct val="0"/>
              </a:spcAft>
            </a:pPr>
            <a:r>
              <a:rPr lang="en-US" sz="2200" dirty="0">
                <a:latin typeface="Times New Roman" panose="02020603050405020304" pitchFamily="18" charset="0"/>
                <a:cs typeface="Times New Roman" panose="02020603050405020304" pitchFamily="18" charset="0"/>
              </a:rPr>
              <a:t>If we perform it directly, compiler gives Compilation error. If you perform it by typecasting, ClassCastException is thrown at runtime. But if we use instanceof operator, downcasting is possible.</a:t>
            </a:r>
          </a:p>
          <a:p>
            <a:pPr marL="0" indent="0" eaLnBrk="0" fontAlgn="base" hangingPunct="0">
              <a:lnSpc>
                <a:spcPct val="100000"/>
              </a:lnSpc>
              <a:spcBef>
                <a:spcPct val="0"/>
              </a:spcBef>
              <a:spcAft>
                <a:spcPct val="0"/>
              </a:spcAft>
              <a:buNone/>
            </a:pPr>
            <a:endParaRPr lang="en-US" sz="2200" dirty="0">
              <a:latin typeface="Times New Roman" panose="02020603050405020304" pitchFamily="18" charset="0"/>
              <a:cs typeface="Times New Roman" panose="02020603050405020304" pitchFamily="18" charset="0"/>
            </a:endParaRPr>
          </a:p>
          <a:p>
            <a:pPr marL="0" lvl="0" indent="0" eaLnBrk="0" fontAlgn="base" hangingPunct="0">
              <a:lnSpc>
                <a:spcPct val="100000"/>
              </a:lnSpc>
              <a:spcBef>
                <a:spcPct val="0"/>
              </a:spcBef>
              <a:spcAft>
                <a:spcPct val="0"/>
              </a:spcAft>
              <a:buNone/>
            </a:pPr>
            <a:r>
              <a:rPr lang="en-US" sz="2200" dirty="0">
                <a:latin typeface="Times New Roman" panose="02020603050405020304" pitchFamily="18" charset="0"/>
                <a:cs typeface="Times New Roman" panose="02020603050405020304" pitchFamily="18" charset="0"/>
              </a:rPr>
              <a:t>	Dog d=</a:t>
            </a:r>
            <a:r>
              <a:rPr lang="en-US" sz="2200" b="1" dirty="0">
                <a:latin typeface="Times New Roman" panose="02020603050405020304" pitchFamily="18" charset="0"/>
                <a:cs typeface="Times New Roman" panose="02020603050405020304" pitchFamily="18" charset="0"/>
              </a:rPr>
              <a:t>new</a:t>
            </a:r>
            <a:r>
              <a:rPr lang="en-US" sz="2200" dirty="0">
                <a:latin typeface="Times New Roman" panose="02020603050405020304" pitchFamily="18" charset="0"/>
                <a:cs typeface="Times New Roman" panose="02020603050405020304" pitchFamily="18" charset="0"/>
              </a:rPr>
              <a:t> Animal();//Compilation error  </a:t>
            </a:r>
          </a:p>
          <a:p>
            <a:pPr marL="0" lvl="0" indent="0" eaLnBrk="0" fontAlgn="base" hangingPunct="0">
              <a:lnSpc>
                <a:spcPct val="100000"/>
              </a:lnSpc>
              <a:spcBef>
                <a:spcPct val="0"/>
              </a:spcBef>
              <a:spcAft>
                <a:spcPct val="0"/>
              </a:spcAft>
              <a:buNone/>
            </a:pPr>
            <a:endParaRPr lang="en-US" sz="2200" dirty="0">
              <a:latin typeface="Times New Roman" panose="02020603050405020304" pitchFamily="18" charset="0"/>
              <a:cs typeface="Times New Roman" panose="02020603050405020304" pitchFamily="18" charset="0"/>
            </a:endParaRPr>
          </a:p>
          <a:p>
            <a:pPr marL="0" lvl="0" indent="0" eaLnBrk="0" fontAlgn="base" hangingPunct="0">
              <a:lnSpc>
                <a:spcPct val="100000"/>
              </a:lnSpc>
              <a:spcBef>
                <a:spcPct val="0"/>
              </a:spcBef>
              <a:spcAft>
                <a:spcPct val="0"/>
              </a:spcAft>
              <a:buNone/>
            </a:pPr>
            <a:r>
              <a:rPr lang="en-US" sz="2200" dirty="0">
                <a:latin typeface="Times New Roman" panose="02020603050405020304" pitchFamily="18" charset="0"/>
                <a:cs typeface="Times New Roman" panose="02020603050405020304" pitchFamily="18" charset="0"/>
              </a:rPr>
              <a:t>If we perform downcasting by typecasting, ClassCastException is thrown at runtime.</a:t>
            </a:r>
          </a:p>
          <a:p>
            <a:pPr marL="0" lvl="0" indent="0" eaLnBrk="0" fontAlgn="base" hangingPunct="0">
              <a:lnSpc>
                <a:spcPct val="100000"/>
              </a:lnSpc>
              <a:spcBef>
                <a:spcPct val="0"/>
              </a:spcBef>
              <a:spcAft>
                <a:spcPct val="0"/>
              </a:spcAft>
              <a:buNone/>
            </a:pPr>
            <a:endParaRPr lang="en-US" sz="2200" dirty="0">
              <a:latin typeface="Times New Roman" panose="02020603050405020304" pitchFamily="18" charset="0"/>
              <a:cs typeface="Times New Roman" panose="02020603050405020304" pitchFamily="18" charset="0"/>
            </a:endParaRPr>
          </a:p>
          <a:p>
            <a:pPr marL="0" lvl="0" indent="0" eaLnBrk="0" fontAlgn="base" hangingPunct="0">
              <a:lnSpc>
                <a:spcPct val="100000"/>
              </a:lnSpc>
              <a:spcBef>
                <a:spcPct val="0"/>
              </a:spcBef>
              <a:spcAft>
                <a:spcPct val="0"/>
              </a:spcAft>
              <a:buNone/>
            </a:pPr>
            <a:r>
              <a:rPr lang="en-US" sz="2200" dirty="0">
                <a:latin typeface="Times New Roman" panose="02020603050405020304" pitchFamily="18" charset="0"/>
                <a:cs typeface="Times New Roman" panose="02020603050405020304" pitchFamily="18" charset="0"/>
              </a:rPr>
              <a:t>	Dog d=(Dog)</a:t>
            </a:r>
            <a:r>
              <a:rPr lang="en-US" sz="2200" b="1" dirty="0">
                <a:latin typeface="Times New Roman" panose="02020603050405020304" pitchFamily="18" charset="0"/>
                <a:cs typeface="Times New Roman" panose="02020603050405020304" pitchFamily="18" charset="0"/>
              </a:rPr>
              <a:t>new</a:t>
            </a:r>
            <a:r>
              <a:rPr lang="en-US" sz="2200" dirty="0">
                <a:latin typeface="Times New Roman" panose="02020603050405020304" pitchFamily="18" charset="0"/>
                <a:cs typeface="Times New Roman" panose="02020603050405020304" pitchFamily="18" charset="0"/>
              </a:rPr>
              <a:t> Animal();  // Compiles successfully</a:t>
            </a:r>
          </a:p>
          <a:p>
            <a:pPr marL="0" indent="0">
              <a:buNone/>
            </a:pPr>
            <a:endParaRPr lang="en-US" sz="2200" dirty="0"/>
          </a:p>
        </p:txBody>
      </p:sp>
    </p:spTree>
    <p:extLst>
      <p:ext uri="{BB962C8B-B14F-4D97-AF65-F5344CB8AC3E}">
        <p14:creationId xmlns="" xmlns:p14="http://schemas.microsoft.com/office/powerpoint/2010/main" val="85653902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822</TotalTime>
  <Words>759</Words>
  <Application>Microsoft Office PowerPoint</Application>
  <PresentationFormat>Custom</PresentationFormat>
  <Paragraphs>233</Paragraphs>
  <Slides>17</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17</vt:i4>
      </vt:variant>
    </vt:vector>
  </HeadingPairs>
  <TitlesOfParts>
    <vt:vector size="19" baseType="lpstr">
      <vt:lpstr>Civic</vt:lpstr>
      <vt:lpstr>Picture</vt:lpstr>
      <vt:lpstr> Polymorphism</vt:lpstr>
      <vt:lpstr>What is Polymorphism </vt:lpstr>
      <vt:lpstr>Compile-time /Static binding(also known as early binding)</vt:lpstr>
      <vt:lpstr>Runtime(Dynamic binding) Polymorphism</vt:lpstr>
      <vt:lpstr>Example of Java Runtime Polymorphism</vt:lpstr>
      <vt:lpstr>Benefits of Polymorphism</vt:lpstr>
      <vt:lpstr>   Static Vs Dynamic Polymorphism</vt:lpstr>
      <vt:lpstr>Upcasting</vt:lpstr>
      <vt:lpstr>Downcasting</vt:lpstr>
      <vt:lpstr>Downcasting Example</vt:lpstr>
      <vt:lpstr>Method Overriding</vt:lpstr>
      <vt:lpstr>Overriding vs. Overloading</vt:lpstr>
      <vt:lpstr>Java Runtime Polymorphism with Multilevel  Inheritance</vt:lpstr>
      <vt:lpstr>Java Runtime Polymorphism with data member</vt:lpstr>
      <vt:lpstr>super keyword in Overriding:</vt:lpstr>
      <vt:lpstr>Real example of Java Runtime Polymorphism</vt:lpstr>
      <vt:lpstr>Real example of Java Runtime Polymorphism</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Polymorphism in Java</dc:title>
  <dc:creator>Meraj</dc:creator>
  <cp:lastModifiedBy>User</cp:lastModifiedBy>
  <cp:revision>49</cp:revision>
  <dcterms:created xsi:type="dcterms:W3CDTF">2016-03-07T04:35:59Z</dcterms:created>
  <dcterms:modified xsi:type="dcterms:W3CDTF">2016-04-20T03:55:20Z</dcterms:modified>
</cp:coreProperties>
</file>