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7" r:id="rId5"/>
    <p:sldId id="262" r:id="rId6"/>
    <p:sldId id="260" r:id="rId7"/>
    <p:sldId id="263" r:id="rId8"/>
    <p:sldId id="264" r:id="rId9"/>
    <p:sldId id="265" r:id="rId10"/>
    <p:sldId id="266" r:id="rId11"/>
    <p:sldId id="269" r:id="rId12"/>
    <p:sldId id="267" r:id="rId13"/>
    <p:sldId id="273" r:id="rId14"/>
    <p:sldId id="275" r:id="rId15"/>
    <p:sldId id="268" r:id="rId16"/>
    <p:sldId id="25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52243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245489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120593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396519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315968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302121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141077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39865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121330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75889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443C6-C681-4A00-B82E-3E023F3CC34F}" type="datetimeFigureOut">
              <a:rPr lang="en-US" smtClean="0"/>
              <a:pPr/>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267712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443C6-C681-4A00-B82E-3E023F3CC34F}" type="datetimeFigureOut">
              <a:rPr lang="en-US" smtClean="0"/>
              <a:pPr/>
              <a:t>4/10/2016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FD236-7528-446B-8290-A22886E60C23}" type="slidenum">
              <a:rPr lang="en-US" smtClean="0"/>
              <a:pPr/>
              <a:t>‹#›</a:t>
            </a:fld>
            <a:endParaRPr lang="en-US" dirty="0"/>
          </a:p>
        </p:txBody>
      </p:sp>
    </p:spTree>
    <p:extLst>
      <p:ext uri="{BB962C8B-B14F-4D97-AF65-F5344CB8AC3E}">
        <p14:creationId xmlns="" xmlns:p14="http://schemas.microsoft.com/office/powerpoint/2010/main" val="3921089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2637" y="1358537"/>
            <a:ext cx="9144000" cy="3631474"/>
          </a:xfrm>
        </p:spPr>
        <p:txBody>
          <a:bodyPr>
            <a:noAutofit/>
          </a:bodyPr>
          <a:lstStyle/>
          <a:p>
            <a:r>
              <a:rPr lang="en-US" sz="8800" b="1" dirty="0" smtClean="0"/>
              <a:t>Abstraction</a:t>
            </a:r>
            <a:br>
              <a:rPr lang="en-US" sz="8800" b="1" dirty="0" smtClean="0"/>
            </a:br>
            <a:r>
              <a:rPr lang="en-US" sz="8800" b="1" dirty="0" smtClean="0"/>
              <a:t>&amp; </a:t>
            </a:r>
            <a:br>
              <a:rPr lang="en-US" sz="8800" b="1" dirty="0" smtClean="0"/>
            </a:br>
            <a:r>
              <a:rPr lang="en-US" sz="8800" b="1" dirty="0" smtClean="0"/>
              <a:t>Encapsulation</a:t>
            </a:r>
            <a:endParaRPr lang="en-US" sz="8800" b="1" dirty="0"/>
          </a:p>
        </p:txBody>
      </p:sp>
    </p:spTree>
    <p:extLst>
      <p:ext uri="{BB962C8B-B14F-4D97-AF65-F5344CB8AC3E}">
        <p14:creationId xmlns="" xmlns:p14="http://schemas.microsoft.com/office/powerpoint/2010/main" val="2931645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1031966"/>
            <a:ext cx="10515600" cy="4848783"/>
          </a:xfrm>
        </p:spPr>
        <p:txBody>
          <a:bodyPr>
            <a:normAutofit/>
          </a:bodyPr>
          <a:lstStyle/>
          <a:p>
            <a:pPr marL="0" indent="0">
              <a:buNone/>
            </a:pPr>
            <a:r>
              <a:rPr lang="en-US" sz="3600" b="1" u="sng" dirty="0" smtClean="0">
                <a:latin typeface="Times New Roman" panose="02020603050405020304" pitchFamily="18" charset="0"/>
                <a:cs typeface="Times New Roman" panose="02020603050405020304" pitchFamily="18" charset="0"/>
              </a:rPr>
              <a:t>Remember two rules:</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3200" dirty="0" smtClean="0">
                <a:latin typeface="Times New Roman" panose="02020603050405020304" pitchFamily="18" charset="0"/>
                <a:cs typeface="Times New Roman" panose="02020603050405020304" pitchFamily="18" charset="0"/>
              </a:rPr>
              <a:t>If the class is having </a:t>
            </a:r>
            <a:r>
              <a:rPr lang="en-US" sz="3200" dirty="0" smtClean="0">
                <a:solidFill>
                  <a:srgbClr val="FF0000"/>
                </a:solidFill>
                <a:latin typeface="Times New Roman" panose="02020603050405020304" pitchFamily="18" charset="0"/>
                <a:cs typeface="Times New Roman" panose="02020603050405020304" pitchFamily="18" charset="0"/>
              </a:rPr>
              <a:t>few abstract methods and few concrete methods</a:t>
            </a:r>
            <a:r>
              <a:rPr lang="en-US" sz="3200" dirty="0" smtClean="0">
                <a:latin typeface="Times New Roman" panose="02020603050405020304" pitchFamily="18" charset="0"/>
                <a:cs typeface="Times New Roman" panose="02020603050405020304" pitchFamily="18" charset="0"/>
              </a:rPr>
              <a:t>: declare it as abstract class.</a:t>
            </a:r>
          </a:p>
          <a:p>
            <a:pPr marL="514350" indent="-514350">
              <a:buFont typeface="+mj-lt"/>
              <a:buAutoNum type="arabicPeriod"/>
            </a:pPr>
            <a:r>
              <a:rPr lang="en-US" sz="3200" dirty="0" smtClean="0">
                <a:latin typeface="Times New Roman" panose="02020603050405020304" pitchFamily="18" charset="0"/>
                <a:cs typeface="Times New Roman" panose="02020603050405020304" pitchFamily="18" charset="0"/>
              </a:rPr>
              <a:t>If the class is having only abstract methods: declare it as interface.</a:t>
            </a:r>
          </a:p>
        </p:txBody>
      </p:sp>
    </p:spTree>
    <p:extLst>
      <p:ext uri="{BB962C8B-B14F-4D97-AF65-F5344CB8AC3E}">
        <p14:creationId xmlns="" xmlns:p14="http://schemas.microsoft.com/office/powerpoint/2010/main" val="159086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6"/>
            <a:ext cx="10515600" cy="858368"/>
          </a:xfrm>
        </p:spPr>
        <p:txBody>
          <a:bodyPr/>
          <a:lstStyle/>
          <a:p>
            <a:r>
              <a:rPr lang="en-US" b="1" dirty="0" smtClean="0">
                <a:latin typeface="Times New Roman" panose="02020603050405020304" pitchFamily="18" charset="0"/>
                <a:cs typeface="Times New Roman" panose="02020603050405020304" pitchFamily="18" charset="0"/>
              </a:rPr>
              <a:t>Abstract methods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797"/>
            <a:ext cx="10515600" cy="5138670"/>
          </a:xfrm>
        </p:spPr>
        <p:txBody>
          <a:bodyPr>
            <a:normAutofit/>
          </a:bodyPr>
          <a:lstStyle/>
          <a:p>
            <a:pPr marL="0" lvl="0" indent="0" eaLnBrk="0" fontAlgn="base" hangingPunct="0">
              <a:lnSpc>
                <a:spcPct val="100000"/>
              </a:lnSpc>
              <a:spcBef>
                <a:spcPct val="0"/>
              </a:spcBef>
              <a:spcAft>
                <a:spcPct val="0"/>
              </a:spcAft>
              <a:buNone/>
            </a:pPr>
            <a:r>
              <a:rPr kumimoji="0" lang="en-US" sz="2200" b="1" i="0" u="sng" strike="noStrike" cap="none" normalizeH="0" baseline="0" dirty="0" smtClean="0">
                <a:ln>
                  <a:noFill/>
                </a:ln>
                <a:effectLst/>
                <a:latin typeface="Times New Roman" panose="02020603050405020304" pitchFamily="18" charset="0"/>
                <a:cs typeface="Times New Roman" panose="02020603050405020304" pitchFamily="18" charset="0"/>
              </a:rPr>
              <a:t>syntax:</a:t>
            </a:r>
            <a:endParaRPr kumimoji="0" lang="en-US" sz="2200" b="0" i="0" u="sng"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sz="22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public abstract void display(); </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u="sng" dirty="0" smtClean="0">
                <a:latin typeface="Times New Roman" panose="02020603050405020304" pitchFamily="18" charset="0"/>
                <a:cs typeface="Times New Roman" panose="02020603050405020304" pitchFamily="18" charset="0"/>
              </a:rPr>
              <a:t>Points to remember about abstract method:</a:t>
            </a:r>
            <a:endParaRPr lang="en-US" sz="2200" b="1"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Abstract method </a:t>
            </a:r>
            <a:r>
              <a:rPr lang="en-US" sz="2200" dirty="0" smtClean="0">
                <a:solidFill>
                  <a:srgbClr val="00B050"/>
                </a:solidFill>
                <a:latin typeface="Times New Roman" panose="02020603050405020304" pitchFamily="18" charset="0"/>
                <a:cs typeface="Times New Roman" panose="02020603050405020304" pitchFamily="18" charset="0"/>
              </a:rPr>
              <a:t>has no body.</a:t>
            </a: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Always end the declaration with a </a:t>
            </a:r>
            <a:r>
              <a:rPr lang="en-US" sz="2200" b="1" dirty="0" smtClean="0">
                <a:latin typeface="Times New Roman" panose="02020603050405020304" pitchFamily="18" charset="0"/>
                <a:cs typeface="Times New Roman" panose="02020603050405020304" pitchFamily="18" charset="0"/>
              </a:rPr>
              <a:t>semicolon</a:t>
            </a:r>
            <a:r>
              <a:rPr lang="en-US" sz="22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It </a:t>
            </a:r>
            <a:r>
              <a:rPr lang="en-US" sz="2200" dirty="0" smtClean="0">
                <a:solidFill>
                  <a:srgbClr val="00B050"/>
                </a:solidFill>
                <a:latin typeface="Times New Roman" panose="02020603050405020304" pitchFamily="18" charset="0"/>
                <a:cs typeface="Times New Roman" panose="02020603050405020304" pitchFamily="18" charset="0"/>
              </a:rPr>
              <a:t>must be overridden.</a:t>
            </a:r>
            <a:r>
              <a:rPr lang="en-US" sz="2200" dirty="0" smtClean="0">
                <a:latin typeface="Times New Roman" panose="02020603050405020304" pitchFamily="18" charset="0"/>
                <a:cs typeface="Times New Roman" panose="02020603050405020304" pitchFamily="18" charset="0"/>
              </a:rPr>
              <a:t> An abstract class must be extended and in a same way abstract method must be overridden.</a:t>
            </a: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Abstract method </a:t>
            </a:r>
            <a:r>
              <a:rPr lang="en-US" sz="2200" dirty="0" smtClean="0">
                <a:solidFill>
                  <a:srgbClr val="00B050"/>
                </a:solidFill>
                <a:latin typeface="Times New Roman" panose="02020603050405020304" pitchFamily="18" charset="0"/>
                <a:cs typeface="Times New Roman" panose="02020603050405020304" pitchFamily="18" charset="0"/>
              </a:rPr>
              <a:t>must be in a abstract class.</a:t>
            </a:r>
          </a:p>
          <a:p>
            <a:pPr marL="514350" indent="-514350">
              <a:buFont typeface="+mj-lt"/>
              <a:buAutoNum type="arabicPeriod"/>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Note:</a:t>
            </a:r>
            <a:r>
              <a:rPr lang="en-US" sz="2200" dirty="0" smtClean="0">
                <a:latin typeface="Times New Roman" panose="02020603050405020304" pitchFamily="18" charset="0"/>
                <a:cs typeface="Times New Roman" panose="02020603050405020304" pitchFamily="18" charset="0"/>
              </a:rPr>
              <a:t> The class which is extending abstract class must override (or implement) all the abstract methods.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4544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46185"/>
            <a:ext cx="10515600" cy="60079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Object creation of abstract class is not allowed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5312" y="862884"/>
            <a:ext cx="9898487" cy="5653825"/>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abstract public class AbstractDemo{</a:t>
            </a:r>
          </a:p>
          <a:p>
            <a:pPr marL="0" indent="0">
              <a:buNone/>
            </a:pPr>
            <a:r>
              <a:rPr lang="en-US" sz="2000" dirty="0" smtClean="0">
                <a:latin typeface="Times New Roman" panose="02020603050405020304" pitchFamily="18" charset="0"/>
                <a:cs typeface="Times New Roman" panose="02020603050405020304" pitchFamily="18" charset="0"/>
              </a:rPr>
              <a:t>   public void myMethod(){</a:t>
            </a:r>
          </a:p>
          <a:p>
            <a:pPr marL="0" indent="0">
              <a:buNone/>
            </a:pPr>
            <a:r>
              <a:rPr lang="en-US" sz="2000" dirty="0" smtClean="0">
                <a:latin typeface="Times New Roman" panose="02020603050405020304" pitchFamily="18" charset="0"/>
                <a:cs typeface="Times New Roman" panose="02020603050405020304" pitchFamily="18" charset="0"/>
              </a:rPr>
              <a:t>      System.out.println("Hello");</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abstract public void anotherMethod();</a:t>
            </a:r>
          </a:p>
          <a:p>
            <a:pPr marL="0" indent="0">
              <a:buNone/>
            </a:pP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public class ConcreteDemo{</a:t>
            </a:r>
          </a:p>
          <a:p>
            <a:pPr marL="0" indent="0">
              <a:buNone/>
            </a:pPr>
            <a:r>
              <a:rPr lang="en-US" sz="2000" dirty="0" smtClean="0">
                <a:latin typeface="Times New Roman" panose="02020603050405020304" pitchFamily="18" charset="0"/>
                <a:cs typeface="Times New Roman" panose="02020603050405020304" pitchFamily="18" charset="0"/>
              </a:rPr>
              <a:t>   public void anotherMethod() { </a:t>
            </a:r>
          </a:p>
          <a:p>
            <a:pPr marL="0" indent="0">
              <a:buNone/>
            </a:pPr>
            <a:r>
              <a:rPr lang="en-US" sz="2000" dirty="0" smtClean="0">
                <a:latin typeface="Times New Roman" panose="02020603050405020304" pitchFamily="18" charset="0"/>
                <a:cs typeface="Times New Roman" panose="02020603050405020304" pitchFamily="18" charset="0"/>
              </a:rPr>
              <a:t>        System.out.print("Abstract method"); </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public static void main(String args[])   { </a:t>
            </a:r>
          </a:p>
          <a:p>
            <a:pPr marL="0" indent="0">
              <a:buNone/>
            </a:pPr>
            <a:r>
              <a:rPr lang="en-US" sz="2000" dirty="0" smtClean="0">
                <a:latin typeface="Times New Roman" panose="02020603050405020304" pitchFamily="18" charset="0"/>
                <a:cs typeface="Times New Roman" panose="02020603050405020304" pitchFamily="18" charset="0"/>
              </a:rPr>
              <a:t>AbstractDemo obj = new AbstractDemo();  </a:t>
            </a:r>
            <a:r>
              <a:rPr lang="en-US" sz="2000" dirty="0" smtClean="0">
                <a:solidFill>
                  <a:srgbClr val="FF0000"/>
                </a:solidFill>
                <a:latin typeface="Times New Roman" panose="02020603050405020304" pitchFamily="18" charset="0"/>
                <a:cs typeface="Times New Roman" panose="02020603050405020304" pitchFamily="18" charset="0"/>
              </a:rPr>
              <a:t>//Can't create object of abstract class - error!</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obj. myMethod();</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7933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639427"/>
          </a:xfrm>
        </p:spPr>
        <p:txBody>
          <a:bodyPr>
            <a:normAutofit fontScale="90000"/>
          </a:bodyPr>
          <a:lstStyle/>
          <a:p>
            <a:r>
              <a:rPr lang="en-US" b="1" dirty="0">
                <a:latin typeface="Times New Roman" panose="02020603050405020304" pitchFamily="18" charset="0"/>
                <a:cs typeface="Times New Roman" panose="02020603050405020304" pitchFamily="18" charset="0"/>
              </a:rPr>
              <a:t>abstract </a:t>
            </a:r>
            <a:r>
              <a:rPr lang="en-US" b="1" dirty="0" smtClean="0">
                <a:latin typeface="Times New Roman" panose="02020603050405020304" pitchFamily="18" charset="0"/>
                <a:cs typeface="Times New Roman" panose="02020603050405020304" pitchFamily="18" charset="0"/>
              </a:rPr>
              <a:t>class Example:</a:t>
            </a:r>
            <a:endParaRPr lang="en-US" dirty="0"/>
          </a:p>
        </p:txBody>
      </p:sp>
      <p:sp>
        <p:nvSpPr>
          <p:cNvPr id="3" name="Content Placeholder 2"/>
          <p:cNvSpPr>
            <a:spLocks noGrp="1"/>
          </p:cNvSpPr>
          <p:nvPr>
            <p:ph idx="1"/>
          </p:nvPr>
        </p:nvSpPr>
        <p:spPr>
          <a:xfrm>
            <a:off x="1133340" y="1017430"/>
            <a:ext cx="10220459" cy="5615189"/>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abstract class Demo1{</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public void disp1(){</a:t>
            </a:r>
          </a:p>
          <a:p>
            <a:pPr marL="0" indent="0">
              <a:buNone/>
            </a:pPr>
            <a:r>
              <a:rPr lang="en-US" dirty="0">
                <a:latin typeface="Times New Roman" panose="02020603050405020304" pitchFamily="18" charset="0"/>
                <a:cs typeface="Times New Roman" panose="02020603050405020304" pitchFamily="18" charset="0"/>
              </a:rPr>
              <a:t>     System.out.println("Concrete method of abstract class");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abstract public void disp2();</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Demo2 extends Demo1{</a:t>
            </a:r>
          </a:p>
          <a:p>
            <a:pPr marL="0" indent="0">
              <a:buNone/>
            </a:pPr>
            <a:r>
              <a:rPr lang="en-US" dirty="0" smtClean="0">
                <a:latin typeface="Times New Roman" panose="02020603050405020304" pitchFamily="18" charset="0"/>
                <a:cs typeface="Times New Roman" panose="02020603050405020304" pitchFamily="18" charset="0"/>
              </a:rPr>
              <a:t>    public </a:t>
            </a:r>
            <a:r>
              <a:rPr lang="en-US" dirty="0">
                <a:latin typeface="Times New Roman" panose="02020603050405020304" pitchFamily="18" charset="0"/>
                <a:cs typeface="Times New Roman" panose="02020603050405020304" pitchFamily="18" charset="0"/>
              </a:rPr>
              <a:t>void disp2</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System.out.println("I'm overriding abstract method</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static void main(String args[]){</a:t>
            </a:r>
          </a:p>
          <a:p>
            <a:pPr marL="0" indent="0">
              <a:buNone/>
            </a:pPr>
            <a:r>
              <a:rPr lang="en-US" dirty="0">
                <a:latin typeface="Times New Roman" panose="02020603050405020304" pitchFamily="18" charset="0"/>
                <a:cs typeface="Times New Roman" panose="02020603050405020304" pitchFamily="18" charset="0"/>
              </a:rPr>
              <a:t>       Demo2 obj = new Demo2();</a:t>
            </a:r>
          </a:p>
          <a:p>
            <a:pPr marL="0" indent="0">
              <a:buNone/>
            </a:pPr>
            <a:r>
              <a:rPr lang="en-US" dirty="0">
                <a:latin typeface="Times New Roman" panose="02020603050405020304" pitchFamily="18" charset="0"/>
                <a:cs typeface="Times New Roman" panose="02020603050405020304" pitchFamily="18" charset="0"/>
              </a:rPr>
              <a:t>       obj.disp2();</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047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70"/>
            <a:ext cx="10515600" cy="716700"/>
          </a:xfrm>
        </p:spPr>
        <p:txBody>
          <a:bodyPr/>
          <a:lstStyle/>
          <a:p>
            <a:r>
              <a:rPr lang="en-US" b="1" dirty="0" smtClean="0">
                <a:latin typeface="Times New Roman" panose="02020603050405020304" pitchFamily="18" charset="0"/>
                <a:cs typeface="Times New Roman" panose="02020603050405020304" pitchFamily="18" charset="0"/>
              </a:rPr>
              <a:t>Another abstract </a:t>
            </a:r>
            <a:r>
              <a:rPr lang="en-US" b="1" dirty="0">
                <a:latin typeface="Times New Roman" panose="02020603050405020304" pitchFamily="18" charset="0"/>
                <a:cs typeface="Times New Roman" panose="02020603050405020304" pitchFamily="18" charset="0"/>
              </a:rPr>
              <a:t>class Example:</a:t>
            </a:r>
            <a:endParaRPr lang="en-US" dirty="0"/>
          </a:p>
        </p:txBody>
      </p:sp>
      <p:sp>
        <p:nvSpPr>
          <p:cNvPr id="3" name="Content Placeholder 2"/>
          <p:cNvSpPr>
            <a:spLocks noGrp="1"/>
          </p:cNvSpPr>
          <p:nvPr>
            <p:ph idx="1"/>
          </p:nvPr>
        </p:nvSpPr>
        <p:spPr>
          <a:xfrm>
            <a:off x="838200" y="836023"/>
            <a:ext cx="10515600" cy="580947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abstract class Bank{    </a:t>
            </a:r>
          </a:p>
          <a:p>
            <a:pPr marL="0" indent="0">
              <a:buNone/>
            </a:pPr>
            <a:r>
              <a:rPr lang="en-US" sz="2000" dirty="0">
                <a:latin typeface="Times New Roman" panose="02020603050405020304" pitchFamily="18" charset="0"/>
                <a:cs typeface="Times New Roman" panose="02020603050405020304" pitchFamily="18" charset="0"/>
              </a:rPr>
              <a:t>abstract int getRateOfInterest();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SBI extends Bank{    </a:t>
            </a:r>
          </a:p>
          <a:p>
            <a:pPr marL="0" indent="0">
              <a:buNone/>
            </a:pPr>
            <a:r>
              <a:rPr lang="en-US" sz="2000" dirty="0">
                <a:latin typeface="Times New Roman" panose="02020603050405020304" pitchFamily="18" charset="0"/>
                <a:cs typeface="Times New Roman" panose="02020603050405020304" pitchFamily="18" charset="0"/>
              </a:rPr>
              <a:t>int getRateOfInterest(){return 7;}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class PNB extends Bank{    </a:t>
            </a:r>
          </a:p>
          <a:p>
            <a:pPr marL="0" indent="0">
              <a:buNone/>
            </a:pPr>
            <a:r>
              <a:rPr lang="en-US" sz="2000" dirty="0">
                <a:latin typeface="Times New Roman" panose="02020603050405020304" pitchFamily="18" charset="0"/>
                <a:cs typeface="Times New Roman" panose="02020603050405020304" pitchFamily="18" charset="0"/>
              </a:rPr>
              <a:t>int getRateOfInterest(){return 7;}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TestBank{    </a:t>
            </a:r>
          </a:p>
          <a:p>
            <a:pPr marL="0" indent="0">
              <a:buNone/>
            </a:pPr>
            <a:r>
              <a:rPr lang="en-US" sz="2000" dirty="0">
                <a:latin typeface="Times New Roman" panose="02020603050405020304" pitchFamily="18" charset="0"/>
                <a:cs typeface="Times New Roman" panose="02020603050405020304" pitchFamily="18" charset="0"/>
              </a:rPr>
              <a:t>public static void main(String args[]){    </a:t>
            </a:r>
          </a:p>
          <a:p>
            <a:pPr marL="0" indent="0">
              <a:buNone/>
            </a:pPr>
            <a:r>
              <a:rPr lang="en-US" sz="2000" dirty="0">
                <a:latin typeface="Times New Roman" panose="02020603050405020304" pitchFamily="18" charset="0"/>
                <a:cs typeface="Times New Roman" panose="02020603050405020304" pitchFamily="18" charset="0"/>
              </a:rPr>
              <a:t>Bank b=new SBI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int interest=b.getRateOfInterest();    </a:t>
            </a:r>
          </a:p>
          <a:p>
            <a:pPr marL="0" indent="0">
              <a:buNone/>
            </a:pPr>
            <a:r>
              <a:rPr lang="en-US" sz="2000" dirty="0">
                <a:latin typeface="Times New Roman" panose="02020603050405020304" pitchFamily="18" charset="0"/>
                <a:cs typeface="Times New Roman" panose="02020603050405020304" pitchFamily="18" charset="0"/>
              </a:rPr>
              <a:t>System.out.println("Rate of Interest is: "+interest+" %");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530366" y="5722169"/>
            <a:ext cx="2276201" cy="923330"/>
          </a:xfrm>
          <a:prstGeom prst="rect">
            <a:avLst/>
          </a:prstGeom>
          <a:noFill/>
        </p:spPr>
        <p:txBody>
          <a:bodyPr wrap="none" rtlCol="0">
            <a:spAutoFit/>
          </a:bodyPr>
          <a:lstStyle/>
          <a:p>
            <a:r>
              <a:rPr lang="en-US" dirty="0" smtClean="0">
                <a:solidFill>
                  <a:srgbClr val="FF0000"/>
                </a:solidFill>
              </a:rPr>
              <a:t>Output:</a:t>
            </a:r>
          </a:p>
          <a:p>
            <a:r>
              <a:rPr lang="en-US" dirty="0">
                <a:solidFill>
                  <a:srgbClr val="FF0000"/>
                </a:solidFill>
              </a:rPr>
              <a:t>Rate of Interest is: 7 %</a:t>
            </a:r>
          </a:p>
          <a:p>
            <a:endParaRPr lang="en-US" dirty="0">
              <a:solidFill>
                <a:srgbClr val="FF0000"/>
              </a:solidFill>
            </a:endParaRPr>
          </a:p>
        </p:txBody>
      </p:sp>
    </p:spTree>
    <p:extLst>
      <p:ext uri="{BB962C8B-B14F-4D97-AF65-F5344CB8AC3E}">
        <p14:creationId xmlns="" xmlns:p14="http://schemas.microsoft.com/office/powerpoint/2010/main" val="63726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smtClean="0">
                <a:latin typeface="Times New Roman" panose="02020603050405020304" pitchFamily="18" charset="0"/>
                <a:cs typeface="Times New Roman" panose="02020603050405020304" pitchFamily="18" charset="0"/>
              </a:rPr>
              <a:t>Why we need an abstract class?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0288" y="1465017"/>
            <a:ext cx="10791423"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Suppose there is a </a:t>
            </a:r>
            <a:r>
              <a:rPr lang="en-US" sz="2400" dirty="0" smtClean="0">
                <a:solidFill>
                  <a:srgbClr val="FF0000"/>
                </a:solidFill>
                <a:latin typeface="Times New Roman" panose="02020603050405020304" pitchFamily="18" charset="0"/>
                <a:cs typeface="Times New Roman" panose="02020603050405020304" pitchFamily="18" charset="0"/>
              </a:rPr>
              <a:t>class Animal and there are few other classes like Cat, Dog and Horse</a:t>
            </a:r>
            <a:r>
              <a:rPr lang="en-US" sz="2400" dirty="0" smtClean="0">
                <a:latin typeface="Times New Roman" panose="02020603050405020304" pitchFamily="18" charset="0"/>
                <a:cs typeface="Times New Roman" panose="02020603050405020304" pitchFamily="18" charset="0"/>
              </a:rPr>
              <a:t>. These classes extends </a:t>
            </a:r>
            <a:r>
              <a:rPr lang="en-US" sz="2400" dirty="0" smtClean="0">
                <a:solidFill>
                  <a:srgbClr val="FF0000"/>
                </a:solidFill>
                <a:latin typeface="Times New Roman" panose="02020603050405020304" pitchFamily="18" charset="0"/>
                <a:cs typeface="Times New Roman" panose="02020603050405020304" pitchFamily="18" charset="0"/>
              </a:rPr>
              <a:t>Animal class so basically they are having few common habits </a:t>
            </a:r>
            <a:r>
              <a:rPr lang="en-US" sz="2400" dirty="0" smtClean="0">
                <a:latin typeface="Times New Roman" panose="02020603050405020304" pitchFamily="18" charset="0"/>
                <a:cs typeface="Times New Roman" panose="02020603050405020304" pitchFamily="18" charset="0"/>
              </a:rPr>
              <a:t>(methods in technically) which they are inheriting from Animal class.</a:t>
            </a:r>
          </a:p>
          <a:p>
            <a:r>
              <a:rPr lang="en-US" sz="2400" dirty="0" smtClean="0">
                <a:latin typeface="Times New Roman" panose="02020603050405020304" pitchFamily="18" charset="0"/>
                <a:cs typeface="Times New Roman" panose="02020603050405020304" pitchFamily="18" charset="0"/>
              </a:rPr>
              <a:t>Hence for such kind of scenarios we generally creates an abstract class and later concrete classes extends these classes and overrides their methods accordingly and can have their own methods as well.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841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72482" cy="793974"/>
          </a:xfrm>
        </p:spPr>
        <p:txBody>
          <a:bodyPr>
            <a:normAutofit/>
          </a:bodyPr>
          <a:lstStyle/>
          <a:p>
            <a:r>
              <a:rPr lang="en-US" sz="4000" dirty="0" smtClean="0">
                <a:latin typeface="Times New Roman" panose="02020603050405020304" pitchFamily="18" charset="0"/>
                <a:cs typeface="Times New Roman" panose="02020603050405020304" pitchFamily="18" charset="0"/>
              </a:rPr>
              <a:t>Difference between abstract class and Interface</a:t>
            </a:r>
            <a:endParaRPr lang="en-US"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167982688"/>
              </p:ext>
            </p:extLst>
          </p:nvPr>
        </p:nvGraphicFramePr>
        <p:xfrm>
          <a:off x="1172161" y="1343095"/>
          <a:ext cx="10251584" cy="4984939"/>
        </p:xfrm>
        <a:graphic>
          <a:graphicData uri="http://schemas.openxmlformats.org/drawingml/2006/table">
            <a:tbl>
              <a:tblPr>
                <a:tableStyleId>{616DA210-FB5B-4158-B5E0-FEB733F419BA}</a:tableStyleId>
              </a:tblPr>
              <a:tblGrid>
                <a:gridCol w="27285"/>
                <a:gridCol w="5573255"/>
                <a:gridCol w="4651044"/>
              </a:tblGrid>
              <a:tr h="511463">
                <a:tc rowSpan="8">
                  <a:txBody>
                    <a:bodyPr/>
                    <a:lstStyle/>
                    <a:p>
                      <a:endParaRPr lang="en-US" sz="20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sz="2000" b="1" dirty="0">
                          <a:latin typeface="Times New Roman" panose="02020603050405020304" pitchFamily="18" charset="0"/>
                          <a:cs typeface="Times New Roman" panose="02020603050405020304" pitchFamily="18" charset="0"/>
                        </a:rPr>
                        <a:t>abstract Classes</a:t>
                      </a:r>
                    </a:p>
                  </a:txBody>
                  <a:tcPr marL="0" marR="0" marT="0" marB="0" anchor="ctr"/>
                </a:tc>
                <a:tc>
                  <a:txBody>
                    <a:bodyPr/>
                    <a:lstStyle/>
                    <a:p>
                      <a:pPr algn="ctr"/>
                      <a:r>
                        <a:rPr lang="en-US" sz="2000" b="1" dirty="0">
                          <a:latin typeface="Times New Roman" panose="02020603050405020304" pitchFamily="18" charset="0"/>
                          <a:cs typeface="Times New Roman" panose="02020603050405020304" pitchFamily="18" charset="0"/>
                        </a:rPr>
                        <a:t>Interfaces</a:t>
                      </a:r>
                    </a:p>
                  </a:txBody>
                  <a:tcPr marL="0" marR="0" marT="0" marB="0" anchor="ctr"/>
                </a:tc>
              </a:tr>
              <a:tr h="543917">
                <a:tc vMerge="1">
                  <a:txBody>
                    <a:bodyPr/>
                    <a:lstStyle/>
                    <a:p>
                      <a:endParaRPr lang="en-US" sz="2000" dirty="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abstract class can </a:t>
                      </a:r>
                      <a:r>
                        <a:rPr lang="en-US" sz="2000" dirty="0">
                          <a:solidFill>
                            <a:srgbClr val="00B050"/>
                          </a:solidFill>
                          <a:latin typeface="Times New Roman" panose="02020603050405020304" pitchFamily="18" charset="0"/>
                          <a:cs typeface="Times New Roman" panose="02020603050405020304" pitchFamily="18" charset="0"/>
                        </a:rPr>
                        <a:t>extend only one class </a:t>
                      </a:r>
                      <a:r>
                        <a:rPr lang="en-US" sz="2000" dirty="0">
                          <a:latin typeface="Times New Roman" panose="02020603050405020304" pitchFamily="18" charset="0"/>
                          <a:cs typeface="Times New Roman" panose="02020603050405020304" pitchFamily="18" charset="0"/>
                        </a:rPr>
                        <a:t>or one abstract class at a time</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interface </a:t>
                      </a:r>
                      <a:r>
                        <a:rPr lang="en-US" sz="2000" dirty="0">
                          <a:solidFill>
                            <a:srgbClr val="00B050"/>
                          </a:solidFill>
                          <a:latin typeface="Times New Roman" panose="02020603050405020304" pitchFamily="18" charset="0"/>
                          <a:cs typeface="Times New Roman" panose="02020603050405020304" pitchFamily="18" charset="0"/>
                        </a:rPr>
                        <a:t>can extend any number of interfaces </a:t>
                      </a:r>
                      <a:r>
                        <a:rPr lang="en-US" sz="2000" dirty="0">
                          <a:latin typeface="Times New Roman" panose="02020603050405020304" pitchFamily="18" charset="0"/>
                          <a:cs typeface="Times New Roman" panose="02020603050405020304" pitchFamily="18" charset="0"/>
                        </a:rPr>
                        <a:t>at a time</a:t>
                      </a:r>
                    </a:p>
                  </a:txBody>
                  <a:tcPr marL="0" marR="0" marT="0" marB="0" anchor="ctr"/>
                </a:tc>
              </a:tr>
              <a:tr h="543917">
                <a:tc vMerge="1">
                  <a:txBody>
                    <a:bodyPr/>
                    <a:lstStyle/>
                    <a:p>
                      <a:endParaRPr lang="en-US" sz="200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smtClean="0">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class  can extend from a class or from an abstract class</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interface can extend only from an interface</a:t>
                      </a:r>
                    </a:p>
                  </a:txBody>
                  <a:tcPr marL="0" marR="0" marT="0" marB="0" anchor="ctr"/>
                </a:tc>
              </a:tr>
              <a:tr h="543917">
                <a:tc vMerge="1">
                  <a:txBody>
                    <a:bodyPr/>
                    <a:lstStyle/>
                    <a:p>
                      <a:endParaRPr lang="en-US" sz="200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abstract  class  can  have  </a:t>
                      </a:r>
                      <a:r>
                        <a:rPr lang="en-US" sz="2000" dirty="0">
                          <a:solidFill>
                            <a:srgbClr val="00B050"/>
                          </a:solidFill>
                          <a:latin typeface="Times New Roman" panose="02020603050405020304" pitchFamily="18" charset="0"/>
                          <a:cs typeface="Times New Roman" panose="02020603050405020304" pitchFamily="18" charset="0"/>
                        </a:rPr>
                        <a:t>both  abstract and concrete methods</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interface can  </a:t>
                      </a:r>
                      <a:r>
                        <a:rPr lang="en-US" sz="2000" dirty="0">
                          <a:solidFill>
                            <a:srgbClr val="00B050"/>
                          </a:solidFill>
                          <a:latin typeface="Times New Roman" panose="02020603050405020304" pitchFamily="18" charset="0"/>
                          <a:cs typeface="Times New Roman" panose="02020603050405020304" pitchFamily="18" charset="0"/>
                        </a:rPr>
                        <a:t>have only abstract methods</a:t>
                      </a:r>
                    </a:p>
                  </a:txBody>
                  <a:tcPr marL="0" marR="0" marT="0" marB="0" anchor="ctr"/>
                </a:tc>
              </a:tr>
              <a:tr h="543917">
                <a:tc vMerge="1">
                  <a:txBody>
                    <a:bodyPr/>
                    <a:lstStyle/>
                    <a:p>
                      <a:endParaRPr lang="en-US" sz="200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 class can extend only one abstract class</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 class can implement any number of interfaces</a:t>
                      </a:r>
                    </a:p>
                  </a:txBody>
                  <a:tcPr marL="0" marR="0" marT="0" marB="0" anchor="ctr"/>
                </a:tc>
              </a:tr>
              <a:tr h="815876">
                <a:tc vMerge="1">
                  <a:txBody>
                    <a:bodyPr/>
                    <a:lstStyle/>
                    <a:p>
                      <a:endParaRPr lang="en-US" sz="200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 abstract class </a:t>
                      </a:r>
                      <a:r>
                        <a:rPr lang="en-US" sz="2000" dirty="0">
                          <a:solidFill>
                            <a:srgbClr val="FF0000"/>
                          </a:solidFill>
                          <a:latin typeface="Times New Roman" panose="02020603050405020304" pitchFamily="18" charset="0"/>
                          <a:cs typeface="Times New Roman" panose="02020603050405020304" pitchFamily="18" charset="0"/>
                        </a:rPr>
                        <a:t>keyword ‘abstract’ is mandatory</a:t>
                      </a:r>
                      <a:r>
                        <a:rPr lang="en-US" sz="2000" dirty="0">
                          <a:latin typeface="Times New Roman" panose="02020603050405020304" pitchFamily="18" charset="0"/>
                          <a:cs typeface="Times New Roman" panose="02020603050405020304" pitchFamily="18" charset="0"/>
                        </a:rPr>
                        <a:t> to declare a method as an abstract</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 an </a:t>
                      </a:r>
                      <a:r>
                        <a:rPr lang="en-US" sz="2000" dirty="0">
                          <a:solidFill>
                            <a:srgbClr val="FF0000"/>
                          </a:solidFill>
                          <a:latin typeface="Times New Roman" panose="02020603050405020304" pitchFamily="18" charset="0"/>
                          <a:cs typeface="Times New Roman" panose="02020603050405020304" pitchFamily="18" charset="0"/>
                        </a:rPr>
                        <a:t>interface keyword ‘abstract’ is optional</a:t>
                      </a:r>
                      <a:r>
                        <a:rPr lang="en-US" sz="2000" dirty="0">
                          <a:latin typeface="Times New Roman" panose="02020603050405020304" pitchFamily="18" charset="0"/>
                          <a:cs typeface="Times New Roman" panose="02020603050405020304" pitchFamily="18" charset="0"/>
                        </a:rPr>
                        <a:t> to declare a method as an abstract</a:t>
                      </a:r>
                    </a:p>
                  </a:txBody>
                  <a:tcPr marL="0" marR="0" marT="0" marB="0" anchor="ctr"/>
                </a:tc>
              </a:tr>
              <a:tr h="543917">
                <a:tc vMerge="1">
                  <a:txBody>
                    <a:bodyPr/>
                    <a:lstStyle/>
                    <a:p>
                      <a:endParaRPr lang="en-US" sz="200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abstract  class can have  </a:t>
                      </a:r>
                      <a:r>
                        <a:rPr lang="en-US" sz="2000" dirty="0">
                          <a:solidFill>
                            <a:srgbClr val="FF0000"/>
                          </a:solidFill>
                          <a:latin typeface="Times New Roman" panose="02020603050405020304" pitchFamily="18" charset="0"/>
                          <a:cs typeface="Times New Roman" panose="02020603050405020304" pitchFamily="18" charset="0"/>
                        </a:rPr>
                        <a:t>protected , public and public abstract methods</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Interface can have </a:t>
                      </a:r>
                      <a:r>
                        <a:rPr lang="en-US" sz="2000" dirty="0">
                          <a:solidFill>
                            <a:srgbClr val="FF0000"/>
                          </a:solidFill>
                          <a:latin typeface="Times New Roman" panose="02020603050405020304" pitchFamily="18" charset="0"/>
                          <a:cs typeface="Times New Roman" panose="02020603050405020304" pitchFamily="18" charset="0"/>
                        </a:rPr>
                        <a:t>only public abstract methods</a:t>
                      </a:r>
                      <a:r>
                        <a:rPr lang="en-US" sz="2000" dirty="0">
                          <a:latin typeface="Times New Roman" panose="02020603050405020304" pitchFamily="18" charset="0"/>
                          <a:cs typeface="Times New Roman" panose="02020603050405020304" pitchFamily="18" charset="0"/>
                        </a:rPr>
                        <a:t> i.e. by default</a:t>
                      </a:r>
                    </a:p>
                  </a:txBody>
                  <a:tcPr marL="0" marR="0" marT="0" marB="0" anchor="ctr"/>
                </a:tc>
              </a:tr>
              <a:tr h="543917">
                <a:tc vMerge="1">
                  <a:txBody>
                    <a:bodyPr/>
                    <a:lstStyle/>
                    <a:p>
                      <a:endParaRPr lang="en-US" sz="2000" dirty="0">
                        <a:latin typeface="Times New Roman" panose="02020603050405020304" pitchFamily="18" charset="0"/>
                        <a:cs typeface="Times New Roman" panose="02020603050405020304" pitchFamily="18" charset="0"/>
                      </a:endParaRP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abstract class can have  static, final  or static final  variable with any access specifier</a:t>
                      </a:r>
                    </a:p>
                  </a:txBody>
                  <a:tcPr marL="0" marR="0" marT="0" marB="0" anchor="ctr"/>
                </a:tc>
                <a:tc>
                  <a:txBody>
                    <a:bodyPr/>
                    <a:lstStyle/>
                    <a:p>
                      <a:r>
                        <a:rPr lang="en-US" sz="2000" dirty="0">
                          <a:latin typeface="Times New Roman" panose="02020603050405020304" pitchFamily="18" charset="0"/>
                          <a:cs typeface="Times New Roman" panose="02020603050405020304" pitchFamily="18" charset="0"/>
                        </a:rPr>
                        <a:t> interface  can  have only static final (constant) variable i.e. by default</a:t>
                      </a:r>
                    </a:p>
                  </a:txBody>
                  <a:tcPr marL="0" marR="0" marT="0" marB="0" anchor="ctr"/>
                </a:tc>
              </a:tr>
            </a:tbl>
          </a:graphicData>
        </a:graphic>
      </p:graphicFrame>
    </p:spTree>
    <p:extLst>
      <p:ext uri="{BB962C8B-B14F-4D97-AF65-F5344CB8AC3E}">
        <p14:creationId xmlns="" xmlns:p14="http://schemas.microsoft.com/office/powerpoint/2010/main" val="3945491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smtClean="0">
                <a:latin typeface="Times New Roman" panose="02020603050405020304" pitchFamily="18" charset="0"/>
                <a:cs typeface="Times New Roman" panose="02020603050405020304" pitchFamily="18" charset="0"/>
              </a:rPr>
              <a:t>Encapsulation</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8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latin typeface="Times New Roman" panose="02020603050405020304" pitchFamily="18" charset="0"/>
                <a:cs typeface="Times New Roman" panose="02020603050405020304" pitchFamily="18" charset="0"/>
              </a:rPr>
              <a:t>What is Encapsulation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068347"/>
          </a:xfrm>
        </p:spPr>
        <p:txBody>
          <a:bodyPr>
            <a:normAutofit/>
          </a:bodyPr>
          <a:lstStyle/>
          <a:p>
            <a:r>
              <a:rPr lang="en-US" dirty="0" smtClean="0">
                <a:latin typeface="Times New Roman" panose="02020603050405020304" pitchFamily="18" charset="0"/>
                <a:cs typeface="Times New Roman" panose="02020603050405020304" pitchFamily="18" charset="0"/>
              </a:rPr>
              <a:t>Encapsulation is the technique of making the fields in a class private and providing access to the fields via public methods. </a:t>
            </a:r>
          </a:p>
          <a:p>
            <a:r>
              <a:rPr lang="en-US" dirty="0" smtClean="0">
                <a:latin typeface="Times New Roman" panose="02020603050405020304" pitchFamily="18" charset="0"/>
                <a:cs typeface="Times New Roman" panose="02020603050405020304" pitchFamily="18" charset="0"/>
              </a:rPr>
              <a:t>If a field is declared private, it cannot be accessed by anyone outside the class, thereby hiding the fields within the class. For this reason, encapsulation is also referred to as data hiding.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8866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626548"/>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Encapsulation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5914"/>
            <a:ext cx="10515600" cy="5486401"/>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public class EncapTest{</a:t>
            </a:r>
          </a:p>
          <a:p>
            <a:pPr marL="0" indent="0">
              <a:buNone/>
            </a:pPr>
            <a:r>
              <a:rPr lang="en-US" sz="2000" dirty="0" smtClean="0">
                <a:latin typeface="Times New Roman" panose="02020603050405020304" pitchFamily="18" charset="0"/>
                <a:cs typeface="Times New Roman" panose="02020603050405020304" pitchFamily="18" charset="0"/>
              </a:rPr>
              <a:t>	private String name;</a:t>
            </a:r>
          </a:p>
          <a:p>
            <a:pPr marL="0" indent="0">
              <a:buNone/>
            </a:pPr>
            <a:r>
              <a:rPr lang="en-US" sz="2000" dirty="0" smtClean="0">
                <a:latin typeface="Times New Roman" panose="02020603050405020304" pitchFamily="18" charset="0"/>
                <a:cs typeface="Times New Roman" panose="02020603050405020304" pitchFamily="18" charset="0"/>
              </a:rPr>
              <a:t>	private String idNum;</a:t>
            </a:r>
          </a:p>
          <a:p>
            <a:pPr marL="0" indent="0">
              <a:buNone/>
            </a:pPr>
            <a:r>
              <a:rPr lang="en-US" sz="2000" dirty="0" smtClean="0">
                <a:latin typeface="Times New Roman" panose="02020603050405020304" pitchFamily="18" charset="0"/>
                <a:cs typeface="Times New Roman" panose="02020603050405020304" pitchFamily="18" charset="0"/>
              </a:rPr>
              <a:t>	private int age;</a:t>
            </a:r>
          </a:p>
          <a:p>
            <a:pPr marL="0" indent="0">
              <a:buNone/>
            </a:pPr>
            <a:r>
              <a:rPr lang="en-US" sz="2000" dirty="0" smtClean="0">
                <a:latin typeface="Times New Roman" panose="02020603050405020304" pitchFamily="18" charset="0"/>
                <a:cs typeface="Times New Roman" panose="02020603050405020304" pitchFamily="18" charset="0"/>
              </a:rPr>
              <a:t>	public int getAge(){    	 return age;     }</a:t>
            </a:r>
          </a:p>
          <a:p>
            <a:pPr marL="0" indent="0">
              <a:buNone/>
            </a:pPr>
            <a:r>
              <a:rPr lang="en-US" sz="2000" dirty="0" smtClean="0">
                <a:latin typeface="Times New Roman" panose="02020603050405020304" pitchFamily="18" charset="0"/>
                <a:cs typeface="Times New Roman" panose="02020603050405020304" pitchFamily="18" charset="0"/>
              </a:rPr>
              <a:t>	publicString getName(){     return name;   }</a:t>
            </a:r>
          </a:p>
          <a:p>
            <a:pPr marL="0" indent="0">
              <a:buNone/>
            </a:pPr>
            <a:r>
              <a:rPr lang="en-US" sz="2000" dirty="0" smtClean="0">
                <a:latin typeface="Times New Roman" panose="02020603050405020304" pitchFamily="18" charset="0"/>
                <a:cs typeface="Times New Roman" panose="02020603050405020304" pitchFamily="18" charset="0"/>
              </a:rPr>
              <a:t>	publicString getIdNum(){     return idNum;   }</a:t>
            </a:r>
          </a:p>
          <a:p>
            <a:pPr marL="0" indent="0">
              <a:buNone/>
            </a:pPr>
            <a:r>
              <a:rPr lang="en-US" sz="2000" dirty="0" smtClean="0">
                <a:latin typeface="Times New Roman" panose="02020603050405020304" pitchFamily="18" charset="0"/>
                <a:cs typeface="Times New Roman" panose="02020603050405020304" pitchFamily="18" charset="0"/>
              </a:rPr>
              <a:t>	publicvoid setAge(int newAge){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age = newAge;}</a:t>
            </a:r>
          </a:p>
          <a:p>
            <a:pPr marL="0" indent="0">
              <a:buNone/>
            </a:pPr>
            <a:r>
              <a:rPr lang="en-US" sz="2000" dirty="0" smtClean="0">
                <a:latin typeface="Times New Roman" panose="02020603050405020304" pitchFamily="18" charset="0"/>
                <a:cs typeface="Times New Roman" panose="02020603050405020304" pitchFamily="18" charset="0"/>
              </a:rPr>
              <a:t>	publicvoid setName(String newName){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name = newName;}</a:t>
            </a:r>
          </a:p>
          <a:p>
            <a:pPr marL="0" indent="0">
              <a:buNone/>
            </a:pPr>
            <a:r>
              <a:rPr lang="en-US" sz="2000" dirty="0" smtClean="0">
                <a:latin typeface="Times New Roman" panose="02020603050405020304" pitchFamily="18" charset="0"/>
                <a:cs typeface="Times New Roman" panose="02020603050405020304" pitchFamily="18" charset="0"/>
              </a:rPr>
              <a:t>	public void setIdNum(String newId){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idNum = newId;}</a:t>
            </a: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1428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Autofit/>
          </a:bodyPr>
          <a:lstStyle/>
          <a:p>
            <a:pPr algn="ctr"/>
            <a:r>
              <a:rPr lang="en-US" b="1" dirty="0"/>
              <a:t>Abstraction</a:t>
            </a:r>
          </a:p>
        </p:txBody>
      </p:sp>
      <p:sp>
        <p:nvSpPr>
          <p:cNvPr id="3" name="Content Placeholder 2"/>
          <p:cNvSpPr>
            <a:spLocks noGrp="1"/>
          </p:cNvSpPr>
          <p:nvPr>
            <p:ph idx="1"/>
          </p:nvPr>
        </p:nvSpPr>
        <p:spPr>
          <a:xfrm>
            <a:off x="838200" y="1197735"/>
            <a:ext cx="10515600" cy="4979228"/>
          </a:xfrm>
        </p:spPr>
        <p:txBody>
          <a:bodyPr>
            <a:normAutofit/>
          </a:bodyPr>
          <a:lstStyle/>
          <a:p>
            <a:r>
              <a:rPr lang="en-US" sz="2200" b="1" dirty="0" smtClean="0">
                <a:latin typeface="Times New Roman" panose="02020603050405020304" pitchFamily="18" charset="0"/>
                <a:cs typeface="Times New Roman" panose="02020603050405020304" pitchFamily="18" charset="0"/>
              </a:rPr>
              <a:t>Abstraction</a:t>
            </a:r>
            <a:r>
              <a:rPr lang="en-US" sz="2200" dirty="0">
                <a:latin typeface="Times New Roman" panose="02020603050405020304" pitchFamily="18" charset="0"/>
                <a:cs typeface="Times New Roman" panose="02020603050405020304" pitchFamily="18" charset="0"/>
              </a:rPr>
              <a:t> is a process of </a:t>
            </a:r>
            <a:r>
              <a:rPr lang="en-US" sz="2200" dirty="0">
                <a:solidFill>
                  <a:srgbClr val="00B050"/>
                </a:solidFill>
                <a:latin typeface="Times New Roman" panose="02020603050405020304" pitchFamily="18" charset="0"/>
                <a:cs typeface="Times New Roman" panose="02020603050405020304" pitchFamily="18" charset="0"/>
              </a:rPr>
              <a:t>hiding the implementation details </a:t>
            </a:r>
            <a:r>
              <a:rPr lang="en-US" sz="2200" dirty="0">
                <a:latin typeface="Times New Roman" panose="02020603050405020304" pitchFamily="18" charset="0"/>
                <a:cs typeface="Times New Roman" panose="02020603050405020304" pitchFamily="18" charset="0"/>
              </a:rPr>
              <a:t>and</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showing only functionality</a:t>
            </a:r>
            <a:r>
              <a:rPr lang="en-US" sz="2200" dirty="0">
                <a:latin typeface="Times New Roman" panose="02020603050405020304" pitchFamily="18" charset="0"/>
                <a:cs typeface="Times New Roman" panose="02020603050405020304" pitchFamily="18" charset="0"/>
              </a:rPr>
              <a:t> to the user.</a:t>
            </a:r>
          </a:p>
          <a:p>
            <a:r>
              <a:rPr lang="en-US" sz="2200" dirty="0">
                <a:latin typeface="Times New Roman" panose="02020603050405020304" pitchFamily="18" charset="0"/>
                <a:cs typeface="Times New Roman" panose="02020603050405020304" pitchFamily="18" charset="0"/>
              </a:rPr>
              <a:t>Another way, it shows only important things to the user and </a:t>
            </a:r>
            <a:r>
              <a:rPr lang="en-US" sz="2200" dirty="0">
                <a:solidFill>
                  <a:srgbClr val="00B050"/>
                </a:solidFill>
                <a:latin typeface="Times New Roman" panose="02020603050405020304" pitchFamily="18" charset="0"/>
                <a:cs typeface="Times New Roman" panose="02020603050405020304" pitchFamily="18" charset="0"/>
              </a:rPr>
              <a:t>hides the internal details for example sending sms, you just type the text and send the message. You don't know the internal processing about the message delivery.</a:t>
            </a:r>
          </a:p>
          <a:p>
            <a:r>
              <a:rPr lang="en-US" sz="2200" dirty="0">
                <a:latin typeface="Times New Roman" panose="02020603050405020304" pitchFamily="18" charset="0"/>
                <a:cs typeface="Times New Roman" panose="02020603050405020304" pitchFamily="18" charset="0"/>
              </a:rPr>
              <a:t>Abstraction lets you focus on what the object does instead of how it does it.</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Ways </a:t>
            </a:r>
            <a:r>
              <a:rPr lang="en-US" sz="2200" b="1" dirty="0">
                <a:latin typeface="Times New Roman" panose="02020603050405020304" pitchFamily="18" charset="0"/>
                <a:cs typeface="Times New Roman" panose="02020603050405020304" pitchFamily="18" charset="0"/>
              </a:rPr>
              <a:t>to achieve Abstaction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There are two ways to achieve abstraction in java</a:t>
            </a:r>
          </a:p>
          <a:p>
            <a:r>
              <a:rPr lang="en-US" sz="2200" dirty="0">
                <a:latin typeface="Times New Roman" panose="02020603050405020304" pitchFamily="18" charset="0"/>
                <a:cs typeface="Times New Roman" panose="02020603050405020304" pitchFamily="18" charset="0"/>
              </a:rPr>
              <a:t>Abstract class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Interface </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2223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368"/>
            <a:ext cx="10515600" cy="793974"/>
          </a:xfrm>
        </p:spPr>
        <p:txBody>
          <a:bodyPr/>
          <a:lstStyle/>
          <a:p>
            <a:r>
              <a:rPr lang="en-US" dirty="0" smtClean="0">
                <a:latin typeface="Times New Roman" panose="02020603050405020304" pitchFamily="18" charset="0"/>
                <a:cs typeface="Times New Roman" panose="02020603050405020304" pitchFamily="18" charset="0"/>
              </a:rPr>
              <a:t>What is interface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251"/>
            <a:ext cx="10515600" cy="5009881"/>
          </a:xfrm>
        </p:spPr>
        <p:txBody>
          <a:bodyPr>
            <a:normAutofit fontScale="92500" lnSpcReduction="20000"/>
          </a:bodyPr>
          <a:lstStyle/>
          <a:p>
            <a:r>
              <a:rPr lang="en-US" sz="2200" dirty="0" smtClean="0">
                <a:latin typeface="Times New Roman" panose="02020603050405020304" pitchFamily="18" charset="0"/>
                <a:cs typeface="Times New Roman" panose="02020603050405020304" pitchFamily="18" charset="0"/>
              </a:rPr>
              <a:t>An  interface  is  a collection  of  abstract  methods.  A  class implements  an  interface,  thereby  inheriting  the abstract methods of the interface.</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An interface is not a class. Writing  an interface is similar to writing a class, but they are two different concepts. </a:t>
            </a:r>
          </a:p>
          <a:p>
            <a:r>
              <a:rPr lang="en-US" sz="2200" dirty="0" smtClean="0">
                <a:latin typeface="Times New Roman" panose="02020603050405020304" pitchFamily="18" charset="0"/>
                <a:cs typeface="Times New Roman" panose="02020603050405020304" pitchFamily="18" charset="0"/>
              </a:rPr>
              <a:t>A class describes the attributes and behaviors of an object. An interface contains behaviors that a class implements.</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Declaring Interfaces: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public interface NameOfInterface</a:t>
            </a: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smtClean="0">
                <a:latin typeface="Times New Roman" panose="02020603050405020304" pitchFamily="18" charset="0"/>
                <a:cs typeface="Times New Roman" panose="02020603050405020304" pitchFamily="18" charset="0"/>
              </a:rPr>
              <a:t>                       //Any number of final, static fields</a:t>
            </a:r>
          </a:p>
          <a:p>
            <a:pPr marL="0" indent="0">
              <a:buNone/>
            </a:pPr>
            <a:r>
              <a:rPr lang="en-US" sz="2200" dirty="0" smtClean="0">
                <a:latin typeface="Times New Roman" panose="02020603050405020304" pitchFamily="18" charset="0"/>
                <a:cs typeface="Times New Roman" panose="02020603050405020304" pitchFamily="18" charset="0"/>
              </a:rPr>
              <a:t>                      //Any number of abstract method declarations</a:t>
            </a:r>
          </a:p>
          <a:p>
            <a:pPr marL="0" indent="0">
              <a:buNone/>
            </a:pPr>
            <a:r>
              <a:rPr lang="en-US" sz="22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13511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309092"/>
            <a:ext cx="10984606" cy="6143223"/>
          </a:xfrm>
        </p:spPr>
        <p:txBody>
          <a:bodyPr>
            <a:noAutofit/>
          </a:bodyPr>
          <a:lstStyle/>
          <a:p>
            <a:pPr marL="0" indent="0">
              <a:buFont typeface="Wingdings" pitchFamily="2" charset="2"/>
              <a:buChar char="v"/>
            </a:pPr>
            <a:r>
              <a:rPr lang="en-US" sz="2400" b="1" i="1" dirty="0" smtClean="0">
                <a:solidFill>
                  <a:srgbClr val="002060"/>
                </a:solidFill>
                <a:latin typeface="Times New Roman" panose="02020603050405020304" pitchFamily="18" charset="0"/>
                <a:cs typeface="Times New Roman" panose="02020603050405020304" pitchFamily="18" charset="0"/>
              </a:rPr>
              <a:t>An interface is similar to a class in the following ways:</a:t>
            </a:r>
          </a:p>
          <a:p>
            <a:r>
              <a:rPr lang="en-US" sz="2000" dirty="0" smtClean="0">
                <a:latin typeface="Times New Roman" panose="02020603050405020304" pitchFamily="18" charset="0"/>
                <a:cs typeface="Times New Roman" panose="02020603050405020304" pitchFamily="18" charset="0"/>
              </a:rPr>
              <a:t>An interface can contain </a:t>
            </a:r>
            <a:r>
              <a:rPr lang="en-US" sz="2000" b="1" dirty="0" smtClean="0">
                <a:solidFill>
                  <a:srgbClr val="00B050"/>
                </a:solidFill>
                <a:latin typeface="Times New Roman" panose="02020603050405020304" pitchFamily="18" charset="0"/>
                <a:cs typeface="Times New Roman" panose="02020603050405020304" pitchFamily="18" charset="0"/>
              </a:rPr>
              <a:t>any number of methods.</a:t>
            </a:r>
          </a:p>
          <a:p>
            <a:r>
              <a:rPr lang="en-US" sz="2000" dirty="0" smtClean="0">
                <a:latin typeface="Times New Roman" panose="02020603050405020304" pitchFamily="18" charset="0"/>
                <a:cs typeface="Times New Roman" panose="02020603050405020304" pitchFamily="18" charset="0"/>
              </a:rPr>
              <a:t>An interface is written in a </a:t>
            </a:r>
            <a:r>
              <a:rPr lang="en-US" sz="2000" b="1" dirty="0" smtClean="0">
                <a:solidFill>
                  <a:srgbClr val="00B050"/>
                </a:solidFill>
                <a:latin typeface="Times New Roman" panose="02020603050405020304" pitchFamily="18" charset="0"/>
                <a:cs typeface="Times New Roman" panose="02020603050405020304" pitchFamily="18" charset="0"/>
              </a:rPr>
              <a:t>file with a .java extension</a:t>
            </a:r>
            <a:r>
              <a:rPr lang="en-US" sz="2000" dirty="0" smtClean="0">
                <a:latin typeface="Times New Roman" panose="02020603050405020304" pitchFamily="18" charset="0"/>
                <a:cs typeface="Times New Roman" panose="02020603050405020304" pitchFamily="18" charset="0"/>
              </a:rPr>
              <a:t>, with the name of the interface matching the name of the file.</a:t>
            </a:r>
          </a:p>
          <a:p>
            <a:r>
              <a:rPr lang="en-US" sz="2000" dirty="0" smtClean="0">
                <a:latin typeface="Times New Roman" panose="02020603050405020304" pitchFamily="18" charset="0"/>
                <a:cs typeface="Times New Roman" panose="02020603050405020304" pitchFamily="18" charset="0"/>
              </a:rPr>
              <a:t>The byte code of an interface appears in a</a:t>
            </a:r>
            <a:r>
              <a:rPr lang="en-US" sz="2000" b="1" dirty="0" smtClean="0">
                <a:solidFill>
                  <a:srgbClr val="00B050"/>
                </a:solidFill>
                <a:latin typeface="Times New Roman" panose="02020603050405020304" pitchFamily="18" charset="0"/>
                <a:cs typeface="Times New Roman" panose="02020603050405020304" pitchFamily="18" charset="0"/>
              </a:rPr>
              <a:t> .class file.</a:t>
            </a:r>
          </a:p>
          <a:p>
            <a:r>
              <a:rPr lang="en-US" sz="2000" dirty="0" smtClean="0">
                <a:latin typeface="Times New Roman" panose="02020603050405020304" pitchFamily="18" charset="0"/>
                <a:cs typeface="Times New Roman" panose="02020603050405020304" pitchFamily="18" charset="0"/>
              </a:rPr>
              <a:t>Interfaces appear in packages, and their </a:t>
            </a:r>
            <a:r>
              <a:rPr lang="en-US" sz="2000" b="1" dirty="0" smtClean="0">
                <a:solidFill>
                  <a:srgbClr val="00B050"/>
                </a:solidFill>
                <a:latin typeface="Times New Roman" panose="02020603050405020304" pitchFamily="18" charset="0"/>
                <a:cs typeface="Times New Roman" panose="02020603050405020304" pitchFamily="18" charset="0"/>
              </a:rPr>
              <a:t>corresponding bytecode file </a:t>
            </a:r>
            <a:r>
              <a:rPr lang="en-US" sz="2000" dirty="0" smtClean="0">
                <a:latin typeface="Times New Roman" panose="02020603050405020304" pitchFamily="18" charset="0"/>
                <a:cs typeface="Times New Roman" panose="02020603050405020304" pitchFamily="18" charset="0"/>
              </a:rPr>
              <a:t>must be in a directory structure that matches the package name.</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Font typeface="Wingdings" pitchFamily="2" charset="2"/>
              <a:buChar char="v"/>
            </a:pPr>
            <a:r>
              <a:rPr lang="en-US" sz="2400" b="1" i="1" dirty="0" smtClean="0">
                <a:solidFill>
                  <a:srgbClr val="002060"/>
                </a:solidFill>
                <a:latin typeface="Times New Roman" panose="02020603050405020304" pitchFamily="18" charset="0"/>
                <a:cs typeface="Times New Roman" panose="02020603050405020304" pitchFamily="18" charset="0"/>
              </a:rPr>
              <a:t>However, an interface is different from a class in several ways, including:</a:t>
            </a:r>
          </a:p>
          <a:p>
            <a:r>
              <a:rPr lang="en-US" sz="2000" dirty="0" smtClean="0">
                <a:latin typeface="Times New Roman" panose="02020603050405020304" pitchFamily="18" charset="0"/>
                <a:cs typeface="Times New Roman" panose="02020603050405020304" pitchFamily="18" charset="0"/>
              </a:rPr>
              <a:t>You </a:t>
            </a:r>
            <a:r>
              <a:rPr lang="en-US" sz="2000" b="1" dirty="0" smtClean="0">
                <a:solidFill>
                  <a:srgbClr val="00B050"/>
                </a:solidFill>
                <a:latin typeface="Times New Roman" panose="02020603050405020304" pitchFamily="18" charset="0"/>
                <a:cs typeface="Times New Roman" panose="02020603050405020304" pitchFamily="18" charset="0"/>
              </a:rPr>
              <a:t>cannot instantiate </a:t>
            </a:r>
            <a:r>
              <a:rPr lang="en-US" sz="2000" dirty="0" smtClean="0">
                <a:latin typeface="Times New Roman" panose="02020603050405020304" pitchFamily="18" charset="0"/>
                <a:cs typeface="Times New Roman" panose="02020603050405020304" pitchFamily="18" charset="0"/>
              </a:rPr>
              <a:t>an interface. </a:t>
            </a:r>
          </a:p>
          <a:p>
            <a:r>
              <a:rPr lang="en-US" sz="2000" dirty="0" smtClean="0">
                <a:latin typeface="Times New Roman" panose="02020603050405020304" pitchFamily="18" charset="0"/>
                <a:cs typeface="Times New Roman" panose="02020603050405020304" pitchFamily="18" charset="0"/>
              </a:rPr>
              <a:t>An interface </a:t>
            </a:r>
            <a:r>
              <a:rPr lang="en-US" sz="2000" b="1" dirty="0" smtClean="0">
                <a:solidFill>
                  <a:srgbClr val="00B050"/>
                </a:solidFill>
                <a:latin typeface="Times New Roman" panose="02020603050405020304" pitchFamily="18" charset="0"/>
                <a:cs typeface="Times New Roman" panose="02020603050405020304" pitchFamily="18" charset="0"/>
              </a:rPr>
              <a:t>does not contain any constructors</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All of the </a:t>
            </a:r>
            <a:r>
              <a:rPr lang="en-US" sz="2000" b="1" dirty="0" smtClean="0">
                <a:solidFill>
                  <a:srgbClr val="00B050"/>
                </a:solidFill>
                <a:latin typeface="Times New Roman" panose="02020603050405020304" pitchFamily="18" charset="0"/>
                <a:cs typeface="Times New Roman" panose="02020603050405020304" pitchFamily="18" charset="0"/>
              </a:rPr>
              <a:t>methods in an interface are abstract</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An interface cannot contain instance fields. The only fields that can appear in an interface must be declared both static and final.</a:t>
            </a:r>
          </a:p>
          <a:p>
            <a:r>
              <a:rPr lang="en-US" sz="2000" dirty="0" smtClean="0">
                <a:latin typeface="Times New Roman" panose="02020603050405020304" pitchFamily="18" charset="0"/>
                <a:cs typeface="Times New Roman" panose="02020603050405020304" pitchFamily="18" charset="0"/>
              </a:rPr>
              <a:t>An interface is </a:t>
            </a:r>
            <a:r>
              <a:rPr lang="en-US" sz="2000" b="1" dirty="0" smtClean="0">
                <a:solidFill>
                  <a:srgbClr val="00B050"/>
                </a:solidFill>
                <a:latin typeface="Times New Roman" panose="02020603050405020304" pitchFamily="18" charset="0"/>
                <a:cs typeface="Times New Roman" panose="02020603050405020304" pitchFamily="18" charset="0"/>
              </a:rPr>
              <a:t>not extended by a class</a:t>
            </a:r>
            <a:r>
              <a:rPr lang="en-US" sz="2000" dirty="0" smtClean="0">
                <a:latin typeface="Times New Roman" panose="02020603050405020304" pitchFamily="18" charset="0"/>
                <a:cs typeface="Times New Roman" panose="02020603050405020304" pitchFamily="18" charset="0"/>
              </a:rPr>
              <a:t>; it is implemented by a class.</a:t>
            </a:r>
          </a:p>
          <a:p>
            <a:r>
              <a:rPr lang="en-US" sz="2000" dirty="0" smtClean="0">
                <a:latin typeface="Times New Roman" panose="02020603050405020304" pitchFamily="18" charset="0"/>
                <a:cs typeface="Times New Roman" panose="02020603050405020304" pitchFamily="18" charset="0"/>
              </a:rPr>
              <a:t>An interface can extend multiple interfaces.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5061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9062"/>
            <a:ext cx="10515600" cy="639427"/>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Interface Example: </a:t>
            </a:r>
            <a:endParaRPr lang="en-US" dirty="0"/>
          </a:p>
        </p:txBody>
      </p:sp>
      <p:sp>
        <p:nvSpPr>
          <p:cNvPr id="3" name="Content Placeholder 2"/>
          <p:cNvSpPr>
            <a:spLocks noGrp="1"/>
          </p:cNvSpPr>
          <p:nvPr>
            <p:ph sz="half" idx="1"/>
          </p:nvPr>
        </p:nvSpPr>
        <p:spPr>
          <a:xfrm>
            <a:off x="1782651" y="940158"/>
            <a:ext cx="8474298" cy="5589431"/>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interface MyInterface {</a:t>
            </a:r>
          </a:p>
          <a:p>
            <a:pPr marL="0" indent="0">
              <a:buNone/>
            </a:pPr>
            <a:r>
              <a:rPr lang="en-US" dirty="0" smtClean="0">
                <a:latin typeface="Times New Roman" panose="02020603050405020304" pitchFamily="18" charset="0"/>
                <a:cs typeface="Times New Roman" panose="02020603050405020304" pitchFamily="18" charset="0"/>
              </a:rPr>
              <a:t>   public void method1();</a:t>
            </a:r>
          </a:p>
          <a:p>
            <a:pPr marL="0" indent="0">
              <a:buNone/>
            </a:pPr>
            <a:r>
              <a:rPr lang="en-US" dirty="0" smtClean="0">
                <a:latin typeface="Times New Roman" panose="02020603050405020304" pitchFamily="18" charset="0"/>
                <a:cs typeface="Times New Roman" panose="02020603050405020304" pitchFamily="18" charset="0"/>
              </a:rPr>
              <a:t>   public void method2();</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class XYZ implements MyInterface{</a:t>
            </a:r>
          </a:p>
          <a:p>
            <a:pPr marL="0" indent="0">
              <a:buNone/>
            </a:pPr>
            <a:r>
              <a:rPr lang="en-US" dirty="0" smtClean="0">
                <a:latin typeface="Times New Roman" panose="02020603050405020304" pitchFamily="18" charset="0"/>
                <a:cs typeface="Times New Roman" panose="02020603050405020304" pitchFamily="18" charset="0"/>
              </a:rPr>
              <a:t>  public void method1()  {</a:t>
            </a:r>
          </a:p>
          <a:p>
            <a:pPr marL="0" indent="0">
              <a:buNone/>
            </a:pPr>
            <a:r>
              <a:rPr lang="en-US" dirty="0" smtClean="0">
                <a:latin typeface="Times New Roman" panose="02020603050405020304" pitchFamily="18" charset="0"/>
                <a:cs typeface="Times New Roman" panose="02020603050405020304" pitchFamily="18" charset="0"/>
              </a:rPr>
              <a:t>      System.out.println("implementation of method1");</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public void method2()  {</a:t>
            </a:r>
          </a:p>
          <a:p>
            <a:pPr marL="0" indent="0">
              <a:buNone/>
            </a:pPr>
            <a:r>
              <a:rPr lang="en-US" dirty="0" smtClean="0">
                <a:latin typeface="Times New Roman" panose="02020603050405020304" pitchFamily="18" charset="0"/>
                <a:cs typeface="Times New Roman" panose="02020603050405020304" pitchFamily="18" charset="0"/>
              </a:rPr>
              <a:t>      System.out.println("implementation of method2");</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public static void main(String arg[])  {</a:t>
            </a:r>
          </a:p>
          <a:p>
            <a:pPr marL="0" indent="0">
              <a:buNone/>
            </a:pPr>
            <a:r>
              <a:rPr lang="en-US" dirty="0" smtClean="0">
                <a:latin typeface="Times New Roman" panose="02020603050405020304" pitchFamily="18" charset="0"/>
                <a:cs typeface="Times New Roman" panose="02020603050405020304" pitchFamily="18" charset="0"/>
              </a:rPr>
              <a:t>        XYZ </a:t>
            </a:r>
            <a:r>
              <a:rPr lang="en-US" dirty="0">
                <a:latin typeface="Times New Roman" panose="02020603050405020304" pitchFamily="18" charset="0"/>
                <a:cs typeface="Times New Roman" panose="02020603050405020304" pitchFamily="18" charset="0"/>
              </a:rPr>
              <a:t>obj </a:t>
            </a:r>
            <a:r>
              <a:rPr lang="en-US" dirty="0" smtClean="0">
                <a:latin typeface="Times New Roman" panose="02020603050405020304" pitchFamily="18" charset="0"/>
                <a:cs typeface="Times New Roman" panose="02020603050405020304" pitchFamily="18" charset="0"/>
              </a:rPr>
              <a:t>= new XYZ();</a:t>
            </a:r>
          </a:p>
          <a:p>
            <a:pPr marL="0" indent="0">
              <a:buNone/>
            </a:pPr>
            <a:r>
              <a:rPr lang="en-US" dirty="0" smtClean="0">
                <a:latin typeface="Times New Roman" panose="02020603050405020304" pitchFamily="18" charset="0"/>
                <a:cs typeface="Times New Roman" panose="02020603050405020304" pitchFamily="18" charset="0"/>
              </a:rPr>
              <a:t>      obj. method1();</a:t>
            </a:r>
          </a:p>
          <a:p>
            <a:pPr marL="0" indent="0">
              <a:buNone/>
            </a:pPr>
            <a:r>
              <a:rPr lang="en-US" dirty="0" smtClean="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0118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b="1" dirty="0" smtClean="0">
                <a:latin typeface="Times New Roman" panose="02020603050405020304" pitchFamily="18" charset="0"/>
                <a:cs typeface="Times New Roman" panose="02020603050405020304" pitchFamily="18" charset="0"/>
              </a:rPr>
              <a:t>What is the use of interfaces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428955"/>
          </a:xfrm>
        </p:spPr>
        <p:txBody>
          <a:bodyPr>
            <a:normAutofit/>
          </a:bodyPr>
          <a:lstStyle/>
          <a:p>
            <a:r>
              <a:rPr lang="en-US" sz="2400" dirty="0" smtClean="0">
                <a:latin typeface="Times New Roman" panose="02020603050405020304" pitchFamily="18" charset="0"/>
                <a:cs typeface="Times New Roman" panose="02020603050405020304" pitchFamily="18" charset="0"/>
              </a:rPr>
              <a:t>As stated above they are used for abstraction. </a:t>
            </a:r>
            <a:r>
              <a:rPr lang="en-US" sz="2400" dirty="0" smtClean="0">
                <a:solidFill>
                  <a:srgbClr val="00B050"/>
                </a:solidFill>
                <a:latin typeface="Times New Roman" panose="02020603050405020304" pitchFamily="18" charset="0"/>
                <a:cs typeface="Times New Roman" panose="02020603050405020304" pitchFamily="18" charset="0"/>
              </a:rPr>
              <a:t>Since methods in interfaces do not have body, they have to be implemented by the class before you can access them</a:t>
            </a:r>
            <a:r>
              <a:rPr lang="en-US" sz="2400" dirty="0" smtClean="0">
                <a:latin typeface="Times New Roman" panose="02020603050405020304" pitchFamily="18" charset="0"/>
                <a:cs typeface="Times New Roman" panose="02020603050405020304" pitchFamily="18" charset="0"/>
              </a:rPr>
              <a:t>. The class that implements interface must implement all the methods of that interface. </a:t>
            </a:r>
          </a:p>
          <a:p>
            <a:r>
              <a:rPr lang="en-US" sz="2400" dirty="0" smtClean="0">
                <a:latin typeface="Times New Roman" panose="02020603050405020304" pitchFamily="18" charset="0"/>
                <a:cs typeface="Times New Roman" panose="02020603050405020304" pitchFamily="18" charset="0"/>
              </a:rPr>
              <a:t>Also, java programming language does not support multiple inheritance, using interfaces we can achieve this as a class can implement more than one interfaces, however it cannot extend more than one classes.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0497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31" y="179030"/>
            <a:ext cx="6525904" cy="699400"/>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Interface and Inheritance Example: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85064" y="1228298"/>
            <a:ext cx="5569424" cy="3384645"/>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interface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methodA();</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interface B extends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methodB();</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interface C extends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methodC();</a:t>
            </a:r>
          </a:p>
          <a:p>
            <a:pPr marL="0" indent="0">
              <a:buNone/>
            </a:pPr>
            <a:r>
              <a:rPr lang="en-US" sz="1800" dirty="0" smtClean="0">
                <a:latin typeface="Times New Roman" panose="02020603050405020304" pitchFamily="18" charset="0"/>
                <a:cs typeface="Times New Roman" panose="02020603050405020304" pitchFamily="18" charset="0"/>
              </a:rPr>
              <a:t>}</a:t>
            </a:r>
          </a:p>
          <a:p>
            <a:endParaRPr lang="en-US" dirty="0"/>
          </a:p>
        </p:txBody>
      </p:sp>
      <p:sp>
        <p:nvSpPr>
          <p:cNvPr id="4" name="Content Placeholder 3"/>
          <p:cNvSpPr>
            <a:spLocks noGrp="1"/>
          </p:cNvSpPr>
          <p:nvPr>
            <p:ph sz="half" idx="2"/>
          </p:nvPr>
        </p:nvSpPr>
        <p:spPr>
          <a:xfrm>
            <a:off x="6199495" y="709683"/>
            <a:ext cx="5578522" cy="5991366"/>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class D implements B, C{</a:t>
            </a:r>
          </a:p>
          <a:p>
            <a:pPr marL="0" indent="0">
              <a:buNone/>
            </a:pPr>
            <a:r>
              <a:rPr lang="en-US" sz="1800" dirty="0" smtClean="0">
                <a:latin typeface="Times New Roman" panose="02020603050405020304" pitchFamily="18" charset="0"/>
                <a:cs typeface="Times New Roman" panose="02020603050405020304" pitchFamily="18" charset="0"/>
              </a:rPr>
              <a:t>    public void methodA()    {</a:t>
            </a:r>
          </a:p>
          <a:p>
            <a:pPr marL="0" indent="0">
              <a:buNone/>
            </a:pPr>
            <a:r>
              <a:rPr lang="en-US" sz="1800" dirty="0" smtClean="0">
                <a:latin typeface="Times New Roman" panose="02020603050405020304" pitchFamily="18" charset="0"/>
                <a:cs typeface="Times New Roman" panose="02020603050405020304" pitchFamily="18" charset="0"/>
              </a:rPr>
              <a:t>         System.out.println("MethodA");</a:t>
            </a: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void methodB</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System.</a:t>
            </a:r>
            <a:r>
              <a:rPr lang="en-US" sz="1800" i="1" dirty="0">
                <a:latin typeface="Times New Roman" panose="02020603050405020304" pitchFamily="18" charset="0"/>
                <a:cs typeface="Times New Roman" panose="02020603050405020304" pitchFamily="18" charset="0"/>
              </a:rPr>
              <a:t>out.println("MethodB");</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public void methodC</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System.</a:t>
            </a:r>
            <a:r>
              <a:rPr lang="en-US" sz="1800" i="1" dirty="0">
                <a:latin typeface="Times New Roman" panose="02020603050405020304" pitchFamily="18" charset="0"/>
                <a:cs typeface="Times New Roman" panose="02020603050405020304" pitchFamily="18" charset="0"/>
              </a:rPr>
              <a:t>out.println("MethodC");</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public static void main(String args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D obj1= new D();</a:t>
            </a:r>
          </a:p>
          <a:p>
            <a:pPr marL="0" indent="0">
              <a:buNone/>
            </a:pPr>
            <a:r>
              <a:rPr lang="en-US" sz="1800" dirty="0">
                <a:latin typeface="Times New Roman" panose="02020603050405020304" pitchFamily="18" charset="0"/>
                <a:cs typeface="Times New Roman" panose="02020603050405020304" pitchFamily="18" charset="0"/>
              </a:rPr>
              <a:t>         obj1.methodA();</a:t>
            </a:r>
          </a:p>
          <a:p>
            <a:pPr marL="0" indent="0">
              <a:buNone/>
            </a:pPr>
            <a:r>
              <a:rPr lang="en-US" sz="1800" dirty="0">
                <a:latin typeface="Times New Roman" panose="02020603050405020304" pitchFamily="18" charset="0"/>
                <a:cs typeface="Times New Roman" panose="02020603050405020304" pitchFamily="18" charset="0"/>
              </a:rPr>
              <a:t>         obj1.methodB();</a:t>
            </a:r>
          </a:p>
          <a:p>
            <a:pPr marL="0" indent="0">
              <a:buNone/>
            </a:pPr>
            <a:r>
              <a:rPr lang="en-US" sz="1800" dirty="0">
                <a:latin typeface="Times New Roman" panose="02020603050405020304" pitchFamily="18" charset="0"/>
                <a:cs typeface="Times New Roman" panose="02020603050405020304" pitchFamily="18" charset="0"/>
              </a:rPr>
              <a:t>         obj1.methodC();</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1187840" y="5186486"/>
            <a:ext cx="2265043"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MethodC</a:t>
            </a:r>
          </a:p>
        </p:txBody>
      </p:sp>
    </p:spTree>
    <p:extLst>
      <p:ext uri="{BB962C8B-B14F-4D97-AF65-F5344CB8AC3E}">
        <p14:creationId xmlns="" xmlns:p14="http://schemas.microsoft.com/office/powerpoint/2010/main" val="397255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71260"/>
          </a:xfrm>
        </p:spPr>
        <p:txBody>
          <a:bodyPr>
            <a:noAutofit/>
          </a:bodyPr>
          <a:lstStyle/>
          <a:p>
            <a:r>
              <a:rPr lang="en-US" sz="8800" b="1" dirty="0" smtClean="0"/>
              <a:t>Abstract Classes &amp; Methods </a:t>
            </a:r>
            <a:endParaRPr lang="en-US" sz="8800" dirty="0"/>
          </a:p>
        </p:txBody>
      </p:sp>
    </p:spTree>
    <p:extLst>
      <p:ext uri="{BB962C8B-B14F-4D97-AF65-F5344CB8AC3E}">
        <p14:creationId xmlns="" xmlns:p14="http://schemas.microsoft.com/office/powerpoint/2010/main" val="340700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57503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Abstract Classes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4096" y="888641"/>
            <a:ext cx="11088710" cy="5705341"/>
          </a:xfrm>
        </p:spPr>
        <p:txBody>
          <a:bodyPr>
            <a:noAutofit/>
          </a:bodyPr>
          <a:lstStyle/>
          <a:p>
            <a:r>
              <a:rPr lang="en-US" sz="2000" dirty="0">
                <a:latin typeface="Times New Roman" panose="02020603050405020304" pitchFamily="18" charset="0"/>
                <a:cs typeface="Times New Roman" panose="02020603050405020304" pitchFamily="18" charset="0"/>
              </a:rPr>
              <a:t>A class that is declared with abstract keyword, is known as abstract class in java.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have abstract and non-abstract methods (method with body).</a:t>
            </a:r>
          </a:p>
          <a:p>
            <a:r>
              <a:rPr lang="en-US" sz="2000" dirty="0" smtClean="0">
                <a:latin typeface="Times New Roman" panose="02020603050405020304" pitchFamily="18" charset="0"/>
                <a:cs typeface="Times New Roman" panose="02020603050405020304" pitchFamily="18" charset="0"/>
              </a:rPr>
              <a:t>An abstract class can not be </a:t>
            </a:r>
            <a:r>
              <a:rPr lang="en-US" sz="2000" b="1" dirty="0" smtClean="0">
                <a:latin typeface="Times New Roman" panose="02020603050405020304" pitchFamily="18" charset="0"/>
                <a:cs typeface="Times New Roman" panose="02020603050405020304" pitchFamily="18" charset="0"/>
              </a:rPr>
              <a:t>instantiated</a:t>
            </a:r>
            <a:r>
              <a:rPr lang="en-US" sz="2000" dirty="0" smtClean="0">
                <a:latin typeface="Times New Roman" panose="02020603050405020304" pitchFamily="18" charset="0"/>
                <a:cs typeface="Times New Roman" panose="02020603050405020304" pitchFamily="18" charset="0"/>
              </a:rPr>
              <a:t> (you are not allowed to create </a:t>
            </a:r>
            <a:r>
              <a:rPr lang="en-US" sz="2000" b="1" dirty="0" smtClean="0">
                <a:latin typeface="Times New Roman" panose="02020603050405020304" pitchFamily="18" charset="0"/>
                <a:cs typeface="Times New Roman" panose="02020603050405020304" pitchFamily="18" charset="0"/>
              </a:rPr>
              <a:t>object</a:t>
            </a:r>
            <a:r>
              <a:rPr lang="en-US" sz="2000" dirty="0" smtClean="0">
                <a:latin typeface="Times New Roman" panose="02020603050405020304" pitchFamily="18" charset="0"/>
                <a:cs typeface="Times New Roman" panose="02020603050405020304" pitchFamily="18" charset="0"/>
              </a:rPr>
              <a:t> of Abstract class).</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Abstract class declaration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abstract class AbstractDemo{</a:t>
            </a:r>
          </a:p>
          <a:p>
            <a:pPr marL="0" indent="0">
              <a:buNone/>
            </a:pPr>
            <a:r>
              <a:rPr lang="en-US" sz="2000" dirty="0" smtClean="0">
                <a:latin typeface="Times New Roman" panose="02020603050405020304" pitchFamily="18" charset="0"/>
                <a:cs typeface="Times New Roman" panose="02020603050405020304" pitchFamily="18" charset="0"/>
              </a:rPr>
              <a:t>   // Concrete method: body and braces</a:t>
            </a:r>
          </a:p>
          <a:p>
            <a:pPr marL="0" indent="0">
              <a:buNone/>
            </a:pPr>
            <a:r>
              <a:rPr lang="en-US" sz="2000" dirty="0" smtClean="0">
                <a:latin typeface="Times New Roman" panose="02020603050405020304" pitchFamily="18" charset="0"/>
                <a:cs typeface="Times New Roman" panose="02020603050405020304" pitchFamily="18" charset="0"/>
              </a:rPr>
              <a:t>   public void myMethod(){</a:t>
            </a:r>
          </a:p>
          <a:p>
            <a:pPr marL="0" indent="0">
              <a:buNone/>
            </a:pPr>
            <a:r>
              <a:rPr lang="en-US" sz="2000" dirty="0" smtClean="0">
                <a:latin typeface="Times New Roman" panose="02020603050405020304" pitchFamily="18" charset="0"/>
                <a:cs typeface="Times New Roman" panose="02020603050405020304" pitchFamily="18" charset="0"/>
              </a:rPr>
              <a:t>      //Statements here   </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   // </a:t>
            </a:r>
            <a:r>
              <a:rPr lang="en-US" sz="2000" b="1" dirty="0" smtClean="0">
                <a:latin typeface="Times New Roman" panose="02020603050405020304" pitchFamily="18" charset="0"/>
                <a:cs typeface="Times New Roman" panose="02020603050405020304" pitchFamily="18" charset="0"/>
              </a:rPr>
              <a:t>Abstract method: without body and braces </a:t>
            </a:r>
          </a:p>
          <a:p>
            <a:pPr marL="0" indent="0">
              <a:buNone/>
            </a:pPr>
            <a:r>
              <a:rPr lang="en-US" sz="2000" dirty="0" smtClean="0">
                <a:latin typeface="Times New Roman" panose="02020603050405020304" pitchFamily="18" charset="0"/>
                <a:cs typeface="Times New Roman" panose="02020603050405020304" pitchFamily="18" charset="0"/>
              </a:rPr>
              <a:t>   abstract public void anotherMethod();</a:t>
            </a:r>
          </a:p>
          <a:p>
            <a:pPr marL="0" indent="0">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1535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943</Words>
  <Application>Microsoft Office PowerPoint</Application>
  <PresentationFormat>Custom</PresentationFormat>
  <Paragraphs>202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Abstraction &amp;  Encapsulation</vt:lpstr>
      <vt:lpstr>Abstraction</vt:lpstr>
      <vt:lpstr>What is interface </vt:lpstr>
      <vt:lpstr>Slide 4</vt:lpstr>
      <vt:lpstr>Interface Example: </vt:lpstr>
      <vt:lpstr>What is the use of interfaces</vt:lpstr>
      <vt:lpstr>Interface and Inheritance Example:</vt:lpstr>
      <vt:lpstr>Abstract Classes &amp; Methods </vt:lpstr>
      <vt:lpstr>Abstract Classes</vt:lpstr>
      <vt:lpstr>Slide 10</vt:lpstr>
      <vt:lpstr>Abstract methods</vt:lpstr>
      <vt:lpstr>Object creation of abstract class is not allowed</vt:lpstr>
      <vt:lpstr>abstract class Example:</vt:lpstr>
      <vt:lpstr>Another abstract class Example:</vt:lpstr>
      <vt:lpstr>Why we need an abstract class?</vt:lpstr>
      <vt:lpstr>Difference between abstract class and Interface</vt:lpstr>
      <vt:lpstr>Encapsulation</vt:lpstr>
      <vt:lpstr>What is Encapsulation</vt:lpstr>
      <vt:lpstr>Encapsulation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MerajAli</dc:creator>
  <cp:lastModifiedBy>User</cp:lastModifiedBy>
  <cp:revision>46</cp:revision>
  <dcterms:created xsi:type="dcterms:W3CDTF">2016-03-07T20:11:40Z</dcterms:created>
  <dcterms:modified xsi:type="dcterms:W3CDTF">2016-04-10T17:10:43Z</dcterms:modified>
</cp:coreProperties>
</file>