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2" r:id="rId5"/>
    <p:sldId id="263" r:id="rId6"/>
    <p:sldId id="261" r:id="rId7"/>
    <p:sldId id="264" r:id="rId8"/>
    <p:sldId id="265" r:id="rId9"/>
    <p:sldId id="266" r:id="rId10"/>
    <p:sldId id="277" r:id="rId11"/>
    <p:sldId id="284" r:id="rId12"/>
    <p:sldId id="285" r:id="rId13"/>
    <p:sldId id="286" r:id="rId14"/>
    <p:sldId id="287" r:id="rId15"/>
    <p:sldId id="288" r:id="rId16"/>
    <p:sldId id="289" r:id="rId17"/>
    <p:sldId id="291" r:id="rId18"/>
    <p:sldId id="290" r:id="rId19"/>
    <p:sldId id="269" r:id="rId20"/>
    <p:sldId id="270" r:id="rId21"/>
    <p:sldId id="279" r:id="rId22"/>
    <p:sldId id="280" r:id="rId23"/>
    <p:sldId id="281" r:id="rId24"/>
    <p:sldId id="282" r:id="rId25"/>
    <p:sldId id="283" r:id="rId26"/>
    <p:sldId id="292" r:id="rId27"/>
    <p:sldId id="293" r:id="rId28"/>
    <p:sldId id="294" r:id="rId29"/>
    <p:sldId id="295" r:id="rId30"/>
    <p:sldId id="296" r:id="rId31"/>
    <p:sldId id="299" r:id="rId32"/>
    <p:sldId id="298" r:id="rId33"/>
    <p:sldId id="300" r:id="rId34"/>
    <p:sldId id="301" r:id="rId35"/>
    <p:sldId id="302" r:id="rId36"/>
    <p:sldId id="305" r:id="rId37"/>
    <p:sldId id="304" r:id="rId38"/>
    <p:sldId id="303" r:id="rId39"/>
    <p:sldId id="306" r:id="rId40"/>
    <p:sldId id="307" r:id="rId41"/>
    <p:sldId id="308" r:id="rId42"/>
    <p:sldId id="309" r:id="rId43"/>
    <p:sldId id="310" r:id="rId44"/>
    <p:sldId id="311" r:id="rId45"/>
    <p:sldId id="312" r:id="rId46"/>
    <p:sldId id="313" r:id="rId47"/>
    <p:sldId id="315" r:id="rId48"/>
    <p:sldId id="316" r:id="rId49"/>
    <p:sldId id="314" r:id="rId50"/>
    <p:sldId id="318" r:id="rId51"/>
    <p:sldId id="317" r:id="rId52"/>
    <p:sldId id="321" r:id="rId53"/>
    <p:sldId id="320" r:id="rId54"/>
    <p:sldId id="322" r:id="rId55"/>
    <p:sldId id="319"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 Id="rId4" Type="http://schemas.openxmlformats.org/officeDocument/2006/relationships/image" Target="../media/image12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5" Type="http://schemas.openxmlformats.org/officeDocument/2006/relationships/image" Target="../media/image48.wmf"/><Relationship Id="rId4" Type="http://schemas.openxmlformats.org/officeDocument/2006/relationships/image" Target="../media/image4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5" Type="http://schemas.openxmlformats.org/officeDocument/2006/relationships/image" Target="../media/image53.wmf"/><Relationship Id="rId4" Type="http://schemas.openxmlformats.org/officeDocument/2006/relationships/image" Target="../media/image52.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image" Target="../media/image57.wmf"/><Relationship Id="rId7" Type="http://schemas.openxmlformats.org/officeDocument/2006/relationships/image" Target="../media/image61.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5" Type="http://schemas.openxmlformats.org/officeDocument/2006/relationships/image" Target="../media/image67.wmf"/><Relationship Id="rId4" Type="http://schemas.openxmlformats.org/officeDocument/2006/relationships/image" Target="../media/image6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07.wmf"/><Relationship Id="rId1" Type="http://schemas.openxmlformats.org/officeDocument/2006/relationships/image" Target="../media/image10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 Id="rId4" Type="http://schemas.openxmlformats.org/officeDocument/2006/relationships/image" Target="../media/image11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8D4878-C8F2-431F-86A8-917F32143CC8}" type="datetimeFigureOut">
              <a:rPr lang="en-US" smtClean="0"/>
              <a:pPr/>
              <a:t>8/22/2016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D2F99C-704A-4FA1-8CCF-CA29D780B7F3}" type="slidenum">
              <a:rPr lang="en-US" smtClean="0"/>
              <a:pPr/>
              <a:t>‹#›</a:t>
            </a:fld>
            <a:endParaRPr lang="en-US" dirty="0"/>
          </a:p>
        </p:txBody>
      </p:sp>
    </p:spTree>
    <p:extLst>
      <p:ext uri="{BB962C8B-B14F-4D97-AF65-F5344CB8AC3E}">
        <p14:creationId xmlns="" xmlns:p14="http://schemas.microsoft.com/office/powerpoint/2010/main" val="1160467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8D4878-C8F2-431F-86A8-917F32143CC8}" type="datetimeFigureOut">
              <a:rPr lang="en-US" smtClean="0"/>
              <a:pPr/>
              <a:t>8/22/2016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D2F99C-704A-4FA1-8CCF-CA29D780B7F3}" type="slidenum">
              <a:rPr lang="en-US" smtClean="0"/>
              <a:pPr/>
              <a:t>‹#›</a:t>
            </a:fld>
            <a:endParaRPr lang="en-US" dirty="0"/>
          </a:p>
        </p:txBody>
      </p:sp>
    </p:spTree>
    <p:extLst>
      <p:ext uri="{BB962C8B-B14F-4D97-AF65-F5344CB8AC3E}">
        <p14:creationId xmlns="" xmlns:p14="http://schemas.microsoft.com/office/powerpoint/2010/main" val="3829312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8D4878-C8F2-431F-86A8-917F32143CC8}" type="datetimeFigureOut">
              <a:rPr lang="en-US" smtClean="0"/>
              <a:pPr/>
              <a:t>8/22/2016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D2F99C-704A-4FA1-8CCF-CA29D780B7F3}" type="slidenum">
              <a:rPr lang="en-US" smtClean="0"/>
              <a:pPr/>
              <a:t>‹#›</a:t>
            </a:fld>
            <a:endParaRPr lang="en-US" dirty="0"/>
          </a:p>
        </p:txBody>
      </p:sp>
    </p:spTree>
    <p:extLst>
      <p:ext uri="{BB962C8B-B14F-4D97-AF65-F5344CB8AC3E}">
        <p14:creationId xmlns="" xmlns:p14="http://schemas.microsoft.com/office/powerpoint/2010/main" val="3367372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8D4878-C8F2-431F-86A8-917F32143CC8}" type="datetimeFigureOut">
              <a:rPr lang="en-US" smtClean="0"/>
              <a:pPr/>
              <a:t>8/22/2016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D2F99C-704A-4FA1-8CCF-CA29D780B7F3}" type="slidenum">
              <a:rPr lang="en-US" smtClean="0"/>
              <a:pPr/>
              <a:t>‹#›</a:t>
            </a:fld>
            <a:endParaRPr lang="en-US" dirty="0"/>
          </a:p>
        </p:txBody>
      </p:sp>
    </p:spTree>
    <p:extLst>
      <p:ext uri="{BB962C8B-B14F-4D97-AF65-F5344CB8AC3E}">
        <p14:creationId xmlns="" xmlns:p14="http://schemas.microsoft.com/office/powerpoint/2010/main" val="1812632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8D4878-C8F2-431F-86A8-917F32143CC8}" type="datetimeFigureOut">
              <a:rPr lang="en-US" smtClean="0"/>
              <a:pPr/>
              <a:t>8/22/2016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D2F99C-704A-4FA1-8CCF-CA29D780B7F3}" type="slidenum">
              <a:rPr lang="en-US" smtClean="0"/>
              <a:pPr/>
              <a:t>‹#›</a:t>
            </a:fld>
            <a:endParaRPr lang="en-US" dirty="0"/>
          </a:p>
        </p:txBody>
      </p:sp>
    </p:spTree>
    <p:extLst>
      <p:ext uri="{BB962C8B-B14F-4D97-AF65-F5344CB8AC3E}">
        <p14:creationId xmlns="" xmlns:p14="http://schemas.microsoft.com/office/powerpoint/2010/main" val="2105111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8D4878-C8F2-431F-86A8-917F32143CC8}" type="datetimeFigureOut">
              <a:rPr lang="en-US" smtClean="0"/>
              <a:pPr/>
              <a:t>8/22/2016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D2F99C-704A-4FA1-8CCF-CA29D780B7F3}" type="slidenum">
              <a:rPr lang="en-US" smtClean="0"/>
              <a:pPr/>
              <a:t>‹#›</a:t>
            </a:fld>
            <a:endParaRPr lang="en-US" dirty="0"/>
          </a:p>
        </p:txBody>
      </p:sp>
    </p:spTree>
    <p:extLst>
      <p:ext uri="{BB962C8B-B14F-4D97-AF65-F5344CB8AC3E}">
        <p14:creationId xmlns="" xmlns:p14="http://schemas.microsoft.com/office/powerpoint/2010/main" val="4244162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8D4878-C8F2-431F-86A8-917F32143CC8}" type="datetimeFigureOut">
              <a:rPr lang="en-US" smtClean="0"/>
              <a:pPr/>
              <a:t>8/22/2016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DD2F99C-704A-4FA1-8CCF-CA29D780B7F3}" type="slidenum">
              <a:rPr lang="en-US" smtClean="0"/>
              <a:pPr/>
              <a:t>‹#›</a:t>
            </a:fld>
            <a:endParaRPr lang="en-US" dirty="0"/>
          </a:p>
        </p:txBody>
      </p:sp>
    </p:spTree>
    <p:extLst>
      <p:ext uri="{BB962C8B-B14F-4D97-AF65-F5344CB8AC3E}">
        <p14:creationId xmlns="" xmlns:p14="http://schemas.microsoft.com/office/powerpoint/2010/main" val="2974843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8D4878-C8F2-431F-86A8-917F32143CC8}" type="datetimeFigureOut">
              <a:rPr lang="en-US" smtClean="0"/>
              <a:pPr/>
              <a:t>8/22/2016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DD2F99C-704A-4FA1-8CCF-CA29D780B7F3}" type="slidenum">
              <a:rPr lang="en-US" smtClean="0"/>
              <a:pPr/>
              <a:t>‹#›</a:t>
            </a:fld>
            <a:endParaRPr lang="en-US" dirty="0"/>
          </a:p>
        </p:txBody>
      </p:sp>
    </p:spTree>
    <p:extLst>
      <p:ext uri="{BB962C8B-B14F-4D97-AF65-F5344CB8AC3E}">
        <p14:creationId xmlns="" xmlns:p14="http://schemas.microsoft.com/office/powerpoint/2010/main" val="1813833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8D4878-C8F2-431F-86A8-917F32143CC8}" type="datetimeFigureOut">
              <a:rPr lang="en-US" smtClean="0"/>
              <a:pPr/>
              <a:t>8/22/2016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DD2F99C-704A-4FA1-8CCF-CA29D780B7F3}" type="slidenum">
              <a:rPr lang="en-US" smtClean="0"/>
              <a:pPr/>
              <a:t>‹#›</a:t>
            </a:fld>
            <a:endParaRPr lang="en-US" dirty="0"/>
          </a:p>
        </p:txBody>
      </p:sp>
    </p:spTree>
    <p:extLst>
      <p:ext uri="{BB962C8B-B14F-4D97-AF65-F5344CB8AC3E}">
        <p14:creationId xmlns="" xmlns:p14="http://schemas.microsoft.com/office/powerpoint/2010/main" val="2430406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8D4878-C8F2-431F-86A8-917F32143CC8}" type="datetimeFigureOut">
              <a:rPr lang="en-US" smtClean="0"/>
              <a:pPr/>
              <a:t>8/22/2016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D2F99C-704A-4FA1-8CCF-CA29D780B7F3}" type="slidenum">
              <a:rPr lang="en-US" smtClean="0"/>
              <a:pPr/>
              <a:t>‹#›</a:t>
            </a:fld>
            <a:endParaRPr lang="en-US" dirty="0"/>
          </a:p>
        </p:txBody>
      </p:sp>
    </p:spTree>
    <p:extLst>
      <p:ext uri="{BB962C8B-B14F-4D97-AF65-F5344CB8AC3E}">
        <p14:creationId xmlns="" xmlns:p14="http://schemas.microsoft.com/office/powerpoint/2010/main" val="3863115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8D4878-C8F2-431F-86A8-917F32143CC8}" type="datetimeFigureOut">
              <a:rPr lang="en-US" smtClean="0"/>
              <a:pPr/>
              <a:t>8/22/2016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D2F99C-704A-4FA1-8CCF-CA29D780B7F3}" type="slidenum">
              <a:rPr lang="en-US" smtClean="0"/>
              <a:pPr/>
              <a:t>‹#›</a:t>
            </a:fld>
            <a:endParaRPr lang="en-US" dirty="0"/>
          </a:p>
        </p:txBody>
      </p:sp>
    </p:spTree>
    <p:extLst>
      <p:ext uri="{BB962C8B-B14F-4D97-AF65-F5344CB8AC3E}">
        <p14:creationId xmlns="" xmlns:p14="http://schemas.microsoft.com/office/powerpoint/2010/main" val="1230772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8D4878-C8F2-431F-86A8-917F32143CC8}" type="datetimeFigureOut">
              <a:rPr lang="en-US" smtClean="0"/>
              <a:pPr/>
              <a:t>8/22/2016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D2F99C-704A-4FA1-8CCF-CA29D780B7F3}" type="slidenum">
              <a:rPr lang="en-US" smtClean="0"/>
              <a:pPr/>
              <a:t>‹#›</a:t>
            </a:fld>
            <a:endParaRPr lang="en-US" dirty="0"/>
          </a:p>
        </p:txBody>
      </p:sp>
    </p:spTree>
    <p:extLst>
      <p:ext uri="{BB962C8B-B14F-4D97-AF65-F5344CB8AC3E}">
        <p14:creationId xmlns="" xmlns:p14="http://schemas.microsoft.com/office/powerpoint/2010/main" val="3064511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gif"/><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gif"/><Relationship Id="rId5" Type="http://schemas.openxmlformats.org/officeDocument/2006/relationships/image" Target="../media/image25.png"/><Relationship Id="rId4" Type="http://schemas.openxmlformats.org/officeDocument/2006/relationships/image" Target="../media/image24.gif"/></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4.gif"/></Relationships>
</file>

<file path=ppt/slides/_rels/slide1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11" Type="http://schemas.openxmlformats.org/officeDocument/2006/relationships/image" Target="../media/image24.gif"/><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1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5.png"/><Relationship Id="rId7" Type="http://schemas.openxmlformats.org/officeDocument/2006/relationships/image" Target="../media/image39.png"/><Relationship Id="rId12" Type="http://schemas.openxmlformats.org/officeDocument/2006/relationships/image" Target="../media/image24.gif"/><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oleObject" Target="../embeddings/oleObject9.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image" Target="../media/image5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7.bin"/><Relationship Id="rId5" Type="http://schemas.openxmlformats.org/officeDocument/2006/relationships/oleObject" Target="../embeddings/oleObject16.bin"/><Relationship Id="rId10" Type="http://schemas.openxmlformats.org/officeDocument/2006/relationships/oleObject" Target="../embeddings/oleObject21.bin"/><Relationship Id="rId4" Type="http://schemas.openxmlformats.org/officeDocument/2006/relationships/oleObject" Target="../embeddings/oleObject15.bin"/><Relationship Id="rId9" Type="http://schemas.openxmlformats.org/officeDocument/2006/relationships/oleObject" Target="../embeddings/oleObject20.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2.bin"/><Relationship Id="rId7"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25.bin"/><Relationship Id="rId5" Type="http://schemas.openxmlformats.org/officeDocument/2006/relationships/oleObject" Target="../embeddings/oleObject24.bin"/><Relationship Id="rId4" Type="http://schemas.openxmlformats.org/officeDocument/2006/relationships/oleObject" Target="../embeddings/oleObject23.bin"/></Relationships>
</file>

<file path=ppt/slides/_rels/slide22.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oleObject" Target="../embeddings/oleObject27.bin"/><Relationship Id="rId7" Type="http://schemas.openxmlformats.org/officeDocument/2006/relationships/image" Target="../media/image72.pn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71.png"/><Relationship Id="rId5" Type="http://schemas.openxmlformats.org/officeDocument/2006/relationships/oleObject" Target="../embeddings/oleObject29.bin"/><Relationship Id="rId4" Type="http://schemas.openxmlformats.org/officeDocument/2006/relationships/oleObject" Target="../embeddings/oleObject28.bin"/><Relationship Id="rId9" Type="http://schemas.openxmlformats.org/officeDocument/2006/relationships/image" Target="../media/image74.png"/></Relationships>
</file>

<file path=ppt/slides/_rels/slide2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 Id="rId4" Type="http://schemas.openxmlformats.org/officeDocument/2006/relationships/image" Target="../media/image77.png"/></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image" Target="../media/image84.png"/><Relationship Id="rId7" Type="http://schemas.openxmlformats.org/officeDocument/2006/relationships/oleObject" Target="../embeddings/oleObject32.bin"/><Relationship Id="rId12"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31.bin"/><Relationship Id="rId11" Type="http://schemas.openxmlformats.org/officeDocument/2006/relationships/oleObject" Target="../embeddings/oleObject36.bin"/><Relationship Id="rId5" Type="http://schemas.openxmlformats.org/officeDocument/2006/relationships/oleObject" Target="../embeddings/oleObject30.bin"/><Relationship Id="rId10" Type="http://schemas.openxmlformats.org/officeDocument/2006/relationships/oleObject" Target="../embeddings/oleObject35.bin"/><Relationship Id="rId4" Type="http://schemas.openxmlformats.org/officeDocument/2006/relationships/image" Target="../media/image85.png"/><Relationship Id="rId9" Type="http://schemas.openxmlformats.org/officeDocument/2006/relationships/oleObject" Target="../embeddings/oleObject34.bin"/></Relationships>
</file>

<file path=ppt/slides/_rels/slide25.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image" Target="../media/image86.png"/><Relationship Id="rId1" Type="http://schemas.openxmlformats.org/officeDocument/2006/relationships/slideLayout" Target="../slideLayouts/slideLayout7.xml"/><Relationship Id="rId6" Type="http://schemas.openxmlformats.org/officeDocument/2006/relationships/image" Target="../media/image90.png"/><Relationship Id="rId11" Type="http://schemas.openxmlformats.org/officeDocument/2006/relationships/image" Target="../media/image95.png"/><Relationship Id="rId5" Type="http://schemas.openxmlformats.org/officeDocument/2006/relationships/image" Target="../media/image89.png"/><Relationship Id="rId10" Type="http://schemas.openxmlformats.org/officeDocument/2006/relationships/image" Target="../media/image94.png"/><Relationship Id="rId4" Type="http://schemas.openxmlformats.org/officeDocument/2006/relationships/image" Target="../media/image88.png"/><Relationship Id="rId9" Type="http://schemas.openxmlformats.org/officeDocument/2006/relationships/image" Target="../media/image93.png"/></Relationships>
</file>

<file path=ppt/slides/_rels/slide26.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 Id="rId4" Type="http://schemas.openxmlformats.org/officeDocument/2006/relationships/image" Target="../media/image99.png"/></Relationships>
</file>

<file path=ppt/slides/_rels/slide2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01.gif"/><Relationship Id="rId1" Type="http://schemas.openxmlformats.org/officeDocument/2006/relationships/slideLayout" Target="../slideLayouts/slideLayout7.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gif"/></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oleObject" Target="../embeddings/oleObject39.bin"/><Relationship Id="rId4" Type="http://schemas.openxmlformats.org/officeDocument/2006/relationships/oleObject" Target="../embeddings/oleObject38.bin"/></Relationships>
</file>

<file path=ppt/slides/_rels/slide32.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43.bin"/><Relationship Id="rId5" Type="http://schemas.openxmlformats.org/officeDocument/2006/relationships/oleObject" Target="../embeddings/oleObject42.bin"/><Relationship Id="rId4" Type="http://schemas.openxmlformats.org/officeDocument/2006/relationships/oleObject" Target="../embeddings/oleObject41.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47.bin"/><Relationship Id="rId5" Type="http://schemas.openxmlformats.org/officeDocument/2006/relationships/oleObject" Target="../embeddings/oleObject46.bin"/><Relationship Id="rId4" Type="http://schemas.openxmlformats.org/officeDocument/2006/relationships/oleObject" Target="../embeddings/oleObject45.bin"/></Relationships>
</file>

<file path=ppt/slides/_rels/slide39.xml.rels><?xml version="1.0" encoding="UTF-8" standalone="yes"?>
<Relationships xmlns="http://schemas.openxmlformats.org/package/2006/relationships"><Relationship Id="rId3" Type="http://schemas.openxmlformats.org/officeDocument/2006/relationships/image" Target="../media/image125.jpeg"/><Relationship Id="rId2" Type="http://schemas.openxmlformats.org/officeDocument/2006/relationships/image" Target="../media/image12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30.jpeg"/><Relationship Id="rId2" Type="http://schemas.openxmlformats.org/officeDocument/2006/relationships/image" Target="../media/image129.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image" Target="../media/image141.png"/><Relationship Id="rId3" Type="http://schemas.openxmlformats.org/officeDocument/2006/relationships/image" Target="../media/image136.png"/><Relationship Id="rId7" Type="http://schemas.openxmlformats.org/officeDocument/2006/relationships/image" Target="../media/image140.png"/><Relationship Id="rId2" Type="http://schemas.openxmlformats.org/officeDocument/2006/relationships/image" Target="../media/image135.png"/><Relationship Id="rId1" Type="http://schemas.openxmlformats.org/officeDocument/2006/relationships/slideLayout" Target="../slideLayouts/slideLayout7.xml"/><Relationship Id="rId6" Type="http://schemas.openxmlformats.org/officeDocument/2006/relationships/image" Target="../media/image139.png"/><Relationship Id="rId5" Type="http://schemas.openxmlformats.org/officeDocument/2006/relationships/image" Target="../media/image138.png"/><Relationship Id="rId4" Type="http://schemas.openxmlformats.org/officeDocument/2006/relationships/image" Target="../media/image137.png"/></Relationships>
</file>

<file path=ppt/slides/_rels/slide47.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44.gi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4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oleObject" Target="../embeddings/oleObject48.bin"/></Relationships>
</file>

<file path=ppt/slides/_rels/slide51.xml.rels><?xml version="1.0" encoding="UTF-8" standalone="yes"?>
<Relationships xmlns="http://schemas.openxmlformats.org/package/2006/relationships"><Relationship Id="rId2" Type="http://schemas.openxmlformats.org/officeDocument/2006/relationships/image" Target="../media/image14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4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50.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oleObject" Target="../embeddings/oleObject49.bin"/><Relationship Id="rId4" Type="http://schemas.openxmlformats.org/officeDocument/2006/relationships/image" Target="../media/image155.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533400"/>
            <a:ext cx="8610600" cy="4495800"/>
          </a:xfrm>
        </p:spPr>
        <p:txBody>
          <a:bodyPr>
            <a:normAutofit/>
          </a:bodyPr>
          <a:lstStyle/>
          <a:p>
            <a:r>
              <a:rPr lang="en-US" sz="6600" b="1" dirty="0" smtClean="0"/>
              <a:t>Electronic Devices </a:t>
            </a:r>
            <a:br>
              <a:rPr lang="en-US" sz="6600" b="1" dirty="0" smtClean="0"/>
            </a:br>
            <a:r>
              <a:rPr lang="en-US" sz="6600" b="1" dirty="0" smtClean="0"/>
              <a:t>and  Circuits</a:t>
            </a:r>
            <a:endParaRPr lang="en-US" sz="6600" b="1" dirty="0"/>
          </a:p>
        </p:txBody>
      </p:sp>
    </p:spTree>
    <p:extLst>
      <p:ext uri="{BB962C8B-B14F-4D97-AF65-F5344CB8AC3E}">
        <p14:creationId xmlns="" xmlns:p14="http://schemas.microsoft.com/office/powerpoint/2010/main" val="15541742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25355" y="1295400"/>
            <a:ext cx="8530337" cy="3161436"/>
            <a:chOff x="425355" y="3200400"/>
            <a:chExt cx="8530337" cy="3161436"/>
          </a:xfrm>
        </p:grpSpPr>
        <p:pic>
          <p:nvPicPr>
            <p:cNvPr id="3"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25355" y="3200400"/>
              <a:ext cx="8530337" cy="2809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95400" y="5992504"/>
              <a:ext cx="1461448" cy="369332"/>
            </a:xfrm>
            <a:prstGeom prst="rect">
              <a:avLst/>
            </a:prstGeom>
            <a:noFill/>
          </p:spPr>
          <p:txBody>
            <a:bodyPr wrap="square" rtlCol="0">
              <a:spAutoFit/>
            </a:bodyPr>
            <a:lstStyle/>
            <a:p>
              <a:r>
                <a:rPr lang="en-US" dirty="0" smtClean="0"/>
                <a:t>(a) Insulator</a:t>
              </a:r>
              <a:endParaRPr lang="en-US" dirty="0"/>
            </a:p>
          </p:txBody>
        </p:sp>
        <p:sp>
          <p:nvSpPr>
            <p:cNvPr id="5" name="TextBox 4"/>
            <p:cNvSpPr txBox="1"/>
            <p:nvPr/>
          </p:nvSpPr>
          <p:spPr>
            <a:xfrm>
              <a:off x="3886200" y="5990524"/>
              <a:ext cx="1600200" cy="369332"/>
            </a:xfrm>
            <a:prstGeom prst="rect">
              <a:avLst/>
            </a:prstGeom>
            <a:noFill/>
          </p:spPr>
          <p:txBody>
            <a:bodyPr wrap="square" rtlCol="0">
              <a:spAutoFit/>
            </a:bodyPr>
            <a:lstStyle/>
            <a:p>
              <a:r>
                <a:rPr lang="en-US" dirty="0" smtClean="0"/>
                <a:t>(b) Conductor</a:t>
              </a:r>
              <a:endParaRPr lang="en-US" dirty="0"/>
            </a:p>
          </p:txBody>
        </p:sp>
        <p:sp>
          <p:nvSpPr>
            <p:cNvPr id="6" name="TextBox 5"/>
            <p:cNvSpPr txBox="1"/>
            <p:nvPr/>
          </p:nvSpPr>
          <p:spPr>
            <a:xfrm>
              <a:off x="6629400" y="5969331"/>
              <a:ext cx="2057400" cy="369332"/>
            </a:xfrm>
            <a:prstGeom prst="rect">
              <a:avLst/>
            </a:prstGeom>
            <a:noFill/>
          </p:spPr>
          <p:txBody>
            <a:bodyPr wrap="square" rtlCol="0">
              <a:spAutoFit/>
            </a:bodyPr>
            <a:lstStyle/>
            <a:p>
              <a:r>
                <a:rPr lang="en-US" dirty="0" smtClean="0"/>
                <a:t>(c) Semiconductor</a:t>
              </a:r>
              <a:endParaRPr lang="en-US" dirty="0"/>
            </a:p>
          </p:txBody>
        </p:sp>
      </p:grpSp>
    </p:spTree>
    <p:extLst>
      <p:ext uri="{BB962C8B-B14F-4D97-AF65-F5344CB8AC3E}">
        <p14:creationId xmlns="" xmlns:p14="http://schemas.microsoft.com/office/powerpoint/2010/main" val="28205135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5" descr="Silicon Atom - Animated"/>
          <p:cNvPicPr>
            <a:picLocks noChangeAspect="1" noChangeArrowheads="1" noCrop="1"/>
          </p:cNvPicPr>
          <p:nvPr/>
        </p:nvPicPr>
        <p:blipFill>
          <a:blip r:embed="rId2">
            <a:extLst>
              <a:ext uri="{28A0092B-C50C-407E-A947-70E740481C1C}">
                <a14:useLocalDpi xmlns="" xmlns:a14="http://schemas.microsoft.com/office/drawing/2010/main" val="0"/>
              </a:ext>
            </a:extLst>
          </a:blip>
          <a:srcRect/>
          <a:stretch>
            <a:fillRect/>
          </a:stretch>
        </p:blipFill>
        <p:spPr bwMode="auto">
          <a:xfrm>
            <a:off x="5689600" y="2260576"/>
            <a:ext cx="1920875" cy="1920875"/>
          </a:xfrm>
          <a:prstGeom prst="rect">
            <a:avLst/>
          </a:prstGeom>
          <a:noFill/>
          <a:extLst>
            <a:ext uri="{909E8E84-426E-40DD-AFC4-6F175D3DCCD1}">
              <a14:hiddenFill xmlns="" xmlns:a14="http://schemas.microsoft.com/office/drawing/2010/main">
                <a:solidFill>
                  <a:srgbClr val="FFFFFF"/>
                </a:solidFill>
              </a14:hiddenFill>
            </a:ext>
          </a:extLst>
        </p:spPr>
      </p:pic>
      <p:pic>
        <p:nvPicPr>
          <p:cNvPr id="3" name="Picture 18" descr="Silicon 4 atoms - right one visible"/>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316412" y="882626"/>
            <a:ext cx="4675188" cy="4675187"/>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 Box 7"/>
          <p:cNvSpPr txBox="1">
            <a:spLocks noChangeArrowheads="1"/>
          </p:cNvSpPr>
          <p:nvPr/>
        </p:nvSpPr>
        <p:spPr bwMode="auto">
          <a:xfrm>
            <a:off x="304800" y="958826"/>
            <a:ext cx="5156200" cy="13410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pPr marL="285750" indent="-285750">
              <a:spcBef>
                <a:spcPct val="50000"/>
              </a:spcBef>
              <a:buClr>
                <a:srgbClr val="7030A0"/>
              </a:buClr>
              <a:buSzPct val="110000"/>
              <a:buFont typeface="Arial" pitchFamily="34" charset="0"/>
              <a:buChar char="•"/>
            </a:pPr>
            <a:r>
              <a:rPr lang="en-GB" dirty="0">
                <a:latin typeface="Times New Roman" pitchFamily="18" charset="0"/>
                <a:cs typeface="Times New Roman" pitchFamily="18" charset="0"/>
              </a:rPr>
              <a:t>Silicon has a </a:t>
            </a:r>
            <a:r>
              <a:rPr lang="en-GB" dirty="0" smtClean="0">
                <a:solidFill>
                  <a:srgbClr val="FF0000"/>
                </a:solidFill>
                <a:latin typeface="Times New Roman" pitchFamily="18" charset="0"/>
                <a:cs typeface="Times New Roman" pitchFamily="18" charset="0"/>
              </a:rPr>
              <a:t>valence </a:t>
            </a:r>
            <a:r>
              <a:rPr lang="en-GB" dirty="0">
                <a:solidFill>
                  <a:srgbClr val="FF0000"/>
                </a:solidFill>
                <a:latin typeface="Times New Roman" pitchFamily="18" charset="0"/>
                <a:cs typeface="Times New Roman" pitchFamily="18" charset="0"/>
              </a:rPr>
              <a:t>of 4</a:t>
            </a:r>
            <a:r>
              <a:rPr lang="en-GB" dirty="0">
                <a:latin typeface="Times New Roman" pitchFamily="18" charset="0"/>
                <a:cs typeface="Times New Roman" pitchFamily="18" charset="0"/>
              </a:rPr>
              <a:t> i.e. 4 electrons in its </a:t>
            </a:r>
            <a:r>
              <a:rPr lang="en-GB" dirty="0">
                <a:solidFill>
                  <a:srgbClr val="FF0000"/>
                </a:solidFill>
                <a:latin typeface="Times New Roman" pitchFamily="18" charset="0"/>
                <a:cs typeface="Times New Roman" pitchFamily="18" charset="0"/>
              </a:rPr>
              <a:t>outer</a:t>
            </a:r>
            <a:r>
              <a:rPr lang="en-GB" dirty="0">
                <a:latin typeface="Times New Roman" pitchFamily="18" charset="0"/>
                <a:cs typeface="Times New Roman" pitchFamily="18" charset="0"/>
              </a:rPr>
              <a:t> </a:t>
            </a:r>
            <a:r>
              <a:rPr lang="en-GB" dirty="0" smtClean="0">
                <a:latin typeface="Times New Roman" pitchFamily="18" charset="0"/>
                <a:cs typeface="Times New Roman" pitchFamily="18" charset="0"/>
              </a:rPr>
              <a:t>shell.</a:t>
            </a:r>
            <a:endParaRPr lang="en-GB" dirty="0">
              <a:latin typeface="Times New Roman" pitchFamily="18" charset="0"/>
              <a:cs typeface="Times New Roman" pitchFamily="18" charset="0"/>
            </a:endParaRPr>
          </a:p>
          <a:p>
            <a:pPr marL="285750" indent="-285750">
              <a:spcBef>
                <a:spcPct val="50000"/>
              </a:spcBef>
              <a:buClr>
                <a:srgbClr val="7030A0"/>
              </a:buClr>
              <a:buSzPct val="110000"/>
              <a:buFont typeface="Arial" pitchFamily="34" charset="0"/>
              <a:buChar char="•"/>
            </a:pPr>
            <a:r>
              <a:rPr lang="en-GB" dirty="0">
                <a:latin typeface="Times New Roman" pitchFamily="18" charset="0"/>
                <a:cs typeface="Times New Roman" pitchFamily="18" charset="0"/>
              </a:rPr>
              <a:t>Each silicon atom </a:t>
            </a:r>
            <a:r>
              <a:rPr lang="en-GB" dirty="0">
                <a:solidFill>
                  <a:srgbClr val="FF0000"/>
                </a:solidFill>
                <a:latin typeface="Times New Roman" pitchFamily="18" charset="0"/>
                <a:cs typeface="Times New Roman" pitchFamily="18" charset="0"/>
              </a:rPr>
              <a:t>shares</a:t>
            </a:r>
            <a:r>
              <a:rPr lang="en-GB" dirty="0">
                <a:latin typeface="Times New Roman" pitchFamily="18" charset="0"/>
                <a:cs typeface="Times New Roman" pitchFamily="18" charset="0"/>
              </a:rPr>
              <a:t> its 4 outer electrons with 4 neighbouring </a:t>
            </a:r>
            <a:r>
              <a:rPr lang="en-GB" dirty="0" smtClean="0">
                <a:latin typeface="Times New Roman" pitchFamily="18" charset="0"/>
                <a:cs typeface="Times New Roman" pitchFamily="18" charset="0"/>
              </a:rPr>
              <a:t>atoms and forms covalent bonds.</a:t>
            </a:r>
            <a:endParaRPr lang="en-GB" dirty="0">
              <a:latin typeface="Times New Roman" pitchFamily="18" charset="0"/>
              <a:cs typeface="Times New Roman" pitchFamily="18" charset="0"/>
            </a:endParaRPr>
          </a:p>
        </p:txBody>
      </p:sp>
      <p:pic>
        <p:nvPicPr>
          <p:cNvPr id="5" name="Picture 16" descr="Silicon 5 atoms - centre one visible"/>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4316412" y="882626"/>
            <a:ext cx="4664075" cy="4664075"/>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17" descr="Silicon 4 atoms - left one visible"/>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4316412" y="882626"/>
            <a:ext cx="4664075" cy="4664075"/>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19" descr="Silicon 4 atoms - bottom one visible"/>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4316412" y="882626"/>
            <a:ext cx="4675188" cy="4675187"/>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20" descr="Silicon 4 atoms - top one visible"/>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4316412" y="882626"/>
            <a:ext cx="4664075" cy="4664075"/>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27" descr="Silicon 5 atoms + shared electrons"/>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4316412" y="882626"/>
            <a:ext cx="4664075" cy="4664075"/>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28" descr="Silicon 5 atoms + shared bonds"/>
          <p:cNvPicPr>
            <a:picLocks noChangeAspect="1" noChangeArrowheads="1"/>
          </p:cNvPicPr>
          <p:nvPr/>
        </p:nvPicPr>
        <p:blipFill>
          <a:blip r:embed="rId9">
            <a:extLst>
              <a:ext uri="{28A0092B-C50C-407E-A947-70E740481C1C}">
                <a14:useLocalDpi xmlns="" xmlns:a14="http://schemas.microsoft.com/office/drawing/2010/main" val="0"/>
              </a:ext>
            </a:extLst>
          </a:blip>
          <a:srcRect/>
          <a:stretch>
            <a:fillRect/>
          </a:stretch>
        </p:blipFill>
        <p:spPr bwMode="auto">
          <a:xfrm>
            <a:off x="4316412" y="898525"/>
            <a:ext cx="4664075" cy="4664075"/>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Rectangle 11"/>
          <p:cNvSpPr/>
          <p:nvPr/>
        </p:nvSpPr>
        <p:spPr>
          <a:xfrm>
            <a:off x="3276600" y="162580"/>
            <a:ext cx="2496196" cy="523220"/>
          </a:xfrm>
          <a:prstGeom prst="rect">
            <a:avLst/>
          </a:prstGeom>
        </p:spPr>
        <p:txBody>
          <a:bodyPr wrap="none">
            <a:spAutoFit/>
          </a:bodyPr>
          <a:lstStyle/>
          <a:p>
            <a:r>
              <a:rPr lang="en-US" sz="2800" b="1" dirty="0" smtClean="0">
                <a:solidFill>
                  <a:srgbClr val="FF0000"/>
                </a:solidFill>
              </a:rPr>
              <a:t>Covalent Bonds</a:t>
            </a:r>
            <a:endParaRPr lang="en-US" sz="2800" b="1" dirty="0">
              <a:solidFill>
                <a:srgbClr val="FF0000"/>
              </a:solidFill>
            </a:endParaRPr>
          </a:p>
        </p:txBody>
      </p:sp>
    </p:spTree>
    <p:extLst>
      <p:ext uri="{BB962C8B-B14F-4D97-AF65-F5344CB8AC3E}">
        <p14:creationId xmlns="" xmlns:p14="http://schemas.microsoft.com/office/powerpoint/2010/main" val="325773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2" presetClass="entr" presetSubtype="1"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3"/>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5"/>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7"/>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8"/>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Basic Lattice - yellow"/>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905000" y="990600"/>
            <a:ext cx="5407025" cy="3760788"/>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609600" y="353704"/>
            <a:ext cx="4002088" cy="461665"/>
          </a:xfrm>
          <a:prstGeom prst="rect">
            <a:avLst/>
          </a:prstGeom>
        </p:spPr>
        <p:txBody>
          <a:bodyPr wrap="square">
            <a:spAutoFit/>
          </a:bodyPr>
          <a:lstStyle/>
          <a:p>
            <a:r>
              <a:rPr lang="en-US" sz="2400" b="1" dirty="0" smtClean="0">
                <a:solidFill>
                  <a:srgbClr val="FF0000"/>
                </a:solidFill>
              </a:rPr>
              <a:t>Crystal Lattice of Silicon</a:t>
            </a:r>
            <a:endParaRPr lang="en-US" sz="2400" b="1" dirty="0">
              <a:solidFill>
                <a:srgbClr val="FF0000"/>
              </a:solidFill>
            </a:endParaRPr>
          </a:p>
        </p:txBody>
      </p:sp>
      <p:sp>
        <p:nvSpPr>
          <p:cNvPr id="4" name="Text Box 10"/>
          <p:cNvSpPr txBox="1">
            <a:spLocks noChangeArrowheads="1"/>
          </p:cNvSpPr>
          <p:nvPr/>
        </p:nvSpPr>
        <p:spPr bwMode="auto">
          <a:xfrm>
            <a:off x="685800" y="4914088"/>
            <a:ext cx="7543800" cy="6485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pPr marL="285750" indent="-285750">
              <a:spcBef>
                <a:spcPct val="50000"/>
              </a:spcBef>
              <a:buFont typeface="Arial" pitchFamily="34" charset="0"/>
              <a:buChar char="•"/>
            </a:pPr>
            <a:r>
              <a:rPr lang="en-GB" dirty="0">
                <a:latin typeface="Times New Roman" pitchFamily="18" charset="0"/>
                <a:cs typeface="Times New Roman" pitchFamily="18" charset="0"/>
              </a:rPr>
              <a:t>It has no </a:t>
            </a:r>
            <a:r>
              <a:rPr lang="en-GB" dirty="0">
                <a:solidFill>
                  <a:srgbClr val="FF0000"/>
                </a:solidFill>
                <a:latin typeface="Times New Roman" pitchFamily="18" charset="0"/>
                <a:cs typeface="Times New Roman" pitchFamily="18" charset="0"/>
              </a:rPr>
              <a:t>free</a:t>
            </a:r>
            <a:r>
              <a:rPr lang="en-GB" dirty="0">
                <a:latin typeface="Times New Roman" pitchFamily="18" charset="0"/>
                <a:cs typeface="Times New Roman" pitchFamily="18" charset="0"/>
              </a:rPr>
              <a:t> electrons – it cannot </a:t>
            </a:r>
            <a:r>
              <a:rPr lang="en-GB" dirty="0">
                <a:solidFill>
                  <a:srgbClr val="FF0000"/>
                </a:solidFill>
                <a:latin typeface="Times New Roman" pitchFamily="18" charset="0"/>
                <a:cs typeface="Times New Roman" pitchFamily="18" charset="0"/>
              </a:rPr>
              <a:t>conduct</a:t>
            </a:r>
            <a:r>
              <a:rPr lang="en-GB" dirty="0">
                <a:latin typeface="Times New Roman" pitchFamily="18" charset="0"/>
                <a:cs typeface="Times New Roman" pitchFamily="18" charset="0"/>
              </a:rPr>
              <a:t> electricity – therefore it behaves like an </a:t>
            </a:r>
            <a:r>
              <a:rPr lang="en-GB" dirty="0" smtClean="0">
                <a:solidFill>
                  <a:srgbClr val="FF0000"/>
                </a:solidFill>
                <a:latin typeface="Times New Roman" pitchFamily="18" charset="0"/>
                <a:cs typeface="Times New Roman" pitchFamily="18" charset="0"/>
              </a:rPr>
              <a:t>insulator.</a:t>
            </a:r>
            <a:endParaRPr lang="en-GB" dirty="0">
              <a:latin typeface="Times New Roman" pitchFamily="18" charset="0"/>
              <a:cs typeface="Times New Roman" pitchFamily="18" charset="0"/>
            </a:endParaRPr>
          </a:p>
        </p:txBody>
      </p:sp>
    </p:spTree>
    <p:extLst>
      <p:ext uri="{BB962C8B-B14F-4D97-AF65-F5344CB8AC3E}">
        <p14:creationId xmlns="" xmlns:p14="http://schemas.microsoft.com/office/powerpoint/2010/main" val="342097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1" descr="Basic Lattice - yellow"/>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352800" y="1549400"/>
            <a:ext cx="5407025" cy="3760788"/>
          </a:xfrm>
          <a:prstGeom prst="rect">
            <a:avLst/>
          </a:prstGeom>
          <a:noFill/>
          <a:extLst>
            <a:ext uri="{909E8E84-426E-40DD-AFC4-6F175D3DCCD1}">
              <a14:hiddenFill xmlns="" xmlns:a14="http://schemas.microsoft.com/office/drawing/2010/main">
                <a:solidFill>
                  <a:srgbClr val="FFFFFF"/>
                </a:solidFill>
              </a14:hiddenFill>
            </a:ext>
          </a:extLst>
        </p:spPr>
      </p:pic>
      <p:pic>
        <p:nvPicPr>
          <p:cNvPr id="3" name="Picture 33" descr="Basic Lattice - yellow - 1 gap and 1electron"/>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348038" y="1557338"/>
            <a:ext cx="5407025" cy="3760787"/>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 Box 38"/>
          <p:cNvSpPr txBox="1">
            <a:spLocks noChangeArrowheads="1"/>
          </p:cNvSpPr>
          <p:nvPr/>
        </p:nvSpPr>
        <p:spPr bwMode="auto">
          <a:xfrm>
            <a:off x="271818" y="2209800"/>
            <a:ext cx="2809875" cy="21720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285750" indent="-285750">
              <a:spcBef>
                <a:spcPct val="50000"/>
              </a:spcBef>
              <a:buClr>
                <a:srgbClr val="00B0F0"/>
              </a:buClr>
              <a:buSzPct val="105000"/>
              <a:buFont typeface="Wingdings" pitchFamily="2" charset="2"/>
              <a:buChar char="Ø"/>
            </a:pPr>
            <a:r>
              <a:rPr lang="en-GB" dirty="0">
                <a:latin typeface="Times New Roman" pitchFamily="18" charset="0"/>
                <a:cs typeface="Times New Roman" pitchFamily="18" charset="0"/>
              </a:rPr>
              <a:t>An electron may gain enough </a:t>
            </a:r>
            <a:r>
              <a:rPr lang="en-GB" dirty="0">
                <a:solidFill>
                  <a:srgbClr val="FF0000"/>
                </a:solidFill>
                <a:latin typeface="Times New Roman" pitchFamily="18" charset="0"/>
                <a:cs typeface="Times New Roman" pitchFamily="18" charset="0"/>
              </a:rPr>
              <a:t>energy</a:t>
            </a:r>
            <a:r>
              <a:rPr lang="en-GB" dirty="0">
                <a:latin typeface="Times New Roman" pitchFamily="18" charset="0"/>
                <a:cs typeface="Times New Roman" pitchFamily="18" charset="0"/>
              </a:rPr>
              <a:t> to break </a:t>
            </a:r>
            <a:r>
              <a:rPr lang="en-GB" dirty="0" smtClean="0">
                <a:latin typeface="Times New Roman" pitchFamily="18" charset="0"/>
                <a:cs typeface="Times New Roman" pitchFamily="18" charset="0"/>
              </a:rPr>
              <a:t>its </a:t>
            </a:r>
            <a:r>
              <a:rPr lang="en-GB" dirty="0">
                <a:latin typeface="Times New Roman" pitchFamily="18" charset="0"/>
                <a:cs typeface="Times New Roman" pitchFamily="18" charset="0"/>
              </a:rPr>
              <a:t>bond…</a:t>
            </a:r>
          </a:p>
          <a:p>
            <a:pPr marL="285750" indent="-285750">
              <a:spcBef>
                <a:spcPct val="50000"/>
              </a:spcBef>
              <a:buClr>
                <a:srgbClr val="00B0F0"/>
              </a:buClr>
              <a:buSzPct val="105000"/>
              <a:buFont typeface="Wingdings" pitchFamily="2" charset="2"/>
              <a:buChar char="Ø"/>
            </a:pPr>
            <a:r>
              <a:rPr lang="en-GB" dirty="0">
                <a:latin typeface="Times New Roman" pitchFamily="18" charset="0"/>
                <a:cs typeface="Times New Roman" pitchFamily="18" charset="0"/>
              </a:rPr>
              <a:t>It is then </a:t>
            </a:r>
            <a:r>
              <a:rPr lang="en-GB" dirty="0">
                <a:solidFill>
                  <a:srgbClr val="FF0000"/>
                </a:solidFill>
                <a:latin typeface="Times New Roman" pitchFamily="18" charset="0"/>
                <a:cs typeface="Times New Roman" pitchFamily="18" charset="0"/>
              </a:rPr>
              <a:t>available for conduction</a:t>
            </a:r>
            <a:r>
              <a:rPr lang="en-GB" dirty="0">
                <a:latin typeface="Times New Roman" pitchFamily="18" charset="0"/>
                <a:cs typeface="Times New Roman" pitchFamily="18" charset="0"/>
              </a:rPr>
              <a:t> and is free to travel throughout the material</a:t>
            </a:r>
          </a:p>
        </p:txBody>
      </p:sp>
      <p:pic>
        <p:nvPicPr>
          <p:cNvPr id="5" name="Picture 52" descr="fire01"/>
          <p:cNvPicPr>
            <a:picLocks noChangeAspect="1" noChangeArrowheads="1" noCrop="1"/>
          </p:cNvPicPr>
          <p:nvPr/>
        </p:nvPicPr>
        <p:blipFill>
          <a:blip r:embed="rId4">
            <a:extLst>
              <a:ext uri="{28A0092B-C50C-407E-A947-70E740481C1C}">
                <a14:useLocalDpi xmlns="" xmlns:a14="http://schemas.microsoft.com/office/drawing/2010/main" val="0"/>
              </a:ext>
            </a:extLst>
          </a:blip>
          <a:srcRect/>
          <a:stretch>
            <a:fillRect/>
          </a:stretch>
        </p:blipFill>
        <p:spPr bwMode="auto">
          <a:xfrm>
            <a:off x="5651500" y="4876800"/>
            <a:ext cx="887413" cy="1447800"/>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53" descr="Basic Lattice - yellow - 1 gap"/>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3348038" y="1557338"/>
            <a:ext cx="5407025" cy="3760787"/>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54" descr="1 electron moving at random - Animated"/>
          <p:cNvPicPr>
            <a:picLocks noChangeAspect="1" noChangeArrowheads="1" noCrop="1"/>
          </p:cNvPicPr>
          <p:nvPr/>
        </p:nvPicPr>
        <p:blipFill>
          <a:blip r:embed="rId6">
            <a:extLst>
              <a:ext uri="{28A0092B-C50C-407E-A947-70E740481C1C}">
                <a14:useLocalDpi xmlns="" xmlns:a14="http://schemas.microsoft.com/office/drawing/2010/main" val="0"/>
              </a:ext>
            </a:extLst>
          </a:blip>
          <a:srcRect/>
          <a:stretch>
            <a:fillRect/>
          </a:stretch>
        </p:blipFill>
        <p:spPr bwMode="auto">
          <a:xfrm>
            <a:off x="3348038" y="1557338"/>
            <a:ext cx="5394325" cy="3749675"/>
          </a:xfrm>
          <a:prstGeom prst="rect">
            <a:avLst/>
          </a:prstGeom>
          <a:noFill/>
          <a:extLst>
            <a:ext uri="{909E8E84-426E-40DD-AFC4-6F175D3DCCD1}">
              <a14:hiddenFill xmlns="" xmlns:a14="http://schemas.microsoft.com/office/drawing/2010/main">
                <a:solidFill>
                  <a:srgbClr val="FFFFFF"/>
                </a:solidFill>
              </a14:hiddenFill>
            </a:ext>
          </a:extLst>
        </p:spPr>
      </p:pic>
      <p:sp>
        <p:nvSpPr>
          <p:cNvPr id="8" name="Line 55"/>
          <p:cNvSpPr>
            <a:spLocks noChangeShapeType="1"/>
          </p:cNvSpPr>
          <p:nvPr/>
        </p:nvSpPr>
        <p:spPr bwMode="auto">
          <a:xfrm flipV="1">
            <a:off x="3081692" y="2971798"/>
            <a:ext cx="1998307" cy="457995"/>
          </a:xfrm>
          <a:prstGeom prst="line">
            <a:avLst/>
          </a:prstGeom>
          <a:noFill/>
          <a:ln w="28575" cap="sq">
            <a:solidFill>
              <a:srgbClr val="FF3300"/>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en-US" dirty="0"/>
          </a:p>
        </p:txBody>
      </p:sp>
    </p:spTree>
    <p:extLst>
      <p:ext uri="{BB962C8B-B14F-4D97-AF65-F5344CB8AC3E}">
        <p14:creationId xmlns="" xmlns:p14="http://schemas.microsoft.com/office/powerpoint/2010/main" val="6099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0" end="0"/>
                                            </p:txEl>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2000"/>
                                  </p:stCondLst>
                                  <p:childTnLst>
                                    <p:set>
                                      <p:cBhvr>
                                        <p:cTn id="13" dur="1" fill="hold">
                                          <p:stCondLst>
                                            <p:cond delay="0"/>
                                          </p:stCondLst>
                                        </p:cTn>
                                        <p:tgtEl>
                                          <p:spTgt spid="8"/>
                                        </p:tgtEl>
                                        <p:attrNameLst>
                                          <p:attrName>style.visibility</p:attrName>
                                        </p:attrNameLst>
                                      </p:cBhvr>
                                      <p:to>
                                        <p:strVal val="visible"/>
                                      </p:to>
                                    </p:set>
                                  </p:childTnLst>
                                </p:cTn>
                              </p:par>
                            </p:childTnLst>
                          </p:cTn>
                        </p:par>
                        <p:par>
                          <p:cTn id="14" fill="hold">
                            <p:stCondLst>
                              <p:cond delay="2500"/>
                            </p:stCondLst>
                            <p:childTnLst>
                              <p:par>
                                <p:cTn id="15" presetID="1" presetClass="entr" presetSubtype="0" fill="hold" nodeType="afterEffect">
                                  <p:stCondLst>
                                    <p:cond delay="2000"/>
                                  </p:stCondLst>
                                  <p:childTnLst>
                                    <p:set>
                                      <p:cBhvr>
                                        <p:cTn id="16" dur="1" fill="hold">
                                          <p:stCondLst>
                                            <p:cond delay="499"/>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8" grpId="0" animBg="1"/>
      <p:bldP spid="8"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304800" y="1866088"/>
            <a:ext cx="2809875" cy="9255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285750" indent="-285750">
              <a:spcBef>
                <a:spcPct val="50000"/>
              </a:spcBef>
              <a:buFont typeface="Arial" pitchFamily="34" charset="0"/>
              <a:buChar char="•"/>
            </a:pPr>
            <a:r>
              <a:rPr lang="en-GB" dirty="0" smtClean="0">
                <a:latin typeface="Times New Roman" pitchFamily="18" charset="0"/>
                <a:cs typeface="Times New Roman" pitchFamily="18" charset="0"/>
              </a:rPr>
              <a:t>As the electron left there </a:t>
            </a:r>
            <a:r>
              <a:rPr lang="en-GB" dirty="0">
                <a:latin typeface="Times New Roman" pitchFamily="18" charset="0"/>
                <a:cs typeface="Times New Roman" pitchFamily="18" charset="0"/>
              </a:rPr>
              <a:t>is a </a:t>
            </a:r>
            <a:r>
              <a:rPr lang="en-GB" dirty="0">
                <a:solidFill>
                  <a:srgbClr val="FF0000"/>
                </a:solidFill>
                <a:latin typeface="Times New Roman" pitchFamily="18" charset="0"/>
                <a:cs typeface="Times New Roman" pitchFamily="18" charset="0"/>
              </a:rPr>
              <a:t>gap</a:t>
            </a:r>
            <a:r>
              <a:rPr lang="en-GB" dirty="0">
                <a:latin typeface="Times New Roman" pitchFamily="18" charset="0"/>
                <a:cs typeface="Times New Roman" pitchFamily="18" charset="0"/>
              </a:rPr>
              <a:t> in the bond – what we call a </a:t>
            </a:r>
            <a:r>
              <a:rPr lang="en-GB" dirty="0" smtClean="0">
                <a:solidFill>
                  <a:srgbClr val="FF0000"/>
                </a:solidFill>
                <a:latin typeface="Times New Roman" pitchFamily="18" charset="0"/>
                <a:cs typeface="Times New Roman" pitchFamily="18" charset="0"/>
              </a:rPr>
              <a:t>hole.</a:t>
            </a:r>
            <a:endParaRPr lang="en-GB" dirty="0">
              <a:latin typeface="Times New Roman" pitchFamily="18" charset="0"/>
              <a:cs typeface="Times New Roman" pitchFamily="18" charset="0"/>
            </a:endParaRPr>
          </a:p>
        </p:txBody>
      </p:sp>
      <p:pic>
        <p:nvPicPr>
          <p:cNvPr id="3" name="Picture 7" descr="Basic Lattice - yellow - 1 gap"/>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352800" y="1549400"/>
            <a:ext cx="5407025" cy="3760788"/>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9" descr="Basic Lattice - yellow - 1 hole 0"/>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352800" y="1549400"/>
            <a:ext cx="5407025" cy="3760788"/>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14" descr="fire01"/>
          <p:cNvPicPr>
            <a:picLocks noChangeAspect="1" noChangeArrowheads="1" noCrop="1"/>
          </p:cNvPicPr>
          <p:nvPr/>
        </p:nvPicPr>
        <p:blipFill>
          <a:blip r:embed="rId4">
            <a:extLst>
              <a:ext uri="{28A0092B-C50C-407E-A947-70E740481C1C}">
                <a14:useLocalDpi xmlns="" xmlns:a14="http://schemas.microsoft.com/office/drawing/2010/main" val="0"/>
              </a:ext>
            </a:extLst>
          </a:blip>
          <a:srcRect/>
          <a:stretch>
            <a:fillRect/>
          </a:stretch>
        </p:blipFill>
        <p:spPr bwMode="auto">
          <a:xfrm>
            <a:off x="5651500" y="4876800"/>
            <a:ext cx="887413" cy="14478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Line 15"/>
          <p:cNvSpPr>
            <a:spLocks noChangeShapeType="1"/>
          </p:cNvSpPr>
          <p:nvPr/>
        </p:nvSpPr>
        <p:spPr bwMode="auto">
          <a:xfrm>
            <a:off x="2819401" y="2362200"/>
            <a:ext cx="2260600" cy="609600"/>
          </a:xfrm>
          <a:prstGeom prst="line">
            <a:avLst/>
          </a:prstGeom>
          <a:noFill/>
          <a:ln w="28575" cap="sq">
            <a:solidFill>
              <a:srgbClr val="FF3300"/>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en-US" dirty="0"/>
          </a:p>
        </p:txBody>
      </p:sp>
    </p:spTree>
    <p:extLst>
      <p:ext uri="{BB962C8B-B14F-4D97-AF65-F5344CB8AC3E}">
        <p14:creationId xmlns="" xmlns:p14="http://schemas.microsoft.com/office/powerpoint/2010/main" val="506035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9"/>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304800" y="1549400"/>
            <a:ext cx="2809875" cy="6485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285750" indent="-285750">
              <a:spcBef>
                <a:spcPct val="50000"/>
              </a:spcBef>
              <a:buFont typeface="Arial" pitchFamily="34" charset="0"/>
              <a:buChar char="•"/>
            </a:pPr>
            <a:r>
              <a:rPr lang="en-GB" dirty="0">
                <a:latin typeface="Times New Roman" pitchFamily="18" charset="0"/>
                <a:cs typeface="Times New Roman" pitchFamily="18" charset="0"/>
              </a:rPr>
              <a:t>This hole can also </a:t>
            </a:r>
            <a:r>
              <a:rPr lang="en-GB" dirty="0">
                <a:solidFill>
                  <a:srgbClr val="FF0000"/>
                </a:solidFill>
                <a:latin typeface="Times New Roman" pitchFamily="18" charset="0"/>
                <a:cs typeface="Times New Roman" pitchFamily="18" charset="0"/>
              </a:rPr>
              <a:t>move</a:t>
            </a:r>
            <a:r>
              <a:rPr lang="en-GB" dirty="0">
                <a:latin typeface="Times New Roman" pitchFamily="18" charset="0"/>
                <a:cs typeface="Times New Roman" pitchFamily="18" charset="0"/>
              </a:rPr>
              <a:t>…</a:t>
            </a:r>
          </a:p>
        </p:txBody>
      </p:sp>
      <p:sp>
        <p:nvSpPr>
          <p:cNvPr id="3" name="Text Box 4"/>
          <p:cNvSpPr txBox="1">
            <a:spLocks noChangeArrowheads="1"/>
          </p:cNvSpPr>
          <p:nvPr/>
        </p:nvSpPr>
        <p:spPr bwMode="auto">
          <a:xfrm>
            <a:off x="304800" y="2546350"/>
            <a:ext cx="2809875" cy="20335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285750" indent="-285750">
              <a:spcBef>
                <a:spcPct val="50000"/>
              </a:spcBef>
              <a:buFont typeface="Arial" pitchFamily="34" charset="0"/>
              <a:buChar char="•"/>
            </a:pPr>
            <a:r>
              <a:rPr lang="en-GB" dirty="0">
                <a:latin typeface="Times New Roman" pitchFamily="18" charset="0"/>
                <a:cs typeface="Times New Roman" pitchFamily="18" charset="0"/>
              </a:rPr>
              <a:t>An electron – in a nearby bond – may </a:t>
            </a:r>
            <a:r>
              <a:rPr lang="en-GB" dirty="0">
                <a:solidFill>
                  <a:srgbClr val="FF0000"/>
                </a:solidFill>
                <a:latin typeface="Times New Roman" pitchFamily="18" charset="0"/>
                <a:cs typeface="Times New Roman" pitchFamily="18" charset="0"/>
              </a:rPr>
              <a:t>jump</a:t>
            </a:r>
            <a:r>
              <a:rPr lang="en-GB" dirty="0">
                <a:latin typeface="Times New Roman" pitchFamily="18" charset="0"/>
                <a:cs typeface="Times New Roman" pitchFamily="18" charset="0"/>
              </a:rPr>
              <a:t> into this hole…</a:t>
            </a:r>
          </a:p>
          <a:p>
            <a:pPr marL="285750" indent="-285750">
              <a:spcBef>
                <a:spcPct val="50000"/>
              </a:spcBef>
              <a:buFont typeface="Arial" pitchFamily="34" charset="0"/>
              <a:buChar char="•"/>
            </a:pPr>
            <a:r>
              <a:rPr lang="en-GB" dirty="0">
                <a:latin typeface="Times New Roman" pitchFamily="18" charset="0"/>
                <a:cs typeface="Times New Roman" pitchFamily="18" charset="0"/>
              </a:rPr>
              <a:t>Effectively causing the hole to </a:t>
            </a:r>
            <a:r>
              <a:rPr lang="en-GB" dirty="0">
                <a:solidFill>
                  <a:srgbClr val="FF0000"/>
                </a:solidFill>
                <a:latin typeface="Times New Roman" pitchFamily="18" charset="0"/>
                <a:cs typeface="Times New Roman" pitchFamily="18" charset="0"/>
              </a:rPr>
              <a:t>move</a:t>
            </a:r>
            <a:r>
              <a:rPr lang="en-GB" dirty="0">
                <a:latin typeface="Times New Roman" pitchFamily="18" charset="0"/>
                <a:cs typeface="Times New Roman" pitchFamily="18" charset="0"/>
              </a:rPr>
              <a:t>…</a:t>
            </a:r>
          </a:p>
          <a:p>
            <a:pPr marL="285750" indent="-285750">
              <a:spcBef>
                <a:spcPct val="50000"/>
              </a:spcBef>
              <a:buFont typeface="Arial" pitchFamily="34" charset="0"/>
              <a:buChar char="•"/>
            </a:pPr>
            <a:r>
              <a:rPr lang="en-GB" dirty="0">
                <a:latin typeface="Times New Roman" pitchFamily="18" charset="0"/>
                <a:cs typeface="Times New Roman" pitchFamily="18" charset="0"/>
              </a:rPr>
              <a:t>Like this…</a:t>
            </a:r>
          </a:p>
        </p:txBody>
      </p:sp>
      <p:pic>
        <p:nvPicPr>
          <p:cNvPr id="4" name="Picture 30" descr="Basic Lattice - yellow - 1 hole 0"/>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352800" y="1549400"/>
            <a:ext cx="5407025" cy="3760788"/>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31" descr="Basic Lattice - yellow - 1 hole 1"/>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352800" y="1549400"/>
            <a:ext cx="5407025" cy="3760788"/>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32" descr="Basic Lattice - yellow - 1 hole 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352800" y="1549400"/>
            <a:ext cx="5407025" cy="3760788"/>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33" descr="Basic Lattice - yellow - 1 hole 3"/>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3352800" y="1549400"/>
            <a:ext cx="5407025" cy="3760788"/>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34" descr="Basic Lattice - yellow - 1 hole 4"/>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3352800" y="1549400"/>
            <a:ext cx="5407025" cy="3760788"/>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35" descr="Basic Lattice - yellow - 1 hole 5"/>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3352800" y="1549400"/>
            <a:ext cx="5407025" cy="3760788"/>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36" descr="Basic Lattice - yellow - 1 hole 6"/>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3352800" y="1549400"/>
            <a:ext cx="5407025" cy="3760788"/>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37" descr="Basic Lattice - yellow - 1 hole 7"/>
          <p:cNvPicPr>
            <a:picLocks noChangeAspect="1" noChangeArrowheads="1"/>
          </p:cNvPicPr>
          <p:nvPr/>
        </p:nvPicPr>
        <p:blipFill>
          <a:blip r:embed="rId9">
            <a:extLst>
              <a:ext uri="{28A0092B-C50C-407E-A947-70E740481C1C}">
                <a14:useLocalDpi xmlns="" xmlns:a14="http://schemas.microsoft.com/office/drawing/2010/main" val="0"/>
              </a:ext>
            </a:extLst>
          </a:blip>
          <a:srcRect/>
          <a:stretch>
            <a:fillRect/>
          </a:stretch>
        </p:blipFill>
        <p:spPr bwMode="auto">
          <a:xfrm>
            <a:off x="3352800" y="1549400"/>
            <a:ext cx="5407025" cy="3760788"/>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38" descr="Basic Lattice - yellow - 1 hole 8"/>
          <p:cNvPicPr>
            <a:picLocks noChangeAspect="1" noChangeArrowheads="1"/>
          </p:cNvPicPr>
          <p:nvPr/>
        </p:nvPicPr>
        <p:blipFill>
          <a:blip r:embed="rId10">
            <a:extLst>
              <a:ext uri="{28A0092B-C50C-407E-A947-70E740481C1C}">
                <a14:useLocalDpi xmlns="" xmlns:a14="http://schemas.microsoft.com/office/drawing/2010/main" val="0"/>
              </a:ext>
            </a:extLst>
          </a:blip>
          <a:srcRect/>
          <a:stretch>
            <a:fillRect/>
          </a:stretch>
        </p:blipFill>
        <p:spPr bwMode="auto">
          <a:xfrm>
            <a:off x="3352800" y="1549400"/>
            <a:ext cx="5407025" cy="3760788"/>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42" descr="fire01"/>
          <p:cNvPicPr>
            <a:picLocks noChangeAspect="1" noChangeArrowheads="1" noCrop="1"/>
          </p:cNvPicPr>
          <p:nvPr/>
        </p:nvPicPr>
        <p:blipFill>
          <a:blip r:embed="rId11">
            <a:extLst>
              <a:ext uri="{28A0092B-C50C-407E-A947-70E740481C1C}">
                <a14:useLocalDpi xmlns="" xmlns:a14="http://schemas.microsoft.com/office/drawing/2010/main" val="0"/>
              </a:ext>
            </a:extLst>
          </a:blip>
          <a:srcRect/>
          <a:stretch>
            <a:fillRect/>
          </a:stretch>
        </p:blipFill>
        <p:spPr bwMode="auto">
          <a:xfrm>
            <a:off x="5651500" y="4876800"/>
            <a:ext cx="887413" cy="14478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75552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
                                            <p:txEl>
                                              <p:pRg st="2" end="2"/>
                                            </p:txEl>
                                          </p:spTgt>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499"/>
                                          </p:stCondLst>
                                        </p:cTn>
                                        <p:tgtEl>
                                          <p:spTgt spid="5"/>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nodeType="afterEffect">
                                  <p:stCondLst>
                                    <p:cond delay="1400"/>
                                  </p:stCondLst>
                                  <p:childTnLst>
                                    <p:set>
                                      <p:cBhvr>
                                        <p:cTn id="20" dur="1" fill="hold">
                                          <p:stCondLst>
                                            <p:cond delay="499"/>
                                          </p:stCondLst>
                                        </p:cTn>
                                        <p:tgtEl>
                                          <p:spTgt spid="6"/>
                                        </p:tgtEl>
                                        <p:attrNameLst>
                                          <p:attrName>style.visibility</p:attrName>
                                        </p:attrNameLst>
                                      </p:cBhvr>
                                      <p:to>
                                        <p:strVal val="visible"/>
                                      </p:to>
                                    </p:set>
                                  </p:childTnLst>
                                </p:cTn>
                              </p:par>
                            </p:childTnLst>
                          </p:cTn>
                        </p:par>
                        <p:par>
                          <p:cTn id="21" fill="hold">
                            <p:stCondLst>
                              <p:cond delay="2900"/>
                            </p:stCondLst>
                            <p:childTnLst>
                              <p:par>
                                <p:cTn id="22" presetID="1" presetClass="entr" presetSubtype="0" fill="hold" nodeType="afterEffect">
                                  <p:stCondLst>
                                    <p:cond delay="1000"/>
                                  </p:stCondLst>
                                  <p:childTnLst>
                                    <p:set>
                                      <p:cBhvr>
                                        <p:cTn id="23" dur="1" fill="hold">
                                          <p:stCondLst>
                                            <p:cond delay="499"/>
                                          </p:stCondLst>
                                        </p:cTn>
                                        <p:tgtEl>
                                          <p:spTgt spid="7"/>
                                        </p:tgtEl>
                                        <p:attrNameLst>
                                          <p:attrName>style.visibility</p:attrName>
                                        </p:attrNameLst>
                                      </p:cBhvr>
                                      <p:to>
                                        <p:strVal val="visible"/>
                                      </p:to>
                                    </p:set>
                                  </p:childTnLst>
                                </p:cTn>
                              </p:par>
                            </p:childTnLst>
                          </p:cTn>
                        </p:par>
                        <p:par>
                          <p:cTn id="24" fill="hold">
                            <p:stCondLst>
                              <p:cond delay="4400"/>
                            </p:stCondLst>
                            <p:childTnLst>
                              <p:par>
                                <p:cTn id="25" presetID="1" presetClass="entr" presetSubtype="0" fill="hold" nodeType="afterEffect">
                                  <p:stCondLst>
                                    <p:cond delay="1000"/>
                                  </p:stCondLst>
                                  <p:childTnLst>
                                    <p:set>
                                      <p:cBhvr>
                                        <p:cTn id="26" dur="1" fill="hold">
                                          <p:stCondLst>
                                            <p:cond delay="499"/>
                                          </p:stCondLst>
                                        </p:cTn>
                                        <p:tgtEl>
                                          <p:spTgt spid="8"/>
                                        </p:tgtEl>
                                        <p:attrNameLst>
                                          <p:attrName>style.visibility</p:attrName>
                                        </p:attrNameLst>
                                      </p:cBhvr>
                                      <p:to>
                                        <p:strVal val="visible"/>
                                      </p:to>
                                    </p:set>
                                  </p:childTnLst>
                                </p:cTn>
                              </p:par>
                            </p:childTnLst>
                          </p:cTn>
                        </p:par>
                        <p:par>
                          <p:cTn id="27" fill="hold">
                            <p:stCondLst>
                              <p:cond delay="5900"/>
                            </p:stCondLst>
                            <p:childTnLst>
                              <p:par>
                                <p:cTn id="28" presetID="1" presetClass="entr" presetSubtype="0" fill="hold" nodeType="afterEffect">
                                  <p:stCondLst>
                                    <p:cond delay="1000"/>
                                  </p:stCondLst>
                                  <p:childTnLst>
                                    <p:set>
                                      <p:cBhvr>
                                        <p:cTn id="29" dur="1" fill="hold">
                                          <p:stCondLst>
                                            <p:cond delay="499"/>
                                          </p:stCondLst>
                                        </p:cTn>
                                        <p:tgtEl>
                                          <p:spTgt spid="9"/>
                                        </p:tgtEl>
                                        <p:attrNameLst>
                                          <p:attrName>style.visibility</p:attrName>
                                        </p:attrNameLst>
                                      </p:cBhvr>
                                      <p:to>
                                        <p:strVal val="visible"/>
                                      </p:to>
                                    </p:set>
                                  </p:childTnLst>
                                </p:cTn>
                              </p:par>
                            </p:childTnLst>
                          </p:cTn>
                        </p:par>
                        <p:par>
                          <p:cTn id="30" fill="hold">
                            <p:stCondLst>
                              <p:cond delay="7400"/>
                            </p:stCondLst>
                            <p:childTnLst>
                              <p:par>
                                <p:cTn id="31" presetID="1" presetClass="entr" presetSubtype="0" fill="hold" nodeType="afterEffect">
                                  <p:stCondLst>
                                    <p:cond delay="1000"/>
                                  </p:stCondLst>
                                  <p:childTnLst>
                                    <p:set>
                                      <p:cBhvr>
                                        <p:cTn id="32" dur="1" fill="hold">
                                          <p:stCondLst>
                                            <p:cond delay="499"/>
                                          </p:stCondLst>
                                        </p:cTn>
                                        <p:tgtEl>
                                          <p:spTgt spid="10"/>
                                        </p:tgtEl>
                                        <p:attrNameLst>
                                          <p:attrName>style.visibility</p:attrName>
                                        </p:attrNameLst>
                                      </p:cBhvr>
                                      <p:to>
                                        <p:strVal val="visible"/>
                                      </p:to>
                                    </p:set>
                                  </p:childTnLst>
                                </p:cTn>
                              </p:par>
                            </p:childTnLst>
                          </p:cTn>
                        </p:par>
                        <p:par>
                          <p:cTn id="33" fill="hold">
                            <p:stCondLst>
                              <p:cond delay="8900"/>
                            </p:stCondLst>
                            <p:childTnLst>
                              <p:par>
                                <p:cTn id="34" presetID="1" presetClass="entr" presetSubtype="0" fill="hold" nodeType="afterEffect">
                                  <p:stCondLst>
                                    <p:cond delay="1000"/>
                                  </p:stCondLst>
                                  <p:childTnLst>
                                    <p:set>
                                      <p:cBhvr>
                                        <p:cTn id="35" dur="1" fill="hold">
                                          <p:stCondLst>
                                            <p:cond delay="499"/>
                                          </p:stCondLst>
                                        </p:cTn>
                                        <p:tgtEl>
                                          <p:spTgt spid="11"/>
                                        </p:tgtEl>
                                        <p:attrNameLst>
                                          <p:attrName>style.visibility</p:attrName>
                                        </p:attrNameLst>
                                      </p:cBhvr>
                                      <p:to>
                                        <p:strVal val="visible"/>
                                      </p:to>
                                    </p:set>
                                  </p:childTnLst>
                                </p:cTn>
                              </p:par>
                            </p:childTnLst>
                          </p:cTn>
                        </p:par>
                        <p:par>
                          <p:cTn id="36" fill="hold">
                            <p:stCondLst>
                              <p:cond delay="10400"/>
                            </p:stCondLst>
                            <p:childTnLst>
                              <p:par>
                                <p:cTn id="37" presetID="1" presetClass="entr" presetSubtype="0" fill="hold" nodeType="afterEffect">
                                  <p:stCondLst>
                                    <p:cond delay="1000"/>
                                  </p:stCondLst>
                                  <p:childTnLst>
                                    <p:set>
                                      <p:cBhvr>
                                        <p:cTn id="38"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9" descr="Basic Lattice - yellow 0"/>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352800" y="1549400"/>
            <a:ext cx="5407025" cy="3760788"/>
          </a:xfrm>
          <a:prstGeom prst="rect">
            <a:avLst/>
          </a:prstGeom>
          <a:noFill/>
          <a:extLst>
            <a:ext uri="{909E8E84-426E-40DD-AFC4-6F175D3DCCD1}">
              <a14:hiddenFill xmlns="" xmlns:a14="http://schemas.microsoft.com/office/drawing/2010/main">
                <a:solidFill>
                  <a:srgbClr val="FFFFFF"/>
                </a:solidFill>
              </a14:hiddenFill>
            </a:ext>
          </a:extLst>
        </p:spPr>
      </p:pic>
      <p:pic>
        <p:nvPicPr>
          <p:cNvPr id="3" name="Picture 40" descr="Basic Lattice - yellow 1"/>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352800" y="1549400"/>
            <a:ext cx="5407025" cy="3760788"/>
          </a:xfrm>
          <a:prstGeom prst="rect">
            <a:avLst/>
          </a:prstGeom>
          <a:noFill/>
          <a:extLst>
            <a:ext uri="{909E8E84-426E-40DD-AFC4-6F175D3DCCD1}">
              <a14:hiddenFill xmlns="" xmlns:a14="http://schemas.microsoft.com/office/drawing/2010/main">
                <a:solidFill>
                  <a:srgbClr val="FFFFFF"/>
                </a:solidFill>
              </a14:hiddenFill>
            </a:ext>
          </a:extLst>
        </p:spPr>
      </p:pic>
      <p:pic>
        <p:nvPicPr>
          <p:cNvPr id="4" name="Picture 41" descr="Basic Lattice - yellow 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352800" y="1549400"/>
            <a:ext cx="5407025" cy="3760788"/>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42" descr="Basic Lattice - yellow 3"/>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3352800" y="1549400"/>
            <a:ext cx="5407025" cy="3760788"/>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43" descr="Basic Lattice - yellow 4"/>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3352800" y="1549400"/>
            <a:ext cx="5407025" cy="3760788"/>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44" descr="Basic Lattice - yellow 5"/>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3352800" y="1549400"/>
            <a:ext cx="5407025" cy="3760788"/>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45" descr="Basic Lattice - yellow 6"/>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3352800" y="1549400"/>
            <a:ext cx="5407025" cy="3760788"/>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46" descr="Basic Lattice - yellow 7"/>
          <p:cNvPicPr>
            <a:picLocks noChangeAspect="1" noChangeArrowheads="1"/>
          </p:cNvPicPr>
          <p:nvPr/>
        </p:nvPicPr>
        <p:blipFill>
          <a:blip r:embed="rId9">
            <a:extLst>
              <a:ext uri="{28A0092B-C50C-407E-A947-70E740481C1C}">
                <a14:useLocalDpi xmlns="" xmlns:a14="http://schemas.microsoft.com/office/drawing/2010/main" val="0"/>
              </a:ext>
            </a:extLst>
          </a:blip>
          <a:srcRect/>
          <a:stretch>
            <a:fillRect/>
          </a:stretch>
        </p:blipFill>
        <p:spPr bwMode="auto">
          <a:xfrm>
            <a:off x="3352800" y="1549400"/>
            <a:ext cx="5407025" cy="3760788"/>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47" descr="Basic Lattice - yellow 8"/>
          <p:cNvPicPr>
            <a:picLocks noChangeAspect="1" noChangeArrowheads="1"/>
          </p:cNvPicPr>
          <p:nvPr/>
        </p:nvPicPr>
        <p:blipFill>
          <a:blip r:embed="rId10">
            <a:extLst>
              <a:ext uri="{28A0092B-C50C-407E-A947-70E740481C1C}">
                <a14:useLocalDpi xmlns="" xmlns:a14="http://schemas.microsoft.com/office/drawing/2010/main" val="0"/>
              </a:ext>
            </a:extLst>
          </a:blip>
          <a:srcRect/>
          <a:stretch>
            <a:fillRect/>
          </a:stretch>
        </p:blipFill>
        <p:spPr bwMode="auto">
          <a:xfrm>
            <a:off x="3352800" y="1549400"/>
            <a:ext cx="5407025" cy="3760788"/>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8" descr="Basic Lattice - yellow 9"/>
          <p:cNvPicPr>
            <a:picLocks noChangeAspect="1" noChangeArrowheads="1"/>
          </p:cNvPicPr>
          <p:nvPr/>
        </p:nvPicPr>
        <p:blipFill>
          <a:blip r:embed="rId11">
            <a:extLst>
              <a:ext uri="{28A0092B-C50C-407E-A947-70E740481C1C}">
                <a14:useLocalDpi xmlns="" xmlns:a14="http://schemas.microsoft.com/office/drawing/2010/main" val="0"/>
              </a:ext>
            </a:extLst>
          </a:blip>
          <a:srcRect/>
          <a:stretch>
            <a:fillRect/>
          </a:stretch>
        </p:blipFill>
        <p:spPr bwMode="auto">
          <a:xfrm>
            <a:off x="3352800" y="1549400"/>
            <a:ext cx="5407025" cy="3760788"/>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Text Box 49"/>
          <p:cNvSpPr txBox="1">
            <a:spLocks noChangeArrowheads="1"/>
          </p:cNvSpPr>
          <p:nvPr/>
        </p:nvSpPr>
        <p:spPr bwMode="auto">
          <a:xfrm>
            <a:off x="304800" y="1549400"/>
            <a:ext cx="2895600" cy="21720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pPr marL="285750" indent="-285750">
              <a:spcBef>
                <a:spcPct val="50000"/>
              </a:spcBef>
              <a:buFont typeface="Arial" pitchFamily="34" charset="0"/>
              <a:buChar char="•"/>
            </a:pPr>
            <a:r>
              <a:rPr lang="en-GB" dirty="0">
                <a:latin typeface="Times New Roman" pitchFamily="18" charset="0"/>
                <a:cs typeface="Times New Roman" pitchFamily="18" charset="0"/>
              </a:rPr>
              <a:t>We have seen that, in silicon, </a:t>
            </a:r>
            <a:r>
              <a:rPr lang="en-GB" dirty="0">
                <a:solidFill>
                  <a:srgbClr val="FF0000"/>
                </a:solidFill>
                <a:latin typeface="Times New Roman" pitchFamily="18" charset="0"/>
                <a:cs typeface="Times New Roman" pitchFamily="18" charset="0"/>
              </a:rPr>
              <a:t>heat</a:t>
            </a:r>
            <a:r>
              <a:rPr lang="en-GB" dirty="0">
                <a:latin typeface="Times New Roman" pitchFamily="18" charset="0"/>
                <a:cs typeface="Times New Roman" pitchFamily="18" charset="0"/>
              </a:rPr>
              <a:t> releases electrons from their bonds</a:t>
            </a:r>
            <a:r>
              <a:rPr lang="en-GB" dirty="0" smtClean="0">
                <a:latin typeface="Times New Roman" pitchFamily="18" charset="0"/>
                <a:cs typeface="Times New Roman" pitchFamily="18" charset="0"/>
              </a:rPr>
              <a:t>…</a:t>
            </a:r>
            <a:endParaRPr lang="en-GB" dirty="0">
              <a:latin typeface="Times New Roman" pitchFamily="18" charset="0"/>
              <a:cs typeface="Times New Roman" pitchFamily="18" charset="0"/>
            </a:endParaRPr>
          </a:p>
          <a:p>
            <a:pPr marL="285750" indent="-285750">
              <a:spcBef>
                <a:spcPct val="50000"/>
              </a:spcBef>
              <a:buFont typeface="Arial" pitchFamily="34" charset="0"/>
              <a:buChar char="•"/>
            </a:pPr>
            <a:r>
              <a:rPr lang="en-GB" dirty="0">
                <a:latin typeface="Times New Roman" pitchFamily="18" charset="0"/>
                <a:cs typeface="Times New Roman" pitchFamily="18" charset="0"/>
              </a:rPr>
              <a:t>This creates </a:t>
            </a:r>
            <a:r>
              <a:rPr lang="en-GB" dirty="0">
                <a:solidFill>
                  <a:srgbClr val="FF0000"/>
                </a:solidFill>
                <a:latin typeface="Times New Roman" pitchFamily="18" charset="0"/>
                <a:cs typeface="Times New Roman" pitchFamily="18" charset="0"/>
              </a:rPr>
              <a:t>electron-hole pairs</a:t>
            </a:r>
            <a:r>
              <a:rPr lang="en-GB" dirty="0">
                <a:latin typeface="Times New Roman" pitchFamily="18" charset="0"/>
                <a:cs typeface="Times New Roman" pitchFamily="18" charset="0"/>
              </a:rPr>
              <a:t> which are then available for conduction</a:t>
            </a:r>
          </a:p>
        </p:txBody>
      </p:sp>
      <p:pic>
        <p:nvPicPr>
          <p:cNvPr id="13" name="Picture 53" descr="fire01"/>
          <p:cNvPicPr>
            <a:picLocks noChangeAspect="1" noChangeArrowheads="1" noCrop="1"/>
          </p:cNvPicPr>
          <p:nvPr/>
        </p:nvPicPr>
        <p:blipFill>
          <a:blip r:embed="rId12">
            <a:extLst>
              <a:ext uri="{28A0092B-C50C-407E-A947-70E740481C1C}">
                <a14:useLocalDpi xmlns="" xmlns:a14="http://schemas.microsoft.com/office/drawing/2010/main" val="0"/>
              </a:ext>
            </a:extLst>
          </a:blip>
          <a:srcRect/>
          <a:stretch>
            <a:fillRect/>
          </a:stretch>
        </p:blipFill>
        <p:spPr bwMode="auto">
          <a:xfrm>
            <a:off x="3563938" y="4876800"/>
            <a:ext cx="887412" cy="1447800"/>
          </a:xfrm>
          <a:prstGeom prst="rect">
            <a:avLst/>
          </a:prstGeom>
          <a:noFill/>
          <a:extLst>
            <a:ext uri="{909E8E84-426E-40DD-AFC4-6F175D3DCCD1}">
              <a14:hiddenFill xmlns="" xmlns:a14="http://schemas.microsoft.com/office/drawing/2010/main">
                <a:solidFill>
                  <a:srgbClr val="FFFFFF"/>
                </a:solidFill>
              </a14:hiddenFill>
            </a:ext>
          </a:extLst>
        </p:spPr>
      </p:pic>
      <p:pic>
        <p:nvPicPr>
          <p:cNvPr id="14" name="Picture 54" descr="fire01"/>
          <p:cNvPicPr>
            <a:picLocks noChangeAspect="1" noChangeArrowheads="1" noCrop="1"/>
          </p:cNvPicPr>
          <p:nvPr/>
        </p:nvPicPr>
        <p:blipFill>
          <a:blip r:embed="rId12">
            <a:extLst>
              <a:ext uri="{28A0092B-C50C-407E-A947-70E740481C1C}">
                <a14:useLocalDpi xmlns="" xmlns:a14="http://schemas.microsoft.com/office/drawing/2010/main" val="0"/>
              </a:ext>
            </a:extLst>
          </a:blip>
          <a:srcRect/>
          <a:stretch>
            <a:fillRect/>
          </a:stretch>
        </p:blipFill>
        <p:spPr bwMode="auto">
          <a:xfrm>
            <a:off x="4932363" y="4876800"/>
            <a:ext cx="887412" cy="1447800"/>
          </a:xfrm>
          <a:prstGeom prst="rect">
            <a:avLst/>
          </a:prstGeom>
          <a:noFill/>
          <a:extLst>
            <a:ext uri="{909E8E84-426E-40DD-AFC4-6F175D3DCCD1}">
              <a14:hiddenFill xmlns="" xmlns:a14="http://schemas.microsoft.com/office/drawing/2010/main">
                <a:solidFill>
                  <a:srgbClr val="FFFFFF"/>
                </a:solidFill>
              </a14:hiddenFill>
            </a:ext>
          </a:extLst>
        </p:spPr>
      </p:pic>
      <p:pic>
        <p:nvPicPr>
          <p:cNvPr id="15" name="Picture 55" descr="fire01"/>
          <p:cNvPicPr>
            <a:picLocks noChangeAspect="1" noChangeArrowheads="1" noCrop="1"/>
          </p:cNvPicPr>
          <p:nvPr/>
        </p:nvPicPr>
        <p:blipFill>
          <a:blip r:embed="rId12">
            <a:extLst>
              <a:ext uri="{28A0092B-C50C-407E-A947-70E740481C1C}">
                <a14:useLocalDpi xmlns="" xmlns:a14="http://schemas.microsoft.com/office/drawing/2010/main" val="0"/>
              </a:ext>
            </a:extLst>
          </a:blip>
          <a:srcRect/>
          <a:stretch>
            <a:fillRect/>
          </a:stretch>
        </p:blipFill>
        <p:spPr bwMode="auto">
          <a:xfrm>
            <a:off x="6372225" y="4876800"/>
            <a:ext cx="887413" cy="1447800"/>
          </a:xfrm>
          <a:prstGeom prst="rect">
            <a:avLst/>
          </a:prstGeom>
          <a:noFill/>
          <a:extLst>
            <a:ext uri="{909E8E84-426E-40DD-AFC4-6F175D3DCCD1}">
              <a14:hiddenFill xmlns="" xmlns:a14="http://schemas.microsoft.com/office/drawing/2010/main">
                <a:solidFill>
                  <a:srgbClr val="FFFFFF"/>
                </a:solidFill>
              </a14:hiddenFill>
            </a:ext>
          </a:extLst>
        </p:spPr>
      </p:pic>
      <p:pic>
        <p:nvPicPr>
          <p:cNvPr id="16" name="Picture 57" descr="fire01"/>
          <p:cNvPicPr>
            <a:picLocks noChangeAspect="1" noChangeArrowheads="1" noCrop="1"/>
          </p:cNvPicPr>
          <p:nvPr/>
        </p:nvPicPr>
        <p:blipFill>
          <a:blip r:embed="rId12">
            <a:extLst>
              <a:ext uri="{28A0092B-C50C-407E-A947-70E740481C1C}">
                <a14:useLocalDpi xmlns="" xmlns:a14="http://schemas.microsoft.com/office/drawing/2010/main" val="0"/>
              </a:ext>
            </a:extLst>
          </a:blip>
          <a:srcRect/>
          <a:stretch>
            <a:fillRect/>
          </a:stretch>
        </p:blipFill>
        <p:spPr bwMode="auto">
          <a:xfrm>
            <a:off x="7740650" y="4876800"/>
            <a:ext cx="887413" cy="14478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5334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499"/>
                                          </p:stCondLst>
                                        </p:cTn>
                                        <p:tgtEl>
                                          <p:spTgt spid="3"/>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499"/>
                                          </p:stCondLst>
                                        </p:cTn>
                                        <p:tgtEl>
                                          <p:spTgt spid="4"/>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nodeType="afterEffect">
                                  <p:stCondLst>
                                    <p:cond delay="0"/>
                                  </p:stCondLst>
                                  <p:childTnLst>
                                    <p:set>
                                      <p:cBhvr>
                                        <p:cTn id="23" dur="1" fill="hold">
                                          <p:stCondLst>
                                            <p:cond delay="499"/>
                                          </p:stCondLst>
                                        </p:cTn>
                                        <p:tgtEl>
                                          <p:spTgt spid="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499"/>
                                          </p:stCondLst>
                                        </p:cTn>
                                        <p:tgtEl>
                                          <p:spTgt spid="6"/>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499"/>
                                          </p:stCondLst>
                                        </p:cTn>
                                        <p:tgtEl>
                                          <p:spTgt spid="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nodeType="afterEffect">
                                  <p:stCondLst>
                                    <p:cond delay="0"/>
                                  </p:stCondLst>
                                  <p:childTnLst>
                                    <p:set>
                                      <p:cBhvr>
                                        <p:cTn id="40" dur="1" fill="hold">
                                          <p:stCondLst>
                                            <p:cond delay="499"/>
                                          </p:stCondLst>
                                        </p:cTn>
                                        <p:tgtEl>
                                          <p:spTgt spid="8"/>
                                        </p:tgtEl>
                                        <p:attrNameLst>
                                          <p:attrName>style.visibility</p:attrName>
                                        </p:attrNameLst>
                                      </p:cBhvr>
                                      <p:to>
                                        <p:strVal val="visible"/>
                                      </p:to>
                                    </p:set>
                                  </p:childTnLst>
                                </p:cTn>
                              </p:par>
                            </p:childTnLst>
                          </p:cTn>
                        </p:par>
                        <p:par>
                          <p:cTn id="41" fill="hold">
                            <p:stCondLst>
                              <p:cond delay="500"/>
                            </p:stCondLst>
                            <p:childTnLst>
                              <p:par>
                                <p:cTn id="42" presetID="1" presetClass="entr" presetSubtype="0" fill="hold" nodeType="afterEffect">
                                  <p:stCondLst>
                                    <p:cond delay="0"/>
                                  </p:stCondLst>
                                  <p:childTnLst>
                                    <p:set>
                                      <p:cBhvr>
                                        <p:cTn id="43" dur="1" fill="hold">
                                          <p:stCondLst>
                                            <p:cond delay="499"/>
                                          </p:stCondLst>
                                        </p:cTn>
                                        <p:tgtEl>
                                          <p:spTgt spid="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6"/>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nodeType="afterEffect">
                                  <p:stCondLst>
                                    <p:cond delay="0"/>
                                  </p:stCondLst>
                                  <p:childTnLst>
                                    <p:set>
                                      <p:cBhvr>
                                        <p:cTn id="50" dur="1" fill="hold">
                                          <p:stCondLst>
                                            <p:cond delay="499"/>
                                          </p:stCondLst>
                                        </p:cTn>
                                        <p:tgtEl>
                                          <p:spTgt spid="10"/>
                                        </p:tgtEl>
                                        <p:attrNameLst>
                                          <p:attrName>style.visibility</p:attrName>
                                        </p:attrNameLst>
                                      </p:cBhvr>
                                      <p:to>
                                        <p:strVal val="visible"/>
                                      </p:to>
                                    </p:set>
                                  </p:childTnLst>
                                </p:cTn>
                              </p:par>
                            </p:childTnLst>
                          </p:cTn>
                        </p:par>
                        <p:par>
                          <p:cTn id="51" fill="hold">
                            <p:stCondLst>
                              <p:cond delay="500"/>
                            </p:stCondLst>
                            <p:childTnLst>
                              <p:par>
                                <p:cTn id="52" presetID="1" presetClass="entr" presetSubtype="0" fill="hold" nodeType="afterEffect">
                                  <p:stCondLst>
                                    <p:cond delay="0"/>
                                  </p:stCondLst>
                                  <p:childTnLst>
                                    <p:set>
                                      <p:cBhvr>
                                        <p:cTn id="53"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nvSpPr>
        <p:spPr bwMode="auto">
          <a:xfrm>
            <a:off x="2746616" y="183996"/>
            <a:ext cx="3124200" cy="4881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3800">
                <a:solidFill>
                  <a:srgbClr val="3333CC"/>
                </a:solidFill>
                <a:latin typeface="+mj-lt"/>
                <a:ea typeface="+mj-ea"/>
                <a:cs typeface="+mj-cs"/>
              </a:defRPr>
            </a:lvl1pPr>
            <a:lvl2pPr algn="l" rtl="0" fontAlgn="base">
              <a:spcBef>
                <a:spcPct val="0"/>
              </a:spcBef>
              <a:spcAft>
                <a:spcPct val="0"/>
              </a:spcAft>
              <a:defRPr sz="3800">
                <a:solidFill>
                  <a:srgbClr val="3333CC"/>
                </a:solidFill>
                <a:latin typeface="Arial" charset="0"/>
              </a:defRPr>
            </a:lvl2pPr>
            <a:lvl3pPr algn="l" rtl="0" fontAlgn="base">
              <a:spcBef>
                <a:spcPct val="0"/>
              </a:spcBef>
              <a:spcAft>
                <a:spcPct val="0"/>
              </a:spcAft>
              <a:defRPr sz="3800">
                <a:solidFill>
                  <a:srgbClr val="3333CC"/>
                </a:solidFill>
                <a:latin typeface="Arial" charset="0"/>
              </a:defRPr>
            </a:lvl3pPr>
            <a:lvl4pPr algn="l" rtl="0" fontAlgn="base">
              <a:spcBef>
                <a:spcPct val="0"/>
              </a:spcBef>
              <a:spcAft>
                <a:spcPct val="0"/>
              </a:spcAft>
              <a:defRPr sz="3800">
                <a:solidFill>
                  <a:srgbClr val="3333CC"/>
                </a:solidFill>
                <a:latin typeface="Arial" charset="0"/>
              </a:defRPr>
            </a:lvl4pPr>
            <a:lvl5pPr algn="l" rtl="0" fontAlgn="base">
              <a:spcBef>
                <a:spcPct val="0"/>
              </a:spcBef>
              <a:spcAft>
                <a:spcPct val="0"/>
              </a:spcAft>
              <a:defRPr sz="3800">
                <a:solidFill>
                  <a:srgbClr val="3333CC"/>
                </a:solidFill>
                <a:latin typeface="Arial" charset="0"/>
              </a:defRPr>
            </a:lvl5pPr>
            <a:lvl6pPr marL="457200" algn="l" rtl="0" fontAlgn="base">
              <a:spcBef>
                <a:spcPct val="0"/>
              </a:spcBef>
              <a:spcAft>
                <a:spcPct val="0"/>
              </a:spcAft>
              <a:defRPr sz="3800">
                <a:solidFill>
                  <a:srgbClr val="3333CC"/>
                </a:solidFill>
                <a:latin typeface="Arial" charset="0"/>
              </a:defRPr>
            </a:lvl6pPr>
            <a:lvl7pPr marL="914400" algn="l" rtl="0" fontAlgn="base">
              <a:spcBef>
                <a:spcPct val="0"/>
              </a:spcBef>
              <a:spcAft>
                <a:spcPct val="0"/>
              </a:spcAft>
              <a:defRPr sz="3800">
                <a:solidFill>
                  <a:srgbClr val="3333CC"/>
                </a:solidFill>
                <a:latin typeface="Arial" charset="0"/>
              </a:defRPr>
            </a:lvl7pPr>
            <a:lvl8pPr marL="1371600" algn="l" rtl="0" fontAlgn="base">
              <a:spcBef>
                <a:spcPct val="0"/>
              </a:spcBef>
              <a:spcAft>
                <a:spcPct val="0"/>
              </a:spcAft>
              <a:defRPr sz="3800">
                <a:solidFill>
                  <a:srgbClr val="3333CC"/>
                </a:solidFill>
                <a:latin typeface="Arial" charset="0"/>
              </a:defRPr>
            </a:lvl8pPr>
            <a:lvl9pPr marL="1828800" algn="l" rtl="0" fontAlgn="base">
              <a:spcBef>
                <a:spcPct val="0"/>
              </a:spcBef>
              <a:spcAft>
                <a:spcPct val="0"/>
              </a:spcAft>
              <a:defRPr sz="3800">
                <a:solidFill>
                  <a:srgbClr val="3333CC"/>
                </a:solidFill>
                <a:latin typeface="Arial" charset="0"/>
              </a:defRPr>
            </a:lvl9pPr>
          </a:lstStyle>
          <a:p>
            <a:r>
              <a:rPr lang="en-US" sz="2800" b="1" dirty="0">
                <a:solidFill>
                  <a:srgbClr val="FF0000"/>
                </a:solidFill>
                <a:latin typeface="+mn-lt"/>
                <a:ea typeface="+mn-ea"/>
                <a:cs typeface="+mn-cs"/>
              </a:rPr>
              <a:t>Categories of Solids</a:t>
            </a:r>
          </a:p>
        </p:txBody>
      </p:sp>
      <p:sp>
        <p:nvSpPr>
          <p:cNvPr id="3" name="Rectangle 2"/>
          <p:cNvSpPr>
            <a:spLocks noGrp="1" noChangeArrowheads="1"/>
          </p:cNvSpPr>
          <p:nvPr/>
        </p:nvSpPr>
        <p:spPr bwMode="auto">
          <a:xfrm>
            <a:off x="457200" y="858838"/>
            <a:ext cx="8229600" cy="51609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3333CC"/>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rgbClr val="3333CC"/>
              </a:buClr>
              <a:buSzPct val="60000"/>
              <a:buFont typeface="Wingdings" pitchFamily="2" charset="2"/>
              <a:buChar char="q"/>
              <a:defRPr sz="2600">
                <a:solidFill>
                  <a:schemeClr val="tx1"/>
                </a:solidFill>
                <a:latin typeface="+mn-lt"/>
              </a:defRPr>
            </a:lvl2pPr>
            <a:lvl3pPr marL="1022350" indent="-350838" algn="l" rtl="0" fontAlgn="base">
              <a:spcBef>
                <a:spcPct val="20000"/>
              </a:spcBef>
              <a:spcAft>
                <a:spcPct val="0"/>
              </a:spcAft>
              <a:buClr>
                <a:srgbClr val="3333CC"/>
              </a:buClr>
              <a:buSzPct val="65000"/>
              <a:buFont typeface="Wingdings" pitchFamily="2" charset="2"/>
              <a:buChar char="n"/>
              <a:defRPr sz="2200">
                <a:solidFill>
                  <a:schemeClr val="tx1"/>
                </a:solidFill>
                <a:latin typeface="+mn-lt"/>
              </a:defRPr>
            </a:lvl3pPr>
            <a:lvl4pPr marL="1339850" indent="-315913" algn="l" rtl="0" fontAlgn="base">
              <a:spcBef>
                <a:spcPct val="20000"/>
              </a:spcBef>
              <a:spcAft>
                <a:spcPct val="0"/>
              </a:spcAft>
              <a:buClr>
                <a:srgbClr val="3333CC"/>
              </a:buClr>
              <a:buSzPct val="70000"/>
              <a:buFont typeface="Wingdings" pitchFamily="2" charset="2"/>
              <a:buChar char="q"/>
              <a:defRPr sz="2000">
                <a:solidFill>
                  <a:schemeClr val="tx1"/>
                </a:solidFill>
                <a:latin typeface="+mn-lt"/>
              </a:defRPr>
            </a:lvl4pPr>
            <a:lvl5pPr marL="1681163" indent="-339725" algn="l" rtl="0" fontAlgn="base">
              <a:spcBef>
                <a:spcPct val="20000"/>
              </a:spcBef>
              <a:spcAft>
                <a:spcPct val="0"/>
              </a:spcAft>
              <a:buClr>
                <a:srgbClr val="3333CC"/>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rgbClr val="3333CC"/>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rgbClr val="3333CC"/>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rgbClr val="3333CC"/>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rgbClr val="3333CC"/>
              </a:buClr>
              <a:buSzPct val="75000"/>
              <a:buFont typeface="Wingdings" pitchFamily="2" charset="2"/>
              <a:buChar char="§"/>
              <a:defRPr sz="2000">
                <a:solidFill>
                  <a:schemeClr val="tx1"/>
                </a:solidFill>
                <a:latin typeface="+mn-lt"/>
              </a:defRPr>
            </a:lvl9pPr>
          </a:lstStyle>
          <a:p>
            <a:r>
              <a:rPr lang="en-US" sz="2400" dirty="0">
                <a:solidFill>
                  <a:srgbClr val="000000"/>
                </a:solidFill>
                <a:latin typeface="Times New Roman" pitchFamily="18" charset="0"/>
                <a:cs typeface="Times New Roman" pitchFamily="18" charset="0"/>
              </a:rPr>
              <a:t>There are three categories of solids, based on their </a:t>
            </a:r>
            <a:r>
              <a:rPr lang="en-US" sz="2400" b="1" dirty="0">
                <a:solidFill>
                  <a:srgbClr val="000000"/>
                </a:solidFill>
                <a:latin typeface="Times New Roman" pitchFamily="18" charset="0"/>
                <a:cs typeface="Times New Roman" pitchFamily="18" charset="0"/>
              </a:rPr>
              <a:t>conducting properties</a:t>
            </a:r>
            <a:r>
              <a:rPr lang="en-US" sz="2400" dirty="0">
                <a:solidFill>
                  <a:srgbClr val="000000"/>
                </a:solidFill>
                <a:latin typeface="Times New Roman" pitchFamily="18" charset="0"/>
                <a:cs typeface="Times New Roman" pitchFamily="18" charset="0"/>
              </a:rPr>
              <a:t>: </a:t>
            </a:r>
          </a:p>
          <a:p>
            <a:pPr lvl="1"/>
            <a:r>
              <a:rPr lang="en-US" sz="2400" dirty="0" smtClean="0">
                <a:solidFill>
                  <a:srgbClr val="000000"/>
                </a:solidFill>
                <a:latin typeface="Times New Roman" pitchFamily="18" charset="0"/>
                <a:cs typeface="Times New Roman" pitchFamily="18" charset="0"/>
              </a:rPr>
              <a:t>Conductors</a:t>
            </a:r>
          </a:p>
          <a:p>
            <a:pPr lvl="2"/>
            <a:r>
              <a:rPr lang="en-US" sz="2000" dirty="0" smtClean="0">
                <a:solidFill>
                  <a:srgbClr val="000000"/>
                </a:solidFill>
                <a:latin typeface="Times New Roman" pitchFamily="18" charset="0"/>
                <a:cs typeface="Times New Roman" pitchFamily="18" charset="0"/>
              </a:rPr>
              <a:t>have an overlapping valence and conduction band</a:t>
            </a:r>
          </a:p>
          <a:p>
            <a:pPr lvl="2"/>
            <a:r>
              <a:rPr lang="en-US" sz="2000" dirty="0" smtClean="0">
                <a:solidFill>
                  <a:srgbClr val="000000"/>
                </a:solidFill>
                <a:latin typeface="Times New Roman" pitchFamily="18" charset="0"/>
                <a:cs typeface="Times New Roman" pitchFamily="18" charset="0"/>
              </a:rPr>
              <a:t>plenty of free electrons are available for conduction</a:t>
            </a:r>
            <a:endParaRPr lang="en-US" sz="2000" dirty="0">
              <a:solidFill>
                <a:srgbClr val="000000"/>
              </a:solidFill>
              <a:latin typeface="Times New Roman" pitchFamily="18" charset="0"/>
              <a:cs typeface="Times New Roman" pitchFamily="18" charset="0"/>
            </a:endParaRPr>
          </a:p>
          <a:p>
            <a:pPr lvl="1"/>
            <a:r>
              <a:rPr lang="en-US" sz="2400" dirty="0" smtClean="0">
                <a:solidFill>
                  <a:srgbClr val="000000"/>
                </a:solidFill>
                <a:latin typeface="Times New Roman" pitchFamily="18" charset="0"/>
                <a:cs typeface="Times New Roman" pitchFamily="18" charset="0"/>
              </a:rPr>
              <a:t>Semiconductors</a:t>
            </a:r>
          </a:p>
          <a:p>
            <a:pPr lvl="2"/>
            <a:r>
              <a:rPr lang="en-US" sz="2000" dirty="0" smtClean="0">
                <a:solidFill>
                  <a:srgbClr val="000000"/>
                </a:solidFill>
                <a:latin typeface="Times New Roman" pitchFamily="18" charset="0"/>
                <a:cs typeface="Times New Roman" pitchFamily="18" charset="0"/>
              </a:rPr>
              <a:t>almost an empty conduction band</a:t>
            </a:r>
          </a:p>
          <a:p>
            <a:pPr lvl="2"/>
            <a:r>
              <a:rPr lang="en-US" sz="2000" dirty="0" smtClean="0">
                <a:solidFill>
                  <a:srgbClr val="000000"/>
                </a:solidFill>
                <a:latin typeface="Times New Roman" pitchFamily="18" charset="0"/>
                <a:cs typeface="Times New Roman" pitchFamily="18" charset="0"/>
              </a:rPr>
              <a:t>almost a filled valence band</a:t>
            </a:r>
          </a:p>
          <a:p>
            <a:pPr lvl="2"/>
            <a:r>
              <a:rPr lang="en-US" sz="2000" dirty="0" smtClean="0">
                <a:solidFill>
                  <a:srgbClr val="000000"/>
                </a:solidFill>
                <a:latin typeface="Times New Roman" pitchFamily="18" charset="0"/>
                <a:cs typeface="Times New Roman" pitchFamily="18" charset="0"/>
              </a:rPr>
              <a:t>a very narrow energy gap (of the order of 1 eV) between them</a:t>
            </a:r>
          </a:p>
          <a:p>
            <a:pPr lvl="1"/>
            <a:r>
              <a:rPr lang="en-US" sz="2400" dirty="0" smtClean="0">
                <a:solidFill>
                  <a:srgbClr val="000000"/>
                </a:solidFill>
                <a:latin typeface="Times New Roman" pitchFamily="18" charset="0"/>
                <a:cs typeface="Times New Roman" pitchFamily="18" charset="0"/>
              </a:rPr>
              <a:t>Insulators</a:t>
            </a:r>
          </a:p>
          <a:p>
            <a:pPr lvl="2"/>
            <a:r>
              <a:rPr lang="en-US" sz="2000" dirty="0">
                <a:solidFill>
                  <a:srgbClr val="000000"/>
                </a:solidFill>
                <a:latin typeface="Times New Roman" pitchFamily="18" charset="0"/>
                <a:cs typeface="Times New Roman" pitchFamily="18" charset="0"/>
              </a:rPr>
              <a:t>have a full valence band</a:t>
            </a:r>
          </a:p>
          <a:p>
            <a:pPr lvl="2"/>
            <a:r>
              <a:rPr lang="en-US" sz="2000" dirty="0">
                <a:solidFill>
                  <a:srgbClr val="000000"/>
                </a:solidFill>
                <a:latin typeface="Times New Roman" pitchFamily="18" charset="0"/>
                <a:cs typeface="Times New Roman" pitchFamily="18" charset="0"/>
              </a:rPr>
              <a:t>have an empty conduction band</a:t>
            </a:r>
          </a:p>
          <a:p>
            <a:pPr lvl="2"/>
            <a:r>
              <a:rPr lang="en-US" sz="2000" dirty="0">
                <a:solidFill>
                  <a:srgbClr val="000000"/>
                </a:solidFill>
                <a:latin typeface="Times New Roman" pitchFamily="18" charset="0"/>
                <a:cs typeface="Times New Roman" pitchFamily="18" charset="0"/>
              </a:rPr>
              <a:t>have a large energy gap (of several eV) between </a:t>
            </a:r>
            <a:r>
              <a:rPr lang="en-US" sz="2000" dirty="0" smtClean="0">
                <a:solidFill>
                  <a:srgbClr val="000000"/>
                </a:solidFill>
                <a:latin typeface="Times New Roman" pitchFamily="18" charset="0"/>
                <a:cs typeface="Times New Roman" pitchFamily="18" charset="0"/>
              </a:rPr>
              <a:t>them</a:t>
            </a:r>
          </a:p>
          <a:p>
            <a:endParaRPr lang="en-US" sz="2400" dirty="0">
              <a:solidFill>
                <a:srgbClr val="0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5175659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nvSpPr>
        <p:spPr bwMode="auto">
          <a:xfrm>
            <a:off x="484496" y="1039505"/>
            <a:ext cx="8229600" cy="10940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3333CC"/>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rgbClr val="3333CC"/>
              </a:buClr>
              <a:buSzPct val="60000"/>
              <a:buFont typeface="Wingdings" pitchFamily="2" charset="2"/>
              <a:buChar char="q"/>
              <a:defRPr sz="2600">
                <a:solidFill>
                  <a:schemeClr val="tx1"/>
                </a:solidFill>
                <a:latin typeface="+mn-lt"/>
              </a:defRPr>
            </a:lvl2pPr>
            <a:lvl3pPr marL="1022350" indent="-350838" algn="l" rtl="0" fontAlgn="base">
              <a:spcBef>
                <a:spcPct val="20000"/>
              </a:spcBef>
              <a:spcAft>
                <a:spcPct val="0"/>
              </a:spcAft>
              <a:buClr>
                <a:srgbClr val="3333CC"/>
              </a:buClr>
              <a:buSzPct val="65000"/>
              <a:buFont typeface="Wingdings" pitchFamily="2" charset="2"/>
              <a:buChar char="n"/>
              <a:defRPr sz="2200">
                <a:solidFill>
                  <a:schemeClr val="tx1"/>
                </a:solidFill>
                <a:latin typeface="+mn-lt"/>
              </a:defRPr>
            </a:lvl3pPr>
            <a:lvl4pPr marL="1339850" indent="-315913" algn="l" rtl="0" fontAlgn="base">
              <a:spcBef>
                <a:spcPct val="20000"/>
              </a:spcBef>
              <a:spcAft>
                <a:spcPct val="0"/>
              </a:spcAft>
              <a:buClr>
                <a:srgbClr val="3333CC"/>
              </a:buClr>
              <a:buSzPct val="70000"/>
              <a:buFont typeface="Wingdings" pitchFamily="2" charset="2"/>
              <a:buChar char="q"/>
              <a:defRPr sz="2000">
                <a:solidFill>
                  <a:schemeClr val="tx1"/>
                </a:solidFill>
                <a:latin typeface="+mn-lt"/>
              </a:defRPr>
            </a:lvl4pPr>
            <a:lvl5pPr marL="1681163" indent="-339725" algn="l" rtl="0" fontAlgn="base">
              <a:spcBef>
                <a:spcPct val="20000"/>
              </a:spcBef>
              <a:spcAft>
                <a:spcPct val="0"/>
              </a:spcAft>
              <a:buClr>
                <a:srgbClr val="3333CC"/>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rgbClr val="3333CC"/>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rgbClr val="3333CC"/>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rgbClr val="3333CC"/>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rgbClr val="3333CC"/>
              </a:buClr>
              <a:buSzPct val="75000"/>
              <a:buFont typeface="Wingdings" pitchFamily="2" charset="2"/>
              <a:buChar char="§"/>
              <a:defRPr sz="2000">
                <a:solidFill>
                  <a:schemeClr val="tx1"/>
                </a:solidFill>
                <a:latin typeface="+mn-lt"/>
              </a:defRPr>
            </a:lvl9pPr>
          </a:lstStyle>
          <a:p>
            <a:r>
              <a:rPr lang="en-US" sz="2000" dirty="0" smtClean="0">
                <a:solidFill>
                  <a:srgbClr val="000000"/>
                </a:solidFill>
                <a:latin typeface="Times New Roman" pitchFamily="18" charset="0"/>
                <a:cs typeface="Times New Roman" pitchFamily="18" charset="0"/>
              </a:rPr>
              <a:t>Intrinsic or pure semiconductors</a:t>
            </a:r>
          </a:p>
          <a:p>
            <a:pPr lvl="1"/>
            <a:r>
              <a:rPr lang="en-US" sz="1800" dirty="0" smtClean="0">
                <a:solidFill>
                  <a:srgbClr val="000000"/>
                </a:solidFill>
                <a:latin typeface="Times New Roman" pitchFamily="18" charset="0"/>
                <a:cs typeface="Times New Roman" pitchFamily="18" charset="0"/>
              </a:rPr>
              <a:t>Example: 	Silicon (Si) – Forbidden energy gap is 1.1 eV</a:t>
            </a:r>
          </a:p>
          <a:p>
            <a:pPr marL="344487" lvl="1" indent="0">
              <a:buNone/>
            </a:pPr>
            <a:r>
              <a:rPr lang="en-US" sz="1800" dirty="0">
                <a:solidFill>
                  <a:srgbClr val="000000"/>
                </a:solidFill>
                <a:latin typeface="Times New Roman" pitchFamily="18" charset="0"/>
                <a:cs typeface="Times New Roman" pitchFamily="18" charset="0"/>
              </a:rPr>
              <a:t>	</a:t>
            </a:r>
            <a:r>
              <a:rPr lang="en-US" sz="1800" dirty="0" smtClean="0">
                <a:solidFill>
                  <a:srgbClr val="000000"/>
                </a:solidFill>
                <a:latin typeface="Times New Roman" pitchFamily="18" charset="0"/>
                <a:cs typeface="Times New Roman" pitchFamily="18" charset="0"/>
              </a:rPr>
              <a:t>	Germanium (Ge) – Forbidden energy gap is 0.72 eV</a:t>
            </a:r>
          </a:p>
        </p:txBody>
      </p:sp>
      <p:sp>
        <p:nvSpPr>
          <p:cNvPr id="4" name="Rectangle 3"/>
          <p:cNvSpPr/>
          <p:nvPr/>
        </p:nvSpPr>
        <p:spPr>
          <a:xfrm>
            <a:off x="470848" y="631040"/>
            <a:ext cx="3358355" cy="461665"/>
          </a:xfrm>
          <a:prstGeom prst="rect">
            <a:avLst/>
          </a:prstGeom>
        </p:spPr>
        <p:txBody>
          <a:bodyPr wrap="none">
            <a:spAutoFit/>
          </a:bodyPr>
          <a:lstStyle/>
          <a:p>
            <a:r>
              <a:rPr lang="en-US" sz="2400" b="1" dirty="0" smtClean="0">
                <a:solidFill>
                  <a:srgbClr val="00B050"/>
                </a:solidFill>
              </a:rPr>
              <a:t>Types of Semiconductors</a:t>
            </a:r>
            <a:endParaRPr lang="en-US" sz="2400" b="1" dirty="0">
              <a:solidFill>
                <a:srgbClr val="00B050"/>
              </a:solidFill>
            </a:endParaRPr>
          </a:p>
        </p:txBody>
      </p:sp>
      <p:sp>
        <p:nvSpPr>
          <p:cNvPr id="5" name="Rectangle 4"/>
          <p:cNvSpPr>
            <a:spLocks noGrp="1" noChangeArrowheads="1"/>
          </p:cNvSpPr>
          <p:nvPr/>
        </p:nvSpPr>
        <p:spPr bwMode="auto">
          <a:xfrm>
            <a:off x="457200" y="3200400"/>
            <a:ext cx="4419600" cy="4881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3800">
                <a:solidFill>
                  <a:srgbClr val="3333CC"/>
                </a:solidFill>
                <a:latin typeface="+mj-lt"/>
                <a:ea typeface="+mj-ea"/>
                <a:cs typeface="+mj-cs"/>
              </a:defRPr>
            </a:lvl1pPr>
            <a:lvl2pPr algn="l" rtl="0" fontAlgn="base">
              <a:spcBef>
                <a:spcPct val="0"/>
              </a:spcBef>
              <a:spcAft>
                <a:spcPct val="0"/>
              </a:spcAft>
              <a:defRPr sz="3800">
                <a:solidFill>
                  <a:srgbClr val="3333CC"/>
                </a:solidFill>
                <a:latin typeface="Arial" charset="0"/>
              </a:defRPr>
            </a:lvl2pPr>
            <a:lvl3pPr algn="l" rtl="0" fontAlgn="base">
              <a:spcBef>
                <a:spcPct val="0"/>
              </a:spcBef>
              <a:spcAft>
                <a:spcPct val="0"/>
              </a:spcAft>
              <a:defRPr sz="3800">
                <a:solidFill>
                  <a:srgbClr val="3333CC"/>
                </a:solidFill>
                <a:latin typeface="Arial" charset="0"/>
              </a:defRPr>
            </a:lvl3pPr>
            <a:lvl4pPr algn="l" rtl="0" fontAlgn="base">
              <a:spcBef>
                <a:spcPct val="0"/>
              </a:spcBef>
              <a:spcAft>
                <a:spcPct val="0"/>
              </a:spcAft>
              <a:defRPr sz="3800">
                <a:solidFill>
                  <a:srgbClr val="3333CC"/>
                </a:solidFill>
                <a:latin typeface="Arial" charset="0"/>
              </a:defRPr>
            </a:lvl4pPr>
            <a:lvl5pPr algn="l" rtl="0" fontAlgn="base">
              <a:spcBef>
                <a:spcPct val="0"/>
              </a:spcBef>
              <a:spcAft>
                <a:spcPct val="0"/>
              </a:spcAft>
              <a:defRPr sz="3800">
                <a:solidFill>
                  <a:srgbClr val="3333CC"/>
                </a:solidFill>
                <a:latin typeface="Arial" charset="0"/>
              </a:defRPr>
            </a:lvl5pPr>
            <a:lvl6pPr marL="457200" algn="l" rtl="0" fontAlgn="base">
              <a:spcBef>
                <a:spcPct val="0"/>
              </a:spcBef>
              <a:spcAft>
                <a:spcPct val="0"/>
              </a:spcAft>
              <a:defRPr sz="3800">
                <a:solidFill>
                  <a:srgbClr val="3333CC"/>
                </a:solidFill>
                <a:latin typeface="Arial" charset="0"/>
              </a:defRPr>
            </a:lvl6pPr>
            <a:lvl7pPr marL="914400" algn="l" rtl="0" fontAlgn="base">
              <a:spcBef>
                <a:spcPct val="0"/>
              </a:spcBef>
              <a:spcAft>
                <a:spcPct val="0"/>
              </a:spcAft>
              <a:defRPr sz="3800">
                <a:solidFill>
                  <a:srgbClr val="3333CC"/>
                </a:solidFill>
                <a:latin typeface="Arial" charset="0"/>
              </a:defRPr>
            </a:lvl7pPr>
            <a:lvl8pPr marL="1371600" algn="l" rtl="0" fontAlgn="base">
              <a:spcBef>
                <a:spcPct val="0"/>
              </a:spcBef>
              <a:spcAft>
                <a:spcPct val="0"/>
              </a:spcAft>
              <a:defRPr sz="3800">
                <a:solidFill>
                  <a:srgbClr val="3333CC"/>
                </a:solidFill>
                <a:latin typeface="Arial" charset="0"/>
              </a:defRPr>
            </a:lvl8pPr>
            <a:lvl9pPr marL="1828800" algn="l" rtl="0" fontAlgn="base">
              <a:spcBef>
                <a:spcPct val="0"/>
              </a:spcBef>
              <a:spcAft>
                <a:spcPct val="0"/>
              </a:spcAft>
              <a:defRPr sz="3800">
                <a:solidFill>
                  <a:srgbClr val="3333CC"/>
                </a:solidFill>
                <a:latin typeface="Arial" charset="0"/>
              </a:defRPr>
            </a:lvl9pPr>
          </a:lstStyle>
          <a:p>
            <a:r>
              <a:rPr lang="en-US" sz="2400" b="1" dirty="0" smtClean="0">
                <a:solidFill>
                  <a:srgbClr val="00B050"/>
                </a:solidFill>
                <a:latin typeface="+mn-lt"/>
                <a:ea typeface="+mn-ea"/>
                <a:cs typeface="+mn-cs"/>
              </a:rPr>
              <a:t>Conductivity of a  Semiconductor</a:t>
            </a:r>
            <a:endParaRPr lang="en-US" sz="2400" b="1" dirty="0">
              <a:solidFill>
                <a:srgbClr val="00B050"/>
              </a:solidFill>
              <a:latin typeface="+mn-lt"/>
              <a:ea typeface="+mn-ea"/>
              <a:cs typeface="+mn-cs"/>
            </a:endParaRPr>
          </a:p>
        </p:txBody>
      </p:sp>
      <p:sp>
        <p:nvSpPr>
          <p:cNvPr id="6" name="Rectangle 5"/>
          <p:cNvSpPr/>
          <p:nvPr/>
        </p:nvSpPr>
        <p:spPr>
          <a:xfrm>
            <a:off x="3276600" y="162580"/>
            <a:ext cx="2565126" cy="523220"/>
          </a:xfrm>
          <a:prstGeom prst="rect">
            <a:avLst/>
          </a:prstGeom>
        </p:spPr>
        <p:txBody>
          <a:bodyPr wrap="none">
            <a:spAutoFit/>
          </a:bodyPr>
          <a:lstStyle/>
          <a:p>
            <a:r>
              <a:rPr lang="en-US" sz="2800" b="1" dirty="0" smtClean="0">
                <a:solidFill>
                  <a:srgbClr val="FF0000"/>
                </a:solidFill>
              </a:rPr>
              <a:t>Semiconductors</a:t>
            </a:r>
            <a:endParaRPr lang="en-US" sz="2800" b="1" dirty="0">
              <a:solidFill>
                <a:srgbClr val="FF0000"/>
              </a:solidFill>
            </a:endParaRPr>
          </a:p>
        </p:txBody>
      </p:sp>
      <p:graphicFrame>
        <p:nvGraphicFramePr>
          <p:cNvPr id="2" name="Object 1"/>
          <p:cNvGraphicFramePr>
            <a:graphicFrameLocks noChangeAspect="1"/>
          </p:cNvGraphicFramePr>
          <p:nvPr>
            <p:extLst>
              <p:ext uri="{D42A27DB-BD31-4B8C-83A1-F6EECF244321}">
                <p14:modId xmlns="" xmlns:p14="http://schemas.microsoft.com/office/powerpoint/2010/main" val="2683533437"/>
              </p:ext>
            </p:extLst>
          </p:nvPr>
        </p:nvGraphicFramePr>
        <p:xfrm>
          <a:off x="2419350" y="3643952"/>
          <a:ext cx="3067050" cy="496401"/>
        </p:xfrm>
        <a:graphic>
          <a:graphicData uri="http://schemas.openxmlformats.org/presentationml/2006/ole">
            <p:oleObj spid="_x0000_s2579" name="Equation" r:id="rId3" imgW="1333500" imgH="215900" progId="Equation.3">
              <p:embed/>
            </p:oleObj>
          </a:graphicData>
        </a:graphic>
      </p:graphicFrame>
      <p:sp>
        <p:nvSpPr>
          <p:cNvPr id="7" name="TextBox 6"/>
          <p:cNvSpPr txBox="1"/>
          <p:nvPr/>
        </p:nvSpPr>
        <p:spPr>
          <a:xfrm>
            <a:off x="470848" y="3657600"/>
            <a:ext cx="1967552" cy="369332"/>
          </a:xfrm>
          <a:prstGeom prst="rect">
            <a:avLst/>
          </a:prstGeom>
          <a:noFill/>
        </p:spPr>
        <p:txBody>
          <a:bodyPr wrap="square" rtlCol="0">
            <a:spAutoFit/>
          </a:bodyPr>
          <a:lstStyle/>
          <a:p>
            <a:pPr marL="285750" indent="-285750">
              <a:buClr>
                <a:srgbClr val="0070C0"/>
              </a:buClr>
              <a:buSzPct val="105000"/>
              <a:buFont typeface="Wingdings" pitchFamily="2" charset="2"/>
              <a:buChar char="§"/>
            </a:pPr>
            <a:r>
              <a:rPr lang="en-US" dirty="0" smtClean="0">
                <a:latin typeface="Times New Roman" pitchFamily="18" charset="0"/>
                <a:cs typeface="Times New Roman" pitchFamily="18" charset="0"/>
              </a:rPr>
              <a:t>Current density,</a:t>
            </a:r>
            <a:endParaRPr lang="en-US" dirty="0">
              <a:latin typeface="Times New Roman" pitchFamily="18" charset="0"/>
              <a:cs typeface="Times New Roman" pitchFamily="18" charset="0"/>
            </a:endParaRPr>
          </a:p>
        </p:txBody>
      </p:sp>
      <p:cxnSp>
        <p:nvCxnSpPr>
          <p:cNvPr id="9" name="Straight Connector 8"/>
          <p:cNvCxnSpPr/>
          <p:nvPr/>
        </p:nvCxnSpPr>
        <p:spPr>
          <a:xfrm>
            <a:off x="5638800" y="3850944"/>
            <a:ext cx="0" cy="283464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10" name="Object 9"/>
          <p:cNvGraphicFramePr>
            <a:graphicFrameLocks noChangeAspect="1"/>
          </p:cNvGraphicFramePr>
          <p:nvPr>
            <p:extLst>
              <p:ext uri="{D42A27DB-BD31-4B8C-83A1-F6EECF244321}">
                <p14:modId xmlns="" xmlns:p14="http://schemas.microsoft.com/office/powerpoint/2010/main" val="368951825"/>
              </p:ext>
            </p:extLst>
          </p:nvPr>
        </p:nvGraphicFramePr>
        <p:xfrm>
          <a:off x="5715000" y="3862388"/>
          <a:ext cx="3279775" cy="642937"/>
        </p:xfrm>
        <a:graphic>
          <a:graphicData uri="http://schemas.openxmlformats.org/presentationml/2006/ole">
            <p:oleObj spid="_x0000_s2580" name="Equation" r:id="rId4" imgW="1752600" imgH="342900" progId="Equation.3">
              <p:embed/>
            </p:oleObj>
          </a:graphicData>
        </a:graphic>
      </p:graphicFrame>
      <p:graphicFrame>
        <p:nvGraphicFramePr>
          <p:cNvPr id="11" name="Object 10"/>
          <p:cNvGraphicFramePr>
            <a:graphicFrameLocks noChangeAspect="1"/>
          </p:cNvGraphicFramePr>
          <p:nvPr>
            <p:extLst>
              <p:ext uri="{D42A27DB-BD31-4B8C-83A1-F6EECF244321}">
                <p14:modId xmlns="" xmlns:p14="http://schemas.microsoft.com/office/powerpoint/2010/main" val="1960009134"/>
              </p:ext>
            </p:extLst>
          </p:nvPr>
        </p:nvGraphicFramePr>
        <p:xfrm>
          <a:off x="7493000" y="5562600"/>
          <a:ext cx="736600" cy="331787"/>
        </p:xfrm>
        <a:graphic>
          <a:graphicData uri="http://schemas.openxmlformats.org/presentationml/2006/ole">
            <p:oleObj spid="_x0000_s2581" name="Equation" r:id="rId5" imgW="393359" imgH="177646" progId="Equation.3">
              <p:embed/>
            </p:oleObj>
          </a:graphicData>
        </a:graphic>
      </p:graphicFrame>
      <p:grpSp>
        <p:nvGrpSpPr>
          <p:cNvPr id="18" name="Group 17"/>
          <p:cNvGrpSpPr/>
          <p:nvPr/>
        </p:nvGrpSpPr>
        <p:grpSpPr>
          <a:xfrm>
            <a:off x="6821039" y="2694296"/>
            <a:ext cx="1560961" cy="1211240"/>
            <a:chOff x="6821039" y="2675084"/>
            <a:chExt cx="1560961" cy="1211240"/>
          </a:xfrm>
        </p:grpSpPr>
        <p:sp>
          <p:nvSpPr>
            <p:cNvPr id="12" name="Can 11"/>
            <p:cNvSpPr/>
            <p:nvPr/>
          </p:nvSpPr>
          <p:spPr>
            <a:xfrm>
              <a:off x="7620000" y="2743324"/>
              <a:ext cx="381000" cy="1143000"/>
            </a:xfrm>
            <a:prstGeom prst="can">
              <a:avLst/>
            </a:prstGeom>
            <a:solidFill>
              <a:schemeClr val="tx2">
                <a:lumMod val="20000"/>
                <a:lumOff val="80000"/>
              </a:schemeClr>
            </a:solidFill>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i="1" dirty="0" smtClean="0">
                  <a:solidFill>
                    <a:schemeClr val="tx1"/>
                  </a:solidFill>
                  <a:latin typeface="Times New Roman" pitchFamily="18" charset="0"/>
                  <a:cs typeface="Times New Roman" pitchFamily="18" charset="0"/>
                </a:rPr>
                <a:t>N</a:t>
              </a:r>
              <a:endParaRPr lang="en-US" i="1" dirty="0">
                <a:solidFill>
                  <a:schemeClr val="tx1"/>
                </a:solidFill>
                <a:latin typeface="Times New Roman" pitchFamily="18" charset="0"/>
                <a:cs typeface="Times New Roman" pitchFamily="18" charset="0"/>
              </a:endParaRPr>
            </a:p>
          </p:txBody>
        </p:sp>
        <p:cxnSp>
          <p:nvCxnSpPr>
            <p:cNvPr id="14" name="Straight Arrow Connector 13"/>
            <p:cNvCxnSpPr/>
            <p:nvPr/>
          </p:nvCxnSpPr>
          <p:spPr>
            <a:xfrm>
              <a:off x="7239000" y="2971800"/>
              <a:ext cx="1143000"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527308" y="2675084"/>
              <a:ext cx="571500" cy="369332"/>
            </a:xfrm>
            <a:prstGeom prst="rect">
              <a:avLst/>
            </a:prstGeom>
            <a:noFill/>
          </p:spPr>
          <p:txBody>
            <a:bodyPr wrap="square" rtlCol="0">
              <a:spAutoFit/>
            </a:bodyPr>
            <a:lstStyle/>
            <a:p>
              <a:pPr algn="ctr"/>
              <a:r>
                <a:rPr lang="en-US" i="1" dirty="0" smtClean="0">
                  <a:latin typeface="Times New Roman" pitchFamily="18" charset="0"/>
                  <a:cs typeface="Times New Roman" pitchFamily="18" charset="0"/>
                </a:rPr>
                <a:t>L</a:t>
              </a:r>
              <a:endParaRPr lang="en-US" i="1" dirty="0">
                <a:latin typeface="Times New Roman" pitchFamily="18" charset="0"/>
                <a:cs typeface="Times New Roman" pitchFamily="18" charset="0"/>
              </a:endParaRPr>
            </a:p>
          </p:txBody>
        </p:sp>
        <p:sp>
          <p:nvSpPr>
            <p:cNvPr id="16" name="TextBox 15"/>
            <p:cNvSpPr txBox="1"/>
            <p:nvPr/>
          </p:nvSpPr>
          <p:spPr>
            <a:xfrm>
              <a:off x="6821039" y="3130158"/>
              <a:ext cx="571500" cy="369332"/>
            </a:xfrm>
            <a:prstGeom prst="rect">
              <a:avLst/>
            </a:prstGeom>
            <a:noFill/>
          </p:spPr>
          <p:txBody>
            <a:bodyPr wrap="square" rtlCol="0">
              <a:spAutoFit/>
            </a:bodyPr>
            <a:lstStyle/>
            <a:p>
              <a:pPr algn="ctr"/>
              <a:r>
                <a:rPr lang="en-US" i="1" dirty="0" smtClean="0">
                  <a:latin typeface="Times New Roman" pitchFamily="18" charset="0"/>
                  <a:cs typeface="Times New Roman" pitchFamily="18" charset="0"/>
                </a:rPr>
                <a:t>A</a:t>
              </a:r>
              <a:endParaRPr lang="en-US" i="1" dirty="0">
                <a:latin typeface="Times New Roman" pitchFamily="18" charset="0"/>
                <a:cs typeface="Times New Roman" pitchFamily="18" charset="0"/>
              </a:endParaRPr>
            </a:p>
          </p:txBody>
        </p:sp>
      </p:grpSp>
      <p:graphicFrame>
        <p:nvGraphicFramePr>
          <p:cNvPr id="19" name="Object 18"/>
          <p:cNvGraphicFramePr>
            <a:graphicFrameLocks noChangeAspect="1"/>
          </p:cNvGraphicFramePr>
          <p:nvPr>
            <p:extLst>
              <p:ext uri="{D42A27DB-BD31-4B8C-83A1-F6EECF244321}">
                <p14:modId xmlns="" xmlns:p14="http://schemas.microsoft.com/office/powerpoint/2010/main" val="1480355616"/>
              </p:ext>
            </p:extLst>
          </p:nvPr>
        </p:nvGraphicFramePr>
        <p:xfrm>
          <a:off x="7494896" y="4709319"/>
          <a:ext cx="784225" cy="639762"/>
        </p:xfrm>
        <a:graphic>
          <a:graphicData uri="http://schemas.openxmlformats.org/presentationml/2006/ole">
            <p:oleObj spid="_x0000_s2582" name="Equation" r:id="rId6" imgW="418918" imgH="342751" progId="Equation.3">
              <p:embed/>
            </p:oleObj>
          </a:graphicData>
        </a:graphic>
      </p:graphicFrame>
      <p:sp>
        <p:nvSpPr>
          <p:cNvPr id="20" name="TextBox 19"/>
          <p:cNvSpPr txBox="1"/>
          <p:nvPr/>
        </p:nvSpPr>
        <p:spPr>
          <a:xfrm>
            <a:off x="5687704" y="4736573"/>
            <a:ext cx="1487039" cy="646331"/>
          </a:xfrm>
          <a:prstGeom prst="rect">
            <a:avLst/>
          </a:prstGeom>
          <a:noFill/>
        </p:spPr>
        <p:txBody>
          <a:bodyPr wrap="square" rtlCol="0">
            <a:spAutoFit/>
          </a:bodyPr>
          <a:lstStyle/>
          <a:p>
            <a:r>
              <a:rPr lang="en-US" dirty="0">
                <a:latin typeface="Times New Roman" pitchFamily="18" charset="0"/>
                <a:cs typeface="Times New Roman" pitchFamily="18" charset="0"/>
              </a:rPr>
              <a:t>E</a:t>
            </a:r>
            <a:r>
              <a:rPr lang="en-US" dirty="0" smtClean="0">
                <a:latin typeface="Times New Roman" pitchFamily="18" charset="0"/>
                <a:cs typeface="Times New Roman" pitchFamily="18" charset="0"/>
              </a:rPr>
              <a:t>lectron concentration</a:t>
            </a:r>
            <a:endParaRPr lang="en-US" dirty="0">
              <a:latin typeface="Times New Roman" pitchFamily="18" charset="0"/>
              <a:cs typeface="Times New Roman" pitchFamily="18" charset="0"/>
            </a:endParaRPr>
          </a:p>
        </p:txBody>
      </p:sp>
      <p:sp>
        <p:nvSpPr>
          <p:cNvPr id="8" name="TextBox 7"/>
          <p:cNvSpPr txBox="1"/>
          <p:nvPr/>
        </p:nvSpPr>
        <p:spPr>
          <a:xfrm>
            <a:off x="5687704" y="5508008"/>
            <a:ext cx="1467786" cy="369332"/>
          </a:xfrm>
          <a:prstGeom prst="rect">
            <a:avLst/>
          </a:prstGeom>
          <a:noFill/>
        </p:spPr>
        <p:txBody>
          <a:bodyPr wrap="square" rtlCol="0">
            <a:spAutoFit/>
          </a:bodyPr>
          <a:lstStyle/>
          <a:p>
            <a:r>
              <a:rPr lang="en-US" dirty="0" smtClean="0">
                <a:latin typeface="Times New Roman" pitchFamily="18" charset="0"/>
                <a:cs typeface="Times New Roman" pitchFamily="18" charset="0"/>
              </a:rPr>
              <a:t>Drift velocity</a:t>
            </a:r>
            <a:endParaRPr lang="en-US" dirty="0">
              <a:latin typeface="Times New Roman" pitchFamily="18" charset="0"/>
              <a:cs typeface="Times New Roman" pitchFamily="18" charset="0"/>
            </a:endParaRPr>
          </a:p>
        </p:txBody>
      </p:sp>
      <p:sp>
        <p:nvSpPr>
          <p:cNvPr id="13" name="TextBox 12"/>
          <p:cNvSpPr txBox="1"/>
          <p:nvPr/>
        </p:nvSpPr>
        <p:spPr>
          <a:xfrm>
            <a:off x="775646" y="4038600"/>
            <a:ext cx="4710754" cy="2031325"/>
          </a:xfrm>
          <a:prstGeom prst="rect">
            <a:avLst/>
          </a:prstGeom>
          <a:noFill/>
        </p:spPr>
        <p:txBody>
          <a:bodyPr wrap="square" rtlCol="0">
            <a:spAutoFit/>
          </a:bodyPr>
          <a:lstStyle/>
          <a:p>
            <a:r>
              <a:rPr lang="en-US" dirty="0" smtClean="0">
                <a:latin typeface="Times New Roman" pitchFamily="18" charset="0"/>
                <a:cs typeface="Times New Roman" pitchFamily="18" charset="0"/>
              </a:rPr>
              <a:t>where</a:t>
            </a:r>
          </a:p>
          <a:p>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 electron concentration (per m</a:t>
            </a:r>
            <a:r>
              <a:rPr lang="en-US" baseline="30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p</a:t>
            </a:r>
            <a:r>
              <a:rPr lang="en-US" dirty="0" smtClean="0">
                <a:latin typeface="Times New Roman" pitchFamily="18" charset="0"/>
                <a:cs typeface="Times New Roman" pitchFamily="18" charset="0"/>
              </a:rPr>
              <a:t> = hole concentration </a:t>
            </a:r>
            <a:r>
              <a:rPr lang="en-US" dirty="0">
                <a:latin typeface="Times New Roman" pitchFamily="18" charset="0"/>
                <a:cs typeface="Times New Roman" pitchFamily="18" charset="0"/>
              </a:rPr>
              <a:t>(per m</a:t>
            </a:r>
            <a:r>
              <a:rPr lang="en-US" baseline="30000" dirty="0">
                <a:latin typeface="Times New Roman" pitchFamily="18" charset="0"/>
                <a:cs typeface="Times New Roman" pitchFamily="18" charset="0"/>
              </a:rPr>
              <a:t>3</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sym typeface="Symbol"/>
              </a:rPr>
              <a:t></a:t>
            </a:r>
            <a:r>
              <a:rPr lang="en-US" i="1" baseline="-25000" dirty="0" smtClean="0">
                <a:latin typeface="Times New Roman" pitchFamily="18" charset="0"/>
                <a:cs typeface="Times New Roman" pitchFamily="18" charset="0"/>
                <a:sym typeface="Symbol"/>
              </a:rPr>
              <a:t>n</a:t>
            </a:r>
            <a:r>
              <a:rPr lang="en-US" dirty="0" smtClean="0">
                <a:latin typeface="Times New Roman" pitchFamily="18" charset="0"/>
                <a:cs typeface="Times New Roman" pitchFamily="18" charset="0"/>
                <a:sym typeface="Symbol"/>
              </a:rPr>
              <a:t> = mobility of the electrons (m</a:t>
            </a:r>
            <a:r>
              <a:rPr lang="en-US" baseline="30000" dirty="0" smtClean="0">
                <a:latin typeface="Times New Roman" pitchFamily="18" charset="0"/>
                <a:cs typeface="Times New Roman" pitchFamily="18" charset="0"/>
                <a:sym typeface="Symbol"/>
              </a:rPr>
              <a:t>2</a:t>
            </a:r>
            <a:r>
              <a:rPr lang="en-US" dirty="0" smtClean="0">
                <a:latin typeface="Times New Roman" pitchFamily="18" charset="0"/>
                <a:cs typeface="Times New Roman" pitchFamily="18" charset="0"/>
                <a:sym typeface="Symbol"/>
              </a:rPr>
              <a:t>/V-S)</a:t>
            </a:r>
          </a:p>
          <a:p>
            <a:r>
              <a:rPr lang="en-US" dirty="0">
                <a:latin typeface="Times New Roman" pitchFamily="18" charset="0"/>
                <a:cs typeface="Times New Roman" pitchFamily="18" charset="0"/>
                <a:sym typeface="Symbol"/>
              </a:rPr>
              <a:t> </a:t>
            </a:r>
            <a:r>
              <a:rPr lang="en-US" dirty="0" smtClean="0">
                <a:latin typeface="Times New Roman" pitchFamily="18" charset="0"/>
                <a:cs typeface="Times New Roman" pitchFamily="18" charset="0"/>
                <a:sym typeface="Symbol"/>
              </a:rPr>
              <a:t>          </a:t>
            </a:r>
            <a:r>
              <a:rPr lang="en-US" i="1" dirty="0" smtClean="0">
                <a:latin typeface="Times New Roman" pitchFamily="18" charset="0"/>
                <a:cs typeface="Times New Roman" pitchFamily="18" charset="0"/>
                <a:sym typeface="Symbol"/>
              </a:rPr>
              <a:t></a:t>
            </a:r>
            <a:r>
              <a:rPr lang="en-US" i="1" baseline="-25000" dirty="0" smtClean="0">
                <a:latin typeface="Times New Roman" pitchFamily="18" charset="0"/>
                <a:cs typeface="Times New Roman" pitchFamily="18" charset="0"/>
                <a:sym typeface="Symbol"/>
              </a:rPr>
              <a:t>p</a:t>
            </a:r>
            <a:r>
              <a:rPr lang="en-US" dirty="0" smtClean="0">
                <a:latin typeface="Times New Roman" pitchFamily="18" charset="0"/>
                <a:cs typeface="Times New Roman" pitchFamily="18" charset="0"/>
                <a:sym typeface="Symbol"/>
              </a:rPr>
              <a:t> </a:t>
            </a:r>
            <a:r>
              <a:rPr lang="en-US" dirty="0">
                <a:latin typeface="Times New Roman" pitchFamily="18" charset="0"/>
                <a:cs typeface="Times New Roman" pitchFamily="18" charset="0"/>
                <a:sym typeface="Symbol"/>
              </a:rPr>
              <a:t>= mobility of the </a:t>
            </a:r>
            <a:r>
              <a:rPr lang="en-US" dirty="0" smtClean="0">
                <a:latin typeface="Times New Roman" pitchFamily="18" charset="0"/>
                <a:cs typeface="Times New Roman" pitchFamily="18" charset="0"/>
                <a:sym typeface="Symbol"/>
              </a:rPr>
              <a:t>holes </a:t>
            </a:r>
            <a:r>
              <a:rPr lang="en-US" dirty="0">
                <a:latin typeface="Times New Roman" pitchFamily="18" charset="0"/>
                <a:cs typeface="Times New Roman" pitchFamily="18" charset="0"/>
                <a:sym typeface="Symbol"/>
              </a:rPr>
              <a:t>(m</a:t>
            </a:r>
            <a:r>
              <a:rPr lang="en-US" baseline="30000" dirty="0">
                <a:latin typeface="Times New Roman" pitchFamily="18" charset="0"/>
                <a:cs typeface="Times New Roman" pitchFamily="18" charset="0"/>
                <a:sym typeface="Symbol"/>
              </a:rPr>
              <a:t>2</a:t>
            </a:r>
            <a:r>
              <a:rPr lang="en-US" dirty="0">
                <a:latin typeface="Times New Roman" pitchFamily="18" charset="0"/>
                <a:cs typeface="Times New Roman" pitchFamily="18" charset="0"/>
                <a:sym typeface="Symbol"/>
              </a:rPr>
              <a:t>/V-S</a:t>
            </a:r>
            <a:r>
              <a:rPr lang="en-US" dirty="0" smtClean="0">
                <a:latin typeface="Times New Roman" pitchFamily="18" charset="0"/>
                <a:cs typeface="Times New Roman" pitchFamily="18" charset="0"/>
                <a:sym typeface="Symbol"/>
              </a:rPr>
              <a:t>)</a:t>
            </a:r>
          </a:p>
          <a:p>
            <a:r>
              <a:rPr lang="en-US" i="1" dirty="0" smtClean="0">
                <a:latin typeface="Times New Roman" pitchFamily="18" charset="0"/>
                <a:cs typeface="Times New Roman" pitchFamily="18" charset="0"/>
                <a:sym typeface="Symbol"/>
              </a:rPr>
              <a:t>           </a:t>
            </a:r>
            <a:r>
              <a:rPr lang="en-US" dirty="0" smtClean="0">
                <a:latin typeface="Times New Roman" pitchFamily="18" charset="0"/>
                <a:cs typeface="Times New Roman" pitchFamily="18" charset="0"/>
                <a:sym typeface="Symbol"/>
              </a:rPr>
              <a:t> </a:t>
            </a:r>
            <a:r>
              <a:rPr lang="en-US" dirty="0">
                <a:latin typeface="Times New Roman" pitchFamily="18" charset="0"/>
                <a:cs typeface="Times New Roman" pitchFamily="18" charset="0"/>
                <a:sym typeface="Symbol"/>
              </a:rPr>
              <a:t>= </a:t>
            </a:r>
            <a:r>
              <a:rPr lang="en-US" dirty="0" smtClean="0">
                <a:latin typeface="Times New Roman" pitchFamily="18" charset="0"/>
                <a:cs typeface="Times New Roman" pitchFamily="18" charset="0"/>
                <a:sym typeface="Symbol"/>
              </a:rPr>
              <a:t>conductivity in (-m)</a:t>
            </a:r>
            <a:r>
              <a:rPr lang="en-US" baseline="30000" dirty="0" smtClean="0">
                <a:latin typeface="Times New Roman" pitchFamily="18" charset="0"/>
                <a:cs typeface="Times New Roman" pitchFamily="18" charset="0"/>
                <a:sym typeface="Symbol"/>
              </a:rPr>
              <a:t>-1</a:t>
            </a:r>
            <a:endParaRPr lang="en-US" dirty="0" smtClean="0">
              <a:latin typeface="Times New Roman" pitchFamily="18" charset="0"/>
              <a:cs typeface="Times New Roman" pitchFamily="18" charset="0"/>
              <a:sym typeface="Symbol"/>
            </a:endParaRPr>
          </a:p>
          <a:p>
            <a:r>
              <a:rPr lang="en-US" dirty="0" smtClean="0">
                <a:latin typeface="Times New Roman" pitchFamily="18" charset="0"/>
                <a:cs typeface="Times New Roman" pitchFamily="18" charset="0"/>
                <a:sym typeface="Symbol"/>
              </a:rPr>
              <a:t>For intrinsic semiconductor, </a:t>
            </a:r>
            <a:r>
              <a:rPr lang="en-US" i="1" dirty="0" smtClean="0">
                <a:latin typeface="Times New Roman" pitchFamily="18" charset="0"/>
                <a:cs typeface="Times New Roman" pitchFamily="18" charset="0"/>
                <a:sym typeface="Symbol"/>
              </a:rPr>
              <a:t>n</a:t>
            </a:r>
            <a:r>
              <a:rPr lang="en-US" dirty="0" smtClean="0">
                <a:latin typeface="Times New Roman" pitchFamily="18" charset="0"/>
                <a:cs typeface="Times New Roman" pitchFamily="18" charset="0"/>
                <a:sym typeface="Symbol"/>
              </a:rPr>
              <a:t> = </a:t>
            </a:r>
            <a:r>
              <a:rPr lang="en-US" i="1" dirty="0" smtClean="0">
                <a:latin typeface="Times New Roman" pitchFamily="18" charset="0"/>
                <a:cs typeface="Times New Roman" pitchFamily="18" charset="0"/>
                <a:sym typeface="Symbol"/>
              </a:rPr>
              <a:t>p</a:t>
            </a:r>
            <a:r>
              <a:rPr lang="en-US" dirty="0" smtClean="0">
                <a:latin typeface="Times New Roman" pitchFamily="18" charset="0"/>
                <a:cs typeface="Times New Roman" pitchFamily="18" charset="0"/>
                <a:sym typeface="Symbol"/>
              </a:rPr>
              <a:t> = </a:t>
            </a:r>
            <a:r>
              <a:rPr lang="en-US" i="1" dirty="0" smtClean="0">
                <a:latin typeface="Times New Roman" pitchFamily="18" charset="0"/>
                <a:cs typeface="Times New Roman" pitchFamily="18" charset="0"/>
                <a:sym typeface="Symbol"/>
              </a:rPr>
              <a:t>n</a:t>
            </a:r>
            <a:r>
              <a:rPr lang="en-US" i="1" baseline="-25000" dirty="0" smtClean="0">
                <a:latin typeface="Times New Roman" pitchFamily="18" charset="0"/>
                <a:cs typeface="Times New Roman" pitchFamily="18" charset="0"/>
                <a:sym typeface="Symbol"/>
              </a:rPr>
              <a:t>i</a:t>
            </a:r>
          </a:p>
        </p:txBody>
      </p:sp>
      <p:sp>
        <p:nvSpPr>
          <p:cNvPr id="21" name="Rectangle 20"/>
          <p:cNvSpPr>
            <a:spLocks noGrp="1" noChangeArrowheads="1"/>
          </p:cNvSpPr>
          <p:nvPr/>
        </p:nvSpPr>
        <p:spPr bwMode="auto">
          <a:xfrm>
            <a:off x="457200" y="2055274"/>
            <a:ext cx="8229600" cy="10940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3333CC"/>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rgbClr val="3333CC"/>
              </a:buClr>
              <a:buSzPct val="60000"/>
              <a:buFont typeface="Wingdings" pitchFamily="2" charset="2"/>
              <a:buChar char="q"/>
              <a:defRPr sz="2600">
                <a:solidFill>
                  <a:schemeClr val="tx1"/>
                </a:solidFill>
                <a:latin typeface="+mn-lt"/>
              </a:defRPr>
            </a:lvl2pPr>
            <a:lvl3pPr marL="1022350" indent="-350838" algn="l" rtl="0" fontAlgn="base">
              <a:spcBef>
                <a:spcPct val="20000"/>
              </a:spcBef>
              <a:spcAft>
                <a:spcPct val="0"/>
              </a:spcAft>
              <a:buClr>
                <a:srgbClr val="3333CC"/>
              </a:buClr>
              <a:buSzPct val="65000"/>
              <a:buFont typeface="Wingdings" pitchFamily="2" charset="2"/>
              <a:buChar char="n"/>
              <a:defRPr sz="2200">
                <a:solidFill>
                  <a:schemeClr val="tx1"/>
                </a:solidFill>
                <a:latin typeface="+mn-lt"/>
              </a:defRPr>
            </a:lvl3pPr>
            <a:lvl4pPr marL="1339850" indent="-315913" algn="l" rtl="0" fontAlgn="base">
              <a:spcBef>
                <a:spcPct val="20000"/>
              </a:spcBef>
              <a:spcAft>
                <a:spcPct val="0"/>
              </a:spcAft>
              <a:buClr>
                <a:srgbClr val="3333CC"/>
              </a:buClr>
              <a:buSzPct val="70000"/>
              <a:buFont typeface="Wingdings" pitchFamily="2" charset="2"/>
              <a:buChar char="q"/>
              <a:defRPr sz="2000">
                <a:solidFill>
                  <a:schemeClr val="tx1"/>
                </a:solidFill>
                <a:latin typeface="+mn-lt"/>
              </a:defRPr>
            </a:lvl4pPr>
            <a:lvl5pPr marL="1681163" indent="-339725" algn="l" rtl="0" fontAlgn="base">
              <a:spcBef>
                <a:spcPct val="20000"/>
              </a:spcBef>
              <a:spcAft>
                <a:spcPct val="0"/>
              </a:spcAft>
              <a:buClr>
                <a:srgbClr val="3333CC"/>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rgbClr val="3333CC"/>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rgbClr val="3333CC"/>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rgbClr val="3333CC"/>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rgbClr val="3333CC"/>
              </a:buClr>
              <a:buSzPct val="75000"/>
              <a:buFont typeface="Wingdings" pitchFamily="2" charset="2"/>
              <a:buChar char="§"/>
              <a:defRPr sz="2000">
                <a:solidFill>
                  <a:schemeClr val="tx1"/>
                </a:solidFill>
                <a:latin typeface="+mn-lt"/>
              </a:defRPr>
            </a:lvl9pPr>
          </a:lstStyle>
          <a:p>
            <a:r>
              <a:rPr lang="en-US" sz="2000" dirty="0" smtClean="0">
                <a:solidFill>
                  <a:srgbClr val="000000"/>
                </a:solidFill>
                <a:latin typeface="Times New Roman" pitchFamily="18" charset="0"/>
                <a:cs typeface="Times New Roman" pitchFamily="18" charset="0"/>
              </a:rPr>
              <a:t>Extrinsic semiconductors</a:t>
            </a:r>
          </a:p>
          <a:p>
            <a:pPr lvl="1"/>
            <a:r>
              <a:rPr lang="en-US" sz="1800" dirty="0" smtClean="0">
                <a:solidFill>
                  <a:srgbClr val="000000"/>
                </a:solidFill>
                <a:latin typeface="Times New Roman" pitchFamily="18" charset="0"/>
                <a:cs typeface="Times New Roman" pitchFamily="18" charset="0"/>
              </a:rPr>
              <a:t>P-type</a:t>
            </a:r>
          </a:p>
          <a:p>
            <a:pPr lvl="1"/>
            <a:r>
              <a:rPr lang="en-US" sz="1800" dirty="0" smtClean="0">
                <a:solidFill>
                  <a:srgbClr val="000000"/>
                </a:solidFill>
                <a:latin typeface="Times New Roman" pitchFamily="18" charset="0"/>
                <a:cs typeface="Times New Roman" pitchFamily="18" charset="0"/>
              </a:rPr>
              <a:t>N-type</a:t>
            </a:r>
          </a:p>
        </p:txBody>
      </p:sp>
      <p:graphicFrame>
        <p:nvGraphicFramePr>
          <p:cNvPr id="22" name="Object 21"/>
          <p:cNvGraphicFramePr>
            <a:graphicFrameLocks noChangeAspect="1"/>
          </p:cNvGraphicFramePr>
          <p:nvPr>
            <p:extLst>
              <p:ext uri="{D42A27DB-BD31-4B8C-83A1-F6EECF244321}">
                <p14:modId xmlns="" xmlns:p14="http://schemas.microsoft.com/office/powerpoint/2010/main" val="2322974696"/>
              </p:ext>
            </p:extLst>
          </p:nvPr>
        </p:nvGraphicFramePr>
        <p:xfrm>
          <a:off x="1207139" y="6207125"/>
          <a:ext cx="3808413" cy="438150"/>
        </p:xfrm>
        <a:graphic>
          <a:graphicData uri="http://schemas.openxmlformats.org/presentationml/2006/ole">
            <p:oleObj spid="_x0000_s2583" name="Equation" r:id="rId7" imgW="1879600" imgH="215900" progId="Equation.3">
              <p:embed/>
            </p:oleObj>
          </a:graphicData>
        </a:graphic>
      </p:graphicFrame>
    </p:spTree>
    <p:extLst>
      <p:ext uri="{BB962C8B-B14F-4D97-AF65-F5344CB8AC3E}">
        <p14:creationId xmlns="" xmlns:p14="http://schemas.microsoft.com/office/powerpoint/2010/main" val="2020838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up)">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par>
                                <p:cTn id="22" presetID="22" presetClass="entr" presetSubtype="8"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par>
                                <p:cTn id="48" presetID="22" presetClass="entr" presetSubtype="8"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left)">
                                      <p:cBhvr>
                                        <p:cTn id="55" dur="500"/>
                                        <p:tgtEl>
                                          <p:spTgt spid="8"/>
                                        </p:tgtEl>
                                      </p:cBhvr>
                                    </p:animEffect>
                                  </p:childTnLst>
                                </p:cTn>
                              </p:par>
                              <p:par>
                                <p:cTn id="56" presetID="22" presetClass="entr" presetSubtype="8" fill="hold"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left)">
                                      <p:cBhvr>
                                        <p:cTn id="5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20" grpId="0"/>
      <p:bldP spid="8" grpId="0"/>
      <p:bldP spid="13"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0848" y="228600"/>
            <a:ext cx="7149152" cy="461665"/>
          </a:xfrm>
          <a:prstGeom prst="rect">
            <a:avLst/>
          </a:prstGeom>
        </p:spPr>
        <p:txBody>
          <a:bodyPr wrap="square">
            <a:spAutoFit/>
          </a:bodyPr>
          <a:lstStyle/>
          <a:p>
            <a:r>
              <a:rPr lang="en-US" sz="2400" b="1" dirty="0" smtClean="0">
                <a:solidFill>
                  <a:srgbClr val="00B050"/>
                </a:solidFill>
              </a:rPr>
              <a:t>Carrier Concentration in an Intrinsic Semiconductor</a:t>
            </a:r>
            <a:endParaRPr lang="en-US" sz="2400" b="1" dirty="0">
              <a:solidFill>
                <a:srgbClr val="00B050"/>
              </a:solidFill>
            </a:endParaRPr>
          </a:p>
        </p:txBody>
      </p:sp>
      <p:sp>
        <p:nvSpPr>
          <p:cNvPr id="3" name="TextBox 2"/>
          <p:cNvSpPr txBox="1"/>
          <p:nvPr/>
        </p:nvSpPr>
        <p:spPr>
          <a:xfrm>
            <a:off x="609600" y="838200"/>
            <a:ext cx="7848600" cy="1077218"/>
          </a:xfrm>
          <a:prstGeom prst="rect">
            <a:avLst/>
          </a:prstGeom>
          <a:noFill/>
        </p:spPr>
        <p:txBody>
          <a:bodyPr wrap="square" rtlCol="0">
            <a:spAutoFit/>
          </a:bodyPr>
          <a:lstStyle/>
          <a:p>
            <a:pPr>
              <a:spcAft>
                <a:spcPts val="600"/>
              </a:spcAft>
            </a:pPr>
            <a:r>
              <a:rPr lang="en-US" dirty="0" smtClean="0">
                <a:latin typeface="Times New Roman" pitchFamily="18" charset="0"/>
                <a:cs typeface="Times New Roman" pitchFamily="18" charset="0"/>
              </a:rPr>
              <a:t>To calculate the conductivity of a semiconductor it is necessary to know:</a:t>
            </a:r>
          </a:p>
          <a:p>
            <a:pPr marL="285750" indent="-285750">
              <a:spcAft>
                <a:spcPts val="600"/>
              </a:spcAft>
              <a:buFont typeface="Arial" pitchFamily="34" charset="0"/>
              <a:buChar char="•"/>
            </a:pPr>
            <a:r>
              <a:rPr lang="en-US" dirty="0" smtClean="0">
                <a:latin typeface="Times New Roman" pitchFamily="18" charset="0"/>
                <a:cs typeface="Times New Roman" pitchFamily="18" charset="0"/>
              </a:rPr>
              <a:t>The concentration of free electrons </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in conduction band and</a:t>
            </a:r>
          </a:p>
          <a:p>
            <a:pPr marL="285750" indent="-285750">
              <a:spcAft>
                <a:spcPts val="600"/>
              </a:spcAft>
              <a:buFont typeface="Arial" pitchFamily="34" charset="0"/>
              <a:buChar char="•"/>
            </a:pPr>
            <a:r>
              <a:rPr lang="en-US" dirty="0" smtClean="0">
                <a:latin typeface="Times New Roman" pitchFamily="18" charset="0"/>
                <a:cs typeface="Times New Roman" pitchFamily="18" charset="0"/>
              </a:rPr>
              <a:t>The concentration of holes </a:t>
            </a:r>
            <a:r>
              <a:rPr lang="en-US" i="1" dirty="0" smtClean="0">
                <a:latin typeface="Times New Roman" pitchFamily="18" charset="0"/>
                <a:cs typeface="Times New Roman" pitchFamily="18" charset="0"/>
              </a:rPr>
              <a:t>p</a:t>
            </a:r>
            <a:r>
              <a:rPr lang="en-US" dirty="0" smtClean="0">
                <a:latin typeface="Times New Roman" pitchFamily="18" charset="0"/>
                <a:cs typeface="Times New Roman" pitchFamily="18" charset="0"/>
              </a:rPr>
              <a:t> in valence band </a:t>
            </a:r>
            <a:endParaRPr lang="en-US" dirty="0">
              <a:latin typeface="Times New Roman" pitchFamily="18" charset="0"/>
              <a:cs typeface="Times New Roman" pitchFamily="18" charset="0"/>
            </a:endParaRPr>
          </a:p>
        </p:txBody>
      </p:sp>
      <p:sp>
        <p:nvSpPr>
          <p:cNvPr id="4" name="TextBox 3"/>
          <p:cNvSpPr txBox="1"/>
          <p:nvPr/>
        </p:nvSpPr>
        <p:spPr>
          <a:xfrm>
            <a:off x="609600" y="2048470"/>
            <a:ext cx="8153400" cy="1077218"/>
          </a:xfrm>
          <a:prstGeom prst="rect">
            <a:avLst/>
          </a:prstGeom>
          <a:noFill/>
        </p:spPr>
        <p:txBody>
          <a:bodyPr wrap="square" rtlCol="0">
            <a:spAutoFit/>
          </a:bodyPr>
          <a:lstStyle/>
          <a:p>
            <a:pPr>
              <a:spcAft>
                <a:spcPts val="600"/>
              </a:spcAft>
            </a:pPr>
            <a:r>
              <a:rPr lang="en-US" dirty="0" smtClean="0">
                <a:latin typeface="Times New Roman" pitchFamily="18" charset="0"/>
                <a:cs typeface="Times New Roman" pitchFamily="18" charset="0"/>
              </a:rPr>
              <a:t>For calculating </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the following two factors should be considered:</a:t>
            </a:r>
          </a:p>
          <a:p>
            <a:pPr marL="285750" indent="-285750">
              <a:spcAft>
                <a:spcPts val="600"/>
              </a:spcAft>
              <a:buFont typeface="Arial" pitchFamily="34" charset="0"/>
              <a:buChar char="•"/>
            </a:pPr>
            <a:r>
              <a:rPr lang="en-US" dirty="0" smtClean="0">
                <a:latin typeface="Times New Roman" pitchFamily="18" charset="0"/>
                <a:cs typeface="Times New Roman" pitchFamily="18" charset="0"/>
              </a:rPr>
              <a:t>How many energy levels are there in the conduction band within a given range and</a:t>
            </a:r>
          </a:p>
          <a:p>
            <a:pPr marL="285750" indent="-285750">
              <a:spcAft>
                <a:spcPts val="600"/>
              </a:spcAft>
              <a:buFont typeface="Arial" pitchFamily="34" charset="0"/>
              <a:buChar char="•"/>
            </a:pPr>
            <a:r>
              <a:rPr lang="en-US" dirty="0" smtClean="0">
                <a:latin typeface="Times New Roman" pitchFamily="18" charset="0"/>
                <a:cs typeface="Times New Roman" pitchFamily="18" charset="0"/>
              </a:rPr>
              <a:t>How likely each level will be populated by an electron</a:t>
            </a:r>
            <a:endParaRPr lang="en-US" dirty="0">
              <a:latin typeface="Times New Roman" pitchFamily="18" charset="0"/>
              <a:cs typeface="Times New Roman" pitchFamily="18" charset="0"/>
            </a:endParaRPr>
          </a:p>
        </p:txBody>
      </p:sp>
      <p:sp>
        <p:nvSpPr>
          <p:cNvPr id="6" name="TextBox 5"/>
          <p:cNvSpPr txBox="1"/>
          <p:nvPr/>
        </p:nvSpPr>
        <p:spPr>
          <a:xfrm>
            <a:off x="615287" y="3276600"/>
            <a:ext cx="7842913" cy="646331"/>
          </a:xfrm>
          <a:prstGeom prst="rect">
            <a:avLst/>
          </a:prstGeom>
          <a:noFill/>
        </p:spPr>
        <p:txBody>
          <a:bodyPr wrap="square" rtlCol="0">
            <a:spAutoFit/>
          </a:bodyPr>
          <a:lstStyle/>
          <a:p>
            <a:pPr>
              <a:spcAft>
                <a:spcPts val="600"/>
              </a:spcAft>
            </a:pPr>
            <a:r>
              <a:rPr lang="en-US" dirty="0" smtClean="0">
                <a:latin typeface="Times New Roman" pitchFamily="18" charset="0"/>
                <a:cs typeface="Times New Roman" pitchFamily="18" charset="0"/>
              </a:rPr>
              <a:t>The likelihood in the second factor is given by a probability function called the </a:t>
            </a:r>
            <a:r>
              <a:rPr lang="en-US" dirty="0" smtClean="0">
                <a:solidFill>
                  <a:srgbClr val="FF0000"/>
                </a:solidFill>
                <a:latin typeface="Times New Roman" pitchFamily="18" charset="0"/>
                <a:cs typeface="Times New Roman" pitchFamily="18" charset="0"/>
              </a:rPr>
              <a:t>Fermi-Dirac distribution function</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f</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E</a:t>
            </a:r>
            <a:r>
              <a:rPr lang="en-US" dirty="0" smtClean="0">
                <a:latin typeface="Times New Roman" pitchFamily="18" charset="0"/>
                <a:cs typeface="Times New Roman" pitchFamily="18" charset="0"/>
              </a:rPr>
              <a:t>) at energy </a:t>
            </a:r>
            <a:r>
              <a:rPr lang="en-US" i="1" dirty="0" smtClean="0">
                <a:latin typeface="Times New Roman" pitchFamily="18" charset="0"/>
                <a:cs typeface="Times New Roman" pitchFamily="18" charset="0"/>
              </a:rPr>
              <a:t>E</a:t>
            </a:r>
            <a:r>
              <a:rPr lang="en-US" dirty="0" smtClean="0">
                <a:latin typeface="Times New Roman" pitchFamily="18" charset="0"/>
                <a:cs typeface="Times New Roman" pitchFamily="18" charset="0"/>
              </a:rPr>
              <a:t>,</a:t>
            </a:r>
          </a:p>
        </p:txBody>
      </p:sp>
      <p:graphicFrame>
        <p:nvGraphicFramePr>
          <p:cNvPr id="5" name="Object 4"/>
          <p:cNvGraphicFramePr>
            <a:graphicFrameLocks noChangeAspect="1"/>
          </p:cNvGraphicFramePr>
          <p:nvPr>
            <p:extLst>
              <p:ext uri="{D42A27DB-BD31-4B8C-83A1-F6EECF244321}">
                <p14:modId xmlns="" xmlns:p14="http://schemas.microsoft.com/office/powerpoint/2010/main" val="4020550760"/>
              </p:ext>
            </p:extLst>
          </p:nvPr>
        </p:nvGraphicFramePr>
        <p:xfrm>
          <a:off x="974086" y="3962400"/>
          <a:ext cx="2773362" cy="614363"/>
        </p:xfrm>
        <a:graphic>
          <a:graphicData uri="http://schemas.openxmlformats.org/presentationml/2006/ole">
            <p:oleObj spid="_x0000_s3455" name="Equation" r:id="rId3" imgW="1663700" imgH="368300" progId="Equation.3">
              <p:embed/>
            </p:oleObj>
          </a:graphicData>
        </a:graphic>
      </p:graphicFrame>
      <p:sp>
        <p:nvSpPr>
          <p:cNvPr id="8" name="TextBox 7"/>
          <p:cNvSpPr txBox="1"/>
          <p:nvPr/>
        </p:nvSpPr>
        <p:spPr>
          <a:xfrm>
            <a:off x="603913" y="4648200"/>
            <a:ext cx="843887" cy="369332"/>
          </a:xfrm>
          <a:prstGeom prst="rect">
            <a:avLst/>
          </a:prstGeom>
          <a:noFill/>
        </p:spPr>
        <p:txBody>
          <a:bodyPr wrap="square" rtlCol="0">
            <a:spAutoFit/>
          </a:bodyPr>
          <a:lstStyle/>
          <a:p>
            <a:pPr>
              <a:spcAft>
                <a:spcPts val="600"/>
              </a:spcAft>
            </a:pPr>
            <a:r>
              <a:rPr lang="en-US" dirty="0" smtClean="0">
                <a:latin typeface="Times New Roman" pitchFamily="18" charset="0"/>
                <a:cs typeface="Times New Roman" pitchFamily="18" charset="0"/>
              </a:rPr>
              <a:t>where</a:t>
            </a:r>
          </a:p>
        </p:txBody>
      </p:sp>
      <p:sp>
        <p:nvSpPr>
          <p:cNvPr id="9" name="TextBox 8"/>
          <p:cNvSpPr txBox="1"/>
          <p:nvPr/>
        </p:nvSpPr>
        <p:spPr>
          <a:xfrm>
            <a:off x="1219200" y="5017532"/>
            <a:ext cx="5638800" cy="1077218"/>
          </a:xfrm>
          <a:prstGeom prst="rect">
            <a:avLst/>
          </a:prstGeom>
          <a:noFill/>
        </p:spPr>
        <p:txBody>
          <a:bodyPr wrap="square" rtlCol="0">
            <a:spAutoFit/>
          </a:bodyPr>
          <a:lstStyle/>
          <a:p>
            <a:pPr>
              <a:spcAft>
                <a:spcPts val="600"/>
              </a:spcAft>
            </a:pPr>
            <a:r>
              <a:rPr lang="en-US" i="1" dirty="0" smtClean="0">
                <a:latin typeface="Times New Roman" pitchFamily="18" charset="0"/>
                <a:cs typeface="Times New Roman" pitchFamily="18" charset="0"/>
              </a:rPr>
              <a:t>k</a:t>
            </a:r>
            <a:r>
              <a:rPr lang="en-US" dirty="0" smtClean="0">
                <a:latin typeface="Times New Roman" pitchFamily="18" charset="0"/>
                <a:cs typeface="Times New Roman" pitchFamily="18" charset="0"/>
              </a:rPr>
              <a:t> = Boltzmann constant in eV/</a:t>
            </a:r>
            <a:r>
              <a:rPr lang="en-US" baseline="30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K</a:t>
            </a:r>
          </a:p>
          <a:p>
            <a:pPr>
              <a:spcAft>
                <a:spcPts val="600"/>
              </a:spcAft>
            </a:pPr>
            <a:r>
              <a:rPr lang="en-US" dirty="0" smtClean="0">
                <a:latin typeface="Times New Roman" pitchFamily="18" charset="0"/>
                <a:cs typeface="Times New Roman" pitchFamily="18" charset="0"/>
              </a:rPr>
              <a:t>T = Temperature in </a:t>
            </a:r>
            <a:r>
              <a:rPr lang="en-US" baseline="30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K</a:t>
            </a:r>
          </a:p>
          <a:p>
            <a:pPr>
              <a:spcAft>
                <a:spcPts val="600"/>
              </a:spcAft>
            </a:pPr>
            <a:r>
              <a:rPr lang="en-US" i="1" dirty="0">
                <a:latin typeface="Times New Roman" pitchFamily="18" charset="0"/>
                <a:cs typeface="Times New Roman" pitchFamily="18" charset="0"/>
              </a:rPr>
              <a:t>E</a:t>
            </a:r>
            <a:r>
              <a:rPr lang="en-US" i="1" baseline="-25000" dirty="0">
                <a:latin typeface="Times New Roman" pitchFamily="18" charset="0"/>
                <a:cs typeface="Times New Roman" pitchFamily="18" charset="0"/>
              </a:rPr>
              <a:t>F</a:t>
            </a:r>
            <a:r>
              <a:rPr lang="en-US" dirty="0">
                <a:latin typeface="Times New Roman" pitchFamily="18" charset="0"/>
                <a:cs typeface="Times New Roman" pitchFamily="18" charset="0"/>
              </a:rPr>
              <a:t> = Fermi level in </a:t>
            </a:r>
            <a:r>
              <a:rPr lang="en-US" dirty="0" smtClean="0">
                <a:latin typeface="Times New Roman" pitchFamily="18" charset="0"/>
                <a:cs typeface="Times New Roman" pitchFamily="18" charset="0"/>
              </a:rPr>
              <a:t>eV</a:t>
            </a:r>
            <a:endParaRPr lang="en-US" dirty="0">
              <a:latin typeface="Times New Roman" pitchFamily="18" charset="0"/>
              <a:cs typeface="Times New Roman" pitchFamily="18" charset="0"/>
            </a:endParaRPr>
          </a:p>
        </p:txBody>
      </p:sp>
      <p:sp>
        <p:nvSpPr>
          <p:cNvPr id="13" name="TextBox 12"/>
          <p:cNvSpPr txBox="1"/>
          <p:nvPr/>
        </p:nvSpPr>
        <p:spPr>
          <a:xfrm>
            <a:off x="603913" y="6083322"/>
            <a:ext cx="6153641" cy="646331"/>
          </a:xfrm>
          <a:prstGeom prst="rect">
            <a:avLst/>
          </a:prstGeom>
          <a:noFill/>
        </p:spPr>
        <p:txBody>
          <a:bodyPr wrap="square" rtlCol="0">
            <a:spAutoFit/>
          </a:bodyPr>
          <a:lstStyle/>
          <a:p>
            <a:pPr>
              <a:spcAft>
                <a:spcPts val="600"/>
              </a:spcAft>
            </a:pPr>
            <a:r>
              <a:rPr lang="en-US" dirty="0" smtClean="0">
                <a:latin typeface="Times New Roman" pitchFamily="18" charset="0"/>
                <a:cs typeface="Times New Roman" pitchFamily="18" charset="0"/>
              </a:rPr>
              <a:t>The Fermi level represents the energy state with 50% probability of being filled if no forbidden band exists. </a:t>
            </a:r>
          </a:p>
        </p:txBody>
      </p:sp>
      <p:grpSp>
        <p:nvGrpSpPr>
          <p:cNvPr id="7" name="Group 6"/>
          <p:cNvGrpSpPr/>
          <p:nvPr/>
        </p:nvGrpSpPr>
        <p:grpSpPr>
          <a:xfrm>
            <a:off x="6598804" y="3922931"/>
            <a:ext cx="2346759" cy="2824892"/>
            <a:chOff x="6598804" y="3922931"/>
            <a:chExt cx="2346759" cy="2824892"/>
          </a:xfrm>
        </p:grpSpPr>
        <p:pic>
          <p:nvPicPr>
            <p:cNvPr id="10" name="Picture 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757554" y="3922931"/>
              <a:ext cx="1949965" cy="28006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aphicFrame>
          <p:nvGraphicFramePr>
            <p:cNvPr id="11" name="Object 10"/>
            <p:cNvGraphicFramePr>
              <a:graphicFrameLocks noChangeAspect="1"/>
            </p:cNvGraphicFramePr>
            <p:nvPr>
              <p:extLst>
                <p:ext uri="{D42A27DB-BD31-4B8C-83A1-F6EECF244321}">
                  <p14:modId xmlns="" xmlns:p14="http://schemas.microsoft.com/office/powerpoint/2010/main" val="1743266441"/>
                </p:ext>
              </p:extLst>
            </p:nvPr>
          </p:nvGraphicFramePr>
          <p:xfrm>
            <a:off x="6598804" y="6452380"/>
            <a:ext cx="487796" cy="292678"/>
          </p:xfrm>
          <a:graphic>
            <a:graphicData uri="http://schemas.openxmlformats.org/presentationml/2006/ole">
              <p:oleObj spid="_x0000_s3456" name="Equation" r:id="rId5" imgW="317225" imgH="190335" progId="Equation.3">
                <p:embed/>
              </p:oleObj>
            </a:graphicData>
          </a:graphic>
        </p:graphicFrame>
        <p:graphicFrame>
          <p:nvGraphicFramePr>
            <p:cNvPr id="12" name="Object 11"/>
            <p:cNvGraphicFramePr>
              <a:graphicFrameLocks noChangeAspect="1"/>
            </p:cNvGraphicFramePr>
            <p:nvPr>
              <p:extLst>
                <p:ext uri="{D42A27DB-BD31-4B8C-83A1-F6EECF244321}">
                  <p14:modId xmlns="" xmlns:p14="http://schemas.microsoft.com/office/powerpoint/2010/main" val="2098644543"/>
                </p:ext>
              </p:extLst>
            </p:nvPr>
          </p:nvGraphicFramePr>
          <p:xfrm>
            <a:off x="8659504" y="4052887"/>
            <a:ext cx="214313" cy="214313"/>
          </p:xfrm>
          <a:graphic>
            <a:graphicData uri="http://schemas.openxmlformats.org/presentationml/2006/ole">
              <p:oleObj spid="_x0000_s3457" name="Equation" r:id="rId6" imgW="139700" imgH="139700" progId="Equation.3">
                <p:embed/>
              </p:oleObj>
            </a:graphicData>
          </a:graphic>
        </p:graphicFrame>
        <p:graphicFrame>
          <p:nvGraphicFramePr>
            <p:cNvPr id="14" name="Object 13"/>
            <p:cNvGraphicFramePr>
              <a:graphicFrameLocks noChangeAspect="1"/>
            </p:cNvGraphicFramePr>
            <p:nvPr>
              <p:extLst>
                <p:ext uri="{D42A27DB-BD31-4B8C-83A1-F6EECF244321}">
                  <p14:modId xmlns="" xmlns:p14="http://schemas.microsoft.com/office/powerpoint/2010/main" val="1794213468"/>
                </p:ext>
              </p:extLst>
            </p:nvPr>
          </p:nvGraphicFramePr>
          <p:xfrm>
            <a:off x="8634413" y="5310188"/>
            <a:ext cx="311150" cy="293687"/>
          </p:xfrm>
          <a:graphic>
            <a:graphicData uri="http://schemas.openxmlformats.org/presentationml/2006/ole">
              <p:oleObj spid="_x0000_s3458" name="Equation" r:id="rId7" imgW="203112" imgH="190417" progId="Equation.3">
                <p:embed/>
              </p:oleObj>
            </a:graphicData>
          </a:graphic>
        </p:graphicFrame>
        <p:cxnSp>
          <p:nvCxnSpPr>
            <p:cNvPr id="15" name="Straight Connector 14"/>
            <p:cNvCxnSpPr/>
            <p:nvPr/>
          </p:nvCxnSpPr>
          <p:spPr>
            <a:xfrm>
              <a:off x="8001000" y="5486400"/>
              <a:ext cx="0" cy="920087"/>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graphicFrame>
          <p:nvGraphicFramePr>
            <p:cNvPr id="16" name="Object 15"/>
            <p:cNvGraphicFramePr>
              <a:graphicFrameLocks noChangeAspect="1"/>
            </p:cNvGraphicFramePr>
            <p:nvPr>
              <p:extLst>
                <p:ext uri="{D42A27DB-BD31-4B8C-83A1-F6EECF244321}">
                  <p14:modId xmlns="" xmlns:p14="http://schemas.microsoft.com/office/powerpoint/2010/main" val="3963513559"/>
                </p:ext>
              </p:extLst>
            </p:nvPr>
          </p:nvGraphicFramePr>
          <p:xfrm>
            <a:off x="7859073" y="6512873"/>
            <a:ext cx="311150" cy="234950"/>
          </p:xfrm>
          <a:graphic>
            <a:graphicData uri="http://schemas.openxmlformats.org/presentationml/2006/ole">
              <p:oleObj spid="_x0000_s3459" name="Equation" r:id="rId8" imgW="203024" imgH="152268" progId="Equation.3">
                <p:embed/>
              </p:oleObj>
            </a:graphicData>
          </a:graphic>
        </p:graphicFrame>
      </p:grpSp>
    </p:spTree>
    <p:extLst>
      <p:ext uri="{BB962C8B-B14F-4D97-AF65-F5344CB8AC3E}">
        <p14:creationId xmlns="" xmlns:p14="http://schemas.microsoft.com/office/powerpoint/2010/main" val="40772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up)">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p:bldP spid="9"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219200"/>
            <a:ext cx="8458200" cy="4278094"/>
          </a:xfrm>
          <a:prstGeom prst="rect">
            <a:avLst/>
          </a:prstGeom>
        </p:spPr>
        <p:txBody>
          <a:bodyPr wrap="square">
            <a:spAutoFit/>
          </a:bodyPr>
          <a:lstStyle/>
          <a:p>
            <a:pPr marL="285750" indent="-285750">
              <a:spcAft>
                <a:spcPts val="600"/>
              </a:spcAft>
              <a:buFont typeface="Arial" pitchFamily="34" charset="0"/>
              <a:buChar char="•"/>
            </a:pPr>
            <a:r>
              <a:rPr lang="en-US" dirty="0" smtClean="0"/>
              <a:t>Introduction to semiconductors, p-type and n-type semiconductors; p-n junction diode characteristics; Diode applications: half and full wave rectifiers, clipping and clamping circuits, regulated power supply using zener diode.</a:t>
            </a:r>
          </a:p>
          <a:p>
            <a:pPr marL="285750" indent="-285750">
              <a:spcAft>
                <a:spcPts val="600"/>
              </a:spcAft>
              <a:buFont typeface="Arial" pitchFamily="34" charset="0"/>
              <a:buChar char="•"/>
            </a:pPr>
            <a:r>
              <a:rPr lang="en-US" dirty="0" smtClean="0"/>
              <a:t>Bipolar Junction Transistor (BJT): principle of operation, I-V characteristics; Transistor circuit configurations (CE, CB, CC), BJT biasing, load lines; BJTs at low frequencies; Hybrid model, h parameters, simplified hybrid model; Small-signal analysis of single and multi-stage amplifiers, frequency response of BJT amplifier. </a:t>
            </a:r>
          </a:p>
          <a:p>
            <a:pPr marL="285750" indent="-285750">
              <a:spcAft>
                <a:spcPts val="600"/>
              </a:spcAft>
              <a:buFont typeface="Arial" pitchFamily="34" charset="0"/>
              <a:buChar char="•"/>
            </a:pPr>
            <a:r>
              <a:rPr lang="en-US" dirty="0" smtClean="0"/>
              <a:t>Field Effect Transistors (FET): principle of operation of JFET and MOSFET; Depletion and enhancement type NMOS and PMOS; biasing of FETs; Low and high frequency models of FETs, Switching circuits using FETs; Introduction to CMOS. </a:t>
            </a:r>
          </a:p>
          <a:p>
            <a:pPr marL="285750" indent="-285750">
              <a:spcAft>
                <a:spcPts val="600"/>
              </a:spcAft>
              <a:buFont typeface="Arial" pitchFamily="34" charset="0"/>
              <a:buChar char="•"/>
            </a:pPr>
            <a:r>
              <a:rPr lang="en-US" dirty="0" smtClean="0"/>
              <a:t>Operational Amplifiers (OPAMP): linear applications of OPAMPs, gain, input and output impedances, active filters, frequency response and noise. </a:t>
            </a:r>
          </a:p>
          <a:p>
            <a:pPr marL="285750" indent="-285750">
              <a:spcAft>
                <a:spcPts val="600"/>
              </a:spcAft>
              <a:buFont typeface="Arial" pitchFamily="34" charset="0"/>
              <a:buChar char="•"/>
            </a:pPr>
            <a:r>
              <a:rPr lang="en-US" dirty="0" smtClean="0"/>
              <a:t>Introduction to feedback, Oscillators, Silicon Controlled Rectifiers (SCR), TRIAC, DIAC and UJT: characteristics and applications; Introduction to IC fabrication processes.</a:t>
            </a:r>
            <a:endParaRPr lang="en-US" dirty="0"/>
          </a:p>
        </p:txBody>
      </p:sp>
      <p:sp>
        <p:nvSpPr>
          <p:cNvPr id="3" name="TextBox 2"/>
          <p:cNvSpPr txBox="1"/>
          <p:nvPr/>
        </p:nvSpPr>
        <p:spPr>
          <a:xfrm>
            <a:off x="838200" y="228600"/>
            <a:ext cx="7315200" cy="738664"/>
          </a:xfrm>
          <a:prstGeom prst="rect">
            <a:avLst/>
          </a:prstGeom>
          <a:noFill/>
        </p:spPr>
        <p:txBody>
          <a:bodyPr wrap="square" rtlCol="0">
            <a:spAutoFit/>
          </a:bodyPr>
          <a:lstStyle/>
          <a:p>
            <a:pPr algn="ctr"/>
            <a:r>
              <a:rPr lang="en-US" sz="2400" b="1" dirty="0" smtClean="0"/>
              <a:t>Syllabus </a:t>
            </a:r>
          </a:p>
          <a:p>
            <a:pPr algn="ctr"/>
            <a:r>
              <a:rPr lang="en-US" dirty="0" smtClean="0"/>
              <a:t>CSE 223: Electronics Device and Circuits </a:t>
            </a:r>
          </a:p>
        </p:txBody>
      </p:sp>
    </p:spTree>
    <p:extLst>
      <p:ext uri="{BB962C8B-B14F-4D97-AF65-F5344CB8AC3E}">
        <p14:creationId xmlns="" xmlns:p14="http://schemas.microsoft.com/office/powerpoint/2010/main" val="2949060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5287" y="381000"/>
            <a:ext cx="7842913" cy="646331"/>
          </a:xfrm>
          <a:prstGeom prst="rect">
            <a:avLst/>
          </a:prstGeom>
          <a:noFill/>
        </p:spPr>
        <p:txBody>
          <a:bodyPr wrap="square" rtlCol="0">
            <a:spAutoFit/>
          </a:bodyPr>
          <a:lstStyle/>
          <a:p>
            <a:pPr>
              <a:spcAft>
                <a:spcPts val="600"/>
              </a:spcAft>
            </a:pPr>
            <a:r>
              <a:rPr lang="en-US" dirty="0" smtClean="0">
                <a:latin typeface="Times New Roman" pitchFamily="18" charset="0"/>
                <a:cs typeface="Times New Roman" pitchFamily="18" charset="0"/>
              </a:rPr>
              <a:t>Now, the no. of conduction electrons/m</a:t>
            </a:r>
            <a:r>
              <a:rPr lang="en-US" baseline="30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whose energies lie between </a:t>
            </a:r>
            <a:r>
              <a:rPr lang="en-US" i="1" dirty="0" smtClean="0">
                <a:latin typeface="Times New Roman" pitchFamily="18" charset="0"/>
                <a:cs typeface="Times New Roman" pitchFamily="18" charset="0"/>
              </a:rPr>
              <a:t>E</a:t>
            </a:r>
            <a:r>
              <a:rPr lang="en-US" dirty="0" smtClean="0">
                <a:latin typeface="Times New Roman" pitchFamily="18" charset="0"/>
                <a:cs typeface="Times New Roman" pitchFamily="18" charset="0"/>
              </a:rPr>
              <a:t> and </a:t>
            </a:r>
            <a:r>
              <a:rPr lang="en-US" i="1" dirty="0" smtClean="0">
                <a:latin typeface="Times New Roman" pitchFamily="18" charset="0"/>
                <a:cs typeface="Times New Roman" pitchFamily="18" charset="0"/>
              </a:rPr>
              <a:t>E</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dE</a:t>
            </a:r>
            <a:r>
              <a:rPr lang="en-US" dirty="0" smtClean="0">
                <a:latin typeface="Times New Roman" pitchFamily="18" charset="0"/>
                <a:cs typeface="Times New Roman" pitchFamily="18" charset="0"/>
              </a:rPr>
              <a:t> is given by</a:t>
            </a:r>
          </a:p>
        </p:txBody>
      </p:sp>
      <p:graphicFrame>
        <p:nvGraphicFramePr>
          <p:cNvPr id="2" name="Object 1"/>
          <p:cNvGraphicFramePr>
            <a:graphicFrameLocks noChangeAspect="1"/>
          </p:cNvGraphicFramePr>
          <p:nvPr>
            <p:extLst>
              <p:ext uri="{D42A27DB-BD31-4B8C-83A1-F6EECF244321}">
                <p14:modId xmlns="" xmlns:p14="http://schemas.microsoft.com/office/powerpoint/2010/main" val="2440771527"/>
              </p:ext>
            </p:extLst>
          </p:nvPr>
        </p:nvGraphicFramePr>
        <p:xfrm>
          <a:off x="843271" y="1066800"/>
          <a:ext cx="3679825" cy="400050"/>
        </p:xfrm>
        <a:graphic>
          <a:graphicData uri="http://schemas.openxmlformats.org/presentationml/2006/ole">
            <p:oleObj spid="_x0000_s4705" name="Equation" r:id="rId3" imgW="1752600" imgH="190500" progId="Equation.3">
              <p:embed/>
            </p:oleObj>
          </a:graphicData>
        </a:graphic>
      </p:graphicFrame>
      <p:graphicFrame>
        <p:nvGraphicFramePr>
          <p:cNvPr id="4" name="Object 3"/>
          <p:cNvGraphicFramePr>
            <a:graphicFrameLocks noChangeAspect="1"/>
          </p:cNvGraphicFramePr>
          <p:nvPr>
            <p:extLst>
              <p:ext uri="{D42A27DB-BD31-4B8C-83A1-F6EECF244321}">
                <p14:modId xmlns="" xmlns:p14="http://schemas.microsoft.com/office/powerpoint/2010/main" val="2905179016"/>
              </p:ext>
            </p:extLst>
          </p:nvPr>
        </p:nvGraphicFramePr>
        <p:xfrm>
          <a:off x="838200" y="4773304"/>
          <a:ext cx="1918074" cy="412750"/>
        </p:xfrm>
        <a:graphic>
          <a:graphicData uri="http://schemas.openxmlformats.org/presentationml/2006/ole">
            <p:oleObj spid="_x0000_s4706" name="Equation" r:id="rId4" imgW="1002865" imgH="215806" progId="Equation.3">
              <p:embed/>
            </p:oleObj>
          </a:graphicData>
        </a:graphic>
      </p:graphicFrame>
      <p:sp>
        <p:nvSpPr>
          <p:cNvPr id="5" name="TextBox 4"/>
          <p:cNvSpPr txBox="1"/>
          <p:nvPr/>
        </p:nvSpPr>
        <p:spPr>
          <a:xfrm>
            <a:off x="619836" y="1559256"/>
            <a:ext cx="7838364" cy="369332"/>
          </a:xfrm>
          <a:prstGeom prst="rect">
            <a:avLst/>
          </a:prstGeom>
          <a:noFill/>
        </p:spPr>
        <p:txBody>
          <a:bodyPr wrap="square" rtlCol="0">
            <a:spAutoFit/>
          </a:bodyPr>
          <a:lstStyle/>
          <a:p>
            <a:pPr>
              <a:spcAft>
                <a:spcPts val="600"/>
              </a:spcAft>
            </a:pPr>
            <a:r>
              <a:rPr lang="en-US" dirty="0">
                <a:latin typeface="Times New Roman" pitchFamily="18" charset="0"/>
                <a:cs typeface="Times New Roman" pitchFamily="18" charset="0"/>
              </a:rPr>
              <a:t>w</a:t>
            </a:r>
            <a:r>
              <a:rPr lang="en-US" dirty="0" smtClean="0">
                <a:latin typeface="Times New Roman" pitchFamily="18" charset="0"/>
                <a:cs typeface="Times New Roman" pitchFamily="18" charset="0"/>
              </a:rPr>
              <a:t>here </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E</a:t>
            </a:r>
            <a:r>
              <a:rPr lang="en-US" dirty="0" smtClean="0">
                <a:latin typeface="Times New Roman" pitchFamily="18" charset="0"/>
                <a:cs typeface="Times New Roman" pitchFamily="18" charset="0"/>
              </a:rPr>
              <a:t>) is the density of states and is given by</a:t>
            </a:r>
          </a:p>
        </p:txBody>
      </p:sp>
      <p:graphicFrame>
        <p:nvGraphicFramePr>
          <p:cNvPr id="7" name="Object 6"/>
          <p:cNvGraphicFramePr>
            <a:graphicFrameLocks noChangeAspect="1"/>
          </p:cNvGraphicFramePr>
          <p:nvPr>
            <p:extLst>
              <p:ext uri="{D42A27DB-BD31-4B8C-83A1-F6EECF244321}">
                <p14:modId xmlns="" xmlns:p14="http://schemas.microsoft.com/office/powerpoint/2010/main" val="4203650806"/>
              </p:ext>
            </p:extLst>
          </p:nvPr>
        </p:nvGraphicFramePr>
        <p:xfrm>
          <a:off x="860425" y="1877704"/>
          <a:ext cx="3635375" cy="609600"/>
        </p:xfrm>
        <a:graphic>
          <a:graphicData uri="http://schemas.openxmlformats.org/presentationml/2006/ole">
            <p:oleObj spid="_x0000_s4707" name="Equation" r:id="rId5" imgW="1968500" imgH="330200" progId="Equation.3">
              <p:embed/>
            </p:oleObj>
          </a:graphicData>
        </a:graphic>
      </p:graphicFrame>
      <p:sp>
        <p:nvSpPr>
          <p:cNvPr id="8" name="TextBox 7"/>
          <p:cNvSpPr txBox="1"/>
          <p:nvPr/>
        </p:nvSpPr>
        <p:spPr>
          <a:xfrm>
            <a:off x="601639" y="2604448"/>
            <a:ext cx="7838364" cy="369332"/>
          </a:xfrm>
          <a:prstGeom prst="rect">
            <a:avLst/>
          </a:prstGeom>
          <a:noFill/>
        </p:spPr>
        <p:txBody>
          <a:bodyPr wrap="square" rtlCol="0">
            <a:spAutoFit/>
          </a:bodyPr>
          <a:lstStyle/>
          <a:p>
            <a:pPr>
              <a:spcAft>
                <a:spcPts val="600"/>
              </a:spcAft>
            </a:pPr>
            <a:r>
              <a:rPr lang="en-US" dirty="0" smtClean="0">
                <a:latin typeface="Times New Roman" pitchFamily="18" charset="0"/>
                <a:cs typeface="Times New Roman" pitchFamily="18" charset="0"/>
              </a:rPr>
              <a:t>If in a semiconductor the lowest energy in the conduction band is </a:t>
            </a:r>
            <a:r>
              <a:rPr lang="en-US" i="1" dirty="0" smtClean="0">
                <a:latin typeface="Times New Roman" pitchFamily="18" charset="0"/>
                <a:cs typeface="Times New Roman" pitchFamily="18" charset="0"/>
              </a:rPr>
              <a:t>E</a:t>
            </a:r>
            <a:r>
              <a:rPr lang="en-US" i="1" baseline="-25000"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 then</a:t>
            </a:r>
          </a:p>
        </p:txBody>
      </p:sp>
      <p:graphicFrame>
        <p:nvGraphicFramePr>
          <p:cNvPr id="9" name="Object 8"/>
          <p:cNvGraphicFramePr>
            <a:graphicFrameLocks noChangeAspect="1"/>
          </p:cNvGraphicFramePr>
          <p:nvPr>
            <p:extLst>
              <p:ext uri="{D42A27DB-BD31-4B8C-83A1-F6EECF244321}">
                <p14:modId xmlns="" xmlns:p14="http://schemas.microsoft.com/office/powerpoint/2010/main" val="2044904130"/>
              </p:ext>
            </p:extLst>
          </p:nvPr>
        </p:nvGraphicFramePr>
        <p:xfrm>
          <a:off x="819150" y="2895600"/>
          <a:ext cx="3659188" cy="609600"/>
        </p:xfrm>
        <a:graphic>
          <a:graphicData uri="http://schemas.openxmlformats.org/presentationml/2006/ole">
            <p:oleObj spid="_x0000_s4708" name="Equation" r:id="rId6" imgW="1981200" imgH="330200" progId="Equation.3">
              <p:embed/>
            </p:oleObj>
          </a:graphicData>
        </a:graphic>
      </p:graphicFrame>
      <p:graphicFrame>
        <p:nvGraphicFramePr>
          <p:cNvPr id="10" name="Object 9"/>
          <p:cNvGraphicFramePr>
            <a:graphicFrameLocks noChangeAspect="1"/>
          </p:cNvGraphicFramePr>
          <p:nvPr>
            <p:extLst>
              <p:ext uri="{D42A27DB-BD31-4B8C-83A1-F6EECF244321}">
                <p14:modId xmlns="" xmlns:p14="http://schemas.microsoft.com/office/powerpoint/2010/main" val="1330859921"/>
              </p:ext>
            </p:extLst>
          </p:nvPr>
        </p:nvGraphicFramePr>
        <p:xfrm>
          <a:off x="760413" y="3554413"/>
          <a:ext cx="3673475" cy="714375"/>
        </p:xfrm>
        <a:graphic>
          <a:graphicData uri="http://schemas.openxmlformats.org/presentationml/2006/ole">
            <p:oleObj spid="_x0000_s4709" name="Equation" r:id="rId7" imgW="1892300" imgH="368300" progId="Equation.3">
              <p:embed/>
            </p:oleObj>
          </a:graphicData>
        </a:graphic>
      </p:graphicFrame>
      <p:sp>
        <p:nvSpPr>
          <p:cNvPr id="12" name="TextBox 11"/>
          <p:cNvSpPr txBox="1"/>
          <p:nvPr/>
        </p:nvSpPr>
        <p:spPr>
          <a:xfrm>
            <a:off x="601639" y="4316104"/>
            <a:ext cx="7838364" cy="369332"/>
          </a:xfrm>
          <a:prstGeom prst="rect">
            <a:avLst/>
          </a:prstGeom>
          <a:noFill/>
        </p:spPr>
        <p:txBody>
          <a:bodyPr wrap="square" rtlCol="0">
            <a:spAutoFit/>
          </a:bodyPr>
          <a:lstStyle/>
          <a:p>
            <a:pPr>
              <a:spcAft>
                <a:spcPts val="600"/>
              </a:spcAft>
            </a:pPr>
            <a:r>
              <a:rPr lang="en-US" dirty="0" smtClean="0">
                <a:latin typeface="Times New Roman" pitchFamily="18" charset="0"/>
                <a:cs typeface="Times New Roman" pitchFamily="18" charset="0"/>
              </a:rPr>
              <a:t>For </a:t>
            </a:r>
            <a:r>
              <a:rPr lang="en-US" i="1" dirty="0" smtClean="0">
                <a:latin typeface="Times New Roman" pitchFamily="18" charset="0"/>
                <a:cs typeface="Times New Roman" pitchFamily="18" charset="0"/>
              </a:rPr>
              <a:t>E</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Symbol"/>
              </a:rPr>
              <a:t> </a:t>
            </a:r>
            <a:r>
              <a:rPr lang="en-US" i="1" dirty="0" smtClean="0">
                <a:latin typeface="Times New Roman" pitchFamily="18" charset="0"/>
                <a:cs typeface="Times New Roman" pitchFamily="18" charset="0"/>
                <a:sym typeface="Symbol"/>
              </a:rPr>
              <a:t>E</a:t>
            </a:r>
            <a:r>
              <a:rPr lang="en-US" i="1" baseline="-25000" dirty="0" smtClean="0">
                <a:latin typeface="Times New Roman" pitchFamily="18" charset="0"/>
                <a:cs typeface="Times New Roman" pitchFamily="18" charset="0"/>
                <a:sym typeface="Symbol"/>
              </a:rPr>
              <a:t>C</a:t>
            </a:r>
            <a:r>
              <a:rPr lang="en-US" dirty="0" smtClean="0">
                <a:latin typeface="Times New Roman" pitchFamily="18" charset="0"/>
                <a:cs typeface="Times New Roman" pitchFamily="18" charset="0"/>
                <a:sym typeface="Symbol"/>
              </a:rPr>
              <a:t>, </a:t>
            </a:r>
            <a:r>
              <a:rPr lang="en-US" i="1" dirty="0" smtClean="0">
                <a:latin typeface="Times New Roman" pitchFamily="18" charset="0"/>
                <a:cs typeface="Times New Roman" pitchFamily="18" charset="0"/>
                <a:sym typeface="Symbol"/>
              </a:rPr>
              <a:t>E </a:t>
            </a:r>
            <a:r>
              <a:rPr lang="en-US" dirty="0" smtClean="0">
                <a:latin typeface="Times New Roman" pitchFamily="18" charset="0"/>
                <a:cs typeface="Times New Roman" pitchFamily="18" charset="0"/>
                <a:sym typeface="Symbol"/>
              </a:rPr>
              <a:t> </a:t>
            </a:r>
            <a:r>
              <a:rPr lang="en-US" i="1" dirty="0" smtClean="0">
                <a:latin typeface="Times New Roman" pitchFamily="18" charset="0"/>
                <a:cs typeface="Times New Roman" pitchFamily="18" charset="0"/>
                <a:sym typeface="Symbol"/>
              </a:rPr>
              <a:t>E</a:t>
            </a:r>
            <a:r>
              <a:rPr lang="en-US" i="1" baseline="-25000" dirty="0" smtClean="0">
                <a:latin typeface="Times New Roman" pitchFamily="18" charset="0"/>
                <a:cs typeface="Times New Roman" pitchFamily="18" charset="0"/>
                <a:sym typeface="Symbol"/>
              </a:rPr>
              <a:t>F </a:t>
            </a:r>
            <a:r>
              <a:rPr lang="en-US" dirty="0" smtClean="0">
                <a:latin typeface="Times New Roman" pitchFamily="18" charset="0"/>
                <a:cs typeface="Times New Roman" pitchFamily="18" charset="0"/>
                <a:sym typeface="Symbol"/>
              </a:rPr>
              <a:t>&gt;&gt; </a:t>
            </a:r>
            <a:r>
              <a:rPr lang="en-US" i="1" dirty="0" smtClean="0">
                <a:latin typeface="Times New Roman" pitchFamily="18" charset="0"/>
                <a:cs typeface="Times New Roman" pitchFamily="18" charset="0"/>
                <a:sym typeface="Symbol"/>
              </a:rPr>
              <a:t>kT</a:t>
            </a:r>
            <a:r>
              <a:rPr lang="en-US" dirty="0" smtClean="0">
                <a:latin typeface="Times New Roman" pitchFamily="18" charset="0"/>
                <a:cs typeface="Times New Roman" pitchFamily="18" charset="0"/>
                <a:sym typeface="Symbol"/>
              </a:rPr>
              <a:t>, then Eq. (1) reduces to</a:t>
            </a:r>
            <a:endParaRPr lang="en-US" dirty="0" smtClean="0">
              <a:latin typeface="Times New Roman" pitchFamily="18" charset="0"/>
              <a:cs typeface="Times New Roman" pitchFamily="18" charset="0"/>
            </a:endParaRPr>
          </a:p>
        </p:txBody>
      </p:sp>
      <p:sp>
        <p:nvSpPr>
          <p:cNvPr id="13" name="TextBox 12"/>
          <p:cNvSpPr txBox="1"/>
          <p:nvPr/>
        </p:nvSpPr>
        <p:spPr>
          <a:xfrm>
            <a:off x="619836" y="5380924"/>
            <a:ext cx="599364" cy="369332"/>
          </a:xfrm>
          <a:prstGeom prst="rect">
            <a:avLst/>
          </a:prstGeom>
          <a:noFill/>
        </p:spPr>
        <p:txBody>
          <a:bodyPr wrap="square" rtlCol="0">
            <a:spAutoFit/>
          </a:bodyPr>
          <a:lstStyle/>
          <a:p>
            <a:pPr>
              <a:spcAft>
                <a:spcPts val="600"/>
              </a:spcAft>
            </a:pPr>
            <a:r>
              <a:rPr lang="en-US" dirty="0" smtClean="0">
                <a:latin typeface="Times New Roman" pitchFamily="18" charset="0"/>
                <a:cs typeface="Times New Roman" pitchFamily="18" charset="0"/>
              </a:rPr>
              <a:t>and</a:t>
            </a:r>
          </a:p>
        </p:txBody>
      </p:sp>
      <p:graphicFrame>
        <p:nvGraphicFramePr>
          <p:cNvPr id="14" name="Object 13"/>
          <p:cNvGraphicFramePr>
            <a:graphicFrameLocks noChangeAspect="1"/>
          </p:cNvGraphicFramePr>
          <p:nvPr>
            <p:extLst>
              <p:ext uri="{D42A27DB-BD31-4B8C-83A1-F6EECF244321}">
                <p14:modId xmlns="" xmlns:p14="http://schemas.microsoft.com/office/powerpoint/2010/main" val="3246781932"/>
              </p:ext>
            </p:extLst>
          </p:nvPr>
        </p:nvGraphicFramePr>
        <p:xfrm>
          <a:off x="1231900" y="5229225"/>
          <a:ext cx="5794375" cy="714375"/>
        </p:xfrm>
        <a:graphic>
          <a:graphicData uri="http://schemas.openxmlformats.org/presentationml/2006/ole">
            <p:oleObj spid="_x0000_s4710" name="Equation" r:id="rId8" imgW="2984500" imgH="368300" progId="Equation.3">
              <p:embed/>
            </p:oleObj>
          </a:graphicData>
        </a:graphic>
      </p:graphicFrame>
      <p:sp>
        <p:nvSpPr>
          <p:cNvPr id="15" name="TextBox 14"/>
          <p:cNvSpPr txBox="1"/>
          <p:nvPr/>
        </p:nvSpPr>
        <p:spPr>
          <a:xfrm>
            <a:off x="619836" y="6094020"/>
            <a:ext cx="751764" cy="369332"/>
          </a:xfrm>
          <a:prstGeom prst="rect">
            <a:avLst/>
          </a:prstGeom>
          <a:noFill/>
        </p:spPr>
        <p:txBody>
          <a:bodyPr wrap="square" rtlCol="0">
            <a:spAutoFit/>
          </a:bodyPr>
          <a:lstStyle/>
          <a:p>
            <a:pPr>
              <a:spcAft>
                <a:spcPts val="600"/>
              </a:spcAft>
            </a:pPr>
            <a:r>
              <a:rPr lang="en-US" dirty="0" smtClean="0">
                <a:latin typeface="Times New Roman" pitchFamily="18" charset="0"/>
                <a:cs typeface="Times New Roman" pitchFamily="18" charset="0"/>
              </a:rPr>
              <a:t>where</a:t>
            </a:r>
          </a:p>
        </p:txBody>
      </p:sp>
      <p:graphicFrame>
        <p:nvGraphicFramePr>
          <p:cNvPr id="16" name="Object 15"/>
          <p:cNvGraphicFramePr>
            <a:graphicFrameLocks noChangeAspect="1"/>
          </p:cNvGraphicFramePr>
          <p:nvPr>
            <p:extLst>
              <p:ext uri="{D42A27DB-BD31-4B8C-83A1-F6EECF244321}">
                <p14:modId xmlns="" xmlns:p14="http://schemas.microsoft.com/office/powerpoint/2010/main" val="1705910507"/>
              </p:ext>
            </p:extLst>
          </p:nvPr>
        </p:nvGraphicFramePr>
        <p:xfrm>
          <a:off x="1374774" y="5790892"/>
          <a:ext cx="7159626" cy="922337"/>
        </p:xfrm>
        <a:graphic>
          <a:graphicData uri="http://schemas.openxmlformats.org/presentationml/2006/ole">
            <p:oleObj spid="_x0000_s4711" name="Equation" r:id="rId9" imgW="3746500" imgH="482600" progId="Equation.3">
              <p:embed/>
            </p:oleObj>
          </a:graphicData>
        </a:graphic>
      </p:graphicFrame>
      <p:grpSp>
        <p:nvGrpSpPr>
          <p:cNvPr id="6" name="Group 5"/>
          <p:cNvGrpSpPr/>
          <p:nvPr/>
        </p:nvGrpSpPr>
        <p:grpSpPr>
          <a:xfrm>
            <a:off x="4876800" y="2057400"/>
            <a:ext cx="4114800" cy="457200"/>
            <a:chOff x="4876800" y="2057400"/>
            <a:chExt cx="4114800" cy="457200"/>
          </a:xfrm>
        </p:grpSpPr>
        <p:cxnSp>
          <p:nvCxnSpPr>
            <p:cNvPr id="18" name="Straight Connector 17"/>
            <p:cNvCxnSpPr/>
            <p:nvPr/>
          </p:nvCxnSpPr>
          <p:spPr>
            <a:xfrm>
              <a:off x="4876800" y="2057400"/>
              <a:ext cx="0" cy="45720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21" name="Object 20"/>
            <p:cNvGraphicFramePr>
              <a:graphicFrameLocks noChangeAspect="1"/>
            </p:cNvGraphicFramePr>
            <p:nvPr>
              <p:extLst>
                <p:ext uri="{D42A27DB-BD31-4B8C-83A1-F6EECF244321}">
                  <p14:modId xmlns="" xmlns:p14="http://schemas.microsoft.com/office/powerpoint/2010/main" val="1941789349"/>
                </p:ext>
              </p:extLst>
            </p:nvPr>
          </p:nvGraphicFramePr>
          <p:xfrm>
            <a:off x="5050808" y="2131858"/>
            <a:ext cx="234950" cy="280987"/>
          </p:xfrm>
          <a:graphic>
            <a:graphicData uri="http://schemas.openxmlformats.org/presentationml/2006/ole">
              <p:oleObj spid="_x0000_s4712" name="Equation" r:id="rId10" imgW="126835" imgH="152202" progId="Equation.3">
                <p:embed/>
              </p:oleObj>
            </a:graphicData>
          </a:graphic>
        </p:graphicFrame>
        <p:sp>
          <p:nvSpPr>
            <p:cNvPr id="22" name="TextBox 21"/>
            <p:cNvSpPr txBox="1"/>
            <p:nvPr/>
          </p:nvSpPr>
          <p:spPr>
            <a:xfrm>
              <a:off x="5181600" y="2057400"/>
              <a:ext cx="3810000" cy="369332"/>
            </a:xfrm>
            <a:prstGeom prst="rect">
              <a:avLst/>
            </a:prstGeom>
            <a:noFill/>
          </p:spPr>
          <p:txBody>
            <a:bodyPr wrap="square" rtlCol="0">
              <a:spAutoFit/>
            </a:bodyPr>
            <a:lstStyle/>
            <a:p>
              <a:pPr>
                <a:spcAft>
                  <a:spcPts val="600"/>
                </a:spcAft>
              </a:pPr>
              <a:r>
                <a:rPr lang="en-US" dirty="0" smtClean="0">
                  <a:latin typeface="Times New Roman" pitchFamily="18" charset="0"/>
                  <a:cs typeface="Times New Roman" pitchFamily="18" charset="0"/>
                </a:rPr>
                <a:t>is a constant = 6.82×10</a:t>
              </a:r>
              <a:r>
                <a:rPr lang="en-US" baseline="30000" dirty="0" smtClean="0">
                  <a:latin typeface="Times New Roman" pitchFamily="18" charset="0"/>
                  <a:cs typeface="Times New Roman" pitchFamily="18" charset="0"/>
                </a:rPr>
                <a:t>27</a:t>
              </a:r>
              <a:r>
                <a:rPr lang="en-US" dirty="0" smtClean="0">
                  <a:latin typeface="Times New Roman" pitchFamily="18" charset="0"/>
                  <a:cs typeface="Times New Roman" pitchFamily="18" charset="0"/>
                </a:rPr>
                <a:t>  [m</a:t>
              </a:r>
              <a:r>
                <a:rPr lang="en-US" baseline="30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(eV)</a:t>
              </a:r>
              <a:r>
                <a:rPr lang="en-US" baseline="30000" dirty="0" smtClean="0">
                  <a:latin typeface="Times New Roman" pitchFamily="18" charset="0"/>
                  <a:cs typeface="Times New Roman" pitchFamily="18" charset="0"/>
                </a:rPr>
                <a:t>-3/2</a:t>
              </a:r>
              <a:r>
                <a:rPr lang="en-US" dirty="0">
                  <a:latin typeface="Times New Roman" pitchFamily="18" charset="0"/>
                  <a:cs typeface="Times New Roman" pitchFamily="18" charset="0"/>
                </a:rPr>
                <a:t>]</a:t>
              </a:r>
              <a:endParaRPr lang="en-US" dirty="0" smtClean="0">
                <a:latin typeface="Times New Roman" pitchFamily="18" charset="0"/>
                <a:cs typeface="Times New Roman" pitchFamily="18" charset="0"/>
              </a:endParaRPr>
            </a:p>
          </p:txBody>
        </p:sp>
      </p:grpSp>
    </p:spTree>
    <p:extLst>
      <p:ext uri="{BB962C8B-B14F-4D97-AF65-F5344CB8AC3E}">
        <p14:creationId xmlns="" xmlns:p14="http://schemas.microsoft.com/office/powerpoint/2010/main" val="282719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1"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par>
                                <p:cTn id="19" presetID="22" presetClass="entr" presetSubtype="1"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par>
                                <p:cTn id="22" presetID="22" presetClass="entr" presetSubtype="1"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2" grpId="0"/>
      <p:bldP spid="13"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52400"/>
            <a:ext cx="4038600" cy="369332"/>
          </a:xfrm>
          <a:prstGeom prst="rect">
            <a:avLst/>
          </a:prstGeom>
          <a:noFill/>
        </p:spPr>
        <p:txBody>
          <a:bodyPr wrap="square" rtlCol="0">
            <a:spAutoFit/>
          </a:bodyPr>
          <a:lstStyle/>
          <a:p>
            <a:r>
              <a:rPr lang="en-US" b="1" dirty="0" smtClean="0">
                <a:solidFill>
                  <a:srgbClr val="0070C0"/>
                </a:solidFill>
                <a:latin typeface="Times New Roman" pitchFamily="18" charset="0"/>
                <a:cs typeface="Times New Roman" pitchFamily="18" charset="0"/>
              </a:rPr>
              <a:t>The no. of holes in the valence band:</a:t>
            </a:r>
            <a:endParaRPr lang="en-US" b="1" dirty="0">
              <a:solidFill>
                <a:srgbClr val="0070C0"/>
              </a:solidFill>
              <a:latin typeface="Times New Roman" pitchFamily="18" charset="0"/>
              <a:cs typeface="Times New Roman" pitchFamily="18" charset="0"/>
            </a:endParaRPr>
          </a:p>
        </p:txBody>
      </p:sp>
      <p:graphicFrame>
        <p:nvGraphicFramePr>
          <p:cNvPr id="3" name="Object 2"/>
          <p:cNvGraphicFramePr>
            <a:graphicFrameLocks noChangeAspect="1"/>
          </p:cNvGraphicFramePr>
          <p:nvPr>
            <p:extLst>
              <p:ext uri="{D42A27DB-BD31-4B8C-83A1-F6EECF244321}">
                <p14:modId xmlns="" xmlns:p14="http://schemas.microsoft.com/office/powerpoint/2010/main" val="3819807836"/>
              </p:ext>
            </p:extLst>
          </p:nvPr>
        </p:nvGraphicFramePr>
        <p:xfrm>
          <a:off x="914400" y="794984"/>
          <a:ext cx="3659188" cy="609600"/>
        </p:xfrm>
        <a:graphic>
          <a:graphicData uri="http://schemas.openxmlformats.org/presentationml/2006/ole">
            <p:oleObj spid="_x0000_s5446" name="Equation" r:id="rId3" imgW="1981200" imgH="330200" progId="Equation.3">
              <p:embed/>
            </p:oleObj>
          </a:graphicData>
        </a:graphic>
      </p:graphicFrame>
      <p:graphicFrame>
        <p:nvGraphicFramePr>
          <p:cNvPr id="4" name="Object 3"/>
          <p:cNvGraphicFramePr>
            <a:graphicFrameLocks noChangeAspect="1"/>
          </p:cNvGraphicFramePr>
          <p:nvPr>
            <p:extLst>
              <p:ext uri="{D42A27DB-BD31-4B8C-83A1-F6EECF244321}">
                <p14:modId xmlns="" xmlns:p14="http://schemas.microsoft.com/office/powerpoint/2010/main" val="2340308310"/>
              </p:ext>
            </p:extLst>
          </p:nvPr>
        </p:nvGraphicFramePr>
        <p:xfrm>
          <a:off x="968375" y="1905000"/>
          <a:ext cx="4213225" cy="655637"/>
        </p:xfrm>
        <a:graphic>
          <a:graphicData uri="http://schemas.openxmlformats.org/presentationml/2006/ole">
            <p:oleObj spid="_x0000_s5447" name="Equation" r:id="rId4" imgW="2527300" imgH="393700" progId="Equation.3">
              <p:embed/>
            </p:oleObj>
          </a:graphicData>
        </a:graphic>
      </p:graphicFrame>
      <p:graphicFrame>
        <p:nvGraphicFramePr>
          <p:cNvPr id="6" name="Object 5"/>
          <p:cNvGraphicFramePr>
            <a:graphicFrameLocks noChangeAspect="1"/>
          </p:cNvGraphicFramePr>
          <p:nvPr>
            <p:extLst>
              <p:ext uri="{D42A27DB-BD31-4B8C-83A1-F6EECF244321}">
                <p14:modId xmlns="" xmlns:p14="http://schemas.microsoft.com/office/powerpoint/2010/main" val="1022091155"/>
              </p:ext>
            </p:extLst>
          </p:nvPr>
        </p:nvGraphicFramePr>
        <p:xfrm>
          <a:off x="915987" y="3132160"/>
          <a:ext cx="5942013" cy="665162"/>
        </p:xfrm>
        <a:graphic>
          <a:graphicData uri="http://schemas.openxmlformats.org/presentationml/2006/ole">
            <p:oleObj spid="_x0000_s5448" name="Equation" r:id="rId5" imgW="3060700" imgH="342900" progId="Equation.3">
              <p:embed/>
            </p:oleObj>
          </a:graphicData>
        </a:graphic>
      </p:graphicFrame>
      <p:sp>
        <p:nvSpPr>
          <p:cNvPr id="5" name="TextBox 4"/>
          <p:cNvSpPr txBox="1"/>
          <p:nvPr/>
        </p:nvSpPr>
        <p:spPr>
          <a:xfrm>
            <a:off x="533400" y="519752"/>
            <a:ext cx="8077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Since the top of the valence band is </a:t>
            </a:r>
            <a:r>
              <a:rPr lang="en-US" i="1" dirty="0" smtClean="0">
                <a:latin typeface="Times New Roman" pitchFamily="18" charset="0"/>
                <a:cs typeface="Times New Roman" pitchFamily="18" charset="0"/>
              </a:rPr>
              <a:t>E</a:t>
            </a:r>
            <a:r>
              <a:rPr lang="en-US" i="1" baseline="-25000" dirty="0" smtClean="0">
                <a:latin typeface="Times New Roman" pitchFamily="18" charset="0"/>
                <a:cs typeface="Times New Roman" pitchFamily="18" charset="0"/>
              </a:rPr>
              <a:t>V</a:t>
            </a:r>
            <a:r>
              <a:rPr lang="en-US" dirty="0" smtClean="0">
                <a:latin typeface="Times New Roman" pitchFamily="18" charset="0"/>
                <a:cs typeface="Times New Roman" pitchFamily="18" charset="0"/>
              </a:rPr>
              <a:t>, the density of states as in Eq. (4) is given by</a:t>
            </a:r>
            <a:endParaRPr lang="en-US" dirty="0">
              <a:latin typeface="Times New Roman" pitchFamily="18" charset="0"/>
              <a:cs typeface="Times New Roman" pitchFamily="18" charset="0"/>
            </a:endParaRPr>
          </a:p>
        </p:txBody>
      </p:sp>
      <p:sp>
        <p:nvSpPr>
          <p:cNvPr id="7" name="TextBox 6"/>
          <p:cNvSpPr txBox="1"/>
          <p:nvPr/>
        </p:nvSpPr>
        <p:spPr>
          <a:xfrm>
            <a:off x="512928" y="1524000"/>
            <a:ext cx="8077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The Fermi function for a hole is 1</a:t>
            </a:r>
            <a:r>
              <a:rPr lang="en-US" dirty="0" smtClean="0">
                <a:latin typeface="Times New Roman" pitchFamily="18" charset="0"/>
                <a:cs typeface="Times New Roman" pitchFamily="18" charset="0"/>
                <a:sym typeface="Symbol"/>
              </a:rPr>
              <a:t></a:t>
            </a:r>
            <a:r>
              <a:rPr lang="en-US" i="1" dirty="0" smtClean="0">
                <a:latin typeface="Times New Roman" pitchFamily="18" charset="0"/>
                <a:cs typeface="Times New Roman" pitchFamily="18" charset="0"/>
                <a:sym typeface="Symbol"/>
              </a:rPr>
              <a:t>f</a:t>
            </a:r>
            <a:r>
              <a:rPr lang="en-US" dirty="0" smtClean="0">
                <a:latin typeface="Times New Roman" pitchFamily="18" charset="0"/>
                <a:cs typeface="Times New Roman" pitchFamily="18" charset="0"/>
                <a:sym typeface="Symbol"/>
              </a:rPr>
              <a:t>(</a:t>
            </a:r>
            <a:r>
              <a:rPr lang="en-US" i="1" dirty="0" smtClean="0">
                <a:latin typeface="Times New Roman" pitchFamily="18" charset="0"/>
                <a:cs typeface="Times New Roman" pitchFamily="18" charset="0"/>
                <a:sym typeface="Symbol"/>
              </a:rPr>
              <a:t>E</a:t>
            </a:r>
            <a:r>
              <a:rPr lang="en-US" dirty="0" smtClean="0">
                <a:latin typeface="Times New Roman" pitchFamily="18" charset="0"/>
                <a:cs typeface="Times New Roman" pitchFamily="18" charset="0"/>
                <a:sym typeface="Symbol"/>
              </a:rPr>
              <a:t>), then we have</a:t>
            </a:r>
            <a:endParaRPr lang="en-US" dirty="0">
              <a:latin typeface="Times New Roman" pitchFamily="18" charset="0"/>
              <a:cs typeface="Times New Roman" pitchFamily="18" charset="0"/>
            </a:endParaRPr>
          </a:p>
        </p:txBody>
      </p:sp>
      <p:sp>
        <p:nvSpPr>
          <p:cNvPr id="9" name="TextBox 8"/>
          <p:cNvSpPr txBox="1"/>
          <p:nvPr/>
        </p:nvSpPr>
        <p:spPr>
          <a:xfrm>
            <a:off x="533400" y="2557816"/>
            <a:ext cx="80772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where we have assumed that </a:t>
            </a:r>
            <a:r>
              <a:rPr lang="en-US" i="1" dirty="0">
                <a:latin typeface="Times New Roman" pitchFamily="18" charset="0"/>
                <a:cs typeface="Times New Roman" pitchFamily="18" charset="0"/>
                <a:sym typeface="Symbol"/>
              </a:rPr>
              <a:t>E</a:t>
            </a:r>
            <a:r>
              <a:rPr lang="en-US" i="1" baseline="-25000" dirty="0">
                <a:latin typeface="Times New Roman" pitchFamily="18" charset="0"/>
                <a:cs typeface="Times New Roman" pitchFamily="18" charset="0"/>
                <a:sym typeface="Symbol"/>
              </a:rPr>
              <a:t>F</a:t>
            </a:r>
            <a:r>
              <a:rPr lang="en-US" i="1" dirty="0" smtClean="0">
                <a:latin typeface="Times New Roman" pitchFamily="18" charset="0"/>
                <a:cs typeface="Times New Roman" pitchFamily="18" charset="0"/>
                <a:sym typeface="Symbol"/>
              </a:rPr>
              <a:t> </a:t>
            </a:r>
            <a:r>
              <a:rPr lang="en-US" dirty="0">
                <a:latin typeface="Times New Roman" pitchFamily="18" charset="0"/>
                <a:cs typeface="Times New Roman" pitchFamily="18" charset="0"/>
                <a:sym typeface="Symbol"/>
              </a:rPr>
              <a:t> </a:t>
            </a:r>
            <a:r>
              <a:rPr lang="en-US" i="1" dirty="0" smtClean="0">
                <a:latin typeface="Times New Roman" pitchFamily="18" charset="0"/>
                <a:cs typeface="Times New Roman" pitchFamily="18" charset="0"/>
                <a:sym typeface="Symbol"/>
              </a:rPr>
              <a:t>E</a:t>
            </a:r>
            <a:r>
              <a:rPr lang="en-US" dirty="0" smtClean="0">
                <a:latin typeface="Times New Roman" pitchFamily="18" charset="0"/>
                <a:cs typeface="Times New Roman" pitchFamily="18" charset="0"/>
                <a:sym typeface="Symbol"/>
              </a:rPr>
              <a:t>&gt;&gt; </a:t>
            </a:r>
            <a:r>
              <a:rPr lang="en-US" i="1" dirty="0">
                <a:latin typeface="Times New Roman" pitchFamily="18" charset="0"/>
                <a:cs typeface="Times New Roman" pitchFamily="18" charset="0"/>
                <a:sym typeface="Symbol"/>
              </a:rPr>
              <a:t>kT</a:t>
            </a:r>
            <a:r>
              <a:rPr lang="en-US" dirty="0">
                <a:latin typeface="Times New Roman" pitchFamily="18" charset="0"/>
                <a:cs typeface="Times New Roman" pitchFamily="18" charset="0"/>
                <a:sym typeface="Symbol"/>
              </a:rPr>
              <a:t>,</a:t>
            </a:r>
            <a:r>
              <a:rPr lang="en-US" dirty="0" smtClean="0">
                <a:latin typeface="Times New Roman" pitchFamily="18" charset="0"/>
                <a:cs typeface="Times New Roman" pitchFamily="18" charset="0"/>
              </a:rPr>
              <a:t> </a:t>
            </a:r>
            <a:r>
              <a:rPr lang="en-US" i="1" dirty="0">
                <a:latin typeface="Times New Roman" pitchFamily="18" charset="0"/>
                <a:cs typeface="Times New Roman" pitchFamily="18" charset="0"/>
                <a:sym typeface="Symbol"/>
              </a:rPr>
              <a:t>E</a:t>
            </a:r>
            <a:r>
              <a:rPr lang="en-US" i="1" baseline="-25000" dirty="0">
                <a:latin typeface="Times New Roman" pitchFamily="18" charset="0"/>
                <a:cs typeface="Times New Roman" pitchFamily="18" charset="0"/>
                <a:sym typeface="Symbol"/>
              </a:rPr>
              <a:t>V </a:t>
            </a:r>
            <a:r>
              <a:rPr lang="en-US" i="1" baseline="-25000" dirty="0" smtClean="0">
                <a:latin typeface="Times New Roman" pitchFamily="18" charset="0"/>
                <a:cs typeface="Times New Roman" pitchFamily="18" charset="0"/>
                <a:sym typeface="Symbol"/>
              </a:rPr>
              <a:t> </a:t>
            </a:r>
            <a:r>
              <a:rPr lang="en-US" dirty="0">
                <a:latin typeface="Times New Roman" pitchFamily="18" charset="0"/>
                <a:cs typeface="Times New Roman" pitchFamily="18" charset="0"/>
                <a:sym typeface="Symbol"/>
              </a:rPr>
              <a:t>≤</a:t>
            </a:r>
            <a:r>
              <a:rPr lang="en-US" i="1" dirty="0" smtClean="0">
                <a:latin typeface="Times New Roman" pitchFamily="18" charset="0"/>
                <a:cs typeface="Times New Roman" pitchFamily="18" charset="0"/>
              </a:rPr>
              <a:t> E.</a:t>
            </a:r>
            <a:r>
              <a:rPr lang="en-US" dirty="0" smtClean="0">
                <a:latin typeface="Times New Roman" pitchFamily="18" charset="0"/>
                <a:cs typeface="Times New Roman" pitchFamily="18" charset="0"/>
                <a:sym typeface="Symbol"/>
              </a:rPr>
              <a:t> </a:t>
            </a:r>
            <a:r>
              <a:rPr lang="en-US" dirty="0">
                <a:latin typeface="Times New Roman" pitchFamily="18" charset="0"/>
                <a:cs typeface="Times New Roman" pitchFamily="18" charset="0"/>
              </a:rPr>
              <a:t>Hence the no. of holes per cubic meter in the valence band </a:t>
            </a:r>
            <a:r>
              <a:rPr lang="en-US" dirty="0" smtClean="0">
                <a:latin typeface="Times New Roman" pitchFamily="18" charset="0"/>
                <a:cs typeface="Times New Roman" pitchFamily="18" charset="0"/>
              </a:rPr>
              <a:t>is</a:t>
            </a:r>
            <a:endParaRPr lang="en-US" dirty="0">
              <a:latin typeface="Times New Roman" pitchFamily="18" charset="0"/>
              <a:cs typeface="Times New Roman" pitchFamily="18" charset="0"/>
            </a:endParaRPr>
          </a:p>
        </p:txBody>
      </p:sp>
      <p:sp>
        <p:nvSpPr>
          <p:cNvPr id="11" name="TextBox 10"/>
          <p:cNvSpPr txBox="1"/>
          <p:nvPr/>
        </p:nvSpPr>
        <p:spPr>
          <a:xfrm>
            <a:off x="533400" y="3796352"/>
            <a:ext cx="8077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where </a:t>
            </a:r>
            <a:r>
              <a:rPr lang="en-US" i="1" dirty="0" smtClean="0">
                <a:latin typeface="Times New Roman" pitchFamily="18" charset="0"/>
                <a:cs typeface="Times New Roman" pitchFamily="18" charset="0"/>
              </a:rPr>
              <a:t>N</a:t>
            </a:r>
            <a:r>
              <a:rPr lang="en-US" i="1" baseline="-25000" dirty="0" smtClean="0">
                <a:latin typeface="Times New Roman" pitchFamily="18" charset="0"/>
                <a:cs typeface="Times New Roman" pitchFamily="18" charset="0"/>
              </a:rPr>
              <a:t>V</a:t>
            </a:r>
            <a:r>
              <a:rPr lang="en-US" dirty="0" smtClean="0">
                <a:latin typeface="Times New Roman" pitchFamily="18" charset="0"/>
                <a:cs typeface="Times New Roman" pitchFamily="18" charset="0"/>
              </a:rPr>
              <a:t> is given by Eq. (7) with </a:t>
            </a:r>
            <a:r>
              <a:rPr lang="en-US" i="1" dirty="0" smtClean="0">
                <a:latin typeface="Times New Roman" pitchFamily="18" charset="0"/>
                <a:cs typeface="Times New Roman" pitchFamily="18" charset="0"/>
              </a:rPr>
              <a:t>m</a:t>
            </a:r>
            <a:r>
              <a:rPr lang="en-US" i="1" baseline="-25000"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replaced by </a:t>
            </a:r>
            <a:r>
              <a:rPr lang="en-US" i="1" dirty="0" smtClean="0">
                <a:latin typeface="Times New Roman" pitchFamily="18" charset="0"/>
                <a:cs typeface="Times New Roman" pitchFamily="18" charset="0"/>
              </a:rPr>
              <a:t>m</a:t>
            </a:r>
            <a:r>
              <a:rPr lang="en-US" i="1" baseline="-25000" dirty="0" smtClean="0">
                <a:latin typeface="Times New Roman" pitchFamily="18" charset="0"/>
                <a:cs typeface="Times New Roman" pitchFamily="18" charset="0"/>
              </a:rPr>
              <a:t>p</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12" name="TextBox 11"/>
          <p:cNvSpPr txBox="1"/>
          <p:nvPr/>
        </p:nvSpPr>
        <p:spPr>
          <a:xfrm>
            <a:off x="556146" y="4253552"/>
            <a:ext cx="7444854" cy="369332"/>
          </a:xfrm>
          <a:prstGeom prst="rect">
            <a:avLst/>
          </a:prstGeom>
          <a:noFill/>
        </p:spPr>
        <p:txBody>
          <a:bodyPr wrap="square" rtlCol="0">
            <a:spAutoFit/>
          </a:bodyPr>
          <a:lstStyle/>
          <a:p>
            <a:r>
              <a:rPr lang="en-US" b="1" dirty="0" smtClean="0">
                <a:solidFill>
                  <a:srgbClr val="0070C0"/>
                </a:solidFill>
                <a:latin typeface="Times New Roman" pitchFamily="18" charset="0"/>
                <a:cs typeface="Times New Roman" pitchFamily="18" charset="0"/>
              </a:rPr>
              <a:t>The Fermi level in an intrinsic semiconductor:</a:t>
            </a:r>
            <a:endParaRPr lang="en-US" b="1" dirty="0">
              <a:solidFill>
                <a:srgbClr val="0070C0"/>
              </a:solidFill>
              <a:latin typeface="Times New Roman" pitchFamily="18" charset="0"/>
              <a:cs typeface="Times New Roman" pitchFamily="18" charset="0"/>
            </a:endParaRPr>
          </a:p>
        </p:txBody>
      </p:sp>
      <p:sp>
        <p:nvSpPr>
          <p:cNvPr id="13" name="TextBox 12"/>
          <p:cNvSpPr txBox="1"/>
          <p:nvPr/>
        </p:nvSpPr>
        <p:spPr>
          <a:xfrm>
            <a:off x="4912056" y="5056788"/>
            <a:ext cx="36576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If </a:t>
            </a:r>
            <a:r>
              <a:rPr lang="en-US" i="1" dirty="0" smtClean="0">
                <a:latin typeface="Times New Roman" pitchFamily="18" charset="0"/>
                <a:cs typeface="Times New Roman" pitchFamily="18" charset="0"/>
              </a:rPr>
              <a:t>m</a:t>
            </a:r>
            <a:r>
              <a:rPr lang="en-US" baseline="-25000"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m</a:t>
            </a:r>
            <a:r>
              <a:rPr lang="en-US" i="1" baseline="-25000" dirty="0" smtClean="0">
                <a:latin typeface="Times New Roman" pitchFamily="18" charset="0"/>
                <a:cs typeface="Times New Roman" pitchFamily="18" charset="0"/>
              </a:rPr>
              <a:t>p</a:t>
            </a:r>
            <a:r>
              <a:rPr lang="en-US" dirty="0" smtClean="0">
                <a:latin typeface="Times New Roman" pitchFamily="18" charset="0"/>
                <a:cs typeface="Times New Roman" pitchFamily="18" charset="0"/>
              </a:rPr>
              <a:t>, then </a:t>
            </a:r>
            <a:r>
              <a:rPr lang="en-US" i="1" dirty="0" smtClean="0">
                <a:latin typeface="Times New Roman" pitchFamily="18" charset="0"/>
                <a:cs typeface="Times New Roman" pitchFamily="18" charset="0"/>
              </a:rPr>
              <a:t>N</a:t>
            </a:r>
            <a:r>
              <a:rPr lang="en-US" i="1" baseline="-25000"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r>
              <a:rPr lang="en-US" i="1" baseline="-25000" dirty="0" smtClean="0">
                <a:latin typeface="Times New Roman" pitchFamily="18" charset="0"/>
                <a:cs typeface="Times New Roman" pitchFamily="18" charset="0"/>
              </a:rPr>
              <a:t>V</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(13)  and</a:t>
            </a:r>
            <a:endParaRPr lang="en-US" dirty="0">
              <a:latin typeface="Times New Roman" pitchFamily="18" charset="0"/>
              <a:cs typeface="Times New Roman" pitchFamily="18" charset="0"/>
            </a:endParaRPr>
          </a:p>
        </p:txBody>
      </p:sp>
      <p:graphicFrame>
        <p:nvGraphicFramePr>
          <p:cNvPr id="14" name="Object 13"/>
          <p:cNvGraphicFramePr>
            <a:graphicFrameLocks noChangeAspect="1"/>
          </p:cNvGraphicFramePr>
          <p:nvPr>
            <p:extLst>
              <p:ext uri="{D42A27DB-BD31-4B8C-83A1-F6EECF244321}">
                <p14:modId xmlns="" xmlns:p14="http://schemas.microsoft.com/office/powerpoint/2010/main" val="540812046"/>
              </p:ext>
            </p:extLst>
          </p:nvPr>
        </p:nvGraphicFramePr>
        <p:xfrm>
          <a:off x="706438" y="5092392"/>
          <a:ext cx="3995737" cy="1157287"/>
        </p:xfrm>
        <a:graphic>
          <a:graphicData uri="http://schemas.openxmlformats.org/presentationml/2006/ole">
            <p:oleObj spid="_x0000_s5449" name="Equation" r:id="rId6" imgW="2057400" imgH="596900" progId="Equation.3">
              <p:embed/>
            </p:oleObj>
          </a:graphicData>
        </a:graphic>
      </p:graphicFrame>
      <p:cxnSp>
        <p:nvCxnSpPr>
          <p:cNvPr id="16" name="Straight Connector 15"/>
          <p:cNvCxnSpPr/>
          <p:nvPr/>
        </p:nvCxnSpPr>
        <p:spPr>
          <a:xfrm>
            <a:off x="4724400" y="5064456"/>
            <a:ext cx="0" cy="118872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17" name="Object 16"/>
          <p:cNvGraphicFramePr>
            <a:graphicFrameLocks noChangeAspect="1"/>
          </p:cNvGraphicFramePr>
          <p:nvPr>
            <p:extLst>
              <p:ext uri="{D42A27DB-BD31-4B8C-83A1-F6EECF244321}">
                <p14:modId xmlns="" xmlns:p14="http://schemas.microsoft.com/office/powerpoint/2010/main" val="3423947783"/>
              </p:ext>
            </p:extLst>
          </p:nvPr>
        </p:nvGraphicFramePr>
        <p:xfrm>
          <a:off x="5160962" y="5585465"/>
          <a:ext cx="2230438" cy="573087"/>
        </p:xfrm>
        <a:graphic>
          <a:graphicData uri="http://schemas.openxmlformats.org/presentationml/2006/ole">
            <p:oleObj spid="_x0000_s5450" name="Equation" r:id="rId7" imgW="1333500" imgH="342900" progId="Equation.3">
              <p:embed/>
            </p:oleObj>
          </a:graphicData>
        </a:graphic>
      </p:graphicFrame>
      <p:sp>
        <p:nvSpPr>
          <p:cNvPr id="18" name="TextBox 17"/>
          <p:cNvSpPr txBox="1"/>
          <p:nvPr/>
        </p:nvSpPr>
        <p:spPr>
          <a:xfrm>
            <a:off x="533400" y="6297304"/>
            <a:ext cx="7241275" cy="369332"/>
          </a:xfrm>
          <a:prstGeom prst="rect">
            <a:avLst/>
          </a:prstGeom>
          <a:noFill/>
        </p:spPr>
        <p:txBody>
          <a:bodyPr wrap="square" rtlCol="0">
            <a:spAutoFit/>
          </a:bodyPr>
          <a:lstStyle/>
          <a:p>
            <a:r>
              <a:rPr lang="en-US" dirty="0" smtClean="0">
                <a:solidFill>
                  <a:srgbClr val="FF0000"/>
                </a:solidFill>
                <a:latin typeface="Times New Roman" pitchFamily="18" charset="0"/>
                <a:cs typeface="Times New Roman" pitchFamily="18" charset="0"/>
              </a:rPr>
              <a:t>Hence the Fermi level lies in the centre of the forbidden energy band.</a:t>
            </a:r>
            <a:endParaRPr lang="en-US" dirty="0">
              <a:solidFill>
                <a:srgbClr val="FF0000"/>
              </a:solidFill>
              <a:latin typeface="Times New Roman" pitchFamily="18" charset="0"/>
              <a:cs typeface="Times New Roman" pitchFamily="18" charset="0"/>
            </a:endParaRPr>
          </a:p>
        </p:txBody>
      </p:sp>
      <p:sp>
        <p:nvSpPr>
          <p:cNvPr id="19" name="TextBox 18"/>
          <p:cNvSpPr txBox="1"/>
          <p:nvPr/>
        </p:nvSpPr>
        <p:spPr>
          <a:xfrm>
            <a:off x="595952" y="4597316"/>
            <a:ext cx="8077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For intrinsic semiconductor, </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p</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n</a:t>
            </a:r>
            <a:r>
              <a:rPr lang="en-US" i="1"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(11)</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406642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2" grpId="0"/>
      <p:bldP spid="13" grpId="0"/>
      <p:bldP spid="18"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6019800" cy="369332"/>
          </a:xfrm>
          <a:prstGeom prst="rect">
            <a:avLst/>
          </a:prstGeom>
          <a:noFill/>
        </p:spPr>
        <p:txBody>
          <a:bodyPr wrap="square" rtlCol="0">
            <a:spAutoFit/>
          </a:bodyPr>
          <a:lstStyle/>
          <a:p>
            <a:r>
              <a:rPr lang="en-US" b="1" dirty="0" smtClean="0">
                <a:solidFill>
                  <a:srgbClr val="0070C0"/>
                </a:solidFill>
                <a:latin typeface="Times New Roman" pitchFamily="18" charset="0"/>
                <a:cs typeface="Times New Roman" pitchFamily="18" charset="0"/>
              </a:rPr>
              <a:t>The </a:t>
            </a:r>
            <a:r>
              <a:rPr lang="en-US" b="1" dirty="0">
                <a:solidFill>
                  <a:srgbClr val="0070C0"/>
                </a:solidFill>
                <a:latin typeface="Times New Roman" pitchFamily="18" charset="0"/>
                <a:cs typeface="Times New Roman" pitchFamily="18" charset="0"/>
              </a:rPr>
              <a:t>intrinsic </a:t>
            </a:r>
            <a:r>
              <a:rPr lang="en-US" b="1" dirty="0" smtClean="0">
                <a:solidFill>
                  <a:srgbClr val="0070C0"/>
                </a:solidFill>
                <a:latin typeface="Times New Roman" pitchFamily="18" charset="0"/>
                <a:cs typeface="Times New Roman" pitchFamily="18" charset="0"/>
              </a:rPr>
              <a:t>carrier concentration:</a:t>
            </a:r>
            <a:endParaRPr lang="en-US" b="1" dirty="0">
              <a:solidFill>
                <a:srgbClr val="0070C0"/>
              </a:solidFill>
              <a:latin typeface="Times New Roman" pitchFamily="18" charset="0"/>
              <a:cs typeface="Times New Roman" pitchFamily="18" charset="0"/>
            </a:endParaRPr>
          </a:p>
        </p:txBody>
      </p:sp>
      <p:graphicFrame>
        <p:nvGraphicFramePr>
          <p:cNvPr id="3" name="Object 2"/>
          <p:cNvGraphicFramePr>
            <a:graphicFrameLocks noChangeAspect="1"/>
          </p:cNvGraphicFramePr>
          <p:nvPr>
            <p:extLst>
              <p:ext uri="{D42A27DB-BD31-4B8C-83A1-F6EECF244321}">
                <p14:modId xmlns="" xmlns:p14="http://schemas.microsoft.com/office/powerpoint/2010/main" val="2604082223"/>
              </p:ext>
            </p:extLst>
          </p:nvPr>
        </p:nvGraphicFramePr>
        <p:xfrm>
          <a:off x="874713" y="804863"/>
          <a:ext cx="4546600" cy="403225"/>
        </p:xfrm>
        <a:graphic>
          <a:graphicData uri="http://schemas.openxmlformats.org/presentationml/2006/ole">
            <p:oleObj spid="_x0000_s6298" name="Equation" r:id="rId3" imgW="2578100" imgH="228600" progId="Equation.3">
              <p:embed/>
            </p:oleObj>
          </a:graphicData>
        </a:graphic>
      </p:graphicFrame>
      <p:sp>
        <p:nvSpPr>
          <p:cNvPr id="4" name="TextBox 3"/>
          <p:cNvSpPr txBox="1"/>
          <p:nvPr/>
        </p:nvSpPr>
        <p:spPr>
          <a:xfrm>
            <a:off x="533400" y="1992868"/>
            <a:ext cx="8077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Using Eq. (11) and (13), Eq. (15) reduces to</a:t>
            </a:r>
            <a:endParaRPr lang="en-US" dirty="0">
              <a:latin typeface="Times New Roman" pitchFamily="18" charset="0"/>
              <a:cs typeface="Times New Roman" pitchFamily="18" charset="0"/>
            </a:endParaRPr>
          </a:p>
        </p:txBody>
      </p:sp>
      <p:sp>
        <p:nvSpPr>
          <p:cNvPr id="5" name="TextBox 4"/>
          <p:cNvSpPr txBox="1"/>
          <p:nvPr/>
        </p:nvSpPr>
        <p:spPr>
          <a:xfrm>
            <a:off x="542499" y="1371600"/>
            <a:ext cx="8077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where </a:t>
            </a:r>
            <a:r>
              <a:rPr lang="en-US" i="1" dirty="0" smtClean="0">
                <a:latin typeface="Times New Roman" pitchFamily="18" charset="0"/>
                <a:cs typeface="Times New Roman" pitchFamily="18" charset="0"/>
              </a:rPr>
              <a:t>E</a:t>
            </a:r>
            <a:r>
              <a:rPr lang="en-US" i="1" baseline="-25000" dirty="0" smtClean="0">
                <a:latin typeface="Times New Roman" pitchFamily="18" charset="0"/>
                <a:cs typeface="Times New Roman" pitchFamily="18" charset="0"/>
              </a:rPr>
              <a:t>G</a:t>
            </a:r>
            <a:r>
              <a:rPr lang="en-US" dirty="0" smtClean="0">
                <a:latin typeface="Times New Roman" pitchFamily="18" charset="0"/>
                <a:cs typeface="Times New Roman" pitchFamily="18" charset="0"/>
              </a:rPr>
              <a:t> = Energy gap between valence and conduction band = </a:t>
            </a:r>
            <a:r>
              <a:rPr lang="en-US" i="1" dirty="0" smtClean="0">
                <a:latin typeface="Times New Roman" pitchFamily="18" charset="0"/>
                <a:cs typeface="Times New Roman" pitchFamily="18" charset="0"/>
              </a:rPr>
              <a:t>E</a:t>
            </a:r>
            <a:r>
              <a:rPr lang="en-US" i="1" baseline="-25000" dirty="0" smtClean="0">
                <a:latin typeface="Times New Roman" pitchFamily="18" charset="0"/>
                <a:cs typeface="Times New Roman" pitchFamily="18" charset="0"/>
              </a:rPr>
              <a:t>C</a:t>
            </a:r>
            <a:r>
              <a:rPr lang="en-US" dirty="0" smtClean="0">
                <a:latin typeface="Times New Roman" pitchFamily="18" charset="0"/>
                <a:cs typeface="Times New Roman" pitchFamily="18" charset="0"/>
                <a:sym typeface="Symbol"/>
              </a:rPr>
              <a:t></a:t>
            </a:r>
            <a:r>
              <a:rPr lang="en-US" i="1" dirty="0" smtClean="0">
                <a:latin typeface="Times New Roman" pitchFamily="18" charset="0"/>
                <a:cs typeface="Times New Roman" pitchFamily="18" charset="0"/>
                <a:sym typeface="Symbol"/>
              </a:rPr>
              <a:t>E</a:t>
            </a:r>
            <a:r>
              <a:rPr lang="en-US" i="1" baseline="-25000" dirty="0" smtClean="0">
                <a:latin typeface="Times New Roman" pitchFamily="18" charset="0"/>
                <a:cs typeface="Times New Roman" pitchFamily="18" charset="0"/>
                <a:sym typeface="Symbol"/>
              </a:rPr>
              <a:t>V</a:t>
            </a:r>
            <a:endParaRPr lang="en-US" i="1" baseline="-25000" dirty="0">
              <a:latin typeface="Times New Roman" pitchFamily="18" charset="0"/>
              <a:cs typeface="Times New Roman" pitchFamily="18" charset="0"/>
            </a:endParaRPr>
          </a:p>
        </p:txBody>
      </p:sp>
      <p:graphicFrame>
        <p:nvGraphicFramePr>
          <p:cNvPr id="6" name="Object 5"/>
          <p:cNvGraphicFramePr>
            <a:graphicFrameLocks noChangeAspect="1"/>
          </p:cNvGraphicFramePr>
          <p:nvPr>
            <p:extLst>
              <p:ext uri="{D42A27DB-BD31-4B8C-83A1-F6EECF244321}">
                <p14:modId xmlns="" xmlns:p14="http://schemas.microsoft.com/office/powerpoint/2010/main" val="555201377"/>
              </p:ext>
            </p:extLst>
          </p:nvPr>
        </p:nvGraphicFramePr>
        <p:xfrm>
          <a:off x="1235075" y="2514600"/>
          <a:ext cx="1670050" cy="442912"/>
        </p:xfrm>
        <a:graphic>
          <a:graphicData uri="http://schemas.openxmlformats.org/presentationml/2006/ole">
            <p:oleObj spid="_x0000_s6299" name="Equation" r:id="rId4" imgW="863225" imgH="228501" progId="Equation.3">
              <p:embed/>
            </p:oleObj>
          </a:graphicData>
        </a:graphic>
      </p:graphicFrame>
      <p:graphicFrame>
        <p:nvGraphicFramePr>
          <p:cNvPr id="7" name="Object 6"/>
          <p:cNvGraphicFramePr>
            <a:graphicFrameLocks noChangeAspect="1"/>
          </p:cNvGraphicFramePr>
          <p:nvPr>
            <p:extLst>
              <p:ext uri="{D42A27DB-BD31-4B8C-83A1-F6EECF244321}">
                <p14:modId xmlns="" xmlns:p14="http://schemas.microsoft.com/office/powerpoint/2010/main" val="2315647131"/>
              </p:ext>
            </p:extLst>
          </p:nvPr>
        </p:nvGraphicFramePr>
        <p:xfrm>
          <a:off x="1033463" y="3124200"/>
          <a:ext cx="2840037" cy="419100"/>
        </p:xfrm>
        <a:graphic>
          <a:graphicData uri="http://schemas.openxmlformats.org/presentationml/2006/ole">
            <p:oleObj spid="_x0000_s6300" name="Equation" r:id="rId5" imgW="1549400" imgH="228600" progId="Equation.3">
              <p:embed/>
            </p:oleObj>
          </a:graphicData>
        </a:graphic>
      </p:graphicFrame>
      <p:grpSp>
        <p:nvGrpSpPr>
          <p:cNvPr id="8" name="Group 7"/>
          <p:cNvGrpSpPr/>
          <p:nvPr/>
        </p:nvGrpSpPr>
        <p:grpSpPr>
          <a:xfrm>
            <a:off x="486128" y="4079120"/>
            <a:ext cx="8124472" cy="797680"/>
            <a:chOff x="486128" y="3886200"/>
            <a:chExt cx="8124472" cy="797680"/>
          </a:xfrm>
        </p:grpSpPr>
        <p:pic>
          <p:nvPicPr>
            <p:cNvPr id="6156" name="Picture 12"/>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1106404" y="3886200"/>
              <a:ext cx="6970796" cy="257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157" name="Picture 13"/>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486128" y="4114800"/>
              <a:ext cx="8124472"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158" name="Picture 14"/>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486128" y="4448175"/>
              <a:ext cx="620276" cy="23570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381000" y="3733800"/>
            <a:ext cx="1038554" cy="369332"/>
          </a:xfrm>
          <a:prstGeom prst="rect">
            <a:avLst/>
          </a:prstGeom>
          <a:noFill/>
        </p:spPr>
        <p:txBody>
          <a:bodyPr wrap="none" rtlCol="0">
            <a:spAutoFit/>
          </a:bodyPr>
          <a:lstStyle/>
          <a:p>
            <a:r>
              <a:rPr lang="en-US" dirty="0" smtClean="0"/>
              <a:t>Problem:</a:t>
            </a:r>
            <a:endParaRPr lang="en-US" dirty="0"/>
          </a:p>
        </p:txBody>
      </p:sp>
      <p:pic>
        <p:nvPicPr>
          <p:cNvPr id="6159" name="Picture 15"/>
          <p:cNvPicPr>
            <a:picLocks noChangeAspect="1" noChangeArrowheads="1"/>
          </p:cNvPicPr>
          <p:nvPr/>
        </p:nvPicPr>
        <p:blipFill>
          <a:blip r:embed="rId9">
            <a:extLst>
              <a:ext uri="{28A0092B-C50C-407E-A947-70E740481C1C}">
                <a14:useLocalDpi xmlns="" xmlns:a14="http://schemas.microsoft.com/office/drawing/2010/main" val="0"/>
              </a:ext>
            </a:extLst>
          </a:blip>
          <a:srcRect/>
          <a:stretch>
            <a:fillRect/>
          </a:stretch>
        </p:blipFill>
        <p:spPr bwMode="auto">
          <a:xfrm>
            <a:off x="762000" y="4876800"/>
            <a:ext cx="7709720" cy="1562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3411562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0848" y="228600"/>
            <a:ext cx="7149152" cy="461665"/>
          </a:xfrm>
          <a:prstGeom prst="rect">
            <a:avLst/>
          </a:prstGeom>
        </p:spPr>
        <p:txBody>
          <a:bodyPr wrap="square">
            <a:spAutoFit/>
          </a:bodyPr>
          <a:lstStyle/>
          <a:p>
            <a:r>
              <a:rPr lang="en-US" sz="2400" b="1" dirty="0" smtClean="0">
                <a:solidFill>
                  <a:srgbClr val="00B050"/>
                </a:solidFill>
              </a:rPr>
              <a:t>Extrinsic Semiconductor</a:t>
            </a:r>
            <a:endParaRPr lang="en-US" sz="2400" b="1" dirty="0">
              <a:solidFill>
                <a:srgbClr val="00B050"/>
              </a:solidFill>
            </a:endParaRPr>
          </a:p>
        </p:txBody>
      </p:sp>
      <p:pic>
        <p:nvPicPr>
          <p:cNvPr id="7172" name="Picture 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33400" y="1219200"/>
            <a:ext cx="8088085"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33400" y="2286000"/>
            <a:ext cx="8239126"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19752" y="685800"/>
            <a:ext cx="81534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Extrinsic semiconductor = Intrinsic semiconductor + </a:t>
            </a:r>
            <a:r>
              <a:rPr lang="en-US" dirty="0">
                <a:latin typeface="Times New Roman" pitchFamily="18" charset="0"/>
                <a:cs typeface="Times New Roman" pitchFamily="18" charset="0"/>
              </a:rPr>
              <a:t>I</a:t>
            </a:r>
            <a:r>
              <a:rPr lang="en-US" dirty="0" smtClean="0">
                <a:latin typeface="Times New Roman" pitchFamily="18" charset="0"/>
                <a:cs typeface="Times New Roman" pitchFamily="18" charset="0"/>
              </a:rPr>
              <a:t>mpurity/doping agent/dopant</a:t>
            </a:r>
            <a:endParaRPr lang="en-US" dirty="0">
              <a:latin typeface="Times New Roman" pitchFamily="18" charset="0"/>
              <a:cs typeface="Times New Roman" pitchFamily="18" charset="0"/>
            </a:endParaRPr>
          </a:p>
        </p:txBody>
      </p:sp>
      <p:pic>
        <p:nvPicPr>
          <p:cNvPr id="7174" name="Picture 6"/>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33400" y="3324225"/>
            <a:ext cx="8153401" cy="866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993248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029200" y="762000"/>
            <a:ext cx="3006435" cy="28346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762001" y="775648"/>
            <a:ext cx="3002139" cy="28346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887104" y="3733800"/>
            <a:ext cx="2929944" cy="2286000"/>
            <a:chOff x="4183040" y="3894160"/>
            <a:chExt cx="2929944" cy="2286000"/>
          </a:xfrm>
        </p:grpSpPr>
        <p:cxnSp>
          <p:nvCxnSpPr>
            <p:cNvPr id="4" name="Straight Arrow Connector 3"/>
            <p:cNvCxnSpPr/>
            <p:nvPr/>
          </p:nvCxnSpPr>
          <p:spPr>
            <a:xfrm flipV="1">
              <a:off x="4572000" y="3894160"/>
              <a:ext cx="0" cy="2286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183040" y="4673224"/>
              <a:ext cx="400110" cy="719554"/>
            </a:xfrm>
            <a:prstGeom prst="rect">
              <a:avLst/>
            </a:prstGeom>
            <a:noFill/>
          </p:spPr>
          <p:txBody>
            <a:bodyPr vert="vert270" wrap="square" rtlCol="0">
              <a:spAutoFit/>
            </a:bodyPr>
            <a:lstStyle/>
            <a:p>
              <a:r>
                <a:rPr lang="en-US" sz="1400" dirty="0" smtClean="0">
                  <a:latin typeface="Times New Roman" pitchFamily="18" charset="0"/>
                  <a:cs typeface="Times New Roman" pitchFamily="18" charset="0"/>
                </a:rPr>
                <a:t>Energy</a:t>
              </a:r>
              <a:endParaRPr lang="en-US" sz="1400" dirty="0">
                <a:latin typeface="Times New Roman" pitchFamily="18" charset="0"/>
                <a:cs typeface="Times New Roman" pitchFamily="18" charset="0"/>
              </a:endParaRPr>
            </a:p>
          </p:txBody>
        </p:sp>
        <p:sp>
          <p:nvSpPr>
            <p:cNvPr id="2" name="Rectangle 1"/>
            <p:cNvSpPr/>
            <p:nvPr/>
          </p:nvSpPr>
          <p:spPr>
            <a:xfrm>
              <a:off x="4579961" y="4101152"/>
              <a:ext cx="220183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Conduction band</a:t>
              </a:r>
              <a:endParaRPr lang="en-US" dirty="0"/>
            </a:p>
          </p:txBody>
        </p:sp>
        <p:sp>
          <p:nvSpPr>
            <p:cNvPr id="5" name="Rectangle 4"/>
            <p:cNvSpPr/>
            <p:nvPr/>
          </p:nvSpPr>
          <p:spPr>
            <a:xfrm>
              <a:off x="4585648" y="5638800"/>
              <a:ext cx="220979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Valence band</a:t>
              </a:r>
              <a:endParaRPr lang="en-US" dirty="0"/>
            </a:p>
          </p:txBody>
        </p:sp>
        <p:cxnSp>
          <p:nvCxnSpPr>
            <p:cNvPr id="11" name="Straight Arrow Connector 10"/>
            <p:cNvCxnSpPr/>
            <p:nvPr/>
          </p:nvCxnSpPr>
          <p:spPr>
            <a:xfrm>
              <a:off x="4827897" y="4634552"/>
              <a:ext cx="0" cy="100584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86952" y="4998675"/>
              <a:ext cx="533400" cy="338554"/>
            </a:xfrm>
            <a:prstGeom prst="rect">
              <a:avLst/>
            </a:prstGeom>
            <a:noFill/>
          </p:spPr>
          <p:txBody>
            <a:bodyPr wrap="square" rtlCol="0">
              <a:spAutoFit/>
            </a:bodyPr>
            <a:lstStyle/>
            <a:p>
              <a:r>
                <a:rPr lang="en-US" sz="1600" i="1" dirty="0" smtClean="0">
                  <a:latin typeface="Times New Roman" pitchFamily="18" charset="0"/>
                  <a:cs typeface="Times New Roman" pitchFamily="18" charset="0"/>
                </a:rPr>
                <a:t>E</a:t>
              </a:r>
              <a:r>
                <a:rPr lang="en-US" sz="1600" i="1" baseline="-25000" dirty="0" smtClean="0">
                  <a:latin typeface="Times New Roman" pitchFamily="18" charset="0"/>
                  <a:cs typeface="Times New Roman" pitchFamily="18" charset="0"/>
                </a:rPr>
                <a:t>G</a:t>
              </a:r>
              <a:endParaRPr lang="en-US" i="1" baseline="-25000" dirty="0">
                <a:latin typeface="Times New Roman" pitchFamily="18" charset="0"/>
                <a:cs typeface="Times New Roman" pitchFamily="18" charset="0"/>
              </a:endParaRPr>
            </a:p>
          </p:txBody>
        </p:sp>
        <p:cxnSp>
          <p:nvCxnSpPr>
            <p:cNvPr id="14" name="Straight Connector 13"/>
            <p:cNvCxnSpPr/>
            <p:nvPr/>
          </p:nvCxnSpPr>
          <p:spPr>
            <a:xfrm>
              <a:off x="4579960" y="5533802"/>
              <a:ext cx="21945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585648" y="5396552"/>
              <a:ext cx="219456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6" name="Object 15"/>
            <p:cNvGraphicFramePr>
              <a:graphicFrameLocks noChangeAspect="1"/>
            </p:cNvGraphicFramePr>
            <p:nvPr>
              <p:extLst>
                <p:ext uri="{D42A27DB-BD31-4B8C-83A1-F6EECF244321}">
                  <p14:modId xmlns="" xmlns:p14="http://schemas.microsoft.com/office/powerpoint/2010/main" val="2800889178"/>
                </p:ext>
              </p:extLst>
            </p:nvPr>
          </p:nvGraphicFramePr>
          <p:xfrm>
            <a:off x="4253552" y="5518812"/>
            <a:ext cx="274320" cy="274320"/>
          </p:xfrm>
          <a:graphic>
            <a:graphicData uri="http://schemas.openxmlformats.org/presentationml/2006/ole">
              <p:oleObj spid="_x0000_s7448" name="Equation" r:id="rId5" imgW="190417" imgH="190417" progId="Equation.3">
                <p:embed/>
              </p:oleObj>
            </a:graphicData>
          </a:graphic>
        </p:graphicFrame>
        <p:graphicFrame>
          <p:nvGraphicFramePr>
            <p:cNvPr id="20" name="Object 19"/>
            <p:cNvGraphicFramePr>
              <a:graphicFrameLocks noChangeAspect="1"/>
            </p:cNvGraphicFramePr>
            <p:nvPr>
              <p:extLst>
                <p:ext uri="{D42A27DB-BD31-4B8C-83A1-F6EECF244321}">
                  <p14:modId xmlns="" xmlns:p14="http://schemas.microsoft.com/office/powerpoint/2010/main" val="11389185"/>
                </p:ext>
              </p:extLst>
            </p:nvPr>
          </p:nvGraphicFramePr>
          <p:xfrm>
            <a:off x="4252913" y="4502150"/>
            <a:ext cx="292100" cy="274638"/>
          </p:xfrm>
          <a:graphic>
            <a:graphicData uri="http://schemas.openxmlformats.org/presentationml/2006/ole">
              <p:oleObj spid="_x0000_s7449" name="Equation" r:id="rId6" imgW="203112" imgH="190417" progId="Equation.3">
                <p:embed/>
              </p:oleObj>
            </a:graphicData>
          </a:graphic>
        </p:graphicFrame>
        <p:graphicFrame>
          <p:nvGraphicFramePr>
            <p:cNvPr id="15" name="Object 14"/>
            <p:cNvGraphicFramePr>
              <a:graphicFrameLocks noChangeAspect="1"/>
            </p:cNvGraphicFramePr>
            <p:nvPr>
              <p:extLst>
                <p:ext uri="{D42A27DB-BD31-4B8C-83A1-F6EECF244321}">
                  <p14:modId xmlns="" xmlns:p14="http://schemas.microsoft.com/office/powerpoint/2010/main" val="3971785940"/>
                </p:ext>
              </p:extLst>
            </p:nvPr>
          </p:nvGraphicFramePr>
          <p:xfrm>
            <a:off x="6834850" y="5440680"/>
            <a:ext cx="274320" cy="274320"/>
          </p:xfrm>
          <a:graphic>
            <a:graphicData uri="http://schemas.openxmlformats.org/presentationml/2006/ole">
              <p:oleObj spid="_x0000_s7450" name="Equation" r:id="rId7" imgW="215619" imgH="215619" progId="Equation.3">
                <p:embed/>
              </p:oleObj>
            </a:graphicData>
          </a:graphic>
        </p:graphicFrame>
        <p:graphicFrame>
          <p:nvGraphicFramePr>
            <p:cNvPr id="18" name="Object 17"/>
            <p:cNvGraphicFramePr>
              <a:graphicFrameLocks noChangeAspect="1"/>
            </p:cNvGraphicFramePr>
            <p:nvPr>
              <p:extLst>
                <p:ext uri="{D42A27DB-BD31-4B8C-83A1-F6EECF244321}">
                  <p14:modId xmlns="" xmlns:p14="http://schemas.microsoft.com/office/powerpoint/2010/main" val="3672572115"/>
                </p:ext>
              </p:extLst>
            </p:nvPr>
          </p:nvGraphicFramePr>
          <p:xfrm>
            <a:off x="6838664" y="5212080"/>
            <a:ext cx="274320" cy="274320"/>
          </p:xfrm>
          <a:graphic>
            <a:graphicData uri="http://schemas.openxmlformats.org/presentationml/2006/ole">
              <p:oleObj spid="_x0000_s7451" name="Equation" r:id="rId8" imgW="215619" imgH="215619" progId="Equation.3">
                <p:embed/>
              </p:oleObj>
            </a:graphicData>
          </a:graphic>
        </p:graphicFrame>
      </p:grpSp>
      <p:grpSp>
        <p:nvGrpSpPr>
          <p:cNvPr id="7" name="Group 6"/>
          <p:cNvGrpSpPr/>
          <p:nvPr/>
        </p:nvGrpSpPr>
        <p:grpSpPr>
          <a:xfrm>
            <a:off x="5147256" y="3755408"/>
            <a:ext cx="2929944" cy="2286000"/>
            <a:chOff x="5147256" y="4038600"/>
            <a:chExt cx="2929944" cy="2286000"/>
          </a:xfrm>
        </p:grpSpPr>
        <p:cxnSp>
          <p:nvCxnSpPr>
            <p:cNvPr id="21" name="Straight Arrow Connector 20"/>
            <p:cNvCxnSpPr/>
            <p:nvPr/>
          </p:nvCxnSpPr>
          <p:spPr>
            <a:xfrm flipV="1">
              <a:off x="5536216" y="4038600"/>
              <a:ext cx="0" cy="2286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147256" y="4817664"/>
              <a:ext cx="400110" cy="719554"/>
            </a:xfrm>
            <a:prstGeom prst="rect">
              <a:avLst/>
            </a:prstGeom>
            <a:noFill/>
          </p:spPr>
          <p:txBody>
            <a:bodyPr vert="vert270" wrap="square" rtlCol="0">
              <a:spAutoFit/>
            </a:bodyPr>
            <a:lstStyle/>
            <a:p>
              <a:r>
                <a:rPr lang="en-US" sz="1400" dirty="0" smtClean="0">
                  <a:latin typeface="Times New Roman" pitchFamily="18" charset="0"/>
                  <a:cs typeface="Times New Roman" pitchFamily="18" charset="0"/>
                </a:rPr>
                <a:t>Energy</a:t>
              </a:r>
              <a:endParaRPr lang="en-US" sz="1400" dirty="0">
                <a:latin typeface="Times New Roman" pitchFamily="18" charset="0"/>
                <a:cs typeface="Times New Roman" pitchFamily="18" charset="0"/>
              </a:endParaRPr>
            </a:p>
          </p:txBody>
        </p:sp>
        <p:sp>
          <p:nvSpPr>
            <p:cNvPr id="23" name="Rectangle 22"/>
            <p:cNvSpPr/>
            <p:nvPr/>
          </p:nvSpPr>
          <p:spPr>
            <a:xfrm>
              <a:off x="5544177" y="4245592"/>
              <a:ext cx="220183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Conduction band</a:t>
              </a:r>
              <a:endParaRPr lang="en-US" dirty="0"/>
            </a:p>
          </p:txBody>
        </p:sp>
        <p:sp>
          <p:nvSpPr>
            <p:cNvPr id="24" name="Rectangle 23"/>
            <p:cNvSpPr/>
            <p:nvPr/>
          </p:nvSpPr>
          <p:spPr>
            <a:xfrm>
              <a:off x="5549864" y="5783240"/>
              <a:ext cx="220979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Valence band</a:t>
              </a:r>
              <a:endParaRPr lang="en-US" dirty="0"/>
            </a:p>
          </p:txBody>
        </p:sp>
        <p:cxnSp>
          <p:nvCxnSpPr>
            <p:cNvPr id="25" name="Straight Arrow Connector 24"/>
            <p:cNvCxnSpPr/>
            <p:nvPr/>
          </p:nvCxnSpPr>
          <p:spPr>
            <a:xfrm>
              <a:off x="5792113" y="4778992"/>
              <a:ext cx="0" cy="100584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751168" y="5143115"/>
              <a:ext cx="533400" cy="338554"/>
            </a:xfrm>
            <a:prstGeom prst="rect">
              <a:avLst/>
            </a:prstGeom>
            <a:noFill/>
          </p:spPr>
          <p:txBody>
            <a:bodyPr wrap="square" rtlCol="0">
              <a:spAutoFit/>
            </a:bodyPr>
            <a:lstStyle/>
            <a:p>
              <a:r>
                <a:rPr lang="en-US" sz="1600" i="1" dirty="0" smtClean="0">
                  <a:latin typeface="Times New Roman" pitchFamily="18" charset="0"/>
                  <a:cs typeface="Times New Roman" pitchFamily="18" charset="0"/>
                </a:rPr>
                <a:t>E</a:t>
              </a:r>
              <a:r>
                <a:rPr lang="en-US" sz="1600" i="1" baseline="-25000" dirty="0" smtClean="0">
                  <a:latin typeface="Times New Roman" pitchFamily="18" charset="0"/>
                  <a:cs typeface="Times New Roman" pitchFamily="18" charset="0"/>
                </a:rPr>
                <a:t>G</a:t>
              </a:r>
              <a:endParaRPr lang="en-US" i="1" baseline="-25000" dirty="0">
                <a:latin typeface="Times New Roman" pitchFamily="18" charset="0"/>
                <a:cs typeface="Times New Roman" pitchFamily="18" charset="0"/>
              </a:endParaRPr>
            </a:p>
          </p:txBody>
        </p:sp>
        <p:cxnSp>
          <p:nvCxnSpPr>
            <p:cNvPr id="27" name="Straight Connector 26"/>
            <p:cNvCxnSpPr/>
            <p:nvPr/>
          </p:nvCxnSpPr>
          <p:spPr>
            <a:xfrm>
              <a:off x="5544176" y="5014050"/>
              <a:ext cx="21945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549864" y="4876800"/>
              <a:ext cx="219456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9" name="Object 28"/>
            <p:cNvGraphicFramePr>
              <a:graphicFrameLocks noChangeAspect="1"/>
            </p:cNvGraphicFramePr>
            <p:nvPr>
              <p:extLst>
                <p:ext uri="{D42A27DB-BD31-4B8C-83A1-F6EECF244321}">
                  <p14:modId xmlns="" xmlns:p14="http://schemas.microsoft.com/office/powerpoint/2010/main" val="426628440"/>
                </p:ext>
              </p:extLst>
            </p:nvPr>
          </p:nvGraphicFramePr>
          <p:xfrm>
            <a:off x="5217768" y="5663252"/>
            <a:ext cx="274320" cy="274320"/>
          </p:xfrm>
          <a:graphic>
            <a:graphicData uri="http://schemas.openxmlformats.org/presentationml/2006/ole">
              <p:oleObj spid="_x0000_s7452" name="Equation" r:id="rId9" imgW="190417" imgH="190417" progId="Equation.3">
                <p:embed/>
              </p:oleObj>
            </a:graphicData>
          </a:graphic>
        </p:graphicFrame>
        <p:graphicFrame>
          <p:nvGraphicFramePr>
            <p:cNvPr id="30" name="Object 29"/>
            <p:cNvGraphicFramePr>
              <a:graphicFrameLocks noChangeAspect="1"/>
            </p:cNvGraphicFramePr>
            <p:nvPr>
              <p:extLst>
                <p:ext uri="{D42A27DB-BD31-4B8C-83A1-F6EECF244321}">
                  <p14:modId xmlns="" xmlns:p14="http://schemas.microsoft.com/office/powerpoint/2010/main" val="1086576984"/>
                </p:ext>
              </p:extLst>
            </p:nvPr>
          </p:nvGraphicFramePr>
          <p:xfrm>
            <a:off x="5217129" y="4646590"/>
            <a:ext cx="292100" cy="274638"/>
          </p:xfrm>
          <a:graphic>
            <a:graphicData uri="http://schemas.openxmlformats.org/presentationml/2006/ole">
              <p:oleObj spid="_x0000_s7453" name="Equation" r:id="rId10" imgW="203112" imgH="190417" progId="Equation.3">
                <p:embed/>
              </p:oleObj>
            </a:graphicData>
          </a:graphic>
        </p:graphicFrame>
        <p:graphicFrame>
          <p:nvGraphicFramePr>
            <p:cNvPr id="31" name="Object 30"/>
            <p:cNvGraphicFramePr>
              <a:graphicFrameLocks noChangeAspect="1"/>
            </p:cNvGraphicFramePr>
            <p:nvPr>
              <p:extLst>
                <p:ext uri="{D42A27DB-BD31-4B8C-83A1-F6EECF244321}">
                  <p14:modId xmlns="" xmlns:p14="http://schemas.microsoft.com/office/powerpoint/2010/main" val="3614189408"/>
                </p:ext>
              </p:extLst>
            </p:nvPr>
          </p:nvGraphicFramePr>
          <p:xfrm>
            <a:off x="7799066" y="4920928"/>
            <a:ext cx="274320" cy="274320"/>
          </p:xfrm>
          <a:graphic>
            <a:graphicData uri="http://schemas.openxmlformats.org/presentationml/2006/ole">
              <p:oleObj spid="_x0000_s7454" name="Equation" r:id="rId11" imgW="215619" imgH="215619" progId="Equation.3">
                <p:embed/>
              </p:oleObj>
            </a:graphicData>
          </a:graphic>
        </p:graphicFrame>
        <p:graphicFrame>
          <p:nvGraphicFramePr>
            <p:cNvPr id="32" name="Object 31"/>
            <p:cNvGraphicFramePr>
              <a:graphicFrameLocks noChangeAspect="1"/>
            </p:cNvGraphicFramePr>
            <p:nvPr>
              <p:extLst>
                <p:ext uri="{D42A27DB-BD31-4B8C-83A1-F6EECF244321}">
                  <p14:modId xmlns="" xmlns:p14="http://schemas.microsoft.com/office/powerpoint/2010/main" val="3853330337"/>
                </p:ext>
              </p:extLst>
            </p:nvPr>
          </p:nvGraphicFramePr>
          <p:xfrm>
            <a:off x="7802880" y="4692328"/>
            <a:ext cx="274320" cy="274320"/>
          </p:xfrm>
          <a:graphic>
            <a:graphicData uri="http://schemas.openxmlformats.org/presentationml/2006/ole">
              <p:oleObj spid="_x0000_s7455" name="Equation" r:id="rId12" imgW="215619" imgH="215619" progId="Equation.3">
                <p:embed/>
              </p:oleObj>
            </a:graphicData>
          </a:graphic>
        </p:graphicFrame>
      </p:grpSp>
      <p:sp>
        <p:nvSpPr>
          <p:cNvPr id="6" name="TextBox 5"/>
          <p:cNvSpPr txBox="1"/>
          <p:nvPr/>
        </p:nvSpPr>
        <p:spPr>
          <a:xfrm>
            <a:off x="1087159" y="381000"/>
            <a:ext cx="2412352"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P-type semiconductor</a:t>
            </a:r>
            <a:endParaRPr lang="en-US" dirty="0">
              <a:latin typeface="Times New Roman" pitchFamily="18" charset="0"/>
              <a:cs typeface="Times New Roman" pitchFamily="18" charset="0"/>
            </a:endParaRPr>
          </a:p>
        </p:txBody>
      </p:sp>
      <p:sp>
        <p:nvSpPr>
          <p:cNvPr id="33" name="TextBox 32"/>
          <p:cNvSpPr txBox="1"/>
          <p:nvPr/>
        </p:nvSpPr>
        <p:spPr>
          <a:xfrm>
            <a:off x="5448587" y="381000"/>
            <a:ext cx="2412352" cy="369332"/>
          </a:xfrm>
          <a:prstGeom prst="rect">
            <a:avLst/>
          </a:prstGeom>
          <a:noFill/>
        </p:spPr>
        <p:txBody>
          <a:bodyPr wrap="square" rtlCol="0">
            <a:spAutoFit/>
          </a:bodyPr>
          <a:lstStyle/>
          <a:p>
            <a:pPr algn="ctr"/>
            <a:r>
              <a:rPr lang="en-US" dirty="0">
                <a:latin typeface="Times New Roman" pitchFamily="18" charset="0"/>
                <a:cs typeface="Times New Roman" pitchFamily="18" charset="0"/>
              </a:rPr>
              <a:t>N</a:t>
            </a:r>
            <a:r>
              <a:rPr lang="en-US" dirty="0" smtClean="0">
                <a:latin typeface="Times New Roman" pitchFamily="18" charset="0"/>
                <a:cs typeface="Times New Roman" pitchFamily="18" charset="0"/>
              </a:rPr>
              <a:t>-type semiconductor</a:t>
            </a:r>
            <a:endParaRPr lang="en-US" dirty="0">
              <a:latin typeface="Times New Roman" pitchFamily="18" charset="0"/>
              <a:cs typeface="Times New Roman" pitchFamily="18" charset="0"/>
            </a:endParaRPr>
          </a:p>
        </p:txBody>
      </p:sp>
      <p:sp>
        <p:nvSpPr>
          <p:cNvPr id="34" name="TextBox 33"/>
          <p:cNvSpPr txBox="1"/>
          <p:nvPr/>
        </p:nvSpPr>
        <p:spPr>
          <a:xfrm>
            <a:off x="1276064" y="6337953"/>
            <a:ext cx="6462671"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Position of Fermi level in (a) P-type and (b) N-type semiconductors</a:t>
            </a:r>
            <a:endParaRPr lang="en-US" dirty="0">
              <a:latin typeface="Times New Roman" pitchFamily="18" charset="0"/>
              <a:cs typeface="Times New Roman" pitchFamily="18" charset="0"/>
            </a:endParaRPr>
          </a:p>
        </p:txBody>
      </p:sp>
      <p:sp>
        <p:nvSpPr>
          <p:cNvPr id="35" name="TextBox 34"/>
          <p:cNvSpPr txBox="1"/>
          <p:nvPr/>
        </p:nvSpPr>
        <p:spPr>
          <a:xfrm>
            <a:off x="2057400" y="6006152"/>
            <a:ext cx="609600"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(a)</a:t>
            </a:r>
            <a:endParaRPr lang="en-US" dirty="0">
              <a:latin typeface="Times New Roman" pitchFamily="18" charset="0"/>
              <a:cs typeface="Times New Roman" pitchFamily="18" charset="0"/>
            </a:endParaRPr>
          </a:p>
        </p:txBody>
      </p:sp>
      <p:sp>
        <p:nvSpPr>
          <p:cNvPr id="36" name="TextBox 35"/>
          <p:cNvSpPr txBox="1"/>
          <p:nvPr/>
        </p:nvSpPr>
        <p:spPr>
          <a:xfrm>
            <a:off x="6385789" y="6019800"/>
            <a:ext cx="609600"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(b)</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40795246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70848" y="304800"/>
            <a:ext cx="6539552" cy="461665"/>
          </a:xfrm>
          <a:prstGeom prst="rect">
            <a:avLst/>
          </a:prstGeom>
        </p:spPr>
        <p:txBody>
          <a:bodyPr wrap="square">
            <a:spAutoFit/>
          </a:bodyPr>
          <a:lstStyle/>
          <a:p>
            <a:r>
              <a:rPr lang="en-US" sz="2400" b="1" dirty="0" smtClean="0">
                <a:solidFill>
                  <a:srgbClr val="00B050"/>
                </a:solidFill>
              </a:rPr>
              <a:t>The P-N Junction</a:t>
            </a:r>
            <a:endParaRPr lang="en-US" sz="2400" b="1" dirty="0">
              <a:solidFill>
                <a:srgbClr val="00B050"/>
              </a:solidFill>
            </a:endParaRPr>
          </a:p>
        </p:txBody>
      </p:sp>
      <p:sp>
        <p:nvSpPr>
          <p:cNvPr id="8" name="TextBox 7"/>
          <p:cNvSpPr txBox="1"/>
          <p:nvPr/>
        </p:nvSpPr>
        <p:spPr>
          <a:xfrm>
            <a:off x="492456" y="742664"/>
            <a:ext cx="8153400" cy="2585323"/>
          </a:xfrm>
          <a:prstGeom prst="rect">
            <a:avLst/>
          </a:prstGeom>
          <a:noFill/>
        </p:spPr>
        <p:txBody>
          <a:bodyPr wrap="square" rtlCol="0">
            <a:spAutoFit/>
          </a:bodyPr>
          <a:lstStyle/>
          <a:p>
            <a:pPr marL="285750" indent="-285750">
              <a:buFont typeface="Arial" pitchFamily="34" charset="0"/>
              <a:buChar char="•"/>
            </a:pPr>
            <a:r>
              <a:rPr lang="en-US" dirty="0" smtClean="0">
                <a:latin typeface="Times New Roman" pitchFamily="18" charset="0"/>
                <a:cs typeface="Times New Roman" pitchFamily="18" charset="0"/>
              </a:rPr>
              <a:t>If donor impurities are introduced into one side and acceptors into the other side of a single crystal of a semiconductor a p-n junction is formed.</a:t>
            </a:r>
          </a:p>
          <a:p>
            <a:pPr marL="285750" indent="-285750">
              <a:buFont typeface="Arial" pitchFamily="34" charset="0"/>
              <a:buChar char="•"/>
            </a:pPr>
            <a:r>
              <a:rPr lang="en-US" dirty="0" smtClean="0">
                <a:latin typeface="Times New Roman" pitchFamily="18" charset="0"/>
                <a:cs typeface="Times New Roman" pitchFamily="18" charset="0"/>
              </a:rPr>
              <a:t>Since there is a density gradient across the junction, holes will diffuse to the right across the junction and electrons to the left.</a:t>
            </a:r>
          </a:p>
          <a:p>
            <a:pPr marL="285750" indent="-285750">
              <a:buFont typeface="Arial" pitchFamily="34" charset="0"/>
              <a:buChar char="•"/>
            </a:pPr>
            <a:r>
              <a:rPr lang="en-US" dirty="0" smtClean="0">
                <a:latin typeface="Times New Roman" pitchFamily="18" charset="0"/>
                <a:cs typeface="Times New Roman" pitchFamily="18" charset="0"/>
              </a:rPr>
              <a:t>As a result of the displacement of these charges, an electric field will appear across the junction.</a:t>
            </a:r>
          </a:p>
          <a:p>
            <a:pPr marL="285750" indent="-285750">
              <a:buFont typeface="Arial" pitchFamily="34" charset="0"/>
              <a:buChar char="•"/>
            </a:pPr>
            <a:r>
              <a:rPr lang="en-US" dirty="0" smtClean="0">
                <a:latin typeface="Times New Roman" pitchFamily="18" charset="0"/>
                <a:cs typeface="Times New Roman" pitchFamily="18" charset="0"/>
              </a:rPr>
              <a:t>Equilibrium will be established when the field becomes large enough to restrain the process of diffusion.</a:t>
            </a:r>
          </a:p>
          <a:p>
            <a:pPr marL="285750" indent="-285750">
              <a:buFont typeface="Arial" pitchFamily="34" charset="0"/>
              <a:buChar char="•"/>
            </a:pPr>
            <a:r>
              <a:rPr lang="en-US" dirty="0">
                <a:latin typeface="Times New Roman" pitchFamily="18" charset="0"/>
                <a:cs typeface="Times New Roman" pitchFamily="18" charset="0"/>
              </a:rPr>
              <a:t>T</a:t>
            </a:r>
            <a:r>
              <a:rPr lang="en-US" dirty="0" smtClean="0">
                <a:latin typeface="Times New Roman" pitchFamily="18" charset="0"/>
                <a:cs typeface="Times New Roman" pitchFamily="18" charset="0"/>
              </a:rPr>
              <a:t>he region of the junction is called the </a:t>
            </a:r>
            <a:r>
              <a:rPr lang="en-US" dirty="0" smtClean="0">
                <a:solidFill>
                  <a:srgbClr val="FF0000"/>
                </a:solidFill>
                <a:latin typeface="Times New Roman" pitchFamily="18" charset="0"/>
                <a:cs typeface="Times New Roman" pitchFamily="18" charset="0"/>
              </a:rPr>
              <a:t>depletion region or depletion layer</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9" name="Picture 29" descr="Pn Junction - joined 0"/>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908175" y="4044288"/>
            <a:ext cx="4797425" cy="2363499"/>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30" descr="Pn Junction - joined 1"/>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908175" y="4044288"/>
            <a:ext cx="4797425" cy="2363499"/>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31" descr="Pn Junction - joined 1a"/>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908175" y="4044288"/>
            <a:ext cx="4797425" cy="2363499"/>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32" descr="Pn Junction - joined 1b"/>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1908175" y="4044288"/>
            <a:ext cx="4797425" cy="2363499"/>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33" descr="Pn Junction - joined 1c"/>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1908175" y="4044288"/>
            <a:ext cx="4797425" cy="2363499"/>
          </a:xfrm>
          <a:prstGeom prst="rect">
            <a:avLst/>
          </a:prstGeom>
          <a:noFill/>
          <a:extLst>
            <a:ext uri="{909E8E84-426E-40DD-AFC4-6F175D3DCCD1}">
              <a14:hiddenFill xmlns="" xmlns:a14="http://schemas.microsoft.com/office/drawing/2010/main">
                <a:solidFill>
                  <a:srgbClr val="FFFFFF"/>
                </a:solidFill>
              </a14:hiddenFill>
            </a:ext>
          </a:extLst>
        </p:spPr>
      </p:pic>
      <p:pic>
        <p:nvPicPr>
          <p:cNvPr id="14" name="Picture 34" descr="Pn Junction - joined 1d"/>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1908175" y="4044288"/>
            <a:ext cx="4797425" cy="2363499"/>
          </a:xfrm>
          <a:prstGeom prst="rect">
            <a:avLst/>
          </a:prstGeom>
          <a:noFill/>
          <a:extLst>
            <a:ext uri="{909E8E84-426E-40DD-AFC4-6F175D3DCCD1}">
              <a14:hiddenFill xmlns="" xmlns:a14="http://schemas.microsoft.com/office/drawing/2010/main">
                <a:solidFill>
                  <a:srgbClr val="FFFFFF"/>
                </a:solidFill>
              </a14:hiddenFill>
            </a:ext>
          </a:extLst>
        </p:spPr>
      </p:pic>
      <p:pic>
        <p:nvPicPr>
          <p:cNvPr id="15" name="Picture 35" descr="Pn Junction - joined 1e"/>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1908175" y="4044288"/>
            <a:ext cx="4797425" cy="2363499"/>
          </a:xfrm>
          <a:prstGeom prst="rect">
            <a:avLst/>
          </a:prstGeom>
          <a:noFill/>
          <a:extLst>
            <a:ext uri="{909E8E84-426E-40DD-AFC4-6F175D3DCCD1}">
              <a14:hiddenFill xmlns="" xmlns:a14="http://schemas.microsoft.com/office/drawing/2010/main">
                <a:solidFill>
                  <a:srgbClr val="FFFFFF"/>
                </a:solidFill>
              </a14:hiddenFill>
            </a:ext>
          </a:extLst>
        </p:spPr>
      </p:pic>
      <p:pic>
        <p:nvPicPr>
          <p:cNvPr id="16" name="Picture 36" descr="Pn Junction - joined 1f"/>
          <p:cNvPicPr>
            <a:picLocks noChangeAspect="1" noChangeArrowheads="1"/>
          </p:cNvPicPr>
          <p:nvPr/>
        </p:nvPicPr>
        <p:blipFill>
          <a:blip r:embed="rId9">
            <a:extLst>
              <a:ext uri="{28A0092B-C50C-407E-A947-70E740481C1C}">
                <a14:useLocalDpi xmlns="" xmlns:a14="http://schemas.microsoft.com/office/drawing/2010/main" val="0"/>
              </a:ext>
            </a:extLst>
          </a:blip>
          <a:srcRect/>
          <a:stretch>
            <a:fillRect/>
          </a:stretch>
        </p:blipFill>
        <p:spPr bwMode="auto">
          <a:xfrm>
            <a:off x="1905000" y="4044288"/>
            <a:ext cx="4797425" cy="2363499"/>
          </a:xfrm>
          <a:prstGeom prst="rect">
            <a:avLst/>
          </a:prstGeom>
          <a:noFill/>
          <a:extLst>
            <a:ext uri="{909E8E84-426E-40DD-AFC4-6F175D3DCCD1}">
              <a14:hiddenFill xmlns="" xmlns:a14="http://schemas.microsoft.com/office/drawing/2010/main">
                <a:solidFill>
                  <a:srgbClr val="FFFFFF"/>
                </a:solidFill>
              </a14:hiddenFill>
            </a:ext>
          </a:extLst>
        </p:spPr>
      </p:pic>
      <p:pic>
        <p:nvPicPr>
          <p:cNvPr id="17" name="Picture 37" descr="Pn Junction - joined 1g"/>
          <p:cNvPicPr>
            <a:picLocks noChangeAspect="1" noChangeArrowheads="1"/>
          </p:cNvPicPr>
          <p:nvPr/>
        </p:nvPicPr>
        <p:blipFill>
          <a:blip r:embed="rId10">
            <a:extLst>
              <a:ext uri="{28A0092B-C50C-407E-A947-70E740481C1C}">
                <a14:useLocalDpi xmlns="" xmlns:a14="http://schemas.microsoft.com/office/drawing/2010/main" val="0"/>
              </a:ext>
            </a:extLst>
          </a:blip>
          <a:srcRect/>
          <a:stretch>
            <a:fillRect/>
          </a:stretch>
        </p:blipFill>
        <p:spPr bwMode="auto">
          <a:xfrm>
            <a:off x="1908175" y="4044288"/>
            <a:ext cx="4797425" cy="2363499"/>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193" name="Group 8192"/>
          <p:cNvGrpSpPr/>
          <p:nvPr/>
        </p:nvGrpSpPr>
        <p:grpSpPr>
          <a:xfrm>
            <a:off x="3178792" y="3429000"/>
            <a:ext cx="2952464" cy="3366448"/>
            <a:chOff x="3178792" y="3429000"/>
            <a:chExt cx="2952464" cy="3366448"/>
          </a:xfrm>
        </p:grpSpPr>
        <p:grpSp>
          <p:nvGrpSpPr>
            <p:cNvPr id="27" name="Group 26"/>
            <p:cNvGrpSpPr/>
            <p:nvPr/>
          </p:nvGrpSpPr>
          <p:grpSpPr>
            <a:xfrm>
              <a:off x="3747448" y="4065896"/>
              <a:ext cx="1135548" cy="2729552"/>
              <a:chOff x="1524000" y="3584765"/>
              <a:chExt cx="1108075" cy="3108325"/>
            </a:xfrm>
          </p:grpSpPr>
          <p:pic>
            <p:nvPicPr>
              <p:cNvPr id="18" name="Picture 38" descr="Depletion Layer"/>
              <p:cNvPicPr>
                <a:picLocks noChangeAspect="1" noChangeArrowheads="1"/>
              </p:cNvPicPr>
              <p:nvPr/>
            </p:nvPicPr>
            <p:blipFill>
              <a:blip r:embed="rId11">
                <a:extLst>
                  <a:ext uri="{28A0092B-C50C-407E-A947-70E740481C1C}">
                    <a14:useLocalDpi xmlns="" xmlns:a14="http://schemas.microsoft.com/office/drawing/2010/main" val="0"/>
                  </a:ext>
                </a:extLst>
              </a:blip>
              <a:srcRect/>
              <a:stretch>
                <a:fillRect/>
              </a:stretch>
            </p:blipFill>
            <p:spPr bwMode="auto">
              <a:xfrm>
                <a:off x="1524000" y="3584765"/>
                <a:ext cx="1108075" cy="3108325"/>
              </a:xfrm>
              <a:prstGeom prst="rect">
                <a:avLst/>
              </a:prstGeom>
              <a:noFill/>
              <a:extLst>
                <a:ext uri="{909E8E84-426E-40DD-AFC4-6F175D3DCCD1}">
                  <a14:hiddenFill xmlns="" xmlns:a14="http://schemas.microsoft.com/office/drawing/2010/main">
                    <a:solidFill>
                      <a:srgbClr val="FFFFFF"/>
                    </a:solidFill>
                  </a14:hiddenFill>
                </a:ext>
              </a:extLst>
            </p:spPr>
          </p:pic>
          <p:sp>
            <p:nvSpPr>
              <p:cNvPr id="19" name="Oval 18"/>
              <p:cNvSpPr/>
              <p:nvPr/>
            </p:nvSpPr>
            <p:spPr>
              <a:xfrm>
                <a:off x="2237096" y="3965388"/>
                <a:ext cx="228600" cy="2256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t>
                </a:r>
                <a:endParaRPr lang="en-US" b="1" dirty="0">
                  <a:solidFill>
                    <a:schemeClr val="tx1"/>
                  </a:solidFill>
                </a:endParaRPr>
              </a:p>
            </p:txBody>
          </p:sp>
          <p:sp>
            <p:nvSpPr>
              <p:cNvPr id="20" name="Oval 19"/>
              <p:cNvSpPr/>
              <p:nvPr/>
            </p:nvSpPr>
            <p:spPr>
              <a:xfrm>
                <a:off x="2223448" y="4495800"/>
                <a:ext cx="228600" cy="2256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t>
                </a:r>
                <a:endParaRPr lang="en-US" b="1" dirty="0">
                  <a:solidFill>
                    <a:schemeClr val="tx1"/>
                  </a:solidFill>
                </a:endParaRPr>
              </a:p>
            </p:txBody>
          </p:sp>
          <p:sp>
            <p:nvSpPr>
              <p:cNvPr id="21" name="Oval 20"/>
              <p:cNvSpPr/>
              <p:nvPr/>
            </p:nvSpPr>
            <p:spPr>
              <a:xfrm>
                <a:off x="2231408" y="5111376"/>
                <a:ext cx="228600" cy="2256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t>
                </a:r>
                <a:endParaRPr lang="en-US" b="1" dirty="0">
                  <a:solidFill>
                    <a:schemeClr val="tx1"/>
                  </a:solidFill>
                </a:endParaRPr>
              </a:p>
            </p:txBody>
          </p:sp>
          <p:sp>
            <p:nvSpPr>
              <p:cNvPr id="22" name="Oval 21"/>
              <p:cNvSpPr/>
              <p:nvPr/>
            </p:nvSpPr>
            <p:spPr>
              <a:xfrm>
                <a:off x="2217760" y="5641788"/>
                <a:ext cx="228600" cy="2256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t>
                </a:r>
                <a:endParaRPr lang="en-US" b="1" dirty="0">
                  <a:solidFill>
                    <a:schemeClr val="tx1"/>
                  </a:solidFill>
                </a:endParaRPr>
              </a:p>
            </p:txBody>
          </p:sp>
          <p:sp>
            <p:nvSpPr>
              <p:cNvPr id="23" name="Oval 22"/>
              <p:cNvSpPr/>
              <p:nvPr/>
            </p:nvSpPr>
            <p:spPr>
              <a:xfrm>
                <a:off x="1703696" y="3962400"/>
                <a:ext cx="228600" cy="2256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sym typeface="Symbol"/>
                  </a:rPr>
                  <a:t></a:t>
                </a:r>
                <a:endParaRPr lang="en-US" b="1" dirty="0">
                  <a:solidFill>
                    <a:schemeClr val="tx1"/>
                  </a:solidFill>
                </a:endParaRPr>
              </a:p>
            </p:txBody>
          </p:sp>
          <p:sp>
            <p:nvSpPr>
              <p:cNvPr id="24" name="Oval 23"/>
              <p:cNvSpPr/>
              <p:nvPr/>
            </p:nvSpPr>
            <p:spPr>
              <a:xfrm>
                <a:off x="1690048" y="4492812"/>
                <a:ext cx="228600" cy="2256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sym typeface="Symbol"/>
                  </a:rPr>
                  <a:t></a:t>
                </a:r>
                <a:endParaRPr lang="en-US" b="1" dirty="0">
                  <a:solidFill>
                    <a:schemeClr val="tx1"/>
                  </a:solidFill>
                </a:endParaRPr>
              </a:p>
            </p:txBody>
          </p:sp>
          <p:sp>
            <p:nvSpPr>
              <p:cNvPr id="25" name="Oval 24"/>
              <p:cNvSpPr/>
              <p:nvPr/>
            </p:nvSpPr>
            <p:spPr>
              <a:xfrm>
                <a:off x="1698008" y="5108388"/>
                <a:ext cx="228600" cy="2256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sym typeface="Symbol"/>
                  </a:rPr>
                  <a:t></a:t>
                </a:r>
                <a:endParaRPr lang="en-US" b="1" dirty="0">
                  <a:solidFill>
                    <a:schemeClr val="tx1"/>
                  </a:solidFill>
                </a:endParaRPr>
              </a:p>
            </p:txBody>
          </p:sp>
          <p:sp>
            <p:nvSpPr>
              <p:cNvPr id="26" name="Oval 25"/>
              <p:cNvSpPr/>
              <p:nvPr/>
            </p:nvSpPr>
            <p:spPr>
              <a:xfrm>
                <a:off x="1684360" y="5638800"/>
                <a:ext cx="228600" cy="2256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sym typeface="Symbol"/>
                  </a:rPr>
                  <a:t></a:t>
                </a:r>
                <a:endParaRPr lang="en-US" b="1" dirty="0">
                  <a:solidFill>
                    <a:schemeClr val="tx1"/>
                  </a:solidFill>
                </a:endParaRPr>
              </a:p>
            </p:txBody>
          </p:sp>
        </p:grpSp>
        <p:grpSp>
          <p:nvGrpSpPr>
            <p:cNvPr id="8192" name="Group 8191"/>
            <p:cNvGrpSpPr/>
            <p:nvPr/>
          </p:nvGrpSpPr>
          <p:grpSpPr>
            <a:xfrm>
              <a:off x="3178792" y="3429000"/>
              <a:ext cx="2952464" cy="533400"/>
              <a:chOff x="3178792" y="3429000"/>
              <a:chExt cx="2952464" cy="533400"/>
            </a:xfrm>
          </p:grpSpPr>
          <p:sp>
            <p:nvSpPr>
              <p:cNvPr id="28" name="Freeform 27"/>
              <p:cNvSpPr/>
              <p:nvPr/>
            </p:nvSpPr>
            <p:spPr>
              <a:xfrm>
                <a:off x="3733800" y="3429000"/>
                <a:ext cx="1105468" cy="533400"/>
              </a:xfrm>
              <a:custGeom>
                <a:avLst/>
                <a:gdLst>
                  <a:gd name="connsiteX0" fmla="*/ 0 w 1105468"/>
                  <a:gd name="connsiteY0" fmla="*/ 301209 h 683491"/>
                  <a:gd name="connsiteX1" fmla="*/ 286603 w 1105468"/>
                  <a:gd name="connsiteY1" fmla="*/ 683346 h 683491"/>
                  <a:gd name="connsiteX2" fmla="*/ 504967 w 1105468"/>
                  <a:gd name="connsiteY2" fmla="*/ 342152 h 683491"/>
                  <a:gd name="connsiteX3" fmla="*/ 791570 w 1105468"/>
                  <a:gd name="connsiteY3" fmla="*/ 958 h 683491"/>
                  <a:gd name="connsiteX4" fmla="*/ 1105468 w 1105468"/>
                  <a:gd name="connsiteY4" fmla="*/ 451335 h 683491"/>
                  <a:gd name="connsiteX5" fmla="*/ 1105468 w 1105468"/>
                  <a:gd name="connsiteY5" fmla="*/ 451335 h 683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5468" h="683491">
                    <a:moveTo>
                      <a:pt x="0" y="301209"/>
                    </a:moveTo>
                    <a:cubicBezTo>
                      <a:pt x="101221" y="488865"/>
                      <a:pt x="202442" y="676522"/>
                      <a:pt x="286603" y="683346"/>
                    </a:cubicBezTo>
                    <a:cubicBezTo>
                      <a:pt x="370764" y="690170"/>
                      <a:pt x="420806" y="455883"/>
                      <a:pt x="504967" y="342152"/>
                    </a:cubicBezTo>
                    <a:cubicBezTo>
                      <a:pt x="589128" y="228421"/>
                      <a:pt x="691487" y="-17239"/>
                      <a:pt x="791570" y="958"/>
                    </a:cubicBezTo>
                    <a:cubicBezTo>
                      <a:pt x="891653" y="19155"/>
                      <a:pt x="1105468" y="451335"/>
                      <a:pt x="1105468" y="451335"/>
                    </a:cubicBezTo>
                    <a:lnTo>
                      <a:pt x="1105468" y="451335"/>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sym typeface="Symbol"/>
                  </a:rPr>
                  <a:t>         +</a:t>
                </a:r>
              </a:p>
              <a:p>
                <a:r>
                  <a:rPr lang="en-US" dirty="0" smtClean="0">
                    <a:sym typeface="Symbol"/>
                  </a:rPr>
                  <a:t>      </a:t>
                </a:r>
                <a:endParaRPr lang="en-US" dirty="0"/>
              </a:p>
            </p:txBody>
          </p:sp>
          <p:cxnSp>
            <p:nvCxnSpPr>
              <p:cNvPr id="30" name="Straight Connector 29"/>
              <p:cNvCxnSpPr/>
              <p:nvPr/>
            </p:nvCxnSpPr>
            <p:spPr>
              <a:xfrm>
                <a:off x="3178792" y="3695700"/>
                <a:ext cx="228600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842052" y="3654623"/>
                <a:ext cx="1289204" cy="307777"/>
              </a:xfrm>
              <a:prstGeom prst="rect">
                <a:avLst/>
              </a:prstGeom>
              <a:noFill/>
            </p:spPr>
            <p:txBody>
              <a:bodyPr wrap="square" rtlCol="0">
                <a:spAutoFit/>
              </a:bodyPr>
              <a:lstStyle/>
              <a:p>
                <a:r>
                  <a:rPr lang="en-US" sz="1400" dirty="0" smtClean="0"/>
                  <a:t>Charge density</a:t>
                </a:r>
                <a:endParaRPr lang="en-US" sz="1400" dirty="0"/>
              </a:p>
            </p:txBody>
          </p:sp>
        </p:grpSp>
      </p:grpSp>
    </p:spTree>
    <p:extLst>
      <p:ext uri="{BB962C8B-B14F-4D97-AF65-F5344CB8AC3E}">
        <p14:creationId xmlns="" xmlns:p14="http://schemas.microsoft.com/office/powerpoint/2010/main" val="59955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499"/>
                                          </p:stCondLst>
                                        </p:cTn>
                                        <p:tgtEl>
                                          <p:spTgt spid="12"/>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nodeType="afterEffect">
                                  <p:stCondLst>
                                    <p:cond delay="0"/>
                                  </p:stCondLst>
                                  <p:childTnLst>
                                    <p:set>
                                      <p:cBhvr>
                                        <p:cTn id="16" dur="1" fill="hold">
                                          <p:stCondLst>
                                            <p:cond delay="499"/>
                                          </p:stCondLst>
                                        </p:cTn>
                                        <p:tgtEl>
                                          <p:spTgt spid="13"/>
                                        </p:tgtEl>
                                        <p:attrNameLst>
                                          <p:attrName>style.visibility</p:attrName>
                                        </p:attrNameLst>
                                      </p:cBhvr>
                                      <p:to>
                                        <p:strVal val="visible"/>
                                      </p:to>
                                    </p:set>
                                  </p:childTnLst>
                                </p:cTn>
                              </p:par>
                            </p:childTnLst>
                          </p:cTn>
                        </p:par>
                        <p:par>
                          <p:cTn id="17" fill="hold">
                            <p:stCondLst>
                              <p:cond delay="1500"/>
                            </p:stCondLst>
                            <p:childTnLst>
                              <p:par>
                                <p:cTn id="18" presetID="1" presetClass="entr" presetSubtype="0" fill="hold" nodeType="afterEffect">
                                  <p:stCondLst>
                                    <p:cond delay="0"/>
                                  </p:stCondLst>
                                  <p:childTnLst>
                                    <p:set>
                                      <p:cBhvr>
                                        <p:cTn id="19" dur="1" fill="hold">
                                          <p:stCondLst>
                                            <p:cond delay="499"/>
                                          </p:stCondLst>
                                        </p:cTn>
                                        <p:tgtEl>
                                          <p:spTgt spid="14"/>
                                        </p:tgtEl>
                                        <p:attrNameLst>
                                          <p:attrName>style.visibility</p:attrName>
                                        </p:attrNameLst>
                                      </p:cBhvr>
                                      <p:to>
                                        <p:strVal val="visible"/>
                                      </p:to>
                                    </p:set>
                                  </p:childTnLst>
                                </p:cTn>
                              </p:par>
                            </p:childTnLst>
                          </p:cTn>
                        </p:par>
                        <p:par>
                          <p:cTn id="20" fill="hold">
                            <p:stCondLst>
                              <p:cond delay="2000"/>
                            </p:stCondLst>
                            <p:childTnLst>
                              <p:par>
                                <p:cTn id="21" presetID="1" presetClass="entr" presetSubtype="0" fill="hold" nodeType="afterEffect">
                                  <p:stCondLst>
                                    <p:cond delay="0"/>
                                  </p:stCondLst>
                                  <p:childTnLst>
                                    <p:set>
                                      <p:cBhvr>
                                        <p:cTn id="22" dur="1" fill="hold">
                                          <p:stCondLst>
                                            <p:cond delay="499"/>
                                          </p:stCondLst>
                                        </p:cTn>
                                        <p:tgtEl>
                                          <p:spTgt spid="15"/>
                                        </p:tgtEl>
                                        <p:attrNameLst>
                                          <p:attrName>style.visibility</p:attrName>
                                        </p:attrNameLst>
                                      </p:cBhvr>
                                      <p:to>
                                        <p:strVal val="visible"/>
                                      </p:to>
                                    </p:set>
                                  </p:childTnLst>
                                </p:cTn>
                              </p:par>
                            </p:childTnLst>
                          </p:cTn>
                        </p:par>
                        <p:par>
                          <p:cTn id="23" fill="hold">
                            <p:stCondLst>
                              <p:cond delay="2500"/>
                            </p:stCondLst>
                            <p:childTnLst>
                              <p:par>
                                <p:cTn id="24" presetID="1" presetClass="entr" presetSubtype="0" fill="hold" nodeType="afterEffect">
                                  <p:stCondLst>
                                    <p:cond delay="0"/>
                                  </p:stCondLst>
                                  <p:childTnLst>
                                    <p:set>
                                      <p:cBhvr>
                                        <p:cTn id="25" dur="1" fill="hold">
                                          <p:stCondLst>
                                            <p:cond delay="499"/>
                                          </p:stCondLst>
                                        </p:cTn>
                                        <p:tgtEl>
                                          <p:spTgt spid="16"/>
                                        </p:tgtEl>
                                        <p:attrNameLst>
                                          <p:attrName>style.visibility</p:attrName>
                                        </p:attrNameLst>
                                      </p:cBhvr>
                                      <p:to>
                                        <p:strVal val="visible"/>
                                      </p:to>
                                    </p:set>
                                  </p:childTnLst>
                                </p:cTn>
                              </p:par>
                            </p:childTnLst>
                          </p:cTn>
                        </p:par>
                        <p:par>
                          <p:cTn id="26" fill="hold">
                            <p:stCondLst>
                              <p:cond delay="3000"/>
                            </p:stCondLst>
                            <p:childTnLst>
                              <p:par>
                                <p:cTn id="27" presetID="1" presetClass="entr" presetSubtype="0" fill="hold" nodeType="afterEffect">
                                  <p:stCondLst>
                                    <p:cond delay="0"/>
                                  </p:stCondLst>
                                  <p:childTnLst>
                                    <p:set>
                                      <p:cBhvr>
                                        <p:cTn id="28" dur="1" fill="hold">
                                          <p:stCondLst>
                                            <p:cond delay="499"/>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8193"/>
                                        </p:tgtEl>
                                        <p:attrNameLst>
                                          <p:attrName>style.visibility</p:attrName>
                                        </p:attrNameLst>
                                      </p:cBhvr>
                                      <p:to>
                                        <p:strVal val="visible"/>
                                      </p:to>
                                    </p:set>
                                    <p:animEffect transition="in" filter="wipe(down)">
                                      <p:cBhvr>
                                        <p:cTn id="33" dur="500"/>
                                        <p:tgtEl>
                                          <p:spTgt spid="8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70848" y="304800"/>
            <a:ext cx="6539552" cy="461665"/>
          </a:xfrm>
          <a:prstGeom prst="rect">
            <a:avLst/>
          </a:prstGeom>
        </p:spPr>
        <p:txBody>
          <a:bodyPr wrap="square">
            <a:spAutoFit/>
          </a:bodyPr>
          <a:lstStyle/>
          <a:p>
            <a:r>
              <a:rPr lang="en-US" sz="2400" b="1" dirty="0" smtClean="0">
                <a:solidFill>
                  <a:srgbClr val="00B050"/>
                </a:solidFill>
              </a:rPr>
              <a:t>Band Structure of an Open Circuited P-N Junction</a:t>
            </a:r>
            <a:endParaRPr lang="en-US" sz="2400" b="1" dirty="0">
              <a:solidFill>
                <a:srgbClr val="00B050"/>
              </a:solidFill>
            </a:endParaRPr>
          </a:p>
        </p:txBody>
      </p:sp>
      <p:pic>
        <p:nvPicPr>
          <p:cNvPr id="921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84293" y="1219200"/>
            <a:ext cx="7601569" cy="464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6450910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5"/>
          <p:cNvGrpSpPr>
            <a:grpSpLocks/>
          </p:cNvGrpSpPr>
          <p:nvPr/>
        </p:nvGrpSpPr>
        <p:grpSpPr bwMode="auto">
          <a:xfrm>
            <a:off x="2667000" y="2083439"/>
            <a:ext cx="6248400" cy="2476500"/>
            <a:chOff x="1680" y="1776"/>
            <a:chExt cx="3936" cy="1560"/>
          </a:xfrm>
        </p:grpSpPr>
        <p:sp>
          <p:nvSpPr>
            <p:cNvPr id="3" name="Line 56"/>
            <p:cNvSpPr>
              <a:spLocks noChangeShapeType="1"/>
            </p:cNvSpPr>
            <p:nvPr/>
          </p:nvSpPr>
          <p:spPr bwMode="auto">
            <a:xfrm flipH="1">
              <a:off x="1680" y="3072"/>
              <a:ext cx="1872" cy="0"/>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dirty="0"/>
            </a:p>
          </p:txBody>
        </p:sp>
        <p:sp>
          <p:nvSpPr>
            <p:cNvPr id="4" name="Line 57"/>
            <p:cNvSpPr>
              <a:spLocks noChangeShapeType="1"/>
            </p:cNvSpPr>
            <p:nvPr/>
          </p:nvSpPr>
          <p:spPr bwMode="auto">
            <a:xfrm flipV="1">
              <a:off x="1680" y="1776"/>
              <a:ext cx="0" cy="1296"/>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dirty="0"/>
            </a:p>
          </p:txBody>
        </p:sp>
        <p:sp>
          <p:nvSpPr>
            <p:cNvPr id="5" name="Line 58"/>
            <p:cNvSpPr>
              <a:spLocks noChangeShapeType="1"/>
            </p:cNvSpPr>
            <p:nvPr/>
          </p:nvSpPr>
          <p:spPr bwMode="auto">
            <a:xfrm>
              <a:off x="1680" y="1776"/>
              <a:ext cx="330" cy="0"/>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dirty="0"/>
            </a:p>
          </p:txBody>
        </p:sp>
        <p:sp>
          <p:nvSpPr>
            <p:cNvPr id="6" name="Line 59"/>
            <p:cNvSpPr>
              <a:spLocks noChangeShapeType="1"/>
            </p:cNvSpPr>
            <p:nvPr/>
          </p:nvSpPr>
          <p:spPr bwMode="auto">
            <a:xfrm>
              <a:off x="3744" y="3072"/>
              <a:ext cx="1872" cy="0"/>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dirty="0"/>
            </a:p>
          </p:txBody>
        </p:sp>
        <p:sp>
          <p:nvSpPr>
            <p:cNvPr id="7" name="Line 60"/>
            <p:cNvSpPr>
              <a:spLocks noChangeShapeType="1"/>
            </p:cNvSpPr>
            <p:nvPr/>
          </p:nvSpPr>
          <p:spPr bwMode="auto">
            <a:xfrm flipV="1">
              <a:off x="5616" y="1776"/>
              <a:ext cx="0" cy="1296"/>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dirty="0"/>
            </a:p>
          </p:txBody>
        </p:sp>
        <p:sp>
          <p:nvSpPr>
            <p:cNvPr id="8" name="Line 61"/>
            <p:cNvSpPr>
              <a:spLocks noChangeShapeType="1"/>
            </p:cNvSpPr>
            <p:nvPr/>
          </p:nvSpPr>
          <p:spPr bwMode="auto">
            <a:xfrm flipH="1">
              <a:off x="5328" y="1776"/>
              <a:ext cx="288" cy="0"/>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en-US" dirty="0"/>
            </a:p>
          </p:txBody>
        </p:sp>
        <p:sp>
          <p:nvSpPr>
            <p:cNvPr id="9" name="Line 62"/>
            <p:cNvSpPr>
              <a:spLocks noChangeShapeType="1"/>
            </p:cNvSpPr>
            <p:nvPr/>
          </p:nvSpPr>
          <p:spPr bwMode="auto">
            <a:xfrm>
              <a:off x="3696" y="2808"/>
              <a:ext cx="0" cy="528"/>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dirty="0"/>
            </a:p>
          </p:txBody>
        </p:sp>
        <p:sp>
          <p:nvSpPr>
            <p:cNvPr id="10" name="Line 63"/>
            <p:cNvSpPr>
              <a:spLocks noChangeShapeType="1"/>
            </p:cNvSpPr>
            <p:nvPr/>
          </p:nvSpPr>
          <p:spPr bwMode="auto">
            <a:xfrm>
              <a:off x="3552" y="2904"/>
              <a:ext cx="0" cy="336"/>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dirty="0"/>
            </a:p>
          </p:txBody>
        </p:sp>
      </p:grpSp>
      <p:grpSp>
        <p:nvGrpSpPr>
          <p:cNvPr id="11" name="Group 50"/>
          <p:cNvGrpSpPr>
            <a:grpSpLocks/>
          </p:cNvGrpSpPr>
          <p:nvPr/>
        </p:nvGrpSpPr>
        <p:grpSpPr bwMode="auto">
          <a:xfrm>
            <a:off x="2670175" y="2086614"/>
            <a:ext cx="6248400" cy="2476500"/>
            <a:chOff x="1680" y="1776"/>
            <a:chExt cx="3936" cy="1560"/>
          </a:xfrm>
        </p:grpSpPr>
        <p:sp>
          <p:nvSpPr>
            <p:cNvPr id="12" name="Line 39"/>
            <p:cNvSpPr>
              <a:spLocks noChangeShapeType="1"/>
            </p:cNvSpPr>
            <p:nvPr/>
          </p:nvSpPr>
          <p:spPr bwMode="auto">
            <a:xfrm flipH="1">
              <a:off x="1680" y="3072"/>
              <a:ext cx="768" cy="0"/>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dirty="0"/>
            </a:p>
          </p:txBody>
        </p:sp>
        <p:sp>
          <p:nvSpPr>
            <p:cNvPr id="13" name="Line 40"/>
            <p:cNvSpPr>
              <a:spLocks noChangeShapeType="1"/>
            </p:cNvSpPr>
            <p:nvPr/>
          </p:nvSpPr>
          <p:spPr bwMode="auto">
            <a:xfrm flipV="1">
              <a:off x="1680" y="1776"/>
              <a:ext cx="0" cy="1296"/>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dirty="0"/>
            </a:p>
          </p:txBody>
        </p:sp>
        <p:sp>
          <p:nvSpPr>
            <p:cNvPr id="14" name="Line 41"/>
            <p:cNvSpPr>
              <a:spLocks noChangeShapeType="1"/>
            </p:cNvSpPr>
            <p:nvPr/>
          </p:nvSpPr>
          <p:spPr bwMode="auto">
            <a:xfrm>
              <a:off x="1680" y="1776"/>
              <a:ext cx="330" cy="0"/>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dirty="0"/>
            </a:p>
          </p:txBody>
        </p:sp>
        <p:sp>
          <p:nvSpPr>
            <p:cNvPr id="15" name="Line 42"/>
            <p:cNvSpPr>
              <a:spLocks noChangeShapeType="1"/>
            </p:cNvSpPr>
            <p:nvPr/>
          </p:nvSpPr>
          <p:spPr bwMode="auto">
            <a:xfrm>
              <a:off x="3744" y="3072"/>
              <a:ext cx="1872" cy="0"/>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dirty="0"/>
            </a:p>
          </p:txBody>
        </p:sp>
        <p:sp>
          <p:nvSpPr>
            <p:cNvPr id="16" name="Line 43"/>
            <p:cNvSpPr>
              <a:spLocks noChangeShapeType="1"/>
            </p:cNvSpPr>
            <p:nvPr/>
          </p:nvSpPr>
          <p:spPr bwMode="auto">
            <a:xfrm flipV="1">
              <a:off x="5616" y="1776"/>
              <a:ext cx="0" cy="1296"/>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dirty="0"/>
            </a:p>
          </p:txBody>
        </p:sp>
        <p:sp>
          <p:nvSpPr>
            <p:cNvPr id="17" name="Line 44"/>
            <p:cNvSpPr>
              <a:spLocks noChangeShapeType="1"/>
            </p:cNvSpPr>
            <p:nvPr/>
          </p:nvSpPr>
          <p:spPr bwMode="auto">
            <a:xfrm flipH="1">
              <a:off x="5328" y="1776"/>
              <a:ext cx="288" cy="0"/>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dirty="0"/>
            </a:p>
          </p:txBody>
        </p:sp>
        <p:sp>
          <p:nvSpPr>
            <p:cNvPr id="18" name="Line 45"/>
            <p:cNvSpPr>
              <a:spLocks noChangeShapeType="1"/>
            </p:cNvSpPr>
            <p:nvPr/>
          </p:nvSpPr>
          <p:spPr bwMode="auto">
            <a:xfrm flipH="1">
              <a:off x="2976" y="3072"/>
              <a:ext cx="576" cy="0"/>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dirty="0"/>
            </a:p>
          </p:txBody>
        </p:sp>
        <p:sp>
          <p:nvSpPr>
            <p:cNvPr id="19" name="Line 46"/>
            <p:cNvSpPr>
              <a:spLocks noChangeShapeType="1"/>
            </p:cNvSpPr>
            <p:nvPr/>
          </p:nvSpPr>
          <p:spPr bwMode="auto">
            <a:xfrm flipH="1">
              <a:off x="2469" y="2727"/>
              <a:ext cx="432" cy="336"/>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dirty="0"/>
            </a:p>
          </p:txBody>
        </p:sp>
        <p:sp>
          <p:nvSpPr>
            <p:cNvPr id="20" name="Line 48"/>
            <p:cNvSpPr>
              <a:spLocks noChangeShapeType="1"/>
            </p:cNvSpPr>
            <p:nvPr/>
          </p:nvSpPr>
          <p:spPr bwMode="auto">
            <a:xfrm>
              <a:off x="3696" y="2808"/>
              <a:ext cx="0" cy="528"/>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dirty="0"/>
            </a:p>
          </p:txBody>
        </p:sp>
        <p:sp>
          <p:nvSpPr>
            <p:cNvPr id="21" name="Line 49"/>
            <p:cNvSpPr>
              <a:spLocks noChangeShapeType="1"/>
            </p:cNvSpPr>
            <p:nvPr/>
          </p:nvSpPr>
          <p:spPr bwMode="auto">
            <a:xfrm>
              <a:off x="3552" y="2904"/>
              <a:ext cx="0" cy="336"/>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dirty="0"/>
            </a:p>
          </p:txBody>
        </p:sp>
      </p:grpSp>
      <p:pic>
        <p:nvPicPr>
          <p:cNvPr id="22" name="Picture 68" descr="Reverse Bias 0"/>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117850" y="824552"/>
            <a:ext cx="5407025" cy="2663825"/>
          </a:xfrm>
          <a:prstGeom prst="rect">
            <a:avLst/>
          </a:prstGeom>
          <a:noFill/>
          <a:extLst>
            <a:ext uri="{909E8E84-426E-40DD-AFC4-6F175D3DCCD1}">
              <a14:hiddenFill xmlns="" xmlns:a14="http://schemas.microsoft.com/office/drawing/2010/main">
                <a:solidFill>
                  <a:srgbClr val="FFFFFF"/>
                </a:solidFill>
              </a14:hiddenFill>
            </a:ext>
          </a:extLst>
        </p:spPr>
      </p:pic>
      <p:pic>
        <p:nvPicPr>
          <p:cNvPr id="24" name="Picture 66" descr="Pd with lines of forc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886075" y="824552"/>
            <a:ext cx="5829300" cy="2640012"/>
          </a:xfrm>
          <a:prstGeom prst="rect">
            <a:avLst/>
          </a:prstGeom>
          <a:noFill/>
          <a:extLst>
            <a:ext uri="{909E8E84-426E-40DD-AFC4-6F175D3DCCD1}">
              <a14:hiddenFill xmlns="" xmlns:a14="http://schemas.microsoft.com/office/drawing/2010/main">
                <a:solidFill>
                  <a:srgbClr val="FFFFFF"/>
                </a:solidFill>
              </a14:hiddenFill>
            </a:ext>
          </a:extLst>
        </p:spPr>
      </p:pic>
      <p:sp>
        <p:nvSpPr>
          <p:cNvPr id="25" name="Rectangle 24"/>
          <p:cNvSpPr/>
          <p:nvPr/>
        </p:nvSpPr>
        <p:spPr>
          <a:xfrm>
            <a:off x="470848" y="304800"/>
            <a:ext cx="6539552" cy="461665"/>
          </a:xfrm>
          <a:prstGeom prst="rect">
            <a:avLst/>
          </a:prstGeom>
        </p:spPr>
        <p:txBody>
          <a:bodyPr wrap="square">
            <a:spAutoFit/>
          </a:bodyPr>
          <a:lstStyle/>
          <a:p>
            <a:r>
              <a:rPr lang="en-US" sz="2400" b="1" dirty="0" smtClean="0">
                <a:solidFill>
                  <a:srgbClr val="00B050"/>
                </a:solidFill>
              </a:rPr>
              <a:t>P-N Junction as a Diode</a:t>
            </a:r>
            <a:endParaRPr lang="en-US" sz="2400" b="1" dirty="0">
              <a:solidFill>
                <a:srgbClr val="00B050"/>
              </a:solidFill>
            </a:endParaRPr>
          </a:p>
        </p:txBody>
      </p:sp>
      <p:sp>
        <p:nvSpPr>
          <p:cNvPr id="23" name="TextBox 22"/>
          <p:cNvSpPr txBox="1"/>
          <p:nvPr/>
        </p:nvSpPr>
        <p:spPr>
          <a:xfrm>
            <a:off x="492456" y="838200"/>
            <a:ext cx="1676400" cy="369332"/>
          </a:xfrm>
          <a:prstGeom prst="rect">
            <a:avLst/>
          </a:prstGeom>
          <a:noFill/>
        </p:spPr>
        <p:txBody>
          <a:bodyPr wrap="square" rtlCol="0">
            <a:spAutoFit/>
          </a:bodyPr>
          <a:lstStyle/>
          <a:p>
            <a:r>
              <a:rPr lang="en-US" dirty="0" smtClean="0"/>
              <a:t>Reverse Bias:</a:t>
            </a:r>
            <a:endParaRPr lang="en-US" dirty="0"/>
          </a:p>
        </p:txBody>
      </p:sp>
      <p:pic>
        <p:nvPicPr>
          <p:cNvPr id="26" name="Picture 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286000" y="4572000"/>
            <a:ext cx="6561125" cy="21763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90391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 presetClass="entr" presetSubtype="0" fill="hold" nodeType="afterEffect">
                                  <p:stCondLst>
                                    <p:cond delay="1000"/>
                                  </p:stCondLst>
                                  <p:childTnLst>
                                    <p:set>
                                      <p:cBhvr>
                                        <p:cTn id="15" dur="1" fill="hold">
                                          <p:stCondLst>
                                            <p:cond delay="0"/>
                                          </p:stCondLst>
                                        </p:cTn>
                                        <p:tgtEl>
                                          <p:spTgt spid="2"/>
                                        </p:tgtEl>
                                        <p:attrNameLst>
                                          <p:attrName>style.visibility</p:attrName>
                                        </p:attrNameLst>
                                      </p:cBhvr>
                                      <p:to>
                                        <p:strVal val="visible"/>
                                      </p:to>
                                    </p:set>
                                  </p:childTnLst>
                                </p:cTn>
                              </p:par>
                              <p:par>
                                <p:cTn id="16" presetID="1" presetClass="exit" presetSubtype="0" fill="hold" nodeType="withEffect">
                                  <p:stCondLst>
                                    <p:cond delay="1000"/>
                                  </p:stCondLst>
                                  <p:childTnLst>
                                    <p:set>
                                      <p:cBhvr>
                                        <p:cTn id="17" dur="1" fill="hold">
                                          <p:stCondLst>
                                            <p:cond delay="0"/>
                                          </p:stCondLst>
                                        </p:cTn>
                                        <p:tgtEl>
                                          <p:spTgt spid="11"/>
                                        </p:tgtEl>
                                        <p:attrNameLst>
                                          <p:attrName>style.visibility</p:attrName>
                                        </p:attrNameLst>
                                      </p:cBhvr>
                                      <p:to>
                                        <p:strVal val="hidden"/>
                                      </p:to>
                                    </p:set>
                                  </p:childTnLst>
                                </p:cTn>
                              </p:par>
                            </p:childTnLst>
                          </p:cTn>
                        </p:par>
                        <p:par>
                          <p:cTn id="18" fill="hold">
                            <p:stCondLst>
                              <p:cond delay="1500"/>
                            </p:stCondLst>
                            <p:childTnLst>
                              <p:par>
                                <p:cTn id="19" presetID="2" presetClass="entr" presetSubtype="4" fill="hold" nodeType="afterEffect">
                                  <p:stCondLst>
                                    <p:cond delay="100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492456" y="381000"/>
            <a:ext cx="1572220" cy="369332"/>
          </a:xfrm>
          <a:prstGeom prst="rect">
            <a:avLst/>
          </a:prstGeom>
          <a:noFill/>
        </p:spPr>
        <p:txBody>
          <a:bodyPr wrap="square" rtlCol="0">
            <a:spAutoFit/>
          </a:bodyPr>
          <a:lstStyle/>
          <a:p>
            <a:r>
              <a:rPr lang="en-US" dirty="0" smtClean="0"/>
              <a:t>Forward Bias:</a:t>
            </a:r>
            <a:endParaRPr lang="en-US" dirty="0"/>
          </a:p>
        </p:txBody>
      </p:sp>
      <p:grpSp>
        <p:nvGrpSpPr>
          <p:cNvPr id="39" name="Group 26"/>
          <p:cNvGrpSpPr>
            <a:grpSpLocks/>
          </p:cNvGrpSpPr>
          <p:nvPr/>
        </p:nvGrpSpPr>
        <p:grpSpPr bwMode="auto">
          <a:xfrm>
            <a:off x="2665413" y="2817813"/>
            <a:ext cx="6248400" cy="2476500"/>
            <a:chOff x="1680" y="1776"/>
            <a:chExt cx="3936" cy="1560"/>
          </a:xfrm>
        </p:grpSpPr>
        <p:sp>
          <p:nvSpPr>
            <p:cNvPr id="40" name="Line 27"/>
            <p:cNvSpPr>
              <a:spLocks noChangeShapeType="1"/>
            </p:cNvSpPr>
            <p:nvPr/>
          </p:nvSpPr>
          <p:spPr bwMode="auto">
            <a:xfrm>
              <a:off x="3600" y="2808"/>
              <a:ext cx="0" cy="528"/>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en-US" dirty="0"/>
            </a:p>
          </p:txBody>
        </p:sp>
        <p:sp>
          <p:nvSpPr>
            <p:cNvPr id="41" name="Line 28"/>
            <p:cNvSpPr>
              <a:spLocks noChangeShapeType="1"/>
            </p:cNvSpPr>
            <p:nvPr/>
          </p:nvSpPr>
          <p:spPr bwMode="auto">
            <a:xfrm>
              <a:off x="3744" y="2904"/>
              <a:ext cx="0" cy="336"/>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dirty="0"/>
            </a:p>
          </p:txBody>
        </p:sp>
        <p:sp>
          <p:nvSpPr>
            <p:cNvPr id="42" name="Line 29"/>
            <p:cNvSpPr>
              <a:spLocks noChangeShapeType="1"/>
            </p:cNvSpPr>
            <p:nvPr/>
          </p:nvSpPr>
          <p:spPr bwMode="auto">
            <a:xfrm flipH="1">
              <a:off x="1680" y="3072"/>
              <a:ext cx="1920" cy="0"/>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en-US" dirty="0"/>
            </a:p>
          </p:txBody>
        </p:sp>
        <p:sp>
          <p:nvSpPr>
            <p:cNvPr id="43" name="Line 30"/>
            <p:cNvSpPr>
              <a:spLocks noChangeShapeType="1"/>
            </p:cNvSpPr>
            <p:nvPr/>
          </p:nvSpPr>
          <p:spPr bwMode="auto">
            <a:xfrm flipV="1">
              <a:off x="1680" y="1776"/>
              <a:ext cx="0" cy="1296"/>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dirty="0"/>
            </a:p>
          </p:txBody>
        </p:sp>
        <p:sp>
          <p:nvSpPr>
            <p:cNvPr id="44" name="Line 31"/>
            <p:cNvSpPr>
              <a:spLocks noChangeShapeType="1"/>
            </p:cNvSpPr>
            <p:nvPr/>
          </p:nvSpPr>
          <p:spPr bwMode="auto">
            <a:xfrm>
              <a:off x="1680" y="1776"/>
              <a:ext cx="330" cy="0"/>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dirty="0"/>
            </a:p>
          </p:txBody>
        </p:sp>
        <p:sp>
          <p:nvSpPr>
            <p:cNvPr id="45" name="Line 32"/>
            <p:cNvSpPr>
              <a:spLocks noChangeShapeType="1"/>
            </p:cNvSpPr>
            <p:nvPr/>
          </p:nvSpPr>
          <p:spPr bwMode="auto">
            <a:xfrm>
              <a:off x="3744" y="3072"/>
              <a:ext cx="1872" cy="0"/>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dirty="0"/>
            </a:p>
          </p:txBody>
        </p:sp>
        <p:sp>
          <p:nvSpPr>
            <p:cNvPr id="46" name="Line 33"/>
            <p:cNvSpPr>
              <a:spLocks noChangeShapeType="1"/>
            </p:cNvSpPr>
            <p:nvPr/>
          </p:nvSpPr>
          <p:spPr bwMode="auto">
            <a:xfrm flipV="1">
              <a:off x="5616" y="1776"/>
              <a:ext cx="0" cy="1296"/>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dirty="0"/>
            </a:p>
          </p:txBody>
        </p:sp>
        <p:sp>
          <p:nvSpPr>
            <p:cNvPr id="47" name="Line 34"/>
            <p:cNvSpPr>
              <a:spLocks noChangeShapeType="1"/>
            </p:cNvSpPr>
            <p:nvPr/>
          </p:nvSpPr>
          <p:spPr bwMode="auto">
            <a:xfrm flipH="1">
              <a:off x="5328" y="1776"/>
              <a:ext cx="288" cy="0"/>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en-US" dirty="0"/>
            </a:p>
          </p:txBody>
        </p:sp>
      </p:grpSp>
      <p:grpSp>
        <p:nvGrpSpPr>
          <p:cNvPr id="48" name="Group 2"/>
          <p:cNvGrpSpPr>
            <a:grpSpLocks/>
          </p:cNvGrpSpPr>
          <p:nvPr/>
        </p:nvGrpSpPr>
        <p:grpSpPr bwMode="auto">
          <a:xfrm>
            <a:off x="2667000" y="2819400"/>
            <a:ext cx="6248400" cy="2476500"/>
            <a:chOff x="1680" y="1776"/>
            <a:chExt cx="3936" cy="1560"/>
          </a:xfrm>
        </p:grpSpPr>
        <p:sp>
          <p:nvSpPr>
            <p:cNvPr id="49" name="Line 3"/>
            <p:cNvSpPr>
              <a:spLocks noChangeShapeType="1"/>
            </p:cNvSpPr>
            <p:nvPr/>
          </p:nvSpPr>
          <p:spPr bwMode="auto">
            <a:xfrm>
              <a:off x="3600" y="2808"/>
              <a:ext cx="0" cy="528"/>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dirty="0"/>
            </a:p>
          </p:txBody>
        </p:sp>
        <p:sp>
          <p:nvSpPr>
            <p:cNvPr id="50" name="Line 4"/>
            <p:cNvSpPr>
              <a:spLocks noChangeShapeType="1"/>
            </p:cNvSpPr>
            <p:nvPr/>
          </p:nvSpPr>
          <p:spPr bwMode="auto">
            <a:xfrm>
              <a:off x="3744" y="2904"/>
              <a:ext cx="0" cy="336"/>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dirty="0"/>
            </a:p>
          </p:txBody>
        </p:sp>
        <p:sp>
          <p:nvSpPr>
            <p:cNvPr id="51" name="Line 5"/>
            <p:cNvSpPr>
              <a:spLocks noChangeShapeType="1"/>
            </p:cNvSpPr>
            <p:nvPr/>
          </p:nvSpPr>
          <p:spPr bwMode="auto">
            <a:xfrm flipH="1">
              <a:off x="1680" y="3072"/>
              <a:ext cx="768" cy="0"/>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dirty="0"/>
            </a:p>
          </p:txBody>
        </p:sp>
        <p:sp>
          <p:nvSpPr>
            <p:cNvPr id="52" name="Line 6"/>
            <p:cNvSpPr>
              <a:spLocks noChangeShapeType="1"/>
            </p:cNvSpPr>
            <p:nvPr/>
          </p:nvSpPr>
          <p:spPr bwMode="auto">
            <a:xfrm flipV="1">
              <a:off x="1680" y="1776"/>
              <a:ext cx="0" cy="1296"/>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dirty="0"/>
            </a:p>
          </p:txBody>
        </p:sp>
        <p:sp>
          <p:nvSpPr>
            <p:cNvPr id="53" name="Line 7"/>
            <p:cNvSpPr>
              <a:spLocks noChangeShapeType="1"/>
            </p:cNvSpPr>
            <p:nvPr/>
          </p:nvSpPr>
          <p:spPr bwMode="auto">
            <a:xfrm>
              <a:off x="1680" y="1776"/>
              <a:ext cx="330" cy="0"/>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dirty="0"/>
            </a:p>
          </p:txBody>
        </p:sp>
        <p:sp>
          <p:nvSpPr>
            <p:cNvPr id="54" name="Line 8"/>
            <p:cNvSpPr>
              <a:spLocks noChangeShapeType="1"/>
            </p:cNvSpPr>
            <p:nvPr/>
          </p:nvSpPr>
          <p:spPr bwMode="auto">
            <a:xfrm>
              <a:off x="3744" y="3072"/>
              <a:ext cx="1872" cy="0"/>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dirty="0"/>
            </a:p>
          </p:txBody>
        </p:sp>
        <p:sp>
          <p:nvSpPr>
            <p:cNvPr id="55" name="Line 9"/>
            <p:cNvSpPr>
              <a:spLocks noChangeShapeType="1"/>
            </p:cNvSpPr>
            <p:nvPr/>
          </p:nvSpPr>
          <p:spPr bwMode="auto">
            <a:xfrm flipV="1">
              <a:off x="5616" y="1776"/>
              <a:ext cx="0" cy="1296"/>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dirty="0"/>
            </a:p>
          </p:txBody>
        </p:sp>
        <p:sp>
          <p:nvSpPr>
            <p:cNvPr id="56" name="Line 10"/>
            <p:cNvSpPr>
              <a:spLocks noChangeShapeType="1"/>
            </p:cNvSpPr>
            <p:nvPr/>
          </p:nvSpPr>
          <p:spPr bwMode="auto">
            <a:xfrm flipH="1">
              <a:off x="5328" y="1776"/>
              <a:ext cx="288" cy="0"/>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dirty="0"/>
            </a:p>
          </p:txBody>
        </p:sp>
        <p:sp>
          <p:nvSpPr>
            <p:cNvPr id="57" name="Line 11"/>
            <p:cNvSpPr>
              <a:spLocks noChangeShapeType="1"/>
            </p:cNvSpPr>
            <p:nvPr/>
          </p:nvSpPr>
          <p:spPr bwMode="auto">
            <a:xfrm flipH="1">
              <a:off x="2976" y="3072"/>
              <a:ext cx="576" cy="0"/>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dirty="0"/>
            </a:p>
          </p:txBody>
        </p:sp>
        <p:sp>
          <p:nvSpPr>
            <p:cNvPr id="58" name="Line 12"/>
            <p:cNvSpPr>
              <a:spLocks noChangeShapeType="1"/>
            </p:cNvSpPr>
            <p:nvPr/>
          </p:nvSpPr>
          <p:spPr bwMode="auto">
            <a:xfrm flipH="1">
              <a:off x="2469" y="2727"/>
              <a:ext cx="432" cy="336"/>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dirty="0"/>
            </a:p>
          </p:txBody>
        </p:sp>
      </p:grpSp>
      <p:pic>
        <p:nvPicPr>
          <p:cNvPr id="59" name="Picture 37" descr="Reverse Bias 0"/>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114675" y="1557338"/>
            <a:ext cx="5407025" cy="2663825"/>
          </a:xfrm>
          <a:prstGeom prst="rect">
            <a:avLst/>
          </a:prstGeom>
          <a:noFill/>
          <a:extLst>
            <a:ext uri="{909E8E84-426E-40DD-AFC4-6F175D3DCCD1}">
              <a14:hiddenFill xmlns="" xmlns:a14="http://schemas.microsoft.com/office/drawing/2010/main">
                <a:solidFill>
                  <a:srgbClr val="FFFFFF"/>
                </a:solidFill>
              </a14:hiddenFill>
            </a:ext>
          </a:extLst>
        </p:spPr>
      </p:pic>
      <p:pic>
        <p:nvPicPr>
          <p:cNvPr id="60" name="Picture 24" descr="Pd with lines of force 1"/>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882900" y="1557338"/>
            <a:ext cx="5829300" cy="264001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944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ppt_x"/>
                                          </p:val>
                                        </p:tav>
                                        <p:tav tm="100000">
                                          <p:val>
                                            <p:strVal val="#ppt_x"/>
                                          </p:val>
                                        </p:tav>
                                      </p:tavLst>
                                    </p:anim>
                                    <p:anim calcmode="lin" valueType="num">
                                      <p:cBhvr additive="base">
                                        <p:cTn id="12" dur="500" fill="hold"/>
                                        <p:tgtEl>
                                          <p:spTgt spid="48"/>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 presetClass="entr" presetSubtype="0" fill="hold" nodeType="afterEffect">
                                  <p:stCondLst>
                                    <p:cond delay="1000"/>
                                  </p:stCondLst>
                                  <p:childTnLst>
                                    <p:set>
                                      <p:cBhvr>
                                        <p:cTn id="15" dur="1" fill="hold">
                                          <p:stCondLst>
                                            <p:cond delay="0"/>
                                          </p:stCondLst>
                                        </p:cTn>
                                        <p:tgtEl>
                                          <p:spTgt spid="39"/>
                                        </p:tgtEl>
                                        <p:attrNameLst>
                                          <p:attrName>style.visibility</p:attrName>
                                        </p:attrNameLst>
                                      </p:cBhvr>
                                      <p:to>
                                        <p:strVal val="visible"/>
                                      </p:to>
                                    </p:set>
                                  </p:childTnLst>
                                </p:cTn>
                              </p:par>
                              <p:par>
                                <p:cTn id="16" presetID="1" presetClass="exit" presetSubtype="0" fill="hold" nodeType="withEffect">
                                  <p:stCondLst>
                                    <p:cond delay="1000"/>
                                  </p:stCondLst>
                                  <p:childTnLst>
                                    <p:set>
                                      <p:cBhvr>
                                        <p:cTn id="17" dur="1" fill="hold">
                                          <p:stCondLst>
                                            <p:cond delay="0"/>
                                          </p:stCondLst>
                                        </p:cTn>
                                        <p:tgtEl>
                                          <p:spTgt spid="48"/>
                                        </p:tgtEl>
                                        <p:attrNameLst>
                                          <p:attrName>style.visibility</p:attrName>
                                        </p:attrNameLst>
                                      </p:cBhvr>
                                      <p:to>
                                        <p:strVal val="hidden"/>
                                      </p:to>
                                    </p:set>
                                  </p:childTnLst>
                                </p:cTn>
                              </p:par>
                            </p:childTnLst>
                          </p:cTn>
                        </p:par>
                        <p:par>
                          <p:cTn id="18" fill="hold">
                            <p:stCondLst>
                              <p:cond delay="1500"/>
                            </p:stCondLst>
                            <p:childTnLst>
                              <p:par>
                                <p:cTn id="19" presetID="2" presetClass="entr" presetSubtype="4" fill="hold" nodeType="afterEffect">
                                  <p:stCondLst>
                                    <p:cond delay="1500"/>
                                  </p:stCondLst>
                                  <p:childTnLst>
                                    <p:set>
                                      <p:cBhvr>
                                        <p:cTn id="20" dur="1" fill="hold">
                                          <p:stCondLst>
                                            <p:cond delay="0"/>
                                          </p:stCondLst>
                                        </p:cTn>
                                        <p:tgtEl>
                                          <p:spTgt spid="60"/>
                                        </p:tgtEl>
                                        <p:attrNameLst>
                                          <p:attrName>style.visibility</p:attrName>
                                        </p:attrNameLst>
                                      </p:cBhvr>
                                      <p:to>
                                        <p:strVal val="visible"/>
                                      </p:to>
                                    </p:set>
                                    <p:anim calcmode="lin" valueType="num">
                                      <p:cBhvr additive="base">
                                        <p:cTn id="21" dur="500" fill="hold"/>
                                        <p:tgtEl>
                                          <p:spTgt spid="60"/>
                                        </p:tgtEl>
                                        <p:attrNameLst>
                                          <p:attrName>ppt_x</p:attrName>
                                        </p:attrNameLst>
                                      </p:cBhvr>
                                      <p:tavLst>
                                        <p:tav tm="0">
                                          <p:val>
                                            <p:strVal val="#ppt_x"/>
                                          </p:val>
                                        </p:tav>
                                        <p:tav tm="100000">
                                          <p:val>
                                            <p:strVal val="#ppt_x"/>
                                          </p:val>
                                        </p:tav>
                                      </p:tavLst>
                                    </p:anim>
                                    <p:anim calcmode="lin" valueType="num">
                                      <p:cBhvr additive="base">
                                        <p:cTn id="22"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37"/>
          <p:cNvSpPr>
            <a:spLocks noChangeShapeType="1"/>
          </p:cNvSpPr>
          <p:nvPr/>
        </p:nvSpPr>
        <p:spPr bwMode="auto">
          <a:xfrm flipH="1">
            <a:off x="8458200" y="2819400"/>
            <a:ext cx="457200" cy="0"/>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en-US" dirty="0"/>
          </a:p>
        </p:txBody>
      </p:sp>
      <p:sp>
        <p:nvSpPr>
          <p:cNvPr id="3" name="Line 36"/>
          <p:cNvSpPr>
            <a:spLocks noChangeShapeType="1"/>
          </p:cNvSpPr>
          <p:nvPr/>
        </p:nvSpPr>
        <p:spPr bwMode="auto">
          <a:xfrm>
            <a:off x="2667000" y="2819400"/>
            <a:ext cx="523875" cy="0"/>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dirty="0"/>
          </a:p>
        </p:txBody>
      </p:sp>
      <p:grpSp>
        <p:nvGrpSpPr>
          <p:cNvPr id="4" name="Group 33"/>
          <p:cNvGrpSpPr>
            <a:grpSpLocks/>
          </p:cNvGrpSpPr>
          <p:nvPr/>
        </p:nvGrpSpPr>
        <p:grpSpPr bwMode="auto">
          <a:xfrm>
            <a:off x="2667000" y="2819400"/>
            <a:ext cx="6248400" cy="2476500"/>
            <a:chOff x="1680" y="1776"/>
            <a:chExt cx="3936" cy="1560"/>
          </a:xfrm>
        </p:grpSpPr>
        <p:sp>
          <p:nvSpPr>
            <p:cNvPr id="5" name="Line 5"/>
            <p:cNvSpPr>
              <a:spLocks noChangeShapeType="1"/>
            </p:cNvSpPr>
            <p:nvPr/>
          </p:nvSpPr>
          <p:spPr bwMode="auto">
            <a:xfrm>
              <a:off x="3600" y="2808"/>
              <a:ext cx="0" cy="528"/>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en-US" dirty="0"/>
            </a:p>
          </p:txBody>
        </p:sp>
        <p:sp>
          <p:nvSpPr>
            <p:cNvPr id="6" name="Line 6"/>
            <p:cNvSpPr>
              <a:spLocks noChangeShapeType="1"/>
            </p:cNvSpPr>
            <p:nvPr/>
          </p:nvSpPr>
          <p:spPr bwMode="auto">
            <a:xfrm>
              <a:off x="3744" y="2904"/>
              <a:ext cx="0" cy="336"/>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dirty="0"/>
            </a:p>
          </p:txBody>
        </p:sp>
        <p:sp>
          <p:nvSpPr>
            <p:cNvPr id="7" name="Line 7"/>
            <p:cNvSpPr>
              <a:spLocks noChangeShapeType="1"/>
            </p:cNvSpPr>
            <p:nvPr/>
          </p:nvSpPr>
          <p:spPr bwMode="auto">
            <a:xfrm flipH="1">
              <a:off x="1680" y="3072"/>
              <a:ext cx="1920" cy="0"/>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en-US" dirty="0"/>
            </a:p>
          </p:txBody>
        </p:sp>
        <p:sp>
          <p:nvSpPr>
            <p:cNvPr id="8" name="Line 8"/>
            <p:cNvSpPr>
              <a:spLocks noChangeShapeType="1"/>
            </p:cNvSpPr>
            <p:nvPr/>
          </p:nvSpPr>
          <p:spPr bwMode="auto">
            <a:xfrm flipV="1">
              <a:off x="1680" y="1776"/>
              <a:ext cx="0" cy="1296"/>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dirty="0"/>
            </a:p>
          </p:txBody>
        </p:sp>
        <p:sp>
          <p:nvSpPr>
            <p:cNvPr id="9" name="Line 9"/>
            <p:cNvSpPr>
              <a:spLocks noChangeShapeType="1"/>
            </p:cNvSpPr>
            <p:nvPr/>
          </p:nvSpPr>
          <p:spPr bwMode="auto">
            <a:xfrm>
              <a:off x="1680" y="1776"/>
              <a:ext cx="330" cy="0"/>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dirty="0"/>
            </a:p>
          </p:txBody>
        </p:sp>
        <p:sp>
          <p:nvSpPr>
            <p:cNvPr id="10" name="Line 10"/>
            <p:cNvSpPr>
              <a:spLocks noChangeShapeType="1"/>
            </p:cNvSpPr>
            <p:nvPr/>
          </p:nvSpPr>
          <p:spPr bwMode="auto">
            <a:xfrm>
              <a:off x="3744" y="3072"/>
              <a:ext cx="1872" cy="0"/>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dirty="0"/>
            </a:p>
          </p:txBody>
        </p:sp>
        <p:sp>
          <p:nvSpPr>
            <p:cNvPr id="11" name="Line 11"/>
            <p:cNvSpPr>
              <a:spLocks noChangeShapeType="1"/>
            </p:cNvSpPr>
            <p:nvPr/>
          </p:nvSpPr>
          <p:spPr bwMode="auto">
            <a:xfrm flipV="1">
              <a:off x="5616" y="1776"/>
              <a:ext cx="0" cy="1296"/>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dirty="0"/>
            </a:p>
          </p:txBody>
        </p:sp>
        <p:sp>
          <p:nvSpPr>
            <p:cNvPr id="12" name="Line 12"/>
            <p:cNvSpPr>
              <a:spLocks noChangeShapeType="1"/>
            </p:cNvSpPr>
            <p:nvPr/>
          </p:nvSpPr>
          <p:spPr bwMode="auto">
            <a:xfrm flipH="1">
              <a:off x="5328" y="1776"/>
              <a:ext cx="288" cy="0"/>
            </a:xfrm>
            <a:prstGeom prst="line">
              <a:avLst/>
            </a:prstGeom>
            <a:noFill/>
            <a:ln w="762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en-US" dirty="0"/>
            </a:p>
          </p:txBody>
        </p:sp>
      </p:grpSp>
      <p:pic>
        <p:nvPicPr>
          <p:cNvPr id="13" name="Picture 29" descr="Forward Bias slow Anim 4 frames 4-7"/>
          <p:cNvPicPr>
            <a:picLocks noChangeAspect="1" noChangeArrowheads="1" noCrop="1"/>
          </p:cNvPicPr>
          <p:nvPr/>
        </p:nvPicPr>
        <p:blipFill>
          <a:blip r:embed="rId2">
            <a:extLst>
              <a:ext uri="{28A0092B-C50C-407E-A947-70E740481C1C}">
                <a14:useLocalDpi xmlns="" xmlns:a14="http://schemas.microsoft.com/office/drawing/2010/main" val="0"/>
              </a:ext>
            </a:extLst>
          </a:blip>
          <a:srcRect/>
          <a:stretch>
            <a:fillRect/>
          </a:stretch>
        </p:blipFill>
        <p:spPr bwMode="auto">
          <a:xfrm>
            <a:off x="3114675" y="1549400"/>
            <a:ext cx="5407025" cy="2663825"/>
          </a:xfrm>
          <a:prstGeom prst="rect">
            <a:avLst/>
          </a:prstGeom>
          <a:noFill/>
          <a:extLst>
            <a:ext uri="{909E8E84-426E-40DD-AFC4-6F175D3DCCD1}">
              <a14:hiddenFill xmlns="" xmlns:a14="http://schemas.microsoft.com/office/drawing/2010/main">
                <a:solidFill>
                  <a:srgbClr val="FFFFFF"/>
                </a:solidFill>
              </a14:hiddenFill>
            </a:ext>
          </a:extLst>
        </p:spPr>
      </p:pic>
      <p:pic>
        <p:nvPicPr>
          <p:cNvPr id="14" name="Picture 17" descr="Pd with lines of force 1"/>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895600" y="1549400"/>
            <a:ext cx="5829300" cy="2640013"/>
          </a:xfrm>
          <a:prstGeom prst="rect">
            <a:avLst/>
          </a:prstGeom>
          <a:noFill/>
          <a:extLst>
            <a:ext uri="{909E8E84-426E-40DD-AFC4-6F175D3DCCD1}">
              <a14:hiddenFill xmlns="" xmlns:a14="http://schemas.microsoft.com/office/drawing/2010/main">
                <a:solidFill>
                  <a:srgbClr val="FFFFFF"/>
                </a:solidFill>
              </a14:hiddenFill>
            </a:ext>
          </a:extLst>
        </p:spPr>
      </p:pic>
      <p:pic>
        <p:nvPicPr>
          <p:cNvPr id="15" name="Picture 38" descr="Forward Bias fast Anim 4 frames 4-7"/>
          <p:cNvPicPr>
            <a:picLocks noChangeAspect="1" noChangeArrowheads="1" noCrop="1"/>
          </p:cNvPicPr>
          <p:nvPr/>
        </p:nvPicPr>
        <p:blipFill>
          <a:blip r:embed="rId4">
            <a:extLst>
              <a:ext uri="{28A0092B-C50C-407E-A947-70E740481C1C}">
                <a14:useLocalDpi xmlns="" xmlns:a14="http://schemas.microsoft.com/office/drawing/2010/main" val="0"/>
              </a:ext>
            </a:extLst>
          </a:blip>
          <a:srcRect/>
          <a:stretch>
            <a:fillRect/>
          </a:stretch>
        </p:blipFill>
        <p:spPr bwMode="auto">
          <a:xfrm>
            <a:off x="3114675" y="1549400"/>
            <a:ext cx="5407025" cy="2663825"/>
          </a:xfrm>
          <a:prstGeom prst="rect">
            <a:avLst/>
          </a:prstGeom>
          <a:noFill/>
          <a:extLst>
            <a:ext uri="{909E8E84-426E-40DD-AFC4-6F175D3DCCD1}">
              <a14:hiddenFill xmlns="" xmlns:a14="http://schemas.microsoft.com/office/drawing/2010/main">
                <a:solidFill>
                  <a:srgbClr val="FFFFFF"/>
                </a:solidFill>
              </a14:hiddenFill>
            </a:ext>
          </a:extLst>
        </p:spPr>
      </p:pic>
      <p:pic>
        <p:nvPicPr>
          <p:cNvPr id="16" name="Picture 39" descr="Pd with lines of force 3"/>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2895600" y="1546225"/>
            <a:ext cx="5829300" cy="2640013"/>
          </a:xfrm>
          <a:prstGeom prst="rect">
            <a:avLst/>
          </a:prstGeom>
          <a:noFill/>
          <a:extLst>
            <a:ext uri="{909E8E84-426E-40DD-AFC4-6F175D3DCCD1}">
              <a14:hiddenFill xmlns="" xmlns:a14="http://schemas.microsoft.com/office/drawing/2010/main">
                <a:solidFill>
                  <a:srgbClr val="FFFFFF"/>
                </a:solidFill>
              </a14:hiddenFill>
            </a:ext>
          </a:extLst>
        </p:spPr>
      </p:pic>
      <p:pic>
        <p:nvPicPr>
          <p:cNvPr id="17" name="Picture 40" descr="Diode"/>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5119048" y="114917"/>
            <a:ext cx="1371600" cy="1371600"/>
          </a:xfrm>
          <a:prstGeom prst="rect">
            <a:avLst/>
          </a:prstGeom>
          <a:noFill/>
          <a:extLst>
            <a:ext uri="{909E8E84-426E-40DD-AFC4-6F175D3DCCD1}">
              <a14:hiddenFill xmlns="" xmlns:a14="http://schemas.microsoft.com/office/drawing/2010/main">
                <a:solidFill>
                  <a:srgbClr val="FFFFFF"/>
                </a:solidFill>
              </a14:hiddenFill>
            </a:ext>
          </a:extLst>
        </p:spPr>
      </p:pic>
      <p:sp>
        <p:nvSpPr>
          <p:cNvPr id="18" name="TextBox 17"/>
          <p:cNvSpPr txBox="1"/>
          <p:nvPr/>
        </p:nvSpPr>
        <p:spPr>
          <a:xfrm>
            <a:off x="492456" y="381000"/>
            <a:ext cx="1572220" cy="369332"/>
          </a:xfrm>
          <a:prstGeom prst="rect">
            <a:avLst/>
          </a:prstGeom>
          <a:noFill/>
        </p:spPr>
        <p:txBody>
          <a:bodyPr wrap="square" rtlCol="0">
            <a:spAutoFit/>
          </a:bodyPr>
          <a:lstStyle/>
          <a:p>
            <a:r>
              <a:rPr lang="en-US" dirty="0" smtClean="0"/>
              <a:t>Forward Bias:</a:t>
            </a:r>
            <a:endParaRPr lang="en-US" dirty="0"/>
          </a:p>
        </p:txBody>
      </p:sp>
    </p:spTree>
    <p:extLst>
      <p:ext uri="{BB962C8B-B14F-4D97-AF65-F5344CB8AC3E}">
        <p14:creationId xmlns="" xmlns:p14="http://schemas.microsoft.com/office/powerpoint/2010/main" val="1626903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dissolve">
                                      <p:cBhvr>
                                        <p:cTn id="13"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028700" y="2634229"/>
            <a:ext cx="6362700" cy="37586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aphicFrame>
        <p:nvGraphicFramePr>
          <p:cNvPr id="3" name="Object 2"/>
          <p:cNvGraphicFramePr>
            <a:graphicFrameLocks noChangeAspect="1"/>
          </p:cNvGraphicFramePr>
          <p:nvPr>
            <p:extLst>
              <p:ext uri="{D42A27DB-BD31-4B8C-83A1-F6EECF244321}">
                <p14:modId xmlns="" xmlns:p14="http://schemas.microsoft.com/office/powerpoint/2010/main" val="1122720314"/>
              </p:ext>
            </p:extLst>
          </p:nvPr>
        </p:nvGraphicFramePr>
        <p:xfrm>
          <a:off x="839788" y="928048"/>
          <a:ext cx="4953000" cy="823913"/>
        </p:xfrm>
        <a:graphic>
          <a:graphicData uri="http://schemas.openxmlformats.org/presentationml/2006/ole">
            <p:oleObj spid="_x0000_s1494" name="Equation" r:id="rId4" imgW="2286000" imgH="381000" progId="Equation.3">
              <p:embed/>
            </p:oleObj>
          </a:graphicData>
        </a:graphic>
      </p:graphicFrame>
      <p:sp>
        <p:nvSpPr>
          <p:cNvPr id="4" name="TextBox 3"/>
          <p:cNvSpPr txBox="1"/>
          <p:nvPr/>
        </p:nvSpPr>
        <p:spPr>
          <a:xfrm>
            <a:off x="1028700" y="6390860"/>
            <a:ext cx="6705600"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Figure: Energy levels for hydrogen atom (</a:t>
            </a:r>
            <a:r>
              <a:rPr lang="en-US" i="1" dirty="0" smtClean="0">
                <a:latin typeface="Times New Roman" pitchFamily="18" charset="0"/>
                <a:cs typeface="Times New Roman" pitchFamily="18" charset="0"/>
              </a:rPr>
              <a:t>Z =</a:t>
            </a:r>
            <a:r>
              <a:rPr lang="en-US" dirty="0" smtClean="0">
                <a:latin typeface="Times New Roman" pitchFamily="18" charset="0"/>
                <a:cs typeface="Times New Roman" pitchFamily="18" charset="0"/>
              </a:rPr>
              <a:t> 1).</a:t>
            </a:r>
            <a:endParaRPr lang="en-US" dirty="0">
              <a:latin typeface="Times New Roman" pitchFamily="18" charset="0"/>
              <a:cs typeface="Times New Roman" pitchFamily="18" charset="0"/>
            </a:endParaRPr>
          </a:p>
        </p:txBody>
      </p:sp>
      <p:graphicFrame>
        <p:nvGraphicFramePr>
          <p:cNvPr id="2" name="Object 1"/>
          <p:cNvGraphicFramePr>
            <a:graphicFrameLocks noChangeAspect="1"/>
          </p:cNvGraphicFramePr>
          <p:nvPr>
            <p:extLst>
              <p:ext uri="{D42A27DB-BD31-4B8C-83A1-F6EECF244321}">
                <p14:modId xmlns="" xmlns:p14="http://schemas.microsoft.com/office/powerpoint/2010/main" val="3468659783"/>
              </p:ext>
            </p:extLst>
          </p:nvPr>
        </p:nvGraphicFramePr>
        <p:xfrm>
          <a:off x="6643048" y="1107105"/>
          <a:ext cx="2286000" cy="381000"/>
        </p:xfrm>
        <a:graphic>
          <a:graphicData uri="http://schemas.openxmlformats.org/presentationml/2006/ole">
            <p:oleObj spid="_x0000_s1495" name="Equation" r:id="rId5" imgW="1294838" imgH="215806" progId="Equation.3">
              <p:embed/>
            </p:oleObj>
          </a:graphicData>
        </a:graphic>
      </p:graphicFrame>
      <p:sp>
        <p:nvSpPr>
          <p:cNvPr id="6" name="Rectangle 5"/>
          <p:cNvSpPr/>
          <p:nvPr/>
        </p:nvSpPr>
        <p:spPr>
          <a:xfrm>
            <a:off x="1028700" y="78472"/>
            <a:ext cx="6705599" cy="461665"/>
          </a:xfrm>
          <a:prstGeom prst="rect">
            <a:avLst/>
          </a:prstGeom>
        </p:spPr>
        <p:txBody>
          <a:bodyPr wrap="square">
            <a:spAutoFit/>
          </a:bodyPr>
          <a:lstStyle/>
          <a:p>
            <a:pPr algn="ctr"/>
            <a:r>
              <a:rPr lang="en-US" sz="2400" b="1" dirty="0" smtClean="0">
                <a:solidFill>
                  <a:srgbClr val="FF0000"/>
                </a:solidFill>
              </a:rPr>
              <a:t>Electron Energy Levels in Hydrogen Atom</a:t>
            </a:r>
            <a:endParaRPr lang="en-US" sz="2400" b="1" dirty="0">
              <a:solidFill>
                <a:srgbClr val="FF0000"/>
              </a:solidFill>
            </a:endParaRPr>
          </a:p>
        </p:txBody>
      </p:sp>
      <p:sp>
        <p:nvSpPr>
          <p:cNvPr id="7" name="TextBox 6"/>
          <p:cNvSpPr txBox="1"/>
          <p:nvPr/>
        </p:nvSpPr>
        <p:spPr>
          <a:xfrm>
            <a:off x="533400" y="574344"/>
            <a:ext cx="6705600" cy="369332"/>
          </a:xfrm>
          <a:prstGeom prst="rect">
            <a:avLst/>
          </a:prstGeom>
          <a:noFill/>
        </p:spPr>
        <p:txBody>
          <a:bodyPr wrap="square" rtlCol="0">
            <a:spAutoFit/>
          </a:bodyPr>
          <a:lstStyle/>
          <a:p>
            <a:pPr marL="285750" indent="-285750">
              <a:buClr>
                <a:srgbClr val="00B050"/>
              </a:buClr>
              <a:buFont typeface="Wingdings" pitchFamily="2" charset="2"/>
              <a:buChar char="q"/>
            </a:pPr>
            <a:r>
              <a:rPr lang="en-US" dirty="0" smtClean="0">
                <a:latin typeface="Times New Roman" pitchFamily="18" charset="0"/>
                <a:cs typeface="Times New Roman" pitchFamily="18" charset="0"/>
              </a:rPr>
              <a:t>Orbital energy of an electron revolving in </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th orbit or shell:</a:t>
            </a:r>
            <a:endParaRPr lang="en-US" dirty="0">
              <a:latin typeface="Times New Roman" pitchFamily="18" charset="0"/>
              <a:cs typeface="Times New Roman" pitchFamily="18" charset="0"/>
            </a:endParaRPr>
          </a:p>
        </p:txBody>
      </p:sp>
      <p:sp>
        <p:nvSpPr>
          <p:cNvPr id="8" name="TextBox 7"/>
          <p:cNvSpPr txBox="1"/>
          <p:nvPr/>
        </p:nvSpPr>
        <p:spPr>
          <a:xfrm>
            <a:off x="533400" y="1752600"/>
            <a:ext cx="6705600" cy="369332"/>
          </a:xfrm>
          <a:prstGeom prst="rect">
            <a:avLst/>
          </a:prstGeom>
          <a:noFill/>
        </p:spPr>
        <p:txBody>
          <a:bodyPr wrap="square" rtlCol="0">
            <a:spAutoFit/>
          </a:bodyPr>
          <a:lstStyle/>
          <a:p>
            <a:pPr marL="285750" indent="-285750">
              <a:buClr>
                <a:srgbClr val="00B050"/>
              </a:buClr>
              <a:buFont typeface="Wingdings" pitchFamily="2" charset="2"/>
              <a:buChar char="q"/>
            </a:pPr>
            <a:r>
              <a:rPr lang="en-US" dirty="0" smtClean="0">
                <a:latin typeface="Times New Roman" pitchFamily="18" charset="0"/>
                <a:cs typeface="Times New Roman" pitchFamily="18" charset="0"/>
              </a:rPr>
              <a:t>For hydrogen atom, </a:t>
            </a:r>
            <a:r>
              <a:rPr lang="en-US" i="1" dirty="0" smtClean="0">
                <a:latin typeface="Times New Roman" pitchFamily="18" charset="0"/>
                <a:cs typeface="Times New Roman" pitchFamily="18" charset="0"/>
              </a:rPr>
              <a:t>Z</a:t>
            </a:r>
            <a:r>
              <a:rPr lang="en-US" dirty="0" smtClean="0">
                <a:latin typeface="Times New Roman" pitchFamily="18" charset="0"/>
                <a:cs typeface="Times New Roman" pitchFamily="18" charset="0"/>
              </a:rPr>
              <a:t> = 1, then</a:t>
            </a:r>
            <a:endParaRPr lang="en-US" dirty="0">
              <a:latin typeface="Times New Roman" pitchFamily="18" charset="0"/>
              <a:cs typeface="Times New Roman" pitchFamily="18" charset="0"/>
            </a:endParaRPr>
          </a:p>
        </p:txBody>
      </p:sp>
      <p:graphicFrame>
        <p:nvGraphicFramePr>
          <p:cNvPr id="9" name="Object 8"/>
          <p:cNvGraphicFramePr>
            <a:graphicFrameLocks noChangeAspect="1"/>
          </p:cNvGraphicFramePr>
          <p:nvPr>
            <p:extLst>
              <p:ext uri="{D42A27DB-BD31-4B8C-83A1-F6EECF244321}">
                <p14:modId xmlns="" xmlns:p14="http://schemas.microsoft.com/office/powerpoint/2010/main" val="886198557"/>
              </p:ext>
            </p:extLst>
          </p:nvPr>
        </p:nvGraphicFramePr>
        <p:xfrm>
          <a:off x="3905534" y="1806444"/>
          <a:ext cx="1844675" cy="768350"/>
        </p:xfrm>
        <a:graphic>
          <a:graphicData uri="http://schemas.openxmlformats.org/presentationml/2006/ole">
            <p:oleObj spid="_x0000_s1496" name="Equation" r:id="rId6" imgW="850531" imgH="355446" progId="Equation.3">
              <p:embed/>
            </p:oleObj>
          </a:graphicData>
        </a:graphic>
      </p:graphicFrame>
    </p:spTree>
    <p:extLst>
      <p:ext uri="{BB962C8B-B14F-4D97-AF65-F5344CB8AC3E}">
        <p14:creationId xmlns="" xmlns:p14="http://schemas.microsoft.com/office/powerpoint/2010/main" val="20507204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05029" y="1219200"/>
            <a:ext cx="7908900" cy="3124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92456" y="381000"/>
            <a:ext cx="1572220" cy="369332"/>
          </a:xfrm>
          <a:prstGeom prst="rect">
            <a:avLst/>
          </a:prstGeom>
          <a:noFill/>
        </p:spPr>
        <p:txBody>
          <a:bodyPr wrap="square" rtlCol="0">
            <a:spAutoFit/>
          </a:bodyPr>
          <a:lstStyle/>
          <a:p>
            <a:r>
              <a:rPr lang="en-US" dirty="0" smtClean="0"/>
              <a:t>Forward Bias:</a:t>
            </a:r>
            <a:endParaRPr lang="en-US" dirty="0"/>
          </a:p>
        </p:txBody>
      </p:sp>
    </p:spTree>
    <p:extLst>
      <p:ext uri="{BB962C8B-B14F-4D97-AF65-F5344CB8AC3E}">
        <p14:creationId xmlns="" xmlns:p14="http://schemas.microsoft.com/office/powerpoint/2010/main" val="6687309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990600" y="3352800"/>
            <a:ext cx="7676848" cy="2057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aphicFrame>
        <p:nvGraphicFramePr>
          <p:cNvPr id="2" name="Object 1"/>
          <p:cNvGraphicFramePr>
            <a:graphicFrameLocks noChangeAspect="1"/>
          </p:cNvGraphicFramePr>
          <p:nvPr>
            <p:extLst>
              <p:ext uri="{D42A27DB-BD31-4B8C-83A1-F6EECF244321}">
                <p14:modId xmlns="" xmlns:p14="http://schemas.microsoft.com/office/powerpoint/2010/main" val="2578612927"/>
              </p:ext>
            </p:extLst>
          </p:nvPr>
        </p:nvGraphicFramePr>
        <p:xfrm>
          <a:off x="685800" y="762000"/>
          <a:ext cx="3962400" cy="1219200"/>
        </p:xfrm>
        <a:graphic>
          <a:graphicData uri="http://schemas.openxmlformats.org/presentationml/2006/ole">
            <p:oleObj spid="_x0000_s11313" name="Equation" r:id="rId4" imgW="1041120" imgH="482400" progId="Equation.3">
              <p:embed/>
            </p:oleObj>
          </a:graphicData>
        </a:graphic>
      </p:graphicFrame>
      <p:graphicFrame>
        <p:nvGraphicFramePr>
          <p:cNvPr id="4" name="Object 3"/>
          <p:cNvGraphicFramePr>
            <a:graphicFrameLocks noChangeAspect="1"/>
          </p:cNvGraphicFramePr>
          <p:nvPr>
            <p:extLst>
              <p:ext uri="{D42A27DB-BD31-4B8C-83A1-F6EECF244321}">
                <p14:modId xmlns="" xmlns:p14="http://schemas.microsoft.com/office/powerpoint/2010/main" val="253207366"/>
              </p:ext>
            </p:extLst>
          </p:nvPr>
        </p:nvGraphicFramePr>
        <p:xfrm>
          <a:off x="4724400" y="1828800"/>
          <a:ext cx="3581400" cy="762000"/>
        </p:xfrm>
        <a:graphic>
          <a:graphicData uri="http://schemas.openxmlformats.org/presentationml/2006/ole">
            <p:oleObj spid="_x0000_s11314" name="Equation" r:id="rId5" imgW="1548728" imgH="393529" progId="Equation.3">
              <p:embed/>
            </p:oleObj>
          </a:graphicData>
        </a:graphic>
      </p:graphicFrame>
    </p:spTree>
    <p:extLst>
      <p:ext uri="{BB962C8B-B14F-4D97-AF65-F5344CB8AC3E}">
        <p14:creationId xmlns="" xmlns:p14="http://schemas.microsoft.com/office/powerpoint/2010/main" val="38971032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71563" y="785541"/>
            <a:ext cx="6700837" cy="58438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92456" y="381000"/>
            <a:ext cx="4155744" cy="369332"/>
          </a:xfrm>
          <a:prstGeom prst="rect">
            <a:avLst/>
          </a:prstGeom>
          <a:noFill/>
        </p:spPr>
        <p:txBody>
          <a:bodyPr wrap="square" rtlCol="0">
            <a:spAutoFit/>
          </a:bodyPr>
          <a:lstStyle/>
          <a:p>
            <a:r>
              <a:rPr lang="en-US" dirty="0" smtClean="0"/>
              <a:t>I-V characteristics of a PN junction diode:</a:t>
            </a:r>
            <a:endParaRPr lang="en-US" dirty="0"/>
          </a:p>
        </p:txBody>
      </p:sp>
    </p:spTree>
    <p:extLst>
      <p:ext uri="{BB962C8B-B14F-4D97-AF65-F5344CB8AC3E}">
        <p14:creationId xmlns="" xmlns:p14="http://schemas.microsoft.com/office/powerpoint/2010/main" val="28655721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456" y="381000"/>
            <a:ext cx="2403144" cy="369332"/>
          </a:xfrm>
          <a:prstGeom prst="rect">
            <a:avLst/>
          </a:prstGeom>
          <a:noFill/>
        </p:spPr>
        <p:txBody>
          <a:bodyPr wrap="square" rtlCol="0">
            <a:spAutoFit/>
          </a:bodyPr>
          <a:lstStyle/>
          <a:p>
            <a:r>
              <a:rPr lang="en-US" b="1" dirty="0" smtClean="0">
                <a:solidFill>
                  <a:srgbClr val="00B050"/>
                </a:solidFill>
              </a:rPr>
              <a:t>Applications of Diode</a:t>
            </a:r>
            <a:endParaRPr lang="en-US" b="1" dirty="0">
              <a:solidFill>
                <a:srgbClr val="00B050"/>
              </a:solidFill>
            </a:endParaRPr>
          </a:p>
        </p:txBody>
      </p:sp>
      <p:pic>
        <p:nvPicPr>
          <p:cNvPr id="12291"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86769" y="914400"/>
            <a:ext cx="7782524" cy="1828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57200" y="2743200"/>
            <a:ext cx="3463698" cy="3267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5617227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456" y="381000"/>
            <a:ext cx="2403144" cy="369332"/>
          </a:xfrm>
          <a:prstGeom prst="rect">
            <a:avLst/>
          </a:prstGeom>
          <a:noFill/>
        </p:spPr>
        <p:txBody>
          <a:bodyPr wrap="square" rtlCol="0">
            <a:spAutoFit/>
          </a:bodyPr>
          <a:lstStyle/>
          <a:p>
            <a:r>
              <a:rPr lang="en-US" b="1" dirty="0" smtClean="0">
                <a:solidFill>
                  <a:srgbClr val="00B050"/>
                </a:solidFill>
              </a:rPr>
              <a:t>Rectifiers</a:t>
            </a:r>
            <a:endParaRPr lang="en-US" b="1" dirty="0">
              <a:solidFill>
                <a:srgbClr val="00B050"/>
              </a:solidFill>
            </a:endParaRPr>
          </a:p>
        </p:txBody>
      </p:sp>
      <p:sp>
        <p:nvSpPr>
          <p:cNvPr id="3" name="Rectangle 2"/>
          <p:cNvSpPr>
            <a:spLocks noGrp="1" noChangeArrowheads="1"/>
          </p:cNvSpPr>
          <p:nvPr/>
        </p:nvSpPr>
        <p:spPr bwMode="auto">
          <a:xfrm>
            <a:off x="492456" y="750332"/>
            <a:ext cx="7696200" cy="9260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en-US" sz="1800" dirty="0" smtClean="0"/>
              <a:t>Rectifier is a device which convert AC voltage in to pulsating DC.</a:t>
            </a:r>
          </a:p>
          <a:p>
            <a:pPr eaLnBrk="1" hangingPunct="1"/>
            <a:r>
              <a:rPr lang="en-US" sz="1800" dirty="0" smtClean="0"/>
              <a:t>A rectifier utilizes unidirectional conducting device, such as P-N junction diodes.</a:t>
            </a:r>
          </a:p>
          <a:p>
            <a:pPr eaLnBrk="1" hangingPunct="1"/>
            <a:endParaRPr lang="en-US" sz="1800" dirty="0" smtClean="0"/>
          </a:p>
        </p:txBody>
      </p:sp>
      <p:sp>
        <p:nvSpPr>
          <p:cNvPr id="4" name="TextBox 3"/>
          <p:cNvSpPr txBox="1"/>
          <p:nvPr/>
        </p:nvSpPr>
        <p:spPr>
          <a:xfrm>
            <a:off x="492456" y="1840468"/>
            <a:ext cx="2403144" cy="369332"/>
          </a:xfrm>
          <a:prstGeom prst="rect">
            <a:avLst/>
          </a:prstGeom>
          <a:noFill/>
        </p:spPr>
        <p:txBody>
          <a:bodyPr wrap="square" rtlCol="0">
            <a:spAutoFit/>
          </a:bodyPr>
          <a:lstStyle/>
          <a:p>
            <a:r>
              <a:rPr lang="en-US" b="1" dirty="0" smtClean="0">
                <a:solidFill>
                  <a:srgbClr val="00B050"/>
                </a:solidFill>
              </a:rPr>
              <a:t>Types of Rectifiers</a:t>
            </a:r>
            <a:endParaRPr lang="en-US" b="1" dirty="0">
              <a:solidFill>
                <a:srgbClr val="00B050"/>
              </a:solidFill>
            </a:endParaRPr>
          </a:p>
        </p:txBody>
      </p:sp>
      <p:sp>
        <p:nvSpPr>
          <p:cNvPr id="5" name="Rectangle 4"/>
          <p:cNvSpPr>
            <a:spLocks noGrp="1" noChangeArrowheads="1"/>
          </p:cNvSpPr>
          <p:nvPr/>
        </p:nvSpPr>
        <p:spPr bwMode="auto">
          <a:xfrm>
            <a:off x="492456" y="2286000"/>
            <a:ext cx="76962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en-US" sz="1800" dirty="0" smtClean="0"/>
              <a:t>Half-wave rectifier</a:t>
            </a:r>
          </a:p>
          <a:p>
            <a:pPr eaLnBrk="1" hangingPunct="1"/>
            <a:r>
              <a:rPr lang="en-US" sz="1800" dirty="0" smtClean="0"/>
              <a:t>Full-wave rectifier</a:t>
            </a:r>
          </a:p>
        </p:txBody>
      </p:sp>
    </p:spTree>
    <p:extLst>
      <p:ext uri="{BB962C8B-B14F-4D97-AF65-F5344CB8AC3E}">
        <p14:creationId xmlns="" xmlns:p14="http://schemas.microsoft.com/office/powerpoint/2010/main" val="9390193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66700" y="715368"/>
            <a:ext cx="8610600" cy="2362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Rectangle 3"/>
          <p:cNvSpPr>
            <a:spLocks noChangeArrowheads="1"/>
          </p:cNvSpPr>
          <p:nvPr/>
        </p:nvSpPr>
        <p:spPr bwMode="auto">
          <a:xfrm>
            <a:off x="381000" y="228600"/>
            <a:ext cx="5943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defPPr>
              <a:defRPr lang="en-US"/>
            </a:defPPr>
            <a:lvl1pPr algn="l" rtl="0" fontAlgn="base">
              <a:spcBef>
                <a:spcPct val="0"/>
              </a:spcBef>
              <a:spcAft>
                <a:spcPct val="0"/>
              </a:spcAft>
              <a:defRPr sz="3600" kern="1200">
                <a:solidFill>
                  <a:schemeClr val="tx1"/>
                </a:solidFill>
                <a:latin typeface="Arial" pitchFamily="34" charset="0"/>
                <a:ea typeface="+mn-ea"/>
                <a:cs typeface="+mn-cs"/>
              </a:defRPr>
            </a:lvl1pPr>
            <a:lvl2pPr marL="457200" algn="l" rtl="0" fontAlgn="base">
              <a:spcBef>
                <a:spcPct val="0"/>
              </a:spcBef>
              <a:spcAft>
                <a:spcPct val="0"/>
              </a:spcAft>
              <a:defRPr sz="3600" kern="1200">
                <a:solidFill>
                  <a:schemeClr val="tx1"/>
                </a:solidFill>
                <a:latin typeface="Arial" pitchFamily="34" charset="0"/>
                <a:ea typeface="+mn-ea"/>
                <a:cs typeface="+mn-cs"/>
              </a:defRPr>
            </a:lvl2pPr>
            <a:lvl3pPr marL="914400" algn="l" rtl="0" fontAlgn="base">
              <a:spcBef>
                <a:spcPct val="0"/>
              </a:spcBef>
              <a:spcAft>
                <a:spcPct val="0"/>
              </a:spcAft>
              <a:defRPr sz="3600" kern="1200">
                <a:solidFill>
                  <a:schemeClr val="tx1"/>
                </a:solidFill>
                <a:latin typeface="Arial" pitchFamily="34" charset="0"/>
                <a:ea typeface="+mn-ea"/>
                <a:cs typeface="+mn-cs"/>
              </a:defRPr>
            </a:lvl3pPr>
            <a:lvl4pPr marL="1371600" algn="l" rtl="0" fontAlgn="base">
              <a:spcBef>
                <a:spcPct val="0"/>
              </a:spcBef>
              <a:spcAft>
                <a:spcPct val="0"/>
              </a:spcAft>
              <a:defRPr sz="3600" kern="1200">
                <a:solidFill>
                  <a:schemeClr val="tx1"/>
                </a:solidFill>
                <a:latin typeface="Arial" pitchFamily="34" charset="0"/>
                <a:ea typeface="+mn-ea"/>
                <a:cs typeface="+mn-cs"/>
              </a:defRPr>
            </a:lvl4pPr>
            <a:lvl5pPr marL="1828800" algn="l" rtl="0" fontAlgn="base">
              <a:spcBef>
                <a:spcPct val="0"/>
              </a:spcBef>
              <a:spcAft>
                <a:spcPct val="0"/>
              </a:spcAft>
              <a:defRPr sz="3600" kern="1200">
                <a:solidFill>
                  <a:schemeClr val="tx1"/>
                </a:solidFill>
                <a:latin typeface="Arial" pitchFamily="34" charset="0"/>
                <a:ea typeface="+mn-ea"/>
                <a:cs typeface="+mn-cs"/>
              </a:defRPr>
            </a:lvl5pPr>
            <a:lvl6pPr marL="2286000" algn="l" defTabSz="914400" rtl="0" eaLnBrk="1" latinLnBrk="0" hangingPunct="1">
              <a:defRPr sz="3600" kern="1200">
                <a:solidFill>
                  <a:schemeClr val="tx1"/>
                </a:solidFill>
                <a:latin typeface="Arial" pitchFamily="34" charset="0"/>
                <a:ea typeface="+mn-ea"/>
                <a:cs typeface="+mn-cs"/>
              </a:defRPr>
            </a:lvl6pPr>
            <a:lvl7pPr marL="2743200" algn="l" defTabSz="914400" rtl="0" eaLnBrk="1" latinLnBrk="0" hangingPunct="1">
              <a:defRPr sz="3600" kern="1200">
                <a:solidFill>
                  <a:schemeClr val="tx1"/>
                </a:solidFill>
                <a:latin typeface="Arial" pitchFamily="34" charset="0"/>
                <a:ea typeface="+mn-ea"/>
                <a:cs typeface="+mn-cs"/>
              </a:defRPr>
            </a:lvl7pPr>
            <a:lvl8pPr marL="3200400" algn="l" defTabSz="914400" rtl="0" eaLnBrk="1" latinLnBrk="0" hangingPunct="1">
              <a:defRPr sz="3600" kern="1200">
                <a:solidFill>
                  <a:schemeClr val="tx1"/>
                </a:solidFill>
                <a:latin typeface="Arial" pitchFamily="34" charset="0"/>
                <a:ea typeface="+mn-ea"/>
                <a:cs typeface="+mn-cs"/>
              </a:defRPr>
            </a:lvl8pPr>
            <a:lvl9pPr marL="3657600" algn="l" defTabSz="914400" rtl="0" eaLnBrk="1" latinLnBrk="0" hangingPunct="1">
              <a:defRPr sz="3600" kern="1200">
                <a:solidFill>
                  <a:schemeClr val="tx1"/>
                </a:solidFill>
                <a:latin typeface="Arial" pitchFamily="34" charset="0"/>
                <a:ea typeface="+mn-ea"/>
                <a:cs typeface="+mn-cs"/>
              </a:defRPr>
            </a:lvl9pPr>
          </a:lstStyle>
          <a:p>
            <a:r>
              <a:rPr lang="en-US" sz="1800" dirty="0">
                <a:solidFill>
                  <a:srgbClr val="0000FF"/>
                </a:solidFill>
                <a:latin typeface="Comic Sans MS" pitchFamily="66" charset="0"/>
              </a:rPr>
              <a:t>Half-Wave Rectifier </a:t>
            </a:r>
            <a:r>
              <a:rPr lang="en-US" sz="1800" dirty="0" smtClean="0">
                <a:solidFill>
                  <a:srgbClr val="0000FF"/>
                </a:solidFill>
                <a:latin typeface="Comic Sans MS" pitchFamily="66" charset="0"/>
              </a:rPr>
              <a:t>Circuit</a:t>
            </a:r>
            <a:endParaRPr lang="en-US" sz="1800" dirty="0">
              <a:solidFill>
                <a:srgbClr val="0000FF"/>
              </a:solidFill>
              <a:latin typeface="Comic Sans MS" pitchFamily="66" charset="0"/>
            </a:endParaRPr>
          </a:p>
        </p:txBody>
      </p:sp>
      <p:sp>
        <p:nvSpPr>
          <p:cNvPr id="12" name="Rectangle 11"/>
          <p:cNvSpPr>
            <a:spLocks noChangeArrowheads="1"/>
          </p:cNvSpPr>
          <p:nvPr/>
        </p:nvSpPr>
        <p:spPr bwMode="auto">
          <a:xfrm>
            <a:off x="303094" y="3276600"/>
            <a:ext cx="5943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defPPr>
              <a:defRPr lang="en-US"/>
            </a:defPPr>
            <a:lvl1pPr algn="l" rtl="0" fontAlgn="base">
              <a:spcBef>
                <a:spcPct val="0"/>
              </a:spcBef>
              <a:spcAft>
                <a:spcPct val="0"/>
              </a:spcAft>
              <a:defRPr sz="3600" kern="1200">
                <a:solidFill>
                  <a:schemeClr val="tx1"/>
                </a:solidFill>
                <a:latin typeface="Arial" pitchFamily="34" charset="0"/>
                <a:ea typeface="+mn-ea"/>
                <a:cs typeface="+mn-cs"/>
              </a:defRPr>
            </a:lvl1pPr>
            <a:lvl2pPr marL="457200" algn="l" rtl="0" fontAlgn="base">
              <a:spcBef>
                <a:spcPct val="0"/>
              </a:spcBef>
              <a:spcAft>
                <a:spcPct val="0"/>
              </a:spcAft>
              <a:defRPr sz="3600" kern="1200">
                <a:solidFill>
                  <a:schemeClr val="tx1"/>
                </a:solidFill>
                <a:latin typeface="Arial" pitchFamily="34" charset="0"/>
                <a:ea typeface="+mn-ea"/>
                <a:cs typeface="+mn-cs"/>
              </a:defRPr>
            </a:lvl2pPr>
            <a:lvl3pPr marL="914400" algn="l" rtl="0" fontAlgn="base">
              <a:spcBef>
                <a:spcPct val="0"/>
              </a:spcBef>
              <a:spcAft>
                <a:spcPct val="0"/>
              </a:spcAft>
              <a:defRPr sz="3600" kern="1200">
                <a:solidFill>
                  <a:schemeClr val="tx1"/>
                </a:solidFill>
                <a:latin typeface="Arial" pitchFamily="34" charset="0"/>
                <a:ea typeface="+mn-ea"/>
                <a:cs typeface="+mn-cs"/>
              </a:defRPr>
            </a:lvl3pPr>
            <a:lvl4pPr marL="1371600" algn="l" rtl="0" fontAlgn="base">
              <a:spcBef>
                <a:spcPct val="0"/>
              </a:spcBef>
              <a:spcAft>
                <a:spcPct val="0"/>
              </a:spcAft>
              <a:defRPr sz="3600" kern="1200">
                <a:solidFill>
                  <a:schemeClr val="tx1"/>
                </a:solidFill>
                <a:latin typeface="Arial" pitchFamily="34" charset="0"/>
                <a:ea typeface="+mn-ea"/>
                <a:cs typeface="+mn-cs"/>
              </a:defRPr>
            </a:lvl4pPr>
            <a:lvl5pPr marL="1828800" algn="l" rtl="0" fontAlgn="base">
              <a:spcBef>
                <a:spcPct val="0"/>
              </a:spcBef>
              <a:spcAft>
                <a:spcPct val="0"/>
              </a:spcAft>
              <a:defRPr sz="3600" kern="1200">
                <a:solidFill>
                  <a:schemeClr val="tx1"/>
                </a:solidFill>
                <a:latin typeface="Arial" pitchFamily="34" charset="0"/>
                <a:ea typeface="+mn-ea"/>
                <a:cs typeface="+mn-cs"/>
              </a:defRPr>
            </a:lvl5pPr>
            <a:lvl6pPr marL="2286000" algn="l" defTabSz="914400" rtl="0" eaLnBrk="1" latinLnBrk="0" hangingPunct="1">
              <a:defRPr sz="3600" kern="1200">
                <a:solidFill>
                  <a:schemeClr val="tx1"/>
                </a:solidFill>
                <a:latin typeface="Arial" pitchFamily="34" charset="0"/>
                <a:ea typeface="+mn-ea"/>
                <a:cs typeface="+mn-cs"/>
              </a:defRPr>
            </a:lvl6pPr>
            <a:lvl7pPr marL="2743200" algn="l" defTabSz="914400" rtl="0" eaLnBrk="1" latinLnBrk="0" hangingPunct="1">
              <a:defRPr sz="3600" kern="1200">
                <a:solidFill>
                  <a:schemeClr val="tx1"/>
                </a:solidFill>
                <a:latin typeface="Arial" pitchFamily="34" charset="0"/>
                <a:ea typeface="+mn-ea"/>
                <a:cs typeface="+mn-cs"/>
              </a:defRPr>
            </a:lvl7pPr>
            <a:lvl8pPr marL="3200400" algn="l" defTabSz="914400" rtl="0" eaLnBrk="1" latinLnBrk="0" hangingPunct="1">
              <a:defRPr sz="3600" kern="1200">
                <a:solidFill>
                  <a:schemeClr val="tx1"/>
                </a:solidFill>
                <a:latin typeface="Arial" pitchFamily="34" charset="0"/>
                <a:ea typeface="+mn-ea"/>
                <a:cs typeface="+mn-cs"/>
              </a:defRPr>
            </a:lvl8pPr>
            <a:lvl9pPr marL="3657600" algn="l" defTabSz="914400" rtl="0" eaLnBrk="1" latinLnBrk="0" hangingPunct="1">
              <a:defRPr sz="3600" kern="1200">
                <a:solidFill>
                  <a:schemeClr val="tx1"/>
                </a:solidFill>
                <a:latin typeface="Arial" pitchFamily="34" charset="0"/>
                <a:ea typeface="+mn-ea"/>
                <a:cs typeface="+mn-cs"/>
              </a:defRPr>
            </a:lvl9pPr>
          </a:lstStyle>
          <a:p>
            <a:r>
              <a:rPr lang="en-US" sz="1800" dirty="0" smtClean="0">
                <a:solidFill>
                  <a:srgbClr val="0000FF"/>
                </a:solidFill>
                <a:latin typeface="Comic Sans MS" pitchFamily="66" charset="0"/>
              </a:rPr>
              <a:t>Full-Wave </a:t>
            </a:r>
            <a:r>
              <a:rPr lang="en-US" sz="1800" dirty="0">
                <a:solidFill>
                  <a:srgbClr val="0000FF"/>
                </a:solidFill>
                <a:latin typeface="Comic Sans MS" pitchFamily="66" charset="0"/>
              </a:rPr>
              <a:t>Rectifier </a:t>
            </a:r>
            <a:r>
              <a:rPr lang="en-US" sz="1800" dirty="0" smtClean="0">
                <a:solidFill>
                  <a:srgbClr val="0000FF"/>
                </a:solidFill>
                <a:latin typeface="Comic Sans MS" pitchFamily="66" charset="0"/>
              </a:rPr>
              <a:t>Circuit</a:t>
            </a:r>
            <a:endParaRPr lang="en-US" sz="1800" dirty="0">
              <a:solidFill>
                <a:srgbClr val="0000FF"/>
              </a:solidFill>
              <a:latin typeface="Comic Sans MS" pitchFamily="66" charset="0"/>
            </a:endParaRPr>
          </a:p>
        </p:txBody>
      </p:sp>
      <p:pic>
        <p:nvPicPr>
          <p:cNvPr id="13323" name="Picture 11"/>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42912" y="3990975"/>
            <a:ext cx="8258175" cy="2333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9024160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18457" y="1143000"/>
            <a:ext cx="6215743" cy="2514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Rectangle 2"/>
          <p:cNvSpPr>
            <a:spLocks noChangeArrowheads="1"/>
          </p:cNvSpPr>
          <p:nvPr/>
        </p:nvSpPr>
        <p:spPr bwMode="auto">
          <a:xfrm>
            <a:off x="381000" y="228600"/>
            <a:ext cx="5943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defPPr>
              <a:defRPr lang="en-US"/>
            </a:defPPr>
            <a:lvl1pPr algn="l" rtl="0" fontAlgn="base">
              <a:spcBef>
                <a:spcPct val="0"/>
              </a:spcBef>
              <a:spcAft>
                <a:spcPct val="0"/>
              </a:spcAft>
              <a:defRPr sz="3600" kern="1200">
                <a:solidFill>
                  <a:schemeClr val="tx1"/>
                </a:solidFill>
                <a:latin typeface="Arial" pitchFamily="34" charset="0"/>
                <a:ea typeface="+mn-ea"/>
                <a:cs typeface="+mn-cs"/>
              </a:defRPr>
            </a:lvl1pPr>
            <a:lvl2pPr marL="457200" algn="l" rtl="0" fontAlgn="base">
              <a:spcBef>
                <a:spcPct val="0"/>
              </a:spcBef>
              <a:spcAft>
                <a:spcPct val="0"/>
              </a:spcAft>
              <a:defRPr sz="3600" kern="1200">
                <a:solidFill>
                  <a:schemeClr val="tx1"/>
                </a:solidFill>
                <a:latin typeface="Arial" pitchFamily="34" charset="0"/>
                <a:ea typeface="+mn-ea"/>
                <a:cs typeface="+mn-cs"/>
              </a:defRPr>
            </a:lvl2pPr>
            <a:lvl3pPr marL="914400" algn="l" rtl="0" fontAlgn="base">
              <a:spcBef>
                <a:spcPct val="0"/>
              </a:spcBef>
              <a:spcAft>
                <a:spcPct val="0"/>
              </a:spcAft>
              <a:defRPr sz="3600" kern="1200">
                <a:solidFill>
                  <a:schemeClr val="tx1"/>
                </a:solidFill>
                <a:latin typeface="Arial" pitchFamily="34" charset="0"/>
                <a:ea typeface="+mn-ea"/>
                <a:cs typeface="+mn-cs"/>
              </a:defRPr>
            </a:lvl3pPr>
            <a:lvl4pPr marL="1371600" algn="l" rtl="0" fontAlgn="base">
              <a:spcBef>
                <a:spcPct val="0"/>
              </a:spcBef>
              <a:spcAft>
                <a:spcPct val="0"/>
              </a:spcAft>
              <a:defRPr sz="3600" kern="1200">
                <a:solidFill>
                  <a:schemeClr val="tx1"/>
                </a:solidFill>
                <a:latin typeface="Arial" pitchFamily="34" charset="0"/>
                <a:ea typeface="+mn-ea"/>
                <a:cs typeface="+mn-cs"/>
              </a:defRPr>
            </a:lvl4pPr>
            <a:lvl5pPr marL="1828800" algn="l" rtl="0" fontAlgn="base">
              <a:spcBef>
                <a:spcPct val="0"/>
              </a:spcBef>
              <a:spcAft>
                <a:spcPct val="0"/>
              </a:spcAft>
              <a:defRPr sz="3600" kern="1200">
                <a:solidFill>
                  <a:schemeClr val="tx1"/>
                </a:solidFill>
                <a:latin typeface="Arial" pitchFamily="34" charset="0"/>
                <a:ea typeface="+mn-ea"/>
                <a:cs typeface="+mn-cs"/>
              </a:defRPr>
            </a:lvl5pPr>
            <a:lvl6pPr marL="2286000" algn="l" defTabSz="914400" rtl="0" eaLnBrk="1" latinLnBrk="0" hangingPunct="1">
              <a:defRPr sz="3600" kern="1200">
                <a:solidFill>
                  <a:schemeClr val="tx1"/>
                </a:solidFill>
                <a:latin typeface="Arial" pitchFamily="34" charset="0"/>
                <a:ea typeface="+mn-ea"/>
                <a:cs typeface="+mn-cs"/>
              </a:defRPr>
            </a:lvl6pPr>
            <a:lvl7pPr marL="2743200" algn="l" defTabSz="914400" rtl="0" eaLnBrk="1" latinLnBrk="0" hangingPunct="1">
              <a:defRPr sz="3600" kern="1200">
                <a:solidFill>
                  <a:schemeClr val="tx1"/>
                </a:solidFill>
                <a:latin typeface="Arial" pitchFamily="34" charset="0"/>
                <a:ea typeface="+mn-ea"/>
                <a:cs typeface="+mn-cs"/>
              </a:defRPr>
            </a:lvl7pPr>
            <a:lvl8pPr marL="3200400" algn="l" defTabSz="914400" rtl="0" eaLnBrk="1" latinLnBrk="0" hangingPunct="1">
              <a:defRPr sz="3600" kern="1200">
                <a:solidFill>
                  <a:schemeClr val="tx1"/>
                </a:solidFill>
                <a:latin typeface="Arial" pitchFamily="34" charset="0"/>
                <a:ea typeface="+mn-ea"/>
                <a:cs typeface="+mn-cs"/>
              </a:defRPr>
            </a:lvl8pPr>
            <a:lvl9pPr marL="3657600" algn="l" defTabSz="914400" rtl="0" eaLnBrk="1" latinLnBrk="0" hangingPunct="1">
              <a:defRPr sz="3600" kern="1200">
                <a:solidFill>
                  <a:schemeClr val="tx1"/>
                </a:solidFill>
                <a:latin typeface="Arial" pitchFamily="34" charset="0"/>
                <a:ea typeface="+mn-ea"/>
                <a:cs typeface="+mn-cs"/>
              </a:defRPr>
            </a:lvl9pPr>
          </a:lstStyle>
          <a:p>
            <a:r>
              <a:rPr lang="en-US" sz="1800" dirty="0" smtClean="0">
                <a:solidFill>
                  <a:srgbClr val="0000FF"/>
                </a:solidFill>
                <a:latin typeface="Comic Sans MS" pitchFamily="66" charset="0"/>
              </a:rPr>
              <a:t>Bridge Rectifier Circuit</a:t>
            </a:r>
            <a:endParaRPr lang="en-US" sz="1800" dirty="0">
              <a:solidFill>
                <a:srgbClr val="0000FF"/>
              </a:solidFill>
              <a:latin typeface="Comic Sans MS" pitchFamily="66" charset="0"/>
            </a:endParaRPr>
          </a:p>
        </p:txBody>
      </p:sp>
      <p:pic>
        <p:nvPicPr>
          <p:cNvPr id="16387"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877260" y="4191000"/>
            <a:ext cx="4580940" cy="2009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5740291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6299" y="328489"/>
            <a:ext cx="3276600" cy="369332"/>
          </a:xfrm>
          <a:prstGeom prst="rect">
            <a:avLst/>
          </a:prstGeom>
          <a:noFill/>
        </p:spPr>
        <p:txBody>
          <a:bodyPr wrap="square" rtlCol="0">
            <a:spAutoFit/>
          </a:bodyPr>
          <a:lstStyle/>
          <a:p>
            <a:r>
              <a:rPr lang="en-US" dirty="0">
                <a:solidFill>
                  <a:srgbClr val="0000FF"/>
                </a:solidFill>
                <a:latin typeface="Comic Sans MS" pitchFamily="66" charset="0"/>
              </a:rPr>
              <a:t>Ripple Factor:</a:t>
            </a:r>
          </a:p>
        </p:txBody>
      </p:sp>
      <p:graphicFrame>
        <p:nvGraphicFramePr>
          <p:cNvPr id="3" name="Object 2"/>
          <p:cNvGraphicFramePr>
            <a:graphicFrameLocks noChangeAspect="1"/>
          </p:cNvGraphicFramePr>
          <p:nvPr>
            <p:extLst>
              <p:ext uri="{D42A27DB-BD31-4B8C-83A1-F6EECF244321}">
                <p14:modId xmlns="" xmlns:p14="http://schemas.microsoft.com/office/powerpoint/2010/main" val="1137128822"/>
              </p:ext>
            </p:extLst>
          </p:nvPr>
        </p:nvGraphicFramePr>
        <p:xfrm>
          <a:off x="923902" y="782638"/>
          <a:ext cx="6992938" cy="762000"/>
        </p:xfrm>
        <a:graphic>
          <a:graphicData uri="http://schemas.openxmlformats.org/presentationml/2006/ole">
            <p:oleObj spid="_x0000_s15429" name="Equation" r:id="rId3" imgW="3962400" imgH="431800" progId="Equation.3">
              <p:embed/>
            </p:oleObj>
          </a:graphicData>
        </a:graphic>
      </p:graphicFrame>
      <p:graphicFrame>
        <p:nvGraphicFramePr>
          <p:cNvPr id="4" name="Object 3"/>
          <p:cNvGraphicFramePr>
            <a:graphicFrameLocks noChangeAspect="1"/>
          </p:cNvGraphicFramePr>
          <p:nvPr>
            <p:extLst>
              <p:ext uri="{D42A27DB-BD31-4B8C-83A1-F6EECF244321}">
                <p14:modId xmlns="" xmlns:p14="http://schemas.microsoft.com/office/powerpoint/2010/main" val="3428127688"/>
              </p:ext>
            </p:extLst>
          </p:nvPr>
        </p:nvGraphicFramePr>
        <p:xfrm>
          <a:off x="4363090" y="1623396"/>
          <a:ext cx="2328862" cy="381000"/>
        </p:xfrm>
        <a:graphic>
          <a:graphicData uri="http://schemas.openxmlformats.org/presentationml/2006/ole">
            <p:oleObj spid="_x0000_s15430" name="Equation" r:id="rId4" imgW="1397000" imgH="228600" progId="Equation.3">
              <p:embed/>
            </p:oleObj>
          </a:graphicData>
        </a:graphic>
      </p:graphicFrame>
      <p:sp>
        <p:nvSpPr>
          <p:cNvPr id="5" name="TextBox 4"/>
          <p:cNvSpPr txBox="1"/>
          <p:nvPr/>
        </p:nvSpPr>
        <p:spPr>
          <a:xfrm>
            <a:off x="466299" y="1609815"/>
            <a:ext cx="4105701" cy="369332"/>
          </a:xfrm>
          <a:prstGeom prst="rect">
            <a:avLst/>
          </a:prstGeom>
          <a:noFill/>
        </p:spPr>
        <p:txBody>
          <a:bodyPr wrap="square" rtlCol="0">
            <a:spAutoFit/>
          </a:bodyPr>
          <a:lstStyle/>
          <a:p>
            <a:r>
              <a:rPr lang="en-US" dirty="0" smtClean="0"/>
              <a:t>Instantaneous ac component of current,</a:t>
            </a:r>
            <a:endParaRPr lang="en-US" dirty="0"/>
          </a:p>
        </p:txBody>
      </p:sp>
      <p:graphicFrame>
        <p:nvGraphicFramePr>
          <p:cNvPr id="6" name="Object 5"/>
          <p:cNvGraphicFramePr>
            <a:graphicFrameLocks noChangeAspect="1"/>
          </p:cNvGraphicFramePr>
          <p:nvPr>
            <p:extLst>
              <p:ext uri="{D42A27DB-BD31-4B8C-83A1-F6EECF244321}">
                <p14:modId xmlns="" xmlns:p14="http://schemas.microsoft.com/office/powerpoint/2010/main" val="3151227878"/>
              </p:ext>
            </p:extLst>
          </p:nvPr>
        </p:nvGraphicFramePr>
        <p:xfrm>
          <a:off x="624196" y="2090738"/>
          <a:ext cx="6032500" cy="1262062"/>
        </p:xfrm>
        <a:graphic>
          <a:graphicData uri="http://schemas.openxmlformats.org/presentationml/2006/ole">
            <p:oleObj spid="_x0000_s15431" name="Equation" r:id="rId5" imgW="3517900" imgH="736600" progId="Equation.3">
              <p:embed/>
            </p:oleObj>
          </a:graphicData>
        </a:graphic>
      </p:graphicFrame>
      <p:sp>
        <p:nvSpPr>
          <p:cNvPr id="7" name="TextBox 6"/>
          <p:cNvSpPr txBox="1"/>
          <p:nvPr/>
        </p:nvSpPr>
        <p:spPr>
          <a:xfrm>
            <a:off x="466299" y="3810000"/>
            <a:ext cx="4105701" cy="369332"/>
          </a:xfrm>
          <a:prstGeom prst="rect">
            <a:avLst/>
          </a:prstGeom>
          <a:noFill/>
        </p:spPr>
        <p:txBody>
          <a:bodyPr wrap="square" rtlCol="0">
            <a:spAutoFit/>
          </a:bodyPr>
          <a:lstStyle/>
          <a:p>
            <a:r>
              <a:rPr lang="en-US" dirty="0" smtClean="0"/>
              <a:t>Combining Eq. (1) and (3), we get</a:t>
            </a:r>
            <a:endParaRPr lang="en-US" dirty="0"/>
          </a:p>
        </p:txBody>
      </p:sp>
      <p:graphicFrame>
        <p:nvGraphicFramePr>
          <p:cNvPr id="8" name="Object 7"/>
          <p:cNvGraphicFramePr>
            <a:graphicFrameLocks noChangeAspect="1"/>
          </p:cNvGraphicFramePr>
          <p:nvPr>
            <p:extLst>
              <p:ext uri="{D42A27DB-BD31-4B8C-83A1-F6EECF244321}">
                <p14:modId xmlns="" xmlns:p14="http://schemas.microsoft.com/office/powerpoint/2010/main" val="2122077659"/>
              </p:ext>
            </p:extLst>
          </p:nvPr>
        </p:nvGraphicFramePr>
        <p:xfrm>
          <a:off x="838200" y="4271962"/>
          <a:ext cx="4013200" cy="985838"/>
        </p:xfrm>
        <a:graphic>
          <a:graphicData uri="http://schemas.openxmlformats.org/presentationml/2006/ole">
            <p:oleObj spid="_x0000_s15432" name="Equation" r:id="rId6" imgW="2273300" imgH="558800" progId="Equation.3">
              <p:embed/>
            </p:oleObj>
          </a:graphicData>
        </a:graphic>
      </p:graphicFrame>
    </p:spTree>
    <p:extLst>
      <p:ext uri="{BB962C8B-B14F-4D97-AF65-F5344CB8AC3E}">
        <p14:creationId xmlns="" xmlns:p14="http://schemas.microsoft.com/office/powerpoint/2010/main" val="8901809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4558" y="381000"/>
            <a:ext cx="2408829" cy="369332"/>
          </a:xfrm>
          <a:prstGeom prst="rect">
            <a:avLst/>
          </a:prstGeom>
          <a:noFill/>
        </p:spPr>
        <p:txBody>
          <a:bodyPr wrap="square" rtlCol="0">
            <a:spAutoFit/>
          </a:bodyPr>
          <a:lstStyle/>
          <a:p>
            <a:r>
              <a:rPr lang="en-US" dirty="0" smtClean="0"/>
              <a:t>For half-wave rectifier,</a:t>
            </a:r>
            <a:endParaRPr lang="en-US" dirty="0"/>
          </a:p>
        </p:txBody>
      </p:sp>
      <p:graphicFrame>
        <p:nvGraphicFramePr>
          <p:cNvPr id="5" name="Object 4"/>
          <p:cNvGraphicFramePr>
            <a:graphicFrameLocks noChangeAspect="1"/>
          </p:cNvGraphicFramePr>
          <p:nvPr>
            <p:extLst>
              <p:ext uri="{D42A27DB-BD31-4B8C-83A1-F6EECF244321}">
                <p14:modId xmlns="" xmlns:p14="http://schemas.microsoft.com/office/powerpoint/2010/main" val="509387732"/>
              </p:ext>
            </p:extLst>
          </p:nvPr>
        </p:nvGraphicFramePr>
        <p:xfrm>
          <a:off x="853435" y="762000"/>
          <a:ext cx="2260600" cy="609600"/>
        </p:xfrm>
        <a:graphic>
          <a:graphicData uri="http://schemas.openxmlformats.org/presentationml/2006/ole">
            <p:oleObj spid="_x0000_s14409" name="Equation" r:id="rId3" imgW="1459866" imgH="393529" progId="Equation.3">
              <p:embed/>
            </p:oleObj>
          </a:graphicData>
        </a:graphic>
      </p:graphicFrame>
      <p:graphicFrame>
        <p:nvGraphicFramePr>
          <p:cNvPr id="6" name="Object 5"/>
          <p:cNvGraphicFramePr>
            <a:graphicFrameLocks noChangeAspect="1"/>
          </p:cNvGraphicFramePr>
          <p:nvPr>
            <p:extLst>
              <p:ext uri="{D42A27DB-BD31-4B8C-83A1-F6EECF244321}">
                <p14:modId xmlns="" xmlns:p14="http://schemas.microsoft.com/office/powerpoint/2010/main" val="3615492692"/>
              </p:ext>
            </p:extLst>
          </p:nvPr>
        </p:nvGraphicFramePr>
        <p:xfrm>
          <a:off x="763587" y="1524000"/>
          <a:ext cx="2095500" cy="381000"/>
        </p:xfrm>
        <a:graphic>
          <a:graphicData uri="http://schemas.openxmlformats.org/presentationml/2006/ole">
            <p:oleObj spid="_x0000_s14410" name="Equation" r:id="rId4" imgW="1396394" imgH="253890" progId="Equation.3">
              <p:embed/>
            </p:oleObj>
          </a:graphicData>
        </a:graphic>
      </p:graphicFrame>
      <p:sp>
        <p:nvSpPr>
          <p:cNvPr id="7" name="TextBox 6"/>
          <p:cNvSpPr txBox="1"/>
          <p:nvPr/>
        </p:nvSpPr>
        <p:spPr>
          <a:xfrm>
            <a:off x="562283" y="2057400"/>
            <a:ext cx="2408829" cy="369332"/>
          </a:xfrm>
          <a:prstGeom prst="rect">
            <a:avLst/>
          </a:prstGeom>
          <a:noFill/>
        </p:spPr>
        <p:txBody>
          <a:bodyPr wrap="square" rtlCol="0">
            <a:spAutoFit/>
          </a:bodyPr>
          <a:lstStyle/>
          <a:p>
            <a:r>
              <a:rPr lang="en-US" dirty="0" smtClean="0"/>
              <a:t>For half-wave rectifier,</a:t>
            </a:r>
            <a:endParaRPr lang="en-US" dirty="0"/>
          </a:p>
        </p:txBody>
      </p:sp>
      <p:graphicFrame>
        <p:nvGraphicFramePr>
          <p:cNvPr id="8" name="Object 7"/>
          <p:cNvGraphicFramePr>
            <a:graphicFrameLocks noChangeAspect="1"/>
          </p:cNvGraphicFramePr>
          <p:nvPr>
            <p:extLst>
              <p:ext uri="{D42A27DB-BD31-4B8C-83A1-F6EECF244321}">
                <p14:modId xmlns="" xmlns:p14="http://schemas.microsoft.com/office/powerpoint/2010/main" val="1056427119"/>
              </p:ext>
            </p:extLst>
          </p:nvPr>
        </p:nvGraphicFramePr>
        <p:xfrm>
          <a:off x="762000" y="2419350"/>
          <a:ext cx="2438400" cy="649288"/>
        </p:xfrm>
        <a:graphic>
          <a:graphicData uri="http://schemas.openxmlformats.org/presentationml/2006/ole">
            <p:oleObj spid="_x0000_s14411" name="Equation" r:id="rId5" imgW="1574800" imgH="419100" progId="Equation.3">
              <p:embed/>
            </p:oleObj>
          </a:graphicData>
        </a:graphic>
      </p:graphicFrame>
      <p:graphicFrame>
        <p:nvGraphicFramePr>
          <p:cNvPr id="9" name="Object 8"/>
          <p:cNvGraphicFramePr>
            <a:graphicFrameLocks noChangeAspect="1"/>
          </p:cNvGraphicFramePr>
          <p:nvPr>
            <p:extLst>
              <p:ext uri="{D42A27DB-BD31-4B8C-83A1-F6EECF244321}">
                <p14:modId xmlns="" xmlns:p14="http://schemas.microsoft.com/office/powerpoint/2010/main" val="3340389516"/>
              </p:ext>
            </p:extLst>
          </p:nvPr>
        </p:nvGraphicFramePr>
        <p:xfrm>
          <a:off x="695325" y="3200400"/>
          <a:ext cx="2228850" cy="381000"/>
        </p:xfrm>
        <a:graphic>
          <a:graphicData uri="http://schemas.openxmlformats.org/presentationml/2006/ole">
            <p:oleObj spid="_x0000_s14412" name="Equation" r:id="rId6" imgW="1485255" imgH="253890" progId="Equation.3">
              <p:embed/>
            </p:oleObj>
          </a:graphicData>
        </a:graphic>
      </p:graphicFrame>
    </p:spTree>
    <p:extLst>
      <p:ext uri="{BB962C8B-B14F-4D97-AF65-F5344CB8AC3E}">
        <p14:creationId xmlns="" xmlns:p14="http://schemas.microsoft.com/office/powerpoint/2010/main" val="7186809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81000" y="228600"/>
            <a:ext cx="5943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defPPr>
              <a:defRPr lang="en-US"/>
            </a:defPPr>
            <a:lvl1pPr algn="l" rtl="0" fontAlgn="base">
              <a:spcBef>
                <a:spcPct val="0"/>
              </a:spcBef>
              <a:spcAft>
                <a:spcPct val="0"/>
              </a:spcAft>
              <a:defRPr sz="3600" kern="1200">
                <a:solidFill>
                  <a:schemeClr val="tx1"/>
                </a:solidFill>
                <a:latin typeface="Arial" pitchFamily="34" charset="0"/>
                <a:ea typeface="+mn-ea"/>
                <a:cs typeface="+mn-cs"/>
              </a:defRPr>
            </a:lvl1pPr>
            <a:lvl2pPr marL="457200" algn="l" rtl="0" fontAlgn="base">
              <a:spcBef>
                <a:spcPct val="0"/>
              </a:spcBef>
              <a:spcAft>
                <a:spcPct val="0"/>
              </a:spcAft>
              <a:defRPr sz="3600" kern="1200">
                <a:solidFill>
                  <a:schemeClr val="tx1"/>
                </a:solidFill>
                <a:latin typeface="Arial" pitchFamily="34" charset="0"/>
                <a:ea typeface="+mn-ea"/>
                <a:cs typeface="+mn-cs"/>
              </a:defRPr>
            </a:lvl2pPr>
            <a:lvl3pPr marL="914400" algn="l" rtl="0" fontAlgn="base">
              <a:spcBef>
                <a:spcPct val="0"/>
              </a:spcBef>
              <a:spcAft>
                <a:spcPct val="0"/>
              </a:spcAft>
              <a:defRPr sz="3600" kern="1200">
                <a:solidFill>
                  <a:schemeClr val="tx1"/>
                </a:solidFill>
                <a:latin typeface="Arial" pitchFamily="34" charset="0"/>
                <a:ea typeface="+mn-ea"/>
                <a:cs typeface="+mn-cs"/>
              </a:defRPr>
            </a:lvl3pPr>
            <a:lvl4pPr marL="1371600" algn="l" rtl="0" fontAlgn="base">
              <a:spcBef>
                <a:spcPct val="0"/>
              </a:spcBef>
              <a:spcAft>
                <a:spcPct val="0"/>
              </a:spcAft>
              <a:defRPr sz="3600" kern="1200">
                <a:solidFill>
                  <a:schemeClr val="tx1"/>
                </a:solidFill>
                <a:latin typeface="Arial" pitchFamily="34" charset="0"/>
                <a:ea typeface="+mn-ea"/>
                <a:cs typeface="+mn-cs"/>
              </a:defRPr>
            </a:lvl4pPr>
            <a:lvl5pPr marL="1828800" algn="l" rtl="0" fontAlgn="base">
              <a:spcBef>
                <a:spcPct val="0"/>
              </a:spcBef>
              <a:spcAft>
                <a:spcPct val="0"/>
              </a:spcAft>
              <a:defRPr sz="3600" kern="1200">
                <a:solidFill>
                  <a:schemeClr val="tx1"/>
                </a:solidFill>
                <a:latin typeface="Arial" pitchFamily="34" charset="0"/>
                <a:ea typeface="+mn-ea"/>
                <a:cs typeface="+mn-cs"/>
              </a:defRPr>
            </a:lvl5pPr>
            <a:lvl6pPr marL="2286000" algn="l" defTabSz="914400" rtl="0" eaLnBrk="1" latinLnBrk="0" hangingPunct="1">
              <a:defRPr sz="3600" kern="1200">
                <a:solidFill>
                  <a:schemeClr val="tx1"/>
                </a:solidFill>
                <a:latin typeface="Arial" pitchFamily="34" charset="0"/>
                <a:ea typeface="+mn-ea"/>
                <a:cs typeface="+mn-cs"/>
              </a:defRPr>
            </a:lvl6pPr>
            <a:lvl7pPr marL="2743200" algn="l" defTabSz="914400" rtl="0" eaLnBrk="1" latinLnBrk="0" hangingPunct="1">
              <a:defRPr sz="3600" kern="1200">
                <a:solidFill>
                  <a:schemeClr val="tx1"/>
                </a:solidFill>
                <a:latin typeface="Arial" pitchFamily="34" charset="0"/>
                <a:ea typeface="+mn-ea"/>
                <a:cs typeface="+mn-cs"/>
              </a:defRPr>
            </a:lvl7pPr>
            <a:lvl8pPr marL="3200400" algn="l" defTabSz="914400" rtl="0" eaLnBrk="1" latinLnBrk="0" hangingPunct="1">
              <a:defRPr sz="3600" kern="1200">
                <a:solidFill>
                  <a:schemeClr val="tx1"/>
                </a:solidFill>
                <a:latin typeface="Arial" pitchFamily="34" charset="0"/>
                <a:ea typeface="+mn-ea"/>
                <a:cs typeface="+mn-cs"/>
              </a:defRPr>
            </a:lvl8pPr>
            <a:lvl9pPr marL="3657600" algn="l" defTabSz="914400" rtl="0" eaLnBrk="1" latinLnBrk="0" hangingPunct="1">
              <a:defRPr sz="3600" kern="1200">
                <a:solidFill>
                  <a:schemeClr val="tx1"/>
                </a:solidFill>
                <a:latin typeface="Arial" pitchFamily="34" charset="0"/>
                <a:ea typeface="+mn-ea"/>
                <a:cs typeface="+mn-cs"/>
              </a:defRPr>
            </a:lvl9pPr>
          </a:lstStyle>
          <a:p>
            <a:r>
              <a:rPr lang="en-US" sz="1800" dirty="0" smtClean="0">
                <a:solidFill>
                  <a:srgbClr val="0000FF"/>
                </a:solidFill>
                <a:latin typeface="Comic Sans MS" pitchFamily="66" charset="0"/>
              </a:rPr>
              <a:t>Half-Wave Rectifier Circuit with Capacitor Filter</a:t>
            </a:r>
            <a:endParaRPr lang="en-US" sz="1800" dirty="0">
              <a:solidFill>
                <a:srgbClr val="0000FF"/>
              </a:solidFill>
              <a:latin typeface="Comic Sans MS" pitchFamily="66" charset="0"/>
            </a:endParaRPr>
          </a:p>
        </p:txBody>
      </p:sp>
      <p:pic>
        <p:nvPicPr>
          <p:cNvPr id="3" name="Picture 3" descr="8212n03_41a"/>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33400" y="709684"/>
            <a:ext cx="3048000" cy="2232025"/>
          </a:xfrm>
          <a:prstGeom prst="rect">
            <a:avLst/>
          </a:prstGeom>
          <a:noFill/>
          <a:extLst>
            <a:ext uri="{909E8E84-426E-40DD-AFC4-6F175D3DCCD1}">
              <a14:hiddenFill xmlns="" xmlns:a14="http://schemas.microsoft.com/office/drawing/2010/main">
                <a:solidFill>
                  <a:srgbClr val="FFFFFF"/>
                </a:solidFill>
              </a14:hiddenFill>
            </a:ext>
          </a:extLst>
        </p:spPr>
      </p:pic>
      <p:pic>
        <p:nvPicPr>
          <p:cNvPr id="4" name="Picture 4" descr="8212n03_41bc"/>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33800" y="673965"/>
            <a:ext cx="5181600" cy="453548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520140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560696"/>
            <a:ext cx="8077200" cy="2308324"/>
          </a:xfrm>
          <a:prstGeom prst="rect">
            <a:avLst/>
          </a:prstGeom>
          <a:noFill/>
        </p:spPr>
        <p:txBody>
          <a:bodyPr wrap="square" rtlCol="0">
            <a:spAutoFit/>
          </a:bodyPr>
          <a:lstStyle/>
          <a:p>
            <a:pPr marL="285750" indent="-285750">
              <a:buClr>
                <a:srgbClr val="00B050"/>
              </a:buClr>
              <a:buSzPct val="110000"/>
              <a:buFont typeface="Arial" pitchFamily="34" charset="0"/>
              <a:buChar char="•"/>
            </a:pPr>
            <a:r>
              <a:rPr lang="en-US" dirty="0" smtClean="0">
                <a:latin typeface="Times New Roman" pitchFamily="18" charset="0"/>
                <a:cs typeface="Times New Roman" pitchFamily="18" charset="0"/>
              </a:rPr>
              <a:t>In an atom, all orbits (except </a:t>
            </a:r>
            <a:r>
              <a:rPr lang="en-US" i="1" dirty="0" smtClean="0">
                <a:latin typeface="Times New Roman" pitchFamily="18" charset="0"/>
                <a:cs typeface="Times New Roman" pitchFamily="18" charset="0"/>
              </a:rPr>
              <a:t>n =</a:t>
            </a:r>
            <a:r>
              <a:rPr lang="en-US" dirty="0" smtClean="0">
                <a:latin typeface="Times New Roman" pitchFamily="18" charset="0"/>
                <a:cs typeface="Times New Roman" pitchFamily="18" charset="0"/>
              </a:rPr>
              <a:t> 1 orbit) consist of more than one orbit called sub-orbits. </a:t>
            </a:r>
          </a:p>
          <a:p>
            <a:pPr marL="285750" indent="-285750">
              <a:buClr>
                <a:srgbClr val="00B050"/>
              </a:buClr>
              <a:buSzPct val="110000"/>
              <a:buFont typeface="Arial" pitchFamily="34" charset="0"/>
              <a:buChar char="•"/>
            </a:pPr>
            <a:r>
              <a:rPr lang="en-US" dirty="0" smtClean="0">
                <a:latin typeface="Times New Roman" pitchFamily="18" charset="0"/>
                <a:cs typeface="Times New Roman" pitchFamily="18" charset="0"/>
              </a:rPr>
              <a:t>The group of sub-orbits is collectively known as </a:t>
            </a:r>
            <a:r>
              <a:rPr lang="en-US" dirty="0" smtClean="0">
                <a:solidFill>
                  <a:srgbClr val="FF0000"/>
                </a:solidFill>
                <a:latin typeface="Times New Roman" pitchFamily="18" charset="0"/>
                <a:cs typeface="Times New Roman" pitchFamily="18" charset="0"/>
              </a:rPr>
              <a:t>shell</a:t>
            </a:r>
            <a:r>
              <a:rPr lang="en-US" dirty="0" smtClean="0">
                <a:latin typeface="Times New Roman" pitchFamily="18" charset="0"/>
                <a:cs typeface="Times New Roman" pitchFamily="18" charset="0"/>
              </a:rPr>
              <a:t>.</a:t>
            </a:r>
          </a:p>
          <a:p>
            <a:pPr marL="285750" indent="-285750">
              <a:buClr>
                <a:srgbClr val="00B050"/>
              </a:buClr>
              <a:buSzPct val="110000"/>
              <a:buFont typeface="Arial" pitchFamily="34" charset="0"/>
              <a:buChar char="•"/>
            </a:pPr>
            <a:r>
              <a:rPr lang="en-US" dirty="0" smtClean="0">
                <a:latin typeface="Times New Roman" pitchFamily="18" charset="0"/>
                <a:cs typeface="Times New Roman" pitchFamily="18" charset="0"/>
              </a:rPr>
              <a:t>Each sub-orbit (sub-shell) in a shell is designated by a number </a:t>
            </a:r>
            <a:r>
              <a:rPr lang="en-US" i="1" dirty="0" smtClean="0">
                <a:latin typeface="Times New Roman" pitchFamily="18" charset="0"/>
                <a:cs typeface="Times New Roman" pitchFamily="18" charset="0"/>
              </a:rPr>
              <a:t>l</a:t>
            </a:r>
            <a:r>
              <a:rPr lang="en-US" dirty="0" smtClean="0">
                <a:latin typeface="Times New Roman" pitchFamily="18" charset="0"/>
                <a:cs typeface="Times New Roman" pitchFamily="18" charset="0"/>
              </a:rPr>
              <a:t> (0, 1, …, </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1) called the </a:t>
            </a:r>
            <a:r>
              <a:rPr lang="en-US" dirty="0" smtClean="0">
                <a:solidFill>
                  <a:srgbClr val="FF0000"/>
                </a:solidFill>
                <a:latin typeface="Times New Roman" pitchFamily="18" charset="0"/>
                <a:cs typeface="Times New Roman" pitchFamily="18" charset="0"/>
              </a:rPr>
              <a:t>orbital quantum number</a:t>
            </a:r>
            <a:r>
              <a:rPr lang="en-US" dirty="0" smtClean="0">
                <a:latin typeface="Times New Roman" pitchFamily="18" charset="0"/>
                <a:cs typeface="Times New Roman" pitchFamily="18" charset="0"/>
              </a:rPr>
              <a:t>.</a:t>
            </a:r>
          </a:p>
          <a:p>
            <a:pPr marL="285750" indent="-285750">
              <a:buClr>
                <a:srgbClr val="00B050"/>
              </a:buClr>
              <a:buSzPct val="110000"/>
              <a:buFont typeface="Arial" pitchFamily="34" charset="0"/>
              <a:buChar char="•"/>
            </a:pPr>
            <a:r>
              <a:rPr lang="en-US" dirty="0" smtClean="0">
                <a:latin typeface="Times New Roman" pitchFamily="18" charset="0"/>
                <a:cs typeface="Times New Roman" pitchFamily="18" charset="0"/>
              </a:rPr>
              <a:t>The maximum number of electrons which a sub-shell of any </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-value can accommodate is 2(2</a:t>
            </a:r>
            <a:r>
              <a:rPr lang="en-US" i="1" dirty="0" smtClean="0">
                <a:latin typeface="Times New Roman" pitchFamily="18" charset="0"/>
                <a:cs typeface="Times New Roman" pitchFamily="18" charset="0"/>
              </a:rPr>
              <a:t>l </a:t>
            </a:r>
            <a:r>
              <a:rPr lang="en-US" dirty="0" smtClean="0">
                <a:latin typeface="Times New Roman" pitchFamily="18" charset="0"/>
                <a:cs typeface="Times New Roman" pitchFamily="18" charset="0"/>
              </a:rPr>
              <a:t>+ 1).</a:t>
            </a:r>
          </a:p>
          <a:p>
            <a:pPr marL="285750" indent="-285750">
              <a:buClr>
                <a:srgbClr val="00B050"/>
              </a:buClr>
              <a:buSzPct val="110000"/>
              <a:buFont typeface="Arial" pitchFamily="34" charset="0"/>
              <a:buChar char="•"/>
            </a:pPr>
            <a:r>
              <a:rPr lang="en-US" dirty="0" smtClean="0">
                <a:latin typeface="Times New Roman" pitchFamily="18" charset="0"/>
                <a:cs typeface="Times New Roman" pitchFamily="18" charset="0"/>
              </a:rPr>
              <a:t>The maximum number of electrons a shell can have is 2</a:t>
            </a:r>
            <a:r>
              <a:rPr lang="en-US" i="1" dirty="0" smtClean="0">
                <a:latin typeface="Times New Roman" pitchFamily="18" charset="0"/>
                <a:cs typeface="Times New Roman" pitchFamily="18" charset="0"/>
              </a:rPr>
              <a:t>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33400" y="3029424"/>
            <a:ext cx="7467600" cy="37523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028700" y="78472"/>
            <a:ext cx="6705599" cy="461665"/>
          </a:xfrm>
          <a:prstGeom prst="rect">
            <a:avLst/>
          </a:prstGeom>
        </p:spPr>
        <p:txBody>
          <a:bodyPr wrap="square">
            <a:spAutoFit/>
          </a:bodyPr>
          <a:lstStyle/>
          <a:p>
            <a:pPr algn="ctr"/>
            <a:r>
              <a:rPr lang="en-US" sz="2400" b="1" dirty="0" smtClean="0">
                <a:solidFill>
                  <a:srgbClr val="FF0000"/>
                </a:solidFill>
              </a:rPr>
              <a:t>Electron Distribution in an Atom</a:t>
            </a:r>
            <a:endParaRPr lang="en-US" sz="2400" b="1" dirty="0">
              <a:solidFill>
                <a:srgbClr val="FF0000"/>
              </a:solidFill>
            </a:endParaRPr>
          </a:p>
        </p:txBody>
      </p:sp>
    </p:spTree>
    <p:extLst>
      <p:ext uri="{BB962C8B-B14F-4D97-AF65-F5344CB8AC3E}">
        <p14:creationId xmlns="" xmlns:p14="http://schemas.microsoft.com/office/powerpoint/2010/main" val="13585727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19200" y="1143000"/>
            <a:ext cx="6215743" cy="2514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10" name="Group 9"/>
          <p:cNvGrpSpPr/>
          <p:nvPr/>
        </p:nvGrpSpPr>
        <p:grpSpPr>
          <a:xfrm>
            <a:off x="6920552" y="2133600"/>
            <a:ext cx="1524000" cy="1447800"/>
            <a:chOff x="5791200" y="3581400"/>
            <a:chExt cx="1524000" cy="1447800"/>
          </a:xfrm>
        </p:grpSpPr>
        <p:sp>
          <p:nvSpPr>
            <p:cNvPr id="2" name="Line 18"/>
            <p:cNvSpPr>
              <a:spLocks noChangeShapeType="1"/>
            </p:cNvSpPr>
            <p:nvPr/>
          </p:nvSpPr>
          <p:spPr bwMode="auto">
            <a:xfrm>
              <a:off x="5791200" y="3581400"/>
              <a:ext cx="1295400"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defPPr>
                <a:defRPr lang="en-US"/>
              </a:defPPr>
              <a:lvl1pPr algn="l" rtl="0" fontAlgn="base">
                <a:spcBef>
                  <a:spcPct val="0"/>
                </a:spcBef>
                <a:spcAft>
                  <a:spcPct val="0"/>
                </a:spcAft>
                <a:defRPr sz="3600" kern="1200">
                  <a:solidFill>
                    <a:schemeClr val="tx1"/>
                  </a:solidFill>
                  <a:latin typeface="Arial" pitchFamily="34" charset="0"/>
                  <a:ea typeface="+mn-ea"/>
                  <a:cs typeface="+mn-cs"/>
                </a:defRPr>
              </a:lvl1pPr>
              <a:lvl2pPr marL="457200" algn="l" rtl="0" fontAlgn="base">
                <a:spcBef>
                  <a:spcPct val="0"/>
                </a:spcBef>
                <a:spcAft>
                  <a:spcPct val="0"/>
                </a:spcAft>
                <a:defRPr sz="3600" kern="1200">
                  <a:solidFill>
                    <a:schemeClr val="tx1"/>
                  </a:solidFill>
                  <a:latin typeface="Arial" pitchFamily="34" charset="0"/>
                  <a:ea typeface="+mn-ea"/>
                  <a:cs typeface="+mn-cs"/>
                </a:defRPr>
              </a:lvl2pPr>
              <a:lvl3pPr marL="914400" algn="l" rtl="0" fontAlgn="base">
                <a:spcBef>
                  <a:spcPct val="0"/>
                </a:spcBef>
                <a:spcAft>
                  <a:spcPct val="0"/>
                </a:spcAft>
                <a:defRPr sz="3600" kern="1200">
                  <a:solidFill>
                    <a:schemeClr val="tx1"/>
                  </a:solidFill>
                  <a:latin typeface="Arial" pitchFamily="34" charset="0"/>
                  <a:ea typeface="+mn-ea"/>
                  <a:cs typeface="+mn-cs"/>
                </a:defRPr>
              </a:lvl3pPr>
              <a:lvl4pPr marL="1371600" algn="l" rtl="0" fontAlgn="base">
                <a:spcBef>
                  <a:spcPct val="0"/>
                </a:spcBef>
                <a:spcAft>
                  <a:spcPct val="0"/>
                </a:spcAft>
                <a:defRPr sz="3600" kern="1200">
                  <a:solidFill>
                    <a:schemeClr val="tx1"/>
                  </a:solidFill>
                  <a:latin typeface="Arial" pitchFamily="34" charset="0"/>
                  <a:ea typeface="+mn-ea"/>
                  <a:cs typeface="+mn-cs"/>
                </a:defRPr>
              </a:lvl4pPr>
              <a:lvl5pPr marL="1828800" algn="l" rtl="0" fontAlgn="base">
                <a:spcBef>
                  <a:spcPct val="0"/>
                </a:spcBef>
                <a:spcAft>
                  <a:spcPct val="0"/>
                </a:spcAft>
                <a:defRPr sz="3600" kern="1200">
                  <a:solidFill>
                    <a:schemeClr val="tx1"/>
                  </a:solidFill>
                  <a:latin typeface="Arial" pitchFamily="34" charset="0"/>
                  <a:ea typeface="+mn-ea"/>
                  <a:cs typeface="+mn-cs"/>
                </a:defRPr>
              </a:lvl5pPr>
              <a:lvl6pPr marL="2286000" algn="l" defTabSz="914400" rtl="0" eaLnBrk="1" latinLnBrk="0" hangingPunct="1">
                <a:defRPr sz="3600" kern="1200">
                  <a:solidFill>
                    <a:schemeClr val="tx1"/>
                  </a:solidFill>
                  <a:latin typeface="Arial" pitchFamily="34" charset="0"/>
                  <a:ea typeface="+mn-ea"/>
                  <a:cs typeface="+mn-cs"/>
                </a:defRPr>
              </a:lvl6pPr>
              <a:lvl7pPr marL="2743200" algn="l" defTabSz="914400" rtl="0" eaLnBrk="1" latinLnBrk="0" hangingPunct="1">
                <a:defRPr sz="3600" kern="1200">
                  <a:solidFill>
                    <a:schemeClr val="tx1"/>
                  </a:solidFill>
                  <a:latin typeface="Arial" pitchFamily="34" charset="0"/>
                  <a:ea typeface="+mn-ea"/>
                  <a:cs typeface="+mn-cs"/>
                </a:defRPr>
              </a:lvl7pPr>
              <a:lvl8pPr marL="3200400" algn="l" defTabSz="914400" rtl="0" eaLnBrk="1" latinLnBrk="0" hangingPunct="1">
                <a:defRPr sz="3600" kern="1200">
                  <a:solidFill>
                    <a:schemeClr val="tx1"/>
                  </a:solidFill>
                  <a:latin typeface="Arial" pitchFamily="34" charset="0"/>
                  <a:ea typeface="+mn-ea"/>
                  <a:cs typeface="+mn-cs"/>
                </a:defRPr>
              </a:lvl8pPr>
              <a:lvl9pPr marL="3657600" algn="l" defTabSz="914400" rtl="0" eaLnBrk="1" latinLnBrk="0" hangingPunct="1">
                <a:defRPr sz="3600" kern="1200">
                  <a:solidFill>
                    <a:schemeClr val="tx1"/>
                  </a:solidFill>
                  <a:latin typeface="Arial" pitchFamily="34" charset="0"/>
                  <a:ea typeface="+mn-ea"/>
                  <a:cs typeface="+mn-cs"/>
                </a:defRPr>
              </a:lvl9pPr>
            </a:lstStyle>
            <a:p>
              <a:endParaRPr lang="en-US" dirty="0"/>
            </a:p>
          </p:txBody>
        </p:sp>
        <p:sp>
          <p:nvSpPr>
            <p:cNvPr id="3" name="Line 19"/>
            <p:cNvSpPr>
              <a:spLocks noChangeShapeType="1"/>
            </p:cNvSpPr>
            <p:nvPr/>
          </p:nvSpPr>
          <p:spPr bwMode="auto">
            <a:xfrm>
              <a:off x="7086600" y="3581400"/>
              <a:ext cx="0" cy="60960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defPPr>
                <a:defRPr lang="en-US"/>
              </a:defPPr>
              <a:lvl1pPr algn="l" rtl="0" fontAlgn="base">
                <a:spcBef>
                  <a:spcPct val="0"/>
                </a:spcBef>
                <a:spcAft>
                  <a:spcPct val="0"/>
                </a:spcAft>
                <a:defRPr sz="3600" kern="1200">
                  <a:solidFill>
                    <a:schemeClr val="tx1"/>
                  </a:solidFill>
                  <a:latin typeface="Arial" pitchFamily="34" charset="0"/>
                  <a:ea typeface="+mn-ea"/>
                  <a:cs typeface="+mn-cs"/>
                </a:defRPr>
              </a:lvl1pPr>
              <a:lvl2pPr marL="457200" algn="l" rtl="0" fontAlgn="base">
                <a:spcBef>
                  <a:spcPct val="0"/>
                </a:spcBef>
                <a:spcAft>
                  <a:spcPct val="0"/>
                </a:spcAft>
                <a:defRPr sz="3600" kern="1200">
                  <a:solidFill>
                    <a:schemeClr val="tx1"/>
                  </a:solidFill>
                  <a:latin typeface="Arial" pitchFamily="34" charset="0"/>
                  <a:ea typeface="+mn-ea"/>
                  <a:cs typeface="+mn-cs"/>
                </a:defRPr>
              </a:lvl2pPr>
              <a:lvl3pPr marL="914400" algn="l" rtl="0" fontAlgn="base">
                <a:spcBef>
                  <a:spcPct val="0"/>
                </a:spcBef>
                <a:spcAft>
                  <a:spcPct val="0"/>
                </a:spcAft>
                <a:defRPr sz="3600" kern="1200">
                  <a:solidFill>
                    <a:schemeClr val="tx1"/>
                  </a:solidFill>
                  <a:latin typeface="Arial" pitchFamily="34" charset="0"/>
                  <a:ea typeface="+mn-ea"/>
                  <a:cs typeface="+mn-cs"/>
                </a:defRPr>
              </a:lvl3pPr>
              <a:lvl4pPr marL="1371600" algn="l" rtl="0" fontAlgn="base">
                <a:spcBef>
                  <a:spcPct val="0"/>
                </a:spcBef>
                <a:spcAft>
                  <a:spcPct val="0"/>
                </a:spcAft>
                <a:defRPr sz="3600" kern="1200">
                  <a:solidFill>
                    <a:schemeClr val="tx1"/>
                  </a:solidFill>
                  <a:latin typeface="Arial" pitchFamily="34" charset="0"/>
                  <a:ea typeface="+mn-ea"/>
                  <a:cs typeface="+mn-cs"/>
                </a:defRPr>
              </a:lvl4pPr>
              <a:lvl5pPr marL="1828800" algn="l" rtl="0" fontAlgn="base">
                <a:spcBef>
                  <a:spcPct val="0"/>
                </a:spcBef>
                <a:spcAft>
                  <a:spcPct val="0"/>
                </a:spcAft>
                <a:defRPr sz="3600" kern="1200">
                  <a:solidFill>
                    <a:schemeClr val="tx1"/>
                  </a:solidFill>
                  <a:latin typeface="Arial" pitchFamily="34" charset="0"/>
                  <a:ea typeface="+mn-ea"/>
                  <a:cs typeface="+mn-cs"/>
                </a:defRPr>
              </a:lvl5pPr>
              <a:lvl6pPr marL="2286000" algn="l" defTabSz="914400" rtl="0" eaLnBrk="1" latinLnBrk="0" hangingPunct="1">
                <a:defRPr sz="3600" kern="1200">
                  <a:solidFill>
                    <a:schemeClr val="tx1"/>
                  </a:solidFill>
                  <a:latin typeface="Arial" pitchFamily="34" charset="0"/>
                  <a:ea typeface="+mn-ea"/>
                  <a:cs typeface="+mn-cs"/>
                </a:defRPr>
              </a:lvl6pPr>
              <a:lvl7pPr marL="2743200" algn="l" defTabSz="914400" rtl="0" eaLnBrk="1" latinLnBrk="0" hangingPunct="1">
                <a:defRPr sz="3600" kern="1200">
                  <a:solidFill>
                    <a:schemeClr val="tx1"/>
                  </a:solidFill>
                  <a:latin typeface="Arial" pitchFamily="34" charset="0"/>
                  <a:ea typeface="+mn-ea"/>
                  <a:cs typeface="+mn-cs"/>
                </a:defRPr>
              </a:lvl7pPr>
              <a:lvl8pPr marL="3200400" algn="l" defTabSz="914400" rtl="0" eaLnBrk="1" latinLnBrk="0" hangingPunct="1">
                <a:defRPr sz="3600" kern="1200">
                  <a:solidFill>
                    <a:schemeClr val="tx1"/>
                  </a:solidFill>
                  <a:latin typeface="Arial" pitchFamily="34" charset="0"/>
                  <a:ea typeface="+mn-ea"/>
                  <a:cs typeface="+mn-cs"/>
                </a:defRPr>
              </a:lvl8pPr>
              <a:lvl9pPr marL="3657600" algn="l" defTabSz="914400" rtl="0" eaLnBrk="1" latinLnBrk="0" hangingPunct="1">
                <a:defRPr sz="3600" kern="1200">
                  <a:solidFill>
                    <a:schemeClr val="tx1"/>
                  </a:solidFill>
                  <a:latin typeface="Arial" pitchFamily="34" charset="0"/>
                  <a:ea typeface="+mn-ea"/>
                  <a:cs typeface="+mn-cs"/>
                </a:defRPr>
              </a:lvl9pPr>
            </a:lstStyle>
            <a:p>
              <a:endParaRPr lang="en-US" dirty="0"/>
            </a:p>
          </p:txBody>
        </p:sp>
        <p:sp>
          <p:nvSpPr>
            <p:cNvPr id="4" name="Line 20"/>
            <p:cNvSpPr>
              <a:spLocks noChangeShapeType="1"/>
            </p:cNvSpPr>
            <p:nvPr/>
          </p:nvSpPr>
          <p:spPr bwMode="auto">
            <a:xfrm>
              <a:off x="6934200" y="4191000"/>
              <a:ext cx="381000"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defPPr>
                <a:defRPr lang="en-US"/>
              </a:defPPr>
              <a:lvl1pPr algn="l" rtl="0" fontAlgn="base">
                <a:spcBef>
                  <a:spcPct val="0"/>
                </a:spcBef>
                <a:spcAft>
                  <a:spcPct val="0"/>
                </a:spcAft>
                <a:defRPr sz="3600" kern="1200">
                  <a:solidFill>
                    <a:schemeClr val="tx1"/>
                  </a:solidFill>
                  <a:latin typeface="Arial" pitchFamily="34" charset="0"/>
                  <a:ea typeface="+mn-ea"/>
                  <a:cs typeface="+mn-cs"/>
                </a:defRPr>
              </a:lvl1pPr>
              <a:lvl2pPr marL="457200" algn="l" rtl="0" fontAlgn="base">
                <a:spcBef>
                  <a:spcPct val="0"/>
                </a:spcBef>
                <a:spcAft>
                  <a:spcPct val="0"/>
                </a:spcAft>
                <a:defRPr sz="3600" kern="1200">
                  <a:solidFill>
                    <a:schemeClr val="tx1"/>
                  </a:solidFill>
                  <a:latin typeface="Arial" pitchFamily="34" charset="0"/>
                  <a:ea typeface="+mn-ea"/>
                  <a:cs typeface="+mn-cs"/>
                </a:defRPr>
              </a:lvl2pPr>
              <a:lvl3pPr marL="914400" algn="l" rtl="0" fontAlgn="base">
                <a:spcBef>
                  <a:spcPct val="0"/>
                </a:spcBef>
                <a:spcAft>
                  <a:spcPct val="0"/>
                </a:spcAft>
                <a:defRPr sz="3600" kern="1200">
                  <a:solidFill>
                    <a:schemeClr val="tx1"/>
                  </a:solidFill>
                  <a:latin typeface="Arial" pitchFamily="34" charset="0"/>
                  <a:ea typeface="+mn-ea"/>
                  <a:cs typeface="+mn-cs"/>
                </a:defRPr>
              </a:lvl3pPr>
              <a:lvl4pPr marL="1371600" algn="l" rtl="0" fontAlgn="base">
                <a:spcBef>
                  <a:spcPct val="0"/>
                </a:spcBef>
                <a:spcAft>
                  <a:spcPct val="0"/>
                </a:spcAft>
                <a:defRPr sz="3600" kern="1200">
                  <a:solidFill>
                    <a:schemeClr val="tx1"/>
                  </a:solidFill>
                  <a:latin typeface="Arial" pitchFamily="34" charset="0"/>
                  <a:ea typeface="+mn-ea"/>
                  <a:cs typeface="+mn-cs"/>
                </a:defRPr>
              </a:lvl4pPr>
              <a:lvl5pPr marL="1828800" algn="l" rtl="0" fontAlgn="base">
                <a:spcBef>
                  <a:spcPct val="0"/>
                </a:spcBef>
                <a:spcAft>
                  <a:spcPct val="0"/>
                </a:spcAft>
                <a:defRPr sz="3600" kern="1200">
                  <a:solidFill>
                    <a:schemeClr val="tx1"/>
                  </a:solidFill>
                  <a:latin typeface="Arial" pitchFamily="34" charset="0"/>
                  <a:ea typeface="+mn-ea"/>
                  <a:cs typeface="+mn-cs"/>
                </a:defRPr>
              </a:lvl5pPr>
              <a:lvl6pPr marL="2286000" algn="l" defTabSz="914400" rtl="0" eaLnBrk="1" latinLnBrk="0" hangingPunct="1">
                <a:defRPr sz="3600" kern="1200">
                  <a:solidFill>
                    <a:schemeClr val="tx1"/>
                  </a:solidFill>
                  <a:latin typeface="Arial" pitchFamily="34" charset="0"/>
                  <a:ea typeface="+mn-ea"/>
                  <a:cs typeface="+mn-cs"/>
                </a:defRPr>
              </a:lvl6pPr>
              <a:lvl7pPr marL="2743200" algn="l" defTabSz="914400" rtl="0" eaLnBrk="1" latinLnBrk="0" hangingPunct="1">
                <a:defRPr sz="3600" kern="1200">
                  <a:solidFill>
                    <a:schemeClr val="tx1"/>
                  </a:solidFill>
                  <a:latin typeface="Arial" pitchFamily="34" charset="0"/>
                  <a:ea typeface="+mn-ea"/>
                  <a:cs typeface="+mn-cs"/>
                </a:defRPr>
              </a:lvl7pPr>
              <a:lvl8pPr marL="3200400" algn="l" defTabSz="914400" rtl="0" eaLnBrk="1" latinLnBrk="0" hangingPunct="1">
                <a:defRPr sz="3600" kern="1200">
                  <a:solidFill>
                    <a:schemeClr val="tx1"/>
                  </a:solidFill>
                  <a:latin typeface="Arial" pitchFamily="34" charset="0"/>
                  <a:ea typeface="+mn-ea"/>
                  <a:cs typeface="+mn-cs"/>
                </a:defRPr>
              </a:lvl8pPr>
              <a:lvl9pPr marL="3657600" algn="l" defTabSz="914400" rtl="0" eaLnBrk="1" latinLnBrk="0" hangingPunct="1">
                <a:defRPr sz="3600" kern="1200">
                  <a:solidFill>
                    <a:schemeClr val="tx1"/>
                  </a:solidFill>
                  <a:latin typeface="Arial" pitchFamily="34" charset="0"/>
                  <a:ea typeface="+mn-ea"/>
                  <a:cs typeface="+mn-cs"/>
                </a:defRPr>
              </a:lvl9pPr>
            </a:lstStyle>
            <a:p>
              <a:endParaRPr lang="en-US" dirty="0"/>
            </a:p>
          </p:txBody>
        </p:sp>
        <p:sp>
          <p:nvSpPr>
            <p:cNvPr id="5" name="Line 21"/>
            <p:cNvSpPr>
              <a:spLocks noChangeShapeType="1"/>
            </p:cNvSpPr>
            <p:nvPr/>
          </p:nvSpPr>
          <p:spPr bwMode="auto">
            <a:xfrm>
              <a:off x="6934200" y="4343400"/>
              <a:ext cx="381000"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defPPr>
                <a:defRPr lang="en-US"/>
              </a:defPPr>
              <a:lvl1pPr algn="l" rtl="0" fontAlgn="base">
                <a:spcBef>
                  <a:spcPct val="0"/>
                </a:spcBef>
                <a:spcAft>
                  <a:spcPct val="0"/>
                </a:spcAft>
                <a:defRPr sz="3600" kern="1200">
                  <a:solidFill>
                    <a:schemeClr val="tx1"/>
                  </a:solidFill>
                  <a:latin typeface="Arial" pitchFamily="34" charset="0"/>
                  <a:ea typeface="+mn-ea"/>
                  <a:cs typeface="+mn-cs"/>
                </a:defRPr>
              </a:lvl1pPr>
              <a:lvl2pPr marL="457200" algn="l" rtl="0" fontAlgn="base">
                <a:spcBef>
                  <a:spcPct val="0"/>
                </a:spcBef>
                <a:spcAft>
                  <a:spcPct val="0"/>
                </a:spcAft>
                <a:defRPr sz="3600" kern="1200">
                  <a:solidFill>
                    <a:schemeClr val="tx1"/>
                  </a:solidFill>
                  <a:latin typeface="Arial" pitchFamily="34" charset="0"/>
                  <a:ea typeface="+mn-ea"/>
                  <a:cs typeface="+mn-cs"/>
                </a:defRPr>
              </a:lvl2pPr>
              <a:lvl3pPr marL="914400" algn="l" rtl="0" fontAlgn="base">
                <a:spcBef>
                  <a:spcPct val="0"/>
                </a:spcBef>
                <a:spcAft>
                  <a:spcPct val="0"/>
                </a:spcAft>
                <a:defRPr sz="3600" kern="1200">
                  <a:solidFill>
                    <a:schemeClr val="tx1"/>
                  </a:solidFill>
                  <a:latin typeface="Arial" pitchFamily="34" charset="0"/>
                  <a:ea typeface="+mn-ea"/>
                  <a:cs typeface="+mn-cs"/>
                </a:defRPr>
              </a:lvl3pPr>
              <a:lvl4pPr marL="1371600" algn="l" rtl="0" fontAlgn="base">
                <a:spcBef>
                  <a:spcPct val="0"/>
                </a:spcBef>
                <a:spcAft>
                  <a:spcPct val="0"/>
                </a:spcAft>
                <a:defRPr sz="3600" kern="1200">
                  <a:solidFill>
                    <a:schemeClr val="tx1"/>
                  </a:solidFill>
                  <a:latin typeface="Arial" pitchFamily="34" charset="0"/>
                  <a:ea typeface="+mn-ea"/>
                  <a:cs typeface="+mn-cs"/>
                </a:defRPr>
              </a:lvl4pPr>
              <a:lvl5pPr marL="1828800" algn="l" rtl="0" fontAlgn="base">
                <a:spcBef>
                  <a:spcPct val="0"/>
                </a:spcBef>
                <a:spcAft>
                  <a:spcPct val="0"/>
                </a:spcAft>
                <a:defRPr sz="3600" kern="1200">
                  <a:solidFill>
                    <a:schemeClr val="tx1"/>
                  </a:solidFill>
                  <a:latin typeface="Arial" pitchFamily="34" charset="0"/>
                  <a:ea typeface="+mn-ea"/>
                  <a:cs typeface="+mn-cs"/>
                </a:defRPr>
              </a:lvl5pPr>
              <a:lvl6pPr marL="2286000" algn="l" defTabSz="914400" rtl="0" eaLnBrk="1" latinLnBrk="0" hangingPunct="1">
                <a:defRPr sz="3600" kern="1200">
                  <a:solidFill>
                    <a:schemeClr val="tx1"/>
                  </a:solidFill>
                  <a:latin typeface="Arial" pitchFamily="34" charset="0"/>
                  <a:ea typeface="+mn-ea"/>
                  <a:cs typeface="+mn-cs"/>
                </a:defRPr>
              </a:lvl6pPr>
              <a:lvl7pPr marL="2743200" algn="l" defTabSz="914400" rtl="0" eaLnBrk="1" latinLnBrk="0" hangingPunct="1">
                <a:defRPr sz="3600" kern="1200">
                  <a:solidFill>
                    <a:schemeClr val="tx1"/>
                  </a:solidFill>
                  <a:latin typeface="Arial" pitchFamily="34" charset="0"/>
                  <a:ea typeface="+mn-ea"/>
                  <a:cs typeface="+mn-cs"/>
                </a:defRPr>
              </a:lvl7pPr>
              <a:lvl8pPr marL="3200400" algn="l" defTabSz="914400" rtl="0" eaLnBrk="1" latinLnBrk="0" hangingPunct="1">
                <a:defRPr sz="3600" kern="1200">
                  <a:solidFill>
                    <a:schemeClr val="tx1"/>
                  </a:solidFill>
                  <a:latin typeface="Arial" pitchFamily="34" charset="0"/>
                  <a:ea typeface="+mn-ea"/>
                  <a:cs typeface="+mn-cs"/>
                </a:defRPr>
              </a:lvl8pPr>
              <a:lvl9pPr marL="3657600" algn="l" defTabSz="914400" rtl="0" eaLnBrk="1" latinLnBrk="0" hangingPunct="1">
                <a:defRPr sz="3600" kern="1200">
                  <a:solidFill>
                    <a:schemeClr val="tx1"/>
                  </a:solidFill>
                  <a:latin typeface="Arial" pitchFamily="34" charset="0"/>
                  <a:ea typeface="+mn-ea"/>
                  <a:cs typeface="+mn-cs"/>
                </a:defRPr>
              </a:lvl9pPr>
            </a:lstStyle>
            <a:p>
              <a:endParaRPr lang="en-US" dirty="0"/>
            </a:p>
          </p:txBody>
        </p:sp>
        <p:sp>
          <p:nvSpPr>
            <p:cNvPr id="6" name="Line 22"/>
            <p:cNvSpPr>
              <a:spLocks noChangeShapeType="1"/>
            </p:cNvSpPr>
            <p:nvPr/>
          </p:nvSpPr>
          <p:spPr bwMode="auto">
            <a:xfrm>
              <a:off x="7086600" y="4343400"/>
              <a:ext cx="0" cy="53340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defPPr>
                <a:defRPr lang="en-US"/>
              </a:defPPr>
              <a:lvl1pPr algn="l" rtl="0" fontAlgn="base">
                <a:spcBef>
                  <a:spcPct val="0"/>
                </a:spcBef>
                <a:spcAft>
                  <a:spcPct val="0"/>
                </a:spcAft>
                <a:defRPr sz="3600" kern="1200">
                  <a:solidFill>
                    <a:schemeClr val="tx1"/>
                  </a:solidFill>
                  <a:latin typeface="Arial" pitchFamily="34" charset="0"/>
                  <a:ea typeface="+mn-ea"/>
                  <a:cs typeface="+mn-cs"/>
                </a:defRPr>
              </a:lvl1pPr>
              <a:lvl2pPr marL="457200" algn="l" rtl="0" fontAlgn="base">
                <a:spcBef>
                  <a:spcPct val="0"/>
                </a:spcBef>
                <a:spcAft>
                  <a:spcPct val="0"/>
                </a:spcAft>
                <a:defRPr sz="3600" kern="1200">
                  <a:solidFill>
                    <a:schemeClr val="tx1"/>
                  </a:solidFill>
                  <a:latin typeface="Arial" pitchFamily="34" charset="0"/>
                  <a:ea typeface="+mn-ea"/>
                  <a:cs typeface="+mn-cs"/>
                </a:defRPr>
              </a:lvl2pPr>
              <a:lvl3pPr marL="914400" algn="l" rtl="0" fontAlgn="base">
                <a:spcBef>
                  <a:spcPct val="0"/>
                </a:spcBef>
                <a:spcAft>
                  <a:spcPct val="0"/>
                </a:spcAft>
                <a:defRPr sz="3600" kern="1200">
                  <a:solidFill>
                    <a:schemeClr val="tx1"/>
                  </a:solidFill>
                  <a:latin typeface="Arial" pitchFamily="34" charset="0"/>
                  <a:ea typeface="+mn-ea"/>
                  <a:cs typeface="+mn-cs"/>
                </a:defRPr>
              </a:lvl3pPr>
              <a:lvl4pPr marL="1371600" algn="l" rtl="0" fontAlgn="base">
                <a:spcBef>
                  <a:spcPct val="0"/>
                </a:spcBef>
                <a:spcAft>
                  <a:spcPct val="0"/>
                </a:spcAft>
                <a:defRPr sz="3600" kern="1200">
                  <a:solidFill>
                    <a:schemeClr val="tx1"/>
                  </a:solidFill>
                  <a:latin typeface="Arial" pitchFamily="34" charset="0"/>
                  <a:ea typeface="+mn-ea"/>
                  <a:cs typeface="+mn-cs"/>
                </a:defRPr>
              </a:lvl4pPr>
              <a:lvl5pPr marL="1828800" algn="l" rtl="0" fontAlgn="base">
                <a:spcBef>
                  <a:spcPct val="0"/>
                </a:spcBef>
                <a:spcAft>
                  <a:spcPct val="0"/>
                </a:spcAft>
                <a:defRPr sz="3600" kern="1200">
                  <a:solidFill>
                    <a:schemeClr val="tx1"/>
                  </a:solidFill>
                  <a:latin typeface="Arial" pitchFamily="34" charset="0"/>
                  <a:ea typeface="+mn-ea"/>
                  <a:cs typeface="+mn-cs"/>
                </a:defRPr>
              </a:lvl5pPr>
              <a:lvl6pPr marL="2286000" algn="l" defTabSz="914400" rtl="0" eaLnBrk="1" latinLnBrk="0" hangingPunct="1">
                <a:defRPr sz="3600" kern="1200">
                  <a:solidFill>
                    <a:schemeClr val="tx1"/>
                  </a:solidFill>
                  <a:latin typeface="Arial" pitchFamily="34" charset="0"/>
                  <a:ea typeface="+mn-ea"/>
                  <a:cs typeface="+mn-cs"/>
                </a:defRPr>
              </a:lvl6pPr>
              <a:lvl7pPr marL="2743200" algn="l" defTabSz="914400" rtl="0" eaLnBrk="1" latinLnBrk="0" hangingPunct="1">
                <a:defRPr sz="3600" kern="1200">
                  <a:solidFill>
                    <a:schemeClr val="tx1"/>
                  </a:solidFill>
                  <a:latin typeface="Arial" pitchFamily="34" charset="0"/>
                  <a:ea typeface="+mn-ea"/>
                  <a:cs typeface="+mn-cs"/>
                </a:defRPr>
              </a:lvl7pPr>
              <a:lvl8pPr marL="3200400" algn="l" defTabSz="914400" rtl="0" eaLnBrk="1" latinLnBrk="0" hangingPunct="1">
                <a:defRPr sz="3600" kern="1200">
                  <a:solidFill>
                    <a:schemeClr val="tx1"/>
                  </a:solidFill>
                  <a:latin typeface="Arial" pitchFamily="34" charset="0"/>
                  <a:ea typeface="+mn-ea"/>
                  <a:cs typeface="+mn-cs"/>
                </a:defRPr>
              </a:lvl8pPr>
              <a:lvl9pPr marL="3657600" algn="l" defTabSz="914400" rtl="0" eaLnBrk="1" latinLnBrk="0" hangingPunct="1">
                <a:defRPr sz="3600" kern="1200">
                  <a:solidFill>
                    <a:schemeClr val="tx1"/>
                  </a:solidFill>
                  <a:latin typeface="Arial" pitchFamily="34" charset="0"/>
                  <a:ea typeface="+mn-ea"/>
                  <a:cs typeface="+mn-cs"/>
                </a:defRPr>
              </a:lvl9pPr>
            </a:lstStyle>
            <a:p>
              <a:endParaRPr lang="en-US" dirty="0"/>
            </a:p>
          </p:txBody>
        </p:sp>
        <p:sp>
          <p:nvSpPr>
            <p:cNvPr id="7" name="Line 23"/>
            <p:cNvSpPr>
              <a:spLocks noChangeShapeType="1"/>
            </p:cNvSpPr>
            <p:nvPr/>
          </p:nvSpPr>
          <p:spPr bwMode="auto">
            <a:xfrm>
              <a:off x="6934200" y="4876800"/>
              <a:ext cx="381000"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defPPr>
                <a:defRPr lang="en-US"/>
              </a:defPPr>
              <a:lvl1pPr algn="l" rtl="0" fontAlgn="base">
                <a:spcBef>
                  <a:spcPct val="0"/>
                </a:spcBef>
                <a:spcAft>
                  <a:spcPct val="0"/>
                </a:spcAft>
                <a:defRPr sz="3600" kern="1200">
                  <a:solidFill>
                    <a:schemeClr val="tx1"/>
                  </a:solidFill>
                  <a:latin typeface="Arial" pitchFamily="34" charset="0"/>
                  <a:ea typeface="+mn-ea"/>
                  <a:cs typeface="+mn-cs"/>
                </a:defRPr>
              </a:lvl1pPr>
              <a:lvl2pPr marL="457200" algn="l" rtl="0" fontAlgn="base">
                <a:spcBef>
                  <a:spcPct val="0"/>
                </a:spcBef>
                <a:spcAft>
                  <a:spcPct val="0"/>
                </a:spcAft>
                <a:defRPr sz="3600" kern="1200">
                  <a:solidFill>
                    <a:schemeClr val="tx1"/>
                  </a:solidFill>
                  <a:latin typeface="Arial" pitchFamily="34" charset="0"/>
                  <a:ea typeface="+mn-ea"/>
                  <a:cs typeface="+mn-cs"/>
                </a:defRPr>
              </a:lvl2pPr>
              <a:lvl3pPr marL="914400" algn="l" rtl="0" fontAlgn="base">
                <a:spcBef>
                  <a:spcPct val="0"/>
                </a:spcBef>
                <a:spcAft>
                  <a:spcPct val="0"/>
                </a:spcAft>
                <a:defRPr sz="3600" kern="1200">
                  <a:solidFill>
                    <a:schemeClr val="tx1"/>
                  </a:solidFill>
                  <a:latin typeface="Arial" pitchFamily="34" charset="0"/>
                  <a:ea typeface="+mn-ea"/>
                  <a:cs typeface="+mn-cs"/>
                </a:defRPr>
              </a:lvl3pPr>
              <a:lvl4pPr marL="1371600" algn="l" rtl="0" fontAlgn="base">
                <a:spcBef>
                  <a:spcPct val="0"/>
                </a:spcBef>
                <a:spcAft>
                  <a:spcPct val="0"/>
                </a:spcAft>
                <a:defRPr sz="3600" kern="1200">
                  <a:solidFill>
                    <a:schemeClr val="tx1"/>
                  </a:solidFill>
                  <a:latin typeface="Arial" pitchFamily="34" charset="0"/>
                  <a:ea typeface="+mn-ea"/>
                  <a:cs typeface="+mn-cs"/>
                </a:defRPr>
              </a:lvl4pPr>
              <a:lvl5pPr marL="1828800" algn="l" rtl="0" fontAlgn="base">
                <a:spcBef>
                  <a:spcPct val="0"/>
                </a:spcBef>
                <a:spcAft>
                  <a:spcPct val="0"/>
                </a:spcAft>
                <a:defRPr sz="3600" kern="1200">
                  <a:solidFill>
                    <a:schemeClr val="tx1"/>
                  </a:solidFill>
                  <a:latin typeface="Arial" pitchFamily="34" charset="0"/>
                  <a:ea typeface="+mn-ea"/>
                  <a:cs typeface="+mn-cs"/>
                </a:defRPr>
              </a:lvl5pPr>
              <a:lvl6pPr marL="2286000" algn="l" defTabSz="914400" rtl="0" eaLnBrk="1" latinLnBrk="0" hangingPunct="1">
                <a:defRPr sz="3600" kern="1200">
                  <a:solidFill>
                    <a:schemeClr val="tx1"/>
                  </a:solidFill>
                  <a:latin typeface="Arial" pitchFamily="34" charset="0"/>
                  <a:ea typeface="+mn-ea"/>
                  <a:cs typeface="+mn-cs"/>
                </a:defRPr>
              </a:lvl6pPr>
              <a:lvl7pPr marL="2743200" algn="l" defTabSz="914400" rtl="0" eaLnBrk="1" latinLnBrk="0" hangingPunct="1">
                <a:defRPr sz="3600" kern="1200">
                  <a:solidFill>
                    <a:schemeClr val="tx1"/>
                  </a:solidFill>
                  <a:latin typeface="Arial" pitchFamily="34" charset="0"/>
                  <a:ea typeface="+mn-ea"/>
                  <a:cs typeface="+mn-cs"/>
                </a:defRPr>
              </a:lvl7pPr>
              <a:lvl8pPr marL="3200400" algn="l" defTabSz="914400" rtl="0" eaLnBrk="1" latinLnBrk="0" hangingPunct="1">
                <a:defRPr sz="3600" kern="1200">
                  <a:solidFill>
                    <a:schemeClr val="tx1"/>
                  </a:solidFill>
                  <a:latin typeface="Arial" pitchFamily="34" charset="0"/>
                  <a:ea typeface="+mn-ea"/>
                  <a:cs typeface="+mn-cs"/>
                </a:defRPr>
              </a:lvl8pPr>
              <a:lvl9pPr marL="3657600" algn="l" defTabSz="914400" rtl="0" eaLnBrk="1" latinLnBrk="0" hangingPunct="1">
                <a:defRPr sz="3600" kern="1200">
                  <a:solidFill>
                    <a:schemeClr val="tx1"/>
                  </a:solidFill>
                  <a:latin typeface="Arial" pitchFamily="34" charset="0"/>
                  <a:ea typeface="+mn-ea"/>
                  <a:cs typeface="+mn-cs"/>
                </a:defRPr>
              </a:lvl9pPr>
            </a:lstStyle>
            <a:p>
              <a:endParaRPr lang="en-US" dirty="0"/>
            </a:p>
          </p:txBody>
        </p:sp>
        <p:sp>
          <p:nvSpPr>
            <p:cNvPr id="8" name="Line 24"/>
            <p:cNvSpPr>
              <a:spLocks noChangeShapeType="1"/>
            </p:cNvSpPr>
            <p:nvPr/>
          </p:nvSpPr>
          <p:spPr bwMode="auto">
            <a:xfrm>
              <a:off x="7010400" y="4953000"/>
              <a:ext cx="228600"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defPPr>
                <a:defRPr lang="en-US"/>
              </a:defPPr>
              <a:lvl1pPr algn="l" rtl="0" fontAlgn="base">
                <a:spcBef>
                  <a:spcPct val="0"/>
                </a:spcBef>
                <a:spcAft>
                  <a:spcPct val="0"/>
                </a:spcAft>
                <a:defRPr sz="3600" kern="1200">
                  <a:solidFill>
                    <a:schemeClr val="tx1"/>
                  </a:solidFill>
                  <a:latin typeface="Arial" pitchFamily="34" charset="0"/>
                  <a:ea typeface="+mn-ea"/>
                  <a:cs typeface="+mn-cs"/>
                </a:defRPr>
              </a:lvl1pPr>
              <a:lvl2pPr marL="457200" algn="l" rtl="0" fontAlgn="base">
                <a:spcBef>
                  <a:spcPct val="0"/>
                </a:spcBef>
                <a:spcAft>
                  <a:spcPct val="0"/>
                </a:spcAft>
                <a:defRPr sz="3600" kern="1200">
                  <a:solidFill>
                    <a:schemeClr val="tx1"/>
                  </a:solidFill>
                  <a:latin typeface="Arial" pitchFamily="34" charset="0"/>
                  <a:ea typeface="+mn-ea"/>
                  <a:cs typeface="+mn-cs"/>
                </a:defRPr>
              </a:lvl2pPr>
              <a:lvl3pPr marL="914400" algn="l" rtl="0" fontAlgn="base">
                <a:spcBef>
                  <a:spcPct val="0"/>
                </a:spcBef>
                <a:spcAft>
                  <a:spcPct val="0"/>
                </a:spcAft>
                <a:defRPr sz="3600" kern="1200">
                  <a:solidFill>
                    <a:schemeClr val="tx1"/>
                  </a:solidFill>
                  <a:latin typeface="Arial" pitchFamily="34" charset="0"/>
                  <a:ea typeface="+mn-ea"/>
                  <a:cs typeface="+mn-cs"/>
                </a:defRPr>
              </a:lvl3pPr>
              <a:lvl4pPr marL="1371600" algn="l" rtl="0" fontAlgn="base">
                <a:spcBef>
                  <a:spcPct val="0"/>
                </a:spcBef>
                <a:spcAft>
                  <a:spcPct val="0"/>
                </a:spcAft>
                <a:defRPr sz="3600" kern="1200">
                  <a:solidFill>
                    <a:schemeClr val="tx1"/>
                  </a:solidFill>
                  <a:latin typeface="Arial" pitchFamily="34" charset="0"/>
                  <a:ea typeface="+mn-ea"/>
                  <a:cs typeface="+mn-cs"/>
                </a:defRPr>
              </a:lvl4pPr>
              <a:lvl5pPr marL="1828800" algn="l" rtl="0" fontAlgn="base">
                <a:spcBef>
                  <a:spcPct val="0"/>
                </a:spcBef>
                <a:spcAft>
                  <a:spcPct val="0"/>
                </a:spcAft>
                <a:defRPr sz="3600" kern="1200">
                  <a:solidFill>
                    <a:schemeClr val="tx1"/>
                  </a:solidFill>
                  <a:latin typeface="Arial" pitchFamily="34" charset="0"/>
                  <a:ea typeface="+mn-ea"/>
                  <a:cs typeface="+mn-cs"/>
                </a:defRPr>
              </a:lvl5pPr>
              <a:lvl6pPr marL="2286000" algn="l" defTabSz="914400" rtl="0" eaLnBrk="1" latinLnBrk="0" hangingPunct="1">
                <a:defRPr sz="3600" kern="1200">
                  <a:solidFill>
                    <a:schemeClr val="tx1"/>
                  </a:solidFill>
                  <a:latin typeface="Arial" pitchFamily="34" charset="0"/>
                  <a:ea typeface="+mn-ea"/>
                  <a:cs typeface="+mn-cs"/>
                </a:defRPr>
              </a:lvl6pPr>
              <a:lvl7pPr marL="2743200" algn="l" defTabSz="914400" rtl="0" eaLnBrk="1" latinLnBrk="0" hangingPunct="1">
                <a:defRPr sz="3600" kern="1200">
                  <a:solidFill>
                    <a:schemeClr val="tx1"/>
                  </a:solidFill>
                  <a:latin typeface="Arial" pitchFamily="34" charset="0"/>
                  <a:ea typeface="+mn-ea"/>
                  <a:cs typeface="+mn-cs"/>
                </a:defRPr>
              </a:lvl7pPr>
              <a:lvl8pPr marL="3200400" algn="l" defTabSz="914400" rtl="0" eaLnBrk="1" latinLnBrk="0" hangingPunct="1">
                <a:defRPr sz="3600" kern="1200">
                  <a:solidFill>
                    <a:schemeClr val="tx1"/>
                  </a:solidFill>
                  <a:latin typeface="Arial" pitchFamily="34" charset="0"/>
                  <a:ea typeface="+mn-ea"/>
                  <a:cs typeface="+mn-cs"/>
                </a:defRPr>
              </a:lvl8pPr>
              <a:lvl9pPr marL="3657600" algn="l" defTabSz="914400" rtl="0" eaLnBrk="1" latinLnBrk="0" hangingPunct="1">
                <a:defRPr sz="3600" kern="1200">
                  <a:solidFill>
                    <a:schemeClr val="tx1"/>
                  </a:solidFill>
                  <a:latin typeface="Arial" pitchFamily="34" charset="0"/>
                  <a:ea typeface="+mn-ea"/>
                  <a:cs typeface="+mn-cs"/>
                </a:defRPr>
              </a:lvl9pPr>
            </a:lstStyle>
            <a:p>
              <a:endParaRPr lang="en-US" dirty="0"/>
            </a:p>
          </p:txBody>
        </p:sp>
        <p:sp>
          <p:nvSpPr>
            <p:cNvPr id="9" name="Line 25"/>
            <p:cNvSpPr>
              <a:spLocks noChangeShapeType="1"/>
            </p:cNvSpPr>
            <p:nvPr/>
          </p:nvSpPr>
          <p:spPr bwMode="auto">
            <a:xfrm>
              <a:off x="7086600" y="5029200"/>
              <a:ext cx="76200"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defPPr>
                <a:defRPr lang="en-US"/>
              </a:defPPr>
              <a:lvl1pPr algn="l" rtl="0" fontAlgn="base">
                <a:spcBef>
                  <a:spcPct val="0"/>
                </a:spcBef>
                <a:spcAft>
                  <a:spcPct val="0"/>
                </a:spcAft>
                <a:defRPr sz="3600" kern="1200">
                  <a:solidFill>
                    <a:schemeClr val="tx1"/>
                  </a:solidFill>
                  <a:latin typeface="Arial" pitchFamily="34" charset="0"/>
                  <a:ea typeface="+mn-ea"/>
                  <a:cs typeface="+mn-cs"/>
                </a:defRPr>
              </a:lvl1pPr>
              <a:lvl2pPr marL="457200" algn="l" rtl="0" fontAlgn="base">
                <a:spcBef>
                  <a:spcPct val="0"/>
                </a:spcBef>
                <a:spcAft>
                  <a:spcPct val="0"/>
                </a:spcAft>
                <a:defRPr sz="3600" kern="1200">
                  <a:solidFill>
                    <a:schemeClr val="tx1"/>
                  </a:solidFill>
                  <a:latin typeface="Arial" pitchFamily="34" charset="0"/>
                  <a:ea typeface="+mn-ea"/>
                  <a:cs typeface="+mn-cs"/>
                </a:defRPr>
              </a:lvl2pPr>
              <a:lvl3pPr marL="914400" algn="l" rtl="0" fontAlgn="base">
                <a:spcBef>
                  <a:spcPct val="0"/>
                </a:spcBef>
                <a:spcAft>
                  <a:spcPct val="0"/>
                </a:spcAft>
                <a:defRPr sz="3600" kern="1200">
                  <a:solidFill>
                    <a:schemeClr val="tx1"/>
                  </a:solidFill>
                  <a:latin typeface="Arial" pitchFamily="34" charset="0"/>
                  <a:ea typeface="+mn-ea"/>
                  <a:cs typeface="+mn-cs"/>
                </a:defRPr>
              </a:lvl3pPr>
              <a:lvl4pPr marL="1371600" algn="l" rtl="0" fontAlgn="base">
                <a:spcBef>
                  <a:spcPct val="0"/>
                </a:spcBef>
                <a:spcAft>
                  <a:spcPct val="0"/>
                </a:spcAft>
                <a:defRPr sz="3600" kern="1200">
                  <a:solidFill>
                    <a:schemeClr val="tx1"/>
                  </a:solidFill>
                  <a:latin typeface="Arial" pitchFamily="34" charset="0"/>
                  <a:ea typeface="+mn-ea"/>
                  <a:cs typeface="+mn-cs"/>
                </a:defRPr>
              </a:lvl4pPr>
              <a:lvl5pPr marL="1828800" algn="l" rtl="0" fontAlgn="base">
                <a:spcBef>
                  <a:spcPct val="0"/>
                </a:spcBef>
                <a:spcAft>
                  <a:spcPct val="0"/>
                </a:spcAft>
                <a:defRPr sz="3600" kern="1200">
                  <a:solidFill>
                    <a:schemeClr val="tx1"/>
                  </a:solidFill>
                  <a:latin typeface="Arial" pitchFamily="34" charset="0"/>
                  <a:ea typeface="+mn-ea"/>
                  <a:cs typeface="+mn-cs"/>
                </a:defRPr>
              </a:lvl5pPr>
              <a:lvl6pPr marL="2286000" algn="l" defTabSz="914400" rtl="0" eaLnBrk="1" latinLnBrk="0" hangingPunct="1">
                <a:defRPr sz="3600" kern="1200">
                  <a:solidFill>
                    <a:schemeClr val="tx1"/>
                  </a:solidFill>
                  <a:latin typeface="Arial" pitchFamily="34" charset="0"/>
                  <a:ea typeface="+mn-ea"/>
                  <a:cs typeface="+mn-cs"/>
                </a:defRPr>
              </a:lvl6pPr>
              <a:lvl7pPr marL="2743200" algn="l" defTabSz="914400" rtl="0" eaLnBrk="1" latinLnBrk="0" hangingPunct="1">
                <a:defRPr sz="3600" kern="1200">
                  <a:solidFill>
                    <a:schemeClr val="tx1"/>
                  </a:solidFill>
                  <a:latin typeface="Arial" pitchFamily="34" charset="0"/>
                  <a:ea typeface="+mn-ea"/>
                  <a:cs typeface="+mn-cs"/>
                </a:defRPr>
              </a:lvl7pPr>
              <a:lvl8pPr marL="3200400" algn="l" defTabSz="914400" rtl="0" eaLnBrk="1" latinLnBrk="0" hangingPunct="1">
                <a:defRPr sz="3600" kern="1200">
                  <a:solidFill>
                    <a:schemeClr val="tx1"/>
                  </a:solidFill>
                  <a:latin typeface="Arial" pitchFamily="34" charset="0"/>
                  <a:ea typeface="+mn-ea"/>
                  <a:cs typeface="+mn-cs"/>
                </a:defRPr>
              </a:lvl8pPr>
              <a:lvl9pPr marL="3657600" algn="l" defTabSz="914400" rtl="0" eaLnBrk="1" latinLnBrk="0" hangingPunct="1">
                <a:defRPr sz="3600" kern="1200">
                  <a:solidFill>
                    <a:schemeClr val="tx1"/>
                  </a:solidFill>
                  <a:latin typeface="Arial" pitchFamily="34" charset="0"/>
                  <a:ea typeface="+mn-ea"/>
                  <a:cs typeface="+mn-cs"/>
                </a:defRPr>
              </a:lvl9pPr>
            </a:lstStyle>
            <a:p>
              <a:endParaRPr lang="en-US" dirty="0"/>
            </a:p>
          </p:txBody>
        </p:sp>
      </p:grpSp>
      <p:sp>
        <p:nvSpPr>
          <p:cNvPr id="12" name="Rectangle 11"/>
          <p:cNvSpPr>
            <a:spLocks noChangeArrowheads="1"/>
          </p:cNvSpPr>
          <p:nvPr/>
        </p:nvSpPr>
        <p:spPr bwMode="auto">
          <a:xfrm>
            <a:off x="381000" y="228600"/>
            <a:ext cx="5943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defPPr>
              <a:defRPr lang="en-US"/>
            </a:defPPr>
            <a:lvl1pPr algn="l" rtl="0" fontAlgn="base">
              <a:spcBef>
                <a:spcPct val="0"/>
              </a:spcBef>
              <a:spcAft>
                <a:spcPct val="0"/>
              </a:spcAft>
              <a:defRPr sz="3600" kern="1200">
                <a:solidFill>
                  <a:schemeClr val="tx1"/>
                </a:solidFill>
                <a:latin typeface="Arial" pitchFamily="34" charset="0"/>
                <a:ea typeface="+mn-ea"/>
                <a:cs typeface="+mn-cs"/>
              </a:defRPr>
            </a:lvl1pPr>
            <a:lvl2pPr marL="457200" algn="l" rtl="0" fontAlgn="base">
              <a:spcBef>
                <a:spcPct val="0"/>
              </a:spcBef>
              <a:spcAft>
                <a:spcPct val="0"/>
              </a:spcAft>
              <a:defRPr sz="3600" kern="1200">
                <a:solidFill>
                  <a:schemeClr val="tx1"/>
                </a:solidFill>
                <a:latin typeface="Arial" pitchFamily="34" charset="0"/>
                <a:ea typeface="+mn-ea"/>
                <a:cs typeface="+mn-cs"/>
              </a:defRPr>
            </a:lvl2pPr>
            <a:lvl3pPr marL="914400" algn="l" rtl="0" fontAlgn="base">
              <a:spcBef>
                <a:spcPct val="0"/>
              </a:spcBef>
              <a:spcAft>
                <a:spcPct val="0"/>
              </a:spcAft>
              <a:defRPr sz="3600" kern="1200">
                <a:solidFill>
                  <a:schemeClr val="tx1"/>
                </a:solidFill>
                <a:latin typeface="Arial" pitchFamily="34" charset="0"/>
                <a:ea typeface="+mn-ea"/>
                <a:cs typeface="+mn-cs"/>
              </a:defRPr>
            </a:lvl3pPr>
            <a:lvl4pPr marL="1371600" algn="l" rtl="0" fontAlgn="base">
              <a:spcBef>
                <a:spcPct val="0"/>
              </a:spcBef>
              <a:spcAft>
                <a:spcPct val="0"/>
              </a:spcAft>
              <a:defRPr sz="3600" kern="1200">
                <a:solidFill>
                  <a:schemeClr val="tx1"/>
                </a:solidFill>
                <a:latin typeface="Arial" pitchFamily="34" charset="0"/>
                <a:ea typeface="+mn-ea"/>
                <a:cs typeface="+mn-cs"/>
              </a:defRPr>
            </a:lvl4pPr>
            <a:lvl5pPr marL="1828800" algn="l" rtl="0" fontAlgn="base">
              <a:spcBef>
                <a:spcPct val="0"/>
              </a:spcBef>
              <a:spcAft>
                <a:spcPct val="0"/>
              </a:spcAft>
              <a:defRPr sz="3600" kern="1200">
                <a:solidFill>
                  <a:schemeClr val="tx1"/>
                </a:solidFill>
                <a:latin typeface="Arial" pitchFamily="34" charset="0"/>
                <a:ea typeface="+mn-ea"/>
                <a:cs typeface="+mn-cs"/>
              </a:defRPr>
            </a:lvl5pPr>
            <a:lvl6pPr marL="2286000" algn="l" defTabSz="914400" rtl="0" eaLnBrk="1" latinLnBrk="0" hangingPunct="1">
              <a:defRPr sz="3600" kern="1200">
                <a:solidFill>
                  <a:schemeClr val="tx1"/>
                </a:solidFill>
                <a:latin typeface="Arial" pitchFamily="34" charset="0"/>
                <a:ea typeface="+mn-ea"/>
                <a:cs typeface="+mn-cs"/>
              </a:defRPr>
            </a:lvl6pPr>
            <a:lvl7pPr marL="2743200" algn="l" defTabSz="914400" rtl="0" eaLnBrk="1" latinLnBrk="0" hangingPunct="1">
              <a:defRPr sz="3600" kern="1200">
                <a:solidFill>
                  <a:schemeClr val="tx1"/>
                </a:solidFill>
                <a:latin typeface="Arial" pitchFamily="34" charset="0"/>
                <a:ea typeface="+mn-ea"/>
                <a:cs typeface="+mn-cs"/>
              </a:defRPr>
            </a:lvl7pPr>
            <a:lvl8pPr marL="3200400" algn="l" defTabSz="914400" rtl="0" eaLnBrk="1" latinLnBrk="0" hangingPunct="1">
              <a:defRPr sz="3600" kern="1200">
                <a:solidFill>
                  <a:schemeClr val="tx1"/>
                </a:solidFill>
                <a:latin typeface="Arial" pitchFamily="34" charset="0"/>
                <a:ea typeface="+mn-ea"/>
                <a:cs typeface="+mn-cs"/>
              </a:defRPr>
            </a:lvl8pPr>
            <a:lvl9pPr marL="3657600" algn="l" defTabSz="914400" rtl="0" eaLnBrk="1" latinLnBrk="0" hangingPunct="1">
              <a:defRPr sz="3600" kern="1200">
                <a:solidFill>
                  <a:schemeClr val="tx1"/>
                </a:solidFill>
                <a:latin typeface="Arial" pitchFamily="34" charset="0"/>
                <a:ea typeface="+mn-ea"/>
                <a:cs typeface="+mn-cs"/>
              </a:defRPr>
            </a:lvl9pPr>
          </a:lstStyle>
          <a:p>
            <a:r>
              <a:rPr lang="en-US" sz="1800" dirty="0" smtClean="0">
                <a:solidFill>
                  <a:srgbClr val="0000FF"/>
                </a:solidFill>
                <a:latin typeface="Comic Sans MS" pitchFamily="66" charset="0"/>
              </a:rPr>
              <a:t>Bridge Rectifier with Capacitor Filter</a:t>
            </a:r>
            <a:endParaRPr lang="en-US" sz="1800" dirty="0">
              <a:solidFill>
                <a:srgbClr val="0000FF"/>
              </a:solidFill>
              <a:latin typeface="Comic Sans MS" pitchFamily="66" charset="0"/>
            </a:endParaRPr>
          </a:p>
        </p:txBody>
      </p:sp>
      <p:pic>
        <p:nvPicPr>
          <p:cNvPr id="13"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877260" y="4191000"/>
            <a:ext cx="4580940" cy="2009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15" name="Straight Connector 14"/>
          <p:cNvCxnSpPr/>
          <p:nvPr/>
        </p:nvCxnSpPr>
        <p:spPr>
          <a:xfrm>
            <a:off x="4661848" y="5236831"/>
            <a:ext cx="838200" cy="1381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07686" y="5223183"/>
            <a:ext cx="838200" cy="1381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730052" y="5223183"/>
            <a:ext cx="838200" cy="1381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0001220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81000" y="304800"/>
            <a:ext cx="2133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defPPr>
              <a:defRPr lang="en-US"/>
            </a:defPPr>
            <a:lvl1pPr algn="l" rtl="0" fontAlgn="base">
              <a:spcBef>
                <a:spcPct val="0"/>
              </a:spcBef>
              <a:spcAft>
                <a:spcPct val="0"/>
              </a:spcAft>
              <a:defRPr sz="3600" kern="1200">
                <a:solidFill>
                  <a:schemeClr val="tx1"/>
                </a:solidFill>
                <a:latin typeface="Arial" pitchFamily="34" charset="0"/>
                <a:ea typeface="+mn-ea"/>
                <a:cs typeface="+mn-cs"/>
              </a:defRPr>
            </a:lvl1pPr>
            <a:lvl2pPr marL="457200" algn="l" rtl="0" fontAlgn="base">
              <a:spcBef>
                <a:spcPct val="0"/>
              </a:spcBef>
              <a:spcAft>
                <a:spcPct val="0"/>
              </a:spcAft>
              <a:defRPr sz="3600" kern="1200">
                <a:solidFill>
                  <a:schemeClr val="tx1"/>
                </a:solidFill>
                <a:latin typeface="Arial" pitchFamily="34" charset="0"/>
                <a:ea typeface="+mn-ea"/>
                <a:cs typeface="+mn-cs"/>
              </a:defRPr>
            </a:lvl2pPr>
            <a:lvl3pPr marL="914400" algn="l" rtl="0" fontAlgn="base">
              <a:spcBef>
                <a:spcPct val="0"/>
              </a:spcBef>
              <a:spcAft>
                <a:spcPct val="0"/>
              </a:spcAft>
              <a:defRPr sz="3600" kern="1200">
                <a:solidFill>
                  <a:schemeClr val="tx1"/>
                </a:solidFill>
                <a:latin typeface="Arial" pitchFamily="34" charset="0"/>
                <a:ea typeface="+mn-ea"/>
                <a:cs typeface="+mn-cs"/>
              </a:defRPr>
            </a:lvl3pPr>
            <a:lvl4pPr marL="1371600" algn="l" rtl="0" fontAlgn="base">
              <a:spcBef>
                <a:spcPct val="0"/>
              </a:spcBef>
              <a:spcAft>
                <a:spcPct val="0"/>
              </a:spcAft>
              <a:defRPr sz="3600" kern="1200">
                <a:solidFill>
                  <a:schemeClr val="tx1"/>
                </a:solidFill>
                <a:latin typeface="Arial" pitchFamily="34" charset="0"/>
                <a:ea typeface="+mn-ea"/>
                <a:cs typeface="+mn-cs"/>
              </a:defRPr>
            </a:lvl4pPr>
            <a:lvl5pPr marL="1828800" algn="l" rtl="0" fontAlgn="base">
              <a:spcBef>
                <a:spcPct val="0"/>
              </a:spcBef>
              <a:spcAft>
                <a:spcPct val="0"/>
              </a:spcAft>
              <a:defRPr sz="3600" kern="1200">
                <a:solidFill>
                  <a:schemeClr val="tx1"/>
                </a:solidFill>
                <a:latin typeface="Arial" pitchFamily="34" charset="0"/>
                <a:ea typeface="+mn-ea"/>
                <a:cs typeface="+mn-cs"/>
              </a:defRPr>
            </a:lvl5pPr>
            <a:lvl6pPr marL="2286000" algn="l" defTabSz="914400" rtl="0" eaLnBrk="1" latinLnBrk="0" hangingPunct="1">
              <a:defRPr sz="3600" kern="1200">
                <a:solidFill>
                  <a:schemeClr val="tx1"/>
                </a:solidFill>
                <a:latin typeface="Arial" pitchFamily="34" charset="0"/>
                <a:ea typeface="+mn-ea"/>
                <a:cs typeface="+mn-cs"/>
              </a:defRPr>
            </a:lvl6pPr>
            <a:lvl7pPr marL="2743200" algn="l" defTabSz="914400" rtl="0" eaLnBrk="1" latinLnBrk="0" hangingPunct="1">
              <a:defRPr sz="3600" kern="1200">
                <a:solidFill>
                  <a:schemeClr val="tx1"/>
                </a:solidFill>
                <a:latin typeface="Arial" pitchFamily="34" charset="0"/>
                <a:ea typeface="+mn-ea"/>
                <a:cs typeface="+mn-cs"/>
              </a:defRPr>
            </a:lvl7pPr>
            <a:lvl8pPr marL="3200400" algn="l" defTabSz="914400" rtl="0" eaLnBrk="1" latinLnBrk="0" hangingPunct="1">
              <a:defRPr sz="3600" kern="1200">
                <a:solidFill>
                  <a:schemeClr val="tx1"/>
                </a:solidFill>
                <a:latin typeface="Arial" pitchFamily="34" charset="0"/>
                <a:ea typeface="+mn-ea"/>
                <a:cs typeface="+mn-cs"/>
              </a:defRPr>
            </a:lvl8pPr>
            <a:lvl9pPr marL="3657600" algn="l" defTabSz="914400" rtl="0" eaLnBrk="1" latinLnBrk="0" hangingPunct="1">
              <a:defRPr sz="3600" kern="1200">
                <a:solidFill>
                  <a:schemeClr val="tx1"/>
                </a:solidFill>
                <a:latin typeface="Arial" pitchFamily="34" charset="0"/>
                <a:ea typeface="+mn-ea"/>
                <a:cs typeface="+mn-cs"/>
              </a:defRPr>
            </a:lvl9pPr>
          </a:lstStyle>
          <a:p>
            <a:r>
              <a:rPr lang="en-US" sz="1800" dirty="0" smtClean="0">
                <a:solidFill>
                  <a:srgbClr val="0000FF"/>
                </a:solidFill>
                <a:latin typeface="Comic Sans MS" pitchFamily="66" charset="0"/>
              </a:rPr>
              <a:t>Clipping Circuits</a:t>
            </a:r>
            <a:endParaRPr lang="en-US" sz="1800" dirty="0">
              <a:solidFill>
                <a:srgbClr val="0000FF"/>
              </a:solidFill>
              <a:latin typeface="Comic Sans MS" pitchFamily="66" charset="0"/>
            </a:endParaRPr>
          </a:p>
        </p:txBody>
      </p:sp>
      <p:sp>
        <p:nvSpPr>
          <p:cNvPr id="6" name="TextBox 5"/>
          <p:cNvSpPr txBox="1"/>
          <p:nvPr/>
        </p:nvSpPr>
        <p:spPr>
          <a:xfrm>
            <a:off x="457200" y="914400"/>
            <a:ext cx="8167462" cy="646331"/>
          </a:xfrm>
          <a:prstGeom prst="rect">
            <a:avLst/>
          </a:prstGeom>
          <a:noFill/>
        </p:spPr>
        <p:txBody>
          <a:bodyPr wrap="square" rtlCol="0">
            <a:spAutoFit/>
          </a:bodyPr>
          <a:lstStyle/>
          <a:p>
            <a:pPr marL="285750" indent="-285750">
              <a:buFont typeface="Arial" pitchFamily="34" charset="0"/>
              <a:buChar char="•"/>
            </a:pPr>
            <a:r>
              <a:rPr lang="en-US" dirty="0" smtClean="0"/>
              <a:t>Clippers circuits are used to remove the part of a signal that is above or below some defined reference level.</a:t>
            </a:r>
            <a:endParaRPr lang="en-US" dirty="0"/>
          </a:p>
        </p:txBody>
      </p:sp>
      <p:pic>
        <p:nvPicPr>
          <p:cNvPr id="16391" name="Picture 7"/>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447801" y="2286000"/>
            <a:ext cx="5856330" cy="40142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1591031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clipping circuits examples"/>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AutoShape 4" descr="data:image/png;base64,iVBORw0KGgoAAAANSUhEUgAAAP8AAADFCAMAAACsN9QzAAABL1BMVEX///8AAAD6+vr39/fX19fs7Oz/AADm5uaOjo6Hh4ebm5t4eHjT09MTExP8/Py3t7dUVFRcXFyxsbHl5eXGxsby8vLc3NwqKiq+vr7Nzc2jo6OUlJTIyMiAgIBOTk5jY2M9PT1vb28hISFHR0dgYGChoaESEhJqamo4ODhzc3MwMDAcHBxISEj/paUeHh4AAP7/bGz/Xl7/8PD/eXn/5ub/eHgAIf/j5v//jIz/IiLw8v//lZXb3///urroAACYAAC6wv/Eyv9NXv//Ly/S1/9BVf83Tf94he2Cjv8qQdRaWVL/Hh4iO/+UnvfXFBT/qKjqRUVRYGD/0dH/VFTCAAA9RYKNl/4uR/8MMP9lc/+nrv8AAMwAAiRGTH8AAKMAAzJYW23/QECUnv+tt/5tfv75qnewAAAZ+UlEQVR4nO1diZ/ctnXGI4nlMRze4DnkcO7TK0d2bFWyW1lxXLdJmjZJY8U90sb9//+GApzZ3Tl4YLgcreSfvp+0O0tySHzAw8N7wMMjQh8CiGma0lMX4gkhwdQC56lL8XTwASEHnuzxmqY9beUz/hiEp3o89Hqb3lM9nIHx95+u/emTXSBP9njGHbvD6ZM9nkke+E/2eMYfwJKf7PFM8uDpHv/kgIG+2hpPXQqKz//wJI8dB+MnlD70/O73q7/7Zfu7ELGTwrx7PL8pfhmf3NzcfNb+NpP40QX5+kn6QMH/+aubm8fwd828F7aSgD/sSX/+6jd/bM8fN/cf0fdLLRzKn0r+TWv+mN13kG2WU9zi2+jmc/ZTeEFL8Iv2/NVV3VlDod6NRcc4JJzj+c0nv7q5ueNfckE9UACF65C1NGEZ/730teZPNGur1dV+PkACTDMoxc3f39G/+YfyK5qQ0Uc0OJDiwCsX0Zvne/bt+GPPwwiv8uXKrbxmRosYkPXQhrI6en5jvPrNTbX8B1F9CaBnafVXKFQ0FgBjXz4HvvnlvfT9wi25oB7YBmCug1rnPxB/6chIX/atsrNM/z1/8ZtK/uMG/jiLGxTfgtbPPE8bpe9P7aRvTVtV0mtLkHv0h1EuIbvx7/MXbfkLy9JqvYfHyohXmxWUlvHm+df/e9f+JadXDWrFznuL+ivuYZilh/fjP5WBdvxjgEHtY42FIiDc669KxYTpv6//WNn/R01mhZLyag0PSgXg+R/vP714UXK+iT9t3bz+irTgUDFCF+Of8PWvWvI37DnvvMUW0qZLnpcca+AfM/EOOR4/Kz+8G/+pDPyqFf8BQIP2PbiylZNZz99IUmuYcti+fkUlfXZf51+/aMF/CzDnY5VT/rVWUjle/rVB/pHTdEGBFVhNHbXsfAN/k0lfo1gzSOv8drK83ET9/r8b+deqvz3YFEu5/q3HqoG/lk61ip51DJG4K4FcPsf58j874T9kavJyB0n4r6auJXH7naTVHOvLv9abFnz8Zdsa2xlXRznCT//RRE+/Mv+f3r75sf6K0Gu+iyGICyS2sO//54n5v/zx7Rc/0N/M2K4oPg9/Cl4z7fjx/97In6v3Mxgt+P/52dsfv2IfmJ5Nyq/h42+04v/tD2+/f1l7hVxRqpIStOD/+i/Pfv3ja1TMUUsVaxRXbP+vfvztF2++ZO6NrlcskFyXPy3Cm2fPaAtAJCVBuf7m5N/C9vjp2Rd/+5J96MMG7PIKuC5/4acfvnvNOgDcwrhihuF6/L/6/ou33/+O1n7fR7hfPnpcl//fnr3ZfQCkQwXP6/Gn+u//nj37ltrgWpjclpu5V5b/1z+8fc1+g0htzfI1uuvxN3784devX9JhJ8iD8tmD6/d/489f0AZATPbdiv7P4/214v/Ns98W3Z/KvzBWy6/h5y9w+Qmn+Pa7H76sv8LncyrayP+3f3n2Z/abNr5fEaDCz78NvvnLs791dKtRuwI8+x3aeYZGufnlXpX/67dvals/wmwKmutWFfJbj29//d1X9VdgPukzmPYklwdZvHzzj3WnU2rVqK0sOx589eaL7ztaE8S0CwnLFh64+c91Z6WNaKwvd+s48eV3v/2m7nxEnyzGfDWkpu1CfBy79rRleluOu+giWyi8/Om/+6e6s+Gcli/juxMlnyqXF6CJv2MveBzQnF5ktdBU9U0mUIvE5l13XDsTqUWQVQN/An0sNKsg06KFbbE+3CCyqipzy3QMNjIv1yYN/NFqhC21UbCEuR+3MQAa+PvrFbdRQyAky8vn/5r4I5TM0G1j1+6llude/vQmlZWDJPJKtWxch3+soKBxCl6HDfIun/9s4u9MhCxe8Hbr6/Ani0WzDjLyBE2ql+ir0DxkhT204B3W8e01+PPBQGJ2+fJTM38pQza3AdIixLkr/uhK/FHSuET8KDTzNzhrVcyvIf/XRjN/ic//aYVO+fPNfzgEDQ5imTj4881/tAIHf36bjs9UGCbi4URXZ/xbRUc28zf4rWo+/p4VBgd/mo37Ajj580lfLCHvYDjj4M/v1HCaisHt/XDuJtpwrSVJrYxx8ueb/4i36HCe+QnaHyUPjorfS1M1TXu1nkun/N3c2xz0lKfgL144THfKH43mdxe++OVnn336p88oPq0ZYbvnfym65R/dR6l98uqTAq9evXoi/uzpv/998bPmqm75H44TcqTrelRvXl2T/y8+/fTTf/2XTxlqruqY/wG08RjW83qr8dryb/5b0xWc9l+r+W+3M/0nm97UMy+3wBvsH2MQzpTQ43ABWvHvTv+LRaz05R5Yk/2XsNvy2DZX4o945V+j5WxRhib+QhHe3XQXEjtWHF++UNDE34vjqRNzuQBkzlHOczTa/wlXAOaSVRNPoOAxmviH7LY8CxCIFbSNAmzkj8flceXHYNHHLdbJGuXfpvdtClDcAy8v135c8788E9uGzV3OQzTyH1xQra1SXDTzF7m63wCGLZ7eyJ/Wa4tqvQCN/MWEJ/wdoUmb6m/W/xHn+h81JRo3apSh0f8PYcGlV1vtcO5k/of1PegvIG+3v6oRwZjDAhQJbrH62MhfUKZp4319SZJ8BdZ0BJK6hu+wyH7Ltq3aXkCWrayvRvsXQ8q1+4Y5llAVwfc4hInuOxRVemjFZGQIkytJH6w5NwChNsNfByAYYxLCBiBkH7uFT2/rjNfr4GpBON0A5xDweEkXw3UkMqB47/NXPZH0fcRHfMRHfMRHfMR7j/h4jqrFlOF7D78uEsBRnNUi9O1UFRa4Fy0XT5aV8WqonbBxlJmq25IlZnqGbXn1M2z/eQN/zbelBVqElL87unzK+L1H/5S/nvXxXWxsrGqJn/nBbIK2Griq+qGmlavGCX8RxT0JrRc7ogQTLMi67WOEfVcQpfchL+LjcJp36Jg/sYpwHzw+dODxdbq9ecVItWrEJ1MTx/yX2930Ha7aXt4h0lZrkI+EEcDx3MQx/+xu9lLseqQ71xzN+xQYgjOd22Lf2ANCOFn5OOQvGw+lnPHO4/FBPyfLxx88Q6SMBcIWdggyCMoeEWEsWHCy8nXAn8wPIuf9bldyhucJrU/5Y7Fs4QIidQ0QsaVVBwOSQHnMxHGxQrs+PHLAf5Qfnph1mQU8Ajhr7RP+Kchpfl4DECkWGiZeIJprCZA/R/M2mXv2kEJnKB9N/D/wd61jzeB2mATbBuifcjvmz7ZEitOjlEhGkhT8FdRLvBzpgc72/aPNI/hTPXSidR/4n47tVneT2Gy9/Szc44i/iViUs2Du65xErD2YoMOAXrdSPBguFxiGOaBt/pjs3KSK/+A0oYjUJkCjHF48DGLnRAMc8vfu8im4u+IoQGZQGGGxPIiQp4fbwUxAkRY5SNcek565qv2N7KyDOh0aKLP87NABf+E+bVxcLLFJc6qljp5unn+/JU7CTu74eyX5ZKpyDLWAlp8dOuBv3GcrFvtsdGP5uY7VL+lswWLHn4W1F3Fid/xnJeE4Hb6Fo5a/eLjDI9wtjsK4s953jB1Pf2l4RazCnn/pw5LubKBa/snhujLR0XCqzJzBld7BsG9nwL2idff8l2VUO/R26/jj8eGI5uRCm9Rk3NjLtKpmRZvv+EflUWNJZ15QHX99fcgXXycu4BQR7BLl7vgvyoPxvP4glNAgDGXkhSH94KMoDA3BDENMj+yOkjBsXu6tlf/juo8fZd/wQlB2Xn3BX4Y8e8B2/hDOMB7bRtynjkE+BmSBQybjTYpWm00PrecxmtCjs/6mOZSxhr/X2Z7ONij4q9tEeUBi3iFc5AYRBEIE6nUS+p99ph/E/V/7oxxvW6jhPzqxM43eVbeQnoDxx+MqS8eHjnRgNX8BTqeX4nk3z+QC41/9tikh76gtqvn7t6faXng3GnAHyt9YV5OcTR5KF3qDEB+qOon67CezBH6Fb6Ktzw7dyf/5YOe/w2lWyt/bVDsU5GBglFRLknURy8QVmUFKcmJJq2PdH4NaerPBuX2x4++W5WuX3t08O+Wf1YVMLw/coriHwlVijbZp6map46nuOAyPdT+LP1T4LLcdf61fcqpVcuJ26EtubcS8uXxoi3iFvFSLpSG2k+nMTjWUEd1GUaregwW3gsVluhf8jaDMx1A4NxF0gL6k1oaC4/nDBCzlH/Yo/ym2454rzRJjQqLj0Yu2v3U6cSjotD+7Z5W8a3+lrPJ1KLWoXF2SJP24ckWmcNxWvpLA5HTjNWwEmT70DidFnjpzpBVe4NHU00dokZjHJnKcn9+N3A6ojj0T6YJ/+dKKUK4AWOzq/MQppX3SMcIHJcKfVUnIWK6KINvUXzaAKm0s5vTHiayX+5GrstDpgn/FLLNU4XnaDgp9f+Y4RPOQoWkEbSQHNDe4l6IU6veHP8DrudQDXjcFLJPzlrsUGITeuSfF+EsVUdhVOslyaBWY0INgBXg6HNkitb9BJbRe8C4AvEdlpMcVfuqosiWgoFHVpI+fB820ybldwPgndrlwGRXpySj/IeWPLIVKzjjP+yYIIgjIjulAMqYINkwBT3nGT6/nZyyZadqrRZpBwxXFVQfXrM4E0KTOZno6LFL+hlplefnlSsmKGf854wvSWvE8CQQCmPUL7DO4KsCWL0xByFimpHE60xqwsRsvSWD4cE1yVvsChKOBdzLOUP74UjtnEtMqoO0/mSEgDtvqCUTcgLu916NJwG08F6t9/ea+ojR3gLBhZ4Rg5ES+PT5G+SfVjnN5BxAM+o+Wm/6mhRcEhGgbGoY/vr+CXGg7n8V/nENv3CoiTBonipQ4Pplgp/xrljKdCZ9sRKwKnfYTlRz8ETQ5gYN585hzsJqAFVZeNamzPN139A5WHv4lzusx1peFMowXS/oFVVN5d8tdETz8pQYlUTF7WgUMJMxZDtR1nekRvpvK4eGPJvX9a3FZMkl3Q6S+gZT50hXEKgjSPKo+u7/GxJWneAvDxT+uVe/4wq4qgxit2RrnFcEtPFz8cW0wiNo0gevrh0t8VJ8m07Q5/qX5HfBJBzPHXPzRokbB4U3TOvFgLiBv/cA/ytjrI5r4C02unNDFNAkff7PSCeRpJ+blrc5UCF/8Uw28LtLx8fFH1VOyRtA8RZysxPOJ9Eb+g9OIiWuAk3+1E2hyLFT7uTrEp2NkI39Sr1fdSeNzOcDJP+pXDfFcto8F3tnMeLP8L2vX1WZlM6cXg5M/6lfEQkRc+8ipy3YWTNDMXwrrnJm4k/AcXv6z8wWMAlNe01e7nD9qkSHqUvDy98vf+FM1gXWOFu2PJjUdYNbqFT5n4OWPhqVlWXBPjmmnwwRP+9eMcPNuVia5+UdlZZEe4aVy8Mc1k7MdhUdx8xfKVkntdu+RKcBj//iVJmDUUYqBHX9D6fV2jwof6vWkw84mZ+aIzt38hnZ2JQ9/o4ol6WqJcMc/UdBgKidIiSBxZj0sOSQ2Tx4hnDtBFvdLrMTzqGUe/oJVYXd2Yvsy7Piz6XkYLBFgm/Q03XZ62JKDk0vTU3erLGa0AmLQin8l9K5WiHf8bfpzHk3QRrZwzxNzJ8W2PD659HRLBBnzq+Adf8wcYWnfw7j4e+UdjOhdhUjs+IcLV1HcNR3Nbb2nOunAMjN5fNq602Ntp10Qp7PjL21k5N+lEOVr/3WpBpjdlh1tg73+15k16YWmoYejxBGNMPSMwWnf048EoOod2qXYy3/moPhurVblCq5USmdyxp1FJp+Pf061Tl8dBqusL3mD355/OEbBnR2pDkOzGfGmpDheUD/7dUHtcI//DIf2iBpcYoFQ/sbiVhM38fauVyljqxmZZpeIyWJFMDGTygROFyyrXcQfJcFd6cPL9oex9tepMlPvdzpwyn/Z9BIpQgZnnYTJXcYfrfdeR3jh3oC78c9/2FTDOf6Rc5rJkv1cdZJB7UL+7py5QYbSuCR2gkeM/2dTT2Sn/TJo9xL7Y1zIH+njXFGXjVO+p3gE/7N9WHuvkOXw273ECMvtd0Rdyh8RLbP4cvwe4jH2X3DiiOSF4nBhDjsriG3qvJuFCQ99FJ2jWmrzP3SHx/APg6PqNnc7KYm7T8fIXCE6MOkRiiINHGlgmsgNkeuZPBmmr5yw9Q7i7SPs/2Nr5/Zu3PDB811XGLBqUFU1RWkvBVWD4SYNJ8i0Epg0W8nvKNTWUM/sWH7+s/EBD/NBHST9eTB3oh1/RUWp4m8Mal964GXItPH43YQQtAQ/f3IoAPPZwRk/igihQ7ELnmqjieLPjXhNq8hbG4qNy32H9wUX+L8H68/qqVfK3HCm/+jP21SEXFvTYRHPIbBI1tXujavgAv5icNfnB2e7RVCR0xSxdw8TgjCZjQgu/sCIdLiBtXtcMv8R7ifacNWLxx8QP2JK8p3iovmfXjEGikFFvOiHiIv4G9NN5Jtg/4wSkF02/0fS/jhIfj6tf/n8p9zmhclNGLEhErM5ptQa3SeXF2IyRM7D4iOzNI34eDCROQM0K/Ho+I8OYKyNmPqXKXXn6H/L10Yqmo1GxsgEpzeYoJ6uLejQI8/VBZkSLe1RbzQWe8MI26n1SP5Pkv/pBJKNwhjIjHJUY2mrZ2g1WKahkMl9ZEfTgS1vfOpjyoBsM8dmAm6gSebCzzTFfyz/8x1B7x7REOeY8qeiqI5iXxoi1ZFT8C13jqaRuUzJxjExorXRc7bRlvaDaDjRbGegxvix/N8HkBxnCWCF2tdFOgQ7GQpTLXNzNx9sPbY1N6NHaP+Pl+5a2irgWo7lZorm58pj+/97gQwTFxMWjlds4hZdQv9jhA3CZlGp/ciOIENmxxB2ZUR8EWGfzblcKT/Hu0Wxc+50E+9HfMRHfMRHvAuEJGSWkMc0sWsaSD9f1TGOAwEjx3Ei5J+vQRjmlZImXRHU/MoZkyIBlwMOOtsV5CcoPRqhesHQBt879x+Md7RpqkskKcqUoYZcNsNhwhwlFoqnMXV409gRekOFbOZx4qs6SkJhtGD+Wk9DJIgGGkqGK0LUqWaQFT2hL5TbD4//IkZZ7oCJWNs5WzVJpt7SXEZq4IDqOnE/nObRZKBNEUjD3iww2B5vChJbguMsZ7MgdMhiNcsJpOqH1/5iFqOth1a9YouBM0FgTdnOIC03kaqSWJ1H2gJNPNx3pmQMRfbW3ow67qpjIydZz9whqD57mRpbFpx/cPzRkLb/yA3iXfvnKIaFk3uhPBr6QaJOvfnAyfDEQyOqGiaqx7YR9VTZtxJnGgZRrhE/gthOBx4BM/zw2p9Ng1hTmIqYLevR9jfyKbIhwH6Qj9QIsomjQ8/yUAgESbu3mzL5X4qxTea3izQag0X0Oai05vL+h8ff34cZOifL/Csq0O8yEdaTQd05krOTpiPKQvs5TXd+xEe8T5itl8v1kNTu3sOj28m95UlGy/woEMHhCX926bBOLXW1IsuOlonJhMdoX+RIcER8n49OK6bfhGHrXTAJBOONjTzqWYgiEg2D7D/QH+w/wxCi1RijIh+pYcN4wwKuDLa5WhQEwWXbs4orhf31grh/cUDxd3EXMcQYNCSFRTZVeqe7e+8uUgPiDwyBPpXdi364O2HsD4nFlwQh8pAyJhhm+6ysyoawR0U6u6a49YWvLEiK6GWZ3jBiLwR1WGvaGQ6WdCym5lThXDkDNABdL+LsCCjImNt0vAKI0HoDlgYimQIdpHSA3VCVgAV9CWELIEF4AtAzaPvT36sUfFp3AxjgfB+2J/ToYaQEonorKjCBQBaDnL2dQEhZsngH1izQY5TTgT9G02E2ZknE/bG9j3VK+hnMfSOb0mGflVYF4EhlctT+FANMb06fqYFpUv4LG+d9Iiym9PH72rQ3stwrhqYFrKijKmQpy9e7BZk+2EiXyAPfnhheytpAA0ecLNFwLHpgauC6PdeFkNBn9ABZNkrXKFuguMiWoQExNz7lr6zFBDxxvCCTMRlAGLMs/xEd/JnUhYBVWBhgLgL6bQNvcvp0vyh+KC4tYi/ExHODjNAKVy4yFxKwrUyn/DFtGPeB/wqRdbBd7uIMjIN4VUOlzUOvXm/XQLbrIipj2d/mYCaQ9woHXQMWlipuEoQmqxDWQx098HdAnCsI2L1ZQ02X7GUOe/6BgJKlnFMJWypDyHLQzJ0pS43a6TLzgAwp/8DAc41WOPu60heRtpHtBfIm+XyJAsgui8rbJV0u+If0V8F/auOlisjtauANCqtEhfsgb3+FkdwbS5B6g4ExsQr+64xeKSOTiri75x8D6dM6207RYEgFU77nL89pJ0DA7s0Kaufsrnv+awFpgcv454o9jryB6+xzakysubm2+mgaULef8p9RkSj4z0U0m8v2yIVUsNcIJ324KDjgnj8tEi008x3IfMr4G3aG/FmRfB6YesWxXLREEMdLWsgRimK0428sxkiOseNRFRAV/EPaYVC2pBLsDKiuBA3f86cejCWgtY2kYiU1AUEKpDv511E+JZO14YNDOwaJ5Tv+tHejJRVuyl/dtf+OP5V/lFmiPZLAJJucfgP11pcIgFLwl6l8mwALcIQ+LDcWHqdsr+fOz0BFML20038onFMV4xTvMkjQeltIuku7xMhgSR9XQsF/y7Qbc0dXSKfe6oRQ+TcsUFNgfZnKRXS7fxUGoUpyS9Q5UfskYW8Dl6jqCGCCCFVxlnjHX2Kps+g9LWBxnj599I6/yr6iG9upuACqN0tSxjdgl8mU7cbBustGaSzJsmv4cnGu6HxCkVJNFPcL77IksZMuO8l2c2PJQERi74Rypd2boTTAEis2kVgKU0y/iwSdFHeWWB5EsbjL3tAXJXpf2Tewj5KxS29NctVl4Ygi+x6WdgqYFYh9dn36URJ9TG/OboP94lG+S/92iWTQk23XU2mDWN1km9daBpwpG/Y9kjfnkX4U/h9G88xFxZP5YQAAAABJRU5ErkJggg=="/>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7414" name="Picture 6"/>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828800" y="296815"/>
            <a:ext cx="5277830" cy="2362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7415" name="Picture 7"/>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781300" y="3276600"/>
            <a:ext cx="3924300" cy="3267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8794968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81000" y="304800"/>
            <a:ext cx="2133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defPPr>
              <a:defRPr lang="en-US"/>
            </a:defPPr>
            <a:lvl1pPr algn="l" rtl="0" fontAlgn="base">
              <a:spcBef>
                <a:spcPct val="0"/>
              </a:spcBef>
              <a:spcAft>
                <a:spcPct val="0"/>
              </a:spcAft>
              <a:defRPr sz="3600" kern="1200">
                <a:solidFill>
                  <a:schemeClr val="tx1"/>
                </a:solidFill>
                <a:latin typeface="Arial" pitchFamily="34" charset="0"/>
                <a:ea typeface="+mn-ea"/>
                <a:cs typeface="+mn-cs"/>
              </a:defRPr>
            </a:lvl1pPr>
            <a:lvl2pPr marL="457200" algn="l" rtl="0" fontAlgn="base">
              <a:spcBef>
                <a:spcPct val="0"/>
              </a:spcBef>
              <a:spcAft>
                <a:spcPct val="0"/>
              </a:spcAft>
              <a:defRPr sz="3600" kern="1200">
                <a:solidFill>
                  <a:schemeClr val="tx1"/>
                </a:solidFill>
                <a:latin typeface="Arial" pitchFamily="34" charset="0"/>
                <a:ea typeface="+mn-ea"/>
                <a:cs typeface="+mn-cs"/>
              </a:defRPr>
            </a:lvl2pPr>
            <a:lvl3pPr marL="914400" algn="l" rtl="0" fontAlgn="base">
              <a:spcBef>
                <a:spcPct val="0"/>
              </a:spcBef>
              <a:spcAft>
                <a:spcPct val="0"/>
              </a:spcAft>
              <a:defRPr sz="3600" kern="1200">
                <a:solidFill>
                  <a:schemeClr val="tx1"/>
                </a:solidFill>
                <a:latin typeface="Arial" pitchFamily="34" charset="0"/>
                <a:ea typeface="+mn-ea"/>
                <a:cs typeface="+mn-cs"/>
              </a:defRPr>
            </a:lvl3pPr>
            <a:lvl4pPr marL="1371600" algn="l" rtl="0" fontAlgn="base">
              <a:spcBef>
                <a:spcPct val="0"/>
              </a:spcBef>
              <a:spcAft>
                <a:spcPct val="0"/>
              </a:spcAft>
              <a:defRPr sz="3600" kern="1200">
                <a:solidFill>
                  <a:schemeClr val="tx1"/>
                </a:solidFill>
                <a:latin typeface="Arial" pitchFamily="34" charset="0"/>
                <a:ea typeface="+mn-ea"/>
                <a:cs typeface="+mn-cs"/>
              </a:defRPr>
            </a:lvl4pPr>
            <a:lvl5pPr marL="1828800" algn="l" rtl="0" fontAlgn="base">
              <a:spcBef>
                <a:spcPct val="0"/>
              </a:spcBef>
              <a:spcAft>
                <a:spcPct val="0"/>
              </a:spcAft>
              <a:defRPr sz="3600" kern="1200">
                <a:solidFill>
                  <a:schemeClr val="tx1"/>
                </a:solidFill>
                <a:latin typeface="Arial" pitchFamily="34" charset="0"/>
                <a:ea typeface="+mn-ea"/>
                <a:cs typeface="+mn-cs"/>
              </a:defRPr>
            </a:lvl5pPr>
            <a:lvl6pPr marL="2286000" algn="l" defTabSz="914400" rtl="0" eaLnBrk="1" latinLnBrk="0" hangingPunct="1">
              <a:defRPr sz="3600" kern="1200">
                <a:solidFill>
                  <a:schemeClr val="tx1"/>
                </a:solidFill>
                <a:latin typeface="Arial" pitchFamily="34" charset="0"/>
                <a:ea typeface="+mn-ea"/>
                <a:cs typeface="+mn-cs"/>
              </a:defRPr>
            </a:lvl6pPr>
            <a:lvl7pPr marL="2743200" algn="l" defTabSz="914400" rtl="0" eaLnBrk="1" latinLnBrk="0" hangingPunct="1">
              <a:defRPr sz="3600" kern="1200">
                <a:solidFill>
                  <a:schemeClr val="tx1"/>
                </a:solidFill>
                <a:latin typeface="Arial" pitchFamily="34" charset="0"/>
                <a:ea typeface="+mn-ea"/>
                <a:cs typeface="+mn-cs"/>
              </a:defRPr>
            </a:lvl7pPr>
            <a:lvl8pPr marL="3200400" algn="l" defTabSz="914400" rtl="0" eaLnBrk="1" latinLnBrk="0" hangingPunct="1">
              <a:defRPr sz="3600" kern="1200">
                <a:solidFill>
                  <a:schemeClr val="tx1"/>
                </a:solidFill>
                <a:latin typeface="Arial" pitchFamily="34" charset="0"/>
                <a:ea typeface="+mn-ea"/>
                <a:cs typeface="+mn-cs"/>
              </a:defRPr>
            </a:lvl8pPr>
            <a:lvl9pPr marL="3657600" algn="l" defTabSz="914400" rtl="0" eaLnBrk="1" latinLnBrk="0" hangingPunct="1">
              <a:defRPr sz="3600" kern="1200">
                <a:solidFill>
                  <a:schemeClr val="tx1"/>
                </a:solidFill>
                <a:latin typeface="Arial" pitchFamily="34" charset="0"/>
                <a:ea typeface="+mn-ea"/>
                <a:cs typeface="+mn-cs"/>
              </a:defRPr>
            </a:lvl9pPr>
          </a:lstStyle>
          <a:p>
            <a:r>
              <a:rPr lang="en-US" sz="1800" dirty="0" smtClean="0">
                <a:solidFill>
                  <a:srgbClr val="0000FF"/>
                </a:solidFill>
                <a:latin typeface="Comic Sans MS" pitchFamily="66" charset="0"/>
              </a:rPr>
              <a:t>Clamping Circuits</a:t>
            </a:r>
            <a:endParaRPr lang="en-US" sz="1800" dirty="0">
              <a:solidFill>
                <a:srgbClr val="0000FF"/>
              </a:solidFill>
              <a:latin typeface="Comic Sans MS" pitchFamily="66" charset="0"/>
            </a:endParaRPr>
          </a:p>
        </p:txBody>
      </p:sp>
      <p:sp>
        <p:nvSpPr>
          <p:cNvPr id="3" name="TextBox 2"/>
          <p:cNvSpPr txBox="1"/>
          <p:nvPr/>
        </p:nvSpPr>
        <p:spPr>
          <a:xfrm>
            <a:off x="457200" y="914400"/>
            <a:ext cx="8167462" cy="369332"/>
          </a:xfrm>
          <a:prstGeom prst="rect">
            <a:avLst/>
          </a:prstGeom>
          <a:noFill/>
        </p:spPr>
        <p:txBody>
          <a:bodyPr wrap="square" rtlCol="0">
            <a:spAutoFit/>
          </a:bodyPr>
          <a:lstStyle/>
          <a:p>
            <a:pPr marL="285750" indent="-285750">
              <a:buFont typeface="Arial" pitchFamily="34" charset="0"/>
              <a:buChar char="•"/>
            </a:pPr>
            <a:r>
              <a:rPr lang="en-US" dirty="0" smtClean="0"/>
              <a:t>Clamping circuits introduce a dc level into an ac signal.</a:t>
            </a:r>
            <a:endParaRPr lang="en-US" dirty="0"/>
          </a:p>
        </p:txBody>
      </p:sp>
      <p:pic>
        <p:nvPicPr>
          <p:cNvPr id="6" name="Picture 5" descr="7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540931" y="2636837"/>
            <a:ext cx="3459628" cy="1858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descr="7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033672" y="2209800"/>
            <a:ext cx="2723029" cy="228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9287951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zener diode symbol"/>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971800" y="609600"/>
            <a:ext cx="2667000" cy="1267722"/>
          </a:xfrm>
          <a:prstGeom prst="rect">
            <a:avLst/>
          </a:prstGeom>
        </p:spPr>
      </p:pic>
      <p:pic>
        <p:nvPicPr>
          <p:cNvPr id="19459"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128837" y="2488442"/>
            <a:ext cx="4352925" cy="3686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a:spLocks noChangeArrowheads="1"/>
          </p:cNvSpPr>
          <p:nvPr/>
        </p:nvSpPr>
        <p:spPr bwMode="auto">
          <a:xfrm>
            <a:off x="381000" y="304800"/>
            <a:ext cx="2133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defPPr>
              <a:defRPr lang="en-US"/>
            </a:defPPr>
            <a:lvl1pPr algn="l" rtl="0" fontAlgn="base">
              <a:spcBef>
                <a:spcPct val="0"/>
              </a:spcBef>
              <a:spcAft>
                <a:spcPct val="0"/>
              </a:spcAft>
              <a:defRPr sz="3600" kern="1200">
                <a:solidFill>
                  <a:schemeClr val="tx1"/>
                </a:solidFill>
                <a:latin typeface="Arial" pitchFamily="34" charset="0"/>
                <a:ea typeface="+mn-ea"/>
                <a:cs typeface="+mn-cs"/>
              </a:defRPr>
            </a:lvl1pPr>
            <a:lvl2pPr marL="457200" algn="l" rtl="0" fontAlgn="base">
              <a:spcBef>
                <a:spcPct val="0"/>
              </a:spcBef>
              <a:spcAft>
                <a:spcPct val="0"/>
              </a:spcAft>
              <a:defRPr sz="3600" kern="1200">
                <a:solidFill>
                  <a:schemeClr val="tx1"/>
                </a:solidFill>
                <a:latin typeface="Arial" pitchFamily="34" charset="0"/>
                <a:ea typeface="+mn-ea"/>
                <a:cs typeface="+mn-cs"/>
              </a:defRPr>
            </a:lvl2pPr>
            <a:lvl3pPr marL="914400" algn="l" rtl="0" fontAlgn="base">
              <a:spcBef>
                <a:spcPct val="0"/>
              </a:spcBef>
              <a:spcAft>
                <a:spcPct val="0"/>
              </a:spcAft>
              <a:defRPr sz="3600" kern="1200">
                <a:solidFill>
                  <a:schemeClr val="tx1"/>
                </a:solidFill>
                <a:latin typeface="Arial" pitchFamily="34" charset="0"/>
                <a:ea typeface="+mn-ea"/>
                <a:cs typeface="+mn-cs"/>
              </a:defRPr>
            </a:lvl3pPr>
            <a:lvl4pPr marL="1371600" algn="l" rtl="0" fontAlgn="base">
              <a:spcBef>
                <a:spcPct val="0"/>
              </a:spcBef>
              <a:spcAft>
                <a:spcPct val="0"/>
              </a:spcAft>
              <a:defRPr sz="3600" kern="1200">
                <a:solidFill>
                  <a:schemeClr val="tx1"/>
                </a:solidFill>
                <a:latin typeface="Arial" pitchFamily="34" charset="0"/>
                <a:ea typeface="+mn-ea"/>
                <a:cs typeface="+mn-cs"/>
              </a:defRPr>
            </a:lvl4pPr>
            <a:lvl5pPr marL="1828800" algn="l" rtl="0" fontAlgn="base">
              <a:spcBef>
                <a:spcPct val="0"/>
              </a:spcBef>
              <a:spcAft>
                <a:spcPct val="0"/>
              </a:spcAft>
              <a:defRPr sz="3600" kern="1200">
                <a:solidFill>
                  <a:schemeClr val="tx1"/>
                </a:solidFill>
                <a:latin typeface="Arial" pitchFamily="34" charset="0"/>
                <a:ea typeface="+mn-ea"/>
                <a:cs typeface="+mn-cs"/>
              </a:defRPr>
            </a:lvl5pPr>
            <a:lvl6pPr marL="2286000" algn="l" defTabSz="914400" rtl="0" eaLnBrk="1" latinLnBrk="0" hangingPunct="1">
              <a:defRPr sz="3600" kern="1200">
                <a:solidFill>
                  <a:schemeClr val="tx1"/>
                </a:solidFill>
                <a:latin typeface="Arial" pitchFamily="34" charset="0"/>
                <a:ea typeface="+mn-ea"/>
                <a:cs typeface="+mn-cs"/>
              </a:defRPr>
            </a:lvl6pPr>
            <a:lvl7pPr marL="2743200" algn="l" defTabSz="914400" rtl="0" eaLnBrk="1" latinLnBrk="0" hangingPunct="1">
              <a:defRPr sz="3600" kern="1200">
                <a:solidFill>
                  <a:schemeClr val="tx1"/>
                </a:solidFill>
                <a:latin typeface="Arial" pitchFamily="34" charset="0"/>
                <a:ea typeface="+mn-ea"/>
                <a:cs typeface="+mn-cs"/>
              </a:defRPr>
            </a:lvl7pPr>
            <a:lvl8pPr marL="3200400" algn="l" defTabSz="914400" rtl="0" eaLnBrk="1" latinLnBrk="0" hangingPunct="1">
              <a:defRPr sz="3600" kern="1200">
                <a:solidFill>
                  <a:schemeClr val="tx1"/>
                </a:solidFill>
                <a:latin typeface="Arial" pitchFamily="34" charset="0"/>
                <a:ea typeface="+mn-ea"/>
                <a:cs typeface="+mn-cs"/>
              </a:defRPr>
            </a:lvl8pPr>
            <a:lvl9pPr marL="3657600" algn="l" defTabSz="914400" rtl="0" eaLnBrk="1" latinLnBrk="0" hangingPunct="1">
              <a:defRPr sz="3600" kern="1200">
                <a:solidFill>
                  <a:schemeClr val="tx1"/>
                </a:solidFill>
                <a:latin typeface="Arial" pitchFamily="34" charset="0"/>
                <a:ea typeface="+mn-ea"/>
                <a:cs typeface="+mn-cs"/>
              </a:defRPr>
            </a:lvl9pPr>
          </a:lstStyle>
          <a:p>
            <a:r>
              <a:rPr lang="en-US" sz="1800" dirty="0" smtClean="0">
                <a:solidFill>
                  <a:srgbClr val="0000FF"/>
                </a:solidFill>
                <a:latin typeface="Comic Sans MS" pitchFamily="66" charset="0"/>
              </a:rPr>
              <a:t>Zener Diode</a:t>
            </a:r>
            <a:endParaRPr lang="en-US" sz="1800" dirty="0">
              <a:solidFill>
                <a:srgbClr val="0000FF"/>
              </a:solidFill>
              <a:latin typeface="Comic Sans MS" pitchFamily="66" charset="0"/>
            </a:endParaRPr>
          </a:p>
        </p:txBody>
      </p:sp>
    </p:spTree>
    <p:extLst>
      <p:ext uri="{BB962C8B-B14F-4D97-AF65-F5344CB8AC3E}">
        <p14:creationId xmlns="" xmlns:p14="http://schemas.microsoft.com/office/powerpoint/2010/main" val="37719512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89794" y="762000"/>
            <a:ext cx="8053493" cy="2209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819400" y="3733800"/>
            <a:ext cx="3101760" cy="23766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335011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447800" y="232012"/>
            <a:ext cx="5943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defPPr>
              <a:defRPr lang="en-US"/>
            </a:defPPr>
            <a:lvl1pPr algn="l" rtl="0" fontAlgn="base">
              <a:spcBef>
                <a:spcPct val="0"/>
              </a:spcBef>
              <a:spcAft>
                <a:spcPct val="0"/>
              </a:spcAft>
              <a:defRPr sz="3600" kern="1200">
                <a:solidFill>
                  <a:schemeClr val="tx1"/>
                </a:solidFill>
                <a:latin typeface="Arial" pitchFamily="34" charset="0"/>
                <a:ea typeface="+mn-ea"/>
                <a:cs typeface="+mn-cs"/>
              </a:defRPr>
            </a:lvl1pPr>
            <a:lvl2pPr marL="457200" algn="l" rtl="0" fontAlgn="base">
              <a:spcBef>
                <a:spcPct val="0"/>
              </a:spcBef>
              <a:spcAft>
                <a:spcPct val="0"/>
              </a:spcAft>
              <a:defRPr sz="3600" kern="1200">
                <a:solidFill>
                  <a:schemeClr val="tx1"/>
                </a:solidFill>
                <a:latin typeface="Arial" pitchFamily="34" charset="0"/>
                <a:ea typeface="+mn-ea"/>
                <a:cs typeface="+mn-cs"/>
              </a:defRPr>
            </a:lvl2pPr>
            <a:lvl3pPr marL="914400" algn="l" rtl="0" fontAlgn="base">
              <a:spcBef>
                <a:spcPct val="0"/>
              </a:spcBef>
              <a:spcAft>
                <a:spcPct val="0"/>
              </a:spcAft>
              <a:defRPr sz="3600" kern="1200">
                <a:solidFill>
                  <a:schemeClr val="tx1"/>
                </a:solidFill>
                <a:latin typeface="Arial" pitchFamily="34" charset="0"/>
                <a:ea typeface="+mn-ea"/>
                <a:cs typeface="+mn-cs"/>
              </a:defRPr>
            </a:lvl3pPr>
            <a:lvl4pPr marL="1371600" algn="l" rtl="0" fontAlgn="base">
              <a:spcBef>
                <a:spcPct val="0"/>
              </a:spcBef>
              <a:spcAft>
                <a:spcPct val="0"/>
              </a:spcAft>
              <a:defRPr sz="3600" kern="1200">
                <a:solidFill>
                  <a:schemeClr val="tx1"/>
                </a:solidFill>
                <a:latin typeface="Arial" pitchFamily="34" charset="0"/>
                <a:ea typeface="+mn-ea"/>
                <a:cs typeface="+mn-cs"/>
              </a:defRPr>
            </a:lvl4pPr>
            <a:lvl5pPr marL="1828800" algn="l" rtl="0" fontAlgn="base">
              <a:spcBef>
                <a:spcPct val="0"/>
              </a:spcBef>
              <a:spcAft>
                <a:spcPct val="0"/>
              </a:spcAft>
              <a:defRPr sz="3600" kern="1200">
                <a:solidFill>
                  <a:schemeClr val="tx1"/>
                </a:solidFill>
                <a:latin typeface="Arial" pitchFamily="34" charset="0"/>
                <a:ea typeface="+mn-ea"/>
                <a:cs typeface="+mn-cs"/>
              </a:defRPr>
            </a:lvl5pPr>
            <a:lvl6pPr marL="2286000" algn="l" defTabSz="914400" rtl="0" eaLnBrk="1" latinLnBrk="0" hangingPunct="1">
              <a:defRPr sz="3600" kern="1200">
                <a:solidFill>
                  <a:schemeClr val="tx1"/>
                </a:solidFill>
                <a:latin typeface="Arial" pitchFamily="34" charset="0"/>
                <a:ea typeface="+mn-ea"/>
                <a:cs typeface="+mn-cs"/>
              </a:defRPr>
            </a:lvl6pPr>
            <a:lvl7pPr marL="2743200" algn="l" defTabSz="914400" rtl="0" eaLnBrk="1" latinLnBrk="0" hangingPunct="1">
              <a:defRPr sz="3600" kern="1200">
                <a:solidFill>
                  <a:schemeClr val="tx1"/>
                </a:solidFill>
                <a:latin typeface="Arial" pitchFamily="34" charset="0"/>
                <a:ea typeface="+mn-ea"/>
                <a:cs typeface="+mn-cs"/>
              </a:defRPr>
            </a:lvl7pPr>
            <a:lvl8pPr marL="3200400" algn="l" defTabSz="914400" rtl="0" eaLnBrk="1" latinLnBrk="0" hangingPunct="1">
              <a:defRPr sz="3600" kern="1200">
                <a:solidFill>
                  <a:schemeClr val="tx1"/>
                </a:solidFill>
                <a:latin typeface="Arial" pitchFamily="34" charset="0"/>
                <a:ea typeface="+mn-ea"/>
                <a:cs typeface="+mn-cs"/>
              </a:defRPr>
            </a:lvl8pPr>
            <a:lvl9pPr marL="3657600" algn="l" defTabSz="914400" rtl="0" eaLnBrk="1" latinLnBrk="0" hangingPunct="1">
              <a:defRPr sz="3600" kern="1200">
                <a:solidFill>
                  <a:schemeClr val="tx1"/>
                </a:solidFill>
                <a:latin typeface="Arial" pitchFamily="34" charset="0"/>
                <a:ea typeface="+mn-ea"/>
                <a:cs typeface="+mn-cs"/>
              </a:defRPr>
            </a:lvl9pPr>
          </a:lstStyle>
          <a:p>
            <a:pPr algn="ctr"/>
            <a:r>
              <a:rPr lang="en-US" sz="2000" dirty="0" smtClean="0">
                <a:solidFill>
                  <a:srgbClr val="00B0F0"/>
                </a:solidFill>
                <a:latin typeface="Comic Sans MS" pitchFamily="66" charset="0"/>
              </a:rPr>
              <a:t>Bipolar Junction Transistor (BJT)</a:t>
            </a:r>
            <a:endParaRPr lang="en-US" sz="2000" dirty="0">
              <a:solidFill>
                <a:srgbClr val="00B0F0"/>
              </a:solidFill>
              <a:latin typeface="Comic Sans MS" pitchFamily="66" charset="0"/>
            </a:endParaRPr>
          </a:p>
        </p:txBody>
      </p:sp>
      <p:sp>
        <p:nvSpPr>
          <p:cNvPr id="15" name="TextBox 14"/>
          <p:cNvSpPr txBox="1"/>
          <p:nvPr/>
        </p:nvSpPr>
        <p:spPr>
          <a:xfrm>
            <a:off x="457200" y="914400"/>
            <a:ext cx="8167462" cy="1014893"/>
          </a:xfrm>
          <a:prstGeom prst="rect">
            <a:avLst/>
          </a:prstGeom>
          <a:noFill/>
        </p:spPr>
        <p:txBody>
          <a:bodyPr wrap="square" rtlCol="0">
            <a:spAutoFit/>
          </a:bodyPr>
          <a:lstStyle/>
          <a:p>
            <a:pPr marL="285750" indent="-285750">
              <a:lnSpc>
                <a:spcPct val="114000"/>
              </a:lnSpc>
              <a:buFont typeface="Arial" pitchFamily="34" charset="0"/>
              <a:buChar char="•"/>
            </a:pPr>
            <a:r>
              <a:rPr lang="en-US" dirty="0" smtClean="0">
                <a:latin typeface="Times New Roman" pitchFamily="18" charset="0"/>
                <a:cs typeface="Times New Roman" pitchFamily="18" charset="0"/>
              </a:rPr>
              <a:t>A junction transistor consists of silicon (or germanium) crystal in which a layer of n-type silicon is sandwiched between two layers of p-type silicon, and the transistor is referred to as a p-n-p transistor.</a:t>
            </a:r>
          </a:p>
        </p:txBody>
      </p:sp>
      <p:grpSp>
        <p:nvGrpSpPr>
          <p:cNvPr id="24" name="Group 23"/>
          <p:cNvGrpSpPr/>
          <p:nvPr/>
        </p:nvGrpSpPr>
        <p:grpSpPr>
          <a:xfrm>
            <a:off x="5257800" y="1981728"/>
            <a:ext cx="3679778" cy="2791162"/>
            <a:chOff x="726174" y="1981200"/>
            <a:chExt cx="3679778" cy="2791162"/>
          </a:xfrm>
        </p:grpSpPr>
        <p:grpSp>
          <p:nvGrpSpPr>
            <p:cNvPr id="6" name="Group 5"/>
            <p:cNvGrpSpPr/>
            <p:nvPr/>
          </p:nvGrpSpPr>
          <p:grpSpPr>
            <a:xfrm>
              <a:off x="726174" y="1981200"/>
              <a:ext cx="1752600" cy="2673458"/>
              <a:chOff x="726174" y="1981200"/>
              <a:chExt cx="1752600" cy="2673458"/>
            </a:xfrm>
          </p:grpSpPr>
          <p:grpSp>
            <p:nvGrpSpPr>
              <p:cNvPr id="4" name="Group 3"/>
              <p:cNvGrpSpPr/>
              <p:nvPr/>
            </p:nvGrpSpPr>
            <p:grpSpPr>
              <a:xfrm>
                <a:off x="771525" y="1981200"/>
                <a:ext cx="1285875" cy="2209800"/>
                <a:chOff x="581664" y="748352"/>
                <a:chExt cx="1509073" cy="2638993"/>
              </a:xfrm>
            </p:grpSpPr>
            <p:pic>
              <p:nvPicPr>
                <p:cNvPr id="16393" name="Picture 9"/>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04862" y="962024"/>
                  <a:ext cx="1285875" cy="2181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6398" name="Picture 1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393494" y="748352"/>
                  <a:ext cx="247650" cy="228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6399" name="Picture 15"/>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81664" y="1933573"/>
                  <a:ext cx="209550" cy="238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6400" name="Picture 16"/>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1447799" y="3168270"/>
                  <a:ext cx="180975" cy="219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
            <p:nvSpPr>
              <p:cNvPr id="5" name="TextBox 4"/>
              <p:cNvSpPr txBox="1"/>
              <p:nvPr/>
            </p:nvSpPr>
            <p:spPr>
              <a:xfrm>
                <a:off x="726174" y="4316104"/>
                <a:ext cx="1752600" cy="338554"/>
              </a:xfrm>
              <a:prstGeom prst="rect">
                <a:avLst/>
              </a:prstGeom>
              <a:noFill/>
            </p:spPr>
            <p:txBody>
              <a:bodyPr wrap="square" rtlCol="0">
                <a:spAutoFit/>
              </a:bodyPr>
              <a:lstStyle/>
              <a:p>
                <a:pPr algn="ctr"/>
                <a:r>
                  <a:rPr lang="en-US" sz="1600" dirty="0" smtClean="0"/>
                  <a:t>NPN Transistor</a:t>
                </a:r>
                <a:endParaRPr lang="en-US" sz="1600" dirty="0"/>
              </a:p>
            </p:txBody>
          </p:sp>
        </p:grpSp>
        <p:grpSp>
          <p:nvGrpSpPr>
            <p:cNvPr id="7" name="Group 6"/>
            <p:cNvGrpSpPr/>
            <p:nvPr/>
          </p:nvGrpSpPr>
          <p:grpSpPr>
            <a:xfrm>
              <a:off x="2653352" y="2264105"/>
              <a:ext cx="1752600" cy="2508257"/>
              <a:chOff x="2653352" y="2264105"/>
              <a:chExt cx="1752600" cy="2508257"/>
            </a:xfrm>
          </p:grpSpPr>
          <p:pic>
            <p:nvPicPr>
              <p:cNvPr id="16396" name="Picture 12"/>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2667000" y="2264105"/>
                <a:ext cx="1118575" cy="17373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2653352" y="4187587"/>
                <a:ext cx="1752600" cy="584775"/>
              </a:xfrm>
              <a:prstGeom prst="rect">
                <a:avLst/>
              </a:prstGeom>
              <a:noFill/>
            </p:spPr>
            <p:txBody>
              <a:bodyPr wrap="square" rtlCol="0">
                <a:spAutoFit/>
              </a:bodyPr>
              <a:lstStyle/>
              <a:p>
                <a:pPr algn="ctr"/>
                <a:r>
                  <a:rPr lang="en-US" sz="1600" dirty="0" smtClean="0"/>
                  <a:t>Symbol of NPN Transistor</a:t>
                </a:r>
                <a:endParaRPr lang="en-US" sz="1600" dirty="0"/>
              </a:p>
            </p:txBody>
          </p:sp>
        </p:grpSp>
      </p:grpSp>
      <p:grpSp>
        <p:nvGrpSpPr>
          <p:cNvPr id="25" name="Group 24"/>
          <p:cNvGrpSpPr/>
          <p:nvPr/>
        </p:nvGrpSpPr>
        <p:grpSpPr>
          <a:xfrm>
            <a:off x="692730" y="1905000"/>
            <a:ext cx="3929550" cy="2773842"/>
            <a:chOff x="4676915" y="1996440"/>
            <a:chExt cx="3929550" cy="2773842"/>
          </a:xfrm>
        </p:grpSpPr>
        <p:grpSp>
          <p:nvGrpSpPr>
            <p:cNvPr id="9" name="Group 8"/>
            <p:cNvGrpSpPr/>
            <p:nvPr/>
          </p:nvGrpSpPr>
          <p:grpSpPr>
            <a:xfrm>
              <a:off x="4676915" y="1996440"/>
              <a:ext cx="1752600" cy="2658218"/>
              <a:chOff x="4676915" y="1996440"/>
              <a:chExt cx="1752600" cy="2658218"/>
            </a:xfrm>
          </p:grpSpPr>
          <p:grpSp>
            <p:nvGrpSpPr>
              <p:cNvPr id="3" name="Group 2"/>
              <p:cNvGrpSpPr/>
              <p:nvPr/>
            </p:nvGrpSpPr>
            <p:grpSpPr>
              <a:xfrm>
                <a:off x="4876801" y="1996440"/>
                <a:ext cx="1295399" cy="2194560"/>
                <a:chOff x="5020954" y="797256"/>
                <a:chExt cx="1475096" cy="2529527"/>
              </a:xfrm>
            </p:grpSpPr>
            <p:pic>
              <p:nvPicPr>
                <p:cNvPr id="16394" name="Picture 10"/>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5257800" y="1014411"/>
                  <a:ext cx="1238250" cy="2076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6" name="Picture 1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731206" y="797256"/>
                  <a:ext cx="247650" cy="228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7" name="Picture 15"/>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020954" y="1913955"/>
                  <a:ext cx="209550" cy="238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8" name="Picture 16"/>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5791200" y="3107708"/>
                  <a:ext cx="180975" cy="219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
            <p:nvSpPr>
              <p:cNvPr id="20" name="TextBox 19"/>
              <p:cNvSpPr txBox="1"/>
              <p:nvPr/>
            </p:nvSpPr>
            <p:spPr>
              <a:xfrm>
                <a:off x="4676915" y="4316104"/>
                <a:ext cx="1752600" cy="338554"/>
              </a:xfrm>
              <a:prstGeom prst="rect">
                <a:avLst/>
              </a:prstGeom>
              <a:noFill/>
            </p:spPr>
            <p:txBody>
              <a:bodyPr wrap="square" rtlCol="0">
                <a:spAutoFit/>
              </a:bodyPr>
              <a:lstStyle/>
              <a:p>
                <a:pPr algn="ctr"/>
                <a:r>
                  <a:rPr lang="en-US" sz="1600" dirty="0" smtClean="0"/>
                  <a:t>PNP Transistor</a:t>
                </a:r>
                <a:endParaRPr lang="en-US" sz="1600" dirty="0"/>
              </a:p>
            </p:txBody>
          </p:sp>
        </p:grpSp>
        <p:grpSp>
          <p:nvGrpSpPr>
            <p:cNvPr id="8" name="Group 7"/>
            <p:cNvGrpSpPr/>
            <p:nvPr/>
          </p:nvGrpSpPr>
          <p:grpSpPr>
            <a:xfrm>
              <a:off x="6853865" y="2296221"/>
              <a:ext cx="1752600" cy="2474061"/>
              <a:chOff x="6853865" y="2296221"/>
              <a:chExt cx="1752600" cy="2474061"/>
            </a:xfrm>
          </p:grpSpPr>
          <p:pic>
            <p:nvPicPr>
              <p:cNvPr id="16397" name="Picture 13"/>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6958654" y="2296221"/>
                <a:ext cx="1115568" cy="17512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2" name="TextBox 21"/>
              <p:cNvSpPr txBox="1"/>
              <p:nvPr/>
            </p:nvSpPr>
            <p:spPr>
              <a:xfrm>
                <a:off x="6853865" y="4185507"/>
                <a:ext cx="1752600" cy="584775"/>
              </a:xfrm>
              <a:prstGeom prst="rect">
                <a:avLst/>
              </a:prstGeom>
              <a:noFill/>
            </p:spPr>
            <p:txBody>
              <a:bodyPr wrap="square" rtlCol="0">
                <a:spAutoFit/>
              </a:bodyPr>
              <a:lstStyle/>
              <a:p>
                <a:pPr algn="ctr"/>
                <a:r>
                  <a:rPr lang="en-US" sz="1600" dirty="0" smtClean="0"/>
                  <a:t>Symbol of PNP Transistor</a:t>
                </a:r>
                <a:endParaRPr lang="en-US" sz="1600" dirty="0"/>
              </a:p>
            </p:txBody>
          </p:sp>
        </p:grpSp>
      </p:grpSp>
      <p:sp>
        <p:nvSpPr>
          <p:cNvPr id="26" name="TextBox 25"/>
          <p:cNvSpPr txBox="1"/>
          <p:nvPr/>
        </p:nvSpPr>
        <p:spPr>
          <a:xfrm>
            <a:off x="381000" y="4953000"/>
            <a:ext cx="8167462" cy="723916"/>
          </a:xfrm>
          <a:prstGeom prst="rect">
            <a:avLst/>
          </a:prstGeom>
          <a:noFill/>
        </p:spPr>
        <p:txBody>
          <a:bodyPr wrap="square" rtlCol="0">
            <a:spAutoFit/>
          </a:bodyPr>
          <a:lstStyle/>
          <a:p>
            <a:pPr marL="285750" indent="-285750">
              <a:lnSpc>
                <a:spcPct val="114000"/>
              </a:lnSpc>
              <a:buFont typeface="Arial" pitchFamily="34" charset="0"/>
              <a:buChar char="•"/>
            </a:pPr>
            <a:r>
              <a:rPr lang="en-US" dirty="0" smtClean="0">
                <a:latin typeface="Times New Roman" pitchFamily="18" charset="0"/>
                <a:cs typeface="Times New Roman" pitchFamily="18" charset="0"/>
              </a:rPr>
              <a:t>Alternatively, a transistor may consist of a layer of p-type between two layers of n-type material.</a:t>
            </a:r>
          </a:p>
        </p:txBody>
      </p:sp>
    </p:spTree>
    <p:extLst>
      <p:ext uri="{BB962C8B-B14F-4D97-AF65-F5344CB8AC3E}">
        <p14:creationId xmlns="" xmlns:p14="http://schemas.microsoft.com/office/powerpoint/2010/main" val="8192220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609600"/>
            <a:ext cx="7772400" cy="3410870"/>
          </a:xfrm>
          <a:prstGeom prst="rect">
            <a:avLst/>
          </a:prstGeom>
        </p:spPr>
        <p:txBody>
          <a:bodyPr wrap="square">
            <a:spAutoFit/>
          </a:bodyPr>
          <a:lstStyle/>
          <a:p>
            <a:pPr>
              <a:lnSpc>
                <a:spcPct val="114000"/>
              </a:lnSpc>
            </a:pPr>
            <a:r>
              <a:rPr lang="en-US" b="1" dirty="0" smtClean="0">
                <a:solidFill>
                  <a:srgbClr val="00B050"/>
                </a:solidFill>
                <a:latin typeface="Times New Roman" pitchFamily="18" charset="0"/>
                <a:cs typeface="Times New Roman" pitchFamily="18" charset="0"/>
              </a:rPr>
              <a:t>Emitter (E)</a:t>
            </a:r>
          </a:p>
          <a:p>
            <a:pPr>
              <a:lnSpc>
                <a:spcPct val="114000"/>
              </a:lnSpc>
            </a:pPr>
            <a:r>
              <a:rPr lang="en-US" dirty="0" smtClean="0">
                <a:latin typeface="Times New Roman" pitchFamily="18" charset="0"/>
                <a:cs typeface="Times New Roman" pitchFamily="18" charset="0"/>
              </a:rPr>
              <a:t>It is more heavily doped than any of the other regions because its main function is to supply majority charge carries (either electrons or holes) to the base. </a:t>
            </a:r>
          </a:p>
          <a:p>
            <a:pPr>
              <a:lnSpc>
                <a:spcPct val="114000"/>
              </a:lnSpc>
            </a:pPr>
            <a:r>
              <a:rPr lang="en-US" b="1" dirty="0" smtClean="0">
                <a:solidFill>
                  <a:srgbClr val="00B050"/>
                </a:solidFill>
                <a:latin typeface="Times New Roman" pitchFamily="18" charset="0"/>
                <a:cs typeface="Times New Roman" pitchFamily="18" charset="0"/>
              </a:rPr>
              <a:t>Base (B)</a:t>
            </a:r>
          </a:p>
          <a:p>
            <a:pPr>
              <a:lnSpc>
                <a:spcPct val="114000"/>
              </a:lnSpc>
            </a:pPr>
            <a:r>
              <a:rPr lang="en-US" dirty="0" smtClean="0">
                <a:latin typeface="Times New Roman" pitchFamily="18" charset="0"/>
                <a:cs typeface="Times New Roman" pitchFamily="18" charset="0"/>
              </a:rPr>
              <a:t>It forms the middle section of the transistor. It is very thin (10–6  m) as compared to either the emitter or collector and is very lightly-doped.</a:t>
            </a:r>
          </a:p>
          <a:p>
            <a:pPr>
              <a:lnSpc>
                <a:spcPct val="114000"/>
              </a:lnSpc>
            </a:pPr>
            <a:r>
              <a:rPr lang="en-US" b="1" dirty="0" smtClean="0">
                <a:solidFill>
                  <a:srgbClr val="00B050"/>
                </a:solidFill>
                <a:latin typeface="Times New Roman" pitchFamily="18" charset="0"/>
                <a:cs typeface="Times New Roman" pitchFamily="18" charset="0"/>
              </a:rPr>
              <a:t>Collector (C)</a:t>
            </a:r>
          </a:p>
          <a:p>
            <a:r>
              <a:rPr lang="en-US" dirty="0" smtClean="0">
                <a:latin typeface="Times New Roman" pitchFamily="18" charset="0"/>
                <a:cs typeface="Times New Roman" pitchFamily="18" charset="0"/>
              </a:rPr>
              <a:t>Its main function (as indicated by its name) is to collect majority charge carriers coming from the emitter and passing through the base. Collector region is made physically larger than the emitter region because it has to dissipate much greater power. </a:t>
            </a:r>
          </a:p>
        </p:txBody>
      </p:sp>
      <p:sp>
        <p:nvSpPr>
          <p:cNvPr id="53252" name="AutoShape 4" descr="Image result for emitter, base collect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53254" name="AutoShape 6" descr="Image result for emitter, base collect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53257" name="Picture 9"/>
          <p:cNvPicPr>
            <a:picLocks noChangeAspect="1" noChangeArrowheads="1"/>
          </p:cNvPicPr>
          <p:nvPr/>
        </p:nvPicPr>
        <p:blipFill>
          <a:blip r:embed="rId2"/>
          <a:srcRect/>
          <a:stretch>
            <a:fillRect/>
          </a:stretch>
        </p:blipFill>
        <p:spPr bwMode="auto">
          <a:xfrm>
            <a:off x="1981200" y="4267200"/>
            <a:ext cx="1606379" cy="1828800"/>
          </a:xfrm>
          <a:prstGeom prst="rect">
            <a:avLst/>
          </a:prstGeom>
          <a:noFill/>
          <a:ln w="9525">
            <a:noFill/>
            <a:miter lim="800000"/>
            <a:headEnd/>
            <a:tailEnd/>
          </a:ln>
          <a:effectLst/>
        </p:spPr>
      </p:pic>
      <p:pic>
        <p:nvPicPr>
          <p:cNvPr id="53258" name="Picture 10"/>
          <p:cNvPicPr>
            <a:picLocks noChangeAspect="1" noChangeArrowheads="1"/>
          </p:cNvPicPr>
          <p:nvPr/>
        </p:nvPicPr>
        <p:blipFill>
          <a:blip r:embed="rId3"/>
          <a:srcRect/>
          <a:stretch>
            <a:fillRect/>
          </a:stretch>
        </p:blipFill>
        <p:spPr bwMode="auto">
          <a:xfrm>
            <a:off x="4953000" y="4281055"/>
            <a:ext cx="1600200" cy="1828800"/>
          </a:xfrm>
          <a:prstGeom prst="rect">
            <a:avLst/>
          </a:prstGeom>
          <a:noFill/>
          <a:ln w="9525">
            <a:noFill/>
            <a:miter lim="800000"/>
            <a:headEnd/>
            <a:tailEnd/>
          </a:ln>
          <a:effectLst/>
        </p:spPr>
      </p:pic>
    </p:spTree>
    <p:extLst>
      <p:ext uri="{BB962C8B-B14F-4D97-AF65-F5344CB8AC3E}">
        <p14:creationId xmlns="" xmlns:p14="http://schemas.microsoft.com/office/powerpoint/2010/main" val="20026342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81000" y="304800"/>
            <a:ext cx="2209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defPPr>
              <a:defRPr lang="en-US"/>
            </a:defPPr>
            <a:lvl1pPr algn="l" rtl="0" fontAlgn="base">
              <a:spcBef>
                <a:spcPct val="0"/>
              </a:spcBef>
              <a:spcAft>
                <a:spcPct val="0"/>
              </a:spcAft>
              <a:defRPr sz="3600" kern="1200">
                <a:solidFill>
                  <a:schemeClr val="tx1"/>
                </a:solidFill>
                <a:latin typeface="Arial" pitchFamily="34" charset="0"/>
                <a:ea typeface="+mn-ea"/>
                <a:cs typeface="+mn-cs"/>
              </a:defRPr>
            </a:lvl1pPr>
            <a:lvl2pPr marL="457200" algn="l" rtl="0" fontAlgn="base">
              <a:spcBef>
                <a:spcPct val="0"/>
              </a:spcBef>
              <a:spcAft>
                <a:spcPct val="0"/>
              </a:spcAft>
              <a:defRPr sz="3600" kern="1200">
                <a:solidFill>
                  <a:schemeClr val="tx1"/>
                </a:solidFill>
                <a:latin typeface="Arial" pitchFamily="34" charset="0"/>
                <a:ea typeface="+mn-ea"/>
                <a:cs typeface="+mn-cs"/>
              </a:defRPr>
            </a:lvl2pPr>
            <a:lvl3pPr marL="914400" algn="l" rtl="0" fontAlgn="base">
              <a:spcBef>
                <a:spcPct val="0"/>
              </a:spcBef>
              <a:spcAft>
                <a:spcPct val="0"/>
              </a:spcAft>
              <a:defRPr sz="3600" kern="1200">
                <a:solidFill>
                  <a:schemeClr val="tx1"/>
                </a:solidFill>
                <a:latin typeface="Arial" pitchFamily="34" charset="0"/>
                <a:ea typeface="+mn-ea"/>
                <a:cs typeface="+mn-cs"/>
              </a:defRPr>
            </a:lvl3pPr>
            <a:lvl4pPr marL="1371600" algn="l" rtl="0" fontAlgn="base">
              <a:spcBef>
                <a:spcPct val="0"/>
              </a:spcBef>
              <a:spcAft>
                <a:spcPct val="0"/>
              </a:spcAft>
              <a:defRPr sz="3600" kern="1200">
                <a:solidFill>
                  <a:schemeClr val="tx1"/>
                </a:solidFill>
                <a:latin typeface="Arial" pitchFamily="34" charset="0"/>
                <a:ea typeface="+mn-ea"/>
                <a:cs typeface="+mn-cs"/>
              </a:defRPr>
            </a:lvl4pPr>
            <a:lvl5pPr marL="1828800" algn="l" rtl="0" fontAlgn="base">
              <a:spcBef>
                <a:spcPct val="0"/>
              </a:spcBef>
              <a:spcAft>
                <a:spcPct val="0"/>
              </a:spcAft>
              <a:defRPr sz="3600" kern="1200">
                <a:solidFill>
                  <a:schemeClr val="tx1"/>
                </a:solidFill>
                <a:latin typeface="Arial" pitchFamily="34" charset="0"/>
                <a:ea typeface="+mn-ea"/>
                <a:cs typeface="+mn-cs"/>
              </a:defRPr>
            </a:lvl5pPr>
            <a:lvl6pPr marL="2286000" algn="l" defTabSz="914400" rtl="0" eaLnBrk="1" latinLnBrk="0" hangingPunct="1">
              <a:defRPr sz="3600" kern="1200">
                <a:solidFill>
                  <a:schemeClr val="tx1"/>
                </a:solidFill>
                <a:latin typeface="Arial" pitchFamily="34" charset="0"/>
                <a:ea typeface="+mn-ea"/>
                <a:cs typeface="+mn-cs"/>
              </a:defRPr>
            </a:lvl6pPr>
            <a:lvl7pPr marL="2743200" algn="l" defTabSz="914400" rtl="0" eaLnBrk="1" latinLnBrk="0" hangingPunct="1">
              <a:defRPr sz="3600" kern="1200">
                <a:solidFill>
                  <a:schemeClr val="tx1"/>
                </a:solidFill>
                <a:latin typeface="Arial" pitchFamily="34" charset="0"/>
                <a:ea typeface="+mn-ea"/>
                <a:cs typeface="+mn-cs"/>
              </a:defRPr>
            </a:lvl7pPr>
            <a:lvl8pPr marL="3200400" algn="l" defTabSz="914400" rtl="0" eaLnBrk="1" latinLnBrk="0" hangingPunct="1">
              <a:defRPr sz="3600" kern="1200">
                <a:solidFill>
                  <a:schemeClr val="tx1"/>
                </a:solidFill>
                <a:latin typeface="Arial" pitchFamily="34" charset="0"/>
                <a:ea typeface="+mn-ea"/>
                <a:cs typeface="+mn-cs"/>
              </a:defRPr>
            </a:lvl8pPr>
            <a:lvl9pPr marL="3657600" algn="l" defTabSz="914400" rtl="0" eaLnBrk="1" latinLnBrk="0" hangingPunct="1">
              <a:defRPr sz="3600" kern="1200">
                <a:solidFill>
                  <a:schemeClr val="tx1"/>
                </a:solidFill>
                <a:latin typeface="Arial" pitchFamily="34" charset="0"/>
                <a:ea typeface="+mn-ea"/>
                <a:cs typeface="+mn-cs"/>
              </a:defRPr>
            </a:lvl9pPr>
          </a:lstStyle>
          <a:p>
            <a:r>
              <a:rPr lang="en-US" sz="1800" dirty="0" smtClean="0">
                <a:solidFill>
                  <a:srgbClr val="0000FF"/>
                </a:solidFill>
                <a:latin typeface="Comic Sans MS" pitchFamily="66" charset="0"/>
              </a:rPr>
              <a:t>Transistor Biasing</a:t>
            </a:r>
            <a:endParaRPr lang="en-US" sz="1800" dirty="0">
              <a:solidFill>
                <a:srgbClr val="0000FF"/>
              </a:solidFill>
              <a:latin typeface="Comic Sans MS" pitchFamily="66" charset="0"/>
            </a:endParaRPr>
          </a:p>
        </p:txBody>
      </p:sp>
      <p:sp>
        <p:nvSpPr>
          <p:cNvPr id="3" name="Rectangle 2"/>
          <p:cNvSpPr/>
          <p:nvPr/>
        </p:nvSpPr>
        <p:spPr>
          <a:xfrm>
            <a:off x="457200" y="762000"/>
            <a:ext cx="7315200" cy="705899"/>
          </a:xfrm>
          <a:prstGeom prst="rect">
            <a:avLst/>
          </a:prstGeom>
        </p:spPr>
        <p:txBody>
          <a:bodyPr wrap="square">
            <a:spAutoFit/>
          </a:bodyPr>
          <a:lstStyle/>
          <a:p>
            <a:pPr marL="182880" indent="-274320">
              <a:lnSpc>
                <a:spcPct val="114000"/>
              </a:lnSpc>
              <a:buFont typeface="Arial" pitchFamily="34" charset="0"/>
              <a:buChar char="•"/>
            </a:pPr>
            <a:r>
              <a:rPr lang="en-US" dirty="0" smtClean="0"/>
              <a:t>emitter-base junction is always forward-biased and</a:t>
            </a:r>
          </a:p>
          <a:p>
            <a:pPr marL="182880" indent="-274320">
              <a:lnSpc>
                <a:spcPct val="114000"/>
              </a:lnSpc>
              <a:buFont typeface="Arial" pitchFamily="34" charset="0"/>
              <a:buChar char="•"/>
            </a:pPr>
            <a:r>
              <a:rPr lang="en-US" dirty="0" smtClean="0"/>
              <a:t>collector-base junction is always reverse-biased</a:t>
            </a:r>
            <a:endParaRPr lang="en-US" dirty="0"/>
          </a:p>
        </p:txBody>
      </p:sp>
      <p:pic>
        <p:nvPicPr>
          <p:cNvPr id="4" name="Picture 5" descr="bipolar npn transistor"/>
          <p:cNvPicPr>
            <a:picLocks noChangeAspect="1" noChangeArrowheads="1"/>
          </p:cNvPicPr>
          <p:nvPr/>
        </p:nvPicPr>
        <p:blipFill>
          <a:blip r:embed="rId2"/>
          <a:srcRect/>
          <a:stretch>
            <a:fillRect/>
          </a:stretch>
        </p:blipFill>
        <p:spPr bwMode="auto">
          <a:xfrm>
            <a:off x="2721696" y="2181224"/>
            <a:ext cx="2917104" cy="2009776"/>
          </a:xfrm>
          <a:prstGeom prst="rect">
            <a:avLst/>
          </a:prstGeom>
          <a:noFill/>
        </p:spPr>
      </p:pic>
    </p:spTree>
    <p:extLst>
      <p:ext uri="{BB962C8B-B14F-4D97-AF65-F5344CB8AC3E}">
        <p14:creationId xmlns="" xmlns:p14="http://schemas.microsoft.com/office/powerpoint/2010/main" val="41489220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762000"/>
            <a:ext cx="8077200" cy="1355499"/>
          </a:xfrm>
          <a:prstGeom prst="rect">
            <a:avLst/>
          </a:prstGeom>
        </p:spPr>
        <p:txBody>
          <a:bodyPr wrap="square">
            <a:spAutoFit/>
          </a:bodyPr>
          <a:lstStyle/>
          <a:p>
            <a:pPr>
              <a:lnSpc>
                <a:spcPct val="114000"/>
              </a:lnSpc>
            </a:pPr>
            <a:r>
              <a:rPr lang="en-US" dirty="0" smtClean="0">
                <a:latin typeface="Times New Roman" pitchFamily="18" charset="0"/>
                <a:cs typeface="Times New Roman" pitchFamily="18" charset="0"/>
              </a:rPr>
              <a:t>Three types of circuit connections called configurations for operating a transistor:</a:t>
            </a:r>
          </a:p>
          <a:p>
            <a:pPr marL="251460" indent="-342900">
              <a:lnSpc>
                <a:spcPct val="114000"/>
              </a:lnSpc>
              <a:buFont typeface="+mj-lt"/>
              <a:buAutoNum type="alphaLcParenR"/>
            </a:pPr>
            <a:r>
              <a:rPr lang="en-US" dirty="0" smtClean="0">
                <a:latin typeface="Times New Roman" pitchFamily="18" charset="0"/>
                <a:cs typeface="Times New Roman" pitchFamily="18" charset="0"/>
              </a:rPr>
              <a:t>Common base (CB)</a:t>
            </a:r>
          </a:p>
          <a:p>
            <a:pPr marL="251460" indent="-342900">
              <a:lnSpc>
                <a:spcPct val="114000"/>
              </a:lnSpc>
              <a:buFont typeface="+mj-lt"/>
              <a:buAutoNum type="alphaLcParenR"/>
            </a:pPr>
            <a:r>
              <a:rPr lang="en-US" dirty="0" smtClean="0">
                <a:latin typeface="Times New Roman" pitchFamily="18" charset="0"/>
                <a:cs typeface="Times New Roman" pitchFamily="18" charset="0"/>
              </a:rPr>
              <a:t>Common emitter (CE)</a:t>
            </a:r>
          </a:p>
          <a:p>
            <a:pPr marL="251460" indent="-342900">
              <a:lnSpc>
                <a:spcPct val="114000"/>
              </a:lnSpc>
              <a:buFont typeface="+mj-lt"/>
              <a:buAutoNum type="alphaLcParenR"/>
            </a:pPr>
            <a:r>
              <a:rPr lang="en-US" dirty="0" smtClean="0">
                <a:latin typeface="Times New Roman" pitchFamily="18" charset="0"/>
                <a:cs typeface="Times New Roman" pitchFamily="18" charset="0"/>
              </a:rPr>
              <a:t>Common collector (CC)</a:t>
            </a:r>
            <a:endParaRPr lang="en-US" dirty="0">
              <a:latin typeface="Times New Roman" pitchFamily="18" charset="0"/>
              <a:cs typeface="Times New Roman" pitchFamily="18" charset="0"/>
            </a:endParaRPr>
          </a:p>
        </p:txBody>
      </p:sp>
      <p:sp>
        <p:nvSpPr>
          <p:cNvPr id="6" name="Rectangle 5"/>
          <p:cNvSpPr>
            <a:spLocks noChangeArrowheads="1"/>
          </p:cNvSpPr>
          <p:nvPr/>
        </p:nvSpPr>
        <p:spPr bwMode="auto">
          <a:xfrm>
            <a:off x="381000" y="304800"/>
            <a:ext cx="4191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defPPr>
              <a:defRPr lang="en-US"/>
            </a:defPPr>
            <a:lvl1pPr algn="l" rtl="0" fontAlgn="base">
              <a:spcBef>
                <a:spcPct val="0"/>
              </a:spcBef>
              <a:spcAft>
                <a:spcPct val="0"/>
              </a:spcAft>
              <a:defRPr sz="3600" kern="1200">
                <a:solidFill>
                  <a:schemeClr val="tx1"/>
                </a:solidFill>
                <a:latin typeface="Arial" pitchFamily="34" charset="0"/>
                <a:ea typeface="+mn-ea"/>
                <a:cs typeface="+mn-cs"/>
              </a:defRPr>
            </a:lvl1pPr>
            <a:lvl2pPr marL="457200" algn="l" rtl="0" fontAlgn="base">
              <a:spcBef>
                <a:spcPct val="0"/>
              </a:spcBef>
              <a:spcAft>
                <a:spcPct val="0"/>
              </a:spcAft>
              <a:defRPr sz="3600" kern="1200">
                <a:solidFill>
                  <a:schemeClr val="tx1"/>
                </a:solidFill>
                <a:latin typeface="Arial" pitchFamily="34" charset="0"/>
                <a:ea typeface="+mn-ea"/>
                <a:cs typeface="+mn-cs"/>
              </a:defRPr>
            </a:lvl2pPr>
            <a:lvl3pPr marL="914400" algn="l" rtl="0" fontAlgn="base">
              <a:spcBef>
                <a:spcPct val="0"/>
              </a:spcBef>
              <a:spcAft>
                <a:spcPct val="0"/>
              </a:spcAft>
              <a:defRPr sz="3600" kern="1200">
                <a:solidFill>
                  <a:schemeClr val="tx1"/>
                </a:solidFill>
                <a:latin typeface="Arial" pitchFamily="34" charset="0"/>
                <a:ea typeface="+mn-ea"/>
                <a:cs typeface="+mn-cs"/>
              </a:defRPr>
            </a:lvl3pPr>
            <a:lvl4pPr marL="1371600" algn="l" rtl="0" fontAlgn="base">
              <a:spcBef>
                <a:spcPct val="0"/>
              </a:spcBef>
              <a:spcAft>
                <a:spcPct val="0"/>
              </a:spcAft>
              <a:defRPr sz="3600" kern="1200">
                <a:solidFill>
                  <a:schemeClr val="tx1"/>
                </a:solidFill>
                <a:latin typeface="Arial" pitchFamily="34" charset="0"/>
                <a:ea typeface="+mn-ea"/>
                <a:cs typeface="+mn-cs"/>
              </a:defRPr>
            </a:lvl4pPr>
            <a:lvl5pPr marL="1828800" algn="l" rtl="0" fontAlgn="base">
              <a:spcBef>
                <a:spcPct val="0"/>
              </a:spcBef>
              <a:spcAft>
                <a:spcPct val="0"/>
              </a:spcAft>
              <a:defRPr sz="3600" kern="1200">
                <a:solidFill>
                  <a:schemeClr val="tx1"/>
                </a:solidFill>
                <a:latin typeface="Arial" pitchFamily="34" charset="0"/>
                <a:ea typeface="+mn-ea"/>
                <a:cs typeface="+mn-cs"/>
              </a:defRPr>
            </a:lvl5pPr>
            <a:lvl6pPr marL="2286000" algn="l" defTabSz="914400" rtl="0" eaLnBrk="1" latinLnBrk="0" hangingPunct="1">
              <a:defRPr sz="3600" kern="1200">
                <a:solidFill>
                  <a:schemeClr val="tx1"/>
                </a:solidFill>
                <a:latin typeface="Arial" pitchFamily="34" charset="0"/>
                <a:ea typeface="+mn-ea"/>
                <a:cs typeface="+mn-cs"/>
              </a:defRPr>
            </a:lvl6pPr>
            <a:lvl7pPr marL="2743200" algn="l" defTabSz="914400" rtl="0" eaLnBrk="1" latinLnBrk="0" hangingPunct="1">
              <a:defRPr sz="3600" kern="1200">
                <a:solidFill>
                  <a:schemeClr val="tx1"/>
                </a:solidFill>
                <a:latin typeface="Arial" pitchFamily="34" charset="0"/>
                <a:ea typeface="+mn-ea"/>
                <a:cs typeface="+mn-cs"/>
              </a:defRPr>
            </a:lvl7pPr>
            <a:lvl8pPr marL="3200400" algn="l" defTabSz="914400" rtl="0" eaLnBrk="1" latinLnBrk="0" hangingPunct="1">
              <a:defRPr sz="3600" kern="1200">
                <a:solidFill>
                  <a:schemeClr val="tx1"/>
                </a:solidFill>
                <a:latin typeface="Arial" pitchFamily="34" charset="0"/>
                <a:ea typeface="+mn-ea"/>
                <a:cs typeface="+mn-cs"/>
              </a:defRPr>
            </a:lvl8pPr>
            <a:lvl9pPr marL="3657600" algn="l" defTabSz="914400" rtl="0" eaLnBrk="1" latinLnBrk="0" hangingPunct="1">
              <a:defRPr sz="3600" kern="1200">
                <a:solidFill>
                  <a:schemeClr val="tx1"/>
                </a:solidFill>
                <a:latin typeface="Arial" pitchFamily="34" charset="0"/>
                <a:ea typeface="+mn-ea"/>
                <a:cs typeface="+mn-cs"/>
              </a:defRPr>
            </a:lvl9pPr>
          </a:lstStyle>
          <a:p>
            <a:r>
              <a:rPr lang="en-US" sz="1800" dirty="0" smtClean="0">
                <a:solidFill>
                  <a:srgbClr val="0000FF"/>
                </a:solidFill>
                <a:latin typeface="Comic Sans MS" pitchFamily="66" charset="0"/>
              </a:rPr>
              <a:t>Transistor Configuration</a:t>
            </a:r>
            <a:endParaRPr lang="en-US" sz="1800" dirty="0">
              <a:solidFill>
                <a:srgbClr val="0000FF"/>
              </a:solidFill>
              <a:latin typeface="Comic Sans MS" pitchFamily="66" charset="0"/>
            </a:endParaRPr>
          </a:p>
        </p:txBody>
      </p:sp>
      <p:pic>
        <p:nvPicPr>
          <p:cNvPr id="38913" name="Picture 1"/>
          <p:cNvPicPr>
            <a:picLocks noChangeAspect="1" noChangeArrowheads="1"/>
          </p:cNvPicPr>
          <p:nvPr/>
        </p:nvPicPr>
        <p:blipFill>
          <a:blip r:embed="rId2"/>
          <a:srcRect/>
          <a:stretch>
            <a:fillRect/>
          </a:stretch>
        </p:blipFill>
        <p:spPr bwMode="auto">
          <a:xfrm>
            <a:off x="571800" y="2666999"/>
            <a:ext cx="7657800" cy="2419255"/>
          </a:xfrm>
          <a:prstGeom prst="rect">
            <a:avLst/>
          </a:prstGeom>
          <a:noFill/>
          <a:ln w="9525">
            <a:noFill/>
            <a:miter lim="800000"/>
            <a:headEnd/>
            <a:tailEnd/>
          </a:ln>
          <a:effectLst/>
        </p:spPr>
      </p:pic>
    </p:spTree>
    <p:extLst>
      <p:ext uri="{BB962C8B-B14F-4D97-AF65-F5344CB8AC3E}">
        <p14:creationId xmlns="" xmlns:p14="http://schemas.microsoft.com/office/powerpoint/2010/main" val="680218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371600" y="1523320"/>
            <a:ext cx="6239230" cy="3671928"/>
            <a:chOff x="549320" y="609600"/>
            <a:chExt cx="6239230" cy="3671928"/>
          </a:xfrm>
        </p:grpSpPr>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61999" y="609600"/>
              <a:ext cx="6026551" cy="3352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204648" y="3915768"/>
              <a:ext cx="822960" cy="365760"/>
            </a:xfrm>
            <a:prstGeom prst="rect">
              <a:avLst/>
            </a:prstGeom>
            <a:noFill/>
          </p:spPr>
          <p:txBody>
            <a:bodyPr wrap="square" rtlCol="0">
              <a:spAutoFit/>
            </a:bodyPr>
            <a:lstStyle/>
            <a:p>
              <a:r>
                <a:rPr lang="en-US" sz="1600" dirty="0" smtClean="0">
                  <a:latin typeface="Times New Roman" pitchFamily="18" charset="0"/>
                  <a:cs typeface="Times New Roman" pitchFamily="18" charset="0"/>
                </a:rPr>
                <a:t>K-shell</a:t>
              </a:r>
              <a:endParaRPr lang="en-US" sz="1600" dirty="0">
                <a:latin typeface="Times New Roman" pitchFamily="18" charset="0"/>
                <a:cs typeface="Times New Roman" pitchFamily="18" charset="0"/>
              </a:endParaRPr>
            </a:p>
          </p:txBody>
        </p:sp>
        <p:sp>
          <p:nvSpPr>
            <p:cNvPr id="4" name="TextBox 3"/>
            <p:cNvSpPr txBox="1"/>
            <p:nvPr/>
          </p:nvSpPr>
          <p:spPr>
            <a:xfrm>
              <a:off x="5027608" y="3911899"/>
              <a:ext cx="822960" cy="338554"/>
            </a:xfrm>
            <a:prstGeom prst="rect">
              <a:avLst/>
            </a:prstGeom>
            <a:noFill/>
          </p:spPr>
          <p:txBody>
            <a:bodyPr wrap="square" rtlCol="0">
              <a:spAutoFit/>
            </a:bodyPr>
            <a:lstStyle/>
            <a:p>
              <a:r>
                <a:rPr lang="en-US" sz="1600" dirty="0">
                  <a:latin typeface="Times New Roman" pitchFamily="18" charset="0"/>
                  <a:cs typeface="Times New Roman" pitchFamily="18" charset="0"/>
                </a:rPr>
                <a:t>L</a:t>
              </a:r>
              <a:r>
                <a:rPr lang="en-US" sz="1600" dirty="0" smtClean="0">
                  <a:latin typeface="Times New Roman" pitchFamily="18" charset="0"/>
                  <a:cs typeface="Times New Roman" pitchFamily="18" charset="0"/>
                </a:rPr>
                <a:t>-shell</a:t>
              </a:r>
              <a:endParaRPr lang="en-US" sz="1600" dirty="0">
                <a:latin typeface="Times New Roman" pitchFamily="18" charset="0"/>
                <a:cs typeface="Times New Roman" pitchFamily="18" charset="0"/>
              </a:endParaRPr>
            </a:p>
          </p:txBody>
        </p:sp>
        <p:sp>
          <p:nvSpPr>
            <p:cNvPr id="5" name="TextBox 4"/>
            <p:cNvSpPr txBox="1"/>
            <p:nvPr/>
          </p:nvSpPr>
          <p:spPr>
            <a:xfrm>
              <a:off x="5965590" y="3911899"/>
              <a:ext cx="822960"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M-shell</a:t>
              </a:r>
              <a:endParaRPr lang="en-US" sz="1600" dirty="0">
                <a:latin typeface="Times New Roman" pitchFamily="18" charset="0"/>
                <a:cs typeface="Times New Roman" pitchFamily="18" charset="0"/>
              </a:endParaRPr>
            </a:p>
          </p:txBody>
        </p:sp>
        <p:sp>
          <p:nvSpPr>
            <p:cNvPr id="3" name="Rectangle 2"/>
            <p:cNvSpPr/>
            <p:nvPr/>
          </p:nvSpPr>
          <p:spPr>
            <a:xfrm>
              <a:off x="549320" y="3923728"/>
              <a:ext cx="3366448" cy="338554"/>
            </a:xfrm>
            <a:prstGeom prst="rect">
              <a:avLst/>
            </a:prstGeom>
          </p:spPr>
          <p:txBody>
            <a:bodyPr wrap="square">
              <a:spAutoFit/>
            </a:bodyPr>
            <a:lstStyle/>
            <a:p>
              <a:pPr algn="ctr"/>
              <a:r>
                <a:rPr lang="en-US" sz="1600" dirty="0" smtClean="0">
                  <a:latin typeface="Times New Roman" pitchFamily="18" charset="0"/>
                  <a:cs typeface="Times New Roman" pitchFamily="18" charset="0"/>
                </a:rPr>
                <a:t>Maximum no. of electrons = 2(2</a:t>
              </a:r>
              <a:r>
                <a:rPr lang="en-US" sz="1600" i="1" dirty="0" smtClean="0">
                  <a:latin typeface="Times New Roman" pitchFamily="18" charset="0"/>
                  <a:cs typeface="Times New Roman" pitchFamily="18" charset="0"/>
                </a:rPr>
                <a:t>l </a:t>
              </a:r>
              <a:r>
                <a:rPr lang="en-US" sz="1600" dirty="0">
                  <a:latin typeface="Times New Roman" pitchFamily="18" charset="0"/>
                  <a:cs typeface="Times New Roman" pitchFamily="18" charset="0"/>
                </a:rPr>
                <a:t>+ 1)</a:t>
              </a:r>
              <a:endParaRPr lang="en-US" sz="1600" dirty="0"/>
            </a:p>
          </p:txBody>
        </p:sp>
      </p:grpSp>
    </p:spTree>
    <p:extLst>
      <p:ext uri="{BB962C8B-B14F-4D97-AF65-F5344CB8AC3E}">
        <p14:creationId xmlns="" xmlns:p14="http://schemas.microsoft.com/office/powerpoint/2010/main" val="33340219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81000" y="304800"/>
            <a:ext cx="4191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defPPr>
              <a:defRPr lang="en-US"/>
            </a:defPPr>
            <a:lvl1pPr algn="l" rtl="0" fontAlgn="base">
              <a:spcBef>
                <a:spcPct val="0"/>
              </a:spcBef>
              <a:spcAft>
                <a:spcPct val="0"/>
              </a:spcAft>
              <a:defRPr sz="3600" kern="1200">
                <a:solidFill>
                  <a:schemeClr val="tx1"/>
                </a:solidFill>
                <a:latin typeface="Arial" pitchFamily="34" charset="0"/>
                <a:ea typeface="+mn-ea"/>
                <a:cs typeface="+mn-cs"/>
              </a:defRPr>
            </a:lvl1pPr>
            <a:lvl2pPr marL="457200" algn="l" rtl="0" fontAlgn="base">
              <a:spcBef>
                <a:spcPct val="0"/>
              </a:spcBef>
              <a:spcAft>
                <a:spcPct val="0"/>
              </a:spcAft>
              <a:defRPr sz="3600" kern="1200">
                <a:solidFill>
                  <a:schemeClr val="tx1"/>
                </a:solidFill>
                <a:latin typeface="Arial" pitchFamily="34" charset="0"/>
                <a:ea typeface="+mn-ea"/>
                <a:cs typeface="+mn-cs"/>
              </a:defRPr>
            </a:lvl2pPr>
            <a:lvl3pPr marL="914400" algn="l" rtl="0" fontAlgn="base">
              <a:spcBef>
                <a:spcPct val="0"/>
              </a:spcBef>
              <a:spcAft>
                <a:spcPct val="0"/>
              </a:spcAft>
              <a:defRPr sz="3600" kern="1200">
                <a:solidFill>
                  <a:schemeClr val="tx1"/>
                </a:solidFill>
                <a:latin typeface="Arial" pitchFamily="34" charset="0"/>
                <a:ea typeface="+mn-ea"/>
                <a:cs typeface="+mn-cs"/>
              </a:defRPr>
            </a:lvl3pPr>
            <a:lvl4pPr marL="1371600" algn="l" rtl="0" fontAlgn="base">
              <a:spcBef>
                <a:spcPct val="0"/>
              </a:spcBef>
              <a:spcAft>
                <a:spcPct val="0"/>
              </a:spcAft>
              <a:defRPr sz="3600" kern="1200">
                <a:solidFill>
                  <a:schemeClr val="tx1"/>
                </a:solidFill>
                <a:latin typeface="Arial" pitchFamily="34" charset="0"/>
                <a:ea typeface="+mn-ea"/>
                <a:cs typeface="+mn-cs"/>
              </a:defRPr>
            </a:lvl4pPr>
            <a:lvl5pPr marL="1828800" algn="l" rtl="0" fontAlgn="base">
              <a:spcBef>
                <a:spcPct val="0"/>
              </a:spcBef>
              <a:spcAft>
                <a:spcPct val="0"/>
              </a:spcAft>
              <a:defRPr sz="3600" kern="1200">
                <a:solidFill>
                  <a:schemeClr val="tx1"/>
                </a:solidFill>
                <a:latin typeface="Arial" pitchFamily="34" charset="0"/>
                <a:ea typeface="+mn-ea"/>
                <a:cs typeface="+mn-cs"/>
              </a:defRPr>
            </a:lvl5pPr>
            <a:lvl6pPr marL="2286000" algn="l" defTabSz="914400" rtl="0" eaLnBrk="1" latinLnBrk="0" hangingPunct="1">
              <a:defRPr sz="3600" kern="1200">
                <a:solidFill>
                  <a:schemeClr val="tx1"/>
                </a:solidFill>
                <a:latin typeface="Arial" pitchFamily="34" charset="0"/>
                <a:ea typeface="+mn-ea"/>
                <a:cs typeface="+mn-cs"/>
              </a:defRPr>
            </a:lvl6pPr>
            <a:lvl7pPr marL="2743200" algn="l" defTabSz="914400" rtl="0" eaLnBrk="1" latinLnBrk="0" hangingPunct="1">
              <a:defRPr sz="3600" kern="1200">
                <a:solidFill>
                  <a:schemeClr val="tx1"/>
                </a:solidFill>
                <a:latin typeface="Arial" pitchFamily="34" charset="0"/>
                <a:ea typeface="+mn-ea"/>
                <a:cs typeface="+mn-cs"/>
              </a:defRPr>
            </a:lvl7pPr>
            <a:lvl8pPr marL="3200400" algn="l" defTabSz="914400" rtl="0" eaLnBrk="1" latinLnBrk="0" hangingPunct="1">
              <a:defRPr sz="3600" kern="1200">
                <a:solidFill>
                  <a:schemeClr val="tx1"/>
                </a:solidFill>
                <a:latin typeface="Arial" pitchFamily="34" charset="0"/>
                <a:ea typeface="+mn-ea"/>
                <a:cs typeface="+mn-cs"/>
              </a:defRPr>
            </a:lvl8pPr>
            <a:lvl9pPr marL="3657600" algn="l" defTabSz="914400" rtl="0" eaLnBrk="1" latinLnBrk="0" hangingPunct="1">
              <a:defRPr sz="3600" kern="1200">
                <a:solidFill>
                  <a:schemeClr val="tx1"/>
                </a:solidFill>
                <a:latin typeface="Arial" pitchFamily="34" charset="0"/>
                <a:ea typeface="+mn-ea"/>
                <a:cs typeface="+mn-cs"/>
              </a:defRPr>
            </a:lvl9pPr>
          </a:lstStyle>
          <a:p>
            <a:r>
              <a:rPr lang="en-US" sz="1800" dirty="0" smtClean="0">
                <a:solidFill>
                  <a:srgbClr val="0000FF"/>
                </a:solidFill>
                <a:latin typeface="Comic Sans MS" pitchFamily="66" charset="0"/>
              </a:rPr>
              <a:t>Transistor Currents</a:t>
            </a:r>
            <a:endParaRPr lang="en-US" sz="1800" dirty="0">
              <a:solidFill>
                <a:srgbClr val="0000FF"/>
              </a:solidFill>
              <a:latin typeface="Comic Sans MS" pitchFamily="66" charset="0"/>
            </a:endParaRPr>
          </a:p>
        </p:txBody>
      </p:sp>
      <p:sp>
        <p:nvSpPr>
          <p:cNvPr id="3" name="Rectangle 2"/>
          <p:cNvSpPr/>
          <p:nvPr/>
        </p:nvSpPr>
        <p:spPr>
          <a:xfrm>
            <a:off x="533400" y="762000"/>
            <a:ext cx="8077200" cy="1330685"/>
          </a:xfrm>
          <a:prstGeom prst="rect">
            <a:avLst/>
          </a:prstGeom>
        </p:spPr>
        <p:txBody>
          <a:bodyPr wrap="square">
            <a:spAutoFit/>
          </a:bodyPr>
          <a:lstStyle/>
          <a:p>
            <a:pPr>
              <a:lnSpc>
                <a:spcPct val="114000"/>
              </a:lnSpc>
            </a:pPr>
            <a:r>
              <a:rPr lang="en-US" dirty="0" smtClean="0">
                <a:latin typeface="Times New Roman" pitchFamily="18" charset="0"/>
                <a:cs typeface="Times New Roman" pitchFamily="18" charset="0"/>
              </a:rPr>
              <a:t>Three primary current of a properly biased transistor:</a:t>
            </a:r>
          </a:p>
          <a:p>
            <a:pPr marL="251460" indent="-342900">
              <a:lnSpc>
                <a:spcPct val="114000"/>
              </a:lnSpc>
              <a:buFont typeface="+mj-lt"/>
              <a:buAutoNum type="alphaLcParenR"/>
            </a:pPr>
            <a:r>
              <a:rPr lang="en-US" dirty="0" smtClean="0">
                <a:latin typeface="Times New Roman" pitchFamily="18" charset="0"/>
                <a:cs typeface="Times New Roman" pitchFamily="18" charset="0"/>
              </a:rPr>
              <a:t>Base current, </a:t>
            </a:r>
            <a:r>
              <a:rPr lang="en-US" i="1" dirty="0" smtClean="0">
                <a:latin typeface="Times New Roman" pitchFamily="18" charset="0"/>
                <a:cs typeface="Times New Roman" pitchFamily="18" charset="0"/>
              </a:rPr>
              <a:t>I</a:t>
            </a:r>
            <a:r>
              <a:rPr lang="en-US" i="1" baseline="-25000" dirty="0" smtClean="0">
                <a:latin typeface="Times New Roman" pitchFamily="18" charset="0"/>
                <a:cs typeface="Times New Roman" pitchFamily="18" charset="0"/>
              </a:rPr>
              <a:t>B</a:t>
            </a:r>
          </a:p>
          <a:p>
            <a:pPr marL="251460" indent="-342900">
              <a:lnSpc>
                <a:spcPct val="114000"/>
              </a:lnSpc>
              <a:buFont typeface="+mj-lt"/>
              <a:buAutoNum type="alphaLcParenR"/>
            </a:pPr>
            <a:r>
              <a:rPr lang="en-US" dirty="0" smtClean="0">
                <a:latin typeface="Times New Roman" pitchFamily="18" charset="0"/>
                <a:cs typeface="Times New Roman" pitchFamily="18" charset="0"/>
              </a:rPr>
              <a:t>Collector current , </a:t>
            </a:r>
            <a:r>
              <a:rPr lang="en-US" i="1" dirty="0" smtClean="0">
                <a:latin typeface="Times New Roman" pitchFamily="18" charset="0"/>
                <a:cs typeface="Times New Roman" pitchFamily="18" charset="0"/>
              </a:rPr>
              <a:t>I</a:t>
            </a:r>
            <a:r>
              <a:rPr lang="en-US" i="1" baseline="-25000" dirty="0" smtClean="0">
                <a:latin typeface="Times New Roman" pitchFamily="18" charset="0"/>
                <a:cs typeface="Times New Roman" pitchFamily="18" charset="0"/>
              </a:rPr>
              <a:t>C</a:t>
            </a:r>
          </a:p>
          <a:p>
            <a:pPr marL="251460" indent="-342900">
              <a:lnSpc>
                <a:spcPct val="114000"/>
              </a:lnSpc>
              <a:buFont typeface="+mj-lt"/>
              <a:buAutoNum type="alphaLcParenR"/>
            </a:pPr>
            <a:r>
              <a:rPr lang="en-US" dirty="0" smtClean="0">
                <a:latin typeface="Times New Roman" pitchFamily="18" charset="0"/>
                <a:cs typeface="Times New Roman" pitchFamily="18" charset="0"/>
              </a:rPr>
              <a:t>Emitter current, </a:t>
            </a:r>
            <a:r>
              <a:rPr lang="en-US" i="1" dirty="0" smtClean="0">
                <a:latin typeface="Times New Roman" pitchFamily="18" charset="0"/>
                <a:cs typeface="Times New Roman" pitchFamily="18" charset="0"/>
              </a:rPr>
              <a:t>I</a:t>
            </a:r>
            <a:r>
              <a:rPr lang="en-US" i="1" baseline="-25000" dirty="0" smtClean="0">
                <a:latin typeface="Times New Roman" pitchFamily="18" charset="0"/>
                <a:cs typeface="Times New Roman" pitchFamily="18" charset="0"/>
              </a:rPr>
              <a:t>E</a:t>
            </a:r>
          </a:p>
        </p:txBody>
      </p:sp>
      <p:pic>
        <p:nvPicPr>
          <p:cNvPr id="5" name="Picture 2"/>
          <p:cNvPicPr>
            <a:picLocks noChangeAspect="1" noChangeArrowheads="1"/>
          </p:cNvPicPr>
          <p:nvPr/>
        </p:nvPicPr>
        <p:blipFill>
          <a:blip r:embed="rId3"/>
          <a:srcRect/>
          <a:stretch>
            <a:fillRect/>
          </a:stretch>
        </p:blipFill>
        <p:spPr bwMode="auto">
          <a:xfrm>
            <a:off x="6019800" y="1905000"/>
            <a:ext cx="1981199" cy="2377439"/>
          </a:xfrm>
          <a:prstGeom prst="rect">
            <a:avLst/>
          </a:prstGeom>
          <a:noFill/>
          <a:ln w="9525">
            <a:noFill/>
            <a:miter lim="800000"/>
            <a:headEnd/>
            <a:tailEnd/>
          </a:ln>
          <a:effectLst/>
        </p:spPr>
      </p:pic>
      <p:graphicFrame>
        <p:nvGraphicFramePr>
          <p:cNvPr id="6" name="Object 5"/>
          <p:cNvGraphicFramePr>
            <a:graphicFrameLocks noChangeAspect="1"/>
          </p:cNvGraphicFramePr>
          <p:nvPr/>
        </p:nvGraphicFramePr>
        <p:xfrm>
          <a:off x="990600" y="2865120"/>
          <a:ext cx="1371600" cy="411480"/>
        </p:xfrm>
        <a:graphic>
          <a:graphicData uri="http://schemas.openxmlformats.org/presentationml/2006/ole">
            <p:oleObj spid="_x0000_s57347" name="Equation" r:id="rId4" imgW="761669" imgH="228501" progId="Equation.3">
              <p:embed/>
            </p:oleObj>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381000" y="304800"/>
            <a:ext cx="1676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defPPr>
              <a:defRPr lang="en-US"/>
            </a:defPPr>
            <a:lvl1pPr algn="l" rtl="0" fontAlgn="base">
              <a:spcBef>
                <a:spcPct val="0"/>
              </a:spcBef>
              <a:spcAft>
                <a:spcPct val="0"/>
              </a:spcAft>
              <a:defRPr sz="3600" kern="1200">
                <a:solidFill>
                  <a:schemeClr val="tx1"/>
                </a:solidFill>
                <a:latin typeface="Arial" pitchFamily="34" charset="0"/>
                <a:ea typeface="+mn-ea"/>
                <a:cs typeface="+mn-cs"/>
              </a:defRPr>
            </a:lvl1pPr>
            <a:lvl2pPr marL="457200" algn="l" rtl="0" fontAlgn="base">
              <a:spcBef>
                <a:spcPct val="0"/>
              </a:spcBef>
              <a:spcAft>
                <a:spcPct val="0"/>
              </a:spcAft>
              <a:defRPr sz="3600" kern="1200">
                <a:solidFill>
                  <a:schemeClr val="tx1"/>
                </a:solidFill>
                <a:latin typeface="Arial" pitchFamily="34" charset="0"/>
                <a:ea typeface="+mn-ea"/>
                <a:cs typeface="+mn-cs"/>
              </a:defRPr>
            </a:lvl2pPr>
            <a:lvl3pPr marL="914400" algn="l" rtl="0" fontAlgn="base">
              <a:spcBef>
                <a:spcPct val="0"/>
              </a:spcBef>
              <a:spcAft>
                <a:spcPct val="0"/>
              </a:spcAft>
              <a:defRPr sz="3600" kern="1200">
                <a:solidFill>
                  <a:schemeClr val="tx1"/>
                </a:solidFill>
                <a:latin typeface="Arial" pitchFamily="34" charset="0"/>
                <a:ea typeface="+mn-ea"/>
                <a:cs typeface="+mn-cs"/>
              </a:defRPr>
            </a:lvl3pPr>
            <a:lvl4pPr marL="1371600" algn="l" rtl="0" fontAlgn="base">
              <a:spcBef>
                <a:spcPct val="0"/>
              </a:spcBef>
              <a:spcAft>
                <a:spcPct val="0"/>
              </a:spcAft>
              <a:defRPr sz="3600" kern="1200">
                <a:solidFill>
                  <a:schemeClr val="tx1"/>
                </a:solidFill>
                <a:latin typeface="Arial" pitchFamily="34" charset="0"/>
                <a:ea typeface="+mn-ea"/>
                <a:cs typeface="+mn-cs"/>
              </a:defRPr>
            </a:lvl4pPr>
            <a:lvl5pPr marL="1828800" algn="l" rtl="0" fontAlgn="base">
              <a:spcBef>
                <a:spcPct val="0"/>
              </a:spcBef>
              <a:spcAft>
                <a:spcPct val="0"/>
              </a:spcAft>
              <a:defRPr sz="3600" kern="1200">
                <a:solidFill>
                  <a:schemeClr val="tx1"/>
                </a:solidFill>
                <a:latin typeface="Arial" pitchFamily="34" charset="0"/>
                <a:ea typeface="+mn-ea"/>
                <a:cs typeface="+mn-cs"/>
              </a:defRPr>
            </a:lvl5pPr>
            <a:lvl6pPr marL="2286000" algn="l" defTabSz="914400" rtl="0" eaLnBrk="1" latinLnBrk="0" hangingPunct="1">
              <a:defRPr sz="3600" kern="1200">
                <a:solidFill>
                  <a:schemeClr val="tx1"/>
                </a:solidFill>
                <a:latin typeface="Arial" pitchFamily="34" charset="0"/>
                <a:ea typeface="+mn-ea"/>
                <a:cs typeface="+mn-cs"/>
              </a:defRPr>
            </a:lvl6pPr>
            <a:lvl7pPr marL="2743200" algn="l" defTabSz="914400" rtl="0" eaLnBrk="1" latinLnBrk="0" hangingPunct="1">
              <a:defRPr sz="3600" kern="1200">
                <a:solidFill>
                  <a:schemeClr val="tx1"/>
                </a:solidFill>
                <a:latin typeface="Arial" pitchFamily="34" charset="0"/>
                <a:ea typeface="+mn-ea"/>
                <a:cs typeface="+mn-cs"/>
              </a:defRPr>
            </a:lvl7pPr>
            <a:lvl8pPr marL="3200400" algn="l" defTabSz="914400" rtl="0" eaLnBrk="1" latinLnBrk="0" hangingPunct="1">
              <a:defRPr sz="3600" kern="1200">
                <a:solidFill>
                  <a:schemeClr val="tx1"/>
                </a:solidFill>
                <a:latin typeface="Arial" pitchFamily="34" charset="0"/>
                <a:ea typeface="+mn-ea"/>
                <a:cs typeface="+mn-cs"/>
              </a:defRPr>
            </a:lvl8pPr>
            <a:lvl9pPr marL="3657600" algn="l" defTabSz="914400" rtl="0" eaLnBrk="1" latinLnBrk="0" hangingPunct="1">
              <a:defRPr sz="3600" kern="1200">
                <a:solidFill>
                  <a:schemeClr val="tx1"/>
                </a:solidFill>
                <a:latin typeface="Arial" pitchFamily="34" charset="0"/>
                <a:ea typeface="+mn-ea"/>
                <a:cs typeface="+mn-cs"/>
              </a:defRPr>
            </a:lvl9pPr>
          </a:lstStyle>
          <a:p>
            <a:r>
              <a:rPr lang="en-US" sz="1800" dirty="0" smtClean="0">
                <a:solidFill>
                  <a:srgbClr val="0000FF"/>
                </a:solidFill>
                <a:latin typeface="Comic Sans MS" pitchFamily="66" charset="0"/>
              </a:rPr>
              <a:t>CE Transistor</a:t>
            </a:r>
            <a:endParaRPr lang="en-US" sz="1800" dirty="0">
              <a:solidFill>
                <a:srgbClr val="0000FF"/>
              </a:solidFill>
              <a:latin typeface="Comic Sans MS" pitchFamily="66" charset="0"/>
            </a:endParaRPr>
          </a:p>
        </p:txBody>
      </p:sp>
      <p:pic>
        <p:nvPicPr>
          <p:cNvPr id="4" name="Picture 3"/>
          <p:cNvPicPr>
            <a:picLocks noChangeAspect="1" noChangeArrowheads="1"/>
          </p:cNvPicPr>
          <p:nvPr/>
        </p:nvPicPr>
        <p:blipFill>
          <a:blip r:embed="rId2"/>
          <a:srcRect/>
          <a:stretch>
            <a:fillRect/>
          </a:stretch>
        </p:blipFill>
        <p:spPr bwMode="auto">
          <a:xfrm>
            <a:off x="3362325" y="1447800"/>
            <a:ext cx="3952875" cy="3476625"/>
          </a:xfrm>
          <a:prstGeom prst="rect">
            <a:avLst/>
          </a:prstGeom>
          <a:noFill/>
          <a:ln w="9525">
            <a:noFill/>
            <a:miter lim="800000"/>
            <a:headEnd/>
            <a:tailEnd/>
          </a:ln>
          <a:effectLst/>
        </p:spPr>
      </p:pic>
      <p:sp>
        <p:nvSpPr>
          <p:cNvPr id="5" name="TextBox 4"/>
          <p:cNvSpPr txBox="1"/>
          <p:nvPr/>
        </p:nvSpPr>
        <p:spPr>
          <a:xfrm>
            <a:off x="533400" y="1219200"/>
            <a:ext cx="2286000" cy="369332"/>
          </a:xfrm>
          <a:prstGeom prst="rect">
            <a:avLst/>
          </a:prstGeom>
          <a:noFill/>
        </p:spPr>
        <p:txBody>
          <a:bodyPr wrap="square" rtlCol="0">
            <a:spAutoFit/>
          </a:bodyPr>
          <a:lstStyle/>
          <a:p>
            <a:r>
              <a:rPr lang="en-US" dirty="0" smtClean="0"/>
              <a:t>Input Characteristics:</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49" name="Picture 1"/>
          <p:cNvPicPr>
            <a:picLocks noChangeAspect="1" noChangeArrowheads="1"/>
          </p:cNvPicPr>
          <p:nvPr/>
        </p:nvPicPr>
        <p:blipFill>
          <a:blip r:embed="rId2"/>
          <a:srcRect/>
          <a:stretch>
            <a:fillRect/>
          </a:stretch>
        </p:blipFill>
        <p:spPr bwMode="auto">
          <a:xfrm>
            <a:off x="1795463" y="1614488"/>
            <a:ext cx="5553075" cy="3629025"/>
          </a:xfrm>
          <a:prstGeom prst="rect">
            <a:avLst/>
          </a:prstGeom>
          <a:noFill/>
          <a:ln w="9525">
            <a:noFill/>
            <a:miter lim="800000"/>
            <a:headEnd/>
            <a:tailEnd/>
          </a:ln>
          <a:effectLst/>
        </p:spPr>
      </p:pic>
      <p:sp>
        <p:nvSpPr>
          <p:cNvPr id="3" name="TextBox 2"/>
          <p:cNvSpPr txBox="1"/>
          <p:nvPr/>
        </p:nvSpPr>
        <p:spPr>
          <a:xfrm>
            <a:off x="457200" y="381000"/>
            <a:ext cx="2514600" cy="369332"/>
          </a:xfrm>
          <a:prstGeom prst="rect">
            <a:avLst/>
          </a:prstGeom>
          <a:noFill/>
        </p:spPr>
        <p:txBody>
          <a:bodyPr wrap="square" rtlCol="0">
            <a:spAutoFit/>
          </a:bodyPr>
          <a:lstStyle/>
          <a:p>
            <a:r>
              <a:rPr lang="en-US" dirty="0" smtClean="0"/>
              <a:t>Output Characteristics:</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npn transistor alpha beta relationship"/>
          <p:cNvPicPr>
            <a:picLocks noChangeAspect="1" noChangeArrowheads="1"/>
          </p:cNvPicPr>
          <p:nvPr/>
        </p:nvPicPr>
        <p:blipFill>
          <a:blip r:embed="rId2"/>
          <a:srcRect/>
          <a:stretch>
            <a:fillRect/>
          </a:stretch>
        </p:blipFill>
        <p:spPr bwMode="auto">
          <a:xfrm>
            <a:off x="685800" y="1066800"/>
            <a:ext cx="3933825" cy="4162425"/>
          </a:xfrm>
          <a:prstGeom prst="rect">
            <a:avLst/>
          </a:prstGeom>
          <a:noFill/>
        </p:spPr>
      </p:pic>
      <p:pic>
        <p:nvPicPr>
          <p:cNvPr id="4" name="Picture 2"/>
          <p:cNvPicPr>
            <a:picLocks noChangeAspect="1" noChangeArrowheads="1"/>
          </p:cNvPicPr>
          <p:nvPr/>
        </p:nvPicPr>
        <p:blipFill>
          <a:blip r:embed="rId3"/>
          <a:srcRect/>
          <a:stretch>
            <a:fillRect/>
          </a:stretch>
        </p:blipFill>
        <p:spPr bwMode="auto">
          <a:xfrm>
            <a:off x="6629400" y="533400"/>
            <a:ext cx="1981199" cy="2377439"/>
          </a:xfrm>
          <a:prstGeom prst="rect">
            <a:avLst/>
          </a:prstGeom>
          <a:noFill/>
          <a:ln w="9525">
            <a:noFill/>
            <a:miter lim="800000"/>
            <a:headEnd/>
            <a:tailEnd/>
          </a:ln>
          <a:effectLst/>
        </p:spPr>
      </p:pic>
      <p:sp>
        <p:nvSpPr>
          <p:cNvPr id="5" name="TextBox 4"/>
          <p:cNvSpPr txBox="1"/>
          <p:nvPr/>
        </p:nvSpPr>
        <p:spPr>
          <a:xfrm>
            <a:off x="609600" y="381000"/>
            <a:ext cx="3429000" cy="369332"/>
          </a:xfrm>
          <a:prstGeom prst="rect">
            <a:avLst/>
          </a:prstGeom>
          <a:noFill/>
        </p:spPr>
        <p:txBody>
          <a:bodyPr wrap="square" rtlCol="0">
            <a:spAutoFit/>
          </a:bodyPr>
          <a:lstStyle/>
          <a:p>
            <a:r>
              <a:rPr lang="en-US" b="1" dirty="0" smtClean="0">
                <a:solidFill>
                  <a:srgbClr val="00B050"/>
                </a:solidFill>
              </a:rPr>
              <a:t>Relation between </a:t>
            </a:r>
            <a:r>
              <a:rPr lang="el-GR" b="1" dirty="0" smtClean="0">
                <a:solidFill>
                  <a:srgbClr val="00B050"/>
                </a:solidFill>
              </a:rPr>
              <a:t>α</a:t>
            </a:r>
            <a:r>
              <a:rPr lang="en-US" b="1" dirty="0" smtClean="0">
                <a:solidFill>
                  <a:srgbClr val="00B050"/>
                </a:solidFill>
              </a:rPr>
              <a:t> and </a:t>
            </a:r>
            <a:r>
              <a:rPr lang="el-GR" b="1" dirty="0" smtClean="0">
                <a:solidFill>
                  <a:srgbClr val="00B050"/>
                </a:solidFill>
              </a:rPr>
              <a:t>β</a:t>
            </a:r>
            <a:r>
              <a:rPr lang="en-US" b="1" dirty="0" smtClean="0">
                <a:solidFill>
                  <a:srgbClr val="00B050"/>
                </a:solidFill>
              </a:rPr>
              <a:t>:</a:t>
            </a:r>
            <a:endParaRPr lang="en-US" b="1" dirty="0">
              <a:solidFill>
                <a:srgbClr val="00B050"/>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Picture 1"/>
          <p:cNvPicPr>
            <a:picLocks noChangeAspect="1" noChangeArrowheads="1"/>
          </p:cNvPicPr>
          <p:nvPr/>
        </p:nvPicPr>
        <p:blipFill>
          <a:blip r:embed="rId2"/>
          <a:srcRect/>
          <a:stretch>
            <a:fillRect/>
          </a:stretch>
        </p:blipFill>
        <p:spPr bwMode="auto">
          <a:xfrm>
            <a:off x="1295400" y="2514600"/>
            <a:ext cx="6704734" cy="2209800"/>
          </a:xfrm>
          <a:prstGeom prst="rect">
            <a:avLst/>
          </a:prstGeom>
          <a:noFill/>
          <a:ln w="9525">
            <a:noFill/>
            <a:miter lim="800000"/>
            <a:headEnd/>
            <a:tailEnd/>
          </a:ln>
          <a:effectLst/>
        </p:spPr>
      </p:pic>
      <p:pic>
        <p:nvPicPr>
          <p:cNvPr id="51204" name="Picture 4"/>
          <p:cNvPicPr>
            <a:picLocks noChangeAspect="1" noChangeArrowheads="1"/>
          </p:cNvPicPr>
          <p:nvPr/>
        </p:nvPicPr>
        <p:blipFill>
          <a:blip r:embed="rId3"/>
          <a:srcRect/>
          <a:stretch>
            <a:fillRect/>
          </a:stretch>
        </p:blipFill>
        <p:spPr bwMode="auto">
          <a:xfrm>
            <a:off x="990600" y="685800"/>
            <a:ext cx="5229225" cy="923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6629400" y="457199"/>
            <a:ext cx="2162175" cy="2971801"/>
            <a:chOff x="6629400" y="457199"/>
            <a:chExt cx="2162175" cy="2971801"/>
          </a:xfrm>
        </p:grpSpPr>
        <p:pic>
          <p:nvPicPr>
            <p:cNvPr id="54273" name="Picture 1"/>
            <p:cNvPicPr>
              <a:picLocks noChangeAspect="1" noChangeArrowheads="1"/>
            </p:cNvPicPr>
            <p:nvPr/>
          </p:nvPicPr>
          <p:blipFill>
            <a:blip r:embed="rId3"/>
            <a:srcRect/>
            <a:stretch>
              <a:fillRect/>
            </a:stretch>
          </p:blipFill>
          <p:spPr bwMode="auto">
            <a:xfrm>
              <a:off x="6629400" y="457199"/>
              <a:ext cx="2162175" cy="2971801"/>
            </a:xfrm>
            <a:prstGeom prst="rect">
              <a:avLst/>
            </a:prstGeom>
            <a:noFill/>
            <a:ln w="9525">
              <a:noFill/>
              <a:miter lim="800000"/>
              <a:headEnd/>
              <a:tailEnd/>
            </a:ln>
            <a:effectLst/>
          </p:spPr>
        </p:pic>
        <p:sp>
          <p:nvSpPr>
            <p:cNvPr id="4" name="TextBox 3"/>
            <p:cNvSpPr txBox="1"/>
            <p:nvPr/>
          </p:nvSpPr>
          <p:spPr>
            <a:xfrm>
              <a:off x="7356765" y="1628791"/>
              <a:ext cx="228600" cy="338554"/>
            </a:xfrm>
            <a:prstGeom prst="rect">
              <a:avLst/>
            </a:prstGeom>
            <a:noFill/>
          </p:spPr>
          <p:txBody>
            <a:bodyPr wrap="square" rtlCol="0">
              <a:spAutoFit/>
            </a:bodyPr>
            <a:lstStyle/>
            <a:p>
              <a:r>
                <a:rPr lang="el-GR" sz="1600" dirty="0" smtClean="0"/>
                <a:t>β</a:t>
              </a:r>
              <a:endParaRPr lang="en-US" sz="1600" dirty="0"/>
            </a:p>
          </p:txBody>
        </p:sp>
      </p:grpSp>
      <p:pic>
        <p:nvPicPr>
          <p:cNvPr id="54275" name="Picture 3"/>
          <p:cNvPicPr>
            <a:picLocks noChangeAspect="1" noChangeArrowheads="1"/>
          </p:cNvPicPr>
          <p:nvPr/>
        </p:nvPicPr>
        <p:blipFill>
          <a:blip r:embed="rId4"/>
          <a:srcRect/>
          <a:stretch>
            <a:fillRect/>
          </a:stretch>
        </p:blipFill>
        <p:spPr bwMode="auto">
          <a:xfrm>
            <a:off x="609600" y="3048000"/>
            <a:ext cx="4408470" cy="1447800"/>
          </a:xfrm>
          <a:prstGeom prst="rect">
            <a:avLst/>
          </a:prstGeom>
          <a:noFill/>
          <a:ln w="9525">
            <a:noFill/>
            <a:miter lim="800000"/>
            <a:headEnd/>
            <a:tailEnd/>
          </a:ln>
          <a:effectLst/>
        </p:spPr>
      </p:pic>
      <p:sp>
        <p:nvSpPr>
          <p:cNvPr id="8" name="TextBox 7"/>
          <p:cNvSpPr txBox="1"/>
          <p:nvPr/>
        </p:nvSpPr>
        <p:spPr>
          <a:xfrm>
            <a:off x="685800" y="457200"/>
            <a:ext cx="3962400" cy="369332"/>
          </a:xfrm>
          <a:prstGeom prst="rect">
            <a:avLst/>
          </a:prstGeom>
          <a:noFill/>
        </p:spPr>
        <p:txBody>
          <a:bodyPr wrap="square" rtlCol="0">
            <a:spAutoFit/>
          </a:bodyPr>
          <a:lstStyle/>
          <a:p>
            <a:r>
              <a:rPr lang="en-US" dirty="0" smtClean="0"/>
              <a:t>From the figure, we get</a:t>
            </a:r>
            <a:endParaRPr lang="en-US" dirty="0"/>
          </a:p>
        </p:txBody>
      </p:sp>
      <p:graphicFrame>
        <p:nvGraphicFramePr>
          <p:cNvPr id="9" name="Object 8"/>
          <p:cNvGraphicFramePr>
            <a:graphicFrameLocks noChangeAspect="1"/>
          </p:cNvGraphicFramePr>
          <p:nvPr/>
        </p:nvGraphicFramePr>
        <p:xfrm>
          <a:off x="762000" y="990600"/>
          <a:ext cx="2824162" cy="1431925"/>
        </p:xfrm>
        <a:graphic>
          <a:graphicData uri="http://schemas.openxmlformats.org/presentationml/2006/ole">
            <p:oleObj spid="_x0000_s54277" name="Equation" r:id="rId5" imgW="1778000" imgH="901700" progId="Equation.3">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8700" y="160360"/>
            <a:ext cx="6705599" cy="461665"/>
          </a:xfrm>
          <a:prstGeom prst="rect">
            <a:avLst/>
          </a:prstGeom>
        </p:spPr>
        <p:txBody>
          <a:bodyPr wrap="square">
            <a:spAutoFit/>
          </a:bodyPr>
          <a:lstStyle/>
          <a:p>
            <a:pPr algn="ctr"/>
            <a:r>
              <a:rPr lang="en-US" sz="2400" b="1" dirty="0" smtClean="0">
                <a:solidFill>
                  <a:srgbClr val="FF0000"/>
                </a:solidFill>
              </a:rPr>
              <a:t>Energy Bands in Solids</a:t>
            </a:r>
            <a:endParaRPr lang="en-US" sz="2400" b="1" dirty="0">
              <a:solidFill>
                <a:srgbClr val="FF0000"/>
              </a:solidFill>
            </a:endParaRPr>
          </a:p>
        </p:txBody>
      </p:sp>
      <p:sp>
        <p:nvSpPr>
          <p:cNvPr id="3" name="TextBox 2"/>
          <p:cNvSpPr txBox="1"/>
          <p:nvPr/>
        </p:nvSpPr>
        <p:spPr>
          <a:xfrm>
            <a:off x="533400" y="735758"/>
            <a:ext cx="8153400" cy="2862322"/>
          </a:xfrm>
          <a:prstGeom prst="rect">
            <a:avLst/>
          </a:prstGeom>
          <a:noFill/>
        </p:spPr>
        <p:txBody>
          <a:bodyPr wrap="square" rtlCol="0">
            <a:spAutoFit/>
          </a:bodyPr>
          <a:lstStyle/>
          <a:p>
            <a:pPr marL="285750" indent="-285750">
              <a:buClr>
                <a:srgbClr val="00B050"/>
              </a:buClr>
              <a:buFont typeface="Wingdings" pitchFamily="2" charset="2"/>
              <a:buChar char="q"/>
            </a:pPr>
            <a:r>
              <a:rPr lang="en-US" dirty="0" smtClean="0">
                <a:latin typeface="Times New Roman" pitchFamily="18" charset="0"/>
                <a:cs typeface="Times New Roman" pitchFamily="18" charset="0"/>
              </a:rPr>
              <a:t>In the case of an isolated single atom, there is single energy level per orbit.</a:t>
            </a:r>
          </a:p>
          <a:p>
            <a:pPr marL="285750" indent="-285750">
              <a:buClr>
                <a:srgbClr val="00B050"/>
              </a:buClr>
              <a:buFont typeface="Wingdings" pitchFamily="2" charset="2"/>
              <a:buChar char="q"/>
            </a:pPr>
            <a:r>
              <a:rPr lang="en-US" dirty="0" smtClean="0">
                <a:latin typeface="Times New Roman" pitchFamily="18" charset="0"/>
                <a:cs typeface="Times New Roman" pitchFamily="18" charset="0"/>
              </a:rPr>
              <a:t>There are significant changes in the energy levels when atoms are brought together as in solids.</a:t>
            </a:r>
          </a:p>
          <a:p>
            <a:pPr marL="285750" indent="-285750">
              <a:buClr>
                <a:srgbClr val="00B050"/>
              </a:buClr>
              <a:buFont typeface="Wingdings" pitchFamily="2" charset="2"/>
              <a:buChar char="q"/>
            </a:pPr>
            <a:r>
              <a:rPr lang="en-US" dirty="0" smtClean="0">
                <a:latin typeface="Times New Roman" pitchFamily="18" charset="0"/>
                <a:cs typeface="Times New Roman" pitchFamily="18" charset="0"/>
              </a:rPr>
              <a:t>The energy levels of an atom splits into </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levels of energy where </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is the number of atoms in the crystal.</a:t>
            </a:r>
          </a:p>
          <a:p>
            <a:pPr marL="285750" indent="-285750">
              <a:buClr>
                <a:srgbClr val="00B050"/>
              </a:buClr>
              <a:buFont typeface="Wingdings" pitchFamily="2" charset="2"/>
              <a:buChar char="q"/>
            </a:pPr>
            <a:r>
              <a:rPr lang="en-US" dirty="0" smtClean="0">
                <a:latin typeface="Times New Roman" pitchFamily="18" charset="0"/>
                <a:cs typeface="Times New Roman" pitchFamily="18" charset="0"/>
              </a:rPr>
              <a:t>Each original energy level becomes a band of very closely-spaced levels of slightly different energy.</a:t>
            </a:r>
          </a:p>
          <a:p>
            <a:pPr marL="285750" indent="-285750">
              <a:buClr>
                <a:srgbClr val="00B050"/>
              </a:buClr>
              <a:buFont typeface="Wingdings" pitchFamily="2" charset="2"/>
              <a:buChar char="q"/>
            </a:pPr>
            <a:r>
              <a:rPr lang="en-US" dirty="0" smtClean="0">
                <a:latin typeface="Times New Roman" pitchFamily="18" charset="0"/>
                <a:cs typeface="Times New Roman" pitchFamily="18" charset="0"/>
              </a:rPr>
              <a:t>Since only two electrons of opposite spin can occupy the same state, </a:t>
            </a:r>
            <a:r>
              <a:rPr lang="en-US" dirty="0">
                <a:latin typeface="Times New Roman" pitchFamily="18" charset="0"/>
                <a:cs typeface="Times New Roman" pitchFamily="18" charset="0"/>
              </a:rPr>
              <a:t>so there are 2</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 possible quantum states in each band. </a:t>
            </a:r>
            <a:endParaRPr lang="en-US" dirty="0" smtClean="0">
              <a:latin typeface="Times New Roman" pitchFamily="18" charset="0"/>
              <a:cs typeface="Times New Roman" pitchFamily="18" charset="0"/>
            </a:endParaRPr>
          </a:p>
          <a:p>
            <a:pPr marL="285750" indent="-285750">
              <a:buClr>
                <a:srgbClr val="00B050"/>
              </a:buClr>
              <a:buFont typeface="Wingdings" pitchFamily="2" charset="2"/>
              <a:buChar char="q"/>
            </a:pPr>
            <a:r>
              <a:rPr lang="en-US" dirty="0">
                <a:latin typeface="Times New Roman" pitchFamily="18" charset="0"/>
                <a:cs typeface="Times New Roman" pitchFamily="18" charset="0"/>
              </a:rPr>
              <a:t>Let’s consider sodium as an example.  Sodium has a single outer 3</a:t>
            </a:r>
            <a:r>
              <a:rPr lang="en-US" i="1" dirty="0">
                <a:latin typeface="Times New Roman" pitchFamily="18" charset="0"/>
                <a:cs typeface="Times New Roman" pitchFamily="18" charset="0"/>
              </a:rPr>
              <a:t>s</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electron</a:t>
            </a:r>
            <a:r>
              <a:rPr lang="en-US" dirty="0">
                <a:latin typeface="Times New Roman" pitchFamily="18" charset="0"/>
                <a:cs typeface="Times New Roman" pitchFamily="18" charset="0"/>
              </a:rPr>
              <a:t>:</a:t>
            </a:r>
          </a:p>
        </p:txBody>
      </p:sp>
      <p:pic>
        <p:nvPicPr>
          <p:cNvPr id="12" name="Picture 5" descr="sodium-1"/>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867275" y="3885645"/>
            <a:ext cx="4200525" cy="266700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4" name="Group 3"/>
          <p:cNvGrpSpPr/>
          <p:nvPr/>
        </p:nvGrpSpPr>
        <p:grpSpPr>
          <a:xfrm>
            <a:off x="533400" y="3807857"/>
            <a:ext cx="6109497" cy="1465880"/>
            <a:chOff x="533400" y="3807857"/>
            <a:chExt cx="6109497" cy="1465880"/>
          </a:xfrm>
        </p:grpSpPr>
        <p:sp>
          <p:nvSpPr>
            <p:cNvPr id="11" name="Text Box 4"/>
            <p:cNvSpPr txBox="1">
              <a:spLocks noChangeArrowheads="1"/>
            </p:cNvSpPr>
            <p:nvPr/>
          </p:nvSpPr>
          <p:spPr bwMode="auto">
            <a:xfrm>
              <a:off x="533400" y="3807857"/>
              <a:ext cx="4467225" cy="923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en-US" dirty="0">
                  <a:latin typeface="Times New Roman" pitchFamily="18" charset="0"/>
                  <a:cs typeface="Times New Roman" pitchFamily="18" charset="0"/>
                </a:rPr>
                <a:t>When </a:t>
              </a:r>
              <a:r>
                <a:rPr lang="en-US" dirty="0" smtClean="0">
                  <a:latin typeface="Times New Roman" pitchFamily="18" charset="0"/>
                  <a:cs typeface="Times New Roman" pitchFamily="18" charset="0"/>
                </a:rPr>
                <a:t>two </a:t>
              </a:r>
              <a:r>
                <a:rPr lang="en-US" dirty="0">
                  <a:latin typeface="Times New Roman" pitchFamily="18" charset="0"/>
                  <a:cs typeface="Times New Roman" pitchFamily="18" charset="0"/>
                </a:rPr>
                <a:t>sodium atoms </a:t>
              </a:r>
              <a:r>
                <a:rPr lang="en-US" dirty="0" smtClean="0">
                  <a:latin typeface="Times New Roman" pitchFamily="18" charset="0"/>
                  <a:cs typeface="Times New Roman" pitchFamily="18" charset="0"/>
                </a:rPr>
                <a:t>are brought together</a:t>
              </a:r>
              <a:r>
                <a:rPr lang="en-US" dirty="0">
                  <a:latin typeface="Times New Roman" pitchFamily="18" charset="0"/>
                  <a:cs typeface="Times New Roman" pitchFamily="18" charset="0"/>
                </a:rPr>
                <a:t>, the 3</a:t>
              </a:r>
              <a:r>
                <a:rPr lang="en-US" i="1" dirty="0">
                  <a:latin typeface="Times New Roman" pitchFamily="18" charset="0"/>
                  <a:cs typeface="Times New Roman" pitchFamily="18" charset="0"/>
                </a:rPr>
                <a:t>s</a:t>
              </a:r>
              <a:r>
                <a:rPr lang="en-US" dirty="0">
                  <a:latin typeface="Times New Roman" pitchFamily="18" charset="0"/>
                  <a:cs typeface="Times New Roman" pitchFamily="18" charset="0"/>
                </a:rPr>
                <a:t> energy level splits into two separate energy levels.</a:t>
              </a:r>
            </a:p>
          </p:txBody>
        </p:sp>
        <p:sp>
          <p:nvSpPr>
            <p:cNvPr id="13" name="Line 10"/>
            <p:cNvSpPr>
              <a:spLocks noChangeShapeType="1"/>
            </p:cNvSpPr>
            <p:nvPr/>
          </p:nvSpPr>
          <p:spPr bwMode="auto">
            <a:xfrm>
              <a:off x="4867275" y="4269523"/>
              <a:ext cx="1775622" cy="612102"/>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endParaRPr lang="en-US" dirty="0"/>
            </a:p>
          </p:txBody>
        </p:sp>
        <p:sp>
          <p:nvSpPr>
            <p:cNvPr id="14" name="Line 11"/>
            <p:cNvSpPr>
              <a:spLocks noChangeShapeType="1"/>
            </p:cNvSpPr>
            <p:nvPr/>
          </p:nvSpPr>
          <p:spPr bwMode="auto">
            <a:xfrm>
              <a:off x="4867275" y="4269523"/>
              <a:ext cx="1775622" cy="1004214"/>
            </a:xfrm>
            <a:prstGeom prst="line">
              <a:avLst/>
            </a:prstGeom>
            <a:noFill/>
            <a:ln w="190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endParaRPr lang="en-US" dirty="0"/>
            </a:p>
          </p:txBody>
        </p:sp>
      </p:grpSp>
      <p:sp>
        <p:nvSpPr>
          <p:cNvPr id="16" name="Text Box 6"/>
          <p:cNvSpPr txBox="1">
            <a:spLocks noChangeArrowheads="1"/>
          </p:cNvSpPr>
          <p:nvPr/>
        </p:nvSpPr>
        <p:spPr bwMode="auto">
          <a:xfrm>
            <a:off x="503877" y="4807982"/>
            <a:ext cx="4106223"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en-US" dirty="0">
                <a:latin typeface="Times New Roman" pitchFamily="18" charset="0"/>
                <a:cs typeface="Times New Roman" pitchFamily="18" charset="0"/>
              </a:rPr>
              <a:t>Things to note:  4 quantum states but only 2 electrons.</a:t>
            </a:r>
          </a:p>
        </p:txBody>
      </p:sp>
    </p:spTree>
    <p:extLst>
      <p:ext uri="{BB962C8B-B14F-4D97-AF65-F5344CB8AC3E}">
        <p14:creationId xmlns="" xmlns:p14="http://schemas.microsoft.com/office/powerpoint/2010/main" val="3514396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91512" y="2743200"/>
            <a:ext cx="8475981" cy="3581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 Box 5"/>
          <p:cNvSpPr txBox="1">
            <a:spLocks noChangeArrowheads="1"/>
          </p:cNvSpPr>
          <p:nvPr/>
        </p:nvSpPr>
        <p:spPr bwMode="auto">
          <a:xfrm>
            <a:off x="95580" y="533400"/>
            <a:ext cx="5086020"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en-US" dirty="0">
                <a:latin typeface="Times New Roman" pitchFamily="18" charset="0"/>
                <a:cs typeface="Times New Roman" pitchFamily="18" charset="0"/>
              </a:rPr>
              <a:t>When </a:t>
            </a:r>
            <a:r>
              <a:rPr lang="en-US" dirty="0" smtClean="0">
                <a:latin typeface="Times New Roman" pitchFamily="18" charset="0"/>
                <a:cs typeface="Times New Roman" pitchFamily="18" charset="0"/>
              </a:rPr>
              <a:t>five </a:t>
            </a:r>
            <a:r>
              <a:rPr lang="en-US" dirty="0">
                <a:latin typeface="Times New Roman" pitchFamily="18" charset="0"/>
                <a:cs typeface="Times New Roman" pitchFamily="18" charset="0"/>
              </a:rPr>
              <a:t>sodium atoms </a:t>
            </a:r>
            <a:r>
              <a:rPr lang="en-US" dirty="0" smtClean="0">
                <a:latin typeface="Times New Roman" pitchFamily="18" charset="0"/>
                <a:cs typeface="Times New Roman" pitchFamily="18" charset="0"/>
              </a:rPr>
              <a:t>are brought together</a:t>
            </a:r>
            <a:r>
              <a:rPr lang="en-US" dirty="0">
                <a:latin typeface="Times New Roman" pitchFamily="18" charset="0"/>
                <a:cs typeface="Times New Roman" pitchFamily="18" charset="0"/>
              </a:rPr>
              <a:t>, the 3</a:t>
            </a:r>
            <a:r>
              <a:rPr lang="en-US" i="1" dirty="0">
                <a:latin typeface="Times New Roman" pitchFamily="18" charset="0"/>
                <a:cs typeface="Times New Roman" pitchFamily="18" charset="0"/>
              </a:rPr>
              <a:t>s</a:t>
            </a:r>
            <a:r>
              <a:rPr lang="en-US" dirty="0">
                <a:latin typeface="Times New Roman" pitchFamily="18" charset="0"/>
                <a:cs typeface="Times New Roman" pitchFamily="18" charset="0"/>
              </a:rPr>
              <a:t> energy level splits into five separate energy levels.</a:t>
            </a:r>
          </a:p>
        </p:txBody>
      </p:sp>
      <p:pic>
        <p:nvPicPr>
          <p:cNvPr id="4" name="Picture 7" descr="sodium-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154304" y="125104"/>
            <a:ext cx="3989696" cy="228448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1955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8700" y="160360"/>
            <a:ext cx="6705599" cy="461665"/>
          </a:xfrm>
          <a:prstGeom prst="rect">
            <a:avLst/>
          </a:prstGeom>
        </p:spPr>
        <p:txBody>
          <a:bodyPr wrap="square">
            <a:spAutoFit/>
          </a:bodyPr>
          <a:lstStyle/>
          <a:p>
            <a:pPr algn="ctr"/>
            <a:r>
              <a:rPr lang="en-US" sz="2400" b="1" dirty="0" smtClean="0">
                <a:solidFill>
                  <a:srgbClr val="FF0000"/>
                </a:solidFill>
              </a:rPr>
              <a:t>Valence and Conduction Bands</a:t>
            </a:r>
            <a:endParaRPr lang="en-US" sz="2400" b="1" dirty="0">
              <a:solidFill>
                <a:srgbClr val="FF0000"/>
              </a:solidFill>
            </a:endParaRPr>
          </a:p>
        </p:txBody>
      </p:sp>
      <p:sp>
        <p:nvSpPr>
          <p:cNvPr id="4" name="TextBox 3"/>
          <p:cNvSpPr txBox="1"/>
          <p:nvPr/>
        </p:nvSpPr>
        <p:spPr>
          <a:xfrm>
            <a:off x="533400" y="735758"/>
            <a:ext cx="8153400" cy="4870564"/>
          </a:xfrm>
          <a:prstGeom prst="rect">
            <a:avLst/>
          </a:prstGeom>
          <a:noFill/>
        </p:spPr>
        <p:txBody>
          <a:bodyPr wrap="square" rtlCol="0">
            <a:spAutoFit/>
          </a:bodyPr>
          <a:lstStyle/>
          <a:p>
            <a:pPr marL="285750" indent="-285750">
              <a:spcAft>
                <a:spcPts val="300"/>
              </a:spcAft>
              <a:buClr>
                <a:srgbClr val="00B050"/>
              </a:buClr>
              <a:buFont typeface="Wingdings" pitchFamily="2" charset="2"/>
              <a:buChar char="v"/>
            </a:pPr>
            <a:r>
              <a:rPr lang="en-US" dirty="0" smtClean="0">
                <a:latin typeface="Times New Roman" pitchFamily="18" charset="0"/>
                <a:cs typeface="Times New Roman" pitchFamily="18" charset="0"/>
              </a:rPr>
              <a:t>The electrons in the outermost shell are called </a:t>
            </a:r>
            <a:r>
              <a:rPr lang="en-US" dirty="0" smtClean="0">
                <a:solidFill>
                  <a:srgbClr val="FF0000"/>
                </a:solidFill>
                <a:latin typeface="Times New Roman" pitchFamily="18" charset="0"/>
                <a:cs typeface="Times New Roman" pitchFamily="18" charset="0"/>
              </a:rPr>
              <a:t>valence electrons</a:t>
            </a:r>
            <a:r>
              <a:rPr lang="en-US" dirty="0" smtClean="0">
                <a:latin typeface="Times New Roman" pitchFamily="18" charset="0"/>
                <a:cs typeface="Times New Roman" pitchFamily="18" charset="0"/>
              </a:rPr>
              <a:t> and have the </a:t>
            </a:r>
            <a:r>
              <a:rPr lang="en-US" dirty="0" smtClean="0">
                <a:solidFill>
                  <a:srgbClr val="FF0000"/>
                </a:solidFill>
                <a:latin typeface="Times New Roman" pitchFamily="18" charset="0"/>
                <a:cs typeface="Times New Roman" pitchFamily="18" charset="0"/>
              </a:rPr>
              <a:t>highest energy</a:t>
            </a:r>
            <a:r>
              <a:rPr lang="en-US" dirty="0" smtClean="0">
                <a:latin typeface="Times New Roman" pitchFamily="18" charset="0"/>
                <a:cs typeface="Times New Roman" pitchFamily="18" charset="0"/>
              </a:rPr>
              <a:t>, i.e., </a:t>
            </a:r>
            <a:r>
              <a:rPr lang="en-US" dirty="0" smtClean="0">
                <a:solidFill>
                  <a:srgbClr val="FF0000"/>
                </a:solidFill>
                <a:latin typeface="Times New Roman" pitchFamily="18" charset="0"/>
                <a:cs typeface="Times New Roman" pitchFamily="18" charset="0"/>
              </a:rPr>
              <a:t>least binding energy</a:t>
            </a:r>
            <a:r>
              <a:rPr lang="en-US" dirty="0" smtClean="0">
                <a:latin typeface="Times New Roman" pitchFamily="18" charset="0"/>
                <a:cs typeface="Times New Roman" pitchFamily="18" charset="0"/>
              </a:rPr>
              <a:t>.</a:t>
            </a:r>
          </a:p>
          <a:p>
            <a:pPr marL="285750" indent="-285750">
              <a:spcAft>
                <a:spcPts val="300"/>
              </a:spcAft>
              <a:buClr>
                <a:srgbClr val="00B050"/>
              </a:buClr>
              <a:buFont typeface="Wingdings" pitchFamily="2" charset="2"/>
              <a:buChar char="v"/>
            </a:pPr>
            <a:r>
              <a:rPr lang="en-US" dirty="0" smtClean="0">
                <a:latin typeface="Times New Roman" pitchFamily="18" charset="0"/>
                <a:cs typeface="Times New Roman" pitchFamily="18" charset="0"/>
              </a:rPr>
              <a:t>The band of energy occupied by the valence electrons is called </a:t>
            </a:r>
            <a:r>
              <a:rPr lang="en-US" dirty="0" smtClean="0">
                <a:solidFill>
                  <a:srgbClr val="FF0000"/>
                </a:solidFill>
                <a:latin typeface="Times New Roman" pitchFamily="18" charset="0"/>
                <a:cs typeface="Times New Roman" pitchFamily="18" charset="0"/>
              </a:rPr>
              <a:t>valence band</a:t>
            </a:r>
            <a:r>
              <a:rPr lang="en-US" dirty="0" smtClean="0">
                <a:latin typeface="Times New Roman" pitchFamily="18" charset="0"/>
                <a:cs typeface="Times New Roman" pitchFamily="18" charset="0"/>
              </a:rPr>
              <a:t>. It may be completely or partially filled with electrons but never empty.</a:t>
            </a:r>
          </a:p>
          <a:p>
            <a:pPr marL="285750" indent="-285750">
              <a:spcAft>
                <a:spcPts val="300"/>
              </a:spcAft>
              <a:buClr>
                <a:srgbClr val="00B050"/>
              </a:buClr>
              <a:buFont typeface="Wingdings" pitchFamily="2" charset="2"/>
              <a:buChar char="v"/>
            </a:pPr>
            <a:r>
              <a:rPr lang="en-US" dirty="0" smtClean="0">
                <a:latin typeface="Times New Roman" pitchFamily="18" charset="0"/>
                <a:cs typeface="Times New Roman" pitchFamily="18" charset="0"/>
              </a:rPr>
              <a:t>The next higher permitted energy band is called the </a:t>
            </a:r>
            <a:r>
              <a:rPr lang="en-US" dirty="0" smtClean="0">
                <a:solidFill>
                  <a:srgbClr val="FF0000"/>
                </a:solidFill>
                <a:latin typeface="Times New Roman" pitchFamily="18" charset="0"/>
                <a:cs typeface="Times New Roman" pitchFamily="18" charset="0"/>
              </a:rPr>
              <a:t>conduction band</a:t>
            </a:r>
            <a:r>
              <a:rPr lang="en-US" dirty="0" smtClean="0">
                <a:latin typeface="Times New Roman" pitchFamily="18" charset="0"/>
                <a:cs typeface="Times New Roman" pitchFamily="18" charset="0"/>
              </a:rPr>
              <a:t> and may either be empty or partially filled with electrons.</a:t>
            </a:r>
          </a:p>
          <a:p>
            <a:pPr marL="285750" indent="-285750">
              <a:spcAft>
                <a:spcPts val="300"/>
              </a:spcAft>
              <a:buClr>
                <a:srgbClr val="00B050"/>
              </a:buClr>
              <a:buFont typeface="Wingdings" pitchFamily="2" charset="2"/>
              <a:buChar char="v"/>
            </a:pPr>
            <a:r>
              <a:rPr lang="en-US" dirty="0" smtClean="0">
                <a:latin typeface="Times New Roman" pitchFamily="18" charset="0"/>
                <a:cs typeface="Times New Roman" pitchFamily="18" charset="0"/>
              </a:rPr>
              <a:t>In conduction band, electrons can move freely and hence are known as </a:t>
            </a:r>
            <a:r>
              <a:rPr lang="en-US" dirty="0" smtClean="0">
                <a:solidFill>
                  <a:srgbClr val="FF0000"/>
                </a:solidFill>
                <a:latin typeface="Times New Roman" pitchFamily="18" charset="0"/>
                <a:cs typeface="Times New Roman" pitchFamily="18" charset="0"/>
              </a:rPr>
              <a:t>conduction electrons</a:t>
            </a:r>
            <a:r>
              <a:rPr lang="en-US" dirty="0" smtClean="0">
                <a:latin typeface="Times New Roman" pitchFamily="18" charset="0"/>
                <a:cs typeface="Times New Roman" pitchFamily="18" charset="0"/>
              </a:rPr>
              <a:t>.</a:t>
            </a:r>
          </a:p>
          <a:p>
            <a:pPr marL="285750" indent="-285750">
              <a:spcAft>
                <a:spcPts val="300"/>
              </a:spcAft>
              <a:buClr>
                <a:srgbClr val="00B050"/>
              </a:buClr>
              <a:buFont typeface="Wingdings" pitchFamily="2" charset="2"/>
              <a:buChar char="v"/>
            </a:pPr>
            <a:r>
              <a:rPr lang="en-US" dirty="0" smtClean="0">
                <a:latin typeface="Times New Roman" pitchFamily="18" charset="0"/>
                <a:cs typeface="Times New Roman" pitchFamily="18" charset="0"/>
              </a:rPr>
              <a:t>The gap between valance and conduction bands is known as </a:t>
            </a:r>
            <a:r>
              <a:rPr lang="en-US" dirty="0" smtClean="0">
                <a:solidFill>
                  <a:srgbClr val="FF0000"/>
                </a:solidFill>
                <a:latin typeface="Times New Roman" pitchFamily="18" charset="0"/>
                <a:cs typeface="Times New Roman" pitchFamily="18" charset="0"/>
              </a:rPr>
              <a:t>forbidden energy gap</a:t>
            </a:r>
            <a:r>
              <a:rPr lang="en-US" dirty="0" smtClean="0">
                <a:latin typeface="Times New Roman" pitchFamily="18" charset="0"/>
                <a:cs typeface="Times New Roman" pitchFamily="18" charset="0"/>
              </a:rPr>
              <a:t>.</a:t>
            </a:r>
          </a:p>
          <a:p>
            <a:pPr marL="285750" indent="-285750">
              <a:spcAft>
                <a:spcPts val="300"/>
              </a:spcAft>
              <a:buClr>
                <a:srgbClr val="00B050"/>
              </a:buClr>
              <a:buFont typeface="Wingdings" pitchFamily="2" charset="2"/>
              <a:buChar char="v"/>
            </a:pPr>
            <a:r>
              <a:rPr lang="en-US" dirty="0" smtClean="0">
                <a:latin typeface="Times New Roman" pitchFamily="18" charset="0"/>
                <a:cs typeface="Times New Roman" pitchFamily="18" charset="0"/>
              </a:rPr>
              <a:t>If a valance electron absorbs enough energy, it jumps across the forbidden energy gap and enters the conduction band.</a:t>
            </a:r>
          </a:p>
          <a:p>
            <a:pPr marL="285750" indent="-285750">
              <a:spcAft>
                <a:spcPts val="300"/>
              </a:spcAft>
              <a:buClr>
                <a:srgbClr val="00B050"/>
              </a:buClr>
              <a:buFont typeface="Wingdings" pitchFamily="2" charset="2"/>
              <a:buChar char="v"/>
            </a:pPr>
            <a:r>
              <a:rPr lang="en-US" dirty="0" smtClean="0">
                <a:latin typeface="Times New Roman" pitchFamily="18" charset="0"/>
                <a:cs typeface="Times New Roman" pitchFamily="18" charset="0"/>
              </a:rPr>
              <a:t>Conduction electrons are found in and freely flow in the conduction band.</a:t>
            </a:r>
          </a:p>
          <a:p>
            <a:pPr marL="285750" indent="-285750">
              <a:spcAft>
                <a:spcPts val="300"/>
              </a:spcAft>
              <a:buClr>
                <a:srgbClr val="00B050"/>
              </a:buClr>
              <a:buFont typeface="Wingdings" pitchFamily="2" charset="2"/>
              <a:buChar char="v"/>
            </a:pPr>
            <a:r>
              <a:rPr lang="en-US" dirty="0" smtClean="0">
                <a:latin typeface="Times New Roman" pitchFamily="18" charset="0"/>
                <a:cs typeface="Times New Roman" pitchFamily="18" charset="0"/>
              </a:rPr>
              <a:t>When an electron is ejected from the valance band, a covalent bond is broken and a positively charged hole is left behind.</a:t>
            </a:r>
          </a:p>
          <a:p>
            <a:pPr marL="285750" indent="-285750">
              <a:spcAft>
                <a:spcPts val="300"/>
              </a:spcAft>
              <a:buClr>
                <a:srgbClr val="00B050"/>
              </a:buClr>
              <a:buFont typeface="Wingdings" pitchFamily="2" charset="2"/>
              <a:buChar char="v"/>
            </a:pPr>
            <a:r>
              <a:rPr lang="en-US" dirty="0" smtClean="0">
                <a:latin typeface="Times New Roman" pitchFamily="18" charset="0"/>
                <a:cs typeface="Times New Roman" pitchFamily="18" charset="0"/>
              </a:rPr>
              <a:t>Holes exist in and flow in the valence band.</a:t>
            </a:r>
          </a:p>
          <a:p>
            <a:pPr marL="285750" indent="-285750">
              <a:spcAft>
                <a:spcPts val="300"/>
              </a:spcAft>
              <a:buClr>
                <a:srgbClr val="00B050"/>
              </a:buClr>
              <a:buFont typeface="Wingdings" pitchFamily="2" charset="2"/>
              <a:buChar char="v"/>
            </a:pPr>
            <a:r>
              <a:rPr lang="en-US" dirty="0" smtClean="0">
                <a:latin typeface="Times New Roman" pitchFamily="18" charset="0"/>
                <a:cs typeface="Times New Roman" pitchFamily="18" charset="0"/>
              </a:rPr>
              <a:t>Conduction electrons move almost twice as fast as the holes.</a:t>
            </a:r>
          </a:p>
        </p:txBody>
      </p:sp>
    </p:spTree>
    <p:extLst>
      <p:ext uri="{BB962C8B-B14F-4D97-AF65-F5344CB8AC3E}">
        <p14:creationId xmlns="" xmlns:p14="http://schemas.microsoft.com/office/powerpoint/2010/main" val="19931101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05179" y="1371600"/>
            <a:ext cx="8257821" cy="32003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717812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1938</TotalTime>
  <Words>2024</Words>
  <Application>Microsoft Office PowerPoint</Application>
  <PresentationFormat>On-screen Show (4:3)</PresentationFormat>
  <Paragraphs>221</Paragraphs>
  <Slides>55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57" baseType="lpstr">
      <vt:lpstr>Office Theme</vt:lpstr>
      <vt:lpstr>Equation</vt:lpstr>
      <vt:lpstr>Electronic Devices  and  Circuits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Devices and Circuits</dc:title>
  <dc:creator>Shuchi</dc:creator>
  <cp:lastModifiedBy>User</cp:lastModifiedBy>
  <cp:revision>214</cp:revision>
  <dcterms:created xsi:type="dcterms:W3CDTF">2016-05-05T16:46:59Z</dcterms:created>
  <dcterms:modified xsi:type="dcterms:W3CDTF">2016-08-22T17:07:31Z</dcterms:modified>
</cp:coreProperties>
</file>