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77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300" r:id="rId19"/>
    <p:sldId id="301" r:id="rId20"/>
    <p:sldId id="302" r:id="rId21"/>
    <p:sldId id="284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9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12" Type="http://schemas.openxmlformats.org/officeDocument/2006/relationships/image" Target="../media/image48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5" Type="http://schemas.openxmlformats.org/officeDocument/2006/relationships/image" Target="../media/image5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Relationship Id="rId14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7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3B7F-33F2-48FA-A11B-52255E6CD5DA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9AB4-0705-46A4-9DBB-4095AA5AD8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3B7F-33F2-48FA-A11B-52255E6CD5DA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9AB4-0705-46A4-9DBB-4095AA5AD8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3B7F-33F2-48FA-A11B-52255E6CD5DA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9AB4-0705-46A4-9DBB-4095AA5AD8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3B7F-33F2-48FA-A11B-52255E6CD5DA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9AB4-0705-46A4-9DBB-4095AA5AD8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3B7F-33F2-48FA-A11B-52255E6CD5DA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9AB4-0705-46A4-9DBB-4095AA5AD8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3B7F-33F2-48FA-A11B-52255E6CD5DA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9AB4-0705-46A4-9DBB-4095AA5AD8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3B7F-33F2-48FA-A11B-52255E6CD5DA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9AB4-0705-46A4-9DBB-4095AA5AD8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3B7F-33F2-48FA-A11B-52255E6CD5DA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9AB4-0705-46A4-9DBB-4095AA5AD8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3B7F-33F2-48FA-A11B-52255E6CD5DA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9AB4-0705-46A4-9DBB-4095AA5AD8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3B7F-33F2-48FA-A11B-52255E6CD5DA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9AB4-0705-46A4-9DBB-4095AA5AD8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3B7F-33F2-48FA-A11B-52255E6CD5DA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9AB4-0705-46A4-9DBB-4095AA5AD8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3B7F-33F2-48FA-A11B-52255E6CD5DA}" type="datetimeFigureOut">
              <a:rPr lang="en-US" smtClean="0"/>
              <a:pPr/>
              <a:t>8/25/2016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B9AB4-0705-46A4-9DBB-4095AA5AD8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oleObject" Target="../embeddings/oleObject24.bin"/><Relationship Id="rId9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6.png"/><Relationship Id="rId5" Type="http://schemas.openxmlformats.org/officeDocument/2006/relationships/oleObject" Target="../embeddings/oleObject26.bin"/><Relationship Id="rId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oleObject" Target="../embeddings/oleObject2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112.png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10" Type="http://schemas.openxmlformats.org/officeDocument/2006/relationships/oleObject" Target="../embeddings/oleObject35.bin"/><Relationship Id="rId4" Type="http://schemas.openxmlformats.org/officeDocument/2006/relationships/image" Target="../media/image113.png"/><Relationship Id="rId9" Type="http://schemas.openxmlformats.org/officeDocument/2006/relationships/oleObject" Target="../embeddings/oleObject34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gi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7.png"/><Relationship Id="rId4" Type="http://schemas.openxmlformats.org/officeDocument/2006/relationships/oleObject" Target="../embeddings/oleObject3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37.bin"/><Relationship Id="rId4" Type="http://schemas.openxmlformats.org/officeDocument/2006/relationships/image" Target="../media/image1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8.png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26.pn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3.bin"/><Relationship Id="rId18" Type="http://schemas.openxmlformats.org/officeDocument/2006/relationships/oleObject" Target="../embeddings/oleObject18.bin"/><Relationship Id="rId3" Type="http://schemas.openxmlformats.org/officeDocument/2006/relationships/image" Target="../media/image52.png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2.bin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2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23.bin"/><Relationship Id="rId10" Type="http://schemas.openxmlformats.org/officeDocument/2006/relationships/oleObject" Target="../embeddings/oleObject10.bin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53.png"/><Relationship Id="rId9" Type="http://schemas.openxmlformats.org/officeDocument/2006/relationships/oleObject" Target="../embeddings/oleObject9.bin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" y="1752600"/>
            <a:ext cx="8839200" cy="2438400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Electronic Devices </a:t>
            </a:r>
            <a:br>
              <a:rPr lang="en-US" sz="6600" b="1" dirty="0" smtClean="0"/>
            </a:br>
            <a:r>
              <a:rPr lang="en-US" sz="6600" b="1" dirty="0" smtClean="0"/>
              <a:t>and Circuits</a:t>
            </a:r>
            <a:endParaRPr lang="en-US" sz="6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9878"/>
            <a:ext cx="8382000" cy="6478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438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9100" y="304800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Input impedance, current gain, voltage gain, output impedance and power gain of a 2-port linear circuit in terms of h parameters :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343890"/>
            <a:ext cx="448194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67960040"/>
              </p:ext>
            </p:extLst>
          </p:nvPr>
        </p:nvGraphicFramePr>
        <p:xfrm>
          <a:off x="514350" y="1066800"/>
          <a:ext cx="4210050" cy="671513"/>
        </p:xfrm>
        <a:graphic>
          <a:graphicData uri="http://schemas.openxmlformats.org/presentationml/2006/ole">
            <p:oleObj spid="_x0000_s20482" name="Equation" r:id="rId4" imgW="2705040" imgH="431640" progId="Equation.3">
              <p:embed/>
            </p:oleObj>
          </a:graphicData>
        </a:graphic>
      </p:graphicFrame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036618"/>
            <a:ext cx="1860469" cy="325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21" y="2576945"/>
            <a:ext cx="3584869" cy="657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3538538"/>
            <a:ext cx="191328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4512" y="4191000"/>
            <a:ext cx="281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Fig., we have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06580446"/>
              </p:ext>
            </p:extLst>
          </p:nvPr>
        </p:nvGraphicFramePr>
        <p:xfrm>
          <a:off x="2522879" y="4099525"/>
          <a:ext cx="808662" cy="624875"/>
        </p:xfrm>
        <a:graphic>
          <a:graphicData uri="http://schemas.openxmlformats.org/presentationml/2006/ole">
            <p:oleObj spid="_x0000_s20483" name="Equation" r:id="rId8" imgW="558720" imgH="431640" progId="Equation.3">
              <p:embed/>
            </p:oleObj>
          </a:graphicData>
        </a:graphic>
      </p:graphicFrame>
      <p:pic>
        <p:nvPicPr>
          <p:cNvPr id="65544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24400"/>
            <a:ext cx="5071872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28655" y="2687780"/>
            <a:ext cx="5611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87536" y="6019800"/>
            <a:ext cx="5611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(ii)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7163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0945"/>
            <a:ext cx="605028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564" y="914400"/>
            <a:ext cx="2305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27863" y="995362"/>
            <a:ext cx="5611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(iii)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93784259"/>
              </p:ext>
            </p:extLst>
          </p:nvPr>
        </p:nvGraphicFramePr>
        <p:xfrm>
          <a:off x="515938" y="2106613"/>
          <a:ext cx="3895725" cy="671512"/>
        </p:xfrm>
        <a:graphic>
          <a:graphicData uri="http://schemas.openxmlformats.org/presentationml/2006/ole">
            <p:oleObj spid="_x0000_s21506" name="Equation" r:id="rId5" imgW="2501640" imgH="4316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46070" y="2209800"/>
            <a:ext cx="5611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(iv)</a:t>
            </a:r>
            <a:endParaRPr lang="en-US" dirty="0"/>
          </a:p>
        </p:txBody>
      </p:sp>
      <p:pic>
        <p:nvPicPr>
          <p:cNvPr id="6656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14" y="3200400"/>
            <a:ext cx="445512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564" y="5562600"/>
            <a:ext cx="2038372" cy="785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391888" y="5764737"/>
            <a:ext cx="5611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(v)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84153561"/>
              </p:ext>
            </p:extLst>
          </p:nvPr>
        </p:nvGraphicFramePr>
        <p:xfrm>
          <a:off x="997530" y="5794752"/>
          <a:ext cx="304800" cy="254000"/>
        </p:xfrm>
        <a:graphic>
          <a:graphicData uri="http://schemas.openxmlformats.org/presentationml/2006/ole">
            <p:oleObj spid="_x0000_s21507" name="Equation" r:id="rId8" imgW="139680" imgH="12672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878689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47915380"/>
              </p:ext>
            </p:extLst>
          </p:nvPr>
        </p:nvGraphicFramePr>
        <p:xfrm>
          <a:off x="542925" y="457200"/>
          <a:ext cx="3994150" cy="671513"/>
        </p:xfrm>
        <a:graphic>
          <a:graphicData uri="http://schemas.openxmlformats.org/presentationml/2006/ole">
            <p:oleObj spid="_x0000_s22530" name="Equation" r:id="rId3" imgW="2565360" imgH="431640" progId="Equation.3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08417" y="547255"/>
            <a:ext cx="5611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(vi)</a:t>
            </a:r>
            <a:endParaRPr lang="en-US" dirty="0"/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3283527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40480" y="2043545"/>
            <a:ext cx="5611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(vii)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819400"/>
            <a:ext cx="432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Eq. (ii) and (vii), we have</a:t>
            </a:r>
            <a:endParaRPr lang="en-US" dirty="0"/>
          </a:p>
        </p:txBody>
      </p:sp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4" y="3738563"/>
            <a:ext cx="2013071" cy="83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59925" y="3815844"/>
            <a:ext cx="67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(viii)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257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0"/>
            <a:ext cx="8114669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84636636"/>
              </p:ext>
            </p:extLst>
          </p:nvPr>
        </p:nvGraphicFramePr>
        <p:xfrm>
          <a:off x="339723" y="110835"/>
          <a:ext cx="5955279" cy="886690"/>
        </p:xfrm>
        <a:graphic>
          <a:graphicData uri="http://schemas.openxmlformats.org/presentationml/2006/ole">
            <p:oleObj spid="_x0000_s23554" name="Equation" r:id="rId4" imgW="3403440" imgH="507960" progId="Equation.3">
              <p:embed/>
            </p:oleObj>
          </a:graphicData>
        </a:graphic>
      </p:graphicFrame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990600"/>
            <a:ext cx="5912344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638800" y="1600200"/>
            <a:ext cx="0" cy="2971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709780"/>
            <a:ext cx="2433145" cy="766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754090" y="353290"/>
            <a:ext cx="67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(ix)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65125" y="3920609"/>
            <a:ext cx="67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(x)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04515777"/>
              </p:ext>
            </p:extLst>
          </p:nvPr>
        </p:nvGraphicFramePr>
        <p:xfrm>
          <a:off x="5638800" y="3851275"/>
          <a:ext cx="304800" cy="254000"/>
        </p:xfrm>
        <a:graphic>
          <a:graphicData uri="http://schemas.openxmlformats.org/presentationml/2006/ole">
            <p:oleObj spid="_x0000_s23555" name="Equation" r:id="rId7" imgW="139680" imgH="12672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94871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84909578"/>
              </p:ext>
            </p:extLst>
          </p:nvPr>
        </p:nvGraphicFramePr>
        <p:xfrm>
          <a:off x="533400" y="457200"/>
          <a:ext cx="2665413" cy="420688"/>
        </p:xfrm>
        <a:graphic>
          <a:graphicData uri="http://schemas.openxmlformats.org/presentationml/2006/ole">
            <p:oleObj spid="_x0000_s24578" name="Equation" r:id="rId3" imgW="1523880" imgH="241200" progId="Equation.3">
              <p:embed/>
            </p:oleObj>
          </a:graphicData>
        </a:graphic>
      </p:graphicFrame>
      <p:pic>
        <p:nvPicPr>
          <p:cNvPr id="69649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232373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3317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650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536330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681789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92" y="1981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782" y="2036620"/>
            <a:ext cx="19431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92" y="2819400"/>
            <a:ext cx="4800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67200"/>
            <a:ext cx="4621854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6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326256"/>
            <a:ext cx="381000" cy="395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7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991" y="5334000"/>
            <a:ext cx="52387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8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04" y="5429321"/>
            <a:ext cx="409941" cy="296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935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2933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9" y="990600"/>
            <a:ext cx="806384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21073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399" y="1066800"/>
            <a:ext cx="356754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4182" y="685800"/>
            <a:ext cx="4779818" cy="5157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300"/>
              </a:spcAft>
            </a:pPr>
            <a:r>
              <a:rPr lang="en-US" b="1" dirty="0"/>
              <a:t>Circuit Operations</a:t>
            </a:r>
          </a:p>
          <a:p>
            <a:pPr>
              <a:lnSpc>
                <a:spcPct val="114000"/>
              </a:lnSpc>
              <a:spcAft>
                <a:spcPts val="300"/>
              </a:spcAft>
            </a:pPr>
            <a:r>
              <a:rPr lang="en-US" dirty="0"/>
              <a:t>When positive half-cycle of the signal is </a:t>
            </a:r>
            <a:r>
              <a:rPr lang="en-US" dirty="0" smtClean="0"/>
              <a:t>applied:</a:t>
            </a:r>
            <a:endParaRPr lang="en-US" dirty="0"/>
          </a:p>
          <a:p>
            <a:pPr marL="285750" indent="-285750">
              <a:lnSpc>
                <a:spcPct val="114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en-US" i="1" dirty="0" smtClean="0"/>
              <a:t>V</a:t>
            </a:r>
            <a:r>
              <a:rPr lang="en-US" i="1" baseline="-25000" dirty="0" smtClean="0"/>
              <a:t>BE</a:t>
            </a:r>
            <a:r>
              <a:rPr lang="en-US" i="1" dirty="0" smtClean="0"/>
              <a:t> </a:t>
            </a:r>
            <a:r>
              <a:rPr lang="en-US" dirty="0"/>
              <a:t>is increased because it is already positive</a:t>
            </a:r>
          </a:p>
          <a:p>
            <a:pPr marL="285750" indent="-285750">
              <a:lnSpc>
                <a:spcPct val="114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/>
              <a:t>w.r.t. the </a:t>
            </a:r>
            <a:r>
              <a:rPr lang="en-US" dirty="0" smtClean="0"/>
              <a:t>ground.</a:t>
            </a:r>
            <a:endParaRPr lang="en-US" dirty="0"/>
          </a:p>
          <a:p>
            <a:pPr marL="285750" indent="-285750">
              <a:lnSpc>
                <a:spcPct val="114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leads to increase in forward bias of </a:t>
            </a:r>
            <a:r>
              <a:rPr lang="en-US" dirty="0" smtClean="0"/>
              <a:t>base-emitter junction.</a:t>
            </a:r>
            <a:endParaRPr lang="en-US" dirty="0"/>
          </a:p>
          <a:p>
            <a:pPr marL="285750" indent="-285750">
              <a:lnSpc>
                <a:spcPct val="114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en-US" i="1" dirty="0" smtClean="0"/>
              <a:t>I</a:t>
            </a:r>
            <a:r>
              <a:rPr lang="en-US" i="1" baseline="-25000" dirty="0" smtClean="0"/>
              <a:t>B</a:t>
            </a:r>
            <a:r>
              <a:rPr lang="en-US" i="1" dirty="0" smtClean="0"/>
              <a:t> </a:t>
            </a:r>
            <a:r>
              <a:rPr lang="en-US" dirty="0"/>
              <a:t>is increased </a:t>
            </a:r>
            <a:r>
              <a:rPr lang="en-US" dirty="0" smtClean="0"/>
              <a:t>somewhat.</a:t>
            </a:r>
            <a:endParaRPr lang="en-US" dirty="0"/>
          </a:p>
          <a:p>
            <a:pPr marL="285750" indent="-285750">
              <a:lnSpc>
                <a:spcPct val="114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en-US" i="1" dirty="0" smtClean="0"/>
              <a:t>I</a:t>
            </a:r>
            <a:r>
              <a:rPr lang="en-US" i="1" baseline="-25000" dirty="0" smtClean="0"/>
              <a:t>C</a:t>
            </a:r>
            <a:r>
              <a:rPr lang="en-US" i="1" dirty="0" smtClean="0"/>
              <a:t> </a:t>
            </a:r>
            <a:r>
              <a:rPr lang="en-US" dirty="0"/>
              <a:t>is increased by α times the </a:t>
            </a:r>
            <a:r>
              <a:rPr lang="en-US" dirty="0" smtClean="0"/>
              <a:t>increased in </a:t>
            </a:r>
            <a:r>
              <a:rPr lang="en-US" i="1" dirty="0"/>
              <a:t>I</a:t>
            </a:r>
            <a:r>
              <a:rPr lang="en-US" i="1" baseline="-25000" dirty="0"/>
              <a:t>B</a:t>
            </a:r>
            <a:r>
              <a:rPr lang="en-US" dirty="0"/>
              <a:t>.</a:t>
            </a:r>
          </a:p>
          <a:p>
            <a:pPr marL="285750" indent="-285750">
              <a:lnSpc>
                <a:spcPct val="114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 smtClean="0"/>
              <a:t>drop </a:t>
            </a:r>
            <a:r>
              <a:rPr lang="en-US" i="1" dirty="0"/>
              <a:t>I</a:t>
            </a:r>
            <a:r>
              <a:rPr lang="en-US" i="1" baseline="-25000" dirty="0"/>
              <a:t>C</a:t>
            </a:r>
            <a:r>
              <a:rPr lang="en-US" i="1" dirty="0"/>
              <a:t> R</a:t>
            </a:r>
            <a:r>
              <a:rPr lang="en-US" i="1" baseline="-25000" dirty="0"/>
              <a:t>C</a:t>
            </a:r>
            <a:r>
              <a:rPr lang="en-US" i="1" dirty="0"/>
              <a:t> </a:t>
            </a:r>
            <a:r>
              <a:rPr lang="en-US" dirty="0"/>
              <a:t>is increased considerably </a:t>
            </a:r>
            <a:r>
              <a:rPr lang="en-US" dirty="0" smtClean="0"/>
              <a:t>and consequently</a:t>
            </a:r>
            <a:r>
              <a:rPr lang="en-US" dirty="0"/>
              <a:t>.</a:t>
            </a:r>
          </a:p>
          <a:p>
            <a:pPr marL="285750" indent="-285750">
              <a:lnSpc>
                <a:spcPct val="114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en-US" i="1" dirty="0" smtClean="0"/>
              <a:t>V</a:t>
            </a:r>
            <a:r>
              <a:rPr lang="en-US" i="1" baseline="-25000" dirty="0" smtClean="0"/>
              <a:t>CE</a:t>
            </a:r>
            <a:r>
              <a:rPr lang="en-US" i="1" dirty="0" smtClean="0"/>
              <a:t> </a:t>
            </a:r>
            <a:r>
              <a:rPr lang="en-US" dirty="0"/>
              <a:t>is decreased as </a:t>
            </a:r>
            <a:r>
              <a:rPr lang="en-US" i="1" dirty="0" smtClean="0"/>
              <a:t>V</a:t>
            </a:r>
            <a:r>
              <a:rPr lang="en-US" i="1" baseline="-25000" dirty="0" smtClean="0"/>
              <a:t>CE</a:t>
            </a:r>
            <a:r>
              <a:rPr lang="en-US" dirty="0" smtClean="0"/>
              <a:t> = </a:t>
            </a:r>
            <a:r>
              <a:rPr lang="en-US" i="1" dirty="0" smtClean="0"/>
              <a:t>V</a:t>
            </a:r>
            <a:r>
              <a:rPr lang="en-US" i="1" baseline="-25000" dirty="0" smtClean="0"/>
              <a:t>CC</a:t>
            </a:r>
            <a:r>
              <a:rPr lang="en-US" i="1" dirty="0" smtClean="0"/>
              <a:t> – I</a:t>
            </a:r>
            <a:r>
              <a:rPr lang="en-US" i="1" baseline="-25000" dirty="0" smtClean="0"/>
              <a:t>C</a:t>
            </a:r>
            <a:r>
              <a:rPr lang="en-US" i="1" dirty="0" smtClean="0"/>
              <a:t>R</a:t>
            </a:r>
            <a:r>
              <a:rPr lang="en-US" i="1" baseline="-25000" dirty="0" smtClean="0"/>
              <a:t>C </a:t>
            </a:r>
            <a:r>
              <a:rPr lang="en-US" i="1" dirty="0" smtClean="0"/>
              <a:t>.</a:t>
            </a:r>
            <a:endParaRPr lang="en-US" i="1" dirty="0"/>
          </a:p>
          <a:p>
            <a:pPr marL="285750" indent="-285750">
              <a:lnSpc>
                <a:spcPct val="114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en-US" dirty="0"/>
              <a:t>Hence, negative half-cycle of the output is obtained. It means that a positive-going input </a:t>
            </a:r>
            <a:r>
              <a:rPr lang="en-US" dirty="0" smtClean="0"/>
              <a:t>signal becomes </a:t>
            </a:r>
            <a:r>
              <a:rPr lang="en-US" dirty="0"/>
              <a:t>a negative going output signal as shown in </a:t>
            </a:r>
            <a:r>
              <a:rPr lang="en-US" dirty="0" smtClean="0"/>
              <a:t>Fig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67808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457200"/>
            <a:ext cx="7315200" cy="3277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300"/>
              </a:spcAft>
            </a:pPr>
            <a:r>
              <a:rPr lang="en-US" sz="2000" b="1" dirty="0" smtClean="0">
                <a:solidFill>
                  <a:srgbClr val="FF0000"/>
                </a:solidFill>
              </a:rPr>
              <a:t>Characteristics </a:t>
            </a:r>
            <a:r>
              <a:rPr lang="en-US" sz="2000" b="1" dirty="0">
                <a:solidFill>
                  <a:srgbClr val="FF0000"/>
                </a:solidFill>
              </a:rPr>
              <a:t>of a CE Amplifier</a:t>
            </a:r>
          </a:p>
          <a:p>
            <a:pPr>
              <a:lnSpc>
                <a:spcPct val="114000"/>
              </a:lnSpc>
              <a:spcAft>
                <a:spcPts val="300"/>
              </a:spcAft>
            </a:pPr>
            <a:r>
              <a:rPr lang="en-US" dirty="0"/>
              <a:t>A </a:t>
            </a:r>
            <a:r>
              <a:rPr lang="en-US" i="1" dirty="0"/>
              <a:t>CE </a:t>
            </a:r>
            <a:r>
              <a:rPr lang="en-US" dirty="0"/>
              <a:t>transistor amplifier has the following characteristics :</a:t>
            </a:r>
          </a:p>
          <a:p>
            <a:pPr>
              <a:lnSpc>
                <a:spcPct val="114000"/>
              </a:lnSpc>
              <a:spcAft>
                <a:spcPts val="300"/>
              </a:spcAft>
            </a:pPr>
            <a:r>
              <a:rPr lang="en-US" b="1" dirty="0"/>
              <a:t>1. </a:t>
            </a:r>
            <a:r>
              <a:rPr lang="en-US" dirty="0"/>
              <a:t>it has moderately low input resistance (1 K to 2 K),</a:t>
            </a:r>
          </a:p>
          <a:p>
            <a:pPr>
              <a:lnSpc>
                <a:spcPct val="114000"/>
              </a:lnSpc>
              <a:spcAft>
                <a:spcPts val="300"/>
              </a:spcAft>
            </a:pPr>
            <a:r>
              <a:rPr lang="en-US" b="1" dirty="0"/>
              <a:t>2. </a:t>
            </a:r>
            <a:r>
              <a:rPr lang="en-US" dirty="0"/>
              <a:t>its output resistance is moderately large (50 K or so),</a:t>
            </a:r>
          </a:p>
          <a:p>
            <a:pPr>
              <a:lnSpc>
                <a:spcPct val="114000"/>
              </a:lnSpc>
              <a:spcAft>
                <a:spcPts val="300"/>
              </a:spcAft>
            </a:pPr>
            <a:r>
              <a:rPr lang="en-US" b="1" dirty="0"/>
              <a:t>3. </a:t>
            </a:r>
            <a:r>
              <a:rPr lang="en-US" dirty="0"/>
              <a:t>its current gain (β) is high (50–300),</a:t>
            </a:r>
          </a:p>
          <a:p>
            <a:pPr>
              <a:lnSpc>
                <a:spcPct val="114000"/>
              </a:lnSpc>
              <a:spcAft>
                <a:spcPts val="300"/>
              </a:spcAft>
            </a:pPr>
            <a:r>
              <a:rPr lang="en-US" b="1" dirty="0"/>
              <a:t>4. </a:t>
            </a:r>
            <a:r>
              <a:rPr lang="en-US" dirty="0"/>
              <a:t>it has very high voltage gain of the order of 1500 or so,</a:t>
            </a:r>
          </a:p>
          <a:p>
            <a:pPr>
              <a:lnSpc>
                <a:spcPct val="114000"/>
              </a:lnSpc>
              <a:spcAft>
                <a:spcPts val="300"/>
              </a:spcAft>
            </a:pPr>
            <a:r>
              <a:rPr lang="en-US" b="1" dirty="0"/>
              <a:t>5. </a:t>
            </a:r>
            <a:r>
              <a:rPr lang="en-US" dirty="0"/>
              <a:t>it produces very high power gain of the order of 10,000 times or 40 dB,</a:t>
            </a:r>
          </a:p>
          <a:p>
            <a:pPr>
              <a:lnSpc>
                <a:spcPct val="114000"/>
              </a:lnSpc>
              <a:spcAft>
                <a:spcPts val="300"/>
              </a:spcAft>
            </a:pPr>
            <a:r>
              <a:rPr lang="en-US" b="1" dirty="0"/>
              <a:t>6. </a:t>
            </a:r>
            <a:r>
              <a:rPr lang="en-US" dirty="0"/>
              <a:t>it produces </a:t>
            </a:r>
            <a:r>
              <a:rPr lang="en-US" b="1" i="1" dirty="0"/>
              <a:t>phase reversal </a:t>
            </a:r>
            <a:r>
              <a:rPr lang="en-US" dirty="0"/>
              <a:t>of input signal </a:t>
            </a:r>
            <a:r>
              <a:rPr lang="en-US" i="1" dirty="0"/>
              <a:t>i.e</a:t>
            </a:r>
            <a:r>
              <a:rPr lang="en-US" dirty="0"/>
              <a:t>. input and output signals are </a:t>
            </a:r>
            <a:r>
              <a:rPr lang="en-US" dirty="0" smtClean="0"/>
              <a:t>   </a:t>
            </a:r>
          </a:p>
          <a:p>
            <a:pPr>
              <a:lnSpc>
                <a:spcPct val="114000"/>
              </a:lnSpc>
              <a:spcAft>
                <a:spcPts val="300"/>
              </a:spcAft>
            </a:pPr>
            <a:r>
              <a:rPr lang="en-US" dirty="0"/>
              <a:t> </a:t>
            </a:r>
            <a:r>
              <a:rPr lang="en-US" dirty="0" smtClean="0"/>
              <a:t>   180</a:t>
            </a:r>
            <a:r>
              <a:rPr lang="en-US" dirty="0"/>
              <a:t>° out of </a:t>
            </a:r>
            <a:r>
              <a:rPr lang="en-US" dirty="0" smtClean="0"/>
              <a:t>phase with </a:t>
            </a:r>
            <a:r>
              <a:rPr lang="en-US" dirty="0"/>
              <a:t>each other.</a:t>
            </a:r>
          </a:p>
        </p:txBody>
      </p:sp>
    </p:spTree>
    <p:extLst>
      <p:ext uri="{BB962C8B-B14F-4D97-AF65-F5344CB8AC3E}">
        <p14:creationId xmlns:p14="http://schemas.microsoft.com/office/powerpoint/2010/main" xmlns="" val="163653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92668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DC Load Line: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814" y="762000"/>
            <a:ext cx="3086761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10668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Straight line joining two points saturation and cut-off points.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30021"/>
            <a:ext cx="3233080" cy="58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41896"/>
            <a:ext cx="4650971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42672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Q-point/Quiescent point: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48" y="4724400"/>
            <a:ext cx="8382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86575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22619" y="2426182"/>
            <a:ext cx="4696691" cy="377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7534" y="318655"/>
            <a:ext cx="80252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(</a:t>
            </a:r>
            <a:r>
              <a:rPr lang="en-US" b="1" i="1" dirty="0"/>
              <a:t>a</a:t>
            </a:r>
            <a:r>
              <a:rPr lang="en-US" b="1" dirty="0"/>
              <a:t>) Class-A Amplifier</a:t>
            </a:r>
          </a:p>
          <a:p>
            <a:r>
              <a:rPr lang="en-US" dirty="0"/>
              <a:t>In this case, the </a:t>
            </a:r>
            <a:r>
              <a:rPr lang="en-US" dirty="0" smtClean="0"/>
              <a:t>transistor is </a:t>
            </a:r>
            <a:r>
              <a:rPr lang="en-US" dirty="0"/>
              <a:t>so biased that </a:t>
            </a:r>
            <a:r>
              <a:rPr lang="en-US" dirty="0" smtClean="0"/>
              <a:t>output current </a:t>
            </a:r>
            <a:r>
              <a:rPr lang="en-US" dirty="0"/>
              <a:t>flows for the </a:t>
            </a:r>
            <a:r>
              <a:rPr lang="en-US" dirty="0" smtClean="0"/>
              <a:t>full cycle of </a:t>
            </a:r>
            <a:r>
              <a:rPr lang="en-US" dirty="0"/>
              <a:t>the input </a:t>
            </a:r>
            <a:r>
              <a:rPr lang="en-US" dirty="0" smtClean="0"/>
              <a:t>signal (</a:t>
            </a:r>
            <a:r>
              <a:rPr lang="en-US" dirty="0"/>
              <a:t>360°) as shown in Fig. </a:t>
            </a:r>
            <a:r>
              <a:rPr lang="en-US" dirty="0" smtClean="0"/>
              <a:t>(</a:t>
            </a:r>
            <a:r>
              <a:rPr lang="en-US" i="1" dirty="0"/>
              <a:t>a</a:t>
            </a:r>
            <a:r>
              <a:rPr lang="en-US" dirty="0"/>
              <a:t>). </a:t>
            </a:r>
            <a:r>
              <a:rPr lang="en-US" dirty="0" smtClean="0"/>
              <a:t>Hence</a:t>
            </a:r>
            <a:r>
              <a:rPr lang="en-US" dirty="0"/>
              <a:t>, its conduction </a:t>
            </a:r>
            <a:r>
              <a:rPr lang="en-US" dirty="0" smtClean="0"/>
              <a:t>angle is </a:t>
            </a:r>
            <a:r>
              <a:rPr lang="en-US" dirty="0"/>
              <a:t>360°.</a:t>
            </a:r>
          </a:p>
          <a:p>
            <a:r>
              <a:rPr lang="en-US" b="1" dirty="0"/>
              <a:t>(</a:t>
            </a:r>
            <a:r>
              <a:rPr lang="en-US" b="1" i="1" dirty="0"/>
              <a:t>b</a:t>
            </a:r>
            <a:r>
              <a:rPr lang="en-US" b="1" dirty="0"/>
              <a:t>) Class-B Amplifier</a:t>
            </a:r>
          </a:p>
          <a:p>
            <a:r>
              <a:rPr lang="en-US" dirty="0"/>
              <a:t>In this case, the </a:t>
            </a:r>
            <a:r>
              <a:rPr lang="en-US" dirty="0" smtClean="0"/>
              <a:t>transistor bias </a:t>
            </a:r>
            <a:r>
              <a:rPr lang="en-US" dirty="0"/>
              <a:t>and the amplitude </a:t>
            </a:r>
            <a:r>
              <a:rPr lang="en-US" dirty="0" smtClean="0"/>
              <a:t>of input </a:t>
            </a:r>
            <a:r>
              <a:rPr lang="en-US" dirty="0"/>
              <a:t>signal are such that </a:t>
            </a:r>
            <a:r>
              <a:rPr lang="en-US" dirty="0" smtClean="0"/>
              <a:t>output current </a:t>
            </a:r>
            <a:r>
              <a:rPr lang="en-US" dirty="0"/>
              <a:t>flows for </a:t>
            </a:r>
            <a:r>
              <a:rPr lang="en-US" dirty="0" smtClean="0"/>
              <a:t>only half-cycle </a:t>
            </a:r>
            <a:r>
              <a:rPr lang="en-US" dirty="0"/>
              <a:t>(180°) of the </a:t>
            </a:r>
            <a:r>
              <a:rPr lang="en-US" dirty="0" smtClean="0"/>
              <a:t>input signal</a:t>
            </a:r>
            <a:r>
              <a:rPr lang="en-US" dirty="0"/>
              <a:t>. </a:t>
            </a:r>
            <a:r>
              <a:rPr lang="en-US" dirty="0" smtClean="0"/>
              <a:t>The </a:t>
            </a:r>
            <a:r>
              <a:rPr lang="en-US" dirty="0"/>
              <a:t>transistor </a:t>
            </a:r>
            <a:r>
              <a:rPr lang="en-US" dirty="0" smtClean="0"/>
              <a:t>conduction angle </a:t>
            </a:r>
            <a:r>
              <a:rPr lang="en-US" dirty="0"/>
              <a:t>equals 180</a:t>
            </a:r>
            <a:r>
              <a:rPr lang="en-US" dirty="0" smtClean="0"/>
              <a:t>°.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7534" y="2265215"/>
            <a:ext cx="40126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(</a:t>
            </a:r>
            <a:r>
              <a:rPr lang="en-US" b="1" i="1" dirty="0"/>
              <a:t>c</a:t>
            </a:r>
            <a:r>
              <a:rPr lang="en-US" b="1" dirty="0"/>
              <a:t>) Class-C Amplifier</a:t>
            </a:r>
          </a:p>
          <a:p>
            <a:r>
              <a:rPr lang="en-US" dirty="0"/>
              <a:t>In this case, transistor bias and signal amplitude are such that output current flows for appreciably less than half-cycle of the input signal </a:t>
            </a:r>
            <a:r>
              <a:rPr lang="en-US" i="1" dirty="0"/>
              <a:t>(</a:t>
            </a:r>
            <a:r>
              <a:rPr lang="en-US" dirty="0"/>
              <a:t>120 ° to 150°).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606" y="3844422"/>
            <a:ext cx="40195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(</a:t>
            </a:r>
            <a:r>
              <a:rPr lang="en-US" b="1" i="1" dirty="0"/>
              <a:t>d</a:t>
            </a:r>
            <a:r>
              <a:rPr lang="en-US" b="1" dirty="0"/>
              <a:t>) Class-AB Amplifier</a:t>
            </a:r>
          </a:p>
          <a:p>
            <a:r>
              <a:rPr lang="en-US" dirty="0"/>
              <a:t>The characteristics of such an amplifier lie in-between those of class-A and class-B. Here</a:t>
            </a:r>
            <a:r>
              <a:rPr lang="en-US" dirty="0" smtClean="0"/>
              <a:t>, biasing </a:t>
            </a:r>
            <a:r>
              <a:rPr lang="en-US" dirty="0"/>
              <a:t>conditions are such that output current flows for appreciably more than half but less than </a:t>
            </a:r>
            <a:r>
              <a:rPr lang="en-US" dirty="0" smtClean="0"/>
              <a:t>the entire </a:t>
            </a:r>
            <a:r>
              <a:rPr lang="en-US" dirty="0"/>
              <a:t>cycle </a:t>
            </a:r>
            <a:r>
              <a:rPr lang="en-US" i="1" dirty="0"/>
              <a:t>i.e</a:t>
            </a:r>
            <a:r>
              <a:rPr lang="en-US" dirty="0"/>
              <a:t>. current flows for more than 180° but less than 360°.</a:t>
            </a:r>
          </a:p>
        </p:txBody>
      </p:sp>
    </p:spTree>
    <p:extLst>
      <p:ext uri="{BB962C8B-B14F-4D97-AF65-F5344CB8AC3E}">
        <p14:creationId xmlns:p14="http://schemas.microsoft.com/office/powerpoint/2010/main" xmlns="" val="23801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209490"/>
            <a:ext cx="31420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Field Effect Transistor (FET)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5925" y="2362200"/>
            <a:ext cx="7893764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631" y="838200"/>
            <a:ext cx="669151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37376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2638" y="1924050"/>
            <a:ext cx="503872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533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Symbol for JFET: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6522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392430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047750"/>
            <a:ext cx="400050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51545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9155" y="812703"/>
            <a:ext cx="3124200" cy="2387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9405" y="805776"/>
            <a:ext cx="31527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https://cnx.org/resources/a7dfd388fffe81b999f383318295ca8cd3beb391/Picture%204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80634" y="3269673"/>
            <a:ext cx="4728730" cy="338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374" y="3844636"/>
            <a:ext cx="2932981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9155" y="3352800"/>
            <a:ext cx="352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Drain current at pinch-off region: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9155" y="304800"/>
            <a:ext cx="398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Drain characteristic of a JFET: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1670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155" y="304800"/>
            <a:ext cx="398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Transfer characteristic of a JFET: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782780"/>
            <a:ext cx="4052455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295400"/>
            <a:ext cx="2262187" cy="2870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599" y="1204911"/>
            <a:ext cx="5544152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4364" y="1752600"/>
            <a:ext cx="302486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431" y="2730764"/>
            <a:ext cx="3182112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7051" y="3429000"/>
            <a:ext cx="2194560" cy="6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018" y="4724399"/>
            <a:ext cx="6147582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09004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799"/>
            <a:ext cx="3069771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599" y="762000"/>
            <a:ext cx="2331720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599" y="2687955"/>
            <a:ext cx="2269375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235" y="3778135"/>
            <a:ext cx="2534194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93008992"/>
              </p:ext>
            </p:extLst>
          </p:nvPr>
        </p:nvGraphicFramePr>
        <p:xfrm>
          <a:off x="1250988" y="1156855"/>
          <a:ext cx="3103562" cy="1384300"/>
        </p:xfrm>
        <a:graphic>
          <a:graphicData uri="http://schemas.openxmlformats.org/presentationml/2006/ole">
            <p:oleObj spid="_x0000_s37890" name="Equation" r:id="rId7" imgW="1993680" imgH="888840" progId="Equation.3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19818382"/>
              </p:ext>
            </p:extLst>
          </p:nvPr>
        </p:nvGraphicFramePr>
        <p:xfrm>
          <a:off x="1744286" y="2999077"/>
          <a:ext cx="1325563" cy="731837"/>
        </p:xfrm>
        <a:graphic>
          <a:graphicData uri="http://schemas.openxmlformats.org/presentationml/2006/ole">
            <p:oleObj spid="_x0000_s37891" name="Equation" r:id="rId8" imgW="850680" imgH="46980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21678589"/>
              </p:ext>
            </p:extLst>
          </p:nvPr>
        </p:nvGraphicFramePr>
        <p:xfrm>
          <a:off x="1201577" y="4191000"/>
          <a:ext cx="1147763" cy="731837"/>
        </p:xfrm>
        <a:graphic>
          <a:graphicData uri="http://schemas.openxmlformats.org/presentationml/2006/ole">
            <p:oleObj spid="_x0000_s37892" name="Equation" r:id="rId9" imgW="736560" imgH="4698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24688298"/>
              </p:ext>
            </p:extLst>
          </p:nvPr>
        </p:nvGraphicFramePr>
        <p:xfrm>
          <a:off x="1261109" y="5181600"/>
          <a:ext cx="1028700" cy="315912"/>
        </p:xfrm>
        <a:graphic>
          <a:graphicData uri="http://schemas.openxmlformats.org/presentationml/2006/ole">
            <p:oleObj spid="_x0000_s37893" name="Equation" r:id="rId10" imgW="660240" imgH="2030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34397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MOSFET এর চিত্র ফলাফ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399" y="1676400"/>
            <a:ext cx="543323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49173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www.elprocus.com/wp-content/uploads/2012/09/MOSFET-BLOCK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599" y="1524000"/>
            <a:ext cx="5441263" cy="355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52245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581400"/>
            <a:ext cx="648740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647" y="648392"/>
            <a:ext cx="3352553" cy="29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1640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eMOSFET characteristics: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8612" y="655320"/>
            <a:ext cx="3753241" cy="29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984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Draw the load line and locate the q-point for the given circuit:</a:t>
            </a:r>
            <a:endParaRPr lang="en-US" sz="2400" b="1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00200"/>
            <a:ext cx="408622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3893812" cy="114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78" y="3171824"/>
            <a:ext cx="3319272" cy="30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78" y="3810000"/>
            <a:ext cx="3337560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87" y="4495800"/>
            <a:ext cx="4469130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3739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williamson-labs.com/images/opamp-block_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0925" y="609600"/>
            <a:ext cx="680466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71800" y="209490"/>
            <a:ext cx="36102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Operational Amplifier (Op-Amp)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810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www.talkingelectronics.com/projects/OP-AMP/images/741Pinou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8810" y="1752600"/>
            <a:ext cx="643466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664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748352"/>
            <a:ext cx="792881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3048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Active Filters: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524000"/>
            <a:ext cx="78526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four major types of filters (frequency selective filters):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smtClean="0"/>
              <a:t>Low pass filter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smtClean="0"/>
              <a:t>High pass filter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smtClean="0"/>
              <a:t>Band pass filter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smtClean="0"/>
              <a:t>Stop band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142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fg15_006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47415" y="1752600"/>
            <a:ext cx="4455200" cy="361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04800" y="533400"/>
            <a:ext cx="845820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1C1C1C"/>
                </a:solidFill>
              </a:rPr>
              <a:t>The </a:t>
            </a:r>
            <a:r>
              <a:rPr lang="en-US" sz="2000" dirty="0">
                <a:solidFill>
                  <a:srgbClr val="1C1C1C"/>
                </a:solidFill>
              </a:rPr>
              <a:t>active filter consists of </a:t>
            </a:r>
            <a:r>
              <a:rPr lang="en-US" sz="2000" dirty="0">
                <a:solidFill>
                  <a:srgbClr val="FF0066"/>
                </a:solidFill>
              </a:rPr>
              <a:t>an amplifier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FF0066"/>
                </a:solidFill>
              </a:rPr>
              <a:t> a negative feedback circuit</a:t>
            </a:r>
            <a:r>
              <a:rPr lang="en-US" sz="2000" dirty="0">
                <a:solidFill>
                  <a:srgbClr val="1C1C1C"/>
                </a:solidFill>
              </a:rPr>
              <a:t> and </a:t>
            </a:r>
            <a:r>
              <a:rPr lang="en-US" sz="2000" dirty="0">
                <a:solidFill>
                  <a:srgbClr val="FF0066"/>
                </a:solidFill>
              </a:rPr>
              <a:t>RC circuit</a:t>
            </a:r>
            <a:r>
              <a:rPr lang="en-US" sz="2000" dirty="0">
                <a:solidFill>
                  <a:srgbClr val="1C1C1C"/>
                </a:solidFill>
              </a:rPr>
              <a:t>. </a:t>
            </a:r>
            <a:endParaRPr lang="en-US" sz="2000" dirty="0" smtClean="0">
              <a:solidFill>
                <a:srgbClr val="1C1C1C"/>
              </a:solidFill>
            </a:endParaRPr>
          </a:p>
          <a:p>
            <a:pPr marL="342900" indent="-342900" eaLnBrk="1" hangingPunct="1"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1C1C1C"/>
                </a:solidFill>
              </a:rPr>
              <a:t>The </a:t>
            </a:r>
            <a:r>
              <a:rPr lang="en-US" sz="2000" dirty="0">
                <a:solidFill>
                  <a:srgbClr val="1C1C1C"/>
                </a:solidFill>
              </a:rPr>
              <a:t>amplifier and feedback are connected in a </a:t>
            </a:r>
            <a:r>
              <a:rPr lang="en-US" sz="2000" dirty="0">
                <a:solidFill>
                  <a:srgbClr val="FF0066"/>
                </a:solidFill>
              </a:rPr>
              <a:t>non-inverting configuration</a:t>
            </a:r>
            <a:r>
              <a:rPr lang="en-US" sz="2000" dirty="0" smtClean="0">
                <a:solidFill>
                  <a:srgbClr val="1C1C1C"/>
                </a:solidFill>
              </a:rPr>
              <a:t>.</a:t>
            </a:r>
            <a:endParaRPr lang="en-US" sz="2000" dirty="0">
              <a:solidFill>
                <a:srgbClr val="1C1C1C"/>
              </a:solidFill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576015" y="5405698"/>
            <a:ext cx="4038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1C1C1C"/>
                </a:solidFill>
                <a:latin typeface="+mj-lt"/>
              </a:rPr>
              <a:t>General diagram of </a:t>
            </a:r>
            <a:r>
              <a:rPr lang="en-US" sz="2000" dirty="0" smtClean="0">
                <a:solidFill>
                  <a:srgbClr val="1C1C1C"/>
                </a:solidFill>
                <a:latin typeface="+mj-lt"/>
              </a:rPr>
              <a:t>an active </a:t>
            </a:r>
            <a:r>
              <a:rPr lang="en-US" sz="2000" dirty="0">
                <a:solidFill>
                  <a:srgbClr val="1C1C1C"/>
                </a:solidFill>
                <a:latin typeface="+mj-lt"/>
              </a:rPr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xmlns="" val="264877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04800"/>
            <a:ext cx="4788626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3048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Low Pass Active Filter: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20515696"/>
              </p:ext>
            </p:extLst>
          </p:nvPr>
        </p:nvGraphicFramePr>
        <p:xfrm>
          <a:off x="1021876" y="1946275"/>
          <a:ext cx="2438400" cy="1406525"/>
        </p:xfrm>
        <a:graphic>
          <a:graphicData uri="http://schemas.openxmlformats.org/presentationml/2006/ole">
            <p:oleObj spid="_x0000_s38914" name="Equation" r:id="rId4" imgW="748975" imgH="431613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9906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Cut-off frequency of a first-order low pass active filter is: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5186" y="3429000"/>
            <a:ext cx="4210214" cy="284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10200" y="6276488"/>
            <a:ext cx="280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Frequency response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270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048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High Pass Active Filter: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2113" y="304800"/>
            <a:ext cx="3344662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33331" y="2819400"/>
            <a:ext cx="4191222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0200" y="6276488"/>
            <a:ext cx="280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Frequency response curve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92153945"/>
              </p:ext>
            </p:extLst>
          </p:nvPr>
        </p:nvGraphicFramePr>
        <p:xfrm>
          <a:off x="1021876" y="1946275"/>
          <a:ext cx="2438400" cy="1406525"/>
        </p:xfrm>
        <a:graphic>
          <a:graphicData uri="http://schemas.openxmlformats.org/presentationml/2006/ole">
            <p:oleObj spid="_x0000_s39938" name="Equation" r:id="rId5" imgW="748975" imgH="431613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9906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Cut-off frequency of a first-order high pass active filter 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300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92668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AC Load Line:</a:t>
            </a:r>
            <a:endParaRPr lang="en-US" sz="2800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422073"/>
            <a:ext cx="3733800" cy="3076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3628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7296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40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0"/>
            <a:ext cx="50292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159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895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42" y="1447800"/>
            <a:ext cx="8240358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14600"/>
            <a:ext cx="3305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8394192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6190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93780658"/>
              </p:ext>
            </p:extLst>
          </p:nvPr>
        </p:nvGraphicFramePr>
        <p:xfrm>
          <a:off x="914400" y="1845820"/>
          <a:ext cx="1201515" cy="843169"/>
        </p:xfrm>
        <a:graphic>
          <a:graphicData uri="http://schemas.openxmlformats.org/presentationml/2006/ole">
            <p:oleObj spid="_x0000_s1026" name="Equation" r:id="rId3" imgW="723600" imgH="507960" progId="Equation.3">
              <p:embed/>
            </p:oleObj>
          </a:graphicData>
        </a:graphic>
      </p:graphicFrame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1" y="233363"/>
            <a:ext cx="79178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89" y="838200"/>
            <a:ext cx="192505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613" y="3124200"/>
            <a:ext cx="33909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07" y="4890446"/>
            <a:ext cx="4680377" cy="121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3"/>
          <p:cNvGrpSpPr/>
          <p:nvPr/>
        </p:nvGrpSpPr>
        <p:grpSpPr>
          <a:xfrm>
            <a:off x="5291931" y="1623475"/>
            <a:ext cx="3190875" cy="1162050"/>
            <a:chOff x="5215802" y="838200"/>
            <a:chExt cx="3190875" cy="1162050"/>
          </a:xfrm>
        </p:grpSpPr>
        <p:pic>
          <p:nvPicPr>
            <p:cNvPr id="61442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5802" y="838200"/>
              <a:ext cx="3190875" cy="1162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48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0743" y="1816900"/>
              <a:ext cx="16825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46083153"/>
              </p:ext>
            </p:extLst>
          </p:nvPr>
        </p:nvGraphicFramePr>
        <p:xfrm>
          <a:off x="2590800" y="1845820"/>
          <a:ext cx="1187867" cy="848476"/>
        </p:xfrm>
        <a:graphic>
          <a:graphicData uri="http://schemas.openxmlformats.org/presentationml/2006/ole">
            <p:oleObj spid="_x0000_s1027" name="Equation" r:id="rId10" imgW="711000" imgH="50796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42167232"/>
              </p:ext>
            </p:extLst>
          </p:nvPr>
        </p:nvGraphicFramePr>
        <p:xfrm>
          <a:off x="909638" y="3327125"/>
          <a:ext cx="1195387" cy="852488"/>
        </p:xfrm>
        <a:graphic>
          <a:graphicData uri="http://schemas.openxmlformats.org/presentationml/2006/ole">
            <p:oleObj spid="_x0000_s1028" name="Equation" r:id="rId11" imgW="711000" imgH="507960" progId="Equation.3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44113300"/>
              </p:ext>
            </p:extLst>
          </p:nvPr>
        </p:nvGraphicFramePr>
        <p:xfrm>
          <a:off x="2655888" y="3290888"/>
          <a:ext cx="1223962" cy="857250"/>
        </p:xfrm>
        <a:graphic>
          <a:graphicData uri="http://schemas.openxmlformats.org/presentationml/2006/ole">
            <p:oleObj spid="_x0000_s1029" name="Equation" r:id="rId12" imgW="723600" imgH="50796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85536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3403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0" y="3048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The h-parameters notations for transistor: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0"/>
            <a:ext cx="19431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09800"/>
            <a:ext cx="16287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7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0"/>
            <a:ext cx="7772400" cy="486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7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0"/>
            <a:ext cx="3749040" cy="384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186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1" y="914400"/>
            <a:ext cx="3403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0" y="3048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The h-parameters notations for transistor: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914400"/>
            <a:ext cx="19431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352" y="1636594"/>
            <a:ext cx="16287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7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55" y="2541896"/>
            <a:ext cx="7772400" cy="486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7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" y="3214048"/>
            <a:ext cx="3749040" cy="384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88" y="4038600"/>
            <a:ext cx="7568469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186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http://1343372640.rsc.cdn77.org/gate-exam/wp-content/uploads/2015/12/02131708/11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2484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85088"/>
            <a:ext cx="2277867" cy="151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21"/>
          <p:cNvGrpSpPr/>
          <p:nvPr/>
        </p:nvGrpSpPr>
        <p:grpSpPr>
          <a:xfrm>
            <a:off x="4724400" y="685800"/>
            <a:ext cx="4057650" cy="2074140"/>
            <a:chOff x="4724400" y="674688"/>
            <a:chExt cx="4057650" cy="2074140"/>
          </a:xfrm>
        </p:grpSpPr>
        <p:pic>
          <p:nvPicPr>
            <p:cNvPr id="6246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4701" y="990600"/>
              <a:ext cx="3409950" cy="151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271972795"/>
                </p:ext>
              </p:extLst>
            </p:nvPr>
          </p:nvGraphicFramePr>
          <p:xfrm>
            <a:off x="5233988" y="777875"/>
            <a:ext cx="176212" cy="315913"/>
          </p:xfrm>
          <a:graphic>
            <a:graphicData uri="http://schemas.openxmlformats.org/presentationml/2006/ole">
              <p:oleObj spid="_x0000_s19458" name="Equation" r:id="rId5" imgW="126720" imgH="228600" progId="Equation.3">
                <p:embed/>
              </p:oleObj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182188283"/>
                </p:ext>
              </p:extLst>
            </p:nvPr>
          </p:nvGraphicFramePr>
          <p:xfrm>
            <a:off x="8045450" y="792163"/>
            <a:ext cx="176213" cy="315912"/>
          </p:xfrm>
          <a:graphic>
            <a:graphicData uri="http://schemas.openxmlformats.org/presentationml/2006/ole">
              <p:oleObj spid="_x0000_s19459" name="Equation" r:id="rId6" imgW="126720" imgH="228600" progId="Equation.3">
                <p:embed/>
              </p:oleObj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04514919"/>
                </p:ext>
              </p:extLst>
            </p:nvPr>
          </p:nvGraphicFramePr>
          <p:xfrm>
            <a:off x="5777345" y="674688"/>
            <a:ext cx="246062" cy="315912"/>
          </p:xfrm>
          <a:graphic>
            <a:graphicData uri="http://schemas.openxmlformats.org/presentationml/2006/ole">
              <p:oleObj spid="_x0000_s19460" name="Equation" r:id="rId7" imgW="177480" imgH="228600" progId="Equation.3">
                <p:embed/>
              </p:oleObj>
            </a:graphicData>
          </a:graphic>
        </p:graphicFrame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83577908"/>
                </p:ext>
              </p:extLst>
            </p:nvPr>
          </p:nvGraphicFramePr>
          <p:xfrm>
            <a:off x="5708650" y="1589088"/>
            <a:ext cx="474663" cy="315913"/>
          </p:xfrm>
          <a:graphic>
            <a:graphicData uri="http://schemas.openxmlformats.org/presentationml/2006/ole">
              <p:oleObj spid="_x0000_s19461" name="Equation" r:id="rId8" imgW="342720" imgH="228600" progId="Equation.3">
                <p:embed/>
              </p:oleObj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112589749"/>
                </p:ext>
              </p:extLst>
            </p:nvPr>
          </p:nvGraphicFramePr>
          <p:xfrm>
            <a:off x="7286625" y="1643063"/>
            <a:ext cx="385763" cy="320675"/>
          </p:xfrm>
          <a:graphic>
            <a:graphicData uri="http://schemas.openxmlformats.org/presentationml/2006/ole">
              <p:oleObj spid="_x0000_s19462" name="Equation" r:id="rId9" imgW="291960" imgH="241200" progId="Equation.3">
                <p:embed/>
              </p:oleObj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662917262"/>
                </p:ext>
              </p:extLst>
            </p:nvPr>
          </p:nvGraphicFramePr>
          <p:xfrm>
            <a:off x="7961745" y="1502065"/>
            <a:ext cx="319088" cy="574675"/>
          </p:xfrm>
          <a:graphic>
            <a:graphicData uri="http://schemas.openxmlformats.org/presentationml/2006/ole">
              <p:oleObj spid="_x0000_s19463" name="Equation" r:id="rId10" imgW="241200" imgH="431640" progId="Equation.3">
                <p:embed/>
              </p:oleObj>
            </a:graphicData>
          </a:graphic>
        </p:graphicFrame>
        <p:sp>
          <p:nvSpPr>
            <p:cNvPr id="5" name="Oval 4"/>
            <p:cNvSpPr/>
            <p:nvPr/>
          </p:nvSpPr>
          <p:spPr>
            <a:xfrm>
              <a:off x="4995426" y="1087580"/>
              <a:ext cx="91440" cy="914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8478806" y="2394239"/>
              <a:ext cx="91440" cy="914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8474651" y="1087580"/>
              <a:ext cx="91440" cy="914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991271" y="2397010"/>
              <a:ext cx="91440" cy="914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752705" y="2382980"/>
              <a:ext cx="91440" cy="914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039717563"/>
                </p:ext>
              </p:extLst>
            </p:nvPr>
          </p:nvGraphicFramePr>
          <p:xfrm>
            <a:off x="6692900" y="2521815"/>
            <a:ext cx="211138" cy="227013"/>
          </p:xfrm>
          <a:graphic>
            <a:graphicData uri="http://schemas.openxmlformats.org/presentationml/2006/ole">
              <p:oleObj spid="_x0000_s19464" name="Equation" r:id="rId11" imgW="152280" imgH="164880" progId="Equation.3">
                <p:embed/>
              </p:oleObj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925796529"/>
                </p:ext>
              </p:extLst>
            </p:nvPr>
          </p:nvGraphicFramePr>
          <p:xfrm>
            <a:off x="8418513" y="852488"/>
            <a:ext cx="211137" cy="244475"/>
          </p:xfrm>
          <a:graphic>
            <a:graphicData uri="http://schemas.openxmlformats.org/presentationml/2006/ole">
              <p:oleObj spid="_x0000_s19465" name="Equation" r:id="rId12" imgW="152280" imgH="177480" progId="Equation.3">
                <p:embed/>
              </p:oleObj>
            </a:graphicData>
          </a:graphic>
        </p:graphicFrame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191853103"/>
                </p:ext>
              </p:extLst>
            </p:nvPr>
          </p:nvGraphicFramePr>
          <p:xfrm>
            <a:off x="4854580" y="873700"/>
            <a:ext cx="211138" cy="227013"/>
          </p:xfrm>
          <a:graphic>
            <a:graphicData uri="http://schemas.openxmlformats.org/presentationml/2006/ole">
              <p:oleObj spid="_x0000_s19466" name="Equation" r:id="rId13" imgW="152280" imgH="164880" progId="Equation.3">
                <p:embed/>
              </p:oleObj>
            </a:graphicData>
          </a:graphic>
        </p:graphicFrame>
        <p:grpSp>
          <p:nvGrpSpPr>
            <p:cNvPr id="19" name="Group 20"/>
            <p:cNvGrpSpPr/>
            <p:nvPr/>
          </p:nvGrpSpPr>
          <p:grpSpPr>
            <a:xfrm>
              <a:off x="5036991" y="1149925"/>
              <a:ext cx="1" cy="1239550"/>
              <a:chOff x="5036991" y="1149925"/>
              <a:chExt cx="1" cy="1239550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V="1">
                <a:off x="5036991" y="1149925"/>
                <a:ext cx="1" cy="457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5036991" y="1967345"/>
                <a:ext cx="0" cy="4221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25"/>
            <p:cNvGrpSpPr/>
            <p:nvPr/>
          </p:nvGrpSpPr>
          <p:grpSpPr>
            <a:xfrm>
              <a:off x="8534399" y="1143000"/>
              <a:ext cx="1" cy="1239550"/>
              <a:chOff x="5036991" y="1149925"/>
              <a:chExt cx="1" cy="1239550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5036991" y="1149925"/>
                <a:ext cx="1" cy="457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5036991" y="1967345"/>
                <a:ext cx="0" cy="4221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17102639"/>
                </p:ext>
              </p:extLst>
            </p:nvPr>
          </p:nvGraphicFramePr>
          <p:xfrm>
            <a:off x="8437563" y="1606551"/>
            <a:ext cx="263525" cy="315912"/>
          </p:xfrm>
          <a:graphic>
            <a:graphicData uri="http://schemas.openxmlformats.org/presentationml/2006/ole">
              <p:oleObj spid="_x0000_s19467" name="Equation" r:id="rId14" imgW="190440" imgH="228600" progId="Equation.3">
                <p:embed/>
              </p:oleObj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55335772"/>
                </p:ext>
              </p:extLst>
            </p:nvPr>
          </p:nvGraphicFramePr>
          <p:xfrm>
            <a:off x="4900652" y="1651432"/>
            <a:ext cx="280988" cy="315913"/>
          </p:xfrm>
          <a:graphic>
            <a:graphicData uri="http://schemas.openxmlformats.org/presentationml/2006/ole">
              <p:oleObj spid="_x0000_s19468" name="Equation" r:id="rId15" imgW="203040" imgH="228600" progId="Equation.3">
                <p:embed/>
              </p:oleObj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619238270"/>
                </p:ext>
              </p:extLst>
            </p:nvPr>
          </p:nvGraphicFramePr>
          <p:xfrm>
            <a:off x="8578850" y="1046163"/>
            <a:ext cx="193675" cy="192087"/>
          </p:xfrm>
          <a:graphic>
            <a:graphicData uri="http://schemas.openxmlformats.org/presentationml/2006/ole">
              <p:oleObj spid="_x0000_s19469" name="Equation" r:id="rId16" imgW="139680" imgH="139680" progId="Equation.3">
                <p:embed/>
              </p:oleObj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744237285"/>
                </p:ext>
              </p:extLst>
            </p:nvPr>
          </p:nvGraphicFramePr>
          <p:xfrm>
            <a:off x="4776815" y="1059870"/>
            <a:ext cx="193675" cy="192087"/>
          </p:xfrm>
          <a:graphic>
            <a:graphicData uri="http://schemas.openxmlformats.org/presentationml/2006/ole">
              <p:oleObj spid="_x0000_s19470" name="Equation" r:id="rId17" imgW="139680" imgH="139680" progId="Equation.3">
                <p:embed/>
              </p:oleObj>
            </a:graphicData>
          </a:graphic>
        </p:graphicFrame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491607460"/>
                </p:ext>
              </p:extLst>
            </p:nvPr>
          </p:nvGraphicFramePr>
          <p:xfrm>
            <a:off x="8605838" y="2390775"/>
            <a:ext cx="176212" cy="104775"/>
          </p:xfrm>
          <a:graphic>
            <a:graphicData uri="http://schemas.openxmlformats.org/presentationml/2006/ole">
              <p:oleObj spid="_x0000_s19471" name="Equation" r:id="rId18" imgW="126720" imgH="75960" progId="Equation.3">
                <p:embed/>
              </p:oleObj>
            </a:graphicData>
          </a:graphic>
        </p:graphicFrame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594375755"/>
                </p:ext>
              </p:extLst>
            </p:nvPr>
          </p:nvGraphicFramePr>
          <p:xfrm>
            <a:off x="4724400" y="2376312"/>
            <a:ext cx="176212" cy="104775"/>
          </p:xfrm>
          <a:graphic>
            <a:graphicData uri="http://schemas.openxmlformats.org/presentationml/2006/ole">
              <p:oleObj spid="_x0000_s19472" name="Equation" r:id="rId19" imgW="126720" imgH="75960" progId="Equation.3">
                <p:embed/>
              </p:oleObj>
            </a:graphicData>
          </a:graphic>
        </p:graphicFrame>
        <p:graphicFrame>
          <p:nvGraphicFramePr>
            <p:cNvPr id="36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619238270"/>
                </p:ext>
              </p:extLst>
            </p:nvPr>
          </p:nvGraphicFramePr>
          <p:xfrm>
            <a:off x="6248400" y="1378525"/>
            <a:ext cx="193675" cy="192087"/>
          </p:xfrm>
          <a:graphic>
            <a:graphicData uri="http://schemas.openxmlformats.org/presentationml/2006/ole">
              <p:oleObj spid="_x0000_s19473" name="Equation" r:id="rId20" imgW="139680" imgH="139680" progId="Equation.3">
                <p:embed/>
              </p:oleObj>
            </a:graphicData>
          </a:graphic>
        </p:graphicFrame>
        <p:graphicFrame>
          <p:nvGraphicFramePr>
            <p:cNvPr id="37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491607460"/>
                </p:ext>
              </p:extLst>
            </p:nvPr>
          </p:nvGraphicFramePr>
          <p:xfrm>
            <a:off x="6248400" y="1960420"/>
            <a:ext cx="176212" cy="104775"/>
          </p:xfrm>
          <a:graphic>
            <a:graphicData uri="http://schemas.openxmlformats.org/presentationml/2006/ole">
              <p:oleObj spid="_x0000_s19474" name="Equation" r:id="rId21" imgW="126720" imgH="75960" progId="Equation.3">
                <p:embed/>
              </p:oleObj>
            </a:graphicData>
          </a:graphic>
        </p:graphicFrame>
      </p:grpSp>
      <p:sp>
        <p:nvSpPr>
          <p:cNvPr id="38" name="TextBox 37"/>
          <p:cNvSpPr txBox="1"/>
          <p:nvPr/>
        </p:nvSpPr>
        <p:spPr>
          <a:xfrm>
            <a:off x="762000" y="3048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Hybrid Model for CE transistor: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74388122"/>
              </p:ext>
            </p:extLst>
          </p:nvPr>
        </p:nvGraphicFramePr>
        <p:xfrm>
          <a:off x="1371599" y="3124200"/>
          <a:ext cx="1735666" cy="381000"/>
        </p:xfrm>
        <a:graphic>
          <a:graphicData uri="http://schemas.openxmlformats.org/presentationml/2006/ole">
            <p:oleObj spid="_x0000_s19475" name="Equation" r:id="rId22" imgW="1041120" imgH="228600" progId="Equation.3">
              <p:embed/>
            </p:oleObj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01425311"/>
              </p:ext>
            </p:extLst>
          </p:nvPr>
        </p:nvGraphicFramePr>
        <p:xfrm>
          <a:off x="1392238" y="3849688"/>
          <a:ext cx="1651000" cy="401637"/>
        </p:xfrm>
        <a:graphic>
          <a:graphicData uri="http://schemas.openxmlformats.org/presentationml/2006/ole">
            <p:oleObj spid="_x0000_s19476" name="Equation" r:id="rId23" imgW="990360" imgH="2412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28915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650</Words>
  <Application>Microsoft Office PowerPoint</Application>
  <PresentationFormat>On-screen Show (4:3)</PresentationFormat>
  <Paragraphs>71</Paragraphs>
  <Slides>35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Equation</vt:lpstr>
      <vt:lpstr>Electronic Devices  and Circuits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19</cp:revision>
  <dcterms:created xsi:type="dcterms:W3CDTF">2016-07-12T14:24:30Z</dcterms:created>
  <dcterms:modified xsi:type="dcterms:W3CDTF">2016-08-25T08:00:33Z</dcterms:modified>
</cp:coreProperties>
</file>