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303" r:id="rId6"/>
    <p:sldId id="304" r:id="rId7"/>
    <p:sldId id="312" r:id="rId8"/>
    <p:sldId id="306" r:id="rId9"/>
    <p:sldId id="305" r:id="rId10"/>
    <p:sldId id="307" r:id="rId11"/>
    <p:sldId id="308" r:id="rId12"/>
    <p:sldId id="309" r:id="rId13"/>
    <p:sldId id="310" r:id="rId14"/>
    <p:sldId id="311" r:id="rId15"/>
    <p:sldId id="263" r:id="rId16"/>
    <p:sldId id="315" r:id="rId17"/>
    <p:sldId id="270" r:id="rId18"/>
    <p:sldId id="265" r:id="rId19"/>
    <p:sldId id="266" r:id="rId20"/>
    <p:sldId id="268" r:id="rId21"/>
    <p:sldId id="316" r:id="rId22"/>
    <p:sldId id="290" r:id="rId23"/>
    <p:sldId id="302" r:id="rId24"/>
    <p:sldId id="297" r:id="rId25"/>
    <p:sldId id="298" r:id="rId26"/>
    <p:sldId id="282" r:id="rId27"/>
    <p:sldId id="296" r:id="rId28"/>
    <p:sldId id="283" r:id="rId29"/>
    <p:sldId id="284" r:id="rId30"/>
    <p:sldId id="313" r:id="rId31"/>
    <p:sldId id="285" r:id="rId32"/>
    <p:sldId id="31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CC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 dirty="0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E039716-5DDC-41BB-9C21-EC589C7FBCF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93AC5-3C9E-488E-93BC-644A0BCFA5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61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6B08-057B-4CB6-BE07-52AF38D551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4270-C1FE-43C7-AED2-B7353DE087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41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3E64-40E1-4229-A02F-B8A2F14A11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0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F1AD-D3BF-4907-9AC8-B2C6DEC3E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42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97E7-DC20-4E02-A883-E585F5FD5D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2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EFC9-242D-4A43-BFAB-9E1F6874331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6F47-73DE-4DAA-8E09-D151E1F96E2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4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C78-C8C4-47B6-83BA-24B3675DDD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9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9E1C1-AD83-4707-BE2B-A8D7DE18DA4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2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D143989A-D7A3-413E-AA94-DCC0321973A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762000" y="1295400"/>
            <a:ext cx="8229600" cy="1905000"/>
          </a:xfrm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GB" sz="5400" kern="1200" dirty="0">
                <a:latin typeface="Calibri"/>
                <a:ea typeface="+mn-ea"/>
                <a:cs typeface="+mn-cs"/>
              </a:rPr>
              <a:t>An Introduction to Software Engineering</a:t>
            </a:r>
            <a:r>
              <a:rPr lang="en-GB" sz="5400" b="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GB" sz="5400" b="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884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    Failure Rate Curve </a:t>
            </a:r>
            <a:r>
              <a:rPr lang="en-US" dirty="0">
                <a:solidFill>
                  <a:schemeClr val="accent4"/>
                </a:solidFill>
              </a:rPr>
              <a:t>for </a:t>
            </a:r>
            <a:r>
              <a:rPr lang="en-US" dirty="0" smtClean="0">
                <a:solidFill>
                  <a:schemeClr val="accent4"/>
                </a:solidFill>
              </a:rPr>
              <a:t>Software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830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86000"/>
            <a:ext cx="83089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04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doesn't "wear out”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Undiscovered defects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will cause high failure rates early in the life of a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program.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However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, these are corrected and the curve flattens as shown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idealized curve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is a gross oversimplification of actual failure models for software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software doesn’t wear out, it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does deteriorate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45266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continues to be </a:t>
            </a:r>
            <a:r>
              <a:rPr lang="en-US" dirty="0" smtClean="0">
                <a:solidFill>
                  <a:schemeClr val="tx1"/>
                </a:solidFill>
              </a:rPr>
              <a:t>custom built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A software component should be designed and implemented so that it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can be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reused in many different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programs.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endParaRPr 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Modern reusable components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encapsulate both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data and the processing that is applied to the data, enabling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the software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engineer to create new applications from reusable parts.</a:t>
            </a:r>
          </a:p>
        </p:txBody>
      </p:sp>
    </p:spTree>
    <p:extLst>
      <p:ext uri="{BB962C8B-B14F-4D97-AF65-F5344CB8AC3E}">
        <p14:creationId xmlns:p14="http://schemas.microsoft.com/office/powerpoint/2010/main" xmlns="" val="46516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762000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What are the attributes of good software?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2400" dirty="0" smtClean="0">
                <a:solidFill>
                  <a:srgbClr val="000000"/>
                </a:solidFill>
                <a:cs typeface="Calibri" pitchFamily="34" charset="0"/>
              </a:rPr>
              <a:t>The software should deliver the required functionality and performance to the user and should be maintainable, dependable and acceptable.</a:t>
            </a:r>
          </a:p>
          <a:p>
            <a:pPr>
              <a:lnSpc>
                <a:spcPct val="90000"/>
              </a:lnSpc>
              <a:buNone/>
            </a:pPr>
            <a:endParaRPr lang="en-GB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cs typeface="Calibri" pitchFamily="34" charset="0"/>
              </a:rPr>
              <a:t>Software must evolve to meet changing needs;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"/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Dependability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cs typeface="Calibri" pitchFamily="34" charset="0"/>
              </a:rPr>
              <a:t>Software must be trustworthy;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762000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What are the attributes of good software?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693025" cy="372427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Efficiency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cs typeface="Calibri" pitchFamily="34" charset="0"/>
              </a:rPr>
              <a:t>Software should not make wasteful use of system resources;</a:t>
            </a:r>
            <a:br>
              <a:rPr lang="en-GB" dirty="0" smtClean="0">
                <a:solidFill>
                  <a:srgbClr val="000000"/>
                </a:solidFill>
                <a:cs typeface="Calibri" pitchFamily="34" charset="0"/>
              </a:rPr>
            </a:br>
            <a:endParaRPr lang="en-GB" dirty="0" smtClean="0">
              <a:solidFill>
                <a:srgbClr val="000000"/>
              </a:solidFill>
              <a:cs typeface="Calibri" pitchFamily="34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"/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Acceptability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cs typeface="Calibri" pitchFamily="34" charset="0"/>
              </a:rPr>
              <a:t>Software must accepted by the users for which it was designed. This means it must be understandable, usable and compatible with other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94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600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What is Software </a:t>
            </a:r>
            <a:r>
              <a:rPr lang="en-US" dirty="0">
                <a:solidFill>
                  <a:schemeClr val="tx1"/>
                </a:solidFill>
              </a:rPr>
              <a:t>Engineering?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don't understand it, you can't program it.</a:t>
            </a:r>
            <a:b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If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didn't measure it, you didn't do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600"/>
            <a:ext cx="7693025" cy="3724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Software Engineering is the application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of a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systematic, disciplined,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quantifiable approach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to the development,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operation, and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maintenance of software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.”</a:t>
            </a:r>
          </a:p>
          <a:p>
            <a:pPr marL="0" lvl="0" indent="0">
              <a:buClr>
                <a:srgbClr val="003366"/>
              </a:buClr>
              <a:buNone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                                                                   - IEEE’90</a:t>
            </a:r>
            <a:endParaRPr lang="en-US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 “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Software Engineering is an act of applying a collection of </a:t>
            </a:r>
            <a:r>
              <a:rPr lang="en-US" sz="2400" b="1" dirty="0">
                <a:solidFill>
                  <a:srgbClr val="000000"/>
                </a:solidFill>
                <a:cs typeface="Calibri" panose="020F0502020204030204" pitchFamily="34" charset="0"/>
              </a:rPr>
              <a:t>techniques, methodologies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cs typeface="Calibri" panose="020F0502020204030204" pitchFamily="34" charset="0"/>
              </a:rPr>
              <a:t>tools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that help with the production of a high quality software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system, with </a:t>
            </a:r>
            <a:r>
              <a:rPr lang="en-US" sz="2400" b="1" dirty="0">
                <a:solidFill>
                  <a:srgbClr val="000000"/>
                </a:solidFill>
                <a:cs typeface="Calibri" panose="020F0502020204030204" pitchFamily="34" charset="0"/>
              </a:rPr>
              <a:t>a given budget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, before </a:t>
            </a:r>
            <a:r>
              <a:rPr lang="en-US" sz="2400" b="1" dirty="0">
                <a:solidFill>
                  <a:srgbClr val="000000"/>
                </a:solidFill>
                <a:cs typeface="Calibri" panose="020F0502020204030204" pitchFamily="34" charset="0"/>
              </a:rPr>
              <a:t>a given deadline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, while </a:t>
            </a:r>
            <a:r>
              <a:rPr lang="en-US" sz="2400" b="1" dirty="0">
                <a:solidFill>
                  <a:srgbClr val="000000"/>
                </a:solidFill>
                <a:cs typeface="Calibri" panose="020F0502020204030204" pitchFamily="34" charset="0"/>
              </a:rPr>
              <a:t>change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occurs.”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51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The Role of Software Engg.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209800"/>
            <a:ext cx="80010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role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engineering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to capture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customer’s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needs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specify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“blueprints”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that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programmers can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7467600" cy="168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16286"/>
            <a:ext cx="7467600" cy="15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8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4"/>
            <a:ext cx="8991600" cy="639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Objectives of Software Engineering</a:t>
            </a:r>
            <a:endParaRPr lang="en-US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693025" cy="40386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Understanding user conceptual model &amp; development of  better specification.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Improvement in design languages &amp; reusable code.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Participatory design &amp; interactive design.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Specification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of interface &amp; mockup to confirm specification. 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Improving the quality of the software products.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Increasing the productivity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&amp;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Giving job satisfaction to the software engineers.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816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0772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Importance of Software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More and more, individuals and society rely on advanced software systems. We need to be able to produce reliable and trustworthy systems economically and quickly.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It is usually cheaper, in the long run, to use software engineering methods and techniques for software systems rather than just write the programs as if it was a personal programming project. For most types of system, the majority of costs are the costs of changing the software after it has gone into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use.</a:t>
            </a:r>
            <a:endParaRPr lang="en-US" sz="2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</a:pPr>
            <a:r>
              <a:rPr lang="en-US" sz="2400" kern="1200" dirty="0">
                <a:solidFill>
                  <a:srgbClr val="000000"/>
                </a:solidFill>
              </a:rPr>
              <a:t>Software is</a:t>
            </a:r>
            <a:endParaRPr lang="en-US" altLang="ja-JP" sz="2400" kern="1200" dirty="0">
              <a:solidFill>
                <a:srgbClr val="000000"/>
              </a:solidFill>
              <a:ea typeface="ＭＳ Ｐゴシック"/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instructions</a:t>
            </a: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 (computer programs) </a:t>
            </a:r>
            <a: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  <a:t/>
            </a:r>
            <a:b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</a:b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that when executed provide desired function and per</a:t>
            </a:r>
            <a: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  <a:t>f</a:t>
            </a: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ormance, </a:t>
            </a:r>
            <a:endParaRPr lang="en-US" altLang="ja-JP" kern="1200" dirty="0">
              <a:solidFill>
                <a:srgbClr val="000000"/>
              </a:solidFill>
              <a:ea typeface="ＭＳ Ｐゴシック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data structures </a:t>
            </a:r>
            <a: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  <a:t/>
            </a:r>
            <a:b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</a:b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that enable the programs to adequately manipulate infor</a:t>
            </a:r>
            <a: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  <a:t>m</a:t>
            </a: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ation, and </a:t>
            </a:r>
            <a:endParaRPr lang="en-US" altLang="ja-JP" kern="1200" dirty="0">
              <a:solidFill>
                <a:srgbClr val="000000"/>
              </a:solidFill>
              <a:ea typeface="ＭＳ Ｐゴシック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documents </a:t>
            </a:r>
            <a: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  <a:t/>
            </a:r>
            <a:br>
              <a:rPr lang="en-US" altLang="ja-JP" kern="1200" dirty="0">
                <a:solidFill>
                  <a:srgbClr val="000000"/>
                </a:solidFill>
                <a:ea typeface="ＭＳ Ｐゴシック"/>
                <a:cs typeface="+mn-cs"/>
              </a:rPr>
            </a:br>
            <a:r>
              <a:rPr lang="en-US" kern="1200" dirty="0">
                <a:solidFill>
                  <a:srgbClr val="000000"/>
                </a:solidFill>
                <a:ea typeface="+mn-ea"/>
                <a:cs typeface="+mn-cs"/>
              </a:rPr>
              <a:t>that describe the operation and use of the programs.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20605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1086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cs typeface="Times New Roman" pitchFamily="18" charset="0"/>
              </a:rPr>
              <a:t>What is the difference between software engineering and system engineering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850" y="2444151"/>
            <a:ext cx="8074549" cy="4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990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Software Engineering </a:t>
            </a:r>
            <a:br>
              <a:rPr lang="en-US" sz="2400" dirty="0" smtClean="0"/>
            </a:br>
            <a:r>
              <a:rPr lang="en-US" dirty="0" smtClean="0"/>
              <a:t>A </a:t>
            </a:r>
            <a:r>
              <a:rPr lang="en-US" dirty="0"/>
              <a:t>Layered Technology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814" y="4618260"/>
            <a:ext cx="7693025" cy="14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4571" y="3893113"/>
            <a:ext cx="6767513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1827" y="3252333"/>
            <a:ext cx="5627687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2828" y="2819400"/>
            <a:ext cx="48656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7584" y="3008538"/>
            <a:ext cx="7950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tools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39302" y="3678918"/>
            <a:ext cx="125194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methods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9600"/>
            <a:ext cx="21463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757496" y="5410200"/>
            <a:ext cx="21415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 </a:t>
            </a:r>
            <a:r>
              <a:rPr lang="ja-JP" alt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“</a:t>
            </a:r>
            <a:r>
              <a:rPr lang="en-US" altLang="ja-JP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quality</a:t>
            </a:r>
            <a:r>
              <a:rPr lang="ja-JP" alt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”</a:t>
            </a:r>
            <a:r>
              <a:rPr lang="en-US" altLang="ja-JP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focus</a:t>
            </a:r>
            <a:endParaRPr lang="en-US" sz="20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21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0668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Software Engineering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Layered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693025" cy="4038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A Quality Focus-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Software engineering must rest on an organizational commitment to quality.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Total quality management and similar philosophies foster a continuous process improvement culture, and this culture ultimately leads to the development of increasingly more mature approaches to software engineering. 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 bedrock that supports software engineering is a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quality focus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90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Software Engineering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Layered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Process -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 foundation for software engineering is the process layer.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Process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defines a framework for a set of Key Process Areas (KPAs) that must be established for effective delivery of software engineering technology. 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This establishes the context in which technical methods are applied, work products such as models, documents, data, reports, forms, etc. are produced,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milestones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are established,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quality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is ensured, and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 change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is properly managed.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80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Software Engineering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Layered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Methods -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Software engineering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methods</a:t>
            </a:r>
            <a:r>
              <a:rPr lang="en-US" sz="2400" i="1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provide the technical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how-to's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for building software.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Methods will include requirements analysis, design, program construction, testing, and support. 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This relies on a set of basic principles that govern each area of the technology and include modeling activities and other descriptive techniques.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Software Engineering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Layered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Tools -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Software engineering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tools</a:t>
            </a:r>
            <a:r>
              <a:rPr lang="en-US" sz="2400" i="1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provide automated or semi-automated support for the process and the methods. 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When tools are integrated so that information created by one tool can be used by another, a system for the support of software development, called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computer-aided software engineering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is established.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Software change is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inevitable cause-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requirements emerge when the software is used;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business environment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changes.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Discovered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errors must be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repaired.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New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computers and equipment are added to the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system.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The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performance or reliability of the system may need to be improved.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3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Evolution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Software evolution is the term 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refer to the process of developing software initially, then repeatedly updating it for various reasons.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242936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0668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Importance of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Organizations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have huge investments in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their software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systems - they are critical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business assets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maintain the value of these assets to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 business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, they must be changed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and updated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majority of the software budget in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large companies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is devoted to evolving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existing software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rather than developing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new software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7744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4196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System software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: such as compilers, editors, file management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utilities.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Application software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: stand-alone programs for specific needs. </a:t>
            </a: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Real-time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software: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Software that monitors/analyzes/controls real-world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events as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they occur is called  real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time.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7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Dual Role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41910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is a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-Delivers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potential (capability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-Produces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manages, acquires, modifies, displays,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                              transmits information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is a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(medium) for delivering a product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-Supports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directly provides system functionality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-Controls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programs (e.g., an operating system)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-Effects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communications (e.g., networking software)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-Helps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other software (e.g., software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47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3366"/>
                </a:solidFill>
              </a:rPr>
              <a:t>Software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Personal computer software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: The personal computer software market has burgeoned over the past two decades. </a:t>
            </a: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0" lvl="0" indent="0">
              <a:buClr>
                <a:srgbClr val="003366"/>
              </a:buClr>
              <a:buNone/>
            </a:pP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                -Word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processing, spreadsheets, computer graphics, multimedia, entertainment, database management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.</a:t>
            </a:r>
          </a:p>
          <a:p>
            <a:pPr lvl="0">
              <a:buClr>
                <a:srgbClr val="003366"/>
              </a:buClr>
            </a:pP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Engineering/scientific software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: Characterized by “number crunching “algorithms such as automotive stress analysis, molecular biology, orbital dynamics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765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Web-based </a:t>
            </a:r>
            <a:r>
              <a:rPr lang="en-US" sz="2400" b="1" dirty="0" smtClean="0">
                <a:solidFill>
                  <a:srgbClr val="000000"/>
                </a:solidFill>
                <a:cs typeface="Calibri" pitchFamily="34" charset="0"/>
              </a:rPr>
              <a:t>software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The Web pages retrieved by a browser are software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that incorporates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executable instructions (e.g., CGI, HTML, Perl, or Java), and data (e.g.,One of the most comprehensive libraries of shareware/freeware can be found at hypertext and a variety of visual and audio formats).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Embedded software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resides within a product or system. (key pad control of a 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microwave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oven, digital function of dashboard display in a car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).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25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3366"/>
                </a:solidFill>
              </a:rPr>
              <a:t>Software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8458200" cy="4038600"/>
          </a:xfrm>
        </p:spPr>
        <p:txBody>
          <a:bodyPr/>
          <a:lstStyle/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Product-line software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focus on a limited marketplace to address mass consumer market. (word processing, graphics, database management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).</a:t>
            </a:r>
            <a:endParaRPr lang="en-US" sz="2400" dirty="0">
              <a:solidFill>
                <a:srgbClr val="000000"/>
              </a:solidFill>
              <a:cs typeface="Calibri" pitchFamily="34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WebApps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 (Web applications) network centric software. As web 2.0 emerges,  more sophisticated computing environments is supported integrated with  remote database and business applications. </a:t>
            </a:r>
          </a:p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cs typeface="Calibri" pitchFamily="34" charset="0"/>
              </a:rPr>
              <a:t>Artificial intelligence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software uses non-numerical algorithm to solve complex problem. Robotics, expert system, pattern recognition game playing.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48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693025" cy="3724275"/>
          </a:xfrm>
        </p:spPr>
        <p:txBody>
          <a:bodyPr/>
          <a:lstStyle/>
          <a:p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 may be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developed to be sold to a range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      customers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PC software such as Excel or Word.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Bespoke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(custom)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developed for a single customer according to their specification.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Examples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embedded control systems, air traffic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control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software, traffic monitoring systems.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Types of Software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4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Software Characteristics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693025" cy="3724275"/>
          </a:xfrm>
        </p:spPr>
        <p:txBody>
          <a:bodyPr/>
          <a:lstStyle/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</a:rPr>
              <a:t>Software is developed or engineered, it is not manufactured in the classical sense.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ja-JP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</a:rPr>
              <a:t>Software doesn't </a:t>
            </a:r>
            <a:r>
              <a:rPr lang="en-US" altLang="ja-JP" b="1" dirty="0" smtClean="0">
                <a:solidFill>
                  <a:srgbClr val="000000"/>
                </a:solidFill>
                <a:cs typeface="Calibri" pitchFamily="34" charset="0"/>
              </a:rPr>
              <a:t>"wear out”</a:t>
            </a: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</a:rPr>
              <a:t>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endParaRPr lang="en-US" altLang="ja-JP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dirty="0">
                <a:solidFill>
                  <a:srgbClr val="000000"/>
                </a:solidFill>
                <a:cs typeface="Calibri" pitchFamily="34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</a:rPr>
              <a:t>he industry is moving toward component-based assembly, most software continues to be custom built.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2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Software is developed or engineered, it is not manufactured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altLang="ja-JP" sz="2400" dirty="0" smtClean="0">
                <a:solidFill>
                  <a:srgbClr val="000000"/>
                </a:solidFill>
                <a:cs typeface="Calibri" pitchFamily="34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ome similarities exist between software development and hardware manufacture,</a:t>
            </a:r>
            <a:r>
              <a:rPr lang="en-US" altLang="ja-JP" sz="2400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-the two activities are fundamentally different.</a:t>
            </a:r>
          </a:p>
          <a:p>
            <a:pPr lvl="2">
              <a:buNone/>
            </a:pPr>
            <a:endParaRPr lang="en-US" altLang="ja-JP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altLang="ja-JP" sz="2400" dirty="0" smtClean="0">
                <a:solidFill>
                  <a:srgbClr val="000000"/>
                </a:solidFill>
                <a:cs typeface="Calibri" pitchFamily="34" charset="0"/>
              </a:rPr>
              <a:t>High quality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is achieved through good design,</a:t>
            </a:r>
            <a:r>
              <a:rPr lang="en-US" altLang="ja-JP" sz="2400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altLang="ja-JP" sz="2400" dirty="0" smtClean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 in both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0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solidFill>
                  <a:srgbClr val="003366"/>
                </a:solidFill>
              </a:rPr>
              <a:t>Software is developed or engineered, it is not manufactured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sz="2400" dirty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In manufacturing phase for hardware can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-introduce </a:t>
            </a:r>
            <a:r>
              <a:rPr lang="en-US" altLang="ja-JP" dirty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quality problems that are nonexistent (or easily corrected) for software.</a:t>
            </a:r>
          </a:p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sz="2400" dirty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Both activities are dependent on people,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ja-JP" dirty="0" smtClean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-but </a:t>
            </a:r>
            <a:r>
              <a:rPr lang="en-US" altLang="ja-JP" dirty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the relationship between people applied and work accomplished is entirely different</a:t>
            </a:r>
          </a:p>
          <a:p>
            <a:pPr lvl="0">
              <a:buClr>
                <a:srgbClr val="C00000"/>
              </a:buClr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cs typeface="Calibri" pitchFamily="34" charset="0"/>
                <a:sym typeface="Wingdings" pitchFamily="68" charset="2"/>
              </a:rPr>
              <a:t>Software costs are concentrated in engineering. </a:t>
            </a:r>
            <a:endParaRPr lang="en-US" altLang="ja-JP" sz="2400" dirty="0">
              <a:solidFill>
                <a:srgbClr val="000000"/>
              </a:solidFill>
              <a:cs typeface="Calibri" pitchFamily="34" charset="0"/>
              <a:sym typeface="Wingdings" pitchFamily="6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523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dirty="0">
                <a:solidFill>
                  <a:schemeClr val="tx1"/>
                </a:solidFill>
              </a:rPr>
              <a:t>doesn't "wear out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ardware exhibits relatively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high failure rates early in its life. </a:t>
            </a:r>
            <a:endParaRPr 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efects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are corrected and the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failure rate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drops to a steady-state level. </a:t>
            </a:r>
            <a:endParaRPr 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he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failure rate rises again as hardware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components suffer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from the cumulative effects of dust, vibration, abuse,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temperature extremes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, and many other environmental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maladies.</a:t>
            </a:r>
          </a:p>
          <a:p>
            <a:pPr>
              <a:buClr>
                <a:srgbClr val="C00000"/>
              </a:buClr>
              <a:buFont typeface="Wingdings" pitchFamily="2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For these reason hardware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begins to </a:t>
            </a:r>
            <a:r>
              <a:rPr lang="en-US" sz="2400" b="1" dirty="0" smtClean="0">
                <a:solidFill>
                  <a:srgbClr val="000000"/>
                </a:solidFill>
                <a:cs typeface="Calibri" panose="020F0502020204030204" pitchFamily="34" charset="0"/>
              </a:rPr>
              <a:t>“wear out”.</a:t>
            </a:r>
            <a:endParaRPr lang="en-US" sz="24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8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>
                <a:solidFill>
                  <a:schemeClr val="accent4"/>
                </a:solidFill>
              </a:rPr>
              <a:t>Failure Rate Curve or Bathtub Curve for Hardware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15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315" y="2355376"/>
            <a:ext cx="81565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0690816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 design template</Template>
  <TotalTime>904</TotalTime>
  <Words>1452</Words>
  <Application>Microsoft Office PowerPoint</Application>
  <PresentationFormat>On-screen Show (4:3)</PresentationFormat>
  <Paragraphs>136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Capsules design template</vt:lpstr>
      <vt:lpstr>An Introduction to Software Engineering </vt:lpstr>
      <vt:lpstr>What is Software?</vt:lpstr>
      <vt:lpstr>Dual Role of Software</vt:lpstr>
      <vt:lpstr>Types of Software</vt:lpstr>
      <vt:lpstr>          Software Characteristics</vt:lpstr>
      <vt:lpstr>Software is developed or engineered, it is not manufactured</vt:lpstr>
      <vt:lpstr>Software is developed or engineered, it is not manufactured</vt:lpstr>
      <vt:lpstr>    Software doesn't "wear out”</vt:lpstr>
      <vt:lpstr>Failure Rate Curve or Bathtub Curve for Hardware</vt:lpstr>
      <vt:lpstr>    Failure Rate Curve for Software</vt:lpstr>
      <vt:lpstr>Software doesn't "wear out”</vt:lpstr>
      <vt:lpstr>Software continues to be custom built</vt:lpstr>
      <vt:lpstr>What are the attributes of good software?</vt:lpstr>
      <vt:lpstr>What are the attributes of good software?</vt:lpstr>
      <vt:lpstr>                             What is Software Engineering?             If you don't understand it, you can't program it.                                     If you didn't measure it, you didn't do it.</vt:lpstr>
      <vt:lpstr>     The Role of Software Engg.</vt:lpstr>
      <vt:lpstr>Slide 17</vt:lpstr>
      <vt:lpstr>Objectives of Software Engineering</vt:lpstr>
      <vt:lpstr>Importance of Software Engineering</vt:lpstr>
      <vt:lpstr>What is the difference between software engineering and system engineering?</vt:lpstr>
      <vt:lpstr>     Software Engineering  A Layered Technology</vt:lpstr>
      <vt:lpstr>Software Engineering  A Layered Technology</vt:lpstr>
      <vt:lpstr>Software Engineering  A Layered Technology</vt:lpstr>
      <vt:lpstr>Software Engineering  A Layered Technology</vt:lpstr>
      <vt:lpstr>Software Engineering  A Layered Technology</vt:lpstr>
      <vt:lpstr>Software change</vt:lpstr>
      <vt:lpstr>Software Evolution</vt:lpstr>
      <vt:lpstr>           Importance of evolution</vt:lpstr>
      <vt:lpstr>Software Applications</vt:lpstr>
      <vt:lpstr>Software Applications</vt:lpstr>
      <vt:lpstr>Software Applications</vt:lpstr>
      <vt:lpstr>Software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chaity</dc:creator>
  <cp:lastModifiedBy>User</cp:lastModifiedBy>
  <cp:revision>141</cp:revision>
  <cp:lastPrinted>1601-01-01T00:00:00Z</cp:lastPrinted>
  <dcterms:created xsi:type="dcterms:W3CDTF">2016-01-12T00:51:39Z</dcterms:created>
  <dcterms:modified xsi:type="dcterms:W3CDTF">2016-08-01T16:06:35Z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TC102037801033</vt:lpwstr>
  </property>
</Properties>
</file>