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20" r:id="rId3"/>
    <p:sldId id="330" r:id="rId4"/>
    <p:sldId id="321" r:id="rId5"/>
    <p:sldId id="304" r:id="rId6"/>
    <p:sldId id="331" r:id="rId7"/>
    <p:sldId id="332" r:id="rId8"/>
    <p:sldId id="333" r:id="rId9"/>
    <p:sldId id="260" r:id="rId10"/>
    <p:sldId id="310" r:id="rId11"/>
    <p:sldId id="309" r:id="rId12"/>
    <p:sldId id="311" r:id="rId13"/>
    <p:sldId id="261" r:id="rId14"/>
    <p:sldId id="315" r:id="rId15"/>
    <p:sldId id="316" r:id="rId16"/>
    <p:sldId id="262" r:id="rId17"/>
    <p:sldId id="317" r:id="rId18"/>
    <p:sldId id="312" r:id="rId19"/>
    <p:sldId id="313" r:id="rId20"/>
    <p:sldId id="263" r:id="rId21"/>
    <p:sldId id="305" r:id="rId22"/>
    <p:sldId id="266" r:id="rId23"/>
    <p:sldId id="268" r:id="rId24"/>
    <p:sldId id="273" r:id="rId25"/>
    <p:sldId id="275" r:id="rId26"/>
    <p:sldId id="306" r:id="rId27"/>
    <p:sldId id="307"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smtClean="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dirty="0"/>
          </a:p>
        </p:txBody>
      </p:sp>
      <p:sp>
        <p:nvSpPr>
          <p:cNvPr id="8207" name="Rectangle 15"/>
          <p:cNvSpPr>
            <a:spLocks noGrp="1" noChangeArrowheads="1"/>
          </p:cNvSpPr>
          <p:nvPr>
            <p:ph type="ftr" sz="quarter" idx="3"/>
          </p:nvPr>
        </p:nvSpPr>
        <p:spPr/>
        <p:txBody>
          <a:bodyPr/>
          <a:lstStyle>
            <a:lvl1pPr algn="r">
              <a:defRPr/>
            </a:lvl1pPr>
          </a:lstStyle>
          <a:p>
            <a:endParaRPr lang="en-US" altLang="en-US" dirty="0"/>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dirty="0"/>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dirty="0"/>
          </a:p>
        </p:txBody>
      </p:sp>
    </p:spTree>
    <p:extLst>
      <p:ext uri="{BB962C8B-B14F-4D97-AF65-F5344CB8AC3E}">
        <p14:creationId xmlns=""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dirty="0"/>
          </a:p>
        </p:txBody>
      </p:sp>
    </p:spTree>
    <p:extLst>
      <p:ext uri="{BB962C8B-B14F-4D97-AF65-F5344CB8AC3E}">
        <p14:creationId xmlns=""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dirty="0"/>
          </a:p>
        </p:txBody>
      </p:sp>
    </p:spTree>
    <p:extLst>
      <p:ext uri="{BB962C8B-B14F-4D97-AF65-F5344CB8AC3E}">
        <p14:creationId xmlns=""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dirty="0"/>
          </a:p>
        </p:txBody>
      </p:sp>
    </p:spTree>
    <p:extLst>
      <p:ext uri="{BB962C8B-B14F-4D97-AF65-F5344CB8AC3E}">
        <p14:creationId xmlns=""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dirty="0"/>
          </a:p>
        </p:txBody>
      </p:sp>
    </p:spTree>
    <p:extLst>
      <p:ext uri="{BB962C8B-B14F-4D97-AF65-F5344CB8AC3E}">
        <p14:creationId xmlns=""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dirty="0"/>
          </a:p>
        </p:txBody>
      </p:sp>
    </p:spTree>
    <p:extLst>
      <p:ext uri="{BB962C8B-B14F-4D97-AF65-F5344CB8AC3E}">
        <p14:creationId xmlns=""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dirty="0"/>
          </a:p>
        </p:txBody>
      </p:sp>
    </p:spTree>
    <p:extLst>
      <p:ext uri="{BB962C8B-B14F-4D97-AF65-F5344CB8AC3E}">
        <p14:creationId xmlns=""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dirty="0"/>
          </a:p>
        </p:txBody>
      </p:sp>
    </p:spTree>
    <p:extLst>
      <p:ext uri="{BB962C8B-B14F-4D97-AF65-F5344CB8AC3E}">
        <p14:creationId xmlns=""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dirty="0"/>
          </a:p>
        </p:txBody>
      </p:sp>
    </p:spTree>
    <p:extLst>
      <p:ext uri="{BB962C8B-B14F-4D97-AF65-F5344CB8AC3E}">
        <p14:creationId xmlns=""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dirty="0"/>
          </a:p>
        </p:txBody>
      </p:sp>
    </p:spTree>
    <p:extLst>
      <p:ext uri="{BB962C8B-B14F-4D97-AF65-F5344CB8AC3E}">
        <p14:creationId xmlns=""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dirty="0"/>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dirty="0"/>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838200" y="1143000"/>
            <a:ext cx="8077200" cy="1600200"/>
          </a:xfrm>
        </p:spPr>
        <p:txBody>
          <a:bodyPr/>
          <a:lstStyle/>
          <a:p>
            <a:r>
              <a:rPr lang="en-US" sz="4400" dirty="0"/>
              <a:t>Software Development Life Cycle</a:t>
            </a:r>
            <a:br>
              <a:rPr lang="en-US" sz="4400" dirty="0"/>
            </a:br>
            <a:r>
              <a:rPr lang="en-US" sz="4400" dirty="0"/>
              <a:t>(SDLC)</a:t>
            </a:r>
          </a:p>
        </p:txBody>
      </p:sp>
    </p:spTree>
    <p:extLst>
      <p:ext uri="{BB962C8B-B14F-4D97-AF65-F5344CB8AC3E}">
        <p14:creationId xmlns=""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Types of Requirement</a:t>
            </a:r>
            <a:endParaRPr lang="en-US" dirty="0">
              <a:solidFill>
                <a:schemeClr val="tx1"/>
              </a:solidFill>
            </a:endParaRPr>
          </a:p>
        </p:txBody>
      </p:sp>
      <p:sp>
        <p:nvSpPr>
          <p:cNvPr id="3" name="Content Placeholder 2"/>
          <p:cNvSpPr>
            <a:spLocks noGrp="1"/>
          </p:cNvSpPr>
          <p:nvPr>
            <p:ph idx="1"/>
          </p:nvPr>
        </p:nvSpPr>
        <p:spPr>
          <a:xfrm>
            <a:off x="821140" y="2286000"/>
            <a:ext cx="8305800" cy="4572000"/>
          </a:xfrm>
        </p:spPr>
        <p:txBody>
          <a:bodyPr/>
          <a:lstStyle/>
          <a:p>
            <a:pPr marL="0" indent="0">
              <a:buNone/>
            </a:pPr>
            <a:r>
              <a:rPr lang="en-US" sz="2400" b="1" dirty="0">
                <a:solidFill>
                  <a:srgbClr val="000000"/>
                </a:solidFill>
                <a:cs typeface="Calibri" pitchFamily="34" charset="0"/>
              </a:rPr>
              <a:t>Functional Requirements : </a:t>
            </a:r>
            <a:endParaRPr lang="en-US" sz="2400" b="1" dirty="0" smtClean="0">
              <a:solidFill>
                <a:srgbClr val="000000"/>
              </a:solidFill>
              <a:cs typeface="Calibri" pitchFamily="34" charset="0"/>
            </a:endParaRPr>
          </a:p>
          <a:p>
            <a:pPr>
              <a:buClr>
                <a:srgbClr val="C00000"/>
              </a:buClr>
              <a:buFont typeface="Wingdings" pitchFamily="2" charset="2"/>
              <a:buChar char="n"/>
            </a:pPr>
            <a:r>
              <a:rPr lang="en-US" sz="2200" dirty="0" smtClean="0">
                <a:solidFill>
                  <a:srgbClr val="000000"/>
                </a:solidFill>
                <a:cs typeface="Calibri" pitchFamily="34" charset="0"/>
              </a:rPr>
              <a:t>We develop projects/software to meet functional requirements. </a:t>
            </a:r>
          </a:p>
          <a:p>
            <a:pPr>
              <a:buClr>
                <a:srgbClr val="C00000"/>
              </a:buClr>
              <a:buFont typeface="Wingdings" pitchFamily="2" charset="2"/>
              <a:buChar char="n"/>
            </a:pPr>
            <a:r>
              <a:rPr lang="en-US" sz="2200" dirty="0" smtClean="0">
                <a:solidFill>
                  <a:srgbClr val="000000"/>
                </a:solidFill>
                <a:cs typeface="Calibri" pitchFamily="34" charset="0"/>
              </a:rPr>
              <a:t>These requirements are the desired functionality that the client want us to build and delivered to them. </a:t>
            </a:r>
          </a:p>
          <a:p>
            <a:pPr>
              <a:buClr>
                <a:srgbClr val="C00000"/>
              </a:buClr>
              <a:buFont typeface="Wingdings" pitchFamily="2" charset="2"/>
              <a:buChar char="n"/>
            </a:pPr>
            <a:r>
              <a:rPr lang="en-US" sz="2200" dirty="0" smtClean="0">
                <a:solidFill>
                  <a:srgbClr val="000000"/>
                </a:solidFill>
                <a:cs typeface="Calibri" pitchFamily="34" charset="0"/>
              </a:rPr>
              <a:t>A functional requirement describes an interaction between the system and its environment.</a:t>
            </a:r>
          </a:p>
          <a:p>
            <a:pPr>
              <a:buClr>
                <a:srgbClr val="C00000"/>
              </a:buClr>
              <a:buFont typeface="Wingdings" pitchFamily="2" charset="2"/>
              <a:buChar char="n"/>
            </a:pPr>
            <a:r>
              <a:rPr lang="en-US" sz="2200" dirty="0" smtClean="0">
                <a:solidFill>
                  <a:srgbClr val="000000"/>
                </a:solidFill>
                <a:cs typeface="Calibri" pitchFamily="34" charset="0"/>
              </a:rPr>
              <a:t>Let’s just say, decide the inputs to the system and output from the system considering all internal and external factors involved.</a:t>
            </a:r>
          </a:p>
          <a:p>
            <a:pPr>
              <a:buClr>
                <a:srgbClr val="C00000"/>
              </a:buClr>
              <a:buFont typeface="Wingdings" pitchFamily="2" charset="2"/>
              <a:buChar char="n"/>
            </a:pPr>
            <a:r>
              <a:rPr lang="en-US" sz="2200" dirty="0" smtClean="0">
                <a:solidFill>
                  <a:srgbClr val="000000"/>
                </a:solidFill>
                <a:cs typeface="Calibri" pitchFamily="34" charset="0"/>
              </a:rPr>
              <a:t>A document is created logging all details which contains what a certain system has to do to achieve a certain specific objective.</a:t>
            </a:r>
            <a:endParaRPr lang="en-US" sz="2200" dirty="0">
              <a:solidFill>
                <a:srgbClr val="000000"/>
              </a:solidFill>
              <a:cs typeface="Calibri" pitchFamily="34" charset="0"/>
            </a:endParaRPr>
          </a:p>
        </p:txBody>
      </p:sp>
    </p:spTree>
    <p:extLst>
      <p:ext uri="{BB962C8B-B14F-4D97-AF65-F5344CB8AC3E}">
        <p14:creationId xmlns="" xmlns:p14="http://schemas.microsoft.com/office/powerpoint/2010/main" val="242131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3366"/>
                </a:solidFill>
              </a:rPr>
              <a:t>Types of Requirement</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sz="2400" b="1" dirty="0">
                <a:solidFill>
                  <a:srgbClr val="000000"/>
                </a:solidFill>
                <a:cs typeface="Calibri" pitchFamily="34" charset="0"/>
              </a:rPr>
              <a:t>Non-functional </a:t>
            </a:r>
            <a:r>
              <a:rPr lang="en-US" sz="2400" b="1" dirty="0" smtClean="0">
                <a:solidFill>
                  <a:srgbClr val="000000"/>
                </a:solidFill>
                <a:cs typeface="Calibri" pitchFamily="34" charset="0"/>
              </a:rPr>
              <a:t>requirements:</a:t>
            </a:r>
          </a:p>
          <a:p>
            <a:pPr>
              <a:buClr>
                <a:srgbClr val="C00000"/>
              </a:buClr>
              <a:buFont typeface="Wingdings" pitchFamily="2" charset="2"/>
              <a:buChar char="n"/>
            </a:pPr>
            <a:r>
              <a:rPr lang="en-US" sz="2400" dirty="0">
                <a:solidFill>
                  <a:srgbClr val="000000"/>
                </a:solidFill>
                <a:cs typeface="Calibri" pitchFamily="34" charset="0"/>
              </a:rPr>
              <a:t> Non-functional requirements are the untold part of the project which are not communicated but readily understood as a Global standard</a:t>
            </a:r>
            <a:r>
              <a:rPr lang="en-US" sz="2400" dirty="0" smtClean="0">
                <a:solidFill>
                  <a:srgbClr val="000000"/>
                </a:solidFill>
                <a:cs typeface="Calibri" pitchFamily="34" charset="0"/>
              </a:rPr>
              <a:t>.</a:t>
            </a:r>
          </a:p>
          <a:p>
            <a:pPr>
              <a:buClr>
                <a:srgbClr val="C00000"/>
              </a:buClr>
              <a:buFont typeface="Wingdings" pitchFamily="2" charset="2"/>
              <a:buChar char="n"/>
            </a:pPr>
            <a:r>
              <a:rPr lang="en-US" sz="2400" dirty="0" smtClean="0">
                <a:solidFill>
                  <a:srgbClr val="000000"/>
                </a:solidFill>
                <a:cs typeface="Calibri" pitchFamily="34" charset="0"/>
              </a:rPr>
              <a:t>These </a:t>
            </a:r>
            <a:r>
              <a:rPr lang="en-US" sz="2400" dirty="0">
                <a:solidFill>
                  <a:srgbClr val="000000"/>
                </a:solidFill>
                <a:cs typeface="Calibri" pitchFamily="34" charset="0"/>
              </a:rPr>
              <a:t>can be understood as a support system of functional requirements. </a:t>
            </a:r>
            <a:endParaRPr lang="en-US" sz="2400" dirty="0" smtClean="0">
              <a:solidFill>
                <a:srgbClr val="000000"/>
              </a:solidFill>
              <a:cs typeface="Calibri" pitchFamily="34" charset="0"/>
            </a:endParaRPr>
          </a:p>
          <a:p>
            <a:pPr>
              <a:buClr>
                <a:srgbClr val="C00000"/>
              </a:buClr>
              <a:buFont typeface="Wingdings" pitchFamily="2" charset="2"/>
              <a:buChar char="n"/>
            </a:pPr>
            <a:r>
              <a:rPr lang="en-US" sz="2400" dirty="0" smtClean="0">
                <a:solidFill>
                  <a:srgbClr val="000000"/>
                </a:solidFill>
                <a:cs typeface="Calibri" pitchFamily="34" charset="0"/>
              </a:rPr>
              <a:t>These </a:t>
            </a:r>
            <a:r>
              <a:rPr lang="en-US" sz="2400" dirty="0">
                <a:solidFill>
                  <a:srgbClr val="000000"/>
                </a:solidFill>
                <a:cs typeface="Calibri" pitchFamily="34" charset="0"/>
              </a:rPr>
              <a:t>are the expectations of client to showcase the product as a global product following global guidelines. </a:t>
            </a:r>
            <a:endParaRPr lang="en-US" sz="2400" dirty="0" smtClean="0">
              <a:solidFill>
                <a:srgbClr val="000000"/>
              </a:solidFill>
              <a:cs typeface="Calibri" pitchFamily="34" charset="0"/>
            </a:endParaRPr>
          </a:p>
        </p:txBody>
      </p:sp>
    </p:spTree>
    <p:extLst>
      <p:ext uri="{BB962C8B-B14F-4D97-AF65-F5344CB8AC3E}">
        <p14:creationId xmlns="" xmlns:p14="http://schemas.microsoft.com/office/powerpoint/2010/main" val="386241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3366"/>
                </a:solidFill>
              </a:rPr>
              <a:t>Types of Requirement</a:t>
            </a:r>
            <a:endParaRPr lang="en-US" dirty="0">
              <a:solidFill>
                <a:schemeClr val="tx1"/>
              </a:solidFill>
            </a:endParaRPr>
          </a:p>
        </p:txBody>
      </p:sp>
      <p:sp>
        <p:nvSpPr>
          <p:cNvPr id="3" name="Content Placeholder 2"/>
          <p:cNvSpPr>
            <a:spLocks noGrp="1"/>
          </p:cNvSpPr>
          <p:nvPr>
            <p:ph idx="1"/>
          </p:nvPr>
        </p:nvSpPr>
        <p:spPr/>
        <p:txBody>
          <a:bodyPr/>
          <a:lstStyle/>
          <a:p>
            <a:pPr>
              <a:buClr>
                <a:srgbClr val="C00000"/>
              </a:buClr>
              <a:buFont typeface="Wingdings" pitchFamily="2" charset="2"/>
              <a:buChar char="n"/>
            </a:pPr>
            <a:r>
              <a:rPr lang="en-US" sz="2400" dirty="0">
                <a:solidFill>
                  <a:srgbClr val="000000"/>
                </a:solidFill>
                <a:cs typeface="Calibri" pitchFamily="34" charset="0"/>
              </a:rPr>
              <a:t>A nonfunctional requirement can be described as a constraint on the system that like page load speed which can be optimized up-to a certain extent.</a:t>
            </a:r>
          </a:p>
          <a:p>
            <a:pPr>
              <a:buClr>
                <a:srgbClr val="C00000"/>
              </a:buClr>
              <a:buFont typeface="Wingdings" pitchFamily="2" charset="2"/>
              <a:buChar char="n"/>
            </a:pPr>
            <a:r>
              <a:rPr lang="en-US" sz="2400" dirty="0">
                <a:solidFill>
                  <a:srgbClr val="000000"/>
                </a:solidFill>
                <a:cs typeface="Calibri" pitchFamily="34" charset="0"/>
              </a:rPr>
              <a:t>Non functional requirements can be limited to Response time, security, reliability, accuracy, capacity and availability. Clients has to decide on all these parameters and take a call to achieve a </a:t>
            </a:r>
            <a:r>
              <a:rPr lang="en-US" sz="2400" dirty="0" smtClean="0">
                <a:solidFill>
                  <a:srgbClr val="000000"/>
                </a:solidFill>
                <a:cs typeface="Calibri" pitchFamily="34" charset="0"/>
              </a:rPr>
              <a:t>workable.</a:t>
            </a:r>
            <a:endParaRPr lang="en-US" sz="2400" dirty="0">
              <a:solidFill>
                <a:srgbClr val="000000"/>
              </a:solidFill>
              <a:cs typeface="Calibri" pitchFamily="34" charset="0"/>
            </a:endParaRPr>
          </a:p>
        </p:txBody>
      </p:sp>
    </p:spTree>
    <p:extLst>
      <p:ext uri="{BB962C8B-B14F-4D97-AF65-F5344CB8AC3E}">
        <p14:creationId xmlns="" xmlns:p14="http://schemas.microsoft.com/office/powerpoint/2010/main" val="135154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2200"/>
            <a:ext cx="7693025" cy="4267200"/>
          </a:xfrm>
        </p:spPr>
        <p:txBody>
          <a:bodyPr/>
          <a:lstStyle/>
          <a:p>
            <a:pPr marL="0" indent="0">
              <a:buNone/>
            </a:pPr>
            <a:r>
              <a:rPr lang="en-US" sz="2400" dirty="0">
                <a:solidFill>
                  <a:srgbClr val="000000"/>
                </a:solidFill>
                <a:cs typeface="Calibri" pitchFamily="34" charset="0"/>
              </a:rPr>
              <a:t>The requirements are collected using a number of practices as given </a:t>
            </a:r>
            <a:r>
              <a:rPr lang="en-US" sz="2400" dirty="0" smtClean="0">
                <a:solidFill>
                  <a:srgbClr val="000000"/>
                </a:solidFill>
                <a:cs typeface="Calibri" pitchFamily="34" charset="0"/>
              </a:rPr>
              <a:t>-</a:t>
            </a:r>
            <a:endParaRPr lang="en-US" sz="2000" dirty="0" smtClean="0">
              <a:solidFill>
                <a:srgbClr val="000000"/>
              </a:solidFill>
              <a:cs typeface="Calibri" pitchFamily="34" charset="0"/>
            </a:endParaRPr>
          </a:p>
          <a:p>
            <a:pPr>
              <a:buClr>
                <a:srgbClr val="C00000"/>
              </a:buClr>
              <a:buFont typeface="Wingdings" pitchFamily="2" charset="2"/>
              <a:buChar char="n"/>
            </a:pPr>
            <a:r>
              <a:rPr lang="en-US" sz="2400" b="1" dirty="0" smtClean="0">
                <a:solidFill>
                  <a:srgbClr val="000000"/>
                </a:solidFill>
                <a:cs typeface="Calibri" pitchFamily="34" charset="0"/>
              </a:rPr>
              <a:t>Studying</a:t>
            </a:r>
            <a:r>
              <a:rPr lang="en-US" sz="2400" dirty="0" smtClean="0">
                <a:solidFill>
                  <a:srgbClr val="000000"/>
                </a:solidFill>
                <a:cs typeface="Calibri" pitchFamily="34" charset="0"/>
              </a:rPr>
              <a:t> </a:t>
            </a:r>
            <a:r>
              <a:rPr lang="en-US" sz="2400" b="1" dirty="0">
                <a:solidFill>
                  <a:srgbClr val="000000"/>
                </a:solidFill>
                <a:cs typeface="Calibri" pitchFamily="34" charset="0"/>
              </a:rPr>
              <a:t>the existing or obsolete system </a:t>
            </a:r>
            <a:r>
              <a:rPr lang="en-US" sz="2400" dirty="0">
                <a:solidFill>
                  <a:srgbClr val="000000"/>
                </a:solidFill>
                <a:cs typeface="Calibri" pitchFamily="34" charset="0"/>
              </a:rPr>
              <a:t>and software,</a:t>
            </a:r>
          </a:p>
          <a:p>
            <a:pPr>
              <a:buClr>
                <a:srgbClr val="C00000"/>
              </a:buClr>
              <a:buFont typeface="Wingdings" pitchFamily="2" charset="2"/>
              <a:buChar char="n"/>
            </a:pPr>
            <a:r>
              <a:rPr lang="en-US" sz="2400" dirty="0">
                <a:solidFill>
                  <a:srgbClr val="000000"/>
                </a:solidFill>
                <a:cs typeface="Calibri" pitchFamily="34" charset="0"/>
              </a:rPr>
              <a:t>Conducting </a:t>
            </a:r>
            <a:r>
              <a:rPr lang="en-US" sz="2400" b="1" dirty="0">
                <a:solidFill>
                  <a:srgbClr val="000000"/>
                </a:solidFill>
                <a:cs typeface="Calibri" pitchFamily="34" charset="0"/>
              </a:rPr>
              <a:t>interviews</a:t>
            </a:r>
            <a:r>
              <a:rPr lang="en-US" sz="2400" dirty="0">
                <a:solidFill>
                  <a:srgbClr val="000000"/>
                </a:solidFill>
                <a:cs typeface="Calibri" pitchFamily="34" charset="0"/>
              </a:rPr>
              <a:t> of users and </a:t>
            </a:r>
            <a:r>
              <a:rPr lang="en-US" sz="2400" dirty="0" smtClean="0">
                <a:solidFill>
                  <a:srgbClr val="000000"/>
                </a:solidFill>
                <a:cs typeface="Calibri" pitchFamily="34" charset="0"/>
              </a:rPr>
              <a:t>developers.</a:t>
            </a:r>
          </a:p>
          <a:p>
            <a:pPr>
              <a:buClr>
                <a:srgbClr val="C00000"/>
              </a:buClr>
              <a:buFont typeface="Wingdings" pitchFamily="2" charset="2"/>
              <a:buChar char="n"/>
            </a:pPr>
            <a:r>
              <a:rPr lang="en-US" sz="2400" b="1" dirty="0" smtClean="0">
                <a:solidFill>
                  <a:srgbClr val="000000"/>
                </a:solidFill>
                <a:cs typeface="Calibri" pitchFamily="34" charset="0"/>
              </a:rPr>
              <a:t>Survey</a:t>
            </a:r>
            <a:r>
              <a:rPr lang="en-US" sz="2400" dirty="0" smtClean="0">
                <a:solidFill>
                  <a:srgbClr val="000000"/>
                </a:solidFill>
                <a:cs typeface="Calibri" pitchFamily="34" charset="0"/>
              </a:rPr>
              <a:t> is the good technique to collect requirements within short period of time. In this technique it is necessary to decide goal of survey and then frame questions list.</a:t>
            </a:r>
            <a:endParaRPr lang="en-US" sz="2400" dirty="0">
              <a:solidFill>
                <a:srgbClr val="000000"/>
              </a:solidFill>
              <a:cs typeface="Calibri" pitchFamily="34" charset="0"/>
            </a:endParaRPr>
          </a:p>
          <a:p>
            <a:pPr>
              <a:buClr>
                <a:srgbClr val="C00000"/>
              </a:buClr>
              <a:buFont typeface="Wingdings" pitchFamily="2" charset="2"/>
              <a:buChar char="n"/>
            </a:pPr>
            <a:r>
              <a:rPr lang="en-US" sz="2400" dirty="0">
                <a:solidFill>
                  <a:srgbClr val="000000"/>
                </a:solidFill>
                <a:cs typeface="Calibri" pitchFamily="34" charset="0"/>
              </a:rPr>
              <a:t>Referring to the database or  collecting answers from the </a:t>
            </a:r>
            <a:r>
              <a:rPr lang="en-US" sz="2400" b="1" dirty="0">
                <a:solidFill>
                  <a:srgbClr val="000000"/>
                </a:solidFill>
                <a:cs typeface="Calibri" pitchFamily="34" charset="0"/>
              </a:rPr>
              <a:t>questionnaires</a:t>
            </a:r>
            <a:r>
              <a:rPr lang="en-US" sz="2400" dirty="0">
                <a:solidFill>
                  <a:srgbClr val="000000"/>
                </a:solidFill>
                <a:cs typeface="Calibri" pitchFamily="34" charset="0"/>
              </a:rPr>
              <a:t>.</a:t>
            </a:r>
          </a:p>
          <a:p>
            <a:endParaRPr lang="en-US" dirty="0"/>
          </a:p>
        </p:txBody>
      </p:sp>
      <p:sp>
        <p:nvSpPr>
          <p:cNvPr id="4" name="TextBox 3"/>
          <p:cNvSpPr txBox="1"/>
          <p:nvPr/>
        </p:nvSpPr>
        <p:spPr>
          <a:xfrm>
            <a:off x="1279478" y="1295400"/>
            <a:ext cx="6858000" cy="646331"/>
          </a:xfrm>
          <a:prstGeom prst="rect">
            <a:avLst/>
          </a:prstGeom>
          <a:noFill/>
        </p:spPr>
        <p:txBody>
          <a:bodyPr wrap="square" rtlCol="0">
            <a:spAutoFit/>
          </a:bodyPr>
          <a:lstStyle/>
          <a:p>
            <a:pPr algn="ctr"/>
            <a:r>
              <a:rPr lang="en-US" sz="3600" b="1" dirty="0"/>
              <a:t>Requirement </a:t>
            </a:r>
            <a:r>
              <a:rPr lang="en-US" sz="3600" b="1" dirty="0" smtClean="0"/>
              <a:t>Collecting</a:t>
            </a:r>
            <a:endParaRPr lang="en-US" sz="3600" b="1" dirty="0"/>
          </a:p>
        </p:txBody>
      </p:sp>
    </p:spTree>
    <p:extLst>
      <p:ext uri="{BB962C8B-B14F-4D97-AF65-F5344CB8AC3E}">
        <p14:creationId xmlns="" xmlns:p14="http://schemas.microsoft.com/office/powerpoint/2010/main" val="398340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lvl="0" algn="ctr" eaLnBrk="0" hangingPunct="0">
              <a:lnSpc>
                <a:spcPct val="100000"/>
              </a:lnSpc>
            </a:pPr>
            <a:r>
              <a:rPr lang="en-US" kern="1200" dirty="0">
                <a:solidFill>
                  <a:srgbClr val="003366"/>
                </a:solidFill>
                <a:latin typeface="Arial" charset="0"/>
                <a:ea typeface="+mn-ea"/>
                <a:cs typeface="+mn-cs"/>
              </a:rPr>
              <a:t>Requirement Collecting</a:t>
            </a:r>
          </a:p>
        </p:txBody>
      </p:sp>
      <p:sp>
        <p:nvSpPr>
          <p:cNvPr id="3" name="Content Placeholder 2"/>
          <p:cNvSpPr>
            <a:spLocks noGrp="1"/>
          </p:cNvSpPr>
          <p:nvPr>
            <p:ph idx="1"/>
          </p:nvPr>
        </p:nvSpPr>
        <p:spPr>
          <a:xfrm>
            <a:off x="838200" y="2362200"/>
            <a:ext cx="8153400" cy="4343400"/>
          </a:xfrm>
        </p:spPr>
        <p:txBody>
          <a:bodyPr/>
          <a:lstStyle/>
          <a:p>
            <a:pPr>
              <a:buClr>
                <a:srgbClr val="C00000"/>
              </a:buClr>
              <a:buFont typeface="Wingdings" pitchFamily="2" charset="2"/>
              <a:buChar char="n"/>
            </a:pPr>
            <a:r>
              <a:rPr lang="en-US" sz="2400" dirty="0" smtClean="0">
                <a:solidFill>
                  <a:srgbClr val="000000"/>
                </a:solidFill>
                <a:cs typeface="Calibri" pitchFamily="34" charset="0"/>
              </a:rPr>
              <a:t>Subject Experts are responsible for </a:t>
            </a:r>
            <a:r>
              <a:rPr lang="en-US" sz="2400" b="1" dirty="0" smtClean="0">
                <a:solidFill>
                  <a:srgbClr val="000000"/>
                </a:solidFill>
                <a:cs typeface="Calibri" pitchFamily="34" charset="0"/>
              </a:rPr>
              <a:t>brainstorming</a:t>
            </a:r>
            <a:r>
              <a:rPr lang="en-US" sz="2400" dirty="0" smtClean="0">
                <a:solidFill>
                  <a:srgbClr val="000000"/>
                </a:solidFill>
                <a:cs typeface="Calibri" pitchFamily="34" charset="0"/>
              </a:rPr>
              <a:t>. They find out solutions on complex problems.</a:t>
            </a:r>
          </a:p>
          <a:p>
            <a:pPr>
              <a:buClr>
                <a:srgbClr val="C00000"/>
              </a:buClr>
              <a:buFont typeface="Wingdings" pitchFamily="2" charset="2"/>
              <a:buChar char="n"/>
            </a:pPr>
            <a:r>
              <a:rPr lang="en-US" sz="2400" dirty="0" smtClean="0">
                <a:solidFill>
                  <a:srgbClr val="000000"/>
                </a:solidFill>
                <a:cs typeface="Calibri" pitchFamily="34" charset="0"/>
              </a:rPr>
              <a:t>In </a:t>
            </a:r>
            <a:r>
              <a:rPr lang="en-US" sz="2400" b="1" dirty="0" smtClean="0">
                <a:solidFill>
                  <a:srgbClr val="000000"/>
                </a:solidFill>
                <a:cs typeface="Calibri" pitchFamily="34" charset="0"/>
              </a:rPr>
              <a:t>observation</a:t>
            </a:r>
            <a:r>
              <a:rPr lang="en-US" sz="2400" dirty="0" smtClean="0">
                <a:solidFill>
                  <a:srgbClr val="000000"/>
                </a:solidFill>
                <a:cs typeface="Calibri" pitchFamily="34" charset="0"/>
              </a:rPr>
              <a:t> technique responsible person observes workers in working environment for getting idea regarding software then document their observation at one place.</a:t>
            </a:r>
          </a:p>
          <a:p>
            <a:pPr>
              <a:buClr>
                <a:srgbClr val="C00000"/>
              </a:buClr>
              <a:buFont typeface="Wingdings" pitchFamily="2" charset="2"/>
              <a:buChar char="n"/>
            </a:pPr>
            <a:r>
              <a:rPr lang="en-US" sz="2400" dirty="0" smtClean="0">
                <a:solidFill>
                  <a:srgbClr val="000000"/>
                </a:solidFill>
                <a:cs typeface="Calibri" pitchFamily="34" charset="0"/>
              </a:rPr>
              <a:t>Build multiple </a:t>
            </a:r>
            <a:r>
              <a:rPr lang="en-US" sz="2400" b="1" dirty="0" smtClean="0">
                <a:solidFill>
                  <a:srgbClr val="000000"/>
                </a:solidFill>
                <a:cs typeface="Calibri" pitchFamily="34" charset="0"/>
              </a:rPr>
              <a:t>use cases </a:t>
            </a:r>
            <a:r>
              <a:rPr lang="en-US" sz="2400" dirty="0" smtClean="0">
                <a:solidFill>
                  <a:srgbClr val="000000"/>
                </a:solidFill>
                <a:cs typeface="Calibri" pitchFamily="34" charset="0"/>
              </a:rPr>
              <a:t>to describe each action that a user will take in the new system.</a:t>
            </a:r>
          </a:p>
          <a:p>
            <a:pPr>
              <a:buClr>
                <a:srgbClr val="C00000"/>
              </a:buClr>
              <a:buFont typeface="Wingdings" pitchFamily="2" charset="2"/>
              <a:buChar char="n"/>
            </a:pPr>
            <a:r>
              <a:rPr lang="en-US" sz="2400" b="1" dirty="0" smtClean="0">
                <a:solidFill>
                  <a:srgbClr val="000000"/>
                </a:solidFill>
                <a:cs typeface="Calibri" pitchFamily="34" charset="0"/>
              </a:rPr>
              <a:t>Prototypes</a:t>
            </a:r>
            <a:r>
              <a:rPr lang="en-US" sz="2400" dirty="0" smtClean="0">
                <a:solidFill>
                  <a:srgbClr val="000000"/>
                </a:solidFill>
                <a:cs typeface="Calibri" pitchFamily="34" charset="0"/>
              </a:rPr>
              <a:t> can be built to show the client what the end product will look like.  Tools like Omnigraffle, HotGloo are great for this part of the process.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F:\SE-design-150.png"/>
          <p:cNvPicPr>
            <a:picLocks noGrp="1" noChangeAspect="1" noChangeArrowheads="1"/>
          </p:cNvPicPr>
          <p:nvPr>
            <p:ph idx="1"/>
          </p:nvPr>
        </p:nvPicPr>
        <p:blipFill>
          <a:blip r:embed="rId2" cstate="print"/>
          <a:srcRect/>
          <a:stretch>
            <a:fillRect/>
          </a:stretch>
        </p:blipFill>
        <p:spPr bwMode="auto">
          <a:xfrm>
            <a:off x="0" y="0"/>
            <a:ext cx="9144000" cy="751747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a:xfrm>
            <a:off x="685800" y="2362200"/>
            <a:ext cx="8305800" cy="4343400"/>
          </a:xfrm>
        </p:spPr>
        <p:txBody>
          <a:bodyPr/>
          <a:lstStyle/>
          <a:p>
            <a:pPr>
              <a:buClr>
                <a:srgbClr val="C00000"/>
              </a:buClr>
              <a:buFont typeface="Wingdings" pitchFamily="2" charset="2"/>
              <a:buChar char="n"/>
            </a:pPr>
            <a:r>
              <a:rPr lang="en-US" sz="2400" dirty="0">
                <a:solidFill>
                  <a:srgbClr val="000000"/>
                </a:solidFill>
                <a:cs typeface="Calibri" pitchFamily="34" charset="0"/>
              </a:rPr>
              <a:t>After requirement gathering, the team comes up with a rough plan of software process. </a:t>
            </a:r>
            <a:endParaRPr lang="en-US" sz="2400" dirty="0" smtClean="0">
              <a:solidFill>
                <a:srgbClr val="000000"/>
              </a:solidFill>
              <a:cs typeface="Calibri" pitchFamily="34" charset="0"/>
            </a:endParaRPr>
          </a:p>
          <a:p>
            <a:pPr>
              <a:buClr>
                <a:srgbClr val="C00000"/>
              </a:buClr>
              <a:buFont typeface="Wingdings" pitchFamily="2" charset="2"/>
              <a:buChar char="n"/>
            </a:pPr>
            <a:r>
              <a:rPr lang="en-US" sz="2400" dirty="0" smtClean="0">
                <a:solidFill>
                  <a:srgbClr val="000000"/>
                </a:solidFill>
                <a:cs typeface="Calibri" pitchFamily="34" charset="0"/>
              </a:rPr>
              <a:t>At </a:t>
            </a:r>
            <a:r>
              <a:rPr lang="en-US" sz="2400" dirty="0">
                <a:solidFill>
                  <a:srgbClr val="000000"/>
                </a:solidFill>
                <a:cs typeface="Calibri" pitchFamily="34" charset="0"/>
              </a:rPr>
              <a:t>this step the team analyzes if a software can be made to fulfill all requirements of the user and if there is any possibility of software being no more useful. </a:t>
            </a:r>
            <a:endParaRPr lang="en-US" sz="2400" dirty="0" smtClean="0">
              <a:solidFill>
                <a:srgbClr val="000000"/>
              </a:solidFill>
              <a:cs typeface="Calibri" pitchFamily="34" charset="0"/>
            </a:endParaRPr>
          </a:p>
          <a:p>
            <a:pPr>
              <a:buClr>
                <a:srgbClr val="C00000"/>
              </a:buClr>
              <a:buFont typeface="Wingdings" pitchFamily="2" charset="2"/>
              <a:buChar char="n"/>
            </a:pPr>
            <a:r>
              <a:rPr lang="en-US" sz="2400" dirty="0" smtClean="0">
                <a:solidFill>
                  <a:srgbClr val="000000"/>
                </a:solidFill>
                <a:cs typeface="Calibri" pitchFamily="34" charset="0"/>
              </a:rPr>
              <a:t>It </a:t>
            </a:r>
            <a:r>
              <a:rPr lang="en-US" sz="2400" dirty="0">
                <a:solidFill>
                  <a:srgbClr val="000000"/>
                </a:solidFill>
                <a:cs typeface="Calibri" pitchFamily="34" charset="0"/>
              </a:rPr>
              <a:t>is found out, if the project is financially, practically and technologically feasible for the organization to take up. There are many algorithms available, which help the developers to conclude the feasibility of a software project.</a:t>
            </a:r>
          </a:p>
          <a:p>
            <a:pPr>
              <a:buNone/>
            </a:pPr>
            <a:endParaRPr lang="en-US" sz="2400" dirty="0">
              <a:latin typeface="Calibri" pitchFamily="34" charset="0"/>
              <a:cs typeface="Calibri" pitchFamily="34" charset="0"/>
            </a:endParaRPr>
          </a:p>
          <a:p>
            <a:pPr>
              <a:buNone/>
            </a:pPr>
            <a:endParaRPr lang="en-US" sz="2400" dirty="0">
              <a:latin typeface="Calibri" pitchFamily="34" charset="0"/>
              <a:cs typeface="Calibri" pitchFamily="34" charset="0"/>
            </a:endParaRPr>
          </a:p>
        </p:txBody>
      </p:sp>
      <p:pic>
        <p:nvPicPr>
          <p:cNvPr id="23554" name="Picture 2" descr="http://dawnesolutions.com/wp-content/uploads/crossroads.jpg"/>
          <p:cNvPicPr>
            <a:picLocks noChangeAspect="1" noChangeArrowheads="1"/>
          </p:cNvPicPr>
          <p:nvPr/>
        </p:nvPicPr>
        <p:blipFill>
          <a:blip r:embed="rId2" cstate="print"/>
          <a:srcRect/>
          <a:stretch>
            <a:fillRect/>
          </a:stretch>
        </p:blipFill>
        <p:spPr bwMode="auto">
          <a:xfrm>
            <a:off x="0" y="0"/>
            <a:ext cx="9144000" cy="2362200"/>
          </a:xfrm>
          <a:prstGeom prst="rect">
            <a:avLst/>
          </a:prstGeom>
          <a:noFill/>
        </p:spPr>
      </p:pic>
      <p:sp>
        <p:nvSpPr>
          <p:cNvPr id="5" name="Rectangle 4"/>
          <p:cNvSpPr/>
          <p:nvPr/>
        </p:nvSpPr>
        <p:spPr>
          <a:xfrm>
            <a:off x="2133600" y="1143000"/>
            <a:ext cx="5181600" cy="646331"/>
          </a:xfrm>
          <a:prstGeom prst="rect">
            <a:avLst/>
          </a:prstGeom>
        </p:spPr>
        <p:txBody>
          <a:bodyPr wrap="square">
            <a:spAutoFit/>
          </a:bodyPr>
          <a:lstStyle/>
          <a:p>
            <a:pPr algn="ctr"/>
            <a:r>
              <a:rPr lang="en-US" sz="3600" b="1" dirty="0" smtClean="0">
                <a:latin typeface="+mj-lt"/>
                <a:cs typeface="Calibri" pitchFamily="34" charset="0"/>
              </a:rPr>
              <a:t>Feasibility Study</a:t>
            </a:r>
            <a:endParaRPr lang="en-US" sz="3600" b="1" dirty="0">
              <a:latin typeface="+mj-lt"/>
              <a:cs typeface="Calibri" pitchFamily="34" charset="0"/>
            </a:endParaRPr>
          </a:p>
        </p:txBody>
      </p:sp>
    </p:spTree>
    <p:extLst>
      <p:ext uri="{BB962C8B-B14F-4D97-AF65-F5344CB8AC3E}">
        <p14:creationId xmlns="" xmlns:p14="http://schemas.microsoft.com/office/powerpoint/2010/main" val="349422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5058" name="Picture 2" descr="F:\Feasibility_studiesNEW.jpg"/>
          <p:cNvPicPr>
            <a:picLocks noGrp="1" noChangeAspect="1" noChangeArrowheads="1"/>
          </p:cNvPicPr>
          <p:nvPr>
            <p:ph idx="1"/>
          </p:nvPr>
        </p:nvPicPr>
        <p:blipFill>
          <a:blip r:embed="rId2" cstate="print"/>
          <a:srcRect/>
          <a:stretch>
            <a:fillRect/>
          </a:stretch>
        </p:blipFill>
        <p:spPr bwMode="auto">
          <a:xfrm>
            <a:off x="1" y="0"/>
            <a:ext cx="9144000" cy="6858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Feasibility Study</a:t>
            </a:r>
          </a:p>
        </p:txBody>
      </p:sp>
      <p:sp>
        <p:nvSpPr>
          <p:cNvPr id="3" name="Content Placeholder 2"/>
          <p:cNvSpPr>
            <a:spLocks noGrp="1"/>
          </p:cNvSpPr>
          <p:nvPr>
            <p:ph idx="1"/>
          </p:nvPr>
        </p:nvSpPr>
        <p:spPr>
          <a:xfrm>
            <a:off x="838200" y="2362200"/>
            <a:ext cx="8153400" cy="4343400"/>
          </a:xfrm>
        </p:spPr>
        <p:txBody>
          <a:bodyPr/>
          <a:lstStyle/>
          <a:p>
            <a:pPr marL="0" indent="0">
              <a:buNone/>
            </a:pPr>
            <a:r>
              <a:rPr lang="en-US" sz="2400" dirty="0">
                <a:solidFill>
                  <a:srgbClr val="000000"/>
                </a:solidFill>
                <a:cs typeface="Calibri" pitchFamily="34" charset="0"/>
              </a:rPr>
              <a:t>Advantages of making Feasibility study</a:t>
            </a:r>
            <a:r>
              <a:rPr lang="en-US" sz="2400" dirty="0" smtClean="0">
                <a:solidFill>
                  <a:srgbClr val="000000"/>
                </a:solidFill>
                <a:cs typeface="Calibri" pitchFamily="34" charset="0"/>
              </a:rPr>
              <a:t>:</a:t>
            </a:r>
          </a:p>
          <a:p>
            <a:pPr>
              <a:buClr>
                <a:srgbClr val="C00000"/>
              </a:buClr>
              <a:buFont typeface="Wingdings" pitchFamily="2" charset="2"/>
              <a:buChar char="n"/>
            </a:pPr>
            <a:r>
              <a:rPr lang="en-US" sz="2400" dirty="0">
                <a:solidFill>
                  <a:srgbClr val="000000"/>
                </a:solidFill>
                <a:cs typeface="Calibri" pitchFamily="34" charset="0"/>
              </a:rPr>
              <a:t>This study being made as the initial step of software development life cycle has all the analysis part in it which helps in analyzing the system requirements completely. </a:t>
            </a:r>
          </a:p>
          <a:p>
            <a:pPr>
              <a:buClr>
                <a:srgbClr val="C00000"/>
              </a:buClr>
              <a:buFont typeface="Wingdings" pitchFamily="2" charset="2"/>
              <a:buChar char="n"/>
            </a:pPr>
            <a:r>
              <a:rPr lang="en-US" sz="2400" dirty="0">
                <a:solidFill>
                  <a:srgbClr val="000000"/>
                </a:solidFill>
                <a:cs typeface="Calibri" pitchFamily="34" charset="0"/>
              </a:rPr>
              <a:t>Helps in identifying the risk factors involved in developing and deploying the </a:t>
            </a:r>
            <a:r>
              <a:rPr lang="en-US" sz="2400" dirty="0" smtClean="0">
                <a:solidFill>
                  <a:srgbClr val="000000"/>
                </a:solidFill>
                <a:cs typeface="Calibri" pitchFamily="34" charset="0"/>
              </a:rPr>
              <a:t>system.</a:t>
            </a:r>
            <a:endParaRPr lang="en-US" sz="2400" dirty="0">
              <a:solidFill>
                <a:srgbClr val="000000"/>
              </a:solidFill>
              <a:cs typeface="Calibri" pitchFamily="34" charset="0"/>
            </a:endParaRPr>
          </a:p>
          <a:p>
            <a:pPr>
              <a:buClr>
                <a:srgbClr val="C00000"/>
              </a:buClr>
              <a:buFont typeface="Wingdings" pitchFamily="2" charset="2"/>
              <a:buChar char="n"/>
            </a:pPr>
            <a:r>
              <a:rPr lang="en-US" sz="2400" dirty="0">
                <a:solidFill>
                  <a:srgbClr val="000000"/>
                </a:solidFill>
                <a:cs typeface="Calibri" pitchFamily="34" charset="0"/>
              </a:rPr>
              <a:t>The feasibility study helps in planning for risk </a:t>
            </a:r>
            <a:r>
              <a:rPr lang="en-US" sz="2400" dirty="0" smtClean="0">
                <a:solidFill>
                  <a:srgbClr val="000000"/>
                </a:solidFill>
                <a:cs typeface="Calibri" pitchFamily="34" charset="0"/>
              </a:rPr>
              <a:t>analysis. </a:t>
            </a:r>
            <a:endParaRPr lang="en-US" sz="2400" dirty="0">
              <a:solidFill>
                <a:srgbClr val="000000"/>
              </a:solidFill>
              <a:cs typeface="Calibri" pitchFamily="34" charset="0"/>
            </a:endParaRPr>
          </a:p>
          <a:p>
            <a:pPr>
              <a:buClr>
                <a:srgbClr val="C00000"/>
              </a:buClr>
              <a:buFont typeface="Wingdings" pitchFamily="2" charset="2"/>
              <a:buChar char="n"/>
            </a:pPr>
            <a:r>
              <a:rPr lang="en-US" sz="2400" dirty="0">
                <a:solidFill>
                  <a:srgbClr val="000000"/>
                </a:solidFill>
                <a:cs typeface="Calibri" pitchFamily="34" charset="0"/>
              </a:rPr>
              <a:t>Feasibility study helps in making cost/benefit analysis which helps the organization and system to run efficiently. </a:t>
            </a:r>
          </a:p>
          <a:p>
            <a:pPr marL="0" indent="0">
              <a:buNone/>
            </a:pPr>
            <a:endParaRPr lang="en-US" sz="2400" dirty="0">
              <a:latin typeface="Calibri" pitchFamily="34" charset="0"/>
              <a:cs typeface="Calibri" pitchFamily="34" charset="0"/>
            </a:endParaRPr>
          </a:p>
        </p:txBody>
      </p:sp>
    </p:spTree>
    <p:extLst>
      <p:ext uri="{BB962C8B-B14F-4D97-AF65-F5344CB8AC3E}">
        <p14:creationId xmlns="" xmlns:p14="http://schemas.microsoft.com/office/powerpoint/2010/main" val="388549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Feasibility Study</a:t>
            </a:r>
          </a:p>
        </p:txBody>
      </p:sp>
      <p:sp>
        <p:nvSpPr>
          <p:cNvPr id="3" name="Content Placeholder 2"/>
          <p:cNvSpPr>
            <a:spLocks noGrp="1"/>
          </p:cNvSpPr>
          <p:nvPr>
            <p:ph idx="1"/>
          </p:nvPr>
        </p:nvSpPr>
        <p:spPr>
          <a:xfrm>
            <a:off x="838200" y="2362200"/>
            <a:ext cx="8077200" cy="4191000"/>
          </a:xfrm>
        </p:spPr>
        <p:txBody>
          <a:bodyPr/>
          <a:lstStyle/>
          <a:p>
            <a:pPr>
              <a:buClr>
                <a:srgbClr val="C00000"/>
              </a:buClr>
              <a:buFont typeface="Wingdings" pitchFamily="2" charset="2"/>
              <a:buChar char="n"/>
            </a:pPr>
            <a:r>
              <a:rPr lang="en-US" sz="2400" dirty="0">
                <a:solidFill>
                  <a:srgbClr val="000000"/>
                </a:solidFill>
                <a:cs typeface="Calibri" pitchFamily="34" charset="0"/>
              </a:rPr>
              <a:t>Feasibility study helps in making plans for training developers for implementing the system. </a:t>
            </a:r>
          </a:p>
          <a:p>
            <a:pPr>
              <a:buClr>
                <a:srgbClr val="C00000"/>
              </a:buClr>
              <a:buFont typeface="Wingdings" pitchFamily="2" charset="2"/>
              <a:buChar char="n"/>
            </a:pPr>
            <a:endParaRPr lang="en-US" sz="2400" dirty="0">
              <a:solidFill>
                <a:srgbClr val="000000"/>
              </a:solidFill>
              <a:cs typeface="Calibri" pitchFamily="34" charset="0"/>
            </a:endParaRPr>
          </a:p>
          <a:p>
            <a:pPr>
              <a:buClr>
                <a:srgbClr val="C00000"/>
              </a:buClr>
              <a:buFont typeface="Wingdings" pitchFamily="2" charset="2"/>
              <a:buChar char="n"/>
            </a:pPr>
            <a:r>
              <a:rPr lang="en-US" sz="2400" dirty="0">
                <a:solidFill>
                  <a:srgbClr val="000000"/>
                </a:solidFill>
                <a:cs typeface="Calibri" pitchFamily="34" charset="0"/>
              </a:rPr>
              <a:t>So a feasibility study is a report which could be used by the senior or top persons in the organization. This is because based on the report the organization decides about cost estimation, funding and other important decisions which is very essential for an organization to run profitably and for the system to run stable.</a:t>
            </a:r>
          </a:p>
          <a:p>
            <a:endParaRPr lang="en-US" dirty="0"/>
          </a:p>
        </p:txBody>
      </p:sp>
    </p:spTree>
    <p:extLst>
      <p:ext uri="{BB962C8B-B14F-4D97-AF65-F5344CB8AC3E}">
        <p14:creationId xmlns="" xmlns:p14="http://schemas.microsoft.com/office/powerpoint/2010/main" val="242836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kern="1200" dirty="0">
                <a:solidFill>
                  <a:srgbClr val="003366"/>
                </a:solidFill>
              </a:rPr>
              <a:t>Software Crisis</a:t>
            </a:r>
            <a:endParaRPr lang="en-US" dirty="0"/>
          </a:p>
        </p:txBody>
      </p:sp>
      <p:sp>
        <p:nvSpPr>
          <p:cNvPr id="3" name="Content Placeholder 2"/>
          <p:cNvSpPr>
            <a:spLocks noGrp="1"/>
          </p:cNvSpPr>
          <p:nvPr>
            <p:ph idx="1"/>
          </p:nvPr>
        </p:nvSpPr>
        <p:spPr>
          <a:xfrm>
            <a:off x="838200" y="2362200"/>
            <a:ext cx="8305800" cy="4495800"/>
          </a:xfrm>
        </p:spPr>
        <p:txBody>
          <a:bodyPr/>
          <a:lstStyle/>
          <a:p>
            <a:pPr lvl="0">
              <a:buClr>
                <a:srgbClr val="9A0000"/>
              </a:buClr>
              <a:buFont typeface="Wingdings" panose="05000000000000000000" pitchFamily="2" charset="2"/>
              <a:buChar char="n"/>
            </a:pPr>
            <a:r>
              <a:rPr lang="en-US" sz="2400" kern="1200" dirty="0">
                <a:solidFill>
                  <a:srgbClr val="000000"/>
                </a:solidFill>
              </a:rPr>
              <a:t>Developing software within a certain schedule and maintaining its quality is still difficult.</a:t>
            </a:r>
          </a:p>
          <a:p>
            <a:pPr lvl="0">
              <a:buClr>
                <a:srgbClr val="9A0000"/>
              </a:buClr>
              <a:buFont typeface="Wingdings" panose="05000000000000000000" pitchFamily="2" charset="2"/>
              <a:buChar char="n"/>
            </a:pPr>
            <a:r>
              <a:rPr lang="en-US" sz="2400" kern="1200" dirty="0">
                <a:solidFill>
                  <a:srgbClr val="000000"/>
                </a:solidFill>
              </a:rPr>
              <a:t>Software projects that are large, complicated, poorly specified, and involve unfamiliar aspects, are vulnerable to large, unanticipated problems</a:t>
            </a:r>
          </a:p>
          <a:p>
            <a:pPr lvl="0">
              <a:buClr>
                <a:srgbClr val="9A0000"/>
              </a:buClr>
              <a:buFont typeface="Wingdings" panose="05000000000000000000" pitchFamily="2" charset="2"/>
              <a:buChar char="n"/>
            </a:pPr>
            <a:r>
              <a:rPr lang="en-US" sz="2400" kern="1200" dirty="0">
                <a:solidFill>
                  <a:srgbClr val="000000"/>
                </a:solidFill>
              </a:rPr>
              <a:t>Development of software is different from manufacturing other products. </a:t>
            </a:r>
          </a:p>
          <a:p>
            <a:pPr lvl="1">
              <a:buClr>
                <a:srgbClr val="9A0000"/>
              </a:buClr>
              <a:buSzPct val="70000"/>
              <a:buFont typeface="Wingdings" panose="05000000000000000000" pitchFamily="2" charset="2"/>
              <a:buChar char="n"/>
            </a:pPr>
            <a:r>
              <a:rPr lang="en-US" sz="2000" kern="1200" dirty="0">
                <a:solidFill>
                  <a:srgbClr val="000000"/>
                </a:solidFill>
                <a:ea typeface="+mn-ea"/>
                <a:cs typeface="+mn-cs"/>
              </a:rPr>
              <a:t>e.g. employing more manpower (programmers) later in the software development does not always help speed up the development process.</a:t>
            </a:r>
          </a:p>
          <a:p>
            <a:pPr lvl="2">
              <a:buClr>
                <a:srgbClr val="003366"/>
              </a:buClr>
              <a:buSzTx/>
              <a:buFontTx/>
              <a:buChar char="•"/>
            </a:pPr>
            <a:r>
              <a:rPr lang="en-US" sz="1800" kern="1200" dirty="0">
                <a:solidFill>
                  <a:srgbClr val="000000"/>
                </a:solidFill>
                <a:ea typeface="+mn-ea"/>
                <a:cs typeface="+mn-cs"/>
              </a:rPr>
              <a:t>rather, it may have negative impacts sometimes- like delay in achieving the scheduled targets, degradation of software quality, etc.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924800" cy="838200"/>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a:t>
            </a:r>
            <a:br>
              <a:rPr lang="en-US" dirty="0" smtClean="0"/>
            </a:br>
            <a:r>
              <a:rPr lang="en-US" dirty="0"/>
              <a:t> </a:t>
            </a:r>
            <a:r>
              <a:rPr lang="en-US" dirty="0" smtClean="0"/>
              <a:t>    </a:t>
            </a:r>
            <a:r>
              <a:rPr lang="en-US" dirty="0">
                <a:solidFill>
                  <a:schemeClr val="tx1"/>
                </a:solidFill>
              </a:rPr>
              <a:t>System Analysis</a:t>
            </a:r>
            <a:endParaRPr lang="en-US" sz="2000"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2514600"/>
            <a:ext cx="7693025" cy="3962400"/>
          </a:xfrm>
        </p:spPr>
        <p:txBody>
          <a:bodyPr/>
          <a:lstStyle/>
          <a:p>
            <a:pPr>
              <a:buClr>
                <a:srgbClr val="C00000"/>
              </a:buClr>
              <a:buFont typeface="Wingdings" pitchFamily="2" charset="2"/>
              <a:buChar char="n"/>
            </a:pPr>
            <a:r>
              <a:rPr lang="en-US" sz="2400" dirty="0">
                <a:solidFill>
                  <a:srgbClr val="000000"/>
                </a:solidFill>
                <a:cs typeface="Calibri" panose="020F0502020204030204" pitchFamily="34" charset="0"/>
              </a:rPr>
              <a:t>At this step the developers decide a roadmap of their plan and try to bring up the best software model suitable for the project. </a:t>
            </a:r>
            <a:endParaRPr lang="en-US" sz="2400" dirty="0" smtClean="0">
              <a:solidFill>
                <a:srgbClr val="000000"/>
              </a:solidFill>
              <a:cs typeface="Calibri" panose="020F0502020204030204" pitchFamily="34" charset="0"/>
            </a:endParaRPr>
          </a:p>
          <a:p>
            <a:pPr>
              <a:buClr>
                <a:srgbClr val="C00000"/>
              </a:buClr>
              <a:buFont typeface="Wingdings" pitchFamily="2" charset="2"/>
              <a:buChar char="n"/>
            </a:pPr>
            <a:r>
              <a:rPr lang="en-US" sz="2400" dirty="0" smtClean="0">
                <a:solidFill>
                  <a:srgbClr val="000000"/>
                </a:solidFill>
                <a:cs typeface="Calibri" panose="020F0502020204030204" pitchFamily="34" charset="0"/>
              </a:rPr>
              <a:t>System </a:t>
            </a:r>
            <a:r>
              <a:rPr lang="en-US" sz="2400" dirty="0">
                <a:solidFill>
                  <a:srgbClr val="000000"/>
                </a:solidFill>
                <a:cs typeface="Calibri" panose="020F0502020204030204" pitchFamily="34" charset="0"/>
              </a:rPr>
              <a:t>analysis includes </a:t>
            </a:r>
            <a:r>
              <a:rPr lang="en-US" sz="2400" dirty="0" smtClean="0">
                <a:solidFill>
                  <a:srgbClr val="000000"/>
                </a:solidFill>
                <a:cs typeface="Calibri" panose="020F0502020204030204" pitchFamily="34" charset="0"/>
              </a:rPr>
              <a:t>understanding </a:t>
            </a:r>
            <a:r>
              <a:rPr lang="en-US" sz="2400" dirty="0">
                <a:solidFill>
                  <a:srgbClr val="000000"/>
                </a:solidFill>
                <a:cs typeface="Calibri" panose="020F0502020204030204" pitchFamily="34" charset="0"/>
              </a:rPr>
              <a:t>of software product limitations, learning system related problems or changes to be done in existing systems beforehand, identifying and addressing the impact of project on organization and personnel etc. </a:t>
            </a:r>
            <a:endParaRPr lang="en-US" sz="2400" dirty="0" smtClean="0">
              <a:solidFill>
                <a:srgbClr val="000000"/>
              </a:solidFill>
              <a:cs typeface="Calibri" panose="020F0502020204030204" pitchFamily="34" charset="0"/>
            </a:endParaRPr>
          </a:p>
          <a:p>
            <a:pPr>
              <a:buClr>
                <a:srgbClr val="C00000"/>
              </a:buClr>
              <a:buFont typeface="Wingdings" pitchFamily="2" charset="2"/>
              <a:buChar char="n"/>
            </a:pPr>
            <a:r>
              <a:rPr lang="en-US" sz="2400" dirty="0" smtClean="0">
                <a:solidFill>
                  <a:srgbClr val="000000"/>
                </a:solidFill>
                <a:cs typeface="Calibri" panose="020F0502020204030204" pitchFamily="34" charset="0"/>
              </a:rPr>
              <a:t>The </a:t>
            </a:r>
            <a:r>
              <a:rPr lang="en-US" sz="2400" dirty="0">
                <a:solidFill>
                  <a:srgbClr val="000000"/>
                </a:solidFill>
                <a:cs typeface="Calibri" panose="020F0502020204030204" pitchFamily="34" charset="0"/>
              </a:rPr>
              <a:t>project team analyzes the scope of the project and plans the schedule and resources accordingly.</a:t>
            </a:r>
          </a:p>
        </p:txBody>
      </p:sp>
    </p:spTree>
    <p:extLst>
      <p:ext uri="{BB962C8B-B14F-4D97-AF65-F5344CB8AC3E}">
        <p14:creationId xmlns="" xmlns:p14="http://schemas.microsoft.com/office/powerpoint/2010/main" val="181751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Design</a:t>
            </a:r>
          </a:p>
        </p:txBody>
      </p:sp>
      <p:sp>
        <p:nvSpPr>
          <p:cNvPr id="3" name="Content Placeholder 2"/>
          <p:cNvSpPr>
            <a:spLocks noGrp="1"/>
          </p:cNvSpPr>
          <p:nvPr>
            <p:ph idx="1"/>
          </p:nvPr>
        </p:nvSpPr>
        <p:spPr>
          <a:xfrm>
            <a:off x="838200" y="2362200"/>
            <a:ext cx="8305800" cy="4343400"/>
          </a:xfrm>
        </p:spPr>
        <p:txBody>
          <a:bodyPr/>
          <a:lstStyle/>
          <a:p>
            <a:pPr>
              <a:buClr>
                <a:srgbClr val="C00000"/>
              </a:buClr>
              <a:buFont typeface="Wingdings" pitchFamily="2" charset="2"/>
              <a:buChar char="n"/>
            </a:pPr>
            <a:r>
              <a:rPr lang="en-US" sz="2400" dirty="0">
                <a:solidFill>
                  <a:srgbClr val="000000"/>
                </a:solidFill>
              </a:rPr>
              <a:t>Next step is to bring down whole knowledge of requirements and analysis on the desk and design the software product.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The </a:t>
            </a:r>
            <a:r>
              <a:rPr lang="en-US" sz="2400" dirty="0">
                <a:solidFill>
                  <a:srgbClr val="000000"/>
                </a:solidFill>
              </a:rPr>
              <a:t>inputs from users and information gathered in requirement gathering phase are the inputs of this step. </a:t>
            </a:r>
          </a:p>
          <a:p>
            <a:pPr>
              <a:buClr>
                <a:srgbClr val="C00000"/>
              </a:buClr>
              <a:buFont typeface="Wingdings" pitchFamily="2" charset="2"/>
              <a:buChar char="n"/>
            </a:pPr>
            <a:r>
              <a:rPr lang="en-US" sz="2400" dirty="0">
                <a:solidFill>
                  <a:srgbClr val="000000"/>
                </a:solidFill>
              </a:rPr>
              <a:t>The output of this step comes in the form of two </a:t>
            </a:r>
            <a:r>
              <a:rPr lang="en-US" sz="2400" dirty="0" smtClean="0">
                <a:solidFill>
                  <a:srgbClr val="000000"/>
                </a:solidFill>
              </a:rPr>
              <a:t>designs-</a:t>
            </a:r>
          </a:p>
          <a:p>
            <a:pPr marL="0" indent="0">
              <a:buClr>
                <a:srgbClr val="C00000"/>
              </a:buClr>
              <a:buNone/>
            </a:pPr>
            <a:r>
              <a:rPr lang="en-US" sz="2000" dirty="0">
                <a:solidFill>
                  <a:srgbClr val="000000"/>
                </a:solidFill>
              </a:rPr>
              <a:t> </a:t>
            </a:r>
            <a:r>
              <a:rPr lang="en-US" sz="2000" dirty="0" smtClean="0">
                <a:solidFill>
                  <a:srgbClr val="000000"/>
                </a:solidFill>
              </a:rPr>
              <a:t>                                    - </a:t>
            </a:r>
            <a:r>
              <a:rPr lang="en-US" sz="2000" dirty="0">
                <a:solidFill>
                  <a:srgbClr val="000000"/>
                </a:solidFill>
              </a:rPr>
              <a:t>logical design, and </a:t>
            </a:r>
            <a:endParaRPr lang="en-US" sz="2000" dirty="0" smtClean="0">
              <a:solidFill>
                <a:srgbClr val="000000"/>
              </a:solidFill>
            </a:endParaRPr>
          </a:p>
          <a:p>
            <a:pPr marL="0" indent="0">
              <a:buClr>
                <a:srgbClr val="C00000"/>
              </a:buClr>
              <a:buNone/>
            </a:pPr>
            <a:r>
              <a:rPr lang="en-US" sz="2000" dirty="0" smtClean="0">
                <a:solidFill>
                  <a:srgbClr val="000000"/>
                </a:solidFill>
              </a:rPr>
              <a:t>                                     -physical design. </a:t>
            </a:r>
            <a:endParaRPr lang="en-US" sz="2000" dirty="0">
              <a:solidFill>
                <a:srgbClr val="000000"/>
              </a:solidFill>
            </a:endParaRPr>
          </a:p>
          <a:p>
            <a:pPr>
              <a:buClr>
                <a:srgbClr val="C00000"/>
              </a:buClr>
              <a:buFont typeface="Wingdings" pitchFamily="2" charset="2"/>
              <a:buChar char="n"/>
            </a:pPr>
            <a:r>
              <a:rPr lang="en-US" sz="2400" dirty="0" smtClean="0">
                <a:solidFill>
                  <a:srgbClr val="000000"/>
                </a:solidFill>
              </a:rPr>
              <a:t>Engineers </a:t>
            </a:r>
            <a:r>
              <a:rPr lang="en-US" sz="2400" dirty="0">
                <a:solidFill>
                  <a:srgbClr val="000000"/>
                </a:solidFill>
              </a:rPr>
              <a:t>produce meta-data and data dictionaries, logical diagrams, data-flow diagrams, and in some cases pseudo codes.</a:t>
            </a:r>
            <a:r>
              <a:rPr lang="en-US" sz="2400" dirty="0"/>
              <a:t/>
            </a:r>
            <a:br>
              <a:rPr lang="en-US" sz="2400" dirty="0"/>
            </a:br>
            <a:endParaRPr lang="en-US" dirty="0"/>
          </a:p>
        </p:txBody>
      </p:sp>
    </p:spTree>
    <p:extLst>
      <p:ext uri="{BB962C8B-B14F-4D97-AF65-F5344CB8AC3E}">
        <p14:creationId xmlns="" xmlns:p14="http://schemas.microsoft.com/office/powerpoint/2010/main" val="277698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solidFill>
                  <a:schemeClr val="tx1"/>
                </a:solidFill>
              </a:rPr>
              <a:t>Coding</a:t>
            </a:r>
          </a:p>
        </p:txBody>
      </p:sp>
      <p:sp>
        <p:nvSpPr>
          <p:cNvPr id="3" name="Content Placeholder 2"/>
          <p:cNvSpPr>
            <a:spLocks noGrp="1"/>
          </p:cNvSpPr>
          <p:nvPr>
            <p:ph idx="1"/>
          </p:nvPr>
        </p:nvSpPr>
        <p:spPr>
          <a:xfrm>
            <a:off x="838200" y="2362200"/>
            <a:ext cx="7693025" cy="4114800"/>
          </a:xfrm>
        </p:spPr>
        <p:txBody>
          <a:bodyPr/>
          <a:lstStyle/>
          <a:p>
            <a:pPr>
              <a:buClr>
                <a:srgbClr val="C00000"/>
              </a:buClr>
              <a:buFont typeface="Wingdings" pitchFamily="2" charset="2"/>
              <a:buChar char="n"/>
            </a:pPr>
            <a:r>
              <a:rPr lang="en-US" sz="2400" dirty="0">
                <a:solidFill>
                  <a:srgbClr val="000000"/>
                </a:solidFill>
                <a:cs typeface="Calibri" panose="020F0502020204030204" pitchFamily="34" charset="0"/>
              </a:rPr>
              <a:t>This step is also known as programming phase. </a:t>
            </a:r>
            <a:endParaRPr lang="en-US" sz="2400" dirty="0" smtClean="0">
              <a:solidFill>
                <a:srgbClr val="000000"/>
              </a:solidFill>
              <a:cs typeface="Calibri" panose="020F0502020204030204" pitchFamily="34" charset="0"/>
            </a:endParaRPr>
          </a:p>
          <a:p>
            <a:pPr>
              <a:buClr>
                <a:srgbClr val="C00000"/>
              </a:buClr>
              <a:buFont typeface="Wingdings" pitchFamily="2" charset="2"/>
              <a:buChar char="n"/>
            </a:pPr>
            <a:r>
              <a:rPr lang="en-US" sz="2400" dirty="0" smtClean="0">
                <a:solidFill>
                  <a:srgbClr val="000000"/>
                </a:solidFill>
                <a:cs typeface="Calibri" panose="020F0502020204030204" pitchFamily="34" charset="0"/>
              </a:rPr>
              <a:t>The </a:t>
            </a:r>
            <a:r>
              <a:rPr lang="en-US" sz="2400" dirty="0">
                <a:solidFill>
                  <a:srgbClr val="000000"/>
                </a:solidFill>
                <a:cs typeface="Calibri" panose="020F0502020204030204" pitchFamily="34" charset="0"/>
              </a:rPr>
              <a:t>implementation of software design starts in terms of writing program code in the suitable programming language and developing error-free executable programs efficiently.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Testing</a:t>
            </a:r>
          </a:p>
        </p:txBody>
      </p:sp>
      <p:sp>
        <p:nvSpPr>
          <p:cNvPr id="3" name="Content Placeholder 2"/>
          <p:cNvSpPr>
            <a:spLocks noGrp="1"/>
          </p:cNvSpPr>
          <p:nvPr>
            <p:ph idx="1"/>
          </p:nvPr>
        </p:nvSpPr>
        <p:spPr>
          <a:xfrm>
            <a:off x="838200" y="2362200"/>
            <a:ext cx="7693025" cy="4343400"/>
          </a:xfrm>
        </p:spPr>
        <p:txBody>
          <a:bodyPr/>
          <a:lstStyle/>
          <a:p>
            <a:pPr>
              <a:buClr>
                <a:srgbClr val="C00000"/>
              </a:buClr>
              <a:buFont typeface="Wingdings" pitchFamily="2" charset="2"/>
              <a:buChar char="n"/>
            </a:pPr>
            <a:r>
              <a:rPr lang="en-US" sz="2400" dirty="0">
                <a:solidFill>
                  <a:srgbClr val="000000"/>
                </a:solidFill>
              </a:rPr>
              <a:t>An estimate says that 50% of whole software development process should be tested.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Errors </a:t>
            </a:r>
            <a:r>
              <a:rPr lang="en-US" sz="2400" dirty="0">
                <a:solidFill>
                  <a:srgbClr val="000000"/>
                </a:solidFill>
              </a:rPr>
              <a:t>may ruin the software from critical level to its own removal.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Software </a:t>
            </a:r>
            <a:r>
              <a:rPr lang="en-US" sz="2400" dirty="0">
                <a:solidFill>
                  <a:srgbClr val="000000"/>
                </a:solidFill>
              </a:rPr>
              <a:t>testing is done while coding by the developers and thorough testing is conducted by testing experts at various levels of code such as module testing, program testing, product testing, in-house testing and testing the product at user’s end</a:t>
            </a:r>
            <a:r>
              <a:rPr lang="en-US" sz="2400" dirty="0" smtClean="0">
                <a:solidFill>
                  <a:srgbClr val="000000"/>
                </a:solidFill>
              </a:rPr>
              <a:t>.</a:t>
            </a:r>
          </a:p>
          <a:p>
            <a:pPr>
              <a:buClr>
                <a:srgbClr val="C00000"/>
              </a:buClr>
              <a:buFont typeface="Wingdings" pitchFamily="2" charset="2"/>
              <a:buChar char="n"/>
            </a:pPr>
            <a:r>
              <a:rPr lang="en-US" sz="2400" dirty="0" smtClean="0">
                <a:solidFill>
                  <a:srgbClr val="000000"/>
                </a:solidFill>
              </a:rPr>
              <a:t> </a:t>
            </a:r>
            <a:r>
              <a:rPr lang="en-US" sz="2400" dirty="0">
                <a:solidFill>
                  <a:srgbClr val="000000"/>
                </a:solidFill>
              </a:rPr>
              <a:t>Early discovery of errors and their remedy is the key to reliable software.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dirty="0" smtClean="0">
                <a:solidFill>
                  <a:schemeClr val="tx1"/>
                </a:solidFill>
              </a:rPr>
              <a:t>Integration</a:t>
            </a:r>
            <a:endParaRPr lang="en-US" dirty="0">
              <a:solidFill>
                <a:schemeClr val="tx1"/>
              </a:solidFill>
            </a:endParaRPr>
          </a:p>
        </p:txBody>
      </p:sp>
      <p:sp>
        <p:nvSpPr>
          <p:cNvPr id="3" name="Content Placeholder 2"/>
          <p:cNvSpPr>
            <a:spLocks noGrp="1"/>
          </p:cNvSpPr>
          <p:nvPr>
            <p:ph idx="1"/>
          </p:nvPr>
        </p:nvSpPr>
        <p:spPr>
          <a:xfrm>
            <a:off x="838200" y="2590801"/>
            <a:ext cx="7693025" cy="2743200"/>
          </a:xfrm>
        </p:spPr>
        <p:txBody>
          <a:bodyPr/>
          <a:lstStyle/>
          <a:p>
            <a:pPr>
              <a:buClr>
                <a:srgbClr val="C00000"/>
              </a:buClr>
              <a:buFont typeface="Wingdings" pitchFamily="2" charset="2"/>
              <a:buChar char="n"/>
            </a:pPr>
            <a:r>
              <a:rPr lang="en-US" sz="2400" dirty="0">
                <a:solidFill>
                  <a:srgbClr val="000000"/>
                </a:solidFill>
              </a:rPr>
              <a:t>Software may need to be integrated with the libraries, databases and other program(s).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This </a:t>
            </a:r>
            <a:r>
              <a:rPr lang="en-US" sz="2400" dirty="0">
                <a:solidFill>
                  <a:srgbClr val="000000"/>
                </a:solidFill>
              </a:rPr>
              <a:t>stage of SDLC is involved in the integration of software with outer world entities.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Implementation</a:t>
            </a:r>
          </a:p>
        </p:txBody>
      </p:sp>
      <p:sp>
        <p:nvSpPr>
          <p:cNvPr id="3" name="Content Placeholder 2"/>
          <p:cNvSpPr>
            <a:spLocks noGrp="1"/>
          </p:cNvSpPr>
          <p:nvPr>
            <p:ph idx="1"/>
          </p:nvPr>
        </p:nvSpPr>
        <p:spPr>
          <a:xfrm>
            <a:off x="838200" y="2362200"/>
            <a:ext cx="7693025" cy="4191000"/>
          </a:xfrm>
        </p:spPr>
        <p:txBody>
          <a:bodyPr/>
          <a:lstStyle/>
          <a:p>
            <a:pPr>
              <a:buClr>
                <a:srgbClr val="C00000"/>
              </a:buClr>
              <a:buFont typeface="Wingdings" pitchFamily="2" charset="2"/>
              <a:buChar char="n"/>
            </a:pPr>
            <a:r>
              <a:rPr lang="en-US" sz="2400" dirty="0">
                <a:solidFill>
                  <a:srgbClr val="000000"/>
                </a:solidFill>
              </a:rPr>
              <a:t>This means installing the software on user machines. At times, software needs post-installation configurations at user end.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Software </a:t>
            </a:r>
            <a:r>
              <a:rPr lang="en-US" sz="2400" dirty="0">
                <a:solidFill>
                  <a:srgbClr val="000000"/>
                </a:solidFill>
              </a:rPr>
              <a:t>is tested for portability and adaptability and integration related issues are solved during implementation.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Operation and Maintenance</a:t>
            </a:r>
          </a:p>
        </p:txBody>
      </p:sp>
      <p:sp>
        <p:nvSpPr>
          <p:cNvPr id="3" name="Content Placeholder 2"/>
          <p:cNvSpPr>
            <a:spLocks noGrp="1"/>
          </p:cNvSpPr>
          <p:nvPr>
            <p:ph idx="1"/>
          </p:nvPr>
        </p:nvSpPr>
        <p:spPr>
          <a:xfrm>
            <a:off x="838200" y="2362200"/>
            <a:ext cx="7693025" cy="4191000"/>
          </a:xfrm>
        </p:spPr>
        <p:txBody>
          <a:bodyPr/>
          <a:lstStyle/>
          <a:p>
            <a:pPr>
              <a:buClr>
                <a:srgbClr val="C00000"/>
              </a:buClr>
              <a:buFont typeface="Wingdings" pitchFamily="2" charset="2"/>
              <a:buChar char="n"/>
            </a:pPr>
            <a:r>
              <a:rPr lang="en-US" sz="2400" dirty="0">
                <a:solidFill>
                  <a:srgbClr val="000000"/>
                </a:solidFill>
              </a:rPr>
              <a:t>This phase confirms the software operation in terms of more efficiency and less errors. If required, the users are trained on, or aided with the documentation on how to operate the software and how to keep the software operational.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The </a:t>
            </a:r>
            <a:r>
              <a:rPr lang="en-US" sz="2400" dirty="0">
                <a:solidFill>
                  <a:srgbClr val="000000"/>
                </a:solidFill>
              </a:rPr>
              <a:t>software is maintained timely by updating the code according to the changes taking place in user end environment or technology.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This </a:t>
            </a:r>
            <a:r>
              <a:rPr lang="en-US" sz="2400" dirty="0">
                <a:solidFill>
                  <a:srgbClr val="000000"/>
                </a:solidFill>
              </a:rPr>
              <a:t>phase may face challenges from hidden bugs and real-world unidentified problems.</a:t>
            </a:r>
          </a:p>
        </p:txBody>
      </p:sp>
    </p:spTree>
    <p:extLst>
      <p:ext uri="{BB962C8B-B14F-4D97-AF65-F5344CB8AC3E}">
        <p14:creationId xmlns="" xmlns:p14="http://schemas.microsoft.com/office/powerpoint/2010/main" val="239910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Disposition</a:t>
            </a:r>
          </a:p>
        </p:txBody>
      </p:sp>
      <p:sp>
        <p:nvSpPr>
          <p:cNvPr id="3" name="Content Placeholder 2"/>
          <p:cNvSpPr>
            <a:spLocks noGrp="1"/>
          </p:cNvSpPr>
          <p:nvPr>
            <p:ph idx="1"/>
          </p:nvPr>
        </p:nvSpPr>
        <p:spPr/>
        <p:txBody>
          <a:bodyPr/>
          <a:lstStyle/>
          <a:p>
            <a:pPr>
              <a:buClr>
                <a:srgbClr val="C00000"/>
              </a:buClr>
              <a:buFont typeface="Wingdings" pitchFamily="2" charset="2"/>
              <a:buChar char="n"/>
            </a:pPr>
            <a:r>
              <a:rPr lang="en-US" sz="2400" dirty="0">
                <a:solidFill>
                  <a:srgbClr val="000000"/>
                </a:solidFill>
              </a:rPr>
              <a:t>As time elapses, the software may decline on the performance front. It may go completely obsolete or may need intense </a:t>
            </a:r>
            <a:r>
              <a:rPr lang="en-US" sz="2400" dirty="0" smtClean="0">
                <a:solidFill>
                  <a:srgbClr val="000000"/>
                </a:solidFill>
              </a:rPr>
              <a:t>upgradation. </a:t>
            </a:r>
            <a:r>
              <a:rPr lang="en-US" sz="2400" dirty="0">
                <a:solidFill>
                  <a:srgbClr val="000000"/>
                </a:solidFill>
              </a:rPr>
              <a:t>Hence a pressing need to eliminate a major portion of the system arises.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This </a:t>
            </a:r>
            <a:r>
              <a:rPr lang="en-US" sz="2400" dirty="0">
                <a:solidFill>
                  <a:srgbClr val="000000"/>
                </a:solidFill>
              </a:rPr>
              <a:t>phase includes archiving data and required software components, closing down the system, planning disposition activity and terminating system at appropriate end-of-system time.</a:t>
            </a:r>
          </a:p>
        </p:txBody>
      </p:sp>
    </p:spTree>
    <p:extLst>
      <p:ext uri="{BB962C8B-B14F-4D97-AF65-F5344CB8AC3E}">
        <p14:creationId xmlns="" xmlns:p14="http://schemas.microsoft.com/office/powerpoint/2010/main" val="167119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Software </a:t>
            </a:r>
            <a:r>
              <a:rPr lang="en-US" dirty="0" smtClean="0">
                <a:solidFill>
                  <a:schemeClr val="tx1"/>
                </a:solidFill>
              </a:rPr>
              <a:t>Crisis </a:t>
            </a:r>
            <a:r>
              <a:rPr lang="en-US" dirty="0">
                <a:solidFill>
                  <a:schemeClr val="tx1"/>
                </a:solidFill>
              </a:rPr>
              <a:t>Cause</a:t>
            </a:r>
          </a:p>
        </p:txBody>
      </p:sp>
      <p:sp>
        <p:nvSpPr>
          <p:cNvPr id="3" name="Content Placeholder 2"/>
          <p:cNvSpPr>
            <a:spLocks noGrp="1"/>
          </p:cNvSpPr>
          <p:nvPr>
            <p:ph idx="1"/>
          </p:nvPr>
        </p:nvSpPr>
        <p:spPr>
          <a:xfrm>
            <a:off x="838200" y="2362200"/>
            <a:ext cx="7693025" cy="4191000"/>
          </a:xfrm>
        </p:spPr>
        <p:txBody>
          <a:bodyPr/>
          <a:lstStyle/>
          <a:p>
            <a:pPr lvl="0">
              <a:buClr>
                <a:srgbClr val="C00000"/>
              </a:buClr>
              <a:buFont typeface="Wingdings" pitchFamily="2" charset="2"/>
              <a:buChar char=""/>
            </a:pPr>
            <a:r>
              <a:rPr lang="en-US" sz="2400" dirty="0">
                <a:solidFill>
                  <a:srgbClr val="000000"/>
                </a:solidFill>
                <a:cs typeface="Calibri" pitchFamily="34" charset="0"/>
              </a:rPr>
              <a:t>Bad planning or run time decisions.</a:t>
            </a:r>
          </a:p>
          <a:p>
            <a:pPr lvl="0">
              <a:buClr>
                <a:srgbClr val="C00000"/>
              </a:buClr>
              <a:buFont typeface="Wingdings" pitchFamily="2" charset="2"/>
              <a:buChar char=""/>
            </a:pPr>
            <a:r>
              <a:rPr lang="en-US" sz="2400" dirty="0">
                <a:solidFill>
                  <a:srgbClr val="000000"/>
                </a:solidFill>
                <a:cs typeface="Calibri" pitchFamily="34" charset="0"/>
              </a:rPr>
              <a:t>Lack of documentation.</a:t>
            </a:r>
          </a:p>
          <a:p>
            <a:pPr lvl="0">
              <a:buClr>
                <a:srgbClr val="C00000"/>
              </a:buClr>
              <a:buFont typeface="Wingdings" pitchFamily="2" charset="2"/>
              <a:buChar char=""/>
            </a:pPr>
            <a:r>
              <a:rPr lang="en-US" sz="2400" dirty="0">
                <a:solidFill>
                  <a:srgbClr val="000000"/>
                </a:solidFill>
                <a:cs typeface="Calibri" pitchFamily="34" charset="0"/>
              </a:rPr>
              <a:t>Improper assessment.</a:t>
            </a:r>
          </a:p>
          <a:p>
            <a:pPr lvl="0">
              <a:buClr>
                <a:srgbClr val="C00000"/>
              </a:buClr>
              <a:buFont typeface="Wingdings" pitchFamily="2" charset="2"/>
              <a:buChar char=""/>
            </a:pPr>
            <a:r>
              <a:rPr lang="en-US" sz="2400" dirty="0">
                <a:solidFill>
                  <a:srgbClr val="000000"/>
                </a:solidFill>
                <a:cs typeface="Calibri" pitchFamily="34" charset="0"/>
              </a:rPr>
              <a:t>Incorrect estimates of needed resources.</a:t>
            </a:r>
          </a:p>
          <a:p>
            <a:pPr lvl="0">
              <a:buClr>
                <a:srgbClr val="C00000"/>
              </a:buClr>
              <a:buFont typeface="Wingdings" pitchFamily="2" charset="2"/>
              <a:buChar char=""/>
            </a:pPr>
            <a:r>
              <a:rPr lang="en-US" sz="2400" dirty="0">
                <a:solidFill>
                  <a:srgbClr val="000000"/>
                </a:solidFill>
                <a:cs typeface="Calibri" pitchFamily="34" charset="0"/>
              </a:rPr>
              <a:t>Impractical project goals.</a:t>
            </a:r>
          </a:p>
          <a:p>
            <a:pPr lvl="0">
              <a:buClr>
                <a:srgbClr val="C00000"/>
              </a:buClr>
              <a:buFont typeface="Wingdings" pitchFamily="2" charset="2"/>
              <a:buChar char=""/>
            </a:pPr>
            <a:r>
              <a:rPr lang="en-US" sz="2400" dirty="0">
                <a:solidFill>
                  <a:srgbClr val="000000"/>
                </a:solidFill>
                <a:cs typeface="Calibri" pitchFamily="34" charset="0"/>
              </a:rPr>
              <a:t>Not a good communication among customers, developers and users.</a:t>
            </a:r>
          </a:p>
          <a:p>
            <a:pPr lvl="0">
              <a:buClr>
                <a:srgbClr val="C00000"/>
              </a:buClr>
              <a:buFont typeface="Wingdings" pitchFamily="2" charset="2"/>
              <a:buChar char=""/>
            </a:pPr>
            <a:r>
              <a:rPr lang="en-US" sz="2400" dirty="0">
                <a:solidFill>
                  <a:srgbClr val="000000"/>
                </a:solidFill>
                <a:cs typeface="Calibri" pitchFamily="34" charset="0"/>
              </a:rPr>
              <a:t>Use of undeveloped technology.</a:t>
            </a:r>
          </a:p>
          <a:p>
            <a:pPr lvl="0">
              <a:buClr>
                <a:srgbClr val="C00000"/>
              </a:buClr>
              <a:buFont typeface="Wingdings" pitchFamily="2" charset="2"/>
              <a:buChar char=""/>
            </a:pPr>
            <a:r>
              <a:rPr lang="en-US" sz="2400" dirty="0">
                <a:solidFill>
                  <a:srgbClr val="000000"/>
                </a:solidFill>
                <a:cs typeface="Calibri" pitchFamily="34" charset="0"/>
              </a:rPr>
              <a:t>Not a good project management</a:t>
            </a:r>
          </a:p>
          <a:p>
            <a:endParaRPr lang="en-US" dirty="0"/>
          </a:p>
        </p:txBody>
      </p:sp>
    </p:spTree>
    <p:extLst>
      <p:ext uri="{BB962C8B-B14F-4D97-AF65-F5344CB8AC3E}">
        <p14:creationId xmlns="" xmlns:p14="http://schemas.microsoft.com/office/powerpoint/2010/main" val="63873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kern="1200" dirty="0">
                <a:solidFill>
                  <a:srgbClr val="003366"/>
                </a:solidFill>
              </a:rPr>
              <a:t>Software </a:t>
            </a:r>
            <a:r>
              <a:rPr lang="en-US" kern="1200" dirty="0" smtClean="0">
                <a:solidFill>
                  <a:srgbClr val="003366"/>
                </a:solidFill>
              </a:rPr>
              <a:t>Crisis Problem</a:t>
            </a:r>
            <a:endParaRPr lang="en-US" dirty="0"/>
          </a:p>
        </p:txBody>
      </p:sp>
      <p:sp>
        <p:nvSpPr>
          <p:cNvPr id="3" name="Content Placeholder 2"/>
          <p:cNvSpPr>
            <a:spLocks noGrp="1"/>
          </p:cNvSpPr>
          <p:nvPr>
            <p:ph idx="1"/>
          </p:nvPr>
        </p:nvSpPr>
        <p:spPr/>
        <p:txBody>
          <a:bodyPr/>
          <a:lstStyle/>
          <a:p>
            <a:pPr lvl="0" algn="just">
              <a:buClr>
                <a:srgbClr val="9A0000"/>
              </a:buClr>
              <a:buFont typeface="Wingdings" panose="05000000000000000000" pitchFamily="2" charset="2"/>
              <a:buChar char="n"/>
            </a:pPr>
            <a:r>
              <a:rPr lang="en-US" sz="2400" kern="1200" dirty="0">
                <a:solidFill>
                  <a:srgbClr val="000000"/>
                </a:solidFill>
                <a:latin typeface="Helvetica"/>
              </a:rPr>
              <a:t>The causes of the software crisis could be linked to the overall complexity of the software development process. </a:t>
            </a:r>
          </a:p>
          <a:p>
            <a:pPr lvl="0">
              <a:buClr>
                <a:srgbClr val="9A0000"/>
              </a:buClr>
              <a:buFont typeface="Wingdings" panose="05000000000000000000" pitchFamily="2" charset="2"/>
              <a:buChar char="n"/>
            </a:pPr>
            <a:r>
              <a:rPr lang="en-US" sz="2400" kern="1200" dirty="0">
                <a:solidFill>
                  <a:srgbClr val="000000"/>
                </a:solidFill>
                <a:latin typeface="Helvetica"/>
              </a:rPr>
              <a:t>The crisis manifested itself in several ways:</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Projects running over-budget.</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Projects running over-time.</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Software was very inefficient.</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Software was of low quality.</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Software often did not meet requirements.</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Projects were unmanageable and code difficult to maintain.</a:t>
            </a:r>
          </a:p>
          <a:p>
            <a:pPr lvl="1">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Software was never delivered</a:t>
            </a:r>
            <a:endParaRPr lang="en-US" dirty="0">
              <a:solidFill>
                <a:srgbClr val="003366"/>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solidFill>
                  <a:srgbClr val="003366"/>
                </a:solidFill>
              </a:rPr>
              <a:t>Software Development Life Cycle</a:t>
            </a:r>
            <a:br>
              <a:rPr lang="en-US" dirty="0">
                <a:solidFill>
                  <a:srgbClr val="003366"/>
                </a:solidFill>
              </a:rPr>
            </a:br>
            <a:r>
              <a:rPr lang="en-US" dirty="0">
                <a:solidFill>
                  <a:srgbClr val="003366"/>
                </a:solidFill>
              </a:rPr>
              <a:t>(SDLC)</a:t>
            </a:r>
            <a:endParaRPr lang="en-US" dirty="0"/>
          </a:p>
        </p:txBody>
      </p:sp>
      <p:sp>
        <p:nvSpPr>
          <p:cNvPr id="3" name="Content Placeholder 2"/>
          <p:cNvSpPr>
            <a:spLocks noGrp="1"/>
          </p:cNvSpPr>
          <p:nvPr>
            <p:ph idx="1"/>
          </p:nvPr>
        </p:nvSpPr>
        <p:spPr>
          <a:xfrm>
            <a:off x="838200" y="2362200"/>
            <a:ext cx="8153400" cy="4267200"/>
          </a:xfrm>
        </p:spPr>
        <p:txBody>
          <a:bodyPr/>
          <a:lstStyle/>
          <a:p>
            <a:pPr lvl="0" algn="just">
              <a:buClr>
                <a:srgbClr val="9A0000"/>
              </a:buClr>
              <a:buFont typeface="Wingdings" panose="05000000000000000000" pitchFamily="2" charset="2"/>
              <a:buChar char="n"/>
            </a:pPr>
            <a:r>
              <a:rPr lang="en-US" sz="2400" kern="1200" dirty="0">
                <a:solidFill>
                  <a:srgbClr val="000000"/>
                </a:solidFill>
              </a:rPr>
              <a:t>It is the division of </a:t>
            </a:r>
            <a:r>
              <a:rPr lang="en-US" sz="2400" u="sng" kern="1200" dirty="0">
                <a:solidFill>
                  <a:srgbClr val="000000"/>
                </a:solidFill>
              </a:rPr>
              <a:t>software development work</a:t>
            </a:r>
            <a:r>
              <a:rPr lang="en-US" sz="2400" kern="1200" dirty="0">
                <a:solidFill>
                  <a:srgbClr val="000000"/>
                </a:solidFill>
              </a:rPr>
              <a:t> into distinct phases (or stages) containing activities with the intent of</a:t>
            </a:r>
            <a:r>
              <a:rPr lang="en-US" sz="2400" u="sng" kern="1200" dirty="0">
                <a:solidFill>
                  <a:srgbClr val="000000"/>
                </a:solidFill>
              </a:rPr>
              <a:t> better planning and management</a:t>
            </a:r>
            <a:r>
              <a:rPr lang="en-US" sz="2400" kern="1200" dirty="0" smtClean="0">
                <a:solidFill>
                  <a:srgbClr val="000000"/>
                </a:solidFill>
              </a:rPr>
              <a:t>.</a:t>
            </a:r>
          </a:p>
          <a:p>
            <a:pPr lvl="0" algn="just">
              <a:buClr>
                <a:srgbClr val="9A0000"/>
              </a:buClr>
              <a:buFont typeface="Wingdings" panose="05000000000000000000" pitchFamily="2" charset="2"/>
              <a:buChar char="n"/>
            </a:pPr>
            <a:r>
              <a:rPr lang="en-US" sz="2400" dirty="0">
                <a:solidFill>
                  <a:srgbClr val="000000"/>
                </a:solidFill>
              </a:rPr>
              <a:t>SDLC for short, is a well-defined, structured sequence of stages in software engineering to develop the intended software product</a:t>
            </a:r>
            <a:r>
              <a:rPr lang="en-US" sz="2400" dirty="0" smtClean="0">
                <a:solidFill>
                  <a:srgbClr val="000000"/>
                </a:solidFill>
              </a:rPr>
              <a:t>.</a:t>
            </a:r>
          </a:p>
          <a:p>
            <a:pPr lvl="0" algn="just">
              <a:buClr>
                <a:srgbClr val="9A0000"/>
              </a:buClr>
              <a:buFont typeface="Wingdings" panose="05000000000000000000" pitchFamily="2" charset="2"/>
              <a:buChar char="n"/>
            </a:pPr>
            <a:r>
              <a:rPr lang="en-US" sz="2400" dirty="0">
                <a:solidFill>
                  <a:srgbClr val="000000"/>
                </a:solidFill>
              </a:rPr>
              <a:t>SDLC provides a series of steps to be followed to design and develop a software product efficiently. SDLC framework includes the following </a:t>
            </a:r>
            <a:r>
              <a:rPr lang="en-US" sz="2400" dirty="0" smtClean="0">
                <a:solidFill>
                  <a:srgbClr val="000000"/>
                </a:solidFill>
              </a:rPr>
              <a:t>steps which are shown in the next slide:</a:t>
            </a:r>
            <a:endParaRPr lang="en-US" sz="2400" kern="1200" dirty="0">
              <a:solidFill>
                <a:srgbClr val="000000"/>
              </a:solidFill>
            </a:endParaRPr>
          </a:p>
          <a:p>
            <a:endParaRPr lang="en-US" sz="2400" dirty="0" smtClean="0">
              <a:solidFill>
                <a:srgbClr val="000000"/>
              </a:solidFill>
            </a:endParaRPr>
          </a:p>
        </p:txBody>
      </p:sp>
    </p:spTree>
    <p:extLst>
      <p:ext uri="{BB962C8B-B14F-4D97-AF65-F5344CB8AC3E}">
        <p14:creationId xmlns="" xmlns:p14="http://schemas.microsoft.com/office/powerpoint/2010/main" val="15622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5987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Communication</a:t>
            </a:r>
          </a:p>
        </p:txBody>
      </p:sp>
      <p:sp>
        <p:nvSpPr>
          <p:cNvPr id="3" name="Content Placeholder 2"/>
          <p:cNvSpPr>
            <a:spLocks noGrp="1"/>
          </p:cNvSpPr>
          <p:nvPr>
            <p:ph idx="1"/>
          </p:nvPr>
        </p:nvSpPr>
        <p:spPr/>
        <p:txBody>
          <a:bodyPr/>
          <a:lstStyle/>
          <a:p>
            <a:pPr>
              <a:buClr>
                <a:srgbClr val="9E0000"/>
              </a:buClr>
              <a:buFont typeface="Wingdings" pitchFamily="2" charset="2"/>
              <a:buChar char=""/>
            </a:pPr>
            <a:r>
              <a:rPr lang="en-US" sz="2400" dirty="0">
                <a:solidFill>
                  <a:srgbClr val="000000"/>
                </a:solidFill>
              </a:rPr>
              <a:t>This is the first step where the user initiates the request for a desired software </a:t>
            </a:r>
            <a:r>
              <a:rPr lang="en-US" sz="2400" dirty="0" smtClean="0">
                <a:solidFill>
                  <a:srgbClr val="000000"/>
                </a:solidFill>
              </a:rPr>
              <a:t>product.</a:t>
            </a:r>
          </a:p>
          <a:p>
            <a:pPr>
              <a:buClr>
                <a:srgbClr val="9E0000"/>
              </a:buClr>
              <a:buFont typeface="Wingdings" pitchFamily="2" charset="2"/>
              <a:buChar char=""/>
            </a:pPr>
            <a:r>
              <a:rPr lang="en-US" sz="2400" dirty="0">
                <a:solidFill>
                  <a:srgbClr val="000000"/>
                </a:solidFill>
              </a:rPr>
              <a:t>He contacts the service provider and tries to negotiate the terms</a:t>
            </a:r>
            <a:r>
              <a:rPr lang="en-US" sz="2400" dirty="0" smtClean="0">
                <a:solidFill>
                  <a:srgbClr val="000000"/>
                </a:solidFill>
              </a:rPr>
              <a:t>.</a:t>
            </a:r>
          </a:p>
          <a:p>
            <a:pPr>
              <a:buClr>
                <a:srgbClr val="9E0000"/>
              </a:buClr>
              <a:buFont typeface="Wingdings" pitchFamily="2" charset="2"/>
              <a:buChar char=""/>
            </a:pPr>
            <a:r>
              <a:rPr lang="en-US" sz="2400" dirty="0">
                <a:solidFill>
                  <a:srgbClr val="000000"/>
                </a:solidFill>
              </a:rPr>
              <a:t>He submits his request to the service providing organization in writing.</a:t>
            </a:r>
            <a:endParaRPr lang="en-US" sz="2400" dirty="0"/>
          </a:p>
        </p:txBody>
      </p:sp>
    </p:spTree>
    <p:extLst>
      <p:ext uri="{BB962C8B-B14F-4D97-AF65-F5344CB8AC3E}">
        <p14:creationId xmlns="" xmlns:p14="http://schemas.microsoft.com/office/powerpoint/2010/main" val="144019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3366"/>
                </a:solidFill>
              </a:rPr>
              <a:t>Requirement Gathering</a:t>
            </a:r>
            <a:endParaRPr lang="en-US" dirty="0"/>
          </a:p>
        </p:txBody>
      </p:sp>
      <p:pic>
        <p:nvPicPr>
          <p:cNvPr id="1026" name="Picture 2" descr="C:\Users\Rumman\Desktop\Capture.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143000" y="2288763"/>
            <a:ext cx="7086600" cy="45897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1926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Requirement Gathering</a:t>
            </a:r>
          </a:p>
        </p:txBody>
      </p:sp>
      <p:sp>
        <p:nvSpPr>
          <p:cNvPr id="3" name="Content Placeholder 2"/>
          <p:cNvSpPr>
            <a:spLocks noGrp="1"/>
          </p:cNvSpPr>
          <p:nvPr>
            <p:ph idx="1"/>
          </p:nvPr>
        </p:nvSpPr>
        <p:spPr>
          <a:xfrm>
            <a:off x="838200" y="2362200"/>
            <a:ext cx="8229600" cy="4267200"/>
          </a:xfrm>
        </p:spPr>
        <p:txBody>
          <a:bodyPr/>
          <a:lstStyle/>
          <a:p>
            <a:pPr>
              <a:buClr>
                <a:srgbClr val="C00000"/>
              </a:buClr>
              <a:buFont typeface="Wingdings" pitchFamily="2" charset="2"/>
              <a:buChar char="n"/>
            </a:pPr>
            <a:r>
              <a:rPr lang="en-US" sz="2400" dirty="0">
                <a:solidFill>
                  <a:srgbClr val="000000"/>
                </a:solidFill>
              </a:rPr>
              <a:t>This step onwards the software development team works to carry on the project. </a:t>
            </a:r>
            <a:endParaRPr lang="en-US" sz="2400" dirty="0" smtClean="0">
              <a:solidFill>
                <a:srgbClr val="000000"/>
              </a:solidFill>
            </a:endParaRPr>
          </a:p>
          <a:p>
            <a:pPr>
              <a:buClr>
                <a:srgbClr val="C00000"/>
              </a:buClr>
              <a:buFont typeface="Wingdings" pitchFamily="2" charset="2"/>
              <a:buChar char="n"/>
            </a:pPr>
            <a:r>
              <a:rPr lang="en-US" sz="2400" dirty="0" smtClean="0">
                <a:solidFill>
                  <a:srgbClr val="000000"/>
                </a:solidFill>
              </a:rPr>
              <a:t>The </a:t>
            </a:r>
            <a:r>
              <a:rPr lang="en-US" sz="2400" dirty="0">
                <a:solidFill>
                  <a:srgbClr val="000000"/>
                </a:solidFill>
              </a:rPr>
              <a:t>team holds discussions with various stakeholders from problem domain and tries to bring out as much information as possible on their requirements</a:t>
            </a:r>
            <a:r>
              <a:rPr lang="en-US" sz="2400" dirty="0" smtClean="0">
                <a:solidFill>
                  <a:srgbClr val="000000"/>
                </a:solidFill>
              </a:rPr>
              <a:t>.</a:t>
            </a:r>
          </a:p>
          <a:p>
            <a:pPr>
              <a:buClr>
                <a:srgbClr val="C00000"/>
              </a:buClr>
              <a:buFont typeface="Wingdings" pitchFamily="2" charset="2"/>
              <a:buChar char="n"/>
            </a:pPr>
            <a:r>
              <a:rPr lang="en-US" sz="2400" dirty="0" smtClean="0">
                <a:solidFill>
                  <a:srgbClr val="000000"/>
                </a:solidFill>
              </a:rPr>
              <a:t> </a:t>
            </a:r>
            <a:r>
              <a:rPr lang="en-US" sz="2400" dirty="0">
                <a:solidFill>
                  <a:srgbClr val="000000"/>
                </a:solidFill>
              </a:rPr>
              <a:t>The </a:t>
            </a:r>
            <a:r>
              <a:rPr lang="en-US" sz="2400" dirty="0" smtClean="0">
                <a:solidFill>
                  <a:srgbClr val="000000"/>
                </a:solidFill>
              </a:rPr>
              <a:t>requirements </a:t>
            </a:r>
            <a:r>
              <a:rPr lang="en-US" sz="2400" dirty="0">
                <a:solidFill>
                  <a:srgbClr val="000000"/>
                </a:solidFill>
              </a:rPr>
              <a:t>are contemplated and segregated </a:t>
            </a:r>
            <a:r>
              <a:rPr lang="en-US" sz="2400" dirty="0" smtClean="0">
                <a:solidFill>
                  <a:srgbClr val="000000"/>
                </a:solidFill>
              </a:rPr>
              <a:t>into-</a:t>
            </a:r>
            <a:r>
              <a:rPr lang="en-US" sz="2400" dirty="0">
                <a:solidFill>
                  <a:srgbClr val="000000"/>
                </a:solidFill>
              </a:rPr>
              <a:t> </a:t>
            </a:r>
            <a:r>
              <a:rPr lang="en-US" sz="2400" dirty="0" smtClean="0">
                <a:solidFill>
                  <a:srgbClr val="000000"/>
                </a:solidFill>
              </a:rPr>
              <a:t>      </a:t>
            </a:r>
          </a:p>
          <a:p>
            <a:pPr marL="0" indent="0">
              <a:buNone/>
            </a:pPr>
            <a:r>
              <a:rPr lang="en-US" sz="2400" b="1" dirty="0">
                <a:solidFill>
                  <a:srgbClr val="000000"/>
                </a:solidFill>
              </a:rPr>
              <a:t> </a:t>
            </a:r>
            <a:r>
              <a:rPr lang="en-US" sz="2400" b="1" dirty="0" smtClean="0">
                <a:solidFill>
                  <a:srgbClr val="000000"/>
                </a:solidFill>
              </a:rPr>
              <a:t>                  -user </a:t>
            </a:r>
            <a:r>
              <a:rPr lang="en-US" sz="2400" b="1" dirty="0">
                <a:solidFill>
                  <a:srgbClr val="000000"/>
                </a:solidFill>
              </a:rPr>
              <a:t>requirements, </a:t>
            </a:r>
            <a:endParaRPr lang="en-US" sz="2400" b="1" dirty="0" smtClean="0">
              <a:solidFill>
                <a:srgbClr val="000000"/>
              </a:solidFill>
            </a:endParaRPr>
          </a:p>
          <a:p>
            <a:pPr marL="0" lvl="0" indent="0">
              <a:buClr>
                <a:srgbClr val="003366"/>
              </a:buClr>
              <a:buNone/>
            </a:pPr>
            <a:r>
              <a:rPr lang="en-US" sz="2400" b="1" dirty="0" smtClean="0">
                <a:solidFill>
                  <a:srgbClr val="000000"/>
                </a:solidFill>
              </a:rPr>
              <a:t>                   -system </a:t>
            </a:r>
            <a:r>
              <a:rPr lang="en-US" sz="2400" b="1" dirty="0">
                <a:solidFill>
                  <a:srgbClr val="000000"/>
                </a:solidFill>
              </a:rPr>
              <a:t>requirements </a:t>
            </a:r>
            <a:endParaRPr lang="en-US" sz="2400" b="1" dirty="0" smtClean="0">
              <a:solidFill>
                <a:srgbClr val="000000"/>
              </a:solidFill>
            </a:endParaRPr>
          </a:p>
          <a:p>
            <a:pPr marL="0" lvl="0" indent="0">
              <a:buClr>
                <a:srgbClr val="003366"/>
              </a:buClr>
              <a:buNone/>
            </a:pPr>
            <a:r>
              <a:rPr lang="en-US" sz="2400" b="1" dirty="0" smtClean="0">
                <a:solidFill>
                  <a:srgbClr val="000000"/>
                </a:solidFill>
              </a:rPr>
              <a:t>                   -functional </a:t>
            </a:r>
            <a:r>
              <a:rPr lang="en-US" sz="2400" b="1" dirty="0">
                <a:solidFill>
                  <a:srgbClr val="000000"/>
                </a:solidFill>
              </a:rPr>
              <a:t>requirements</a:t>
            </a:r>
            <a:r>
              <a:rPr lang="en-US" sz="2400" b="1" dirty="0" smtClean="0">
                <a:solidFill>
                  <a:srgbClr val="000000"/>
                </a:solidFill>
              </a:rPr>
              <a:t>,</a:t>
            </a:r>
          </a:p>
          <a:p>
            <a:pPr marL="0" lvl="0" indent="0">
              <a:buClr>
                <a:srgbClr val="003366"/>
              </a:buClr>
              <a:buNone/>
            </a:pPr>
            <a:r>
              <a:rPr lang="en-US" sz="2400" b="1" dirty="0" smtClean="0">
                <a:solidFill>
                  <a:srgbClr val="000000"/>
                </a:solidFill>
              </a:rPr>
              <a:t>                   -non-functional </a:t>
            </a:r>
            <a:r>
              <a:rPr lang="en-US" sz="2400" b="1" dirty="0">
                <a:solidFill>
                  <a:srgbClr val="000000"/>
                </a:solidFill>
              </a:rPr>
              <a:t>requirements.</a:t>
            </a:r>
          </a:p>
          <a:p>
            <a:pPr marL="0" indent="0">
              <a:buNone/>
            </a:pPr>
            <a:r>
              <a:rPr lang="en-US" sz="2400" dirty="0" smtClean="0">
                <a:solidFill>
                  <a:srgbClr val="000000"/>
                </a:solidFill>
              </a:rPr>
              <a:t>        </a:t>
            </a:r>
            <a:endParaRPr lang="en-US" sz="2400" dirty="0">
              <a:solidFill>
                <a:srgbClr val="000000"/>
              </a:solidFill>
            </a:endParaRPr>
          </a:p>
        </p:txBody>
      </p:sp>
    </p:spTree>
    <p:extLst>
      <p:ext uri="{BB962C8B-B14F-4D97-AF65-F5344CB8AC3E}">
        <p14:creationId xmlns="" xmlns:p14="http://schemas.microsoft.com/office/powerpoint/2010/main" val="3674725034"/>
      </p:ext>
    </p:extLst>
  </p:cSld>
  <p:clrMapOvr>
    <a:masterClrMapping/>
  </p:clrMapOvr>
</p:sld>
</file>

<file path=ppt/theme/theme1.xml><?xml version="1.0" encoding="utf-8"?>
<a:theme xmlns:a="http://schemas.openxmlformats.org/drawingml/2006/main" name="Capsules design template">
  <a:themeElements>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1000</TotalTime>
  <Words>1509</Words>
  <Application>Microsoft Office PowerPoint</Application>
  <PresentationFormat>On-screen Show (4:3)</PresentationFormat>
  <Paragraphs>116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Capsules design template</vt:lpstr>
      <vt:lpstr>Software Development Life Cycle (SDLC)</vt:lpstr>
      <vt:lpstr>Software Crisis</vt:lpstr>
      <vt:lpstr>Software Crisis Cause</vt:lpstr>
      <vt:lpstr>Software Crisis Problem</vt:lpstr>
      <vt:lpstr> Software Development Life Cycle (SDLC)</vt:lpstr>
      <vt:lpstr>Slide 6</vt:lpstr>
      <vt:lpstr>Communication</vt:lpstr>
      <vt:lpstr>Requirement Gathering</vt:lpstr>
      <vt:lpstr>Requirement Gathering</vt:lpstr>
      <vt:lpstr>Types of Requirement</vt:lpstr>
      <vt:lpstr>Types of Requirement</vt:lpstr>
      <vt:lpstr>Types of Requirement</vt:lpstr>
      <vt:lpstr>Slide 13</vt:lpstr>
      <vt:lpstr>Requirement Collecting</vt:lpstr>
      <vt:lpstr>Slide 15</vt:lpstr>
      <vt:lpstr>Slide 16</vt:lpstr>
      <vt:lpstr>Slide 17</vt:lpstr>
      <vt:lpstr>Feasibility Study</vt:lpstr>
      <vt:lpstr>Feasibility Study</vt:lpstr>
      <vt:lpstr>                             System Analysis</vt:lpstr>
      <vt:lpstr>Design</vt:lpstr>
      <vt:lpstr>Coding</vt:lpstr>
      <vt:lpstr>Testing</vt:lpstr>
      <vt:lpstr>Integration</vt:lpstr>
      <vt:lpstr>Implementation</vt:lpstr>
      <vt:lpstr>Operation and Maintenance</vt:lpstr>
      <vt:lpstr>Disposition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User</cp:lastModifiedBy>
  <cp:revision>207</cp:revision>
  <cp:lastPrinted>1601-01-01T00:00:00Z</cp:lastPrinted>
  <dcterms:created xsi:type="dcterms:W3CDTF">2016-01-12T00:51:39Z</dcterms:created>
  <dcterms:modified xsi:type="dcterms:W3CDTF">2016-08-01T16:08:57Z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