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9" r:id="rId3"/>
    <p:sldId id="330" r:id="rId4"/>
    <p:sldId id="321" r:id="rId5"/>
    <p:sldId id="324" r:id="rId6"/>
    <p:sldId id="323" r:id="rId7"/>
    <p:sldId id="325" r:id="rId8"/>
    <p:sldId id="326" r:id="rId9"/>
    <p:sldId id="327" r:id="rId10"/>
    <p:sldId id="328" r:id="rId11"/>
    <p:sldId id="265" r:id="rId12"/>
    <p:sldId id="303" r:id="rId13"/>
    <p:sldId id="266" r:id="rId14"/>
    <p:sldId id="268" r:id="rId15"/>
    <p:sldId id="273" r:id="rId16"/>
    <p:sldId id="275" r:id="rId17"/>
    <p:sldId id="304" r:id="rId18"/>
    <p:sldId id="332" r:id="rId19"/>
    <p:sldId id="278" r:id="rId20"/>
    <p:sldId id="333" r:id="rId21"/>
    <p:sldId id="334" r:id="rId22"/>
    <p:sldId id="280" r:id="rId23"/>
    <p:sldId id="271" r:id="rId24"/>
    <p:sldId id="335" r:id="rId25"/>
    <p:sldId id="272" r:id="rId26"/>
    <p:sldId id="338" r:id="rId27"/>
    <p:sldId id="340" r:id="rId28"/>
    <p:sldId id="339" r:id="rId29"/>
    <p:sldId id="297" r:id="rId30"/>
    <p:sldId id="336" r:id="rId31"/>
    <p:sldId id="298" r:id="rId32"/>
    <p:sldId id="291" r:id="rId33"/>
    <p:sldId id="292" r:id="rId34"/>
    <p:sldId id="300" r:id="rId35"/>
    <p:sldId id="288" r:id="rId36"/>
    <p:sldId id="307" r:id="rId37"/>
    <p:sldId id="308" r:id="rId38"/>
    <p:sldId id="309" r:id="rId39"/>
    <p:sldId id="310" r:id="rId40"/>
    <p:sldId id="318" r:id="rId41"/>
    <p:sldId id="312" r:id="rId42"/>
    <p:sldId id="313" r:id="rId43"/>
    <p:sldId id="33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smtClean="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xmlns=""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xmlns=""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xmlns=""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xmlns=""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xmlns=""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xmlns=""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xmlns=""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xmlns=""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xmlns=""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xmlns=""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sz="5400" dirty="0" smtClean="0"/>
              <a:t>SDLC Models</a:t>
            </a:r>
            <a:endParaRPr lang="en-US" sz="5400" dirty="0"/>
          </a:p>
        </p:txBody>
      </p:sp>
    </p:spTree>
    <p:extLst>
      <p:ext uri="{BB962C8B-B14F-4D97-AF65-F5344CB8AC3E}">
        <p14:creationId xmlns:p14="http://schemas.microsoft.com/office/powerpoint/2010/main" xmlns=""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a:xfrm>
            <a:off x="838200" y="2362200"/>
            <a:ext cx="8077200" cy="4343400"/>
          </a:xfrm>
        </p:spPr>
        <p:txBody>
          <a:bodyPr/>
          <a:lstStyle/>
          <a:p>
            <a:pPr marL="0" indent="0">
              <a:buNone/>
            </a:pPr>
            <a:r>
              <a:rPr lang="en-US" sz="2200" b="1" dirty="0" smtClean="0">
                <a:solidFill>
                  <a:srgbClr val="000000"/>
                </a:solidFill>
                <a:cs typeface="Calibri" pitchFamily="34" charset="0"/>
              </a:rPr>
              <a:t>Disadvantage:</a:t>
            </a:r>
          </a:p>
          <a:p>
            <a:r>
              <a:rPr lang="en-US" sz="2200" dirty="0">
                <a:solidFill>
                  <a:srgbClr val="000000"/>
                </a:solidFill>
                <a:cs typeface="Calibri" pitchFamily="34" charset="0"/>
              </a:rPr>
              <a:t>T</a:t>
            </a:r>
            <a:r>
              <a:rPr lang="en-US" sz="2200" dirty="0" smtClean="0">
                <a:solidFill>
                  <a:srgbClr val="000000"/>
                </a:solidFill>
                <a:cs typeface="Calibri" pitchFamily="34" charset="0"/>
              </a:rPr>
              <a:t>he </a:t>
            </a:r>
            <a:r>
              <a:rPr lang="en-US" sz="2200" dirty="0">
                <a:solidFill>
                  <a:srgbClr val="000000"/>
                </a:solidFill>
                <a:cs typeface="Calibri" pitchFamily="34" charset="0"/>
              </a:rPr>
              <a:t>waterfall model is the difficulty of accommodating change after the process is underway. One phase has to be complete before moving onto the next phase.</a:t>
            </a:r>
          </a:p>
          <a:p>
            <a:r>
              <a:rPr lang="en-US" sz="2200" dirty="0">
                <a:solidFill>
                  <a:srgbClr val="000000"/>
                </a:solidFill>
                <a:cs typeface="Calibri" pitchFamily="34" charset="0"/>
              </a:rPr>
              <a:t>Unidirectional</a:t>
            </a:r>
          </a:p>
          <a:p>
            <a:r>
              <a:rPr lang="en-US" sz="2200" dirty="0">
                <a:solidFill>
                  <a:srgbClr val="000000"/>
                </a:solidFill>
                <a:cs typeface="Calibri" pitchFamily="34" charset="0"/>
              </a:rPr>
              <a:t>Unclear requirements lead to confusion.</a:t>
            </a:r>
          </a:p>
          <a:p>
            <a:r>
              <a:rPr lang="en-US" sz="2200" dirty="0">
                <a:solidFill>
                  <a:srgbClr val="000000"/>
                </a:solidFill>
                <a:cs typeface="Calibri" pitchFamily="34" charset="0"/>
              </a:rPr>
              <a:t>Client’s approval is in the final stage.</a:t>
            </a:r>
          </a:p>
          <a:p>
            <a:r>
              <a:rPr lang="en-US" sz="2200" dirty="0">
                <a:solidFill>
                  <a:srgbClr val="000000"/>
                </a:solidFill>
                <a:cs typeface="Calibri" pitchFamily="34" charset="0"/>
              </a:rPr>
              <a:t>Difficult to integrate risk management</a:t>
            </a:r>
          </a:p>
          <a:p>
            <a:r>
              <a:rPr lang="en-US" sz="2200" dirty="0" smtClean="0">
                <a:solidFill>
                  <a:srgbClr val="000000"/>
                </a:solidFill>
                <a:cs typeface="Calibri" pitchFamily="34" charset="0"/>
              </a:rPr>
              <a:t>Idealized, </a:t>
            </a:r>
            <a:r>
              <a:rPr lang="en-US" sz="2200" dirty="0">
                <a:solidFill>
                  <a:srgbClr val="000000"/>
                </a:solidFill>
                <a:cs typeface="Calibri" pitchFamily="34" charset="0"/>
              </a:rPr>
              <a:t>doesn’t match reality well.</a:t>
            </a:r>
          </a:p>
          <a:p>
            <a:r>
              <a:rPr lang="en-US" sz="2200" dirty="0">
                <a:solidFill>
                  <a:srgbClr val="000000"/>
                </a:solidFill>
                <a:cs typeface="Calibri" pitchFamily="34" charset="0"/>
              </a:rPr>
              <a:t>Doesn’t reflect iterative nature of exploratory development</a:t>
            </a:r>
          </a:p>
          <a:p>
            <a:endParaRPr lang="en-US" dirty="0"/>
          </a:p>
        </p:txBody>
      </p:sp>
    </p:spTree>
    <p:extLst>
      <p:ext uri="{BB962C8B-B14F-4D97-AF65-F5344CB8AC3E}">
        <p14:creationId xmlns:p14="http://schemas.microsoft.com/office/powerpoint/2010/main" xmlns="" val="177166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pPr algn="ctr"/>
            <a:r>
              <a:rPr lang="en-US" dirty="0">
                <a:solidFill>
                  <a:schemeClr val="tx1"/>
                </a:solidFill>
                <a:cs typeface="Calibri" pitchFamily="34" charset="0"/>
              </a:rPr>
              <a:t>The Incremental model</a:t>
            </a:r>
          </a:p>
        </p:txBody>
      </p:sp>
      <p:sp>
        <p:nvSpPr>
          <p:cNvPr id="3" name="Content Placeholder 2"/>
          <p:cNvSpPr>
            <a:spLocks noGrp="1"/>
          </p:cNvSpPr>
          <p:nvPr>
            <p:ph idx="1"/>
          </p:nvPr>
        </p:nvSpPr>
        <p:spPr>
          <a:xfrm>
            <a:off x="838200" y="2438400"/>
            <a:ext cx="7693025" cy="4038600"/>
          </a:xfrm>
        </p:spPr>
        <p:txBody>
          <a:bodyPr/>
          <a:lstStyle/>
          <a:p>
            <a:r>
              <a:rPr lang="en-US" sz="2400" dirty="0" smtClean="0">
                <a:solidFill>
                  <a:srgbClr val="000000"/>
                </a:solidFill>
                <a:cs typeface="Calibri" pitchFamily="34" charset="0"/>
              </a:rPr>
              <a:t>Construct a partial implementation of a total system</a:t>
            </a:r>
          </a:p>
          <a:p>
            <a:r>
              <a:rPr lang="en-US" sz="2400" dirty="0" smtClean="0">
                <a:solidFill>
                  <a:srgbClr val="000000"/>
                </a:solidFill>
                <a:cs typeface="Calibri" pitchFamily="34" charset="0"/>
              </a:rPr>
              <a:t>Then slowly add increased functionality</a:t>
            </a:r>
          </a:p>
          <a:p>
            <a:r>
              <a:rPr lang="en-US" sz="2400" dirty="0" smtClean="0">
                <a:solidFill>
                  <a:srgbClr val="000000"/>
                </a:solidFill>
                <a:cs typeface="Calibri" pitchFamily="34" charset="0"/>
              </a:rPr>
              <a:t>The incremental model prioritizes requirements of the system and then implements them in groups.</a:t>
            </a:r>
          </a:p>
          <a:p>
            <a:r>
              <a:rPr lang="en-US" sz="2400" dirty="0" smtClean="0">
                <a:solidFill>
                  <a:srgbClr val="000000"/>
                </a:solidFill>
                <a:cs typeface="Calibri" pitchFamily="34" charset="0"/>
              </a:rPr>
              <a:t>Each subsequence release of the system adds function to the previous release, until all designed functionality has been implemented.</a:t>
            </a:r>
            <a:endParaRPr lang="en-US" sz="2400" dirty="0">
              <a:solidFill>
                <a:srgbClr val="000000"/>
              </a:solidFill>
              <a:cs typeface="Calibri" pitchFamily="34" charset="0"/>
            </a:endParaRPr>
          </a:p>
        </p:txBody>
      </p:sp>
    </p:spTree>
    <p:extLst>
      <p:ext uri="{BB962C8B-B14F-4D97-AF65-F5344CB8AC3E}">
        <p14:creationId xmlns:p14="http://schemas.microsoft.com/office/powerpoint/2010/main" xmlns="" val="318816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The Incremental model</a:t>
            </a:r>
            <a:endParaRPr lang="en-US" dirty="0">
              <a:solidFill>
                <a:schemeClr val="tx1"/>
              </a:solidFill>
            </a:endParaRPr>
          </a:p>
        </p:txBody>
      </p:sp>
      <p:pic>
        <p:nvPicPr>
          <p:cNvPr id="2050" name="Picture 2" descr="C:\Users\Sabina\Desktop\index.jpg"/>
          <p:cNvPicPr>
            <a:picLocks noGrp="1" noChangeAspect="1" noChangeArrowheads="1"/>
          </p:cNvPicPr>
          <p:nvPr>
            <p:ph idx="1"/>
          </p:nvPr>
        </p:nvPicPr>
        <p:blipFill>
          <a:blip r:embed="rId2"/>
          <a:srcRect/>
          <a:stretch>
            <a:fillRect/>
          </a:stretch>
        </p:blipFill>
        <p:spPr bwMode="auto">
          <a:xfrm>
            <a:off x="838200" y="2286000"/>
            <a:ext cx="8305800" cy="3505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The Incremental model</a:t>
            </a:r>
          </a:p>
        </p:txBody>
      </p:sp>
      <p:pic>
        <p:nvPicPr>
          <p:cNvPr id="35843" name="Picture 3" descr="C:\Users\Sabina\Desktop\Image9.gif"/>
          <p:cNvPicPr>
            <a:picLocks noGrp="1" noChangeAspect="1" noChangeArrowheads="1"/>
          </p:cNvPicPr>
          <p:nvPr>
            <p:ph idx="1"/>
          </p:nvPr>
        </p:nvPicPr>
        <p:blipFill>
          <a:blip r:embed="rId2"/>
          <a:srcRect/>
          <a:stretch>
            <a:fillRect/>
          </a:stretch>
        </p:blipFill>
        <p:spPr bwMode="auto">
          <a:xfrm>
            <a:off x="0" y="2362200"/>
            <a:ext cx="9143999" cy="4495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sz="3200" dirty="0" smtClean="0">
                <a:solidFill>
                  <a:schemeClr val="tx1"/>
                </a:solidFill>
              </a:rPr>
              <a:t>Advantages of</a:t>
            </a:r>
            <a:r>
              <a:rPr lang="en-US" dirty="0">
                <a:solidFill>
                  <a:schemeClr val="tx1"/>
                </a:solidFill>
              </a:rPr>
              <a:t/>
            </a:r>
            <a:br>
              <a:rPr lang="en-US" dirty="0">
                <a:solidFill>
                  <a:schemeClr val="tx1"/>
                </a:solidFill>
              </a:rPr>
            </a:br>
            <a:r>
              <a:rPr lang="en-US" dirty="0" smtClean="0">
                <a:solidFill>
                  <a:schemeClr val="tx1"/>
                </a:solidFill>
              </a:rPr>
              <a:t>The </a:t>
            </a:r>
            <a:r>
              <a:rPr lang="en-US" dirty="0">
                <a:solidFill>
                  <a:schemeClr val="tx1"/>
                </a:solidFill>
              </a:rPr>
              <a:t>Incremental model</a:t>
            </a:r>
          </a:p>
        </p:txBody>
      </p:sp>
      <p:sp>
        <p:nvSpPr>
          <p:cNvPr id="3" name="Content Placeholder 2"/>
          <p:cNvSpPr>
            <a:spLocks noGrp="1"/>
          </p:cNvSpPr>
          <p:nvPr>
            <p:ph idx="1"/>
          </p:nvPr>
        </p:nvSpPr>
        <p:spPr/>
        <p:txBody>
          <a:bodyPr/>
          <a:lstStyle/>
          <a:p>
            <a:r>
              <a:rPr lang="en-US" sz="2400" dirty="0" smtClean="0">
                <a:solidFill>
                  <a:srgbClr val="000000"/>
                </a:solidFill>
                <a:cs typeface="Calibri" pitchFamily="34" charset="0"/>
              </a:rPr>
              <a:t>Develop high risk or major function first.</a:t>
            </a:r>
          </a:p>
          <a:p>
            <a:r>
              <a:rPr lang="en-US" sz="2400" dirty="0" smtClean="0">
                <a:solidFill>
                  <a:srgbClr val="000000"/>
                </a:solidFill>
                <a:cs typeface="Calibri" pitchFamily="34" charset="0"/>
              </a:rPr>
              <a:t>Each release delivers an operational product.</a:t>
            </a:r>
          </a:p>
          <a:p>
            <a:r>
              <a:rPr lang="en-US" sz="2400" dirty="0" smtClean="0">
                <a:solidFill>
                  <a:srgbClr val="000000"/>
                </a:solidFill>
                <a:cs typeface="Calibri" pitchFamily="34" charset="0"/>
              </a:rPr>
              <a:t>Customer can respond to each build.</a:t>
            </a:r>
          </a:p>
          <a:p>
            <a:r>
              <a:rPr lang="en-US" sz="2400" dirty="0" smtClean="0">
                <a:solidFill>
                  <a:srgbClr val="000000"/>
                </a:solidFill>
                <a:cs typeface="Calibri" pitchFamily="34" charset="0"/>
              </a:rPr>
              <a:t>Uses “divide and Conquer” break down of task.</a:t>
            </a:r>
          </a:p>
          <a:p>
            <a:r>
              <a:rPr lang="en-US" sz="2400" dirty="0" smtClean="0">
                <a:solidFill>
                  <a:srgbClr val="000000"/>
                </a:solidFill>
                <a:cs typeface="Calibri" pitchFamily="34" charset="0"/>
              </a:rPr>
              <a:t>Lower initial delivery cost.</a:t>
            </a:r>
          </a:p>
          <a:p>
            <a:r>
              <a:rPr lang="en-US" sz="2400" dirty="0" smtClean="0">
                <a:solidFill>
                  <a:srgbClr val="000000"/>
                </a:solidFill>
                <a:cs typeface="Calibri" pitchFamily="34" charset="0"/>
              </a:rPr>
              <a:t>Initial product delivery is faster.</a:t>
            </a:r>
          </a:p>
          <a:p>
            <a:r>
              <a:rPr lang="en-US" sz="2400" dirty="0" smtClean="0">
                <a:solidFill>
                  <a:srgbClr val="000000"/>
                </a:solidFill>
                <a:cs typeface="Calibri" pitchFamily="34" charset="0"/>
              </a:rPr>
              <a:t>Customers get important functionality early.</a:t>
            </a:r>
          </a:p>
          <a:p>
            <a:r>
              <a:rPr lang="en-US" sz="2400" dirty="0" smtClean="0">
                <a:solidFill>
                  <a:srgbClr val="000000"/>
                </a:solidFill>
                <a:cs typeface="Calibri" pitchFamily="34" charset="0"/>
              </a:rPr>
              <a:t>Risk of changing requirements is reduced.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990600"/>
          </a:xfrm>
        </p:spPr>
        <p:txBody>
          <a:bodyPr/>
          <a:lstStyle/>
          <a:p>
            <a:pPr algn="ctr"/>
            <a:r>
              <a:rPr lang="en-US" sz="2800" dirty="0" smtClean="0">
                <a:solidFill>
                  <a:schemeClr val="tx1"/>
                </a:solidFill>
              </a:rPr>
              <a:t>Disadvantages </a:t>
            </a:r>
            <a:r>
              <a:rPr lang="en-US" sz="2800" dirty="0">
                <a:solidFill>
                  <a:schemeClr val="tx1"/>
                </a:solidFill>
              </a:rPr>
              <a:t>of</a:t>
            </a:r>
            <a:r>
              <a:rPr lang="en-US" dirty="0">
                <a:solidFill>
                  <a:schemeClr val="tx1"/>
                </a:solidFill>
              </a:rPr>
              <a:t/>
            </a:r>
            <a:br>
              <a:rPr lang="en-US" dirty="0">
                <a:solidFill>
                  <a:schemeClr val="tx1"/>
                </a:solidFill>
              </a:rPr>
            </a:br>
            <a:r>
              <a:rPr lang="en-US" dirty="0">
                <a:solidFill>
                  <a:schemeClr val="tx1"/>
                </a:solidFill>
              </a:rPr>
              <a:t>The Incremental model</a:t>
            </a:r>
          </a:p>
        </p:txBody>
      </p:sp>
      <p:sp>
        <p:nvSpPr>
          <p:cNvPr id="3" name="Content Placeholder 2"/>
          <p:cNvSpPr>
            <a:spLocks noGrp="1"/>
          </p:cNvSpPr>
          <p:nvPr>
            <p:ph idx="1"/>
          </p:nvPr>
        </p:nvSpPr>
        <p:spPr>
          <a:xfrm>
            <a:off x="838200" y="2438400"/>
            <a:ext cx="7693025" cy="3724275"/>
          </a:xfrm>
        </p:spPr>
        <p:txBody>
          <a:bodyPr/>
          <a:lstStyle/>
          <a:p>
            <a:r>
              <a:rPr lang="en-US" sz="2400" dirty="0" smtClean="0">
                <a:solidFill>
                  <a:srgbClr val="000000"/>
                </a:solidFill>
                <a:cs typeface="Calibri" pitchFamily="34" charset="0"/>
              </a:rPr>
              <a:t>Require good planning and design.</a:t>
            </a:r>
          </a:p>
          <a:p>
            <a:r>
              <a:rPr lang="en-US" sz="2400" dirty="0" smtClean="0">
                <a:solidFill>
                  <a:srgbClr val="000000"/>
                </a:solidFill>
                <a:cs typeface="Calibri" pitchFamily="34" charset="0"/>
              </a:rPr>
              <a:t>Requires early definition of a complete and fully functional system to allow for the definition of increments.</a:t>
            </a:r>
          </a:p>
          <a:p>
            <a:r>
              <a:rPr lang="en-US" sz="2400" dirty="0" smtClean="0">
                <a:solidFill>
                  <a:srgbClr val="000000"/>
                </a:solidFill>
                <a:cs typeface="Calibri" pitchFamily="34" charset="0"/>
              </a:rPr>
              <a:t>Well-defined module interfaces are required.</a:t>
            </a:r>
          </a:p>
          <a:p>
            <a:r>
              <a:rPr lang="en-US" sz="2400" dirty="0" smtClean="0">
                <a:solidFill>
                  <a:srgbClr val="000000"/>
                </a:solidFill>
                <a:cs typeface="Calibri" pitchFamily="34" charset="0"/>
              </a:rPr>
              <a:t>Total cost of complete system is not lower.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 Incremental Model</a:t>
            </a:r>
            <a:endParaRPr lang="en-US" dirty="0">
              <a:solidFill>
                <a:schemeClr val="tx1"/>
              </a:solidFill>
            </a:endParaRPr>
          </a:p>
        </p:txBody>
      </p:sp>
      <p:sp>
        <p:nvSpPr>
          <p:cNvPr id="3" name="Content Placeholder 2"/>
          <p:cNvSpPr>
            <a:spLocks noGrp="1"/>
          </p:cNvSpPr>
          <p:nvPr>
            <p:ph idx="1"/>
          </p:nvPr>
        </p:nvSpPr>
        <p:spPr>
          <a:xfrm>
            <a:off x="838200" y="2362200"/>
            <a:ext cx="7693025" cy="4191000"/>
          </a:xfrm>
        </p:spPr>
        <p:txBody>
          <a:bodyPr/>
          <a:lstStyle/>
          <a:p>
            <a:r>
              <a:rPr lang="en-US" sz="2400" dirty="0" smtClean="0">
                <a:solidFill>
                  <a:srgbClr val="000000"/>
                </a:solidFill>
                <a:cs typeface="Calibri" pitchFamily="34" charset="0"/>
              </a:rPr>
              <a:t>Risk, funding, schedule, program complexity, or need for early realization of benefits.</a:t>
            </a:r>
          </a:p>
          <a:p>
            <a:r>
              <a:rPr lang="en-US" sz="2400" dirty="0" smtClean="0">
                <a:solidFill>
                  <a:srgbClr val="000000"/>
                </a:solidFill>
                <a:cs typeface="Calibri" pitchFamily="34" charset="0"/>
              </a:rPr>
              <a:t>Most of the requirements are known up-front but are expected to evolve over time.</a:t>
            </a:r>
          </a:p>
          <a:p>
            <a:r>
              <a:rPr lang="en-US" sz="2400" dirty="0" smtClean="0">
                <a:solidFill>
                  <a:srgbClr val="000000"/>
                </a:solidFill>
                <a:cs typeface="Calibri" pitchFamily="34" charset="0"/>
              </a:rPr>
              <a:t>A need to get basic functionality to the market early.</a:t>
            </a:r>
          </a:p>
          <a:p>
            <a:r>
              <a:rPr lang="en-US" sz="2400" dirty="0" smtClean="0">
                <a:solidFill>
                  <a:srgbClr val="000000"/>
                </a:solidFill>
                <a:cs typeface="Calibri" pitchFamily="34" charset="0"/>
              </a:rPr>
              <a:t>On projects which have lengthy development schedules.</a:t>
            </a:r>
          </a:p>
          <a:p>
            <a:r>
              <a:rPr lang="en-US" sz="2400" dirty="0" smtClean="0">
                <a:solidFill>
                  <a:srgbClr val="000000"/>
                </a:solidFill>
                <a:cs typeface="Calibri" pitchFamily="34" charset="0"/>
              </a:rPr>
              <a:t>On a project with new technology.</a:t>
            </a:r>
          </a:p>
          <a:p>
            <a:r>
              <a:rPr lang="en-US" sz="2400" dirty="0">
                <a:solidFill>
                  <a:srgbClr val="000000"/>
                </a:solidFill>
                <a:cs typeface="Calibri" pitchFamily="34" charset="0"/>
              </a:rPr>
              <a:t>Mostly such model is used in web applications and product based companies.</a:t>
            </a:r>
          </a:p>
          <a:p>
            <a:endParaRPr lang="en-US" sz="24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cs typeface="Calibri" pitchFamily="34" charset="0"/>
              </a:rPr>
              <a:t>Spiral model is a combination of iterative development process model and sequential linear development model i.e. waterfall model with very high emphasis on risk analysis.</a:t>
            </a:r>
          </a:p>
          <a:p>
            <a:r>
              <a:rPr lang="en-US" sz="2400" dirty="0" smtClean="0">
                <a:solidFill>
                  <a:srgbClr val="000000"/>
                </a:solidFill>
                <a:cs typeface="Calibri" pitchFamily="34" charset="0"/>
              </a:rPr>
              <a:t>It allows for incremental releases of the product, or incremental refinement through each iteration around the spiral.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4"/>
                </a:solidFill>
              </a:rPr>
              <a:t>Spiral Model</a:t>
            </a:r>
          </a:p>
        </p:txBody>
      </p:sp>
      <p:sp>
        <p:nvSpPr>
          <p:cNvPr id="3" name="Content Placeholder 2"/>
          <p:cNvSpPr>
            <a:spLocks noGrp="1"/>
          </p:cNvSpPr>
          <p:nvPr>
            <p:ph idx="1"/>
          </p:nvPr>
        </p:nvSpPr>
        <p:spPr>
          <a:xfrm>
            <a:off x="838200" y="2362200"/>
            <a:ext cx="8153400" cy="4267200"/>
          </a:xfrm>
        </p:spPr>
        <p:txBody>
          <a:bodyPr/>
          <a:lstStyle/>
          <a:p>
            <a:r>
              <a:rPr lang="en-US" sz="2400" dirty="0">
                <a:solidFill>
                  <a:srgbClr val="000000"/>
                </a:solidFill>
              </a:rPr>
              <a:t>Each trip around the spiral traverses four basic quadrants: </a:t>
            </a:r>
          </a:p>
          <a:p>
            <a:pPr marL="0" indent="0">
              <a:buNone/>
            </a:pPr>
            <a:r>
              <a:rPr lang="en-US" sz="2400" dirty="0">
                <a:solidFill>
                  <a:srgbClr val="000000"/>
                </a:solidFill>
              </a:rPr>
              <a:t>     </a:t>
            </a:r>
            <a:r>
              <a:rPr lang="en-US" sz="2400" dirty="0" smtClean="0">
                <a:solidFill>
                  <a:srgbClr val="000000"/>
                </a:solidFill>
              </a:rPr>
              <a:t>     -</a:t>
            </a:r>
            <a:r>
              <a:rPr lang="en-US" sz="2400" dirty="0">
                <a:solidFill>
                  <a:srgbClr val="000000"/>
                </a:solidFill>
              </a:rPr>
              <a:t>determine objectives, alternatives, and constraints of </a:t>
            </a:r>
            <a:r>
              <a:rPr lang="en-US" sz="2400" dirty="0" smtClean="0">
                <a:solidFill>
                  <a:srgbClr val="000000"/>
                </a:solidFill>
              </a:rPr>
              <a:t>the </a:t>
            </a:r>
            <a:r>
              <a:rPr lang="en-US" sz="2400" dirty="0">
                <a:solidFill>
                  <a:srgbClr val="000000"/>
                </a:solidFill>
              </a:rPr>
              <a:t>iteration;</a:t>
            </a:r>
          </a:p>
          <a:p>
            <a:pPr marL="0" indent="0">
              <a:buNone/>
            </a:pPr>
            <a:r>
              <a:rPr lang="en-US" sz="2400" dirty="0">
                <a:solidFill>
                  <a:srgbClr val="000000"/>
                </a:solidFill>
              </a:rPr>
              <a:t>     </a:t>
            </a:r>
            <a:r>
              <a:rPr lang="en-US" sz="2400" dirty="0" smtClean="0">
                <a:solidFill>
                  <a:srgbClr val="000000"/>
                </a:solidFill>
              </a:rPr>
              <a:t>      -</a:t>
            </a:r>
            <a:r>
              <a:rPr lang="en-US" sz="2400" dirty="0">
                <a:solidFill>
                  <a:srgbClr val="000000"/>
                </a:solidFill>
              </a:rPr>
              <a:t>evaluate alternatives; Identify and resolve risks;</a:t>
            </a:r>
          </a:p>
          <a:p>
            <a:pPr marL="0" indent="0">
              <a:buNone/>
            </a:pPr>
            <a:r>
              <a:rPr lang="en-US" sz="2400" dirty="0">
                <a:solidFill>
                  <a:srgbClr val="000000"/>
                </a:solidFill>
              </a:rPr>
              <a:t>     </a:t>
            </a:r>
            <a:r>
              <a:rPr lang="en-US" sz="2400" dirty="0" smtClean="0">
                <a:solidFill>
                  <a:srgbClr val="000000"/>
                </a:solidFill>
              </a:rPr>
              <a:t>      -</a:t>
            </a:r>
            <a:r>
              <a:rPr lang="en-US" sz="2400" dirty="0">
                <a:solidFill>
                  <a:srgbClr val="000000"/>
                </a:solidFill>
              </a:rPr>
              <a:t>develop and verify deliverables from the iteration</a:t>
            </a:r>
            <a:r>
              <a:rPr lang="en-US" sz="2400" dirty="0" smtClean="0">
                <a:solidFill>
                  <a:srgbClr val="000000"/>
                </a:solidFill>
              </a:rPr>
              <a:t>;</a:t>
            </a:r>
            <a:endParaRPr lang="en-US" sz="2400" dirty="0">
              <a:solidFill>
                <a:srgbClr val="000000"/>
              </a:solidFill>
            </a:endParaRPr>
          </a:p>
          <a:p>
            <a:pPr marL="0" indent="0">
              <a:buNone/>
            </a:pPr>
            <a:r>
              <a:rPr lang="en-US" sz="2400" dirty="0">
                <a:solidFill>
                  <a:srgbClr val="000000"/>
                </a:solidFill>
              </a:rPr>
              <a:t>     </a:t>
            </a:r>
            <a:r>
              <a:rPr lang="en-US" sz="2400" dirty="0" smtClean="0">
                <a:solidFill>
                  <a:srgbClr val="000000"/>
                </a:solidFill>
              </a:rPr>
              <a:t>      -</a:t>
            </a:r>
            <a:r>
              <a:rPr lang="en-US" sz="2400" dirty="0">
                <a:solidFill>
                  <a:srgbClr val="000000"/>
                </a:solidFill>
              </a:rPr>
              <a:t>plan the next </a:t>
            </a:r>
            <a:r>
              <a:rPr lang="en-US" sz="2400" dirty="0" smtClean="0">
                <a:solidFill>
                  <a:srgbClr val="000000"/>
                </a:solidFill>
              </a:rPr>
              <a:t>iteration.</a:t>
            </a:r>
            <a:endParaRPr lang="en-US" sz="2400" dirty="0">
              <a:solidFill>
                <a:srgbClr val="000000"/>
              </a:solidFill>
            </a:endParaRPr>
          </a:p>
          <a:p>
            <a:r>
              <a:rPr lang="en-US" sz="2400" dirty="0">
                <a:solidFill>
                  <a:srgbClr val="000000"/>
                </a:solidFill>
              </a:rPr>
              <a:t>Begin each cycle with an identification of stakeholders and their "win conditions", and end each cycle with review </a:t>
            </a:r>
            <a:r>
              <a:rPr lang="en-US" sz="2400">
                <a:solidFill>
                  <a:srgbClr val="000000"/>
                </a:solidFill>
              </a:rPr>
              <a:t>and </a:t>
            </a:r>
            <a:r>
              <a:rPr lang="en-US" sz="2400" smtClean="0">
                <a:solidFill>
                  <a:srgbClr val="000000"/>
                </a:solidFill>
              </a:rPr>
              <a:t>commitment.</a:t>
            </a:r>
            <a:endParaRPr lang="en-US" sz="2400" dirty="0">
              <a:solidFill>
                <a:srgbClr val="000000"/>
              </a:solidFill>
            </a:endParaRPr>
          </a:p>
          <a:p>
            <a:endParaRPr lang="en-US" dirty="0"/>
          </a:p>
        </p:txBody>
      </p:sp>
    </p:spTree>
    <p:extLst>
      <p:ext uri="{BB962C8B-B14F-4D97-AF65-F5344CB8AC3E}">
        <p14:creationId xmlns:p14="http://schemas.microsoft.com/office/powerpoint/2010/main" xmlns="" val="620819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74" y="13648"/>
            <a:ext cx="9141725" cy="6844351"/>
          </a:xfrm>
        </p:spPr>
      </p:pic>
    </p:spTree>
    <p:extLst>
      <p:ext uri="{BB962C8B-B14F-4D97-AF65-F5344CB8AC3E}">
        <p14:creationId xmlns:p14="http://schemas.microsoft.com/office/powerpoint/2010/main" xmlns="" val="410120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kern="1200" dirty="0">
                <a:solidFill>
                  <a:srgbClr val="003366"/>
                </a:solidFill>
              </a:rPr>
              <a:t>Software Development Life Cycle Models</a:t>
            </a:r>
            <a:endParaRPr lang="en-US" dirty="0"/>
          </a:p>
        </p:txBody>
      </p:sp>
      <p:sp>
        <p:nvSpPr>
          <p:cNvPr id="3" name="Content Placeholder 2"/>
          <p:cNvSpPr>
            <a:spLocks noGrp="1"/>
          </p:cNvSpPr>
          <p:nvPr>
            <p:ph idx="1"/>
          </p:nvPr>
        </p:nvSpPr>
        <p:spPr/>
        <p:txBody>
          <a:bodyPr/>
          <a:lstStyle/>
          <a:p>
            <a:pPr lvl="0" algn="just">
              <a:buClr>
                <a:srgbClr val="9A0000"/>
              </a:buClr>
              <a:buFont typeface="Wingdings" panose="05000000000000000000" pitchFamily="2" charset="2"/>
              <a:buChar char="n"/>
            </a:pPr>
            <a:r>
              <a:rPr lang="en-US" sz="2000" kern="1200" dirty="0">
                <a:solidFill>
                  <a:srgbClr val="000000"/>
                </a:solidFill>
                <a:latin typeface="Helvetica"/>
              </a:rPr>
              <a:t>A software life cycle model (also called  process model) is a descriptive and diagrammatic representation of the software life cycle.  A life cycle model represents all the activities required to make a software product transit through its life cycle phases. It also captures the order in which these activities are to be undertaken. </a:t>
            </a:r>
          </a:p>
          <a:p>
            <a:pPr lvl="0" algn="just">
              <a:buClr>
                <a:srgbClr val="9A0000"/>
              </a:buClr>
              <a:buFont typeface="Wingdings" panose="05000000000000000000" pitchFamily="2" charset="2"/>
              <a:buChar char="n"/>
            </a:pPr>
            <a:endParaRPr lang="en-US" sz="2000" kern="1200" dirty="0">
              <a:solidFill>
                <a:srgbClr val="000000"/>
              </a:solidFill>
              <a:latin typeface="Helvetica"/>
            </a:endParaRPr>
          </a:p>
          <a:p>
            <a:pPr lvl="0" algn="just">
              <a:buClr>
                <a:srgbClr val="9A0000"/>
              </a:buClr>
              <a:buFont typeface="Wingdings" panose="05000000000000000000" pitchFamily="2" charset="2"/>
              <a:buChar char="n"/>
            </a:pPr>
            <a:r>
              <a:rPr lang="en-US" sz="2000" kern="1200" dirty="0">
                <a:solidFill>
                  <a:srgbClr val="000000"/>
                </a:solidFill>
                <a:latin typeface="Helvetica"/>
              </a:rPr>
              <a:t>Different life cycle models may map the basic development activities in different ways. </a:t>
            </a:r>
          </a:p>
          <a:p>
            <a:pPr lvl="1" algn="just">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Thus, no matter which life cycle model  is followed, the basic activities are included in all life cycle models though  the activities may be carried out in different orders in different life cycle models</a:t>
            </a:r>
          </a:p>
          <a:p>
            <a:endParaRPr lang="en-US" dirty="0"/>
          </a:p>
        </p:txBody>
      </p:sp>
    </p:spTree>
    <p:extLst>
      <p:ext uri="{BB962C8B-B14F-4D97-AF65-F5344CB8AC3E}">
        <p14:creationId xmlns:p14="http://schemas.microsoft.com/office/powerpoint/2010/main" xmlns="" val="350923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4"/>
                </a:solidFill>
              </a:rPr>
              <a:t>Spiral Model</a:t>
            </a:r>
          </a:p>
        </p:txBody>
      </p:sp>
      <p:sp>
        <p:nvSpPr>
          <p:cNvPr id="3" name="Content Placeholder 2"/>
          <p:cNvSpPr>
            <a:spLocks noGrp="1"/>
          </p:cNvSpPr>
          <p:nvPr>
            <p:ph idx="1"/>
          </p:nvPr>
        </p:nvSpPr>
        <p:spPr>
          <a:xfrm>
            <a:off x="838200" y="2362200"/>
            <a:ext cx="8077200" cy="4191000"/>
          </a:xfrm>
        </p:spPr>
        <p:txBody>
          <a:bodyPr/>
          <a:lstStyle/>
          <a:p>
            <a:r>
              <a:rPr lang="en-US" sz="2400" dirty="0">
                <a:solidFill>
                  <a:srgbClr val="000000"/>
                </a:solidFill>
              </a:rPr>
              <a:t>First quadrant </a:t>
            </a:r>
            <a:r>
              <a:rPr lang="en-US" sz="2400" dirty="0" smtClean="0">
                <a:solidFill>
                  <a:srgbClr val="000000"/>
                </a:solidFill>
              </a:rPr>
              <a:t>(Determine Objectives) </a:t>
            </a:r>
            <a:endParaRPr lang="en-US" sz="2400" dirty="0">
              <a:solidFill>
                <a:srgbClr val="000000"/>
              </a:solidFill>
            </a:endParaRPr>
          </a:p>
          <a:p>
            <a:pPr marL="0" indent="0">
              <a:buNone/>
            </a:pPr>
            <a:r>
              <a:rPr lang="en-US" sz="2400" dirty="0" smtClean="0">
                <a:solidFill>
                  <a:srgbClr val="000000"/>
                </a:solidFill>
              </a:rPr>
              <a:t>          -During </a:t>
            </a:r>
            <a:r>
              <a:rPr lang="en-US" sz="2400" dirty="0">
                <a:solidFill>
                  <a:srgbClr val="000000"/>
                </a:solidFill>
              </a:rPr>
              <a:t>the first quadrant, it is needed to identify the objectives of the phase.  </a:t>
            </a:r>
          </a:p>
          <a:p>
            <a:pPr marL="0" indent="0">
              <a:buNone/>
            </a:pPr>
            <a:r>
              <a:rPr lang="en-US" sz="2400" dirty="0" smtClean="0">
                <a:solidFill>
                  <a:srgbClr val="000000"/>
                </a:solidFill>
              </a:rPr>
              <a:t>          -Examine </a:t>
            </a:r>
            <a:r>
              <a:rPr lang="en-US" sz="2400" dirty="0">
                <a:solidFill>
                  <a:srgbClr val="000000"/>
                </a:solidFill>
              </a:rPr>
              <a:t>the risks associated with these objectives.</a:t>
            </a:r>
          </a:p>
          <a:p>
            <a:r>
              <a:rPr lang="en-US" sz="2400" dirty="0">
                <a:solidFill>
                  <a:srgbClr val="000000"/>
                </a:solidFill>
              </a:rPr>
              <a:t>Second Quadrant </a:t>
            </a:r>
            <a:r>
              <a:rPr lang="en-US" sz="2400" dirty="0" smtClean="0">
                <a:solidFill>
                  <a:srgbClr val="000000"/>
                </a:solidFill>
              </a:rPr>
              <a:t>(Identify and Resolve Risk) </a:t>
            </a:r>
            <a:endParaRPr lang="en-US" sz="2400" dirty="0">
              <a:solidFill>
                <a:srgbClr val="000000"/>
              </a:solidFill>
            </a:endParaRPr>
          </a:p>
          <a:p>
            <a:pPr marL="0" indent="0">
              <a:buNone/>
            </a:pPr>
            <a:r>
              <a:rPr lang="en-US" sz="2400" dirty="0" smtClean="0">
                <a:solidFill>
                  <a:srgbClr val="000000"/>
                </a:solidFill>
              </a:rPr>
              <a:t>          -A </a:t>
            </a:r>
            <a:r>
              <a:rPr lang="en-US" sz="2400" dirty="0">
                <a:solidFill>
                  <a:srgbClr val="000000"/>
                </a:solidFill>
              </a:rPr>
              <a:t>detailed analysis is carried out for each identified project risk. </a:t>
            </a:r>
          </a:p>
          <a:p>
            <a:pPr marL="0" indent="0">
              <a:buNone/>
            </a:pPr>
            <a:r>
              <a:rPr lang="en-US" sz="2400" dirty="0" smtClean="0">
                <a:solidFill>
                  <a:srgbClr val="000000"/>
                </a:solidFill>
              </a:rPr>
              <a:t>          -Steps </a:t>
            </a:r>
            <a:r>
              <a:rPr lang="en-US" sz="2400" dirty="0">
                <a:solidFill>
                  <a:srgbClr val="000000"/>
                </a:solidFill>
              </a:rPr>
              <a:t>are taken to reduce the risks. For example, if there is a risk that the requirements are inappropriate, a prototype system may be developed</a:t>
            </a:r>
          </a:p>
          <a:p>
            <a:endParaRPr lang="en-US" dirty="0"/>
          </a:p>
        </p:txBody>
      </p:sp>
    </p:spTree>
    <p:extLst>
      <p:ext uri="{BB962C8B-B14F-4D97-AF65-F5344CB8AC3E}">
        <p14:creationId xmlns:p14="http://schemas.microsoft.com/office/powerpoint/2010/main" xmlns="" val="411800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4"/>
                </a:solidFill>
              </a:rPr>
              <a:t>Spiral Model</a:t>
            </a:r>
          </a:p>
        </p:txBody>
      </p:sp>
      <p:sp>
        <p:nvSpPr>
          <p:cNvPr id="3" name="Content Placeholder 2"/>
          <p:cNvSpPr>
            <a:spLocks noGrp="1"/>
          </p:cNvSpPr>
          <p:nvPr>
            <p:ph idx="1"/>
          </p:nvPr>
        </p:nvSpPr>
        <p:spPr>
          <a:xfrm>
            <a:off x="838200" y="2362200"/>
            <a:ext cx="8153400" cy="4114800"/>
          </a:xfrm>
        </p:spPr>
        <p:txBody>
          <a:bodyPr/>
          <a:lstStyle/>
          <a:p>
            <a:r>
              <a:rPr lang="en-US" sz="2400" dirty="0">
                <a:solidFill>
                  <a:srgbClr val="000000"/>
                </a:solidFill>
              </a:rPr>
              <a:t>Third Quadrant (Development and </a:t>
            </a:r>
            <a:r>
              <a:rPr lang="en-US" sz="2400" dirty="0" smtClean="0">
                <a:solidFill>
                  <a:srgbClr val="000000"/>
                </a:solidFill>
              </a:rPr>
              <a:t>Testing) </a:t>
            </a:r>
            <a:endParaRPr lang="en-US" sz="2400" dirty="0">
              <a:solidFill>
                <a:srgbClr val="000000"/>
              </a:solidFill>
            </a:endParaRPr>
          </a:p>
          <a:p>
            <a:pPr marL="0" indent="0">
              <a:buNone/>
            </a:pPr>
            <a:r>
              <a:rPr lang="en-US" sz="2400" dirty="0" smtClean="0">
                <a:solidFill>
                  <a:srgbClr val="000000"/>
                </a:solidFill>
              </a:rPr>
              <a:t>          -Develop </a:t>
            </a:r>
            <a:r>
              <a:rPr lang="en-US" sz="2400" dirty="0">
                <a:solidFill>
                  <a:srgbClr val="000000"/>
                </a:solidFill>
              </a:rPr>
              <a:t>and validate the next level of the product after resolving the identified risks.</a:t>
            </a:r>
          </a:p>
          <a:p>
            <a:r>
              <a:rPr lang="en-US" sz="2400" dirty="0">
                <a:solidFill>
                  <a:srgbClr val="000000"/>
                </a:solidFill>
              </a:rPr>
              <a:t>Fourth Quadrant (Review and </a:t>
            </a:r>
            <a:r>
              <a:rPr lang="en-US" sz="2400" dirty="0" smtClean="0">
                <a:solidFill>
                  <a:srgbClr val="000000"/>
                </a:solidFill>
              </a:rPr>
              <a:t>Planning of next Iteration) </a:t>
            </a:r>
            <a:endParaRPr lang="en-US" sz="2400" dirty="0">
              <a:solidFill>
                <a:srgbClr val="000000"/>
              </a:solidFill>
            </a:endParaRPr>
          </a:p>
          <a:p>
            <a:pPr marL="0" indent="0">
              <a:buNone/>
            </a:pPr>
            <a:r>
              <a:rPr lang="en-US" sz="2400" dirty="0" smtClean="0">
                <a:solidFill>
                  <a:srgbClr val="000000"/>
                </a:solidFill>
              </a:rPr>
              <a:t>          -Review </a:t>
            </a:r>
            <a:r>
              <a:rPr lang="en-US" sz="2400" dirty="0">
                <a:solidFill>
                  <a:srgbClr val="000000"/>
                </a:solidFill>
              </a:rPr>
              <a:t>the results achieved so  far with the customer and plan the next iteration around the spiral. </a:t>
            </a:r>
          </a:p>
          <a:p>
            <a:pPr marL="0" indent="0">
              <a:buNone/>
            </a:pPr>
            <a:r>
              <a:rPr lang="en-US" sz="2400" dirty="0" smtClean="0">
                <a:solidFill>
                  <a:srgbClr val="000000"/>
                </a:solidFill>
              </a:rPr>
              <a:t>          -Progressively </a:t>
            </a:r>
            <a:r>
              <a:rPr lang="en-US" sz="2400" dirty="0">
                <a:solidFill>
                  <a:srgbClr val="000000"/>
                </a:solidFill>
              </a:rPr>
              <a:t>more complete version of the software gets built with each iteration around the spiral.</a:t>
            </a:r>
          </a:p>
          <a:p>
            <a:endParaRPr lang="en-US" dirty="0"/>
          </a:p>
        </p:txBody>
      </p:sp>
    </p:spTree>
    <p:extLst>
      <p:ext uri="{BB962C8B-B14F-4D97-AF65-F5344CB8AC3E}">
        <p14:creationId xmlns:p14="http://schemas.microsoft.com/office/powerpoint/2010/main" xmlns="" val="194513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smtClean="0">
                <a:solidFill>
                  <a:schemeClr val="tx1"/>
                </a:solidFill>
              </a:rPr>
              <a:t>Advantages of using 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cs typeface="Calibri" pitchFamily="34" charset="0"/>
              </a:rPr>
              <a:t>Larger projects / software are created and handled in a strategic way.</a:t>
            </a:r>
          </a:p>
          <a:p>
            <a:r>
              <a:rPr lang="en-US" sz="2400" dirty="0" smtClean="0">
                <a:solidFill>
                  <a:srgbClr val="000000"/>
                </a:solidFill>
                <a:cs typeface="Calibri" pitchFamily="34" charset="0"/>
              </a:rPr>
              <a:t>Risk evaluation is proper.</a:t>
            </a:r>
          </a:p>
          <a:p>
            <a:r>
              <a:rPr lang="en-US" sz="2400" dirty="0" smtClean="0">
                <a:solidFill>
                  <a:srgbClr val="000000"/>
                </a:solidFill>
                <a:cs typeface="Calibri" pitchFamily="34" charset="0"/>
              </a:rPr>
              <a:t>More and more features are added in a systematic way.</a:t>
            </a:r>
          </a:p>
          <a:p>
            <a:r>
              <a:rPr lang="en-US" sz="2400" dirty="0" smtClean="0">
                <a:solidFill>
                  <a:srgbClr val="000000"/>
                </a:solidFill>
                <a:cs typeface="Calibri" pitchFamily="34" charset="0"/>
              </a:rPr>
              <a:t>Software is produced early.</a:t>
            </a:r>
          </a:p>
          <a:p>
            <a:r>
              <a:rPr lang="en-US" sz="2400" dirty="0" smtClean="0">
                <a:solidFill>
                  <a:srgbClr val="000000"/>
                </a:solidFill>
                <a:cs typeface="Calibri" pitchFamily="34" charset="0"/>
              </a:rPr>
              <a:t>Has room for customer feedback and the changes are implemented faster.</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8980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924800" cy="762000"/>
          </a:xfrm>
        </p:spPr>
        <p:txBody>
          <a:bodyPr/>
          <a:lstStyle/>
          <a:p>
            <a:pPr algn="ctr"/>
            <a:r>
              <a:rPr lang="en-US" dirty="0" smtClean="0">
                <a:solidFill>
                  <a:schemeClr val="tx1"/>
                </a:solidFill>
              </a:rPr>
              <a:t>Disadvantages of using 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cs typeface="Calibri" pitchFamily="34" charset="0"/>
              </a:rPr>
              <a:t>Risk analysis is important phase so requires expert people.</a:t>
            </a:r>
          </a:p>
          <a:p>
            <a:r>
              <a:rPr lang="en-US" sz="2400" dirty="0">
                <a:solidFill>
                  <a:srgbClr val="000000"/>
                </a:solidFill>
                <a:cs typeface="Calibri" pitchFamily="34" charset="0"/>
              </a:rPr>
              <a:t>Not suitable for small or low risk projects and could be expensive for small projects.</a:t>
            </a:r>
            <a:endParaRPr lang="en-US" sz="2400" dirty="0" smtClean="0">
              <a:solidFill>
                <a:srgbClr val="000000"/>
              </a:solidFill>
              <a:cs typeface="Calibri" pitchFamily="34" charset="0"/>
            </a:endParaRPr>
          </a:p>
          <a:p>
            <a:r>
              <a:rPr lang="en-US" sz="2400" dirty="0" smtClean="0">
                <a:solidFill>
                  <a:srgbClr val="000000"/>
                </a:solidFill>
                <a:cs typeface="Calibri" pitchFamily="34" charset="0"/>
              </a:rPr>
              <a:t>Spiral may go infinitely.</a:t>
            </a:r>
          </a:p>
          <a:p>
            <a:r>
              <a:rPr lang="en-US" sz="2400" dirty="0">
                <a:solidFill>
                  <a:srgbClr val="000000"/>
                </a:solidFill>
                <a:cs typeface="Calibri" pitchFamily="34" charset="0"/>
              </a:rPr>
              <a:t>Large number of intermediate stages requires excessive documentation.</a:t>
            </a:r>
            <a:endParaRPr lang="en-US" sz="2400" dirty="0" smtClean="0">
              <a:solidFill>
                <a:srgbClr val="000000"/>
              </a:solidFill>
              <a:cs typeface="Calibri" pitchFamily="34" charset="0"/>
            </a:endParaRPr>
          </a:p>
          <a:p>
            <a:pPr marL="0" indent="0">
              <a:buNone/>
            </a:pPr>
            <a:endParaRPr lang="en-US"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a:t>
            </a:r>
            <a:endParaRPr lang="en-US" dirty="0">
              <a:solidFill>
                <a:schemeClr val="tx1"/>
              </a:solidFill>
            </a:endParaRPr>
          </a:p>
        </p:txBody>
      </p:sp>
      <p:sp>
        <p:nvSpPr>
          <p:cNvPr id="3" name="Content Placeholder 2"/>
          <p:cNvSpPr>
            <a:spLocks noGrp="1"/>
          </p:cNvSpPr>
          <p:nvPr>
            <p:ph idx="1"/>
          </p:nvPr>
        </p:nvSpPr>
        <p:spPr>
          <a:xfrm>
            <a:off x="838200" y="2362200"/>
            <a:ext cx="8305800" cy="4343400"/>
          </a:xfrm>
        </p:spPr>
        <p:txBody>
          <a:bodyPr/>
          <a:lstStyle/>
          <a:p>
            <a:r>
              <a:rPr lang="en-US" sz="2400" dirty="0" smtClean="0">
                <a:solidFill>
                  <a:srgbClr val="000000"/>
                </a:solidFill>
                <a:cs typeface="Calibri" panose="020F0502020204030204" pitchFamily="34" charset="0"/>
              </a:rPr>
              <a:t>When there </a:t>
            </a:r>
            <a:r>
              <a:rPr lang="en-US" sz="2400" dirty="0">
                <a:solidFill>
                  <a:srgbClr val="000000"/>
                </a:solidFill>
                <a:cs typeface="Calibri" panose="020F0502020204030204" pitchFamily="34" charset="0"/>
              </a:rPr>
              <a:t>is a budget constraint and risk evaluation is important</a:t>
            </a:r>
            <a:r>
              <a:rPr lang="en-US" sz="2400" dirty="0" smtClean="0">
                <a:solidFill>
                  <a:srgbClr val="000000"/>
                </a:solidFill>
                <a:cs typeface="Calibri" panose="020F0502020204030204" pitchFamily="34" charset="0"/>
              </a:rPr>
              <a:t>.</a:t>
            </a:r>
            <a:endParaRPr lang="en-US" sz="2400" dirty="0">
              <a:solidFill>
                <a:srgbClr val="000000"/>
              </a:solidFill>
              <a:cs typeface="Calibri" panose="020F0502020204030204" pitchFamily="34" charset="0"/>
            </a:endParaRPr>
          </a:p>
          <a:p>
            <a:r>
              <a:rPr lang="en-US" sz="2400" dirty="0">
                <a:solidFill>
                  <a:srgbClr val="000000"/>
                </a:solidFill>
                <a:cs typeface="Calibri" panose="020F0502020204030204" pitchFamily="34" charset="0"/>
              </a:rPr>
              <a:t>For medium to high-risk projects</a:t>
            </a:r>
            <a:r>
              <a:rPr lang="en-US" sz="2400" dirty="0" smtClean="0">
                <a:solidFill>
                  <a:srgbClr val="000000"/>
                </a:solidFill>
                <a:cs typeface="Calibri" panose="020F0502020204030204" pitchFamily="34" charset="0"/>
              </a:rPr>
              <a:t>.</a:t>
            </a:r>
            <a:endParaRPr lang="en-US" sz="2400" dirty="0">
              <a:solidFill>
                <a:srgbClr val="000000"/>
              </a:solidFill>
              <a:cs typeface="Calibri" panose="020F0502020204030204" pitchFamily="34" charset="0"/>
            </a:endParaRPr>
          </a:p>
          <a:p>
            <a:r>
              <a:rPr lang="en-US" sz="2400" dirty="0">
                <a:solidFill>
                  <a:srgbClr val="000000"/>
                </a:solidFill>
                <a:cs typeface="Calibri" panose="020F0502020204030204" pitchFamily="34" charset="0"/>
              </a:rPr>
              <a:t>Long-term project commitment because of potential </a:t>
            </a:r>
            <a:r>
              <a:rPr lang="en-US" sz="2400" dirty="0" smtClean="0">
                <a:solidFill>
                  <a:srgbClr val="000000"/>
                </a:solidFill>
                <a:cs typeface="Calibri" panose="020F0502020204030204" pitchFamily="34" charset="0"/>
              </a:rPr>
              <a:t>changes as the requirements change with time.</a:t>
            </a:r>
          </a:p>
          <a:p>
            <a:r>
              <a:rPr lang="en-US" sz="2400" dirty="0" smtClean="0">
                <a:solidFill>
                  <a:srgbClr val="000000"/>
                </a:solidFill>
                <a:cs typeface="Calibri" panose="020F0502020204030204" pitchFamily="34" charset="0"/>
              </a:rPr>
              <a:t>Customer is not sure of their requirements.</a:t>
            </a:r>
          </a:p>
          <a:p>
            <a:r>
              <a:rPr lang="en-US" sz="2400" dirty="0" smtClean="0">
                <a:solidFill>
                  <a:srgbClr val="000000"/>
                </a:solidFill>
                <a:cs typeface="Calibri" panose="020F0502020204030204" pitchFamily="34" charset="0"/>
              </a:rPr>
              <a:t>Requirements </a:t>
            </a:r>
            <a:r>
              <a:rPr lang="en-US" sz="2400" dirty="0">
                <a:solidFill>
                  <a:srgbClr val="000000"/>
                </a:solidFill>
                <a:cs typeface="Calibri" panose="020F0502020204030204" pitchFamily="34" charset="0"/>
              </a:rPr>
              <a:t>are complex and need evaluation to get clarity</a:t>
            </a:r>
            <a:r>
              <a:rPr lang="en-US" sz="2400" dirty="0" smtClean="0">
                <a:solidFill>
                  <a:srgbClr val="000000"/>
                </a:solidFill>
                <a:cs typeface="Calibri" panose="020F0502020204030204" pitchFamily="34" charset="0"/>
              </a:rPr>
              <a:t>.</a:t>
            </a:r>
            <a:endParaRPr lang="en-US" sz="2400" dirty="0">
              <a:solidFill>
                <a:srgbClr val="000000"/>
              </a:solidFill>
              <a:cs typeface="Calibri" panose="020F0502020204030204" pitchFamily="34" charset="0"/>
            </a:endParaRPr>
          </a:p>
          <a:p>
            <a:r>
              <a:rPr lang="en-US" sz="2400" dirty="0" smtClean="0">
                <a:solidFill>
                  <a:srgbClr val="000000"/>
                </a:solidFill>
                <a:cs typeface="Calibri" panose="020F0502020204030204" pitchFamily="34" charset="0"/>
              </a:rPr>
              <a:t>Significant </a:t>
            </a:r>
            <a:r>
              <a:rPr lang="en-US" sz="2400" dirty="0">
                <a:solidFill>
                  <a:srgbClr val="000000"/>
                </a:solidFill>
                <a:cs typeface="Calibri" panose="020F0502020204030204" pitchFamily="34" charset="0"/>
              </a:rPr>
              <a:t>changes are expected in the product during the development cycle.</a:t>
            </a:r>
          </a:p>
        </p:txBody>
      </p:sp>
    </p:spTree>
    <p:extLst>
      <p:ext uri="{BB962C8B-B14F-4D97-AF65-F5344CB8AC3E}">
        <p14:creationId xmlns:p14="http://schemas.microsoft.com/office/powerpoint/2010/main" xmlns="" val="22492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066800"/>
          </a:xfrm>
        </p:spPr>
        <p:txBody>
          <a:bodyPr/>
          <a:lstStyle/>
          <a:p>
            <a:pPr algn="ctr"/>
            <a:r>
              <a:rPr lang="en-US" sz="2800" dirty="0" smtClean="0"/>
              <a:t/>
            </a:r>
            <a:br>
              <a:rPr lang="en-US" sz="2800" dirty="0" smtClean="0"/>
            </a:br>
            <a:r>
              <a:rPr lang="en-US" sz="2800" dirty="0" smtClean="0"/>
              <a:t/>
            </a:r>
            <a:br>
              <a:rPr lang="en-US" sz="2800" dirty="0" smtClean="0"/>
            </a:br>
            <a:r>
              <a:rPr lang="en-US" dirty="0" smtClean="0">
                <a:solidFill>
                  <a:schemeClr val="tx1"/>
                </a:solidFill>
              </a:rPr>
              <a:t>Agile Model</a:t>
            </a:r>
            <a:endParaRPr lang="en-US" sz="2800" dirty="0"/>
          </a:p>
        </p:txBody>
      </p:sp>
      <p:sp>
        <p:nvSpPr>
          <p:cNvPr id="3" name="Content Placeholder 2"/>
          <p:cNvSpPr>
            <a:spLocks noGrp="1"/>
          </p:cNvSpPr>
          <p:nvPr>
            <p:ph idx="1"/>
          </p:nvPr>
        </p:nvSpPr>
        <p:spPr>
          <a:xfrm>
            <a:off x="914400" y="2362200"/>
            <a:ext cx="7693025" cy="4038600"/>
          </a:xfrm>
        </p:spPr>
        <p:txBody>
          <a:bodyPr/>
          <a:lstStyle/>
          <a:p>
            <a:r>
              <a:rPr lang="en-US" sz="2000" dirty="0" smtClean="0">
                <a:solidFill>
                  <a:srgbClr val="000000"/>
                </a:solidFill>
                <a:cs typeface="Calibri" pitchFamily="34" charset="0"/>
              </a:rPr>
              <a:t>Agile SDLC model is a combination of iterative and incremental process models with focus on process adaptability and customer satisfaction by rapid delivery of working software product.</a:t>
            </a:r>
          </a:p>
          <a:p>
            <a:r>
              <a:rPr lang="en-US" sz="2000" dirty="0" smtClean="0">
                <a:solidFill>
                  <a:srgbClr val="000000"/>
                </a:solidFill>
                <a:cs typeface="Calibri" pitchFamily="34" charset="0"/>
              </a:rPr>
              <a:t>Agile Methods break the product into small incremental builds. These builds are provided in iterations. </a:t>
            </a:r>
          </a:p>
          <a:p>
            <a:r>
              <a:rPr lang="en-US" sz="2000" dirty="0" smtClean="0">
                <a:solidFill>
                  <a:srgbClr val="000000"/>
                </a:solidFill>
                <a:cs typeface="Calibri" pitchFamily="34" charset="0"/>
              </a:rPr>
              <a:t>Each iteration typically lasts from about one to three weeks. Every iteration involves cross functional teams working simultaneously on various areas like planning, requirements analysis, design, coding, unit testing, and acceptance testing.</a:t>
            </a:r>
          </a:p>
          <a:p>
            <a:r>
              <a:rPr lang="en-US" sz="2000" dirty="0" smtClean="0">
                <a:solidFill>
                  <a:srgbClr val="000000"/>
                </a:solidFill>
                <a:cs typeface="Calibri" pitchFamily="34" charset="0"/>
              </a:rPr>
              <a:t>At the end of the iteration a working product is displayed to the customer and important stakeholders.</a:t>
            </a:r>
            <a:endParaRPr lang="en-US" sz="2000" dirty="0">
              <a:solidFill>
                <a:srgbClr val="000000"/>
              </a:solidFill>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762000" y="2286000"/>
            <a:ext cx="7693025" cy="4419600"/>
          </a:xfrm>
        </p:spPr>
        <p:txBody>
          <a:bodyPr/>
          <a:lstStyle/>
          <a:p>
            <a:pPr>
              <a:buNone/>
            </a:pPr>
            <a:r>
              <a:rPr lang="en-US" sz="2400" dirty="0" smtClean="0">
                <a:solidFill>
                  <a:srgbClr val="000000"/>
                </a:solidFill>
                <a:latin typeface="Calibri" pitchFamily="34" charset="0"/>
                <a:cs typeface="Calibri" pitchFamily="34" charset="0"/>
              </a:rPr>
              <a:t>There are 12 agility principles for those who want to achieve agility:</a:t>
            </a:r>
          </a:p>
          <a:p>
            <a:pPr>
              <a:buNone/>
            </a:pPr>
            <a:r>
              <a:rPr lang="en-US" sz="2400" b="1" dirty="0" smtClean="0">
                <a:solidFill>
                  <a:srgbClr val="000000"/>
                </a:solidFill>
                <a:latin typeface="Calibri" pitchFamily="34" charset="0"/>
                <a:cs typeface="Calibri" pitchFamily="34" charset="0"/>
              </a:rPr>
              <a:t>1. </a:t>
            </a:r>
            <a:r>
              <a:rPr lang="en-US" sz="2400" dirty="0" smtClean="0">
                <a:solidFill>
                  <a:srgbClr val="000000"/>
                </a:solidFill>
                <a:latin typeface="Calibri" pitchFamily="34" charset="0"/>
                <a:cs typeface="Calibri" pitchFamily="34" charset="0"/>
              </a:rPr>
              <a:t>Our highest priority is to satisfy the customer through early and continuous delivery of valuable software.</a:t>
            </a:r>
          </a:p>
          <a:p>
            <a:pPr>
              <a:buNone/>
            </a:pPr>
            <a:r>
              <a:rPr lang="en-US" sz="2400" dirty="0" smtClean="0">
                <a:solidFill>
                  <a:srgbClr val="000000"/>
                </a:solidFill>
                <a:latin typeface="Calibri" pitchFamily="34" charset="0"/>
                <a:cs typeface="Calibri" pitchFamily="34" charset="0"/>
              </a:rPr>
              <a:t>2. Welcome changing requirements, even late in development. </a:t>
            </a:r>
          </a:p>
          <a:p>
            <a:pPr>
              <a:buNone/>
            </a:pPr>
            <a:r>
              <a:rPr lang="en-US" sz="2400" dirty="0" smtClean="0">
                <a:solidFill>
                  <a:srgbClr val="000000"/>
                </a:solidFill>
                <a:latin typeface="Calibri" pitchFamily="34" charset="0"/>
                <a:cs typeface="Calibri" pitchFamily="34" charset="0"/>
              </a:rPr>
              <a:t>3. Deliver working software frequently, from a couple of weeks to a couple of months, with a preference to the shorter timescale.</a:t>
            </a:r>
          </a:p>
          <a:p>
            <a:pPr>
              <a:buNone/>
            </a:pPr>
            <a:r>
              <a:rPr lang="en-US" sz="2400" dirty="0" smtClean="0">
                <a:solidFill>
                  <a:srgbClr val="000000"/>
                </a:solidFill>
                <a:latin typeface="Calibri" pitchFamily="34" charset="0"/>
                <a:cs typeface="Calibri" pitchFamily="34" charset="0"/>
              </a:rPr>
              <a:t>4. Business people and developers must work together daily throughout the project.</a:t>
            </a:r>
          </a:p>
        </p:txBody>
      </p:sp>
    </p:spTree>
    <p:extLst>
      <p:ext uri="{BB962C8B-B14F-4D97-AF65-F5344CB8AC3E}">
        <p14:creationId xmlns:p14="http://schemas.microsoft.com/office/powerpoint/2010/main" xmlns="" val="2523900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838200" y="2362200"/>
            <a:ext cx="7693025" cy="4191000"/>
          </a:xfrm>
        </p:spPr>
        <p:txBody>
          <a:bodyPr/>
          <a:lstStyle/>
          <a:p>
            <a:pPr>
              <a:buNone/>
            </a:pPr>
            <a:r>
              <a:rPr lang="en-US" sz="2400" b="1" dirty="0" smtClean="0">
                <a:latin typeface="Calibri" pitchFamily="34" charset="0"/>
                <a:cs typeface="Calibri" pitchFamily="34" charset="0"/>
              </a:rPr>
              <a:t>5. </a:t>
            </a:r>
            <a:r>
              <a:rPr lang="en-US" sz="2400" dirty="0" smtClean="0">
                <a:solidFill>
                  <a:srgbClr val="000000"/>
                </a:solidFill>
                <a:latin typeface="Calibri" pitchFamily="34" charset="0"/>
                <a:cs typeface="Calibri" pitchFamily="34" charset="0"/>
              </a:rPr>
              <a:t>Build projects around motivated individuals. Give them the environment and support they need, and trust them to get the job done.</a:t>
            </a:r>
          </a:p>
          <a:p>
            <a:pPr>
              <a:buNone/>
            </a:pPr>
            <a:r>
              <a:rPr lang="en-US" sz="2400" dirty="0" smtClean="0">
                <a:solidFill>
                  <a:srgbClr val="000000"/>
                </a:solidFill>
                <a:latin typeface="Calibri" pitchFamily="34" charset="0"/>
                <a:cs typeface="Calibri" pitchFamily="34" charset="0"/>
              </a:rPr>
              <a:t>6. The most efficient and effective method of conveying information to and within a development team is face-to-face conversation.</a:t>
            </a:r>
          </a:p>
          <a:p>
            <a:pPr>
              <a:buNone/>
            </a:pPr>
            <a:r>
              <a:rPr lang="en-US" sz="2400" dirty="0" smtClean="0">
                <a:solidFill>
                  <a:srgbClr val="000000"/>
                </a:solidFill>
                <a:latin typeface="Calibri" pitchFamily="34" charset="0"/>
                <a:cs typeface="Calibri" pitchFamily="34" charset="0"/>
              </a:rPr>
              <a:t>7. Working software is the primary measure of progress.</a:t>
            </a:r>
          </a:p>
          <a:p>
            <a:pPr>
              <a:buNone/>
            </a:pPr>
            <a:r>
              <a:rPr lang="en-US" sz="2400" dirty="0" smtClean="0">
                <a:solidFill>
                  <a:srgbClr val="000000"/>
                </a:solidFill>
                <a:latin typeface="Calibri" pitchFamily="34" charset="0"/>
                <a:cs typeface="Calibri" pitchFamily="34" charset="0"/>
              </a:rPr>
              <a:t>8. Agile processes promote sustainable development. The sponsors, developers, and users should be able to maintain a constant pace indefinitely.</a:t>
            </a:r>
            <a:endParaRPr lang="en-US" sz="2400" dirty="0">
              <a:solidFill>
                <a:srgbClr val="000000"/>
              </a:solidFill>
              <a:latin typeface="Calibri" pitchFamily="34" charset="0"/>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838200" y="2362200"/>
            <a:ext cx="7693025" cy="4267200"/>
          </a:xfrm>
        </p:spPr>
        <p:txBody>
          <a:bodyPr/>
          <a:lstStyle/>
          <a:p>
            <a:pPr>
              <a:buNone/>
            </a:pPr>
            <a:r>
              <a:rPr lang="en-US" sz="2400" dirty="0" smtClean="0">
                <a:latin typeface="Calibri" pitchFamily="34" charset="0"/>
                <a:cs typeface="Calibri" pitchFamily="34" charset="0"/>
              </a:rPr>
              <a:t>9. </a:t>
            </a:r>
            <a:r>
              <a:rPr lang="en-US" sz="2400" dirty="0" smtClean="0">
                <a:solidFill>
                  <a:srgbClr val="000000"/>
                </a:solidFill>
                <a:latin typeface="Calibri" pitchFamily="34" charset="0"/>
                <a:cs typeface="Calibri" pitchFamily="34" charset="0"/>
              </a:rPr>
              <a:t>Continuous attention to technical excellence and good design enhances agility.</a:t>
            </a:r>
          </a:p>
          <a:p>
            <a:pPr>
              <a:buNone/>
            </a:pPr>
            <a:r>
              <a:rPr lang="en-US" sz="2400" dirty="0" smtClean="0">
                <a:solidFill>
                  <a:srgbClr val="000000"/>
                </a:solidFill>
                <a:latin typeface="Calibri" pitchFamily="34" charset="0"/>
                <a:cs typeface="Calibri" pitchFamily="34" charset="0"/>
              </a:rPr>
              <a:t>10. Simplicity—the art of maximizing the amount of work not done—is essential.</a:t>
            </a:r>
          </a:p>
          <a:p>
            <a:pPr>
              <a:buNone/>
            </a:pPr>
            <a:r>
              <a:rPr lang="en-US" sz="2400" dirty="0" smtClean="0">
                <a:solidFill>
                  <a:srgbClr val="000000"/>
                </a:solidFill>
                <a:latin typeface="Calibri" pitchFamily="34" charset="0"/>
                <a:cs typeface="Calibri" pitchFamily="34" charset="0"/>
              </a:rPr>
              <a:t>11. The best architectures, requirements, and designs emerge from self– organizing teams.</a:t>
            </a:r>
          </a:p>
          <a:p>
            <a:pPr>
              <a:buNone/>
            </a:pPr>
            <a:r>
              <a:rPr lang="en-US" sz="2400" dirty="0" smtClean="0">
                <a:solidFill>
                  <a:srgbClr val="000000"/>
                </a:solidFill>
                <a:latin typeface="Calibri" pitchFamily="34" charset="0"/>
                <a:cs typeface="Calibri" pitchFamily="34" charset="0"/>
              </a:rPr>
              <a:t>12. At regular intervals, the team reflects on how to become more effective, then tunes and adjusts its behavior accordingly</a:t>
            </a:r>
            <a:r>
              <a:rPr lang="en-US" sz="2400" dirty="0" smtClean="0">
                <a:solidFill>
                  <a:srgbClr val="000000"/>
                </a:solidFill>
              </a:rPr>
              <a:t>.</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xmlns="" val="172380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Diagram</a:t>
            </a:r>
            <a:endParaRPr lang="en-US" dirty="0">
              <a:solidFill>
                <a:schemeClr val="tx1"/>
              </a:solidFill>
            </a:endParaRPr>
          </a:p>
        </p:txBody>
      </p:sp>
      <p:pic>
        <p:nvPicPr>
          <p:cNvPr id="21505" name="Picture 1" descr="F:\SE Class\WEB DOC\sdlc_agile_model.jpg"/>
          <p:cNvPicPr>
            <a:picLocks noGrp="1" noChangeAspect="1" noChangeArrowheads="1"/>
          </p:cNvPicPr>
          <p:nvPr>
            <p:ph idx="1"/>
          </p:nvPr>
        </p:nvPicPr>
        <p:blipFill>
          <a:blip r:embed="rId2"/>
          <a:srcRect/>
          <a:stretch>
            <a:fillRect/>
          </a:stretch>
        </p:blipFill>
        <p:spPr bwMode="auto">
          <a:xfrm>
            <a:off x="-1" y="1981200"/>
            <a:ext cx="9144001" cy="4876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kern="1200" dirty="0">
                <a:solidFill>
                  <a:srgbClr val="003366"/>
                </a:solidFill>
              </a:rPr>
              <a:t>Why following a model…</a:t>
            </a:r>
            <a:endParaRPr lang="en-US" dirty="0"/>
          </a:p>
        </p:txBody>
      </p:sp>
      <p:sp>
        <p:nvSpPr>
          <p:cNvPr id="3" name="Content Placeholder 2"/>
          <p:cNvSpPr>
            <a:spLocks noGrp="1"/>
          </p:cNvSpPr>
          <p:nvPr>
            <p:ph idx="1"/>
          </p:nvPr>
        </p:nvSpPr>
        <p:spPr/>
        <p:txBody>
          <a:bodyPr/>
          <a:lstStyle/>
          <a:p>
            <a:pPr lvl="0">
              <a:buClr>
                <a:srgbClr val="9A0000"/>
              </a:buClr>
              <a:buFont typeface="Wingdings" panose="05000000000000000000" pitchFamily="2" charset="2"/>
              <a:buChar char="n"/>
            </a:pPr>
            <a:r>
              <a:rPr lang="en-US" sz="2400" kern="1200" dirty="0">
                <a:solidFill>
                  <a:srgbClr val="000000"/>
                </a:solidFill>
                <a:latin typeface="Helvetica"/>
              </a:rPr>
              <a:t>Without using of a particular life cycle model the development of a software product would not be in a systematic and disciplined manner.</a:t>
            </a:r>
          </a:p>
          <a:p>
            <a:pPr lvl="0">
              <a:buClr>
                <a:srgbClr val="9A0000"/>
              </a:buClr>
              <a:buFont typeface="Wingdings" panose="05000000000000000000" pitchFamily="2" charset="2"/>
              <a:buChar char="n"/>
            </a:pPr>
            <a:endParaRPr lang="en-US" sz="2400" kern="1200" dirty="0">
              <a:solidFill>
                <a:srgbClr val="000000"/>
              </a:solidFill>
              <a:latin typeface="Helvetica"/>
            </a:endParaRPr>
          </a:p>
          <a:p>
            <a:pPr lvl="0">
              <a:buClr>
                <a:srgbClr val="9A0000"/>
              </a:buClr>
              <a:buFont typeface="Wingdings" panose="05000000000000000000" pitchFamily="2" charset="2"/>
              <a:buChar char="n"/>
            </a:pPr>
            <a:r>
              <a:rPr lang="en-US" sz="2400" kern="1200" dirty="0">
                <a:solidFill>
                  <a:srgbClr val="000000"/>
                </a:solidFill>
                <a:latin typeface="Helvetica"/>
              </a:rPr>
              <a:t>When a software product is being developed by a team there must be a clear understanding among team members about </a:t>
            </a:r>
          </a:p>
          <a:p>
            <a:pPr lvl="2">
              <a:buClr>
                <a:srgbClr val="003366"/>
              </a:buClr>
              <a:buSzTx/>
              <a:buFontTx/>
              <a:buChar char="•"/>
            </a:pPr>
            <a:r>
              <a:rPr lang="en-US" sz="1800" kern="1200" dirty="0">
                <a:solidFill>
                  <a:srgbClr val="000000"/>
                </a:solidFill>
                <a:latin typeface="Helvetica"/>
                <a:ea typeface="+mn-ea"/>
                <a:cs typeface="+mn-cs"/>
              </a:rPr>
              <a:t>what to do and</a:t>
            </a:r>
          </a:p>
          <a:p>
            <a:pPr lvl="2">
              <a:buClr>
                <a:srgbClr val="003366"/>
              </a:buClr>
              <a:buSzTx/>
              <a:buFontTx/>
              <a:buChar char="•"/>
            </a:pPr>
            <a:r>
              <a:rPr lang="en-US" sz="1800" kern="1200" dirty="0">
                <a:solidFill>
                  <a:srgbClr val="000000"/>
                </a:solidFill>
                <a:latin typeface="Helvetica"/>
                <a:ea typeface="+mn-ea"/>
                <a:cs typeface="+mn-cs"/>
              </a:rPr>
              <a:t>when to do</a:t>
            </a:r>
          </a:p>
          <a:p>
            <a:pPr lvl="0">
              <a:buClr>
                <a:srgbClr val="9A0000"/>
              </a:buClr>
              <a:buFont typeface="Wingdings" panose="05000000000000000000" pitchFamily="2" charset="2"/>
              <a:buChar char="n"/>
            </a:pPr>
            <a:r>
              <a:rPr lang="en-US" sz="2400" kern="1200" dirty="0">
                <a:solidFill>
                  <a:srgbClr val="000000"/>
                </a:solidFill>
                <a:latin typeface="Helvetica"/>
              </a:rPr>
              <a:t>Not following = chaos and project failure.</a:t>
            </a:r>
          </a:p>
          <a:p>
            <a:endParaRPr lang="en-US" dirty="0"/>
          </a:p>
        </p:txBody>
      </p:sp>
    </p:spTree>
    <p:extLst>
      <p:ext uri="{BB962C8B-B14F-4D97-AF65-F5344CB8AC3E}">
        <p14:creationId xmlns:p14="http://schemas.microsoft.com/office/powerpoint/2010/main" xmlns="" val="276117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abina\Desktop\Agile_Methodology_development-what_is_agile.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extLst>
      <p:ext uri="{BB962C8B-B14F-4D97-AF65-F5344CB8AC3E}">
        <p14:creationId xmlns:p14="http://schemas.microsoft.com/office/powerpoint/2010/main" xmlns="" val="2188640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Advantages of Agile model:</a:t>
            </a:r>
            <a:endParaRPr lang="en-US" dirty="0">
              <a:solidFill>
                <a:schemeClr val="tx1"/>
              </a:solidFill>
            </a:endParaRPr>
          </a:p>
        </p:txBody>
      </p:sp>
      <p:sp>
        <p:nvSpPr>
          <p:cNvPr id="3" name="Content Placeholder 2"/>
          <p:cNvSpPr>
            <a:spLocks noGrp="1"/>
          </p:cNvSpPr>
          <p:nvPr>
            <p:ph idx="1"/>
          </p:nvPr>
        </p:nvSpPr>
        <p:spPr>
          <a:xfrm>
            <a:off x="838200" y="2362200"/>
            <a:ext cx="8229600" cy="4495800"/>
          </a:xfrm>
        </p:spPr>
        <p:txBody>
          <a:bodyPr/>
          <a:lstStyle/>
          <a:p>
            <a:r>
              <a:rPr lang="en-US" sz="2400" dirty="0" smtClean="0">
                <a:solidFill>
                  <a:srgbClr val="000000"/>
                </a:solidFill>
                <a:cs typeface="Calibri" pitchFamily="34" charset="0"/>
              </a:rPr>
              <a:t>Customer satisfaction by rapid, continuous delivery of useful software. </a:t>
            </a:r>
          </a:p>
          <a:p>
            <a:r>
              <a:rPr lang="en-US" sz="2400" dirty="0" smtClean="0">
                <a:solidFill>
                  <a:srgbClr val="000000"/>
                </a:solidFill>
                <a:cs typeface="Calibri" pitchFamily="34" charset="0"/>
              </a:rPr>
              <a:t>People and interactions are emphasized rather than process and tools. Customers, developers and testers constantly interact with each other. </a:t>
            </a:r>
          </a:p>
          <a:p>
            <a:r>
              <a:rPr lang="en-US" sz="2400" dirty="0" smtClean="0">
                <a:solidFill>
                  <a:srgbClr val="000000"/>
                </a:solidFill>
                <a:cs typeface="Calibri" pitchFamily="34" charset="0"/>
              </a:rPr>
              <a:t>Working software is delivered frequently (weeks rather than months). </a:t>
            </a:r>
          </a:p>
          <a:p>
            <a:r>
              <a:rPr lang="en-US" sz="2400" dirty="0" smtClean="0">
                <a:solidFill>
                  <a:srgbClr val="000000"/>
                </a:solidFill>
                <a:cs typeface="Calibri" pitchFamily="34" charset="0"/>
              </a:rPr>
              <a:t>Face-to-face conversation is the best form of communication. </a:t>
            </a:r>
          </a:p>
          <a:p>
            <a:r>
              <a:rPr lang="en-US" sz="2400" dirty="0" smtClean="0">
                <a:solidFill>
                  <a:srgbClr val="000000"/>
                </a:solidFill>
                <a:cs typeface="Calibri" pitchFamily="34" charset="0"/>
              </a:rPr>
              <a:t>Regular adaptation to changing circumstances.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Disadvantages of Agile model:</a:t>
            </a:r>
            <a:endParaRPr lang="en-US" dirty="0">
              <a:solidFill>
                <a:schemeClr val="tx1"/>
              </a:solidFill>
            </a:endParaRPr>
          </a:p>
        </p:txBody>
      </p:sp>
      <p:sp>
        <p:nvSpPr>
          <p:cNvPr id="3" name="Content Placeholder 2"/>
          <p:cNvSpPr>
            <a:spLocks noGrp="1"/>
          </p:cNvSpPr>
          <p:nvPr>
            <p:ph idx="1"/>
          </p:nvPr>
        </p:nvSpPr>
        <p:spPr>
          <a:xfrm>
            <a:off x="838200" y="2362200"/>
            <a:ext cx="8229600" cy="4419600"/>
          </a:xfrm>
        </p:spPr>
        <p:txBody>
          <a:bodyPr/>
          <a:lstStyle/>
          <a:p>
            <a:r>
              <a:rPr lang="en-US" sz="2400" dirty="0" smtClean="0">
                <a:solidFill>
                  <a:srgbClr val="000000"/>
                </a:solidFill>
                <a:cs typeface="Calibri" pitchFamily="34" charset="0"/>
              </a:rPr>
              <a:t>In case of some large software deliverables, it is difficult to assess the effort required at the beginning of the software development life cycle.</a:t>
            </a:r>
          </a:p>
          <a:p>
            <a:r>
              <a:rPr lang="en-US" sz="2400" dirty="0" smtClean="0">
                <a:solidFill>
                  <a:srgbClr val="000000"/>
                </a:solidFill>
                <a:cs typeface="Calibri" pitchFamily="34" charset="0"/>
              </a:rPr>
              <a:t>There is lack of emphasis on necessary designing and documentation.</a:t>
            </a:r>
          </a:p>
          <a:p>
            <a:r>
              <a:rPr lang="en-US" sz="2400" dirty="0" smtClean="0">
                <a:solidFill>
                  <a:srgbClr val="000000"/>
                </a:solidFill>
                <a:cs typeface="Calibri" pitchFamily="34" charset="0"/>
              </a:rPr>
              <a:t>The project can easily get taken off track if the customer representative is not clear what final outcome that they want.</a:t>
            </a:r>
          </a:p>
          <a:p>
            <a:r>
              <a:rPr lang="en-US" sz="2400" dirty="0" smtClean="0">
                <a:solidFill>
                  <a:srgbClr val="000000"/>
                </a:solidFill>
                <a:cs typeface="Calibri" pitchFamily="34" charset="0"/>
              </a:rPr>
              <a:t>Only senior programmers are capable of taking the kind of decisions required during the development process. Hence it has no place for newbie programmers</a:t>
            </a:r>
          </a:p>
          <a:p>
            <a:endParaRPr lang="en-US" dirty="0"/>
          </a:p>
        </p:txBody>
      </p:sp>
    </p:spTree>
    <p:extLst>
      <p:ext uri="{BB962C8B-B14F-4D97-AF65-F5344CB8AC3E}">
        <p14:creationId xmlns:p14="http://schemas.microsoft.com/office/powerpoint/2010/main" xmlns="" val="2773766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 Agile model</a:t>
            </a:r>
            <a:endParaRPr lang="en-US" dirty="0">
              <a:solidFill>
                <a:schemeClr val="tx1"/>
              </a:solidFill>
            </a:endParaRPr>
          </a:p>
        </p:txBody>
      </p:sp>
      <p:sp>
        <p:nvSpPr>
          <p:cNvPr id="3" name="Content Placeholder 2"/>
          <p:cNvSpPr>
            <a:spLocks noGrp="1"/>
          </p:cNvSpPr>
          <p:nvPr>
            <p:ph idx="1"/>
          </p:nvPr>
        </p:nvSpPr>
        <p:spPr>
          <a:xfrm>
            <a:off x="838200" y="2362200"/>
            <a:ext cx="8153400" cy="4419600"/>
          </a:xfrm>
        </p:spPr>
        <p:txBody>
          <a:bodyPr/>
          <a:lstStyle/>
          <a:p>
            <a:r>
              <a:rPr lang="en-US" sz="2400" dirty="0" smtClean="0">
                <a:solidFill>
                  <a:srgbClr val="000000"/>
                </a:solidFill>
                <a:cs typeface="Calibri" pitchFamily="34" charset="0"/>
              </a:rPr>
              <a:t>When new changes are needed to be implemented.. New changes can be implemented at very little cost because of the frequency of new increments that are produced.</a:t>
            </a:r>
          </a:p>
          <a:p>
            <a:r>
              <a:rPr lang="en-US" sz="2400" dirty="0" smtClean="0">
                <a:solidFill>
                  <a:srgbClr val="000000"/>
                </a:solidFill>
                <a:cs typeface="Calibri" pitchFamily="34" charset="0"/>
              </a:rPr>
              <a:t>To implement a new feature the developers need to lose only the work of a few days, or even only hours, to roll back and implement it.</a:t>
            </a:r>
          </a:p>
          <a:p>
            <a:r>
              <a:rPr lang="en-US" sz="2400" dirty="0">
                <a:solidFill>
                  <a:srgbClr val="000000"/>
                </a:solidFill>
                <a:cs typeface="Calibri" pitchFamily="34" charset="0"/>
              </a:rPr>
              <a:t>Unlike the waterfall </a:t>
            </a:r>
            <a:r>
              <a:rPr lang="en-US" sz="2400" dirty="0" smtClean="0">
                <a:solidFill>
                  <a:srgbClr val="000000"/>
                </a:solidFill>
                <a:cs typeface="Calibri" pitchFamily="34" charset="0"/>
              </a:rPr>
              <a:t>model, </a:t>
            </a:r>
            <a:r>
              <a:rPr lang="en-US" sz="2400" dirty="0">
                <a:solidFill>
                  <a:srgbClr val="000000"/>
                </a:solidFill>
                <a:cs typeface="Calibri" pitchFamily="34" charset="0"/>
              </a:rPr>
              <a:t>in agile model very limited planning is required to get started with the project. Agile assumes that the end users’ needs are ever changing in a dynamic business and IT </a:t>
            </a:r>
            <a:r>
              <a:rPr lang="en-US" sz="2400" dirty="0" smtClean="0">
                <a:solidFill>
                  <a:srgbClr val="000000"/>
                </a:solidFill>
                <a:cs typeface="Calibri" pitchFamily="34" charset="0"/>
              </a:rPr>
              <a:t>world.</a:t>
            </a:r>
          </a:p>
        </p:txBody>
      </p:sp>
    </p:spTree>
    <p:extLst>
      <p:ext uri="{BB962C8B-B14F-4D97-AF65-F5344CB8AC3E}">
        <p14:creationId xmlns:p14="http://schemas.microsoft.com/office/powerpoint/2010/main" xmlns="" val="2455240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Waterfall VS Agile</a:t>
            </a:r>
            <a:endParaRPr lang="en-US" dirty="0">
              <a:solidFill>
                <a:schemeClr val="tx1"/>
              </a:solidFill>
            </a:endParaRPr>
          </a:p>
        </p:txBody>
      </p:sp>
      <p:pic>
        <p:nvPicPr>
          <p:cNvPr id="17409" name="Picture 1" descr="F:\SE Class\WEB DOC\Agile-Waterfall-Success-Failure-Rates.jpg"/>
          <p:cNvPicPr>
            <a:picLocks noGrp="1" noChangeAspect="1" noChangeArrowheads="1"/>
          </p:cNvPicPr>
          <p:nvPr>
            <p:ph idx="1"/>
          </p:nvPr>
        </p:nvPicPr>
        <p:blipFill>
          <a:blip r:embed="rId2"/>
          <a:srcRect/>
          <a:stretch>
            <a:fillRect/>
          </a:stretch>
        </p:blipFill>
        <p:spPr bwMode="auto">
          <a:xfrm>
            <a:off x="762000" y="2438400"/>
            <a:ext cx="8382000" cy="35052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Waterfall VS Agile</a:t>
            </a:r>
            <a:endParaRPr lang="en-US" dirty="0">
              <a:solidFill>
                <a:schemeClr val="tx1"/>
              </a:solidFill>
            </a:endParaRPr>
          </a:p>
        </p:txBody>
      </p:sp>
      <p:sp>
        <p:nvSpPr>
          <p:cNvPr id="3" name="Content Placeholder 2"/>
          <p:cNvSpPr>
            <a:spLocks noGrp="1"/>
          </p:cNvSpPr>
          <p:nvPr>
            <p:ph idx="1"/>
          </p:nvPr>
        </p:nvSpPr>
        <p:spPr>
          <a:xfrm>
            <a:off x="838200" y="2362200"/>
            <a:ext cx="7693025" cy="4114800"/>
          </a:xfrm>
        </p:spPr>
        <p:txBody>
          <a:bodyPr/>
          <a:lstStyle/>
          <a:p>
            <a:pPr>
              <a:buNone/>
            </a:pPr>
            <a:r>
              <a:rPr lang="en-US" sz="2400" dirty="0" smtClean="0">
                <a:solidFill>
                  <a:srgbClr val="000000"/>
                </a:solidFill>
              </a:rPr>
              <a:t>Suppose Google is working on project to come up with a competing product for MS Word:</a:t>
            </a:r>
          </a:p>
          <a:p>
            <a:r>
              <a:rPr lang="en-US" sz="2400" dirty="0" smtClean="0">
                <a:solidFill>
                  <a:srgbClr val="000000"/>
                </a:solidFill>
              </a:rPr>
              <a:t> That provides all the features provided by MS Word and any other features requested by the marketing team. </a:t>
            </a:r>
          </a:p>
          <a:p>
            <a:r>
              <a:rPr lang="en-US" sz="2400" dirty="0" smtClean="0">
                <a:solidFill>
                  <a:srgbClr val="000000"/>
                </a:solidFill>
              </a:rPr>
              <a:t>The final product needs to be ready in 10 months of time.</a:t>
            </a:r>
            <a:br>
              <a:rPr lang="en-US" sz="2400" dirty="0" smtClean="0">
                <a:solidFill>
                  <a:srgbClr val="000000"/>
                </a:solidFill>
              </a:rPr>
            </a:br>
            <a:endParaRPr lang="en-US" sz="2400" dirty="0" smtClean="0">
              <a:solidFill>
                <a:srgbClr val="000000"/>
              </a:solidFill>
            </a:endParaRPr>
          </a:p>
          <a:p>
            <a:pPr>
              <a:buNone/>
            </a:pPr>
            <a:r>
              <a:rPr lang="en-US" sz="2400" dirty="0" smtClean="0">
                <a:solidFill>
                  <a:srgbClr val="000000"/>
                </a:solidFill>
              </a:rPr>
              <a:t> Let us see how this project is executed in traditional and Agile methodologies.</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xmlns="" val="374130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In traditional Waterfall model –</a:t>
            </a:r>
            <a:endParaRPr lang="en-US" dirty="0">
              <a:solidFill>
                <a:schemeClr val="tx1"/>
              </a:solidFill>
            </a:endParaRPr>
          </a:p>
        </p:txBody>
      </p:sp>
      <p:sp>
        <p:nvSpPr>
          <p:cNvPr id="3" name="Content Placeholder 2"/>
          <p:cNvSpPr>
            <a:spLocks noGrp="1"/>
          </p:cNvSpPr>
          <p:nvPr>
            <p:ph idx="1"/>
          </p:nvPr>
        </p:nvSpPr>
        <p:spPr>
          <a:xfrm>
            <a:off x="838200" y="2362200"/>
            <a:ext cx="8305800" cy="4495800"/>
          </a:xfrm>
        </p:spPr>
        <p:txBody>
          <a:bodyPr/>
          <a:lstStyle/>
          <a:p>
            <a:r>
              <a:rPr lang="en-US" sz="2400" dirty="0" smtClean="0">
                <a:solidFill>
                  <a:srgbClr val="000000"/>
                </a:solidFill>
                <a:cs typeface="Calibri" pitchFamily="34" charset="0"/>
              </a:rPr>
              <a:t>At a high level, the project teams would spend 15% of their time on gathering requirements and analysis (1.5 months)</a:t>
            </a:r>
          </a:p>
          <a:p>
            <a:r>
              <a:rPr lang="en-US" sz="2400" dirty="0" smtClean="0">
                <a:solidFill>
                  <a:srgbClr val="000000"/>
                </a:solidFill>
                <a:cs typeface="Calibri" pitchFamily="34" charset="0"/>
              </a:rPr>
              <a:t>20% of their time on design (2 months)</a:t>
            </a:r>
          </a:p>
          <a:p>
            <a:r>
              <a:rPr lang="en-US" sz="2400" dirty="0" smtClean="0">
                <a:solidFill>
                  <a:srgbClr val="000000"/>
                </a:solidFill>
                <a:cs typeface="Calibri" pitchFamily="34" charset="0"/>
              </a:rPr>
              <a:t>40% on coding (4 months) and unit testing</a:t>
            </a:r>
          </a:p>
          <a:p>
            <a:r>
              <a:rPr lang="en-US" sz="2400" dirty="0" smtClean="0">
                <a:solidFill>
                  <a:srgbClr val="000000"/>
                </a:solidFill>
                <a:cs typeface="Calibri" pitchFamily="34" charset="0"/>
              </a:rPr>
              <a:t>20% on System and Integration testing (2 months).</a:t>
            </a:r>
          </a:p>
          <a:p>
            <a:r>
              <a:rPr lang="en-US" sz="2400" dirty="0" smtClean="0">
                <a:solidFill>
                  <a:srgbClr val="000000"/>
                </a:solidFill>
                <a:cs typeface="Calibri" pitchFamily="34" charset="0"/>
              </a:rPr>
              <a:t>At the end of this cycle, the project may also have 2 weeks of User Acceptance testing by marketing teams.</a:t>
            </a:r>
          </a:p>
          <a:p>
            <a:r>
              <a:rPr lang="en-US" sz="2400" dirty="0" smtClean="0">
                <a:solidFill>
                  <a:srgbClr val="000000"/>
                </a:solidFill>
                <a:cs typeface="Calibri" pitchFamily="34" charset="0"/>
              </a:rPr>
              <a:t>In this approach, the customer does not get to see the end product until the end of the project, when it becomes too late to make significant changes.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Schedule in Waterfall Model</a:t>
            </a:r>
            <a:endParaRPr lang="en-US" dirty="0">
              <a:solidFill>
                <a:schemeClr val="tx1"/>
              </a:solidFill>
            </a:endParaRPr>
          </a:p>
        </p:txBody>
      </p:sp>
      <p:pic>
        <p:nvPicPr>
          <p:cNvPr id="1026" name="Picture 2" descr="C:\Users\Sabina\Desktop\Agile-versus-traditional-software-development-methodologies.jpg"/>
          <p:cNvPicPr>
            <a:picLocks noGrp="1" noChangeAspect="1" noChangeArrowheads="1"/>
          </p:cNvPicPr>
          <p:nvPr>
            <p:ph idx="1"/>
          </p:nvPr>
        </p:nvPicPr>
        <p:blipFill>
          <a:blip r:embed="rId2"/>
          <a:srcRect/>
          <a:stretch>
            <a:fillRect/>
          </a:stretch>
        </p:blipFill>
        <p:spPr bwMode="auto">
          <a:xfrm>
            <a:off x="21519" y="2286000"/>
            <a:ext cx="9122481" cy="4572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With Agile development methodology –</a:t>
            </a:r>
            <a:endParaRPr lang="en-US" dirty="0">
              <a:solidFill>
                <a:schemeClr val="tx1"/>
              </a:solidFill>
            </a:endParaRPr>
          </a:p>
        </p:txBody>
      </p:sp>
      <p:sp>
        <p:nvSpPr>
          <p:cNvPr id="3" name="Content Placeholder 2"/>
          <p:cNvSpPr>
            <a:spLocks noGrp="1"/>
          </p:cNvSpPr>
          <p:nvPr>
            <p:ph idx="1"/>
          </p:nvPr>
        </p:nvSpPr>
        <p:spPr>
          <a:xfrm>
            <a:off x="838200" y="2362200"/>
            <a:ext cx="8229600" cy="4343400"/>
          </a:xfrm>
        </p:spPr>
        <p:txBody>
          <a:bodyPr/>
          <a:lstStyle/>
          <a:p>
            <a:r>
              <a:rPr lang="en-US" sz="2400" dirty="0" smtClean="0">
                <a:solidFill>
                  <a:srgbClr val="000000"/>
                </a:solidFill>
                <a:cs typeface="Calibri" pitchFamily="34" charset="0"/>
              </a:rPr>
              <a:t>In the Agile approach, each project is broken up into several ‘Iterations’.</a:t>
            </a:r>
          </a:p>
          <a:p>
            <a:r>
              <a:rPr lang="en-US" sz="2400" dirty="0" smtClean="0">
                <a:solidFill>
                  <a:srgbClr val="000000"/>
                </a:solidFill>
                <a:cs typeface="Calibri" pitchFamily="34" charset="0"/>
              </a:rPr>
              <a:t>All Iterations should be of the same time duration (between 2 to 8 weeks).</a:t>
            </a:r>
          </a:p>
          <a:p>
            <a:r>
              <a:rPr lang="en-US" sz="2400" dirty="0" smtClean="0">
                <a:solidFill>
                  <a:srgbClr val="000000"/>
                </a:solidFill>
                <a:cs typeface="Calibri" pitchFamily="34" charset="0"/>
              </a:rPr>
              <a:t>At the end of each iteration, a working product should be delivered.</a:t>
            </a:r>
          </a:p>
          <a:p>
            <a:r>
              <a:rPr lang="en-US" sz="2400" dirty="0" smtClean="0">
                <a:solidFill>
                  <a:srgbClr val="000000"/>
                </a:solidFill>
                <a:cs typeface="Calibri" pitchFamily="34" charset="0"/>
              </a:rPr>
              <a:t>In simple terms, in the Agile approach the project will be broken up into 10.</a:t>
            </a:r>
          </a:p>
          <a:p>
            <a:r>
              <a:rPr lang="en-US" sz="2400" dirty="0" smtClean="0">
                <a:solidFill>
                  <a:srgbClr val="000000"/>
                </a:solidFill>
                <a:cs typeface="Calibri" pitchFamily="34" charset="0"/>
              </a:rPr>
              <a:t>Rather than spending 1.5 months on requirements gathering, in Agile software development, the team will decide the basic core features.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With Agile development methodology –</a:t>
            </a:r>
            <a:endParaRPr lang="en-US" dirty="0">
              <a:solidFill>
                <a:schemeClr val="tx1"/>
              </a:solidFill>
            </a:endParaRPr>
          </a:p>
        </p:txBody>
      </p:sp>
      <p:sp>
        <p:nvSpPr>
          <p:cNvPr id="3" name="Content Placeholder 2"/>
          <p:cNvSpPr>
            <a:spLocks noGrp="1"/>
          </p:cNvSpPr>
          <p:nvPr>
            <p:ph idx="1"/>
          </p:nvPr>
        </p:nvSpPr>
        <p:spPr>
          <a:xfrm>
            <a:off x="838200" y="2362200"/>
            <a:ext cx="8153400" cy="4114800"/>
          </a:xfrm>
        </p:spPr>
        <p:txBody>
          <a:bodyPr/>
          <a:lstStyle/>
          <a:p>
            <a:r>
              <a:rPr lang="en-US" sz="2400" dirty="0" smtClean="0">
                <a:solidFill>
                  <a:srgbClr val="000000"/>
                </a:solidFill>
                <a:cs typeface="Calibri" pitchFamily="34" charset="0"/>
              </a:rPr>
              <a:t>Any remaining features that cannot be delivered in the first iteration will be taken up in the next iteration or subsequent iterations, based on priority.</a:t>
            </a:r>
          </a:p>
          <a:p>
            <a:r>
              <a:rPr lang="en-US" sz="2400" dirty="0" smtClean="0">
                <a:solidFill>
                  <a:srgbClr val="000000"/>
                </a:solidFill>
                <a:cs typeface="Calibri" pitchFamily="34" charset="0"/>
              </a:rPr>
              <a:t>At the end of the first iterations, the team will deliver a working software with the features that were finalized for that iteration.</a:t>
            </a:r>
          </a:p>
          <a:p>
            <a:r>
              <a:rPr lang="en-US" sz="2400" dirty="0" smtClean="0">
                <a:solidFill>
                  <a:srgbClr val="000000"/>
                </a:solidFill>
                <a:cs typeface="Calibri" pitchFamily="34" charset="0"/>
              </a:rPr>
              <a:t>There will be 10 iterations and at the end of each iteration the customer is delivered a working software that is incrementally enhanced and updated with the features that were shortlisted for that iteration.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SDLC Models</a:t>
            </a:r>
          </a:p>
        </p:txBody>
      </p:sp>
      <p:sp>
        <p:nvSpPr>
          <p:cNvPr id="3" name="Content Placeholder 2"/>
          <p:cNvSpPr>
            <a:spLocks noGrp="1"/>
          </p:cNvSpPr>
          <p:nvPr>
            <p:ph idx="1"/>
          </p:nvPr>
        </p:nvSpPr>
        <p:spPr>
          <a:xfrm>
            <a:off x="838200" y="2590800"/>
            <a:ext cx="7693025" cy="3724275"/>
          </a:xfrm>
        </p:spPr>
        <p:txBody>
          <a:bodyPr/>
          <a:lstStyle/>
          <a:p>
            <a:r>
              <a:rPr lang="en-US" dirty="0">
                <a:solidFill>
                  <a:srgbClr val="000000"/>
                </a:solidFill>
              </a:rPr>
              <a:t>Water Fall Model</a:t>
            </a:r>
          </a:p>
          <a:p>
            <a:r>
              <a:rPr lang="en-US" dirty="0" smtClean="0">
                <a:solidFill>
                  <a:srgbClr val="000000"/>
                </a:solidFill>
              </a:rPr>
              <a:t>The </a:t>
            </a:r>
            <a:r>
              <a:rPr lang="en-US" dirty="0">
                <a:solidFill>
                  <a:srgbClr val="000000"/>
                </a:solidFill>
              </a:rPr>
              <a:t>Incremental </a:t>
            </a:r>
            <a:r>
              <a:rPr lang="en-US" dirty="0" smtClean="0">
                <a:solidFill>
                  <a:srgbClr val="000000"/>
                </a:solidFill>
              </a:rPr>
              <a:t>model</a:t>
            </a:r>
            <a:endParaRPr lang="en-US" dirty="0">
              <a:solidFill>
                <a:srgbClr val="000000"/>
              </a:solidFill>
            </a:endParaRPr>
          </a:p>
          <a:p>
            <a:r>
              <a:rPr lang="en-US" dirty="0">
                <a:solidFill>
                  <a:srgbClr val="000000"/>
                </a:solidFill>
              </a:rPr>
              <a:t>Spiral Model</a:t>
            </a:r>
          </a:p>
          <a:p>
            <a:r>
              <a:rPr lang="en-US" dirty="0" smtClean="0">
                <a:solidFill>
                  <a:srgbClr val="000000"/>
                </a:solidFill>
              </a:rPr>
              <a:t>Agile </a:t>
            </a:r>
            <a:r>
              <a:rPr lang="en-US" dirty="0">
                <a:solidFill>
                  <a:srgbClr val="000000"/>
                </a:solidFill>
              </a:rPr>
              <a:t>Model</a:t>
            </a:r>
          </a:p>
          <a:p>
            <a:pPr marL="0" indent="0">
              <a:buNone/>
            </a:pPr>
            <a:endParaRPr lang="en-US" dirty="0"/>
          </a:p>
        </p:txBody>
      </p:sp>
    </p:spTree>
    <p:extLst>
      <p:ext uri="{BB962C8B-B14F-4D97-AF65-F5344CB8AC3E}">
        <p14:creationId xmlns:p14="http://schemas.microsoft.com/office/powerpoint/2010/main" xmlns="" val="2659215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Schedule in Agile Model</a:t>
            </a:r>
            <a:endParaRPr lang="en-US" dirty="0">
              <a:solidFill>
                <a:schemeClr val="tx1"/>
              </a:solidFill>
            </a:endParaRPr>
          </a:p>
        </p:txBody>
      </p:sp>
      <p:pic>
        <p:nvPicPr>
          <p:cNvPr id="4" name="Picture 2" descr="C:\Users\Sabina\Desktop\Agile-software-Development-Methodology.jpg"/>
          <p:cNvPicPr>
            <a:picLocks noGrp="1" noChangeAspect="1" noChangeArrowheads="1"/>
          </p:cNvPicPr>
          <p:nvPr>
            <p:ph idx="1"/>
          </p:nvPr>
        </p:nvPicPr>
        <p:blipFill>
          <a:blip r:embed="rId2"/>
          <a:srcRect/>
          <a:stretch>
            <a:fillRect/>
          </a:stretch>
        </p:blipFill>
        <p:spPr bwMode="auto">
          <a:xfrm>
            <a:off x="0" y="1981200"/>
            <a:ext cx="9144000" cy="48768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Software evolve through Iteration</a:t>
            </a:r>
            <a:endParaRPr lang="en-US" dirty="0">
              <a:solidFill>
                <a:schemeClr val="tx1"/>
              </a:solidFill>
            </a:endParaRPr>
          </a:p>
        </p:txBody>
      </p:sp>
      <p:pic>
        <p:nvPicPr>
          <p:cNvPr id="2050" name="Picture 2" descr="C:\Users\Sabina\Desktop\Agile-Iterative-Development.jpg"/>
          <p:cNvPicPr>
            <a:picLocks noGrp="1" noChangeAspect="1" noChangeArrowheads="1"/>
          </p:cNvPicPr>
          <p:nvPr>
            <p:ph idx="1"/>
          </p:nvPr>
        </p:nvPicPr>
        <p:blipFill>
          <a:blip r:embed="rId2"/>
          <a:srcRect/>
          <a:stretch>
            <a:fillRect/>
          </a:stretch>
        </p:blipFill>
        <p:spPr bwMode="auto">
          <a:xfrm>
            <a:off x="0" y="2286000"/>
            <a:ext cx="8991600" cy="4572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F:\SE Class\WEB DOC\software-development-model-waterfall-rad-agile-16-638.jpg"/>
          <p:cNvPicPr>
            <a:picLocks noGrp="1" noChangeAspect="1" noChangeArrowheads="1"/>
          </p:cNvPicPr>
          <p:nvPr>
            <p:ph idx="1"/>
          </p:nvPr>
        </p:nvPicPr>
        <p:blipFill>
          <a:blip r:embed="rId2"/>
          <a:srcRect/>
          <a:stretch>
            <a:fillRect/>
          </a:stretch>
        </p:blipFill>
        <p:spPr bwMode="auto">
          <a:xfrm>
            <a:off x="0" y="0"/>
            <a:ext cx="9134456" cy="6858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u="sng" dirty="0">
                <a:solidFill>
                  <a:schemeClr val="tx1"/>
                </a:solidFill>
                <a:latin typeface="Arial" panose="020B0604020202020204" pitchFamily="34" charset="0"/>
                <a:cs typeface="Arial" panose="020B0604020202020204" pitchFamily="34" charset="0"/>
              </a:rPr>
              <a:t>Assignment1</a:t>
            </a:r>
            <a:endParaRPr lang="en-US" sz="4400" dirty="0"/>
          </a:p>
        </p:txBody>
      </p:sp>
      <p:sp>
        <p:nvSpPr>
          <p:cNvPr id="3" name="Content Placeholder 2"/>
          <p:cNvSpPr>
            <a:spLocks noGrp="1"/>
          </p:cNvSpPr>
          <p:nvPr>
            <p:ph idx="1"/>
          </p:nvPr>
        </p:nvSpPr>
        <p:spPr>
          <a:xfrm>
            <a:off x="877887" y="2590800"/>
            <a:ext cx="7693025" cy="3724275"/>
          </a:xfrm>
        </p:spPr>
        <p:txBody>
          <a:bodyPr/>
          <a:lstStyle/>
          <a:p>
            <a:pPr marL="285750" indent="-285750">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Scrum</a:t>
            </a:r>
          </a:p>
          <a:p>
            <a:pPr marL="285750" indent="-285750">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Agile XP(Extreme Programming)</a:t>
            </a:r>
          </a:p>
          <a:p>
            <a:endParaRPr lang="en-US" dirty="0"/>
          </a:p>
        </p:txBody>
      </p:sp>
    </p:spTree>
    <p:extLst>
      <p:ext uri="{BB962C8B-B14F-4D97-AF65-F5344CB8AC3E}">
        <p14:creationId xmlns:p14="http://schemas.microsoft.com/office/powerpoint/2010/main" xmlns="" val="17950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762000" y="2286000"/>
            <a:ext cx="7693025" cy="4038600"/>
          </a:xfrm>
        </p:spPr>
        <p:txBody>
          <a:bodyPr/>
          <a:lstStyle/>
          <a:p>
            <a:pPr>
              <a:buNone/>
            </a:pPr>
            <a:r>
              <a:rPr lang="en-US" b="1" dirty="0">
                <a:solidFill>
                  <a:srgbClr val="000000"/>
                </a:solidFill>
                <a:latin typeface="Calibri" pitchFamily="34" charset="0"/>
                <a:cs typeface="Calibri" pitchFamily="34" charset="0"/>
              </a:rPr>
              <a:t>Waterfall model phases </a:t>
            </a:r>
          </a:p>
          <a:p>
            <a:r>
              <a:rPr lang="en-US" sz="2400" b="1" dirty="0">
                <a:solidFill>
                  <a:srgbClr val="000000"/>
                </a:solidFill>
                <a:cs typeface="Calibri" pitchFamily="34" charset="0"/>
              </a:rPr>
              <a:t>Requirements analysis and definition: </a:t>
            </a:r>
          </a:p>
          <a:p>
            <a:pPr>
              <a:buNone/>
            </a:pPr>
            <a:r>
              <a:rPr lang="en-US" sz="2400" dirty="0">
                <a:solidFill>
                  <a:srgbClr val="000000"/>
                </a:solidFill>
                <a:cs typeface="Calibri" pitchFamily="34" charset="0"/>
              </a:rPr>
              <a:t>    – Develop understanding of problem domain, user needs, function, performance, interfaces.</a:t>
            </a:r>
          </a:p>
          <a:p>
            <a:pPr>
              <a:buNone/>
            </a:pPr>
            <a:r>
              <a:rPr lang="en-US" sz="2400" dirty="0" smtClean="0">
                <a:solidFill>
                  <a:srgbClr val="000000"/>
                </a:solidFill>
                <a:cs typeface="Calibri" pitchFamily="34" charset="0"/>
              </a:rPr>
              <a:t>    – </a:t>
            </a:r>
            <a:r>
              <a:rPr lang="en-US" sz="2400" dirty="0">
                <a:solidFill>
                  <a:srgbClr val="000000"/>
                </a:solidFill>
                <a:cs typeface="Calibri" pitchFamily="34" charset="0"/>
              </a:rPr>
              <a:t>Multi-step process to determine architecture, interfaces, data structures, functional </a:t>
            </a:r>
            <a:r>
              <a:rPr lang="en-US" sz="2400" dirty="0" smtClean="0">
                <a:solidFill>
                  <a:srgbClr val="000000"/>
                </a:solidFill>
                <a:cs typeface="Calibri" pitchFamily="34" charset="0"/>
              </a:rPr>
              <a:t>detail. Produces </a:t>
            </a:r>
            <a:r>
              <a:rPr lang="en-US" sz="2400" dirty="0">
                <a:solidFill>
                  <a:srgbClr val="000000"/>
                </a:solidFill>
                <a:cs typeface="Calibri" pitchFamily="34" charset="0"/>
              </a:rPr>
              <a:t>(high-level) form that can be checked for quality, conformance before coding.</a:t>
            </a:r>
          </a:p>
          <a:p>
            <a:pPr>
              <a:buNone/>
            </a:pPr>
            <a:r>
              <a:rPr lang="en-US" sz="2000" b="1" dirty="0">
                <a:solidFill>
                  <a:srgbClr val="000000"/>
                </a:solidFill>
                <a:latin typeface="Calibri" pitchFamily="34" charset="0"/>
                <a:cs typeface="Calibri" pitchFamily="34" charset="0"/>
              </a:rPr>
              <a:t> </a:t>
            </a:r>
            <a:endParaRPr lang="en-US" sz="2000" b="1" dirty="0" smtClean="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xmlns="" val="317089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solidFill>
                  <a:schemeClr val="tx1"/>
                </a:solidFill>
              </a:rPr>
              <a:t>Waterfall model</a:t>
            </a:r>
          </a:p>
        </p:txBody>
      </p:sp>
      <p:pic>
        <p:nvPicPr>
          <p:cNvPr id="1026" name="Picture 2" descr="F:\waterfall.png"/>
          <p:cNvPicPr>
            <a:picLocks noGrp="1" noChangeAspect="1" noChangeArrowheads="1"/>
          </p:cNvPicPr>
          <p:nvPr>
            <p:ph idx="1"/>
          </p:nvPr>
        </p:nvPicPr>
        <p:blipFill>
          <a:blip r:embed="rId2" cstate="print"/>
          <a:srcRect/>
          <a:stretch>
            <a:fillRect/>
          </a:stretch>
        </p:blipFill>
        <p:spPr bwMode="auto">
          <a:xfrm>
            <a:off x="0" y="1828800"/>
            <a:ext cx="9144000" cy="5029200"/>
          </a:xfrm>
          <a:prstGeom prst="rect">
            <a:avLst/>
          </a:prstGeom>
          <a:noFill/>
        </p:spPr>
      </p:pic>
    </p:spTree>
    <p:extLst>
      <p:ext uri="{BB962C8B-B14F-4D97-AF65-F5344CB8AC3E}">
        <p14:creationId xmlns:p14="http://schemas.microsoft.com/office/powerpoint/2010/main" xmlns="" val="348236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838200" y="2286000"/>
            <a:ext cx="7693025" cy="4267200"/>
          </a:xfrm>
        </p:spPr>
        <p:txBody>
          <a:bodyPr/>
          <a:lstStyle/>
          <a:p>
            <a:r>
              <a:rPr lang="en-US" sz="2400" b="1" dirty="0">
                <a:solidFill>
                  <a:srgbClr val="000000"/>
                </a:solidFill>
                <a:cs typeface="Calibri" pitchFamily="34" charset="0"/>
              </a:rPr>
              <a:t>System and software design</a:t>
            </a:r>
            <a:r>
              <a:rPr lang="en-US" sz="2400" dirty="0">
                <a:solidFill>
                  <a:srgbClr val="000000"/>
                </a:solidFill>
                <a:cs typeface="Calibri" pitchFamily="34" charset="0"/>
              </a:rPr>
              <a:t>: </a:t>
            </a:r>
          </a:p>
          <a:p>
            <a:pPr marL="0" indent="0">
              <a:buNone/>
            </a:pPr>
            <a:r>
              <a:rPr lang="en-US" sz="2400" dirty="0">
                <a:solidFill>
                  <a:srgbClr val="000000"/>
                </a:solidFill>
                <a:cs typeface="Calibri" pitchFamily="34" charset="0"/>
              </a:rPr>
              <a:t>      -The systems design process partitions the requirements to either hardware or software systems. </a:t>
            </a:r>
          </a:p>
          <a:p>
            <a:pPr marL="0" indent="0">
              <a:buNone/>
            </a:pPr>
            <a:r>
              <a:rPr lang="en-US" sz="2400" dirty="0">
                <a:solidFill>
                  <a:srgbClr val="000000"/>
                </a:solidFill>
                <a:cs typeface="Calibri" pitchFamily="34" charset="0"/>
              </a:rPr>
              <a:t>      -It establishes overall system architecture. </a:t>
            </a:r>
          </a:p>
          <a:p>
            <a:pPr marL="0" indent="0">
              <a:buNone/>
            </a:pPr>
            <a:r>
              <a:rPr lang="en-US" sz="2400" dirty="0">
                <a:solidFill>
                  <a:srgbClr val="000000"/>
                </a:solidFill>
                <a:cs typeface="Calibri" pitchFamily="34" charset="0"/>
              </a:rPr>
              <a:t>     - Software design involves identifying and describing the fundamental software </a:t>
            </a:r>
            <a:r>
              <a:rPr lang="en-US" sz="2400" dirty="0" smtClean="0">
                <a:solidFill>
                  <a:srgbClr val="000000"/>
                </a:solidFill>
                <a:cs typeface="Calibri" pitchFamily="34" charset="0"/>
              </a:rPr>
              <a:t>system abstractions </a:t>
            </a:r>
            <a:r>
              <a:rPr lang="en-US" sz="2400" dirty="0">
                <a:solidFill>
                  <a:srgbClr val="000000"/>
                </a:solidFill>
                <a:cs typeface="Calibri" pitchFamily="34" charset="0"/>
              </a:rPr>
              <a:t>and their relationships</a:t>
            </a:r>
            <a:r>
              <a:rPr lang="en-US" dirty="0" smtClean="0">
                <a:solidFill>
                  <a:srgbClr val="000000"/>
                </a:solidFill>
                <a:cs typeface="Calibri" pitchFamily="34" charset="0"/>
              </a:rPr>
              <a:t>.</a:t>
            </a:r>
          </a:p>
          <a:p>
            <a:r>
              <a:rPr lang="en-US" sz="2400" b="1" dirty="0" smtClean="0">
                <a:solidFill>
                  <a:srgbClr val="000000"/>
                </a:solidFill>
                <a:cs typeface="Calibri" pitchFamily="34" charset="0"/>
              </a:rPr>
              <a:t>Coding</a:t>
            </a:r>
            <a:r>
              <a:rPr lang="en-US" sz="2400" dirty="0" smtClean="0">
                <a:solidFill>
                  <a:srgbClr val="000000"/>
                </a:solidFill>
                <a:cs typeface="Calibri" pitchFamily="34" charset="0"/>
              </a:rPr>
              <a:t> : </a:t>
            </a:r>
          </a:p>
          <a:p>
            <a:pPr marL="0" indent="0">
              <a:buNone/>
            </a:pPr>
            <a:r>
              <a:rPr lang="en-US" sz="2400" dirty="0" smtClean="0">
                <a:solidFill>
                  <a:srgbClr val="000000"/>
                </a:solidFill>
                <a:cs typeface="Calibri" pitchFamily="34" charset="0"/>
              </a:rPr>
              <a:t>      – Produce machine readable and executable form, match HW, OS and design needs.</a:t>
            </a:r>
          </a:p>
          <a:p>
            <a:pPr marL="0" indent="0">
              <a:buNone/>
            </a:pPr>
            <a:endParaRPr lang="en-US" dirty="0">
              <a:latin typeface="Calibri" pitchFamily="34" charset="0"/>
              <a:cs typeface="Calibri" pitchFamily="34" charset="0"/>
            </a:endParaRPr>
          </a:p>
          <a:p>
            <a:endParaRPr lang="en-US" dirty="0"/>
          </a:p>
          <a:p>
            <a:endParaRPr lang="en-US" dirty="0"/>
          </a:p>
        </p:txBody>
      </p:sp>
    </p:spTree>
    <p:extLst>
      <p:ext uri="{BB962C8B-B14F-4D97-AF65-F5344CB8AC3E}">
        <p14:creationId xmlns:p14="http://schemas.microsoft.com/office/powerpoint/2010/main" xmlns="" val="379897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838200" y="2362200"/>
            <a:ext cx="7693025" cy="4267200"/>
          </a:xfrm>
        </p:spPr>
        <p:txBody>
          <a:bodyPr/>
          <a:lstStyle/>
          <a:p>
            <a:r>
              <a:rPr lang="en-US" sz="2400" b="1" dirty="0" smtClean="0">
                <a:solidFill>
                  <a:srgbClr val="000000"/>
                </a:solidFill>
                <a:cs typeface="Calibri" pitchFamily="34" charset="0"/>
              </a:rPr>
              <a:t>Integration </a:t>
            </a:r>
            <a:r>
              <a:rPr lang="en-US" sz="2400" b="1" dirty="0">
                <a:solidFill>
                  <a:srgbClr val="000000"/>
                </a:solidFill>
                <a:cs typeface="Calibri" pitchFamily="34" charset="0"/>
              </a:rPr>
              <a:t>and system testing</a:t>
            </a:r>
            <a:r>
              <a:rPr lang="en-US" sz="2400" dirty="0">
                <a:solidFill>
                  <a:srgbClr val="000000"/>
                </a:solidFill>
                <a:cs typeface="Calibri" pitchFamily="34" charset="0"/>
              </a:rPr>
              <a:t>: </a:t>
            </a:r>
          </a:p>
          <a:p>
            <a:pPr marL="0" indent="0">
              <a:buNone/>
            </a:pPr>
            <a:r>
              <a:rPr lang="en-US" sz="2400" dirty="0">
                <a:solidFill>
                  <a:srgbClr val="000000"/>
                </a:solidFill>
                <a:cs typeface="Calibri" pitchFamily="34" charset="0"/>
              </a:rPr>
              <a:t>      – Confirm that components, subsystems and complete products meet requirements, </a:t>
            </a:r>
            <a:r>
              <a:rPr lang="en-US" sz="2400" dirty="0" smtClean="0">
                <a:solidFill>
                  <a:srgbClr val="000000"/>
                </a:solidFill>
                <a:cs typeface="Calibri" pitchFamily="34" charset="0"/>
              </a:rPr>
              <a:t>specifications </a:t>
            </a:r>
            <a:r>
              <a:rPr lang="en-US" sz="2400" dirty="0">
                <a:solidFill>
                  <a:srgbClr val="000000"/>
                </a:solidFill>
                <a:cs typeface="Calibri" pitchFamily="34" charset="0"/>
              </a:rPr>
              <a:t>and quality, find and fix defects.</a:t>
            </a:r>
          </a:p>
          <a:p>
            <a:r>
              <a:rPr lang="en-US" sz="2400" b="1" dirty="0">
                <a:solidFill>
                  <a:srgbClr val="000000"/>
                </a:solidFill>
                <a:cs typeface="Calibri" pitchFamily="34" charset="0"/>
              </a:rPr>
              <a:t>Operation and maintenance</a:t>
            </a:r>
            <a:r>
              <a:rPr lang="en-US" sz="2400" dirty="0">
                <a:solidFill>
                  <a:srgbClr val="000000"/>
                </a:solidFill>
                <a:cs typeface="Calibri" pitchFamily="34" charset="0"/>
              </a:rPr>
              <a:t>: Normally (although not necessarily) this is the longest life-cycle phase. The system is installed and put into practical use. </a:t>
            </a:r>
          </a:p>
          <a:p>
            <a:r>
              <a:rPr lang="en-US" sz="2400" b="1" dirty="0">
                <a:solidFill>
                  <a:srgbClr val="000000"/>
                </a:solidFill>
                <a:cs typeface="Calibri" pitchFamily="34" charset="0"/>
              </a:rPr>
              <a:t>Maintenance</a:t>
            </a:r>
            <a:r>
              <a:rPr lang="en-US" sz="2400" dirty="0">
                <a:solidFill>
                  <a:srgbClr val="000000"/>
                </a:solidFill>
                <a:cs typeface="Calibri" pitchFamily="34" charset="0"/>
              </a:rPr>
              <a:t>: Incrementally, evolve software to fix defects, add features, adapt to new condition. Often 80% of effort spent here!</a:t>
            </a:r>
            <a:r>
              <a:rPr lang="en-US" sz="2400" dirty="0">
                <a:cs typeface="Calibri" pitchFamily="34" charset="0"/>
              </a:rPr>
              <a:t/>
            </a:r>
            <a:br>
              <a:rPr lang="en-US" sz="2400" dirty="0">
                <a:cs typeface="Calibri" pitchFamily="34" charset="0"/>
              </a:rPr>
            </a:br>
            <a:endParaRPr lang="en-US" sz="2400" dirty="0">
              <a:cs typeface="Calibri" pitchFamily="34" charset="0"/>
            </a:endParaRPr>
          </a:p>
        </p:txBody>
      </p:sp>
    </p:spTree>
    <p:extLst>
      <p:ext uri="{BB962C8B-B14F-4D97-AF65-F5344CB8AC3E}">
        <p14:creationId xmlns:p14="http://schemas.microsoft.com/office/powerpoint/2010/main" xmlns="" val="101183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a:xfrm>
            <a:off x="838200" y="2286000"/>
            <a:ext cx="8153400" cy="4343400"/>
          </a:xfrm>
        </p:spPr>
        <p:txBody>
          <a:bodyPr/>
          <a:lstStyle/>
          <a:p>
            <a:pPr>
              <a:buNone/>
            </a:pPr>
            <a:r>
              <a:rPr lang="en-US" sz="2400" b="1" dirty="0" smtClean="0">
                <a:solidFill>
                  <a:srgbClr val="000000"/>
                </a:solidFill>
                <a:latin typeface="Calibri" pitchFamily="34" charset="0"/>
                <a:cs typeface="Calibri" pitchFamily="34" charset="0"/>
              </a:rPr>
              <a:t>Advantages:</a:t>
            </a:r>
            <a:endParaRPr lang="en-US" sz="2400" b="1" dirty="0">
              <a:solidFill>
                <a:srgbClr val="000000"/>
              </a:solidFill>
              <a:latin typeface="Calibri" pitchFamily="34" charset="0"/>
              <a:cs typeface="Calibri" pitchFamily="34" charset="0"/>
            </a:endParaRPr>
          </a:p>
          <a:p>
            <a:r>
              <a:rPr lang="en-US" sz="2200" dirty="0">
                <a:solidFill>
                  <a:srgbClr val="000000"/>
                </a:solidFill>
                <a:cs typeface="Calibri" pitchFamily="34" charset="0"/>
              </a:rPr>
              <a:t>T</a:t>
            </a:r>
            <a:r>
              <a:rPr lang="en-US" sz="2200" dirty="0" smtClean="0">
                <a:solidFill>
                  <a:srgbClr val="000000"/>
                </a:solidFill>
                <a:cs typeface="Calibri" pitchFamily="34" charset="0"/>
              </a:rPr>
              <a:t>he </a:t>
            </a:r>
            <a:r>
              <a:rPr lang="en-US" sz="2200" dirty="0">
                <a:solidFill>
                  <a:srgbClr val="000000"/>
                </a:solidFill>
                <a:cs typeface="Calibri" pitchFamily="34" charset="0"/>
              </a:rPr>
              <a:t>waterfall model are that documentation is produced </a:t>
            </a:r>
            <a:r>
              <a:rPr lang="en-US" sz="2200" dirty="0" smtClean="0">
                <a:solidFill>
                  <a:srgbClr val="000000"/>
                </a:solidFill>
                <a:cs typeface="Calibri" pitchFamily="34" charset="0"/>
              </a:rPr>
              <a:t>at each </a:t>
            </a:r>
            <a:r>
              <a:rPr lang="en-US" sz="2200" dirty="0">
                <a:solidFill>
                  <a:srgbClr val="000000"/>
                </a:solidFill>
                <a:cs typeface="Calibri" pitchFamily="34" charset="0"/>
              </a:rPr>
              <a:t>phase and that it fits with other engineering process models.</a:t>
            </a:r>
          </a:p>
          <a:p>
            <a:r>
              <a:rPr lang="en-US" sz="2200" dirty="0">
                <a:solidFill>
                  <a:srgbClr val="000000"/>
                </a:solidFill>
                <a:cs typeface="Calibri" pitchFamily="34" charset="0"/>
              </a:rPr>
              <a:t>Disciplined approach </a:t>
            </a:r>
          </a:p>
          <a:p>
            <a:r>
              <a:rPr lang="en-US" sz="2200" dirty="0">
                <a:solidFill>
                  <a:srgbClr val="000000"/>
                </a:solidFill>
                <a:cs typeface="Calibri" pitchFamily="34" charset="0"/>
              </a:rPr>
              <a:t>Careful checking by the Software Quality Assurance Group at the end of each phase.(or Testing in each phase.)</a:t>
            </a:r>
          </a:p>
          <a:p>
            <a:r>
              <a:rPr lang="en-US" sz="2200" dirty="0">
                <a:solidFill>
                  <a:srgbClr val="000000"/>
                </a:solidFill>
                <a:cs typeface="Calibri" pitchFamily="34" charset="0"/>
              </a:rPr>
              <a:t>Documentation available at the end of each phase</a:t>
            </a:r>
          </a:p>
          <a:p>
            <a:r>
              <a:rPr lang="en-US" sz="2200" dirty="0">
                <a:solidFill>
                  <a:srgbClr val="000000"/>
                </a:solidFill>
                <a:cs typeface="Calibri" pitchFamily="34" charset="0"/>
              </a:rPr>
              <a:t>Linear model..</a:t>
            </a:r>
          </a:p>
          <a:p>
            <a:r>
              <a:rPr lang="en-US" sz="2200" dirty="0">
                <a:solidFill>
                  <a:srgbClr val="000000"/>
                </a:solidFill>
                <a:cs typeface="Calibri" pitchFamily="34" charset="0"/>
              </a:rPr>
              <a:t>Easy to understand and implement.</a:t>
            </a:r>
          </a:p>
          <a:p>
            <a:r>
              <a:rPr lang="en-US" sz="2200" dirty="0">
                <a:solidFill>
                  <a:srgbClr val="000000"/>
                </a:solidFill>
                <a:cs typeface="Calibri" pitchFamily="34" charset="0"/>
              </a:rPr>
              <a:t>Identifies deliverables and milestones</a:t>
            </a:r>
          </a:p>
          <a:p>
            <a:pPr>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xmlns="" val="3186954474"/>
      </p:ext>
    </p:extLst>
  </p:cSld>
  <p:clrMapOvr>
    <a:masterClrMapping/>
  </p:clrMapOvr>
</p:sld>
</file>

<file path=ppt/theme/theme1.xml><?xml version="1.0" encoding="utf-8"?>
<a:theme xmlns:a="http://schemas.openxmlformats.org/drawingml/2006/main" name="Capsules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1353</TotalTime>
  <Words>2144</Words>
  <Application>Microsoft Office PowerPoint</Application>
  <PresentationFormat>On-screen Show (4:3)</PresentationFormat>
  <Paragraphs>191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Capsules design template</vt:lpstr>
      <vt:lpstr>SDLC Models</vt:lpstr>
      <vt:lpstr>Software Development Life Cycle Models</vt:lpstr>
      <vt:lpstr>Why following a model…</vt:lpstr>
      <vt:lpstr>SDLC Models</vt:lpstr>
      <vt:lpstr>Waterfall model</vt:lpstr>
      <vt:lpstr>Waterfall model</vt:lpstr>
      <vt:lpstr>Waterfall model</vt:lpstr>
      <vt:lpstr>Waterfall model</vt:lpstr>
      <vt:lpstr>Advantage &amp; Disadvantage of  Waterfall model</vt:lpstr>
      <vt:lpstr>Advantage &amp; Disadvantage of  Waterfall model</vt:lpstr>
      <vt:lpstr>The Incremental model</vt:lpstr>
      <vt:lpstr>The Incremental model</vt:lpstr>
      <vt:lpstr>The Incremental model</vt:lpstr>
      <vt:lpstr> Advantages of The Incremental model</vt:lpstr>
      <vt:lpstr>Disadvantages of The Incremental model</vt:lpstr>
      <vt:lpstr>When to use Incremental Model</vt:lpstr>
      <vt:lpstr>Spiral Model</vt:lpstr>
      <vt:lpstr>Spiral Model</vt:lpstr>
      <vt:lpstr>Slide 19</vt:lpstr>
      <vt:lpstr>Spiral Model</vt:lpstr>
      <vt:lpstr>Spiral Model</vt:lpstr>
      <vt:lpstr>Advantages of using Spiral Model:</vt:lpstr>
      <vt:lpstr>Disadvantages of using Spiral model:</vt:lpstr>
      <vt:lpstr>When to Use?</vt:lpstr>
      <vt:lpstr>  Agile Model</vt:lpstr>
      <vt:lpstr>Agility Principles</vt:lpstr>
      <vt:lpstr>Agility Principles</vt:lpstr>
      <vt:lpstr>Agility Principles</vt:lpstr>
      <vt:lpstr>Agility Diagram</vt:lpstr>
      <vt:lpstr>Slide 30</vt:lpstr>
      <vt:lpstr>Advantages of Agile model:</vt:lpstr>
      <vt:lpstr>Disadvantages of Agile model:</vt:lpstr>
      <vt:lpstr>When to use Agile model</vt:lpstr>
      <vt:lpstr>Waterfall VS Agile</vt:lpstr>
      <vt:lpstr>Waterfall VS Agile</vt:lpstr>
      <vt:lpstr>In traditional Waterfall model –</vt:lpstr>
      <vt:lpstr>Project Schedule in Waterfall Model</vt:lpstr>
      <vt:lpstr>With Agile development methodology –</vt:lpstr>
      <vt:lpstr>With Agile development methodology –</vt:lpstr>
      <vt:lpstr>Project Schedule in Agile Model</vt:lpstr>
      <vt:lpstr>Software evolve through Iteration</vt:lpstr>
      <vt:lpstr>Slide 42</vt:lpstr>
      <vt:lpstr>Assignment1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User</cp:lastModifiedBy>
  <cp:revision>237</cp:revision>
  <cp:lastPrinted>1601-01-01T00:00:00Z</cp:lastPrinted>
  <dcterms:created xsi:type="dcterms:W3CDTF">2016-01-12T00:51:39Z</dcterms:created>
  <dcterms:modified xsi:type="dcterms:W3CDTF">2016-08-01T16:07:12Z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