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60" r:id="rId3"/>
    <p:sldId id="263" r:id="rId4"/>
    <p:sldId id="304" r:id="rId5"/>
    <p:sldId id="268" r:id="rId6"/>
    <p:sldId id="305" r:id="rId7"/>
    <p:sldId id="275" r:id="rId8"/>
    <p:sldId id="306" r:id="rId9"/>
    <p:sldId id="278" r:id="rId10"/>
    <p:sldId id="279" r:id="rId11"/>
    <p:sldId id="334" r:id="rId12"/>
    <p:sldId id="329" r:id="rId13"/>
    <p:sldId id="330" r:id="rId14"/>
    <p:sldId id="271" r:id="rId15"/>
    <p:sldId id="331" r:id="rId16"/>
    <p:sldId id="290" r:id="rId17"/>
    <p:sldId id="302" r:id="rId18"/>
    <p:sldId id="297" r:id="rId19"/>
    <p:sldId id="333" r:id="rId20"/>
    <p:sldId id="291" r:id="rId21"/>
    <p:sldId id="292" r:id="rId22"/>
    <p:sldId id="300" r:id="rId23"/>
    <p:sldId id="293" r:id="rId24"/>
    <p:sldId id="301" r:id="rId25"/>
    <p:sldId id="295" r:id="rId26"/>
    <p:sldId id="296" r:id="rId27"/>
    <p:sldId id="283"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FF"/>
    <a:srgbClr val="FF6699"/>
    <a:srgbClr val="FF66FF"/>
    <a:srgbClr val="0099CC"/>
    <a:srgbClr val="33CC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388" autoAdjust="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smtClean="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sz="5400" dirty="0" smtClean="0">
                <a:solidFill>
                  <a:srgbClr val="000000"/>
                </a:solidFill>
              </a:rPr>
              <a:t>Software Project Management</a:t>
            </a:r>
            <a:endParaRPr lang="en-US" sz="5400" dirty="0">
              <a:solidFill>
                <a:srgbClr val="000000"/>
              </a:solidFill>
            </a:endParaRPr>
          </a:p>
        </p:txBody>
      </p:sp>
    </p:spTree>
    <p:extLst>
      <p:ext uri="{BB962C8B-B14F-4D97-AF65-F5344CB8AC3E}">
        <p14:creationId xmlns=""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Task durations and dependencies</a:t>
            </a:r>
            <a:endParaRPr lang="en-US" dirty="0">
              <a:solidFill>
                <a:srgbClr val="0070C0"/>
              </a:solidFill>
            </a:endParaRPr>
          </a:p>
        </p:txBody>
      </p:sp>
      <p:graphicFrame>
        <p:nvGraphicFramePr>
          <p:cNvPr id="2050" name="Object 2"/>
          <p:cNvGraphicFramePr>
            <a:graphicFrameLocks noGrp="1" noChangeAspect="1"/>
          </p:cNvGraphicFramePr>
          <p:nvPr>
            <p:ph idx="1"/>
          </p:nvPr>
        </p:nvGraphicFramePr>
        <p:xfrm>
          <a:off x="914400" y="2362200"/>
          <a:ext cx="8229600" cy="4114800"/>
        </p:xfrm>
        <a:graphic>
          <a:graphicData uri="http://schemas.openxmlformats.org/presentationml/2006/ole">
            <p:oleObj spid="_x0000_s2100" name="Document" r:id="rId3" imgW="5486400" imgH="2545080" progId="Word.Document.8">
              <p:embed/>
            </p:oleObj>
          </a:graphicData>
        </a:graphic>
      </p:graphicFrame>
    </p:spTree>
    <p:extLst>
      <p:ext uri="{BB962C8B-B14F-4D97-AF65-F5344CB8AC3E}">
        <p14:creationId xmlns="" xmlns:p14="http://schemas.microsoft.com/office/powerpoint/2010/main" val="328891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249028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Activity network</a:t>
            </a:r>
            <a:endParaRPr lang="en-US" dirty="0">
              <a:solidFill>
                <a:srgbClr val="0070C0"/>
              </a:solidFill>
            </a:endParaRPr>
          </a:p>
        </p:txBody>
      </p:sp>
      <p:sp>
        <p:nvSpPr>
          <p:cNvPr id="3" name="Content Placeholder 2"/>
          <p:cNvSpPr>
            <a:spLocks noGrp="1"/>
          </p:cNvSpPr>
          <p:nvPr>
            <p:ph idx="1"/>
          </p:nvPr>
        </p:nvSpPr>
        <p:spPr>
          <a:xfrm>
            <a:off x="838200" y="2362200"/>
            <a:ext cx="8077200" cy="4267200"/>
          </a:xfrm>
        </p:spPr>
        <p:txBody>
          <a:bodyPr/>
          <a:lstStyle/>
          <a:p>
            <a:r>
              <a:rPr lang="en-US" sz="2000" dirty="0" smtClean="0">
                <a:solidFill>
                  <a:srgbClr val="000000"/>
                </a:solidFill>
                <a:cs typeface="Calibri" pitchFamily="34" charset="0"/>
              </a:rPr>
              <a:t>Given the dependencies and estimated duration of activities, an activity chart that shows activity sequences may be generated.</a:t>
            </a:r>
          </a:p>
          <a:p>
            <a:r>
              <a:rPr lang="en-US" sz="2000" dirty="0" smtClean="0">
                <a:solidFill>
                  <a:srgbClr val="000000"/>
                </a:solidFill>
                <a:cs typeface="Calibri" pitchFamily="34" charset="0"/>
              </a:rPr>
              <a:t>This shows which activities can be carried out in parallel and which must be executed in sequence because of a dependency on an earlier activity.</a:t>
            </a:r>
          </a:p>
          <a:p>
            <a:r>
              <a:rPr lang="en-US" sz="2000" dirty="0" smtClean="0">
                <a:solidFill>
                  <a:srgbClr val="000000"/>
                </a:solidFill>
                <a:cs typeface="Calibri" pitchFamily="34" charset="0"/>
              </a:rPr>
              <a:t>Activities are represented as rectangles; milestones and project deliverables are shown with rounded corners. Dates in this diagram show the start date of the activity.</a:t>
            </a:r>
          </a:p>
          <a:p>
            <a:r>
              <a:rPr lang="en-US" sz="2000" dirty="0" smtClean="0">
                <a:solidFill>
                  <a:srgbClr val="000000"/>
                </a:solidFill>
                <a:cs typeface="Calibri" pitchFamily="34" charset="0"/>
              </a:rPr>
              <a:t>All activities must end in milestones. An activity may start when its preceding milestone has been reached.</a:t>
            </a:r>
          </a:p>
          <a:p>
            <a:r>
              <a:rPr lang="en-US" sz="2000" dirty="0" smtClean="0">
                <a:solidFill>
                  <a:srgbClr val="000000"/>
                </a:solidFill>
                <a:cs typeface="Calibri" pitchFamily="34" charset="0"/>
              </a:rPr>
              <a:t>Before progress can be made from one milestone to another, all paths leading to it must be complete. For example, when activities T3 and T6 are finished, then activity T9 can start.</a:t>
            </a:r>
            <a:endParaRPr lang="en-US" sz="2000" dirty="0">
              <a:solidFill>
                <a:srgbClr val="000000"/>
              </a:solidFill>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Activity network</a:t>
            </a:r>
            <a:endParaRPr lang="en-US" dirty="0">
              <a:solidFill>
                <a:srgbClr val="0070C0"/>
              </a:solidFill>
            </a:endParaRPr>
          </a:p>
        </p:txBody>
      </p:sp>
      <p:sp>
        <p:nvSpPr>
          <p:cNvPr id="3" name="Content Placeholder 2"/>
          <p:cNvSpPr>
            <a:spLocks noGrp="1"/>
          </p:cNvSpPr>
          <p:nvPr>
            <p:ph idx="1"/>
          </p:nvPr>
        </p:nvSpPr>
        <p:spPr>
          <a:xfrm>
            <a:off x="838200" y="2362200"/>
            <a:ext cx="8001000" cy="4267200"/>
          </a:xfrm>
        </p:spPr>
        <p:txBody>
          <a:bodyPr/>
          <a:lstStyle/>
          <a:p>
            <a:r>
              <a:rPr lang="en-US" sz="2000" dirty="0" smtClean="0">
                <a:solidFill>
                  <a:srgbClr val="000000"/>
                </a:solidFill>
                <a:cs typeface="Calibri" pitchFamily="34" charset="0"/>
              </a:rPr>
              <a:t>The minimum time required to finish the project can be estimated by considering the longest path in the activity graph (the critical path). In figure, it is 11 weeks of elapsed time or 55 working days.</a:t>
            </a:r>
          </a:p>
          <a:p>
            <a:r>
              <a:rPr lang="en-US" sz="2000" dirty="0" smtClean="0">
                <a:solidFill>
                  <a:srgbClr val="000000"/>
                </a:solidFill>
                <a:cs typeface="Calibri" pitchFamily="34" charset="0"/>
              </a:rPr>
              <a:t>The critical path is the sequence of dependent activities that defines the time required to complete the project.</a:t>
            </a:r>
          </a:p>
          <a:p>
            <a:r>
              <a:rPr lang="en-US" sz="2000" dirty="0" smtClean="0">
                <a:solidFill>
                  <a:srgbClr val="000000"/>
                </a:solidFill>
                <a:cs typeface="Calibri" pitchFamily="34" charset="0"/>
              </a:rPr>
              <a:t> The overall schedule of the project depends on the critical path. </a:t>
            </a:r>
          </a:p>
          <a:p>
            <a:r>
              <a:rPr lang="en-US" sz="2000" dirty="0" smtClean="0">
                <a:solidFill>
                  <a:srgbClr val="000000"/>
                </a:solidFill>
                <a:cs typeface="Calibri" pitchFamily="34" charset="0"/>
              </a:rPr>
              <a:t>Any slippage in the completion in any critical activity causes project delays because the following activities cannot start until the delayed activity has been completed.</a:t>
            </a:r>
          </a:p>
          <a:p>
            <a:r>
              <a:rPr lang="en-US" sz="2000" dirty="0" smtClean="0">
                <a:solidFill>
                  <a:srgbClr val="000000"/>
                </a:solidFill>
                <a:cs typeface="Calibri" pitchFamily="34" charset="0"/>
              </a:rPr>
              <a:t>Delays in activities that do not lie on the critical path do not necessarily cause an overall schedule slippage. For example, if T8 is delayed by two weeks, it will not affect the final completion date of the project because it does not lie on the critical path</a:t>
            </a:r>
            <a:r>
              <a:rPr lang="en-US" sz="2000" dirty="0" smtClean="0">
                <a:solidFill>
                  <a:srgbClr val="000000"/>
                </a:solidFill>
              </a:rPr>
              <a:t>.</a:t>
            </a:r>
            <a:endParaRPr lang="en-US" sz="2000" dirty="0">
              <a:solidFill>
                <a:srgbClr val="000000"/>
              </a:solidFill>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762000"/>
          </a:xfrm>
        </p:spPr>
        <p:txBody>
          <a:bodyPr/>
          <a:lstStyle/>
          <a:p>
            <a:pPr algn="ctr"/>
            <a:r>
              <a:rPr lang="en-GB" dirty="0" smtClean="0">
                <a:solidFill>
                  <a:srgbClr val="0070C0"/>
                </a:solidFill>
              </a:rPr>
              <a:t>Activity Bar Chart</a:t>
            </a:r>
            <a:endParaRPr lang="en-US" dirty="0">
              <a:solidFill>
                <a:srgbClr val="0070C0"/>
              </a:solidFill>
            </a:endParaRPr>
          </a:p>
        </p:txBody>
      </p:sp>
      <p:sp>
        <p:nvSpPr>
          <p:cNvPr id="3" name="Content Placeholder 2"/>
          <p:cNvSpPr>
            <a:spLocks noGrp="1"/>
          </p:cNvSpPr>
          <p:nvPr>
            <p:ph idx="1"/>
          </p:nvPr>
        </p:nvSpPr>
        <p:spPr/>
        <p:txBody>
          <a:bodyPr/>
          <a:lstStyle/>
          <a:p>
            <a:pPr>
              <a:lnSpc>
                <a:spcPct val="90000"/>
              </a:lnSpc>
              <a:buNone/>
            </a:pPr>
            <a:r>
              <a:rPr lang="en-GB" sz="2400" dirty="0" smtClean="0">
                <a:latin typeface="Calibri" pitchFamily="34" charset="0"/>
                <a:cs typeface="Calibri" pitchFamily="34" charset="0"/>
              </a:rPr>
              <a:t>     </a:t>
            </a:r>
            <a:endParaRPr lang="en-US" dirty="0">
              <a:latin typeface="Calibri" pitchFamily="34" charset="0"/>
              <a:cs typeface="Calibri" pitchFamily="34" charset="0"/>
            </a:endParaRPr>
          </a:p>
        </p:txBody>
      </p:sp>
      <p:pic>
        <p:nvPicPr>
          <p:cNvPr id="4" name="Content Placeholder 3" descr="5.7 Activity-bar-chart.eps                                     000FF90EMacintosh HD                   B8AA5F2E:"/>
          <p:cNvPicPr>
            <a:picLocks/>
          </p:cNvPicPr>
          <p:nvPr/>
        </p:nvPicPr>
        <p:blipFill>
          <a:blip r:embed="rId2" cstate="print"/>
          <a:srcRect/>
          <a:stretch>
            <a:fillRect/>
          </a:stretch>
        </p:blipFill>
        <p:spPr bwMode="auto">
          <a:xfrm>
            <a:off x="0" y="1230797"/>
            <a:ext cx="9144000" cy="5627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990600"/>
          </a:xfrm>
        </p:spPr>
        <p:txBody>
          <a:bodyPr/>
          <a:lstStyle/>
          <a:p>
            <a:pPr algn="ctr"/>
            <a:r>
              <a:rPr lang="en-GB" dirty="0" smtClean="0">
                <a:solidFill>
                  <a:srgbClr val="0070C0"/>
                </a:solidFill>
              </a:rPr>
              <a:t>Activity Bar Chart</a:t>
            </a:r>
            <a:endParaRPr lang="en-US" dirty="0">
              <a:solidFill>
                <a:srgbClr val="0070C0"/>
              </a:solidFill>
            </a:endParaRPr>
          </a:p>
        </p:txBody>
      </p:sp>
      <p:sp>
        <p:nvSpPr>
          <p:cNvPr id="3" name="Content Placeholder 2"/>
          <p:cNvSpPr>
            <a:spLocks noGrp="1"/>
          </p:cNvSpPr>
          <p:nvPr>
            <p:ph idx="1"/>
          </p:nvPr>
        </p:nvSpPr>
        <p:spPr>
          <a:xfrm>
            <a:off x="762000" y="2209800"/>
            <a:ext cx="8382000" cy="4419600"/>
          </a:xfrm>
        </p:spPr>
        <p:txBody>
          <a:bodyPr/>
          <a:lstStyle/>
          <a:p>
            <a:r>
              <a:rPr lang="en-US" sz="2200" dirty="0" smtClean="0">
                <a:solidFill>
                  <a:srgbClr val="000000"/>
                </a:solidFill>
                <a:cs typeface="Calibri" pitchFamily="34" charset="0"/>
              </a:rPr>
              <a:t>Another kind of activity charts used to allocate project work which provide insights into activity dependencies.</a:t>
            </a:r>
          </a:p>
          <a:p>
            <a:r>
              <a:rPr lang="en-US" sz="2200" dirty="0" smtClean="0">
                <a:solidFill>
                  <a:srgbClr val="000000"/>
                </a:solidFill>
                <a:cs typeface="Calibri" pitchFamily="34" charset="0"/>
              </a:rPr>
              <a:t>This kind of chart called Bar or Gantt chart showing a project calendar and the start and finish dates of activities.</a:t>
            </a:r>
          </a:p>
          <a:p>
            <a:r>
              <a:rPr lang="en-US" sz="2200" dirty="0" smtClean="0">
                <a:solidFill>
                  <a:srgbClr val="000000"/>
                </a:solidFill>
                <a:cs typeface="Calibri" pitchFamily="34" charset="0"/>
              </a:rPr>
              <a:t>The activities in the bar chart are followed by a shaded bar highlights the flexibility in the completion date of these activities.</a:t>
            </a:r>
          </a:p>
          <a:p>
            <a:r>
              <a:rPr lang="en-US" sz="2200" dirty="0" smtClean="0">
                <a:solidFill>
                  <a:srgbClr val="000000"/>
                </a:solidFill>
                <a:cs typeface="Calibri" pitchFamily="34" charset="0"/>
              </a:rPr>
              <a:t> If an activity does not complete on time, the critical path will not be affected until the end of the period marked by the shaded bar.</a:t>
            </a:r>
          </a:p>
          <a:p>
            <a:r>
              <a:rPr lang="en-US" sz="2200" dirty="0" smtClean="0">
                <a:solidFill>
                  <a:srgbClr val="000000"/>
                </a:solidFill>
                <a:cs typeface="Calibri" pitchFamily="34" charset="0"/>
              </a:rPr>
              <a:t>Activities that lie on the critical path have no margin of error and can be identified because they have no associated shaded bar.</a:t>
            </a:r>
            <a:endParaRPr lang="en-US" sz="2200" dirty="0">
              <a:solidFill>
                <a:srgbClr val="000000"/>
              </a:solidFill>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838200"/>
          </a:xfrm>
        </p:spPr>
        <p:txBody>
          <a:bodyPr/>
          <a:lstStyle/>
          <a:p>
            <a:pPr algn="ctr"/>
            <a:r>
              <a:rPr lang="en-GB" dirty="0" smtClean="0">
                <a:solidFill>
                  <a:srgbClr val="0070C0"/>
                </a:solidFill>
              </a:rPr>
              <a:t>Risk management</a:t>
            </a:r>
            <a:endParaRPr lang="en-US" dirty="0">
              <a:solidFill>
                <a:srgbClr val="0070C0"/>
              </a:solidFill>
            </a:endParaRPr>
          </a:p>
        </p:txBody>
      </p:sp>
      <p:sp>
        <p:nvSpPr>
          <p:cNvPr id="3" name="Content Placeholder 2"/>
          <p:cNvSpPr>
            <a:spLocks noGrp="1"/>
          </p:cNvSpPr>
          <p:nvPr>
            <p:ph idx="1"/>
          </p:nvPr>
        </p:nvSpPr>
        <p:spPr>
          <a:xfrm>
            <a:off x="762000" y="1752600"/>
            <a:ext cx="8382000" cy="5105400"/>
          </a:xfrm>
        </p:spPr>
        <p:txBody>
          <a:bodyPr/>
          <a:lstStyle/>
          <a:p>
            <a:pPr>
              <a:buNone/>
            </a:pPr>
            <a:endParaRPr lang="en-US" sz="2000" b="1" dirty="0" smtClean="0">
              <a:solidFill>
                <a:srgbClr val="000000"/>
              </a:solidFill>
              <a:latin typeface="Calibri" pitchFamily="34" charset="0"/>
              <a:cs typeface="Calibri" pitchFamily="34" charset="0"/>
            </a:endParaRPr>
          </a:p>
          <a:p>
            <a:pPr>
              <a:lnSpc>
                <a:spcPct val="90000"/>
              </a:lnSpc>
            </a:pPr>
            <a:r>
              <a:rPr lang="en-GB" sz="2400" dirty="0" smtClean="0">
                <a:solidFill>
                  <a:srgbClr val="000000"/>
                </a:solidFill>
                <a:cs typeface="Calibri" pitchFamily="34" charset="0"/>
              </a:rPr>
              <a:t>Risk management is concerned with identifying risks and drawing up plans to minimise their effect on a project.</a:t>
            </a:r>
          </a:p>
          <a:p>
            <a:pPr>
              <a:lnSpc>
                <a:spcPct val="90000"/>
              </a:lnSpc>
            </a:pPr>
            <a:r>
              <a:rPr lang="en-GB" sz="2400" dirty="0" smtClean="0">
                <a:solidFill>
                  <a:srgbClr val="000000"/>
                </a:solidFill>
                <a:cs typeface="Calibri" pitchFamily="34" charset="0"/>
              </a:rPr>
              <a:t>A risk is a probability that some adverse circumstance will occur. Three categorise of risks are-</a:t>
            </a:r>
          </a:p>
          <a:p>
            <a:pPr>
              <a:buNone/>
            </a:pPr>
            <a:r>
              <a:rPr lang="en-GB" sz="2400" b="1" dirty="0" smtClean="0">
                <a:solidFill>
                  <a:srgbClr val="000000"/>
                </a:solidFill>
                <a:cs typeface="Calibri" pitchFamily="34" charset="0"/>
              </a:rPr>
              <a:t>       </a:t>
            </a:r>
            <a:r>
              <a:rPr lang="en-GB" sz="2400" dirty="0" smtClean="0">
                <a:solidFill>
                  <a:srgbClr val="000000"/>
                </a:solidFill>
                <a:cs typeface="Calibri" pitchFamily="34" charset="0"/>
              </a:rPr>
              <a:t>-</a:t>
            </a:r>
            <a:r>
              <a:rPr lang="en-GB" sz="2400" b="1" dirty="0" smtClean="0">
                <a:solidFill>
                  <a:srgbClr val="000000"/>
                </a:solidFill>
                <a:cs typeface="Calibri" pitchFamily="34" charset="0"/>
              </a:rPr>
              <a:t>  Project risks </a:t>
            </a:r>
            <a:r>
              <a:rPr lang="en-GB" sz="2400" dirty="0" smtClean="0">
                <a:solidFill>
                  <a:srgbClr val="000000"/>
                </a:solidFill>
                <a:cs typeface="Calibri" pitchFamily="34" charset="0"/>
              </a:rPr>
              <a:t>affect schedule or resources; </a:t>
            </a:r>
            <a:r>
              <a:rPr lang="en-US" sz="2400" dirty="0" smtClean="0">
                <a:solidFill>
                  <a:srgbClr val="000000"/>
                </a:solidFill>
                <a:cs typeface="Calibri" pitchFamily="34" charset="0"/>
              </a:rPr>
              <a:t>An example might be the loss of an experienced designer.</a:t>
            </a:r>
            <a:endParaRPr lang="en-GB" sz="2400" dirty="0" smtClean="0">
              <a:solidFill>
                <a:srgbClr val="000000"/>
              </a:solidFill>
              <a:cs typeface="Calibri" pitchFamily="34" charset="0"/>
            </a:endParaRPr>
          </a:p>
          <a:p>
            <a:pPr>
              <a:buNone/>
            </a:pPr>
            <a:r>
              <a:rPr lang="en-GB" sz="2400" b="1" dirty="0" smtClean="0">
                <a:solidFill>
                  <a:srgbClr val="000000"/>
                </a:solidFill>
                <a:cs typeface="Calibri" pitchFamily="34" charset="0"/>
              </a:rPr>
              <a:t>       - Product risks </a:t>
            </a:r>
            <a:r>
              <a:rPr lang="en-GB" sz="2400" dirty="0" smtClean="0">
                <a:solidFill>
                  <a:srgbClr val="000000"/>
                </a:solidFill>
                <a:cs typeface="Calibri" pitchFamily="34" charset="0"/>
              </a:rPr>
              <a:t>affect the quality or performance of the software being developed; </a:t>
            </a:r>
            <a:r>
              <a:rPr lang="en-US" sz="2400" dirty="0" smtClean="0">
                <a:solidFill>
                  <a:srgbClr val="000000"/>
                </a:solidFill>
                <a:cs typeface="Calibri" pitchFamily="34" charset="0"/>
              </a:rPr>
              <a:t>failure of a purchased component to perform as expected.</a:t>
            </a:r>
            <a:endParaRPr lang="en-GB" sz="2400" dirty="0" smtClean="0">
              <a:solidFill>
                <a:srgbClr val="000000"/>
              </a:solidFill>
              <a:cs typeface="Calibri" pitchFamily="34" charset="0"/>
            </a:endParaRPr>
          </a:p>
          <a:p>
            <a:pPr lvl="1">
              <a:lnSpc>
                <a:spcPct val="90000"/>
              </a:lnSpc>
            </a:pPr>
            <a:r>
              <a:rPr lang="en-GB" b="1" dirty="0" smtClean="0">
                <a:solidFill>
                  <a:srgbClr val="000000"/>
                </a:solidFill>
                <a:cs typeface="Calibri" pitchFamily="34" charset="0"/>
              </a:rPr>
              <a:t>Business risks </a:t>
            </a:r>
            <a:r>
              <a:rPr lang="en-GB" dirty="0" smtClean="0">
                <a:solidFill>
                  <a:srgbClr val="000000"/>
                </a:solidFill>
                <a:cs typeface="Calibri" pitchFamily="34" charset="0"/>
              </a:rPr>
              <a:t>affect the organisation developing or procuring the software. </a:t>
            </a:r>
            <a:r>
              <a:rPr lang="en-US" dirty="0" smtClean="0">
                <a:solidFill>
                  <a:srgbClr val="000000"/>
                </a:solidFill>
                <a:cs typeface="Calibri" pitchFamily="34" charset="0"/>
              </a:rPr>
              <a:t>a competitor introducing a new product is a business risk.</a:t>
            </a:r>
            <a:endParaRPr lang="en-GB" dirty="0" smtClean="0">
              <a:solidFill>
                <a:srgbClr val="000000"/>
              </a:solidFill>
              <a:cs typeface="Calibri" pitchFamily="34" charset="0"/>
            </a:endParaRPr>
          </a:p>
          <a:p>
            <a:endParaRPr lang="en-US" sz="2000" b="1" dirty="0" smtClean="0">
              <a:latin typeface="Calibri" pitchFamily="34" charset="0"/>
              <a:cs typeface="Calibri" pitchFamily="34" charset="0"/>
            </a:endParaRPr>
          </a:p>
        </p:txBody>
      </p:sp>
    </p:spTree>
    <p:extLst>
      <p:ext uri="{BB962C8B-B14F-4D97-AF65-F5344CB8AC3E}">
        <p14:creationId xmlns="" xmlns:p14="http://schemas.microsoft.com/office/powerpoint/2010/main" val="252390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Software risks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52400" y="0"/>
            <a:ext cx="9296400" cy="7010400"/>
          </a:xfrm>
        </p:spPr>
      </p:pic>
    </p:spTree>
    <p:extLst>
      <p:ext uri="{BB962C8B-B14F-4D97-AF65-F5344CB8AC3E}">
        <p14:creationId xmlns="" xmlns:p14="http://schemas.microsoft.com/office/powerpoint/2010/main" val="172380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The risk management process</a:t>
            </a:r>
            <a:endParaRPr lang="en-US" dirty="0">
              <a:solidFill>
                <a:srgbClr val="0070C0"/>
              </a:solidFill>
            </a:endParaRPr>
          </a:p>
        </p:txBody>
      </p:sp>
      <p:sp>
        <p:nvSpPr>
          <p:cNvPr id="3" name="Content Placeholder 2"/>
          <p:cNvSpPr>
            <a:spLocks noGrp="1"/>
          </p:cNvSpPr>
          <p:nvPr>
            <p:ph idx="1"/>
          </p:nvPr>
        </p:nvSpPr>
        <p:spPr>
          <a:xfrm>
            <a:off x="838200" y="2362200"/>
            <a:ext cx="7693025" cy="4343400"/>
          </a:xfrm>
        </p:spPr>
        <p:txBody>
          <a:bodyPr/>
          <a:lstStyle/>
          <a:p>
            <a:pPr>
              <a:lnSpc>
                <a:spcPct val="90000"/>
              </a:lnSpc>
            </a:pPr>
            <a:r>
              <a:rPr lang="en-GB" dirty="0" smtClean="0">
                <a:solidFill>
                  <a:srgbClr val="000000"/>
                </a:solidFill>
              </a:rPr>
              <a:t>Risk identification</a:t>
            </a:r>
          </a:p>
          <a:p>
            <a:pPr lvl="1">
              <a:lnSpc>
                <a:spcPct val="90000"/>
              </a:lnSpc>
            </a:pPr>
            <a:r>
              <a:rPr lang="en-GB" dirty="0" smtClean="0">
                <a:solidFill>
                  <a:srgbClr val="000000"/>
                </a:solidFill>
              </a:rPr>
              <a:t>Identify project, product and business risks;</a:t>
            </a:r>
          </a:p>
          <a:p>
            <a:pPr>
              <a:lnSpc>
                <a:spcPct val="90000"/>
              </a:lnSpc>
            </a:pPr>
            <a:r>
              <a:rPr lang="en-GB" dirty="0" smtClean="0">
                <a:solidFill>
                  <a:srgbClr val="000000"/>
                </a:solidFill>
              </a:rPr>
              <a:t>Risk analysis</a:t>
            </a:r>
          </a:p>
          <a:p>
            <a:pPr lvl="1">
              <a:lnSpc>
                <a:spcPct val="90000"/>
              </a:lnSpc>
            </a:pPr>
            <a:r>
              <a:rPr lang="en-GB" dirty="0" smtClean="0">
                <a:solidFill>
                  <a:srgbClr val="000000"/>
                </a:solidFill>
              </a:rPr>
              <a:t>Assess the likelihood and consequences of these risks;</a:t>
            </a:r>
          </a:p>
          <a:p>
            <a:pPr>
              <a:lnSpc>
                <a:spcPct val="90000"/>
              </a:lnSpc>
            </a:pPr>
            <a:r>
              <a:rPr lang="en-GB" dirty="0" smtClean="0">
                <a:solidFill>
                  <a:srgbClr val="000000"/>
                </a:solidFill>
              </a:rPr>
              <a:t>Risk planning</a:t>
            </a:r>
          </a:p>
          <a:p>
            <a:pPr lvl="1">
              <a:lnSpc>
                <a:spcPct val="90000"/>
              </a:lnSpc>
            </a:pPr>
            <a:r>
              <a:rPr lang="en-GB" dirty="0" smtClean="0">
                <a:solidFill>
                  <a:srgbClr val="000000"/>
                </a:solidFill>
              </a:rPr>
              <a:t>Draw up plans to avoid or minimise the effects of the risk;</a:t>
            </a:r>
          </a:p>
          <a:p>
            <a:pPr>
              <a:lnSpc>
                <a:spcPct val="90000"/>
              </a:lnSpc>
            </a:pPr>
            <a:r>
              <a:rPr lang="en-GB" dirty="0" smtClean="0">
                <a:solidFill>
                  <a:srgbClr val="000000"/>
                </a:solidFill>
              </a:rPr>
              <a:t>Risk monitoring</a:t>
            </a:r>
          </a:p>
          <a:p>
            <a:pPr lvl="1">
              <a:lnSpc>
                <a:spcPct val="90000"/>
              </a:lnSpc>
            </a:pPr>
            <a:r>
              <a:rPr lang="en-GB" dirty="0" smtClean="0">
                <a:solidFill>
                  <a:srgbClr val="000000"/>
                </a:solidFill>
              </a:rPr>
              <a:t>Monitor the risks throughout the project;</a:t>
            </a:r>
          </a:p>
          <a:p>
            <a:pPr>
              <a:buNone/>
            </a:pPr>
            <a:endParaRPr lang="en-US" sz="2400" dirty="0" smtClean="0">
              <a:latin typeface="Calibri" pitchFamily="34" charset="0"/>
              <a:cs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Risk identification</a:t>
            </a:r>
            <a:endParaRPr lang="en-US" dirty="0">
              <a:solidFill>
                <a:srgbClr val="0070C0"/>
              </a:solidFill>
            </a:endParaRPr>
          </a:p>
        </p:txBody>
      </p:sp>
      <p:sp>
        <p:nvSpPr>
          <p:cNvPr id="3" name="Content Placeholder 2"/>
          <p:cNvSpPr>
            <a:spLocks noGrp="1"/>
          </p:cNvSpPr>
          <p:nvPr>
            <p:ph idx="1"/>
          </p:nvPr>
        </p:nvSpPr>
        <p:spPr>
          <a:xfrm>
            <a:off x="914400" y="2667000"/>
            <a:ext cx="7693025" cy="3724275"/>
          </a:xfrm>
        </p:spPr>
        <p:txBody>
          <a:bodyPr/>
          <a:lstStyle/>
          <a:p>
            <a:r>
              <a:rPr lang="en-US" sz="2400" dirty="0" smtClean="0">
                <a:solidFill>
                  <a:srgbClr val="000000"/>
                </a:solidFill>
                <a:cs typeface="Calibri" pitchFamily="34" charset="0"/>
              </a:rPr>
              <a:t>Risk identification is the first stage of risk management which is concerned with discovering possible risks to the project.</a:t>
            </a:r>
          </a:p>
          <a:p>
            <a:r>
              <a:rPr lang="en-US" sz="2400" dirty="0" smtClean="0">
                <a:solidFill>
                  <a:srgbClr val="000000"/>
                </a:solidFill>
                <a:cs typeface="Calibri" pitchFamily="34" charset="0"/>
              </a:rPr>
              <a:t>Risk identification may be carried out as a team process using a brainstorming approach or may simply be based on experience.</a:t>
            </a:r>
            <a:endParaRPr lang="en-US" sz="2400" dirty="0">
              <a:solidFill>
                <a:srgbClr val="000000"/>
              </a:solidFill>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924800" cy="762000"/>
          </a:xfrm>
        </p:spPr>
        <p:txBody>
          <a:bodyPr/>
          <a:lstStyle/>
          <a:p>
            <a:pPr algn="ctr"/>
            <a:r>
              <a:rPr lang="en-GB" dirty="0" smtClean="0">
                <a:solidFill>
                  <a:srgbClr val="0070C0"/>
                </a:solidFill>
              </a:rPr>
              <a:t>Management activities</a:t>
            </a:r>
            <a:endParaRPr lang="en-US" dirty="0">
              <a:solidFill>
                <a:srgbClr val="0070C0"/>
              </a:solidFill>
            </a:endParaRPr>
          </a:p>
        </p:txBody>
      </p:sp>
      <p:sp>
        <p:nvSpPr>
          <p:cNvPr id="3" name="Content Placeholder 2"/>
          <p:cNvSpPr>
            <a:spLocks noGrp="1"/>
          </p:cNvSpPr>
          <p:nvPr>
            <p:ph idx="1"/>
          </p:nvPr>
        </p:nvSpPr>
        <p:spPr>
          <a:xfrm>
            <a:off x="838200" y="2362200"/>
            <a:ext cx="8229600" cy="4191000"/>
          </a:xfrm>
        </p:spPr>
        <p:txBody>
          <a:bodyPr/>
          <a:lstStyle/>
          <a:p>
            <a:r>
              <a:rPr lang="en-GB" dirty="0" smtClean="0">
                <a:solidFill>
                  <a:srgbClr val="000000"/>
                </a:solidFill>
              </a:rPr>
              <a:t>Proposal writing.</a:t>
            </a:r>
          </a:p>
          <a:p>
            <a:r>
              <a:rPr lang="en-GB" dirty="0" smtClean="0">
                <a:solidFill>
                  <a:srgbClr val="000000"/>
                </a:solidFill>
              </a:rPr>
              <a:t>Project planning and scheduling.</a:t>
            </a:r>
          </a:p>
          <a:p>
            <a:r>
              <a:rPr lang="en-GB" dirty="0" smtClean="0">
                <a:solidFill>
                  <a:srgbClr val="000000"/>
                </a:solidFill>
              </a:rPr>
              <a:t>Project costing.</a:t>
            </a:r>
          </a:p>
          <a:p>
            <a:r>
              <a:rPr lang="en-GB" dirty="0" smtClean="0">
                <a:solidFill>
                  <a:srgbClr val="000000"/>
                </a:solidFill>
              </a:rPr>
              <a:t>Project monitoring and reviews.</a:t>
            </a:r>
          </a:p>
          <a:p>
            <a:r>
              <a:rPr lang="en-GB" dirty="0" smtClean="0">
                <a:solidFill>
                  <a:srgbClr val="000000"/>
                </a:solidFill>
              </a:rPr>
              <a:t>Personnel selection and evaluation.</a:t>
            </a:r>
          </a:p>
          <a:p>
            <a:r>
              <a:rPr lang="en-GB" dirty="0" smtClean="0">
                <a:solidFill>
                  <a:srgbClr val="000000"/>
                </a:solidFill>
              </a:rPr>
              <a:t>Report writing and presentations.</a:t>
            </a:r>
          </a:p>
          <a:p>
            <a:endParaRPr lang="en-US" dirty="0"/>
          </a:p>
        </p:txBody>
      </p:sp>
    </p:spTree>
    <p:extLst>
      <p:ext uri="{BB962C8B-B14F-4D97-AF65-F5344CB8AC3E}">
        <p14:creationId xmlns="" xmlns:p14="http://schemas.microsoft.com/office/powerpoint/2010/main" val="367472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Risk identification</a:t>
            </a:r>
            <a:endParaRPr lang="en-US" dirty="0">
              <a:solidFill>
                <a:srgbClr val="0070C0"/>
              </a:solidFill>
            </a:endParaRPr>
          </a:p>
        </p:txBody>
      </p:sp>
      <p:sp>
        <p:nvSpPr>
          <p:cNvPr id="3" name="Content Placeholder 2"/>
          <p:cNvSpPr>
            <a:spLocks noGrp="1"/>
          </p:cNvSpPr>
          <p:nvPr>
            <p:ph idx="1"/>
          </p:nvPr>
        </p:nvSpPr>
        <p:spPr>
          <a:xfrm>
            <a:off x="838200" y="2514600"/>
            <a:ext cx="7693025" cy="3962400"/>
          </a:xfrm>
        </p:spPr>
        <p:txBody>
          <a:bodyPr/>
          <a:lstStyle/>
          <a:p>
            <a:pPr marL="0" indent="0">
              <a:buNone/>
            </a:pPr>
            <a:r>
              <a:rPr lang="en-GB" dirty="0" smtClean="0">
                <a:solidFill>
                  <a:srgbClr val="000000"/>
                </a:solidFill>
              </a:rPr>
              <a:t>Six types of risks:</a:t>
            </a:r>
          </a:p>
          <a:p>
            <a:r>
              <a:rPr lang="en-GB" dirty="0" smtClean="0">
                <a:solidFill>
                  <a:srgbClr val="000000"/>
                </a:solidFill>
              </a:rPr>
              <a:t>Technology risks.</a:t>
            </a:r>
          </a:p>
          <a:p>
            <a:r>
              <a:rPr lang="en-GB" dirty="0" smtClean="0">
                <a:solidFill>
                  <a:srgbClr val="000000"/>
                </a:solidFill>
              </a:rPr>
              <a:t>People risks.</a:t>
            </a:r>
          </a:p>
          <a:p>
            <a:r>
              <a:rPr lang="en-GB" dirty="0" smtClean="0">
                <a:solidFill>
                  <a:srgbClr val="000000"/>
                </a:solidFill>
              </a:rPr>
              <a:t>Organisational risks.</a:t>
            </a:r>
          </a:p>
          <a:p>
            <a:r>
              <a:rPr lang="en-GB" dirty="0" smtClean="0">
                <a:solidFill>
                  <a:srgbClr val="000000"/>
                </a:solidFill>
              </a:rPr>
              <a:t>Requirements risks.</a:t>
            </a:r>
          </a:p>
          <a:p>
            <a:r>
              <a:rPr lang="en-GB" dirty="0" smtClean="0">
                <a:solidFill>
                  <a:srgbClr val="000000"/>
                </a:solidFill>
              </a:rPr>
              <a:t>Estimation risks.</a:t>
            </a:r>
          </a:p>
          <a:p>
            <a:endParaRPr lang="en-US" dirty="0"/>
          </a:p>
        </p:txBody>
      </p:sp>
    </p:spTree>
    <p:extLst>
      <p:ext uri="{BB962C8B-B14F-4D97-AF65-F5344CB8AC3E}">
        <p14:creationId xmlns="" xmlns:p14="http://schemas.microsoft.com/office/powerpoint/2010/main" val="2773766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Risks and risk types</a:t>
            </a:r>
            <a:endParaRPr lang="en-US" dirty="0"/>
          </a:p>
        </p:txBody>
      </p:sp>
      <p:sp>
        <p:nvSpPr>
          <p:cNvPr id="3" name="Content Placeholder 2"/>
          <p:cNvSpPr>
            <a:spLocks noGrp="1"/>
          </p:cNvSpPr>
          <p:nvPr>
            <p:ph idx="1"/>
          </p:nvPr>
        </p:nvSpPr>
        <p:spPr>
          <a:xfrm>
            <a:off x="838200" y="2362200"/>
            <a:ext cx="7693025" cy="3429000"/>
          </a:xfrm>
        </p:spPr>
        <p:txBody>
          <a:bodyPr/>
          <a:lstStyle/>
          <a:p>
            <a:pPr>
              <a:buNone/>
            </a:pPr>
            <a:r>
              <a:rPr lang="en-US" sz="2400" dirty="0" smtClean="0"/>
              <a:t>    </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750" y="22746"/>
            <a:ext cx="9175750" cy="6835254"/>
          </a:xfrm>
          <a:prstGeom prst="rect">
            <a:avLst/>
          </a:prstGeom>
        </p:spPr>
      </p:pic>
    </p:spTree>
    <p:extLst>
      <p:ext uri="{BB962C8B-B14F-4D97-AF65-F5344CB8AC3E}">
        <p14:creationId xmlns="" xmlns:p14="http://schemas.microsoft.com/office/powerpoint/2010/main" val="245524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Risk analysis</a:t>
            </a:r>
            <a:endParaRPr lang="en-US" dirty="0">
              <a:solidFill>
                <a:srgbClr val="0070C0"/>
              </a:solidFill>
            </a:endParaRPr>
          </a:p>
        </p:txBody>
      </p:sp>
      <p:sp>
        <p:nvSpPr>
          <p:cNvPr id="3" name="Content Placeholder 2"/>
          <p:cNvSpPr>
            <a:spLocks noGrp="1"/>
          </p:cNvSpPr>
          <p:nvPr>
            <p:ph idx="1"/>
          </p:nvPr>
        </p:nvSpPr>
        <p:spPr/>
        <p:txBody>
          <a:bodyPr/>
          <a:lstStyle/>
          <a:p>
            <a:r>
              <a:rPr lang="en-GB" dirty="0" smtClean="0">
                <a:solidFill>
                  <a:srgbClr val="000000"/>
                </a:solidFill>
                <a:cs typeface="Calibri" pitchFamily="34" charset="0"/>
              </a:rPr>
              <a:t>Assess probability and seriousness of each risk.</a:t>
            </a:r>
          </a:p>
          <a:p>
            <a:r>
              <a:rPr lang="en-GB" dirty="0" smtClean="0">
                <a:solidFill>
                  <a:srgbClr val="000000"/>
                </a:solidFill>
                <a:cs typeface="Calibri" pitchFamily="34" charset="0"/>
              </a:rPr>
              <a:t>Probability may be very low, low, moderate, high or very high.</a:t>
            </a:r>
          </a:p>
          <a:p>
            <a:r>
              <a:rPr lang="en-GB" dirty="0" smtClean="0">
                <a:solidFill>
                  <a:srgbClr val="000000"/>
                </a:solidFill>
                <a:cs typeface="Calibri" pitchFamily="34" charset="0"/>
              </a:rPr>
              <a:t>Risk effects might be catastrophic, serious, tolerable or insignificant.</a:t>
            </a:r>
          </a:p>
          <a:p>
            <a:endParaRPr lang="en-US" dirty="0">
              <a:latin typeface="Calibri" pitchFamily="34" charset="0"/>
              <a:cs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Risk analysis</a:t>
            </a:r>
            <a:endParaRPr lang="en-US" dirty="0">
              <a:solidFill>
                <a:srgbClr val="0070C0"/>
              </a:solidFill>
            </a:endParaRPr>
          </a:p>
        </p:txBody>
      </p:sp>
      <p:graphicFrame>
        <p:nvGraphicFramePr>
          <p:cNvPr id="33794" name="Object 2"/>
          <p:cNvGraphicFramePr>
            <a:graphicFrameLocks noGrp="1" noChangeAspect="1"/>
          </p:cNvGraphicFramePr>
          <p:nvPr>
            <p:ph idx="1"/>
            <p:extLst>
              <p:ext uri="{D42A27DB-BD31-4B8C-83A1-F6EECF244321}">
                <p14:modId xmlns="" xmlns:p14="http://schemas.microsoft.com/office/powerpoint/2010/main" val="2701890419"/>
              </p:ext>
            </p:extLst>
          </p:nvPr>
        </p:nvGraphicFramePr>
        <p:xfrm>
          <a:off x="304800" y="2286000"/>
          <a:ext cx="8534400" cy="4572000"/>
        </p:xfrm>
        <a:graphic>
          <a:graphicData uri="http://schemas.openxmlformats.org/presentationml/2006/ole">
            <p:oleObj spid="_x0000_s33844" name="Document" r:id="rId3" imgW="6068568" imgH="3029712" progId="Word.Document.8">
              <p:embed/>
            </p:oleObj>
          </a:graphicData>
        </a:graphic>
      </p:graphicFrame>
    </p:spTree>
    <p:extLst>
      <p:ext uri="{BB962C8B-B14F-4D97-AF65-F5344CB8AC3E}">
        <p14:creationId xmlns="" xmlns:p14="http://schemas.microsoft.com/office/powerpoint/2010/main" val="3866879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Risk planning</a:t>
            </a:r>
            <a:endParaRPr lang="en-US" dirty="0">
              <a:solidFill>
                <a:srgbClr val="0070C0"/>
              </a:solidFill>
            </a:endParaRPr>
          </a:p>
        </p:txBody>
      </p:sp>
      <p:sp>
        <p:nvSpPr>
          <p:cNvPr id="3" name="Content Placeholder 2"/>
          <p:cNvSpPr>
            <a:spLocks noGrp="1"/>
          </p:cNvSpPr>
          <p:nvPr>
            <p:ph idx="1"/>
          </p:nvPr>
        </p:nvSpPr>
        <p:spPr>
          <a:xfrm>
            <a:off x="838200" y="2362200"/>
            <a:ext cx="7693025" cy="4190999"/>
          </a:xfrm>
        </p:spPr>
        <p:txBody>
          <a:bodyPr/>
          <a:lstStyle/>
          <a:p>
            <a:pPr>
              <a:lnSpc>
                <a:spcPct val="90000"/>
              </a:lnSpc>
            </a:pPr>
            <a:r>
              <a:rPr lang="en-GB" sz="2200" dirty="0" smtClean="0">
                <a:solidFill>
                  <a:srgbClr val="000000"/>
                </a:solidFill>
              </a:rPr>
              <a:t>Consider each risk and develop a strategy to manage that risk.</a:t>
            </a:r>
            <a:r>
              <a:rPr lang="en-US" sz="2200" dirty="0">
                <a:solidFill>
                  <a:srgbClr val="000000"/>
                </a:solidFill>
              </a:rPr>
              <a:t> These strategies fall into three categories:</a:t>
            </a:r>
            <a:endParaRPr lang="en-GB" sz="2200" dirty="0" smtClean="0">
              <a:solidFill>
                <a:srgbClr val="000000"/>
              </a:solidFill>
            </a:endParaRPr>
          </a:p>
          <a:p>
            <a:pPr>
              <a:lnSpc>
                <a:spcPct val="90000"/>
              </a:lnSpc>
            </a:pPr>
            <a:r>
              <a:rPr lang="en-GB" sz="2200" dirty="0" smtClean="0">
                <a:solidFill>
                  <a:srgbClr val="000000"/>
                </a:solidFill>
              </a:rPr>
              <a:t>Avoidance strategies</a:t>
            </a:r>
          </a:p>
          <a:p>
            <a:pPr lvl="1">
              <a:lnSpc>
                <a:spcPct val="90000"/>
              </a:lnSpc>
            </a:pPr>
            <a:r>
              <a:rPr lang="en-GB" sz="2200" dirty="0" smtClean="0">
                <a:solidFill>
                  <a:srgbClr val="000000"/>
                </a:solidFill>
              </a:rPr>
              <a:t>The probability that the risk will arise is reduced;</a:t>
            </a:r>
          </a:p>
          <a:p>
            <a:pPr>
              <a:lnSpc>
                <a:spcPct val="90000"/>
              </a:lnSpc>
            </a:pPr>
            <a:r>
              <a:rPr lang="en-GB" sz="2200" dirty="0" smtClean="0">
                <a:solidFill>
                  <a:srgbClr val="000000"/>
                </a:solidFill>
              </a:rPr>
              <a:t>Minimisation strategies</a:t>
            </a:r>
          </a:p>
          <a:p>
            <a:pPr lvl="1">
              <a:lnSpc>
                <a:spcPct val="90000"/>
              </a:lnSpc>
            </a:pPr>
            <a:r>
              <a:rPr lang="en-GB" sz="2200" dirty="0" smtClean="0">
                <a:solidFill>
                  <a:srgbClr val="000000"/>
                </a:solidFill>
              </a:rPr>
              <a:t>The impact of the risk on the project or product will be reduced;</a:t>
            </a:r>
          </a:p>
          <a:p>
            <a:pPr>
              <a:lnSpc>
                <a:spcPct val="90000"/>
              </a:lnSpc>
            </a:pPr>
            <a:r>
              <a:rPr lang="en-GB" sz="2200" dirty="0" smtClean="0">
                <a:solidFill>
                  <a:srgbClr val="000000"/>
                </a:solidFill>
              </a:rPr>
              <a:t>Contingency plans</a:t>
            </a:r>
          </a:p>
          <a:p>
            <a:pPr lvl="1">
              <a:lnSpc>
                <a:spcPct val="90000"/>
              </a:lnSpc>
            </a:pPr>
            <a:r>
              <a:rPr lang="en-GB" sz="2200" dirty="0" smtClean="0">
                <a:solidFill>
                  <a:srgbClr val="000000"/>
                </a:solidFill>
              </a:rPr>
              <a:t>If the risk arises, contingency plans are plans to deal with that risk;</a:t>
            </a:r>
          </a:p>
          <a:p>
            <a:endParaRPr lang="en-US" sz="2400" dirty="0" smtClean="0">
              <a:latin typeface="Calibri" pitchFamily="34" charset="0"/>
              <a:cs typeface="Calibri" pitchFamily="34" charset="0"/>
            </a:endParaRPr>
          </a:p>
          <a:p>
            <a:pPr>
              <a:buNone/>
            </a:pPr>
            <a:endParaRPr lang="en-US" sz="2400" dirty="0" smtClean="0">
              <a:latin typeface="Calibri" pitchFamily="34" charset="0"/>
              <a:cs typeface="Calibri" pitchFamily="34" charset="0"/>
            </a:endParaRP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Risk management strategies</a:t>
            </a:r>
            <a:endParaRPr lang="en-US" dirty="0">
              <a:solidFill>
                <a:srgbClr val="0070C0"/>
              </a:solidFill>
            </a:endParaRPr>
          </a:p>
        </p:txBody>
      </p:sp>
      <p:graphicFrame>
        <p:nvGraphicFramePr>
          <p:cNvPr id="35842" name="Object 2"/>
          <p:cNvGraphicFramePr>
            <a:graphicFrameLocks noGrp="1" noChangeAspect="1"/>
          </p:cNvGraphicFramePr>
          <p:nvPr>
            <p:ph idx="1"/>
          </p:nvPr>
        </p:nvGraphicFramePr>
        <p:xfrm>
          <a:off x="838201" y="2362200"/>
          <a:ext cx="8305799" cy="4191000"/>
        </p:xfrm>
        <a:graphic>
          <a:graphicData uri="http://schemas.openxmlformats.org/presentationml/2006/ole">
            <p:oleObj spid="_x0000_s35892" name="Document" r:id="rId3" imgW="5641848" imgH="2673096" progId="Word.Document.8">
              <p:embed/>
            </p:oleObj>
          </a:graphicData>
        </a:graphic>
      </p:graphicFrame>
    </p:spTree>
    <p:extLst>
      <p:ext uri="{BB962C8B-B14F-4D97-AF65-F5344CB8AC3E}">
        <p14:creationId xmlns="" xmlns:p14="http://schemas.microsoft.com/office/powerpoint/2010/main" val="1656178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Risk monitoring</a:t>
            </a:r>
            <a:endParaRPr lang="en-US" dirty="0">
              <a:solidFill>
                <a:srgbClr val="0070C0"/>
              </a:solidFill>
            </a:endParaRPr>
          </a:p>
        </p:txBody>
      </p:sp>
      <p:sp>
        <p:nvSpPr>
          <p:cNvPr id="3" name="Content Placeholder 2"/>
          <p:cNvSpPr>
            <a:spLocks noGrp="1"/>
          </p:cNvSpPr>
          <p:nvPr>
            <p:ph idx="1"/>
          </p:nvPr>
        </p:nvSpPr>
        <p:spPr>
          <a:xfrm>
            <a:off x="838200" y="2362200"/>
            <a:ext cx="7693025" cy="4114800"/>
          </a:xfrm>
        </p:spPr>
        <p:txBody>
          <a:bodyPr/>
          <a:lstStyle/>
          <a:p>
            <a:r>
              <a:rPr lang="en-GB" sz="2400" dirty="0" smtClean="0">
                <a:solidFill>
                  <a:srgbClr val="000000"/>
                </a:solidFill>
              </a:rPr>
              <a:t>Assess each identified risks regularly to decide whether or not it is becoming less or more probable.</a:t>
            </a:r>
          </a:p>
          <a:p>
            <a:r>
              <a:rPr lang="en-GB" sz="2400" dirty="0" smtClean="0">
                <a:solidFill>
                  <a:srgbClr val="000000"/>
                </a:solidFill>
              </a:rPr>
              <a:t>Also assess whether the effects of the risk have changed.</a:t>
            </a:r>
          </a:p>
          <a:p>
            <a:r>
              <a:rPr lang="en-GB" sz="2400" dirty="0" smtClean="0">
                <a:solidFill>
                  <a:srgbClr val="000000"/>
                </a:solidFill>
              </a:rPr>
              <a:t>Each key risk should be discussed at management progress meetings.</a:t>
            </a:r>
          </a:p>
          <a:p>
            <a:r>
              <a:rPr lang="en-US" sz="2400" dirty="0" smtClean="0">
                <a:solidFill>
                  <a:srgbClr val="000000"/>
                </a:solidFill>
              </a:rPr>
              <a:t>Some factors that give us clues about the risk probability and its effects must be observed. These factors are obviously dependent on the types of risk.</a:t>
            </a:r>
            <a:endParaRPr lang="en-US" sz="2400" dirty="0">
              <a:solidFill>
                <a:srgbClr val="000000"/>
              </a:solidFill>
              <a:latin typeface="Calibri" pitchFamily="34" charset="0"/>
              <a:cs typeface="Calibri" pitchFamily="34" charset="0"/>
            </a:endParaRPr>
          </a:p>
        </p:txBody>
      </p:sp>
    </p:spTree>
    <p:extLst>
      <p:ext uri="{BB962C8B-B14F-4D97-AF65-F5344CB8AC3E}">
        <p14:creationId xmlns="" xmlns:p14="http://schemas.microsoft.com/office/powerpoint/2010/main" val="2429365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GB" dirty="0" smtClean="0"/>
              <a:t>Risk indicators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0"/>
            <a:ext cx="9171296" cy="6860275"/>
          </a:xfrm>
        </p:spPr>
      </p:pic>
    </p:spTree>
    <p:extLst>
      <p:ext uri="{BB962C8B-B14F-4D97-AF65-F5344CB8AC3E}">
        <p14:creationId xmlns="" xmlns:p14="http://schemas.microsoft.com/office/powerpoint/2010/main" val="317744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924800" cy="1066800"/>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endParaRPr lang="en-US" sz="2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2438400"/>
            <a:ext cx="7693025" cy="3724275"/>
          </a:xfrm>
        </p:spPr>
        <p:txBody>
          <a:bodyPr/>
          <a:lstStyle/>
          <a:p>
            <a:r>
              <a:rPr lang="en-GB" sz="2400" dirty="0" smtClean="0">
                <a:solidFill>
                  <a:srgbClr val="000000"/>
                </a:solidFill>
                <a:cs typeface="Calibri" pitchFamily="34" charset="0"/>
              </a:rPr>
              <a:t>Probably the most time-consuming  project management activity.</a:t>
            </a:r>
          </a:p>
          <a:p>
            <a:r>
              <a:rPr lang="en-GB" sz="2400" dirty="0" smtClean="0">
                <a:solidFill>
                  <a:srgbClr val="000000"/>
                </a:solidFill>
                <a:cs typeface="Calibri" pitchFamily="34" charset="0"/>
              </a:rPr>
              <a:t>Continuous activity from initial concept through </a:t>
            </a:r>
            <a:br>
              <a:rPr lang="en-GB" sz="2400" dirty="0" smtClean="0">
                <a:solidFill>
                  <a:srgbClr val="000000"/>
                </a:solidFill>
                <a:cs typeface="Calibri" pitchFamily="34" charset="0"/>
              </a:rPr>
            </a:br>
            <a:r>
              <a:rPr lang="en-GB" sz="2400" dirty="0" smtClean="0">
                <a:solidFill>
                  <a:srgbClr val="000000"/>
                </a:solidFill>
                <a:cs typeface="Calibri" pitchFamily="34" charset="0"/>
              </a:rPr>
              <a:t>to system delivery. Plans must be regularly revised as new information becomes available.</a:t>
            </a:r>
          </a:p>
          <a:p>
            <a:r>
              <a:rPr lang="en-GB" sz="2400" dirty="0" smtClean="0">
                <a:solidFill>
                  <a:srgbClr val="000000"/>
                </a:solidFill>
                <a:cs typeface="Calibri" pitchFamily="34" charset="0"/>
              </a:rPr>
              <a:t>Various different types of plan may be developed to support the main software project plan that is concerned with schedule and budget. </a:t>
            </a:r>
          </a:p>
          <a:p>
            <a:pPr marL="0" indent="0">
              <a:buNone/>
            </a:pPr>
            <a:endParaRPr lang="en-US" sz="2400" dirty="0">
              <a:latin typeface="Calibri" panose="020F0502020204030204" pitchFamily="34" charset="0"/>
              <a:cs typeface="Calibri" panose="020F0502020204030204" pitchFamily="34" charset="0"/>
            </a:endParaRPr>
          </a:p>
        </p:txBody>
      </p:sp>
      <p:sp>
        <p:nvSpPr>
          <p:cNvPr id="4" name="Rectangle 3"/>
          <p:cNvSpPr/>
          <p:nvPr/>
        </p:nvSpPr>
        <p:spPr>
          <a:xfrm>
            <a:off x="3200400" y="1143000"/>
            <a:ext cx="3801041" cy="646331"/>
          </a:xfrm>
          <a:prstGeom prst="rect">
            <a:avLst/>
          </a:prstGeom>
        </p:spPr>
        <p:txBody>
          <a:bodyPr wrap="none">
            <a:spAutoFit/>
          </a:bodyPr>
          <a:lstStyle/>
          <a:p>
            <a:r>
              <a:rPr lang="en-GB" sz="3600" b="1" dirty="0" smtClean="0">
                <a:solidFill>
                  <a:srgbClr val="0070C0"/>
                </a:solidFill>
                <a:latin typeface="+mj-lt"/>
              </a:rPr>
              <a:t>Project planning</a:t>
            </a:r>
            <a:endParaRPr lang="en-US" sz="3600" b="1" dirty="0">
              <a:solidFill>
                <a:srgbClr val="0070C0"/>
              </a:solidFill>
              <a:latin typeface="+mj-lt"/>
            </a:endParaRPr>
          </a:p>
        </p:txBody>
      </p:sp>
    </p:spTree>
    <p:extLst>
      <p:ext uri="{BB962C8B-B14F-4D97-AF65-F5344CB8AC3E}">
        <p14:creationId xmlns="" xmlns:p14="http://schemas.microsoft.com/office/powerpoint/2010/main" val="181751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Project planning process</a:t>
            </a:r>
            <a:endParaRPr lang="en-US" dirty="0">
              <a:solidFill>
                <a:srgbClr val="0070C0"/>
              </a:solidFill>
            </a:endParaRPr>
          </a:p>
        </p:txBody>
      </p:sp>
      <p:sp>
        <p:nvSpPr>
          <p:cNvPr id="4" name="Rectangle 6"/>
          <p:cNvSpPr>
            <a:spLocks noGrp="1" noChangeArrowheads="1"/>
          </p:cNvSpPr>
          <p:nvPr>
            <p:ph idx="1"/>
          </p:nvPr>
        </p:nvSpPr>
        <p:spPr bwMode="auto">
          <a:xfrm>
            <a:off x="838200" y="2286000"/>
            <a:ext cx="7693025" cy="4572000"/>
          </a:xfrm>
          <a:prstGeom prst="rect">
            <a:avLst/>
          </a:prstGeom>
          <a:solidFill>
            <a:schemeClr val="bg1"/>
          </a:solidFill>
          <a:ln w="12700">
            <a:solidFill>
              <a:srgbClr val="DBFDFF"/>
            </a:solidFill>
            <a:miter lim="800000"/>
            <a:headEnd/>
            <a:tailEnd/>
          </a:ln>
          <a:effectLst/>
        </p:spPr>
        <p:txBody>
          <a:bodyPr wrap="none" anchor="ctr"/>
          <a:lstStyle/>
          <a:p>
            <a:endParaRPr lang="en-US" sz="1800" dirty="0" smtClean="0">
              <a:solidFill>
                <a:srgbClr val="000000"/>
              </a:solidFill>
              <a:latin typeface="Arial" charset="0"/>
            </a:endParaRPr>
          </a:p>
          <a:p>
            <a:r>
              <a:rPr lang="en-US" sz="1600" dirty="0" smtClean="0">
                <a:solidFill>
                  <a:srgbClr val="000000"/>
                </a:solidFill>
                <a:latin typeface="Arial" charset="0"/>
              </a:rPr>
              <a:t>Establish </a:t>
            </a:r>
            <a:r>
              <a:rPr lang="en-US" sz="1600" dirty="0">
                <a:solidFill>
                  <a:srgbClr val="000000"/>
                </a:solidFill>
                <a:latin typeface="Arial" charset="0"/>
              </a:rPr>
              <a:t>the project constraints </a:t>
            </a:r>
          </a:p>
          <a:p>
            <a:r>
              <a:rPr lang="en-US" sz="1600" dirty="0">
                <a:solidFill>
                  <a:srgbClr val="000000"/>
                </a:solidFill>
                <a:latin typeface="Arial" charset="0"/>
              </a:rPr>
              <a:t>Make initial assessments of the project parameters </a:t>
            </a:r>
          </a:p>
          <a:p>
            <a:r>
              <a:rPr lang="en-US" sz="1600" dirty="0">
                <a:solidFill>
                  <a:srgbClr val="000000"/>
                </a:solidFill>
                <a:latin typeface="Arial" charset="0"/>
              </a:rPr>
              <a:t>Define project milestones and deliverables</a:t>
            </a:r>
          </a:p>
          <a:p>
            <a:r>
              <a:rPr lang="en-US" sz="1600" dirty="0">
                <a:solidFill>
                  <a:srgbClr val="000000"/>
                </a:solidFill>
                <a:latin typeface="Arial" charset="0"/>
              </a:rPr>
              <a:t>while project has not been completed or cancelled loop</a:t>
            </a:r>
          </a:p>
          <a:p>
            <a:pPr>
              <a:buNone/>
            </a:pPr>
            <a:r>
              <a:rPr lang="en-US" sz="1600" dirty="0" smtClean="0">
                <a:solidFill>
                  <a:srgbClr val="000000"/>
                </a:solidFill>
                <a:latin typeface="Arial" charset="0"/>
              </a:rPr>
              <a:t>       </a:t>
            </a:r>
            <a:r>
              <a:rPr lang="en-US" sz="1600" dirty="0">
                <a:solidFill>
                  <a:srgbClr val="000000"/>
                </a:solidFill>
                <a:latin typeface="Arial" charset="0"/>
              </a:rPr>
              <a:t>	Draw up project </a:t>
            </a:r>
            <a:r>
              <a:rPr lang="en-US" sz="1600" dirty="0" smtClean="0">
                <a:solidFill>
                  <a:srgbClr val="000000"/>
                </a:solidFill>
                <a:latin typeface="Arial" charset="0"/>
              </a:rPr>
              <a:t>schedule</a:t>
            </a:r>
          </a:p>
          <a:p>
            <a:pPr>
              <a:buNone/>
            </a:pPr>
            <a:r>
              <a:rPr lang="en-US" sz="1600" dirty="0" smtClean="0">
                <a:solidFill>
                  <a:srgbClr val="000000"/>
                </a:solidFill>
                <a:latin typeface="Arial" charset="0"/>
              </a:rPr>
              <a:t>       </a:t>
            </a:r>
            <a:r>
              <a:rPr lang="en-US" sz="1600" dirty="0">
                <a:solidFill>
                  <a:srgbClr val="000000"/>
                </a:solidFill>
                <a:latin typeface="Arial" charset="0"/>
              </a:rPr>
              <a:t>	Initiate activities according to schedule</a:t>
            </a:r>
          </a:p>
          <a:p>
            <a:pPr>
              <a:buNone/>
            </a:pPr>
            <a:r>
              <a:rPr lang="en-US" sz="1600" dirty="0" smtClean="0">
                <a:solidFill>
                  <a:srgbClr val="000000"/>
                </a:solidFill>
                <a:latin typeface="Arial" charset="0"/>
              </a:rPr>
              <a:t>      </a:t>
            </a:r>
            <a:r>
              <a:rPr lang="en-US" sz="1600" dirty="0">
                <a:solidFill>
                  <a:srgbClr val="000000"/>
                </a:solidFill>
                <a:latin typeface="Arial" charset="0"/>
              </a:rPr>
              <a:t>	Wait ( for a while )</a:t>
            </a:r>
          </a:p>
          <a:p>
            <a:pPr>
              <a:buNone/>
            </a:pPr>
            <a:r>
              <a:rPr lang="en-US" sz="1600" dirty="0">
                <a:solidFill>
                  <a:srgbClr val="000000"/>
                </a:solidFill>
                <a:latin typeface="Arial" charset="0"/>
              </a:rPr>
              <a:t> </a:t>
            </a:r>
            <a:r>
              <a:rPr lang="en-US" sz="1600" dirty="0" smtClean="0">
                <a:solidFill>
                  <a:srgbClr val="000000"/>
                </a:solidFill>
                <a:latin typeface="Arial" charset="0"/>
              </a:rPr>
              <a:t>     </a:t>
            </a:r>
            <a:r>
              <a:rPr lang="en-US" sz="1600" dirty="0">
                <a:solidFill>
                  <a:srgbClr val="000000"/>
                </a:solidFill>
                <a:latin typeface="Arial" charset="0"/>
              </a:rPr>
              <a:t>	Review project </a:t>
            </a:r>
            <a:r>
              <a:rPr lang="en-US" sz="1600" dirty="0" smtClean="0">
                <a:solidFill>
                  <a:srgbClr val="000000"/>
                </a:solidFill>
                <a:latin typeface="Arial" charset="0"/>
              </a:rPr>
              <a:t>progress</a:t>
            </a:r>
          </a:p>
          <a:p>
            <a:pPr>
              <a:buNone/>
            </a:pPr>
            <a:r>
              <a:rPr lang="en-US" sz="1600" dirty="0" smtClean="0">
                <a:solidFill>
                  <a:srgbClr val="000000"/>
                </a:solidFill>
                <a:latin typeface="Arial" charset="0"/>
              </a:rPr>
              <a:t>      </a:t>
            </a:r>
            <a:r>
              <a:rPr lang="en-US" sz="1600" dirty="0">
                <a:solidFill>
                  <a:srgbClr val="000000"/>
                </a:solidFill>
                <a:latin typeface="Arial" charset="0"/>
              </a:rPr>
              <a:t>	Revise estimates of project parameters</a:t>
            </a:r>
          </a:p>
          <a:p>
            <a:pPr>
              <a:buNone/>
            </a:pPr>
            <a:r>
              <a:rPr lang="en-US" sz="1600" dirty="0">
                <a:solidFill>
                  <a:srgbClr val="000000"/>
                </a:solidFill>
                <a:latin typeface="Arial" charset="0"/>
              </a:rPr>
              <a:t> </a:t>
            </a:r>
            <a:r>
              <a:rPr lang="en-US" sz="1600" dirty="0" smtClean="0">
                <a:solidFill>
                  <a:srgbClr val="000000"/>
                </a:solidFill>
                <a:latin typeface="Arial" charset="0"/>
              </a:rPr>
              <a:t>     </a:t>
            </a:r>
            <a:r>
              <a:rPr lang="en-US" sz="1600" dirty="0">
                <a:solidFill>
                  <a:srgbClr val="000000"/>
                </a:solidFill>
                <a:latin typeface="Arial" charset="0"/>
              </a:rPr>
              <a:t>	Update the project schedule</a:t>
            </a:r>
          </a:p>
          <a:p>
            <a:pPr>
              <a:buNone/>
            </a:pPr>
            <a:r>
              <a:rPr lang="en-US" sz="1600" dirty="0">
                <a:solidFill>
                  <a:srgbClr val="000000"/>
                </a:solidFill>
                <a:latin typeface="Arial" charset="0"/>
              </a:rPr>
              <a:t> </a:t>
            </a:r>
            <a:r>
              <a:rPr lang="en-US" sz="1600" dirty="0" smtClean="0">
                <a:solidFill>
                  <a:srgbClr val="000000"/>
                </a:solidFill>
                <a:latin typeface="Arial" charset="0"/>
              </a:rPr>
              <a:t>     </a:t>
            </a:r>
            <a:r>
              <a:rPr lang="en-US" sz="1600" dirty="0">
                <a:solidFill>
                  <a:srgbClr val="000000"/>
                </a:solidFill>
                <a:latin typeface="Arial" charset="0"/>
              </a:rPr>
              <a:t>	Re-negotiate project constraints and deliverables</a:t>
            </a:r>
          </a:p>
          <a:p>
            <a:pPr>
              <a:buNone/>
            </a:pPr>
            <a:r>
              <a:rPr lang="en-US" sz="1600" dirty="0">
                <a:solidFill>
                  <a:srgbClr val="000000"/>
                </a:solidFill>
                <a:latin typeface="Arial" charset="0"/>
              </a:rPr>
              <a:t> </a:t>
            </a:r>
            <a:r>
              <a:rPr lang="en-US" sz="1600" dirty="0" smtClean="0">
                <a:solidFill>
                  <a:srgbClr val="000000"/>
                </a:solidFill>
                <a:latin typeface="Arial" charset="0"/>
              </a:rPr>
              <a:t>     </a:t>
            </a:r>
            <a:r>
              <a:rPr lang="en-US" sz="1600" dirty="0">
                <a:solidFill>
                  <a:srgbClr val="000000"/>
                </a:solidFill>
                <a:latin typeface="Arial" charset="0"/>
              </a:rPr>
              <a:t>	if ( problems arise ) then</a:t>
            </a:r>
          </a:p>
          <a:p>
            <a:pPr>
              <a:buNone/>
            </a:pPr>
            <a:r>
              <a:rPr lang="en-US" sz="1600" dirty="0">
                <a:solidFill>
                  <a:srgbClr val="000000"/>
                </a:solidFill>
                <a:latin typeface="Arial" charset="0"/>
              </a:rPr>
              <a:t>		Initiate technical review and possible revision</a:t>
            </a:r>
          </a:p>
          <a:p>
            <a:r>
              <a:rPr lang="en-US" sz="1600" dirty="0">
                <a:solidFill>
                  <a:srgbClr val="000000"/>
                </a:solidFill>
                <a:latin typeface="Arial" charset="0"/>
              </a:rPr>
              <a:t> 	end if</a:t>
            </a:r>
          </a:p>
          <a:p>
            <a:r>
              <a:rPr lang="en-US" sz="1600" dirty="0">
                <a:solidFill>
                  <a:srgbClr val="000000"/>
                </a:solidFill>
                <a:latin typeface="Arial" charset="0"/>
              </a:rPr>
              <a:t>end loop </a:t>
            </a:r>
          </a:p>
          <a:p>
            <a:endParaRPr lang="en-US" sz="2000" dirty="0">
              <a:solidFill>
                <a:schemeClr val="bg1"/>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924800" cy="838200"/>
          </a:xfrm>
        </p:spPr>
        <p:txBody>
          <a:bodyPr/>
          <a:lstStyle/>
          <a:p>
            <a:pPr algn="ctr"/>
            <a:r>
              <a:rPr lang="en-GB" dirty="0" smtClean="0">
                <a:solidFill>
                  <a:srgbClr val="0070C0"/>
                </a:solidFill>
              </a:rPr>
              <a:t>Activity organization</a:t>
            </a:r>
            <a:endParaRPr lang="en-US" dirty="0">
              <a:solidFill>
                <a:srgbClr val="0070C0"/>
              </a:solidFill>
            </a:endParaRPr>
          </a:p>
        </p:txBody>
      </p:sp>
      <p:sp>
        <p:nvSpPr>
          <p:cNvPr id="4" name="Content Placeholder 3"/>
          <p:cNvSpPr>
            <a:spLocks noGrp="1"/>
          </p:cNvSpPr>
          <p:nvPr>
            <p:ph idx="1"/>
          </p:nvPr>
        </p:nvSpPr>
        <p:spPr>
          <a:xfrm>
            <a:off x="838200" y="2590800"/>
            <a:ext cx="7693025" cy="3724275"/>
          </a:xfrm>
        </p:spPr>
        <p:txBody>
          <a:bodyPr/>
          <a:lstStyle/>
          <a:p>
            <a:pPr>
              <a:lnSpc>
                <a:spcPct val="90000"/>
              </a:lnSpc>
            </a:pPr>
            <a:r>
              <a:rPr lang="en-GB" sz="2400" dirty="0" smtClean="0">
                <a:solidFill>
                  <a:srgbClr val="000000"/>
                </a:solidFill>
                <a:cs typeface="Calibri" pitchFamily="34" charset="0"/>
              </a:rPr>
              <a:t>Activities in a project should be organised to produce tangible outputs for management to judge progress.</a:t>
            </a:r>
          </a:p>
          <a:p>
            <a:pPr>
              <a:lnSpc>
                <a:spcPct val="90000"/>
              </a:lnSpc>
            </a:pPr>
            <a:r>
              <a:rPr lang="en-GB" sz="2400" i="1" dirty="0" smtClean="0">
                <a:solidFill>
                  <a:srgbClr val="000000"/>
                </a:solidFill>
                <a:cs typeface="Calibri" pitchFamily="34" charset="0"/>
              </a:rPr>
              <a:t>Milestones</a:t>
            </a:r>
            <a:r>
              <a:rPr lang="en-GB" sz="2400" dirty="0" smtClean="0">
                <a:solidFill>
                  <a:srgbClr val="000000"/>
                </a:solidFill>
                <a:cs typeface="Calibri" pitchFamily="34" charset="0"/>
              </a:rPr>
              <a:t> are the end-point of a process activity.</a:t>
            </a:r>
          </a:p>
          <a:p>
            <a:pPr>
              <a:lnSpc>
                <a:spcPct val="90000"/>
              </a:lnSpc>
            </a:pPr>
            <a:r>
              <a:rPr lang="en-GB" sz="2400" i="1" dirty="0" smtClean="0">
                <a:solidFill>
                  <a:srgbClr val="000000"/>
                </a:solidFill>
                <a:cs typeface="Calibri" pitchFamily="34" charset="0"/>
              </a:rPr>
              <a:t>Deliverables</a:t>
            </a:r>
            <a:r>
              <a:rPr lang="en-GB" sz="2400" dirty="0" smtClean="0">
                <a:solidFill>
                  <a:srgbClr val="000000"/>
                </a:solidFill>
                <a:cs typeface="Calibri" pitchFamily="34" charset="0"/>
              </a:rPr>
              <a:t> are project results delivered to customers.</a:t>
            </a: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286000"/>
            <a:ext cx="9067800" cy="3810000"/>
          </a:xfrm>
          <a:prstGeom prst="rect">
            <a:avLst/>
          </a:prstGeom>
        </p:spPr>
      </p:pic>
    </p:spTree>
    <p:extLst>
      <p:ext uri="{BB962C8B-B14F-4D97-AF65-F5344CB8AC3E}">
        <p14:creationId xmlns="" xmlns:p14="http://schemas.microsoft.com/office/powerpoint/2010/main" val="169785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Project scheduling</a:t>
            </a:r>
            <a:endParaRPr lang="en-US" dirty="0">
              <a:solidFill>
                <a:srgbClr val="0070C0"/>
              </a:solidFill>
            </a:endParaRPr>
          </a:p>
        </p:txBody>
      </p:sp>
      <p:sp>
        <p:nvSpPr>
          <p:cNvPr id="3" name="Content Placeholder 2"/>
          <p:cNvSpPr>
            <a:spLocks noGrp="1"/>
          </p:cNvSpPr>
          <p:nvPr>
            <p:ph idx="1"/>
          </p:nvPr>
        </p:nvSpPr>
        <p:spPr>
          <a:xfrm>
            <a:off x="838200" y="2362200"/>
            <a:ext cx="7693025" cy="4191000"/>
          </a:xfrm>
        </p:spPr>
        <p:txBody>
          <a:bodyPr/>
          <a:lstStyle/>
          <a:p>
            <a:r>
              <a:rPr lang="en-GB" sz="2400" dirty="0" smtClean="0">
                <a:solidFill>
                  <a:srgbClr val="000000"/>
                </a:solidFill>
                <a:cs typeface="Calibri" pitchFamily="34" charset="0"/>
              </a:rPr>
              <a:t>Split project into tasks and estimate time and resources required to complete each task.</a:t>
            </a:r>
          </a:p>
          <a:p>
            <a:r>
              <a:rPr lang="en-GB" sz="2400" dirty="0" smtClean="0">
                <a:solidFill>
                  <a:srgbClr val="000000"/>
                </a:solidFill>
                <a:cs typeface="Calibri" pitchFamily="34" charset="0"/>
              </a:rPr>
              <a:t>Organize tasks concurrently to make optimal </a:t>
            </a:r>
            <a:br>
              <a:rPr lang="en-GB" sz="2400" dirty="0" smtClean="0">
                <a:solidFill>
                  <a:srgbClr val="000000"/>
                </a:solidFill>
                <a:cs typeface="Calibri" pitchFamily="34" charset="0"/>
              </a:rPr>
            </a:br>
            <a:r>
              <a:rPr lang="en-GB" sz="2400" dirty="0" smtClean="0">
                <a:solidFill>
                  <a:srgbClr val="000000"/>
                </a:solidFill>
                <a:cs typeface="Calibri" pitchFamily="34" charset="0"/>
              </a:rPr>
              <a:t>use of workforce.</a:t>
            </a:r>
          </a:p>
          <a:p>
            <a:r>
              <a:rPr lang="en-GB" sz="2400" dirty="0" smtClean="0">
                <a:solidFill>
                  <a:srgbClr val="000000"/>
                </a:solidFill>
                <a:cs typeface="Calibri" pitchFamily="34" charset="0"/>
              </a:rPr>
              <a:t>Minimize task dependencies to avoid delays </a:t>
            </a:r>
            <a:br>
              <a:rPr lang="en-GB" sz="2400" dirty="0" smtClean="0">
                <a:solidFill>
                  <a:srgbClr val="000000"/>
                </a:solidFill>
                <a:cs typeface="Calibri" pitchFamily="34" charset="0"/>
              </a:rPr>
            </a:br>
            <a:r>
              <a:rPr lang="en-GB" sz="2400" dirty="0" smtClean="0">
                <a:solidFill>
                  <a:srgbClr val="000000"/>
                </a:solidFill>
                <a:cs typeface="Calibri" pitchFamily="34" charset="0"/>
              </a:rPr>
              <a:t>caused by one task waiting for another to complete.</a:t>
            </a:r>
          </a:p>
          <a:p>
            <a:r>
              <a:rPr lang="en-GB" sz="2400" dirty="0" smtClean="0">
                <a:solidFill>
                  <a:srgbClr val="000000"/>
                </a:solidFill>
                <a:cs typeface="Calibri" pitchFamily="34" charset="0"/>
              </a:rPr>
              <a:t>Dependent on project managers intuition and experience.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8600" y="2819400"/>
            <a:ext cx="8686800" cy="3200400"/>
          </a:xfrm>
          <a:prstGeom prst="rect">
            <a:avLst/>
          </a:prstGeom>
        </p:spPr>
      </p:pic>
    </p:spTree>
    <p:extLst>
      <p:ext uri="{BB962C8B-B14F-4D97-AF65-F5344CB8AC3E}">
        <p14:creationId xmlns="" xmlns:p14="http://schemas.microsoft.com/office/powerpoint/2010/main" val="356508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0070C0"/>
                </a:solidFill>
              </a:rPr>
              <a:t>Bar charts and activity networks</a:t>
            </a:r>
            <a:endParaRPr lang="en-US" dirty="0">
              <a:solidFill>
                <a:srgbClr val="0070C0"/>
              </a:solidFill>
            </a:endParaRPr>
          </a:p>
        </p:txBody>
      </p:sp>
      <p:sp>
        <p:nvSpPr>
          <p:cNvPr id="4" name="Content Placeholder 3"/>
          <p:cNvSpPr>
            <a:spLocks noGrp="1"/>
          </p:cNvSpPr>
          <p:nvPr>
            <p:ph idx="1"/>
          </p:nvPr>
        </p:nvSpPr>
        <p:spPr>
          <a:xfrm>
            <a:off x="838200" y="2362200"/>
            <a:ext cx="7693025" cy="4038600"/>
          </a:xfrm>
        </p:spPr>
        <p:txBody>
          <a:bodyPr/>
          <a:lstStyle/>
          <a:p>
            <a:r>
              <a:rPr lang="en-GB" dirty="0" smtClean="0">
                <a:solidFill>
                  <a:srgbClr val="000000"/>
                </a:solidFill>
                <a:cs typeface="Calibri" pitchFamily="34" charset="0"/>
              </a:rPr>
              <a:t>Graphical notations used to illustrate the project schedule.</a:t>
            </a:r>
          </a:p>
          <a:p>
            <a:r>
              <a:rPr lang="en-GB" dirty="0" smtClean="0">
                <a:solidFill>
                  <a:srgbClr val="000000"/>
                </a:solidFill>
                <a:cs typeface="Calibri" pitchFamily="34" charset="0"/>
              </a:rPr>
              <a:t>Show project breakdown into tasks. Tasks should not be too small. They should take about a week or two.</a:t>
            </a:r>
          </a:p>
          <a:p>
            <a:r>
              <a:rPr lang="en-GB" dirty="0" smtClean="0">
                <a:solidFill>
                  <a:srgbClr val="000000"/>
                </a:solidFill>
                <a:cs typeface="Calibri" pitchFamily="34" charset="0"/>
              </a:rPr>
              <a:t>Activity charts show task dependencies and the critical path.</a:t>
            </a:r>
          </a:p>
          <a:p>
            <a:r>
              <a:rPr lang="en-GB" dirty="0" smtClean="0">
                <a:solidFill>
                  <a:srgbClr val="000000"/>
                </a:solidFill>
                <a:cs typeface="Calibri" pitchFamily="34" charset="0"/>
              </a:rPr>
              <a:t>Bar charts show schedule against calendar time.</a:t>
            </a:r>
          </a:p>
          <a:p>
            <a:endParaRPr lang="en-US" dirty="0"/>
          </a:p>
        </p:txBody>
      </p:sp>
    </p:spTree>
    <p:extLst>
      <p:ext uri="{BB962C8B-B14F-4D97-AF65-F5344CB8AC3E}">
        <p14:creationId xmlns="" xmlns:p14="http://schemas.microsoft.com/office/powerpoint/2010/main" val="4101205813"/>
      </p:ext>
    </p:extLst>
  </p:cSld>
  <p:clrMapOvr>
    <a:masterClrMapping/>
  </p:clrMapOvr>
</p:sld>
</file>

<file path=ppt/theme/theme1.xml><?xml version="1.0" encoding="utf-8"?>
<a:theme xmlns:a="http://schemas.openxmlformats.org/drawingml/2006/main" name="Capsules design template">
  <a:themeElements>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1373</TotalTime>
  <Words>1004</Words>
  <Application>Microsoft Office PowerPoint</Application>
  <PresentationFormat>On-screen Show (4:3)</PresentationFormat>
  <Paragraphs>115</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Capsules design template</vt:lpstr>
      <vt:lpstr>Document</vt:lpstr>
      <vt:lpstr>Software Project Management</vt:lpstr>
      <vt:lpstr>Management activities</vt:lpstr>
      <vt:lpstr>                   </vt:lpstr>
      <vt:lpstr>Project planning process</vt:lpstr>
      <vt:lpstr>Activity organization</vt:lpstr>
      <vt:lpstr>Slide 6</vt:lpstr>
      <vt:lpstr>Project scheduling</vt:lpstr>
      <vt:lpstr>Slide 8</vt:lpstr>
      <vt:lpstr>Bar charts and activity networks</vt:lpstr>
      <vt:lpstr>Task durations and dependencies</vt:lpstr>
      <vt:lpstr>Slide 11</vt:lpstr>
      <vt:lpstr>Activity network</vt:lpstr>
      <vt:lpstr>Activity network</vt:lpstr>
      <vt:lpstr>Activity Bar Chart</vt:lpstr>
      <vt:lpstr>Activity Bar Chart</vt:lpstr>
      <vt:lpstr>Risk management</vt:lpstr>
      <vt:lpstr>Software risks</vt:lpstr>
      <vt:lpstr>The risk management process</vt:lpstr>
      <vt:lpstr>Risk identification</vt:lpstr>
      <vt:lpstr>Risk identification</vt:lpstr>
      <vt:lpstr>Risks and risk types</vt:lpstr>
      <vt:lpstr>Risk analysis</vt:lpstr>
      <vt:lpstr>Risk analysis</vt:lpstr>
      <vt:lpstr>Risk planning</vt:lpstr>
      <vt:lpstr>Risk management strategies</vt:lpstr>
      <vt:lpstr>Risk monitoring</vt:lpstr>
      <vt:lpstr>           Risk indicators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User</cp:lastModifiedBy>
  <cp:revision>227</cp:revision>
  <cp:lastPrinted>1601-01-01T00:00:00Z</cp:lastPrinted>
  <dcterms:created xsi:type="dcterms:W3CDTF">2016-01-12T00:51:39Z</dcterms:created>
  <dcterms:modified xsi:type="dcterms:W3CDTF">2016-08-02T13:34:14Z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