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38" r:id="rId3"/>
    <p:sldId id="303" r:id="rId4"/>
    <p:sldId id="260" r:id="rId5"/>
    <p:sldId id="261" r:id="rId6"/>
    <p:sldId id="326" r:id="rId7"/>
    <p:sldId id="337" r:id="rId8"/>
    <p:sldId id="304" r:id="rId9"/>
    <p:sldId id="266" r:id="rId10"/>
    <p:sldId id="268" r:id="rId11"/>
    <p:sldId id="305" r:id="rId12"/>
    <p:sldId id="275" r:id="rId13"/>
    <p:sldId id="277" r:id="rId14"/>
    <p:sldId id="279" r:id="rId15"/>
    <p:sldId id="306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52" r:id="rId24"/>
    <p:sldId id="347" r:id="rId25"/>
    <p:sldId id="353" r:id="rId26"/>
    <p:sldId id="349" r:id="rId27"/>
    <p:sldId id="350" r:id="rId28"/>
    <p:sldId id="354" r:id="rId29"/>
    <p:sldId id="35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CC"/>
    <a:srgbClr val="33CC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Times New Roman" pitchFamily="18" charset="0"/>
              </a:endParaRPr>
            </a:p>
          </p:txBody>
        </p:sp>
        <p:sp>
          <p:nvSpPr>
            <p:cNvPr id="8195" name="AutoShape 3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en-US" dirty="0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9E039716-5DDC-41BB-9C21-EC589C7FBCF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211" name="AutoShap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93AC5-3C9E-488E-93BC-644A0BCFA5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61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E6B08-057B-4CB6-BE07-52AF38D5512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28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4270-C1FE-43C7-AED2-B7353DE0872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41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3E64-40E1-4229-A02F-B8A2F14A11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70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AF1AD-D3BF-4907-9AC8-B2C6DEC3E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42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097E7-DC20-4E02-A883-E585F5FD5D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027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1EFC9-242D-4A43-BFAB-9E1F6874331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80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E6F47-73DE-4DAA-8E09-D151E1F96E2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44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C78-C8C4-47B6-83BA-24B3675DDD8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97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9E1C1-AD83-4707-BE2B-A8D7DE18DA4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127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50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7" name="Rectangle 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8" name="Freeform 24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031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D143989A-D7A3-413E-AA94-DCC0321973A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5400" dirty="0" smtClean="0"/>
              <a:t>Modeling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183052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Developing a 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</a:rPr>
              <a:t>What are the main tasks or functions that are performed by the actor?</a:t>
            </a:r>
          </a:p>
          <a:p>
            <a:pPr lvl="0">
              <a:lnSpc>
                <a:spcPct val="90000"/>
              </a:lnSpc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</a:rPr>
              <a:t>What system information will the </a:t>
            </a:r>
            <a:r>
              <a:rPr lang="en-US" sz="2400" dirty="0" smtClean="0">
                <a:solidFill>
                  <a:srgbClr val="000000"/>
                </a:solidFill>
              </a:rPr>
              <a:t>actor </a:t>
            </a:r>
            <a:r>
              <a:rPr lang="en-US" sz="2400" dirty="0">
                <a:solidFill>
                  <a:srgbClr val="000000"/>
                </a:solidFill>
              </a:rPr>
              <a:t>acquire, produce or change?</a:t>
            </a:r>
          </a:p>
          <a:p>
            <a:pPr lvl="0">
              <a:lnSpc>
                <a:spcPct val="90000"/>
              </a:lnSpc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</a:rPr>
              <a:t>Will the actor have to inform the system about changes in the external environment?</a:t>
            </a:r>
          </a:p>
          <a:p>
            <a:pPr lvl="0">
              <a:lnSpc>
                <a:spcPct val="90000"/>
              </a:lnSpc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</a:rPr>
              <a:t>What information does the actor desire from the system?</a:t>
            </a:r>
          </a:p>
          <a:p>
            <a:pPr lvl="0">
              <a:lnSpc>
                <a:spcPct val="90000"/>
              </a:lnSpc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</a:rPr>
              <a:t>Does the actor wish to be informed about unexpected changes?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38400"/>
            <a:ext cx="7772400" cy="4267200"/>
          </a:xfrm>
        </p:spPr>
      </p:pic>
    </p:spTree>
    <p:extLst>
      <p:ext uri="{BB962C8B-B14F-4D97-AF65-F5344CB8AC3E}">
        <p14:creationId xmlns="" xmlns:p14="http://schemas.microsoft.com/office/powerpoint/2010/main" val="160602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The UML activity diagram supplements the use case by providing a graphical </a:t>
            </a:r>
            <a:r>
              <a:rPr lang="en-US" sz="2400" dirty="0" smtClean="0">
                <a:solidFill>
                  <a:srgbClr val="000000"/>
                </a:solidFill>
              </a:rPr>
              <a:t>representation of </a:t>
            </a:r>
            <a:r>
              <a:rPr lang="en-US" sz="2400" dirty="0">
                <a:solidFill>
                  <a:srgbClr val="000000"/>
                </a:solidFill>
              </a:rPr>
              <a:t>the flow of interaction within a specific scenario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Similar to the </a:t>
            </a:r>
            <a:r>
              <a:rPr lang="en-US" sz="2400" dirty="0" smtClean="0">
                <a:solidFill>
                  <a:srgbClr val="000000"/>
                </a:solidFill>
              </a:rPr>
              <a:t>flowchart, an </a:t>
            </a:r>
            <a:r>
              <a:rPr lang="en-US" sz="2400" dirty="0">
                <a:solidFill>
                  <a:srgbClr val="000000"/>
                </a:solidFill>
              </a:rPr>
              <a:t>activity diagram uses rounded rectangles to imply a specific system </a:t>
            </a:r>
            <a:r>
              <a:rPr lang="en-US" sz="2400" dirty="0" smtClean="0">
                <a:solidFill>
                  <a:srgbClr val="000000"/>
                </a:solidFill>
              </a:rPr>
              <a:t>function, arrows </a:t>
            </a:r>
            <a:r>
              <a:rPr lang="en-US" sz="2400" dirty="0">
                <a:solidFill>
                  <a:srgbClr val="000000"/>
                </a:solidFill>
              </a:rPr>
              <a:t>to represent flow through the system, decision diamonds to depict a </a:t>
            </a:r>
            <a:r>
              <a:rPr lang="en-US" sz="2400" dirty="0" smtClean="0">
                <a:solidFill>
                  <a:srgbClr val="000000"/>
                </a:solidFill>
              </a:rPr>
              <a:t>branching decision </a:t>
            </a:r>
            <a:r>
              <a:rPr lang="en-US" sz="2400" dirty="0">
                <a:solidFill>
                  <a:srgbClr val="000000"/>
                </a:solidFill>
              </a:rPr>
              <a:t>(each arrow emanating from the diamond is labeled), and solid </a:t>
            </a:r>
            <a:r>
              <a:rPr lang="en-US" sz="2400" dirty="0" smtClean="0">
                <a:solidFill>
                  <a:srgbClr val="000000"/>
                </a:solidFill>
              </a:rPr>
              <a:t>horizontal lines </a:t>
            </a:r>
            <a:r>
              <a:rPr lang="en-US" sz="2400" dirty="0">
                <a:solidFill>
                  <a:srgbClr val="000000"/>
                </a:solidFill>
              </a:rPr>
              <a:t>to indicate that parallel activities are occurring.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61"/>
            <a:ext cx="9144000" cy="70945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Swim lane </a:t>
            </a:r>
            <a:r>
              <a:rPr lang="en-US" dirty="0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Variation of activity diagram.</a:t>
            </a:r>
          </a:p>
          <a:p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Allows </a:t>
            </a:r>
            <a:r>
              <a:rPr lang="en-US" sz="2400" dirty="0">
                <a:solidFill>
                  <a:srgbClr val="000000"/>
                </a:solidFill>
                <a:cs typeface="Calibri" panose="020F0502020204030204" pitchFamily="34" charset="0"/>
              </a:rPr>
              <a:t>the modeler to represent the flow of activities described by the use-case and at the same time indicate which actor (if there are multiple actors involved in a specific use-case) or analysis class has responsibility for the action described by an activity 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 pitchFamily="34" charset="0"/>
              </a:rPr>
              <a:t>rectangle.</a:t>
            </a:r>
            <a:endParaRPr lang="en-US" sz="2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891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352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522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The DFD takes an</a:t>
            </a:r>
            <a:r>
              <a:rPr lang="en-US" sz="2400" b="1" dirty="0">
                <a:solidFill>
                  <a:srgbClr val="000000"/>
                </a:solidFill>
              </a:rPr>
              <a:t> input-process-output </a:t>
            </a:r>
            <a:r>
              <a:rPr lang="en-US" sz="2400" dirty="0">
                <a:solidFill>
                  <a:srgbClr val="000000"/>
                </a:solidFill>
              </a:rPr>
              <a:t>view of a system.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That </a:t>
            </a:r>
            <a:r>
              <a:rPr lang="en-US" sz="2400" dirty="0">
                <a:solidFill>
                  <a:srgbClr val="000000"/>
                </a:solidFill>
              </a:rPr>
              <a:t>is, data </a:t>
            </a:r>
            <a:r>
              <a:rPr lang="en-US" sz="2400" dirty="0" smtClean="0">
                <a:solidFill>
                  <a:srgbClr val="000000"/>
                </a:solidFill>
              </a:rPr>
              <a:t>objects flow </a:t>
            </a:r>
            <a:r>
              <a:rPr lang="en-US" sz="2400" dirty="0">
                <a:solidFill>
                  <a:srgbClr val="000000"/>
                </a:solidFill>
              </a:rPr>
              <a:t>into the software, are transformed by processing elements, and resultant </a:t>
            </a:r>
            <a:r>
              <a:rPr lang="en-US" sz="2400" dirty="0" smtClean="0">
                <a:solidFill>
                  <a:srgbClr val="000000"/>
                </a:solidFill>
              </a:rPr>
              <a:t>data objects </a:t>
            </a:r>
            <a:r>
              <a:rPr lang="en-US" sz="2400" dirty="0">
                <a:solidFill>
                  <a:srgbClr val="000000"/>
                </a:solidFill>
              </a:rPr>
              <a:t>flow out of the software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Data objects are represented by labeled arrows, </a:t>
            </a:r>
            <a:r>
              <a:rPr lang="en-US" sz="2400" dirty="0" smtClean="0">
                <a:solidFill>
                  <a:srgbClr val="000000"/>
                </a:solidFill>
              </a:rPr>
              <a:t>and transformations </a:t>
            </a:r>
            <a:r>
              <a:rPr lang="en-US" sz="2400" dirty="0">
                <a:solidFill>
                  <a:srgbClr val="000000"/>
                </a:solidFill>
              </a:rPr>
              <a:t>are represented by circles (also called bubbles).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6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Modeling Notation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576" y="2362200"/>
            <a:ext cx="3686272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3195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Entity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28" y="2362200"/>
            <a:ext cx="5679369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9108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86" y="2593516"/>
            <a:ext cx="6230652" cy="326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1242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 </a:t>
            </a:r>
            <a:r>
              <a:rPr lang="en-US" dirty="0"/>
              <a:t>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Requirements </a:t>
            </a:r>
            <a:r>
              <a:rPr lang="en-US" sz="2400" dirty="0">
                <a:solidFill>
                  <a:srgbClr val="000000"/>
                </a:solidFill>
              </a:rPr>
              <a:t>model must achieve three primary objectives: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1) to </a:t>
            </a:r>
            <a:r>
              <a:rPr lang="en-US" sz="2400" dirty="0" smtClean="0">
                <a:solidFill>
                  <a:srgbClr val="000000"/>
                </a:solidFill>
              </a:rPr>
              <a:t>describe what </a:t>
            </a:r>
            <a:r>
              <a:rPr lang="en-US" sz="2400" dirty="0">
                <a:solidFill>
                  <a:srgbClr val="000000"/>
                </a:solidFill>
              </a:rPr>
              <a:t>the customer requires,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  </a:t>
            </a:r>
            <a:r>
              <a:rPr lang="en-US" sz="2400" dirty="0">
                <a:solidFill>
                  <a:srgbClr val="000000"/>
                </a:solidFill>
              </a:rPr>
              <a:t>to establish a basis for the creation of a software design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(3) to define a set of requirements that can be validated once the </a:t>
            </a:r>
            <a:r>
              <a:rPr lang="en-US" sz="2400" dirty="0" smtClean="0">
                <a:solidFill>
                  <a:srgbClr val="000000"/>
                </a:solidFill>
              </a:rPr>
              <a:t>software is </a:t>
            </a:r>
            <a:r>
              <a:rPr lang="en-US" sz="2400" dirty="0">
                <a:solidFill>
                  <a:srgbClr val="000000"/>
                </a:solidFill>
              </a:rPr>
              <a:t>built</a:t>
            </a:r>
          </a:p>
        </p:txBody>
      </p:sp>
    </p:spTree>
    <p:extLst>
      <p:ext uri="{BB962C8B-B14F-4D97-AF65-F5344CB8AC3E}">
        <p14:creationId xmlns="" xmlns:p14="http://schemas.microsoft.com/office/powerpoint/2010/main" val="187351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73" y="2620950"/>
            <a:ext cx="6358679" cy="320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2391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Stores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5526892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2899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Flow </a:t>
            </a:r>
            <a:r>
              <a:rPr lang="en-US" dirty="0" smtClean="0"/>
              <a:t>Diagramming: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229600" cy="4343400"/>
          </a:xfrm>
        </p:spPr>
        <p:txBody>
          <a:bodyPr/>
          <a:lstStyle/>
          <a:p>
            <a:pPr lvl="0">
              <a:buClr>
                <a:srgbClr val="C0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ll </a:t>
            </a:r>
            <a:r>
              <a:rPr lang="en-US" sz="2400" dirty="0">
                <a:solidFill>
                  <a:srgbClr val="000000"/>
                </a:solidFill>
              </a:rPr>
              <a:t>icons must be labeled with meaningful </a:t>
            </a:r>
            <a:r>
              <a:rPr lang="en-US" sz="2400" dirty="0" smtClean="0">
                <a:solidFill>
                  <a:srgbClr val="000000"/>
                </a:solidFill>
              </a:rPr>
              <a:t>names.</a:t>
            </a:r>
            <a:endParaRPr lang="en-US" sz="2400" dirty="0">
              <a:solidFill>
                <a:srgbClr val="000000"/>
              </a:solidFill>
            </a:endParaRPr>
          </a:p>
          <a:p>
            <a:pPr lvl="0">
              <a:buClr>
                <a:srgbClr val="C0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he </a:t>
            </a:r>
            <a:r>
              <a:rPr lang="en-US" sz="2400" dirty="0">
                <a:solidFill>
                  <a:srgbClr val="000000"/>
                </a:solidFill>
              </a:rPr>
              <a:t>DFD evolves through a number of levels of </a:t>
            </a:r>
            <a:r>
              <a:rPr lang="en-US" sz="2400" dirty="0" smtClean="0">
                <a:solidFill>
                  <a:srgbClr val="000000"/>
                </a:solidFill>
              </a:rPr>
              <a:t>detail.</a:t>
            </a:r>
            <a:endParaRPr lang="en-US" sz="2400" dirty="0">
              <a:solidFill>
                <a:srgbClr val="000000"/>
              </a:solidFill>
            </a:endParaRPr>
          </a:p>
          <a:p>
            <a:pPr lvl="0">
              <a:buClr>
                <a:srgbClr val="C0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lways </a:t>
            </a:r>
            <a:r>
              <a:rPr lang="en-US" sz="2400" dirty="0">
                <a:solidFill>
                  <a:srgbClr val="000000"/>
                </a:solidFill>
              </a:rPr>
              <a:t>begin with a context level diagram (also called level 0</a:t>
            </a:r>
            <a:r>
              <a:rPr lang="en-US" sz="2400" dirty="0" smtClean="0">
                <a:solidFill>
                  <a:srgbClr val="000000"/>
                </a:solidFill>
              </a:rPr>
              <a:t>).</a:t>
            </a:r>
          </a:p>
          <a:p>
            <a:pPr>
              <a:buClr>
                <a:srgbClr val="C0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Refinement should </a:t>
            </a:r>
            <a:r>
              <a:rPr lang="en-US" sz="2400" dirty="0">
                <a:solidFill>
                  <a:srgbClr val="000000"/>
                </a:solidFill>
              </a:rPr>
              <a:t>begin by isolating candidate processes, data objects, and data stores to </a:t>
            </a:r>
            <a:r>
              <a:rPr lang="en-US" sz="2400" dirty="0" smtClean="0">
                <a:solidFill>
                  <a:srgbClr val="000000"/>
                </a:solidFill>
              </a:rPr>
              <a:t>be represented </a:t>
            </a:r>
            <a:r>
              <a:rPr lang="en-US" sz="2400" dirty="0">
                <a:solidFill>
                  <a:srgbClr val="000000"/>
                </a:solidFill>
              </a:rPr>
              <a:t>at the next level;</a:t>
            </a:r>
          </a:p>
          <a:p>
            <a:pPr lvl="0">
              <a:buClr>
                <a:srgbClr val="C0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dirty="0" smtClean="0">
                <a:solidFill>
                  <a:srgbClr val="000000"/>
                </a:solidFill>
              </a:rPr>
              <a:t>lways </a:t>
            </a:r>
            <a:r>
              <a:rPr lang="en-US" sz="2400" dirty="0">
                <a:solidFill>
                  <a:srgbClr val="000000"/>
                </a:solidFill>
              </a:rPr>
              <a:t>show external entities at level </a:t>
            </a:r>
            <a:r>
              <a:rPr lang="en-US" sz="2400" dirty="0" smtClean="0">
                <a:solidFill>
                  <a:srgbClr val="000000"/>
                </a:solidFill>
              </a:rPr>
              <a:t>0.</a:t>
            </a:r>
            <a:endParaRPr lang="en-US" sz="2400" dirty="0">
              <a:solidFill>
                <a:srgbClr val="000000"/>
              </a:solidFill>
            </a:endParaRPr>
          </a:p>
          <a:p>
            <a:pPr lvl="0">
              <a:buClr>
                <a:srgbClr val="C0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o </a:t>
            </a:r>
            <a:r>
              <a:rPr lang="en-US" sz="2400" dirty="0">
                <a:solidFill>
                  <a:srgbClr val="000000"/>
                </a:solidFill>
              </a:rPr>
              <a:t>not represent procedural </a:t>
            </a:r>
            <a:r>
              <a:rPr lang="en-US" sz="2400" dirty="0" smtClean="0">
                <a:solidFill>
                  <a:srgbClr val="000000"/>
                </a:solidFill>
              </a:rPr>
              <a:t>logic.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4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" y="1484194"/>
            <a:ext cx="9141725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60960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Level-0 DFD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23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 Flow Hierarchy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784600" y="2786063"/>
            <a:ext cx="1041400" cy="1025525"/>
          </a:xfrm>
          <a:prstGeom prst="ellipse">
            <a:avLst/>
          </a:prstGeom>
          <a:solidFill>
            <a:srgbClr val="9A0000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971800" y="3317876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876800" y="3317876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49500" y="2963863"/>
            <a:ext cx="660400" cy="695325"/>
          </a:xfrm>
          <a:prstGeom prst="rect">
            <a:avLst/>
          </a:prstGeom>
          <a:solidFill>
            <a:srgbClr val="9A0000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64200" y="3001963"/>
            <a:ext cx="660400" cy="695325"/>
          </a:xfrm>
          <a:prstGeom prst="rect">
            <a:avLst/>
          </a:prstGeom>
          <a:solidFill>
            <a:srgbClr val="9A0000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76713" y="3035301"/>
            <a:ext cx="384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11513" y="2844801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02213" y="2857501"/>
            <a:ext cx="3667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13013" y="3060701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27713" y="3060701"/>
            <a:ext cx="350837" cy="454025"/>
          </a:xfrm>
          <a:prstGeom prst="rect">
            <a:avLst/>
          </a:prstGeom>
          <a:solidFill>
            <a:srgbClr val="9A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387600" y="4513263"/>
            <a:ext cx="800100" cy="809625"/>
          </a:xfrm>
          <a:prstGeom prst="ellipse">
            <a:avLst/>
          </a:prstGeom>
          <a:solidFill>
            <a:srgbClr val="9A0000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797300" y="4144963"/>
            <a:ext cx="800100" cy="809625"/>
          </a:xfrm>
          <a:prstGeom prst="ellipse">
            <a:avLst/>
          </a:prstGeom>
          <a:solidFill>
            <a:srgbClr val="9A0000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517900" y="5340351"/>
            <a:ext cx="800100" cy="808037"/>
          </a:xfrm>
          <a:prstGeom prst="ellipse">
            <a:avLst/>
          </a:prstGeom>
          <a:solidFill>
            <a:srgbClr val="9A0000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800600" y="5008563"/>
            <a:ext cx="800100" cy="809625"/>
          </a:xfrm>
          <a:prstGeom prst="ellipse">
            <a:avLst/>
          </a:prstGeom>
          <a:solidFill>
            <a:srgbClr val="9A0000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032500" y="5122863"/>
            <a:ext cx="800100" cy="809625"/>
          </a:xfrm>
          <a:prstGeom prst="ellipse">
            <a:avLst/>
          </a:prstGeom>
          <a:solidFill>
            <a:srgbClr val="9A0000"/>
          </a:solidFill>
          <a:ln w="254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EAEAEA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587500" y="4841876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908800" y="5578476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200400" y="4689476"/>
            <a:ext cx="54610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136900" y="5199063"/>
            <a:ext cx="419100" cy="250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343400" y="5565776"/>
            <a:ext cx="419100" cy="103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572000" y="4805363"/>
            <a:ext cx="330200" cy="288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26100" y="5491163"/>
            <a:ext cx="368300" cy="22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601913" y="4686301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86213" y="4343401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p2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706813" y="5562601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p3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989513" y="5219701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p4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234113" y="5321301"/>
            <a:ext cx="307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51013" y="4406901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059613" y="5130801"/>
            <a:ext cx="3667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120900" y="3343276"/>
            <a:ext cx="1614488" cy="2300287"/>
          </a:xfrm>
          <a:custGeom>
            <a:avLst/>
            <a:gdLst>
              <a:gd name="T0" fmla="*/ 1016 w 1017"/>
              <a:gd name="T1" fmla="*/ 0 h 1288"/>
              <a:gd name="T2" fmla="*/ 752 w 1017"/>
              <a:gd name="T3" fmla="*/ 299 h 1288"/>
              <a:gd name="T4" fmla="*/ 288 w 1017"/>
              <a:gd name="T5" fmla="*/ 469 h 1288"/>
              <a:gd name="T6" fmla="*/ 0 w 1017"/>
              <a:gd name="T7" fmla="*/ 1287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7" h="1288">
                <a:moveTo>
                  <a:pt x="1016" y="0"/>
                </a:moveTo>
                <a:lnTo>
                  <a:pt x="752" y="299"/>
                </a:lnTo>
                <a:lnTo>
                  <a:pt x="288" y="469"/>
                </a:lnTo>
                <a:lnTo>
                  <a:pt x="0" y="1287"/>
                </a:lnTo>
              </a:path>
            </a:pathLst>
          </a:custGeom>
          <a:noFill/>
          <a:ln w="254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864100" y="3330576"/>
            <a:ext cx="2135188" cy="2797175"/>
          </a:xfrm>
          <a:custGeom>
            <a:avLst/>
            <a:gdLst>
              <a:gd name="T0" fmla="*/ 0 w 1345"/>
              <a:gd name="T1" fmla="*/ 0 h 1566"/>
              <a:gd name="T2" fmla="*/ 392 w 1345"/>
              <a:gd name="T3" fmla="*/ 455 h 1566"/>
              <a:gd name="T4" fmla="*/ 1160 w 1345"/>
              <a:gd name="T5" fmla="*/ 740 h 1566"/>
              <a:gd name="T6" fmla="*/ 1344 w 1345"/>
              <a:gd name="T7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5" h="1566">
                <a:moveTo>
                  <a:pt x="0" y="0"/>
                </a:moveTo>
                <a:lnTo>
                  <a:pt x="392" y="455"/>
                </a:lnTo>
                <a:lnTo>
                  <a:pt x="1160" y="740"/>
                </a:lnTo>
                <a:lnTo>
                  <a:pt x="1344" y="1565"/>
                </a:lnTo>
              </a:path>
            </a:pathLst>
          </a:custGeom>
          <a:noFill/>
          <a:ln w="254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236913" y="4292601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46413" y="5294313"/>
            <a:ext cx="3667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418013" y="5588001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722813" y="4470401"/>
            <a:ext cx="282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611813" y="5486401"/>
            <a:ext cx="3667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89713" y="3098801"/>
            <a:ext cx="1112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level 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068513" y="5865813"/>
            <a:ext cx="1112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level 1</a:t>
            </a:r>
          </a:p>
        </p:txBody>
      </p:sp>
    </p:spTree>
    <p:extLst>
      <p:ext uri="{BB962C8B-B14F-4D97-AF65-F5344CB8AC3E}">
        <p14:creationId xmlns="" xmlns:p14="http://schemas.microsoft.com/office/powerpoint/2010/main" val="164437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Level 1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" y="1143000"/>
            <a:ext cx="9133764" cy="5715000"/>
          </a:xfrm>
        </p:spPr>
      </p:pic>
    </p:spTree>
    <p:extLst>
      <p:ext uri="{BB962C8B-B14F-4D97-AF65-F5344CB8AC3E}">
        <p14:creationId xmlns="" xmlns:p14="http://schemas.microsoft.com/office/powerpoint/2010/main" val="16123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Behavioral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Helvetica"/>
              </a:rPr>
              <a:t>The behavioral model indicates how software will respond to external events or stimuli. </a:t>
            </a:r>
            <a:endParaRPr lang="en-US" sz="2400" dirty="0" smtClean="0">
              <a:solidFill>
                <a:srgbClr val="000000"/>
              </a:solidFill>
              <a:latin typeface="Helvetica"/>
            </a:endParaRPr>
          </a:p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Helvetica"/>
              </a:rPr>
              <a:t>ake </a:t>
            </a:r>
            <a:r>
              <a:rPr lang="en-US" sz="2400" dirty="0">
                <a:solidFill>
                  <a:srgbClr val="000000"/>
                </a:solidFill>
                <a:latin typeface="Helvetica"/>
              </a:rPr>
              <a:t>a list of the different states of a system (How does the system behave?)</a:t>
            </a:r>
          </a:p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Helvetica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Helvetica"/>
              </a:rPr>
              <a:t>ndicate </a:t>
            </a:r>
            <a:r>
              <a:rPr lang="en-US" sz="2400" dirty="0">
                <a:solidFill>
                  <a:srgbClr val="000000"/>
                </a:solidFill>
                <a:latin typeface="Helvetica"/>
              </a:rPr>
              <a:t>how the system makes a transition from one state to another (How does the system change state?)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Helvetica"/>
              </a:rPr>
              <a:t>indicate event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2000" dirty="0">
                <a:solidFill>
                  <a:srgbClr val="000000"/>
                </a:solidFill>
                <a:latin typeface="Helvetica"/>
              </a:rPr>
              <a:t>indicate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3790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Behavioral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87" y="2362200"/>
            <a:ext cx="8113713" cy="4495800"/>
          </a:xfrm>
        </p:spPr>
        <p:txBody>
          <a:bodyPr/>
          <a:lstStyle/>
          <a:p>
            <a:pPr lvl="0">
              <a:spcBef>
                <a:spcPts val="300"/>
              </a:spcBef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</a:rPr>
              <a:t>To create the model, the analyst must perform the following steps:</a:t>
            </a:r>
          </a:p>
          <a:p>
            <a:pPr lvl="2">
              <a:spcBef>
                <a:spcPts val="600"/>
              </a:spcBef>
              <a:buClr>
                <a:srgbClr val="003366"/>
              </a:buClr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Evaluate all use-cases to fully understand the sequence of interaction within the system.</a:t>
            </a:r>
          </a:p>
          <a:p>
            <a:pPr lvl="2">
              <a:spcBef>
                <a:spcPts val="300"/>
              </a:spcBef>
              <a:buClr>
                <a:srgbClr val="003366"/>
              </a:buClr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Identify events that drive the interaction sequence and understand how these events relate to specific objects.</a:t>
            </a:r>
          </a:p>
          <a:p>
            <a:pPr lvl="2">
              <a:buClr>
                <a:srgbClr val="003366"/>
              </a:buClr>
              <a:buSzTx/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Create a sequence for each use-case.</a:t>
            </a:r>
          </a:p>
          <a:p>
            <a:pPr lvl="2">
              <a:buClr>
                <a:srgbClr val="003366"/>
              </a:buClr>
              <a:buSzTx/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Build a state diagram for the system.</a:t>
            </a:r>
          </a:p>
          <a:p>
            <a:pPr lvl="2">
              <a:buClr>
                <a:srgbClr val="003366"/>
              </a:buClr>
              <a:buSzTx/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Review </a:t>
            </a:r>
            <a:r>
              <a:rPr lang="en-US" sz="2400" dirty="0">
                <a:solidFill>
                  <a:srgbClr val="000000"/>
                </a:solidFill>
              </a:rPr>
              <a:t>the behavioral model to verify accuracy and consistency.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4355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State diagram  represents the </a:t>
            </a:r>
            <a:r>
              <a:rPr lang="en-US" dirty="0">
                <a:solidFill>
                  <a:srgbClr val="000000"/>
                </a:solidFill>
              </a:rPr>
              <a:t>active states for each </a:t>
            </a:r>
            <a:r>
              <a:rPr lang="en-US" dirty="0" smtClean="0">
                <a:solidFill>
                  <a:srgbClr val="000000"/>
                </a:solidFill>
              </a:rPr>
              <a:t>class of the system </a:t>
            </a:r>
            <a:r>
              <a:rPr lang="en-US" dirty="0">
                <a:solidFill>
                  <a:srgbClr val="000000"/>
                </a:solidFill>
              </a:rPr>
              <a:t>and the events (</a:t>
            </a:r>
            <a:r>
              <a:rPr lang="en-US" dirty="0" smtClean="0">
                <a:solidFill>
                  <a:srgbClr val="000000"/>
                </a:solidFill>
              </a:rPr>
              <a:t>triggers) that </a:t>
            </a:r>
            <a:r>
              <a:rPr lang="en-US" dirty="0">
                <a:solidFill>
                  <a:srgbClr val="000000"/>
                </a:solidFill>
              </a:rPr>
              <a:t>cause changes between these active states.</a:t>
            </a:r>
          </a:p>
        </p:txBody>
      </p:sp>
    </p:spTree>
    <p:extLst>
      <p:ext uri="{BB962C8B-B14F-4D97-AF65-F5344CB8AC3E}">
        <p14:creationId xmlns="" xmlns:p14="http://schemas.microsoft.com/office/powerpoint/2010/main" val="1349567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762000"/>
            <a:ext cx="7924800" cy="1143000"/>
          </a:xfrm>
        </p:spPr>
        <p:txBody>
          <a:bodyPr/>
          <a:lstStyle/>
          <a:p>
            <a:pPr algn="ctr"/>
            <a:r>
              <a:rPr lang="en-US" dirty="0"/>
              <a:t>State Diagram for the ControlPanel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126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4786313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95400" y="1143000"/>
            <a:ext cx="28860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Helvetica" pitchFamily="-12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A Bridge</a:t>
            </a:r>
          </a:p>
        </p:txBody>
      </p:sp>
    </p:spTree>
    <p:extLst>
      <p:ext uri="{BB962C8B-B14F-4D97-AF65-F5344CB8AC3E}">
        <p14:creationId xmlns="" xmlns:p14="http://schemas.microsoft.com/office/powerpoint/2010/main" val="41378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229600" cy="4191000"/>
          </a:xfrm>
        </p:spPr>
        <p:txBody>
          <a:bodyPr/>
          <a:lstStyle/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000" dirty="0">
                <a:solidFill>
                  <a:srgbClr val="000000"/>
                </a:solidFill>
              </a:rPr>
              <a:t>One view of requirements modeling, called </a:t>
            </a:r>
            <a:r>
              <a:rPr lang="en-US" sz="2000" i="1" dirty="0">
                <a:solidFill>
                  <a:srgbClr val="9A0000"/>
                </a:solidFill>
              </a:rPr>
              <a:t>structured analysis, </a:t>
            </a:r>
            <a:r>
              <a:rPr lang="en-US" sz="2000" dirty="0">
                <a:solidFill>
                  <a:srgbClr val="000000"/>
                </a:solidFill>
              </a:rPr>
              <a:t>considers data and the processes that transform the data as separate entities.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</a:rPr>
              <a:t>Data objects are modeled in a way that defines their attributes and relationships.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</a:rPr>
              <a:t>Processes that manipulate data objects are modeled in a manner that shows how they transform data as data objects flow through the system. </a:t>
            </a:r>
          </a:p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000" dirty="0">
                <a:solidFill>
                  <a:srgbClr val="000000"/>
                </a:solidFill>
              </a:rPr>
              <a:t>A second approach to analysis modeled, called </a:t>
            </a:r>
            <a:r>
              <a:rPr lang="en-US" sz="2000" i="1" dirty="0">
                <a:solidFill>
                  <a:srgbClr val="9A0000"/>
                </a:solidFill>
              </a:rPr>
              <a:t>object-oriented analysis,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focuses on 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</a:rPr>
              <a:t>the definition of classes and</a:t>
            </a:r>
          </a:p>
          <a:p>
            <a:pPr lvl="1">
              <a:buClr>
                <a:srgbClr val="9A0000"/>
              </a:buClr>
              <a:buSzPct val="70000"/>
              <a:buFont typeface="Wingdings" pitchFamily="-128" charset="2"/>
              <a:buChar char="n"/>
            </a:pPr>
            <a:r>
              <a:rPr lang="en-US" sz="1800" dirty="0">
                <a:solidFill>
                  <a:srgbClr val="000000"/>
                </a:solidFill>
              </a:rPr>
              <a:t>the manner in which they collaborate with one another to effect customer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47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693025" cy="3724275"/>
          </a:xfrm>
        </p:spPr>
        <p:txBody>
          <a:bodyPr/>
          <a:lstStyle/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066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Elements of Analysis model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7772400" cy="4043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834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924800" cy="609600"/>
          </a:xfrm>
        </p:spPr>
        <p:txBody>
          <a:bodyPr/>
          <a:lstStyle/>
          <a:p>
            <a:pPr algn="ctr"/>
            <a:r>
              <a:rPr lang="en-US" dirty="0"/>
              <a:t>Elements of Analysis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Each element of the requirements model </a:t>
            </a:r>
            <a:r>
              <a:rPr lang="en-US" sz="2400" dirty="0" smtClean="0">
                <a:solidFill>
                  <a:srgbClr val="000000"/>
                </a:solidFill>
              </a:rPr>
              <a:t>presents </a:t>
            </a:r>
            <a:r>
              <a:rPr lang="en-US" sz="2400" dirty="0">
                <a:solidFill>
                  <a:srgbClr val="000000"/>
                </a:solidFill>
              </a:rPr>
              <a:t>the problem </a:t>
            </a:r>
            <a:r>
              <a:rPr lang="en-US" sz="2400" dirty="0" smtClean="0">
                <a:solidFill>
                  <a:srgbClr val="000000"/>
                </a:solidFill>
              </a:rPr>
              <a:t>from a </a:t>
            </a:r>
            <a:r>
              <a:rPr lang="en-US" sz="2400" dirty="0">
                <a:solidFill>
                  <a:srgbClr val="000000"/>
                </a:solidFill>
              </a:rPr>
              <a:t>different point of view. 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Scenario-based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elements depict how the user interacts </a:t>
            </a:r>
            <a:r>
              <a:rPr lang="en-US" sz="2400" dirty="0" smtClean="0">
                <a:solidFill>
                  <a:srgbClr val="000000"/>
                </a:solidFill>
              </a:rPr>
              <a:t>with the </a:t>
            </a:r>
            <a:r>
              <a:rPr lang="en-US" sz="2400" dirty="0">
                <a:solidFill>
                  <a:srgbClr val="000000"/>
                </a:solidFill>
              </a:rPr>
              <a:t>system and the specific sequence of activities that occur as the software is used.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Class-based</a:t>
            </a:r>
            <a:r>
              <a:rPr lang="en-US" sz="2400" dirty="0">
                <a:solidFill>
                  <a:srgbClr val="000000"/>
                </a:solidFill>
              </a:rPr>
              <a:t> elements model the objects that the system will manipulate, the </a:t>
            </a:r>
            <a:r>
              <a:rPr lang="en-US" sz="2400" dirty="0" smtClean="0">
                <a:solidFill>
                  <a:srgbClr val="000000"/>
                </a:solidFill>
              </a:rPr>
              <a:t>operations that </a:t>
            </a:r>
            <a:r>
              <a:rPr lang="en-US" sz="2400" dirty="0">
                <a:solidFill>
                  <a:srgbClr val="000000"/>
                </a:solidFill>
              </a:rPr>
              <a:t>will be applied to the objects to effect the manipulation, </a:t>
            </a:r>
            <a:r>
              <a:rPr lang="en-US" sz="2400" dirty="0" smtClean="0">
                <a:solidFill>
                  <a:srgbClr val="000000"/>
                </a:solidFill>
              </a:rPr>
              <a:t>relationships (some </a:t>
            </a:r>
            <a:r>
              <a:rPr lang="en-US" sz="2400" dirty="0">
                <a:solidFill>
                  <a:srgbClr val="000000"/>
                </a:solidFill>
              </a:rPr>
              <a:t>hierarchical) between the objects, and the collaborations that occur </a:t>
            </a:r>
            <a:r>
              <a:rPr lang="en-US" sz="2400" dirty="0" smtClean="0">
                <a:solidFill>
                  <a:srgbClr val="000000"/>
                </a:solidFill>
              </a:rPr>
              <a:t>between the </a:t>
            </a:r>
            <a:r>
              <a:rPr lang="en-US" sz="2400" dirty="0">
                <a:solidFill>
                  <a:srgbClr val="000000"/>
                </a:solidFill>
              </a:rPr>
              <a:t>classes that are defined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0144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Elements of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3366"/>
              </a:buClr>
            </a:pPr>
            <a:r>
              <a:rPr lang="en-US" sz="2400" dirty="0">
                <a:solidFill>
                  <a:srgbClr val="003366">
                    <a:lumMod val="50000"/>
                  </a:srgbClr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Behavioral elements</a:t>
            </a:r>
            <a:r>
              <a:rPr lang="en-US" dirty="0">
                <a:solidFill>
                  <a:srgbClr val="000000"/>
                </a:solidFill>
              </a:rPr>
              <a:t> depict how external events change the state of the system or the classes that reside within it.</a:t>
            </a:r>
          </a:p>
          <a:p>
            <a:pPr lvl="0">
              <a:buClr>
                <a:srgbClr val="003366"/>
              </a:buClr>
            </a:pPr>
            <a:r>
              <a:rPr lang="en-US" dirty="0">
                <a:solidFill>
                  <a:srgbClr val="000000"/>
                </a:solidFill>
              </a:rPr>
              <a:t> Finally, </a:t>
            </a:r>
            <a:r>
              <a:rPr lang="en-US" b="1" dirty="0">
                <a:solidFill>
                  <a:srgbClr val="000000"/>
                </a:solidFill>
              </a:rPr>
              <a:t>flow-oriented</a:t>
            </a:r>
            <a:r>
              <a:rPr lang="en-US" dirty="0">
                <a:solidFill>
                  <a:srgbClr val="000000"/>
                </a:solidFill>
              </a:rPr>
              <a:t> elements represent the system as an information transform, depicting how data objects are transformed as they flow through various system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94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Scenario-Based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153400" cy="4343400"/>
          </a:xfrm>
        </p:spPr>
        <p:txBody>
          <a:bodyPr/>
          <a:lstStyle/>
          <a:p>
            <a:pPr marL="0" lvl="0" indent="0" eaLnBrk="0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endParaRPr lang="en-US" sz="240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pitchFamily="-128" charset="-128"/>
            </a:endParaRPr>
          </a:p>
          <a:p>
            <a:pPr marL="0" lvl="0" indent="0" eaLnBrk="0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000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  <a:cs typeface="+mn-cs"/>
              </a:rPr>
              <a:t> </a:t>
            </a:r>
            <a:r>
              <a:rPr lang="en-US" sz="2000" b="1" kern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  <a:cs typeface="+mn-cs"/>
              </a:rPr>
              <a:t>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895600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rgbClr val="000000"/>
                </a:solidFill>
              </a:rPr>
              <a:t>Use-Case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rgbClr val="000000"/>
                </a:solidFill>
              </a:rPr>
              <a:t>Activity Diagram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rgbClr val="000000"/>
                </a:solidFill>
              </a:rPr>
              <a:t>Swim-Lane Diagram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8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077200" cy="1066800"/>
          </a:xfrm>
        </p:spPr>
        <p:txBody>
          <a:bodyPr/>
          <a:lstStyle/>
          <a:p>
            <a:pPr algn="ctr"/>
            <a:r>
              <a:rPr lang="en-US" dirty="0"/>
              <a:t>Use-Cases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14800"/>
          </a:xfrm>
        </p:spPr>
        <p:txBody>
          <a:bodyPr/>
          <a:lstStyle/>
          <a:p>
            <a:pPr marL="0" lvl="0" indent="0" eaLnBrk="0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sz="2400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“[Use-cases] are simply an aid to defining what exists outside the system (actors) and what should be performed by the system (use-cases).” </a:t>
            </a:r>
            <a:endParaRPr lang="en-US" sz="2400" i="1" dirty="0" smtClean="0">
              <a:solidFill>
                <a:srgbClr val="9A0000"/>
              </a:solidFill>
              <a:latin typeface="Helvetica"/>
            </a:endParaRPr>
          </a:p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i="1" dirty="0" smtClean="0">
                <a:solidFill>
                  <a:srgbClr val="9A0000"/>
                </a:solidFill>
              </a:rPr>
              <a:t>actors</a:t>
            </a:r>
            <a:r>
              <a:rPr lang="en-US" sz="2400" dirty="0" smtClean="0">
                <a:solidFill>
                  <a:srgbClr val="9A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represent roles people or devices play as the system functions</a:t>
            </a:r>
          </a:p>
          <a:p>
            <a:pPr lvl="0">
              <a:buClr>
                <a:srgbClr val="9A0000"/>
              </a:buClr>
              <a:buFont typeface="Wingdings" pitchFamily="-128" charset="2"/>
              <a:buChar char="n"/>
            </a:pPr>
            <a:r>
              <a:rPr lang="en-US" sz="2400" i="1" dirty="0">
                <a:solidFill>
                  <a:srgbClr val="9A0000"/>
                </a:solidFill>
              </a:rPr>
              <a:t>users</a:t>
            </a:r>
            <a:r>
              <a:rPr lang="en-US" sz="2400" dirty="0">
                <a:solidFill>
                  <a:srgbClr val="000000"/>
                </a:solidFill>
              </a:rPr>
              <a:t> can play a number of different roles for a given </a:t>
            </a:r>
            <a:r>
              <a:rPr lang="en-US" sz="2400" dirty="0" smtClean="0">
                <a:solidFill>
                  <a:srgbClr val="000000"/>
                </a:solidFill>
              </a:rPr>
              <a:t>scenario</a:t>
            </a:r>
          </a:p>
          <a:p>
            <a:pPr marL="0" lvl="0" indent="0">
              <a:buClr>
                <a:srgbClr val="9A0000"/>
              </a:buCl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>
                <a:solidFill>
                  <a:srgbClr val="000000"/>
                </a:solidFill>
              </a:rPr>
              <a:t>use case </a:t>
            </a:r>
            <a:r>
              <a:rPr lang="en-US" sz="2400" dirty="0" smtClean="0">
                <a:solidFill>
                  <a:srgbClr val="000000"/>
                </a:solidFill>
              </a:rPr>
              <a:t>captures the </a:t>
            </a:r>
            <a:r>
              <a:rPr lang="en-US" sz="2400" dirty="0">
                <a:solidFill>
                  <a:srgbClr val="000000"/>
                </a:solidFill>
              </a:rPr>
              <a:t>interactions that occur between producers and consumers of information and</a:t>
            </a:r>
          </a:p>
          <a:p>
            <a:pPr marL="0" lvl="0" indent="0">
              <a:buClr>
                <a:srgbClr val="9A0000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the system </a:t>
            </a:r>
            <a:r>
              <a:rPr lang="en-US" sz="2400" dirty="0" smtClean="0">
                <a:solidFill>
                  <a:srgbClr val="000000"/>
                </a:solidFill>
              </a:rPr>
              <a:t>itself.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 design template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00B0F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 design template</Template>
  <TotalTime>1391</TotalTime>
  <Words>915</Words>
  <Application>Microsoft Office PowerPoint</Application>
  <PresentationFormat>On-screen Show (4:3)</PresentationFormat>
  <Paragraphs>102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Capsules design template</vt:lpstr>
      <vt:lpstr>Modeling</vt:lpstr>
      <vt:lpstr>Requirements model </vt:lpstr>
      <vt:lpstr>Slide 3</vt:lpstr>
      <vt:lpstr>Analysis model</vt:lpstr>
      <vt:lpstr>Slide 5</vt:lpstr>
      <vt:lpstr>Elements of Analysis model</vt:lpstr>
      <vt:lpstr>Elements of Analysis model</vt:lpstr>
      <vt:lpstr>Scenario-Based Modeling</vt:lpstr>
      <vt:lpstr>Use-Cases</vt:lpstr>
      <vt:lpstr>Developing a Use-Case</vt:lpstr>
      <vt:lpstr>Use-Case Diagram</vt:lpstr>
      <vt:lpstr>Activity Diagram</vt:lpstr>
      <vt:lpstr>Activity Diagram</vt:lpstr>
      <vt:lpstr>Swim lane Diagrams</vt:lpstr>
      <vt:lpstr>Slide 15</vt:lpstr>
      <vt:lpstr>Flow-Oriented Modeling</vt:lpstr>
      <vt:lpstr>Flow Modeling Notation</vt:lpstr>
      <vt:lpstr>External Entity</vt:lpstr>
      <vt:lpstr>Process</vt:lpstr>
      <vt:lpstr>Data Flow</vt:lpstr>
      <vt:lpstr>Data Stores</vt:lpstr>
      <vt:lpstr>Data Flow Diagramming: Guidelines</vt:lpstr>
      <vt:lpstr>Slide 23</vt:lpstr>
      <vt:lpstr>The Data Flow Hierarchy</vt:lpstr>
      <vt:lpstr>Level 1 DFD</vt:lpstr>
      <vt:lpstr>Behavioral Modeling</vt:lpstr>
      <vt:lpstr>Behavioral Modeling</vt:lpstr>
      <vt:lpstr>State diagrams</vt:lpstr>
      <vt:lpstr>State Diagram for the ControlPanel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chaity</dc:creator>
  <cp:lastModifiedBy>User</cp:lastModifiedBy>
  <cp:revision>234</cp:revision>
  <cp:lastPrinted>1601-01-01T00:00:00Z</cp:lastPrinted>
  <dcterms:created xsi:type="dcterms:W3CDTF">2016-01-12T00:51:39Z</dcterms:created>
  <dcterms:modified xsi:type="dcterms:W3CDTF">2016-08-01T16:07:26Z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TC102037801033</vt:lpwstr>
  </property>
</Properties>
</file>