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43" r:id="rId3"/>
    <p:sldId id="320" r:id="rId4"/>
    <p:sldId id="304" r:id="rId5"/>
    <p:sldId id="318" r:id="rId6"/>
    <p:sldId id="319" r:id="rId7"/>
    <p:sldId id="322" r:id="rId8"/>
    <p:sldId id="323" r:id="rId9"/>
    <p:sldId id="324" r:id="rId10"/>
    <p:sldId id="259" r:id="rId11"/>
    <p:sldId id="325" r:id="rId12"/>
    <p:sldId id="326" r:id="rId13"/>
    <p:sldId id="327" r:id="rId14"/>
    <p:sldId id="328" r:id="rId15"/>
    <p:sldId id="329" r:id="rId16"/>
    <p:sldId id="260" r:id="rId17"/>
    <p:sldId id="330" r:id="rId18"/>
    <p:sldId id="310" r:id="rId19"/>
    <p:sldId id="309" r:id="rId20"/>
    <p:sldId id="331" r:id="rId21"/>
    <p:sldId id="311" r:id="rId22"/>
    <p:sldId id="261" r:id="rId23"/>
    <p:sldId id="332" r:id="rId24"/>
    <p:sldId id="333" r:id="rId25"/>
    <p:sldId id="334" r:id="rId26"/>
    <p:sldId id="335" r:id="rId27"/>
    <p:sldId id="336" r:id="rId28"/>
    <p:sldId id="342" r:id="rId29"/>
    <p:sldId id="337" r:id="rId30"/>
    <p:sldId id="339" r:id="rId31"/>
    <p:sldId id="340" r:id="rId32"/>
    <p:sldId id="34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CC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 dirty="0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E039716-5DDC-41BB-9C21-EC589C7FBCF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93AC5-3C9E-488E-93BC-644A0BCFA5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61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6B08-057B-4CB6-BE07-52AF38D551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4270-C1FE-43C7-AED2-B7353DE087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41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3E64-40E1-4229-A02F-B8A2F14A11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0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F1AD-D3BF-4907-9AC8-B2C6DEC3E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42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97E7-DC20-4E02-A883-E585F5FD5D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2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EFC9-242D-4A43-BFAB-9E1F6874331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6F47-73DE-4DAA-8E09-D151E1F96E2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4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C78-C8C4-47B6-83BA-24B3675DDD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9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9E1C1-AD83-4707-BE2B-A8D7DE18DA4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2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D143989A-D7A3-413E-AA94-DCC0321973A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5400" dirty="0" smtClean="0"/>
              <a:t>Software Testing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83052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strategy</a:t>
            </a:r>
            <a:endParaRPr lang="en-US" dirty="0"/>
          </a:p>
        </p:txBody>
      </p:sp>
      <p:pic>
        <p:nvPicPr>
          <p:cNvPr id="3074" name="Picture 2" descr="C:\Users\Rumman\Desktop\test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108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Unit testing focuses verification effort on the smallest unit of software design—the </a:t>
            </a:r>
            <a:r>
              <a:rPr lang="en-US" sz="2400" dirty="0" smtClean="0">
                <a:solidFill>
                  <a:srgbClr val="000000"/>
                </a:solidFill>
              </a:rPr>
              <a:t>software component or module.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The unit test focuses on the internal processing logic and data structures within the boundaries of a component. This type of testing can be conducted in parallel for multiple components.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The module interface is tested to ensure that information properly flows into and out of the program unit under test.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 Local data structures are examined to ensure that data stored temporarily maintains its integrity during all steps in an algorithm’s execution.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All independent paths through the control structure are exercised to ensure that all statements in a module have been executed at least once.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Boundary conditions are tested to ensure that the module operates properly at boundaries established to limit or restrict processing.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And finally, all error-handling paths are tested.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098" name="Picture 2" descr="C:\Users\Rumman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83820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Unit-test environment</a:t>
            </a:r>
            <a:endParaRPr lang="en-US" dirty="0"/>
          </a:p>
        </p:txBody>
      </p:sp>
      <p:pic>
        <p:nvPicPr>
          <p:cNvPr id="5122" name="Picture 2" descr="C:\Users\Rumman\Desktop\uni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8458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Unit-test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A driver is nothing more than a “</a:t>
            </a:r>
            <a:r>
              <a:rPr lang="en-US" sz="2400" b="1" dirty="0" smtClean="0">
                <a:solidFill>
                  <a:srgbClr val="000000"/>
                </a:solidFill>
              </a:rPr>
              <a:t>main program</a:t>
            </a:r>
            <a:r>
              <a:rPr lang="en-US" sz="2400" dirty="0" smtClean="0">
                <a:solidFill>
                  <a:srgbClr val="000000"/>
                </a:solidFill>
              </a:rPr>
              <a:t>” that accepts test case data, passes such data to the component (to be tested), and prints relevant results.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Stubs serve to replace modules that are subordinate (invoked by) the component to be tested. A stub or “dummy subprogram” uses the subordinate module’s interface, may do minimal data manipulation, prints verification of entry, and returns control to the module undergoing testing.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4191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Defined as a systematic technique for constructing the software architecture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 the same time integration is occurring, conduct tests to uncover errors associated with interfaces.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Objective is to take unit tested modules and build a program structure based on the prescribed design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Two Approaches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Non-incremental Integration Testing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Incremental Integration Testing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7472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Non-incremental </a:t>
            </a:r>
            <a:br>
              <a:rPr lang="en-US" dirty="0" smtClean="0"/>
            </a:br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Commonly called the “Big Bang” approach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All components are combined in advance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The entire program is tested as a whole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Chaos results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Many seemingly-unrelated errors are encountered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Correction is difficult because isolation of causes is complicated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Once a set of errors are corrected, more errors occur, and testing appears to enter an endless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Incremental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Three kinds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Top-down integration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Bottom-up integration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Sandwich integration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The program is constructed and tested in small increments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Errors are easier to isolate and correct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Interfaces are more likely to be tested completely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 systematic test approach is applied</a:t>
            </a:r>
          </a:p>
          <a:p>
            <a:pPr mar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31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191000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Modules are integrated by moving downward through the control hierarchy, beginning with the main control module.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Modules subordinate to the main control module are incorporated into the structure in either </a:t>
            </a:r>
            <a:r>
              <a:rPr lang="en-US" sz="2000" b="1" dirty="0" smtClean="0">
                <a:solidFill>
                  <a:srgbClr val="000000"/>
                </a:solidFill>
              </a:rPr>
              <a:t>a depth-first or breadth-first manner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i="1" dirty="0">
                <a:solidFill>
                  <a:srgbClr val="000000"/>
                </a:solidFill>
              </a:rPr>
              <a:t>D</a:t>
            </a:r>
            <a:r>
              <a:rPr lang="en-US" sz="2000" i="1" dirty="0" smtClean="0">
                <a:solidFill>
                  <a:srgbClr val="000000"/>
                </a:solidFill>
              </a:rPr>
              <a:t>epth-first integration integrates all components on a </a:t>
            </a:r>
            <a:r>
              <a:rPr lang="en-US" sz="2000" dirty="0" smtClean="0">
                <a:solidFill>
                  <a:srgbClr val="000000"/>
                </a:solidFill>
              </a:rPr>
              <a:t>major control path of the program structure.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For example, selecting the left-hand path, components M1, M2 , M5 would be integrated first. Next, M8 or (if necessary for proper functioning of M2) M6 would be integrate.</a:t>
            </a:r>
          </a:p>
          <a:p>
            <a:r>
              <a:rPr lang="en-US" sz="2000" i="1" dirty="0" smtClean="0">
                <a:solidFill>
                  <a:srgbClr val="000000"/>
                </a:solidFill>
              </a:rPr>
              <a:t>Breadth-first integration incorporates all components </a:t>
            </a:r>
            <a:r>
              <a:rPr lang="en-US" sz="2000" dirty="0" smtClean="0">
                <a:solidFill>
                  <a:srgbClr val="000000"/>
                </a:solidFill>
              </a:rPr>
              <a:t>directly subordinate at each level, moving across the structure horizontally.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From the figure, components M2, M3, and M4 would be integrated first. The next control level, M5, M6, and so on, followed.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41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Verification and validation includes a wide- array of SQA activities: technical reviews, quality and configuration audits, performance monitoring, simulation, feasibility study, documentation review, database review, algorithm analysis, development testing, usability testing, qualification testing, acceptance testing, and installation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566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 Integration</a:t>
            </a:r>
            <a:endParaRPr lang="en-US" dirty="0"/>
          </a:p>
        </p:txBody>
      </p:sp>
      <p:pic>
        <p:nvPicPr>
          <p:cNvPr id="6146" name="Picture 2" descr="C:\Users\Rumman\Desktop\to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Bottom-up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r>
              <a:rPr lang="en-US" sz="2200" i="1" dirty="0" smtClean="0">
                <a:solidFill>
                  <a:srgbClr val="000000"/>
                </a:solidFill>
              </a:rPr>
              <a:t>Bottom-up integration testing, as its name implies, begins </a:t>
            </a:r>
            <a:r>
              <a:rPr lang="en-US" sz="2200" dirty="0" smtClean="0">
                <a:solidFill>
                  <a:srgbClr val="000000"/>
                </a:solidFill>
              </a:rPr>
              <a:t>construction and testing with </a:t>
            </a:r>
            <a:r>
              <a:rPr lang="en-US" sz="2200" i="1" dirty="0" smtClean="0">
                <a:solidFill>
                  <a:srgbClr val="000000"/>
                </a:solidFill>
              </a:rPr>
              <a:t>atomic modules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 bottom-up integration strategy may be implemented with the following steps: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       1.Low-level components are combined into clusters (sometimes called </a:t>
            </a:r>
            <a:r>
              <a:rPr lang="en-US" sz="2200" i="1" dirty="0" smtClean="0">
                <a:solidFill>
                  <a:srgbClr val="000000"/>
                </a:solidFill>
              </a:rPr>
              <a:t>builds) </a:t>
            </a:r>
            <a:r>
              <a:rPr lang="en-US" sz="2200" dirty="0" smtClean="0">
                <a:solidFill>
                  <a:srgbClr val="000000"/>
                </a:solidFill>
              </a:rPr>
              <a:t>that perform a specific software sub-function.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        2. A </a:t>
            </a:r>
            <a:r>
              <a:rPr lang="en-US" sz="2200" i="1" dirty="0" smtClean="0">
                <a:solidFill>
                  <a:srgbClr val="000000"/>
                </a:solidFill>
              </a:rPr>
              <a:t>driver (a control program for testing) is written to coordinate test case input </a:t>
            </a:r>
            <a:r>
              <a:rPr lang="en-US" sz="2200" dirty="0" smtClean="0">
                <a:solidFill>
                  <a:srgbClr val="000000"/>
                </a:solidFill>
              </a:rPr>
              <a:t>and output.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        3. The cluster is tested.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        4. Drivers are removed and clusters are combined moving upward in the program structure.</a:t>
            </a:r>
            <a:endParaRPr lang="en-US" sz="2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54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066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2"/>
                </a:solidFill>
              </a:rPr>
              <a:t>Bottom-up integration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Rumman\Desktop\botto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340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Alpha and Beta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Alpha testing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Conducted at the developer’s site by end users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Software is used in a natural setting with developers watching intently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Testing is conducted in a controlled environment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Beta testing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Conducted at end-user sites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Developer is generally not present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It serves as a live application of the software in an environment that cannot be controlled by the developer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end-user records all problems that are encountered and reports these to the developers at regular intervals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After beta testing is complete, software engineers make software modifications and prepare for release of the software product to the entire customer 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System testing is actually a series of different tests whose primary purpose is to </a:t>
            </a:r>
            <a:r>
              <a:rPr lang="en-US" sz="2400" dirty="0" smtClean="0">
                <a:solidFill>
                  <a:srgbClr val="000000"/>
                </a:solidFill>
              </a:rPr>
              <a:t>fully exercise the computer-based system.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Although each test has a different purpose, all work to verify that system elements have been properly integrated and perform allocated functions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426720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000000"/>
                </a:solidFill>
              </a:rPr>
              <a:t>Recovery testing: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Many computer-based systems must recover from faults and resume processing with little or no downtime and a system must be fault tolerant.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Recovery testing is a system test that forces the software to fail in a variety of ways and verifies that recovery is properly performed.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If recovery is automatic (performed by the system itself), re-initialization, check-pointing mechanisms, data recovery, and restart are evaluated for correctness.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Types of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Security testing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Verifies that protection mechanisms built into a system will, in fact, protect it from improper access.</a:t>
            </a:r>
          </a:p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Stress testing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Executes a system in a manner that demands resources in abnormal quantity, frequency, or volume.</a:t>
            </a:r>
          </a:p>
          <a:p>
            <a:pPr>
              <a:lnSpc>
                <a:spcPct val="8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Performance testing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Tests the run-time performance of software within the context of an integrated system.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Often coupled with stress testing and usually requires both hardware and software instrumentation.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Can uncover situations that lead to degradation and possible system failure.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Debugging occurs as a consequence of successful testing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It is still very much an art rather than a science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Good debugging ability may be an innate human trait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Large variances in debugging ability exist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The debugging process begins with the execution of a test case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Results are assessed and the difference between expected and actual performance is encountered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This difference is a symptom of an underlying cause that lies hidden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The debugging process attempts to match symptom with cause, thereby leading to error correction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Debugging Process</a:t>
            </a:r>
            <a:endParaRPr lang="en-US" dirty="0"/>
          </a:p>
        </p:txBody>
      </p:sp>
      <p:pic>
        <p:nvPicPr>
          <p:cNvPr id="1026" name="Picture 2" descr="C:\Users\Rumman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is Debugging so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</a:rPr>
              <a:t>The symptom and the cause may be </a:t>
            </a:r>
            <a:r>
              <a:rPr lang="en-US" sz="2200" u="sng" dirty="0" smtClean="0">
                <a:solidFill>
                  <a:srgbClr val="000000"/>
                </a:solidFill>
              </a:rPr>
              <a:t>geographically remote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The symptom may </a:t>
            </a:r>
            <a:r>
              <a:rPr lang="en-US" sz="2200" u="sng" dirty="0" smtClean="0">
                <a:solidFill>
                  <a:srgbClr val="000000"/>
                </a:solidFill>
              </a:rPr>
              <a:t>disappear (temporarily)</a:t>
            </a:r>
            <a:r>
              <a:rPr lang="en-US" sz="2200" dirty="0" smtClean="0">
                <a:solidFill>
                  <a:srgbClr val="000000"/>
                </a:solidFill>
              </a:rPr>
              <a:t> when another error is corrected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The symptom may be caused by </a:t>
            </a:r>
            <a:r>
              <a:rPr lang="en-US" sz="2200" u="sng" dirty="0" smtClean="0">
                <a:solidFill>
                  <a:srgbClr val="000000"/>
                </a:solidFill>
              </a:rPr>
              <a:t>human error</a:t>
            </a:r>
            <a:r>
              <a:rPr lang="en-US" sz="2200" dirty="0" smtClean="0">
                <a:solidFill>
                  <a:srgbClr val="000000"/>
                </a:solidFill>
              </a:rPr>
              <a:t> that is not easily traced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The symptom may be a result of timing problems, rather than processing problems</a:t>
            </a: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4191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Software testing is one element of a broader topic that is often referred to as verification and validation (V&amp;V).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Verification refers to the set of tasks that ensure that software correctly implements a specific function.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Validation refers to a different set of tasks that ensure that the software that has been built is traceable to customer requirements.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     -Verification: “Are we building the product right?”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     -Validation: “Are we building the right product?”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There are three main debugging strategies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Brute force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Backtracking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Cause elimination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Most commonly used and least efficient method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Used when all else fails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Involves the use of memory dumps, run-time traces, and output statements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Leads many times to wasted effort and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4267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Can be used successfully in small programs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method starts at the location where a symptom has been uncovered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source code is then traced backward (manually) until the location of the cause is found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Unfortunately, as the number of source lines increases, the number of potential backward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paths may become unmanageably large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Software testing process has two distinct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403860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To demonstrate to the developer and the customer that the </a:t>
            </a:r>
            <a:r>
              <a:rPr lang="en-US" sz="2400" b="1" dirty="0" smtClean="0">
                <a:solidFill>
                  <a:srgbClr val="000000"/>
                </a:solidFill>
              </a:rPr>
              <a:t>software meets its requirements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   -For custom software, this means that there should be at least one test for every requirement in the user and system requirements documents.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    -For generic software products, it means that there should be tests for all of the system features that will be incorporated in the product release.</a:t>
            </a:r>
          </a:p>
        </p:txBody>
      </p:sp>
    </p:spTree>
    <p:extLst>
      <p:ext uri="{BB962C8B-B14F-4D97-AF65-F5344CB8AC3E}">
        <p14:creationId xmlns:p14="http://schemas.microsoft.com/office/powerpoint/2010/main" xmlns="" val="156228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testing process has two distinct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To discover </a:t>
            </a:r>
            <a:r>
              <a:rPr lang="en-US" sz="2400" b="1" dirty="0" smtClean="0">
                <a:solidFill>
                  <a:srgbClr val="000000"/>
                </a:solidFill>
              </a:rPr>
              <a:t>faults or defects </a:t>
            </a:r>
            <a:r>
              <a:rPr lang="en-US" sz="2400" dirty="0" smtClean="0">
                <a:solidFill>
                  <a:srgbClr val="000000"/>
                </a:solidFill>
              </a:rPr>
              <a:t>in the software where the behavior of the software is incorrect, undesirable or does not conform to its specification.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-Defect testing is concerned with rooting out all kinds of undesirable system behavior, such as system crashes, unwanted interactions with other systems, incorrect computations and data corruption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of the testing process</a:t>
            </a:r>
            <a:endParaRPr lang="en-US" dirty="0"/>
          </a:p>
        </p:txBody>
      </p:sp>
      <p:pic>
        <p:nvPicPr>
          <p:cNvPr id="1026" name="Picture 2" descr="C:\Users\Rumman\Desktop\test mode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5114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</a:rPr>
              <a:t>Test case design is a part of system and component testing where you design the test cases (inputs and predicted outputs) that test the system.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The goal of the test case design process is to create a set of test cases that are effective in discovering program defects and showing that the system meets its requirements.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To design a test case, you select a feature of the system or component that you are testing.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You then select a set of inputs that execute that feature, document the expected outputs or output ranges.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4191000"/>
          </a:xfrm>
        </p:spPr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</a:rPr>
              <a:t>The software process viewed as the spiral illustrated in the Figure.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Initially, system engineering defines the role of software and leads to software requirements analysis, where the information domain, function, behavior, performance, constraints, and validation criteria for software are established.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Moving inward along the spiral, you come to design and finally to coding.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To develop computer software, you spiral inward (counterclockwise).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8305800" cy="4572000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</a:rPr>
              <a:t>A strategy for software testing may also be viewed in the context of the spiral.</a:t>
            </a:r>
          </a:p>
          <a:p>
            <a:r>
              <a:rPr lang="en-US" sz="1800" b="1" i="1" dirty="0" smtClean="0">
                <a:solidFill>
                  <a:srgbClr val="000000"/>
                </a:solidFill>
              </a:rPr>
              <a:t>Unit testing </a:t>
            </a:r>
            <a:r>
              <a:rPr lang="en-US" sz="1800" i="1" dirty="0" smtClean="0">
                <a:solidFill>
                  <a:srgbClr val="000000"/>
                </a:solidFill>
              </a:rPr>
              <a:t>begins at the vortex of the spiral </a:t>
            </a:r>
            <a:r>
              <a:rPr lang="en-US" sz="1800" dirty="0" smtClean="0">
                <a:solidFill>
                  <a:srgbClr val="000000"/>
                </a:solidFill>
              </a:rPr>
              <a:t>and</a:t>
            </a:r>
            <a:r>
              <a:rPr lang="en-US" sz="1800" b="1" i="1" dirty="0" smtClean="0">
                <a:solidFill>
                  <a:srgbClr val="000000"/>
                </a:solidFill>
              </a:rPr>
              <a:t> concentrates </a:t>
            </a:r>
            <a:r>
              <a:rPr lang="en-US" sz="1800" i="1" dirty="0" smtClean="0">
                <a:solidFill>
                  <a:srgbClr val="000000"/>
                </a:solidFill>
              </a:rPr>
              <a:t>on each </a:t>
            </a:r>
            <a:r>
              <a:rPr lang="en-US" sz="1800" b="1" dirty="0" smtClean="0">
                <a:solidFill>
                  <a:srgbClr val="000000"/>
                </a:solidFill>
              </a:rPr>
              <a:t>unit</a:t>
            </a:r>
            <a:r>
              <a:rPr lang="en-US" sz="1800" dirty="0" smtClean="0">
                <a:solidFill>
                  <a:srgbClr val="000000"/>
                </a:solidFill>
              </a:rPr>
              <a:t> (e.g., component, class, or WebApp content object) of the software as implemented in source code.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Testing progresses by </a:t>
            </a:r>
            <a:r>
              <a:rPr lang="en-US" sz="1800" b="1" dirty="0" smtClean="0">
                <a:solidFill>
                  <a:srgbClr val="000000"/>
                </a:solidFill>
              </a:rPr>
              <a:t>moving outward </a:t>
            </a:r>
            <a:r>
              <a:rPr lang="en-US" sz="1800" dirty="0" smtClean="0">
                <a:solidFill>
                  <a:srgbClr val="000000"/>
                </a:solidFill>
              </a:rPr>
              <a:t>along the spiral to </a:t>
            </a:r>
            <a:r>
              <a:rPr lang="en-US" sz="1800" b="1" i="1" dirty="0" smtClean="0">
                <a:solidFill>
                  <a:srgbClr val="000000"/>
                </a:solidFill>
              </a:rPr>
              <a:t>integration testing</a:t>
            </a:r>
            <a:r>
              <a:rPr lang="en-US" sz="1800" i="1" dirty="0" smtClean="0">
                <a:solidFill>
                  <a:srgbClr val="000000"/>
                </a:solidFill>
              </a:rPr>
              <a:t>, where the </a:t>
            </a:r>
            <a:r>
              <a:rPr lang="en-US" sz="1800" b="1" i="1" dirty="0" smtClean="0">
                <a:solidFill>
                  <a:srgbClr val="000000"/>
                </a:solidFill>
              </a:rPr>
              <a:t>focus</a:t>
            </a:r>
            <a:r>
              <a:rPr lang="en-US" sz="1800" i="1" dirty="0" smtClean="0">
                <a:solidFill>
                  <a:srgbClr val="000000"/>
                </a:solidFill>
              </a:rPr>
              <a:t> is on design and the </a:t>
            </a:r>
            <a:r>
              <a:rPr lang="en-US" sz="1800" b="1" i="1" dirty="0" smtClean="0">
                <a:solidFill>
                  <a:srgbClr val="000000"/>
                </a:solidFill>
              </a:rPr>
              <a:t>construction</a:t>
            </a:r>
            <a:r>
              <a:rPr lang="en-US" sz="1800" i="1" dirty="0" smtClean="0">
                <a:solidFill>
                  <a:srgbClr val="000000"/>
                </a:solidFill>
              </a:rPr>
              <a:t> of the software </a:t>
            </a:r>
            <a:r>
              <a:rPr lang="en-US" sz="1800" dirty="0" smtClean="0">
                <a:solidFill>
                  <a:srgbClr val="000000"/>
                </a:solidFill>
              </a:rPr>
              <a:t>architecture. 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Taking </a:t>
            </a:r>
            <a:r>
              <a:rPr lang="en-US" sz="1800" b="1" dirty="0" smtClean="0">
                <a:solidFill>
                  <a:srgbClr val="000000"/>
                </a:solidFill>
              </a:rPr>
              <a:t>another turn </a:t>
            </a:r>
            <a:r>
              <a:rPr lang="en-US" sz="1800" dirty="0" smtClean="0">
                <a:solidFill>
                  <a:srgbClr val="000000"/>
                </a:solidFill>
              </a:rPr>
              <a:t>outward on the spiral, you encounter </a:t>
            </a:r>
            <a:r>
              <a:rPr lang="en-US" sz="1800" b="1" i="1" dirty="0" smtClean="0">
                <a:solidFill>
                  <a:srgbClr val="000000"/>
                </a:solidFill>
              </a:rPr>
              <a:t>validation testing</a:t>
            </a:r>
            <a:r>
              <a:rPr lang="en-US" sz="1800" i="1" dirty="0" smtClean="0">
                <a:solidFill>
                  <a:srgbClr val="000000"/>
                </a:solidFill>
              </a:rPr>
              <a:t>, where </a:t>
            </a:r>
            <a:r>
              <a:rPr lang="en-US" sz="1800" b="1" i="1" dirty="0" smtClean="0">
                <a:solidFill>
                  <a:srgbClr val="000000"/>
                </a:solidFill>
              </a:rPr>
              <a:t>requirements established </a:t>
            </a:r>
            <a:r>
              <a:rPr lang="en-US" sz="1800" i="1" dirty="0" smtClean="0">
                <a:solidFill>
                  <a:srgbClr val="000000"/>
                </a:solidFill>
              </a:rPr>
              <a:t>as part of requirements modeling are validated </a:t>
            </a:r>
            <a:r>
              <a:rPr lang="en-US" sz="1800" dirty="0" smtClean="0">
                <a:solidFill>
                  <a:srgbClr val="000000"/>
                </a:solidFill>
              </a:rPr>
              <a:t>against the software that has been constructed. 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Finally, you arrive at </a:t>
            </a:r>
            <a:r>
              <a:rPr lang="en-US" sz="1800" b="1" i="1" dirty="0" smtClean="0">
                <a:solidFill>
                  <a:srgbClr val="000000"/>
                </a:solidFill>
              </a:rPr>
              <a:t>system testing</a:t>
            </a:r>
            <a:r>
              <a:rPr lang="en-US" sz="1800" i="1" dirty="0" smtClean="0">
                <a:solidFill>
                  <a:srgbClr val="000000"/>
                </a:solidFill>
              </a:rPr>
              <a:t>, where the software and other </a:t>
            </a:r>
            <a:r>
              <a:rPr lang="en-US" sz="1800" b="1" i="1" dirty="0" smtClean="0">
                <a:solidFill>
                  <a:srgbClr val="000000"/>
                </a:solidFill>
              </a:rPr>
              <a:t>system elements</a:t>
            </a:r>
            <a:r>
              <a:rPr lang="en-US" sz="1800" i="1" dirty="0" smtClean="0">
                <a:solidFill>
                  <a:srgbClr val="000000"/>
                </a:solidFill>
              </a:rPr>
              <a:t> are </a:t>
            </a:r>
            <a:r>
              <a:rPr lang="en-US" sz="1800" b="1" i="1" dirty="0" smtClean="0">
                <a:solidFill>
                  <a:srgbClr val="000000"/>
                </a:solidFill>
              </a:rPr>
              <a:t>tested as a whole</a:t>
            </a:r>
            <a:r>
              <a:rPr lang="en-US" sz="1800" i="1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sz="1800" i="1" dirty="0" smtClean="0">
                <a:solidFill>
                  <a:srgbClr val="000000"/>
                </a:solidFill>
              </a:rPr>
              <a:t>To test </a:t>
            </a:r>
            <a:r>
              <a:rPr lang="en-US" sz="1800" dirty="0" smtClean="0">
                <a:solidFill>
                  <a:srgbClr val="000000"/>
                </a:solidFill>
              </a:rPr>
              <a:t>computer software, you </a:t>
            </a:r>
            <a:r>
              <a:rPr lang="en-US" sz="1800" b="1" dirty="0" smtClean="0">
                <a:solidFill>
                  <a:srgbClr val="000000"/>
                </a:solidFill>
              </a:rPr>
              <a:t>spiral out </a:t>
            </a:r>
            <a:r>
              <a:rPr lang="en-US" sz="1800" dirty="0" smtClean="0">
                <a:solidFill>
                  <a:srgbClr val="000000"/>
                </a:solidFill>
              </a:rPr>
              <a:t>in a </a:t>
            </a:r>
            <a:r>
              <a:rPr lang="en-US" sz="1800" b="1" dirty="0" smtClean="0">
                <a:solidFill>
                  <a:srgbClr val="000000"/>
                </a:solidFill>
              </a:rPr>
              <a:t>clockwise direction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 design template</Template>
  <TotalTime>1156</TotalTime>
  <Words>1808</Words>
  <Application>Microsoft Office PowerPoint</Application>
  <PresentationFormat>On-screen Show (4:3)</PresentationFormat>
  <Paragraphs>147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Capsules design template</vt:lpstr>
      <vt:lpstr>Software Testing</vt:lpstr>
      <vt:lpstr>Verification and Validation</vt:lpstr>
      <vt:lpstr>Verification and Validation</vt:lpstr>
      <vt:lpstr> Software testing process has two distinct goals:</vt:lpstr>
      <vt:lpstr> Software testing process has two distinct goals:</vt:lpstr>
      <vt:lpstr>Model of the testing process</vt:lpstr>
      <vt:lpstr>Test Case</vt:lpstr>
      <vt:lpstr>Software Testing Strategy</vt:lpstr>
      <vt:lpstr>Software Testing Strategy</vt:lpstr>
      <vt:lpstr>Testing strategy</vt:lpstr>
      <vt:lpstr>Unit Testing</vt:lpstr>
      <vt:lpstr>Unit Testing</vt:lpstr>
      <vt:lpstr>Unit Testing</vt:lpstr>
      <vt:lpstr>Unit-test environment</vt:lpstr>
      <vt:lpstr>Unit-test environment</vt:lpstr>
      <vt:lpstr>Integration Testing</vt:lpstr>
      <vt:lpstr>Non-incremental  Integration Testing</vt:lpstr>
      <vt:lpstr>Incremental Integration Testing</vt:lpstr>
      <vt:lpstr>Top-down Integration</vt:lpstr>
      <vt:lpstr>Top-down Integration</vt:lpstr>
      <vt:lpstr>Bottom-up integration</vt:lpstr>
      <vt:lpstr>Slide 22</vt:lpstr>
      <vt:lpstr>Alpha and Beta Testing</vt:lpstr>
      <vt:lpstr>System Testing</vt:lpstr>
      <vt:lpstr>Different Types of System Testing</vt:lpstr>
      <vt:lpstr>Different Types of System Testing</vt:lpstr>
      <vt:lpstr>Debugging Process</vt:lpstr>
      <vt:lpstr>Debugging Process</vt:lpstr>
      <vt:lpstr>Why is Debugging so Difficult?</vt:lpstr>
      <vt:lpstr>Debugging Strategies</vt:lpstr>
      <vt:lpstr>Brute Force</vt:lpstr>
      <vt:lpstr>Backtracking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chaity</dc:creator>
  <cp:lastModifiedBy>User</cp:lastModifiedBy>
  <cp:revision>209</cp:revision>
  <cp:lastPrinted>1601-01-01T00:00:00Z</cp:lastPrinted>
  <dcterms:created xsi:type="dcterms:W3CDTF">2016-01-12T00:51:39Z</dcterms:created>
  <dcterms:modified xsi:type="dcterms:W3CDTF">2016-08-01T16:07:38Z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TC102037801033</vt:lpwstr>
  </property>
</Properties>
</file>