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06975" y="5732463"/>
            <a:ext cx="3794125" cy="496887"/>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628650" y="1825625"/>
            <a:ext cx="386715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825625"/>
            <a:ext cx="386715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28650" y="4076700"/>
            <a:ext cx="386715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4076700"/>
            <a:ext cx="386715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2723574768"/>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06975" y="5732463"/>
            <a:ext cx="3794125" cy="496887"/>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825625"/>
            <a:ext cx="3867150" cy="20986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076700"/>
            <a:ext cx="3867150" cy="21002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 xmlns:p14="http://schemas.microsoft.com/office/powerpoint/2010/main" val="1264303302"/>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5006975" y="5732463"/>
            <a:ext cx="3794125" cy="496887"/>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628650" y="1825625"/>
            <a:ext cx="7886700" cy="4351338"/>
          </a:xfrm>
          <a:prstGeom prst="rect">
            <a:avLst/>
          </a:prstGeom>
        </p:spPr>
        <p:txBody>
          <a:bodyPr/>
          <a:lstStyle/>
          <a:p>
            <a:endParaRPr lang="en-GB" dirty="0"/>
          </a:p>
        </p:txBody>
      </p:sp>
    </p:spTree>
    <p:extLst>
      <p:ext uri="{BB962C8B-B14F-4D97-AF65-F5344CB8AC3E}">
        <p14:creationId xmlns="" xmlns:p14="http://schemas.microsoft.com/office/powerpoint/2010/main" val="6494732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9/24/2016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4.xml"/><Relationship Id="rId1"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840480"/>
            <a:ext cx="6400800" cy="960120"/>
          </a:xfrm>
        </p:spPr>
        <p:txBody>
          <a:bodyPr/>
          <a:lstStyle/>
          <a:p>
            <a:endParaRPr lang="en-US" dirty="0"/>
          </a:p>
        </p:txBody>
      </p:sp>
      <p:sp>
        <p:nvSpPr>
          <p:cNvPr id="2" name="Title 1"/>
          <p:cNvSpPr>
            <a:spLocks noGrp="1"/>
          </p:cNvSpPr>
          <p:nvPr>
            <p:ph type="ctrTitle"/>
          </p:nvPr>
        </p:nvSpPr>
        <p:spPr>
          <a:xfrm>
            <a:off x="152400" y="1505930"/>
            <a:ext cx="8839200" cy="1470025"/>
          </a:xfrm>
        </p:spPr>
        <p:txBody>
          <a:bodyPr>
            <a:noAutofit/>
          </a:bodyPr>
          <a:lstStyle/>
          <a:p>
            <a:r>
              <a:rPr lang="en-GB" sz="4800" b="1" dirty="0" smtClean="0">
                <a:solidFill>
                  <a:schemeClr val="tx1"/>
                </a:solidFill>
              </a:rPr>
              <a:t>Basic Statistics and Probability  </a:t>
            </a:r>
            <a:endParaRPr lang="en-US" sz="4800" b="1" dirty="0">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83175" y="5999163"/>
            <a:ext cx="3794125" cy="496887"/>
          </a:xfrm>
          <a:ln/>
        </p:spPr>
        <p:txBody>
          <a:bodyPr lIns="92075" tIns="46038" rIns="92075" bIns="46038">
            <a:normAutofit fontScale="90000"/>
          </a:bodyPr>
          <a:lstStyle/>
          <a:p>
            <a:r>
              <a:rPr lang="en-US" dirty="0"/>
              <a:t>Types of Statistics</a:t>
            </a:r>
            <a:br>
              <a:rPr lang="en-US" dirty="0"/>
            </a:br>
            <a:r>
              <a:rPr lang="en-US" sz="1600" dirty="0"/>
              <a:t>(examples of inferential statistics)</a:t>
            </a:r>
          </a:p>
        </p:txBody>
      </p:sp>
      <p:graphicFrame>
        <p:nvGraphicFramePr>
          <p:cNvPr id="11275" name="Object 11"/>
          <p:cNvGraphicFramePr>
            <a:graphicFrameLocks noGrp="1" noChangeAspect="1"/>
          </p:cNvGraphicFramePr>
          <p:nvPr>
            <p:ph sz="quarter" idx="1"/>
          </p:nvPr>
        </p:nvGraphicFramePr>
        <p:xfrm>
          <a:off x="7618413" y="817563"/>
          <a:ext cx="1258887" cy="1644650"/>
        </p:xfrm>
        <a:graphic>
          <a:graphicData uri="http://schemas.openxmlformats.org/presentationml/2006/ole">
            <p:oleObj spid="_x0000_s5122" name="Flash Document" r:id="rId3" imgW="839520" imgH="1097280" progId="">
              <p:embed/>
            </p:oleObj>
          </a:graphicData>
        </a:graphic>
      </p:graphicFrame>
      <p:graphicFrame>
        <p:nvGraphicFramePr>
          <p:cNvPr id="11277" name="Object 13"/>
          <p:cNvGraphicFramePr>
            <a:graphicFrameLocks noGrp="1" noChangeAspect="1"/>
          </p:cNvGraphicFramePr>
          <p:nvPr>
            <p:ph sz="quarter" idx="2"/>
          </p:nvPr>
        </p:nvGraphicFramePr>
        <p:xfrm>
          <a:off x="811213" y="4872038"/>
          <a:ext cx="1311275" cy="1295400"/>
        </p:xfrm>
        <a:graphic>
          <a:graphicData uri="http://schemas.openxmlformats.org/presentationml/2006/ole">
            <p:oleObj spid="_x0000_s5123" name="Flash Document" r:id="rId4" imgW="1310760" imgH="1295280" progId="">
              <p:embed/>
            </p:oleObj>
          </a:graphicData>
        </a:graphic>
      </p:graphicFrame>
      <p:sp>
        <p:nvSpPr>
          <p:cNvPr id="11268"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11269" name="Text Box 5"/>
          <p:cNvSpPr txBox="1">
            <a:spLocks noChangeArrowheads="1"/>
          </p:cNvSpPr>
          <p:nvPr/>
        </p:nvSpPr>
        <p:spPr bwMode="auto">
          <a:xfrm>
            <a:off x="4252913" y="407988"/>
            <a:ext cx="3595687" cy="265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008000"/>
                </a:solidFill>
              </a:rPr>
              <a:t>Example 2: Wine tasters sip a few drops of wine to make a decision with respect to all the wine waiting to be released for sale. </a:t>
            </a:r>
            <a:endParaRPr lang="en-US" sz="2800" dirty="0">
              <a:solidFill>
                <a:srgbClr val="008000"/>
              </a:solidFill>
            </a:endParaRPr>
          </a:p>
        </p:txBody>
      </p:sp>
      <p:sp>
        <p:nvSpPr>
          <p:cNvPr id="11270" name="Rectangle 6"/>
          <p:cNvSpPr>
            <a:spLocks noChangeArrowheads="1"/>
          </p:cNvSpPr>
          <p:nvPr/>
        </p:nvSpPr>
        <p:spPr bwMode="auto">
          <a:xfrm>
            <a:off x="247650" y="303213"/>
            <a:ext cx="3451225" cy="4362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993300"/>
                </a:solidFill>
              </a:rPr>
              <a:t>Example 1: TV networks constantly monitor the popularity of their programs by hiring Nielsen and other organizations to sample the preferences of TV viewers.</a:t>
            </a:r>
          </a:p>
        </p:txBody>
      </p:sp>
      <p:sp>
        <p:nvSpPr>
          <p:cNvPr id="11273" name="Rectangle 9"/>
          <p:cNvSpPr>
            <a:spLocks noChangeArrowheads="1"/>
          </p:cNvSpPr>
          <p:nvPr/>
        </p:nvSpPr>
        <p:spPr bwMode="auto">
          <a:xfrm>
            <a:off x="3749675" y="3255963"/>
            <a:ext cx="5165725" cy="2284412"/>
          </a:xfrm>
          <a:prstGeom prst="rect">
            <a:avLst/>
          </a:prstGeom>
          <a:noFill/>
          <a:ln w="57150">
            <a:solidFill>
              <a:srgbClr val="993300"/>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FF3300"/>
                </a:solidFill>
              </a:rPr>
              <a:t>Example 3: The accounting department of a large firm will select a sample of the invoices to check for accuracy for all the invoices of the company.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animEffect transition="in" filter="blinds(horizontal)">
                                      <p:cBhvr>
                                        <p:cTn id="7" dur="500"/>
                                        <p:tgtEl>
                                          <p:spTgt spid="11269">
                                            <p:txEl>
                                              <p:pRg st="0" end="0"/>
                                            </p:txEl>
                                          </p:spTgt>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11275"/>
                                        </p:tgtEl>
                                        <p:attrNameLst>
                                          <p:attrName>style.visibility</p:attrName>
                                        </p:attrNameLst>
                                      </p:cBhvr>
                                      <p:to>
                                        <p:strVal val="visible"/>
                                      </p:to>
                                    </p:set>
                                    <p:anim calcmode="lin" valueType="num">
                                      <p:cBhvr>
                                        <p:cTn id="10" dur="500" fill="hold"/>
                                        <p:tgtEl>
                                          <p:spTgt spid="11275"/>
                                        </p:tgtEl>
                                        <p:attrNameLst>
                                          <p:attrName>ppt_w</p:attrName>
                                        </p:attrNameLst>
                                      </p:cBhvr>
                                      <p:tavLst>
                                        <p:tav tm="0">
                                          <p:val>
                                            <p:fltVal val="0"/>
                                          </p:val>
                                        </p:tav>
                                        <p:tav tm="100000">
                                          <p:val>
                                            <p:strVal val="#ppt_w"/>
                                          </p:val>
                                        </p:tav>
                                      </p:tavLst>
                                    </p:anim>
                                    <p:anim calcmode="lin" valueType="num">
                                      <p:cBhvr>
                                        <p:cTn id="11" dur="500" fill="hold"/>
                                        <p:tgtEl>
                                          <p:spTgt spid="11275"/>
                                        </p:tgtEl>
                                        <p:attrNameLst>
                                          <p:attrName>ppt_h</p:attrName>
                                        </p:attrNameLst>
                                      </p:cBhvr>
                                      <p:tavLst>
                                        <p:tav tm="0">
                                          <p:val>
                                            <p:fltVal val="0"/>
                                          </p:val>
                                        </p:tav>
                                        <p:tav tm="100000">
                                          <p:val>
                                            <p:strVal val="#ppt_h"/>
                                          </p:val>
                                        </p:tav>
                                      </p:tavLst>
                                    </p:anim>
                                    <p:anim calcmode="lin" valueType="num">
                                      <p:cBhvr>
                                        <p:cTn id="12" dur="500" fill="hold"/>
                                        <p:tgtEl>
                                          <p:spTgt spid="11275"/>
                                        </p:tgtEl>
                                        <p:attrNameLst>
                                          <p:attrName>style.rotation</p:attrName>
                                        </p:attrNameLst>
                                      </p:cBhvr>
                                      <p:tavLst>
                                        <p:tav tm="0">
                                          <p:val>
                                            <p:fltVal val="360"/>
                                          </p:val>
                                        </p:tav>
                                        <p:tav tm="100000">
                                          <p:val>
                                            <p:fltVal val="0"/>
                                          </p:val>
                                        </p:tav>
                                      </p:tavLst>
                                    </p:anim>
                                    <p:animEffect transition="in" filter="fade">
                                      <p:cBhvr>
                                        <p:cTn id="13" dur="500"/>
                                        <p:tgtEl>
                                          <p:spTgt spid="112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273"/>
                                        </p:tgtEl>
                                        <p:attrNameLst>
                                          <p:attrName>style.visibility</p:attrName>
                                        </p:attrNameLst>
                                      </p:cBhvr>
                                      <p:to>
                                        <p:strVal val="visible"/>
                                      </p:to>
                                    </p:set>
                                    <p:animEffect transition="in" filter="box(in)">
                                      <p:cBhvr>
                                        <p:cTn id="18"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autoUpdateAnimBg="0"/>
      <p:bldP spid="1127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10245" name="Text Box 5"/>
          <p:cNvSpPr txBox="1">
            <a:spLocks noChangeArrowheads="1"/>
          </p:cNvSpPr>
          <p:nvPr/>
        </p:nvSpPr>
        <p:spPr bwMode="auto">
          <a:xfrm>
            <a:off x="266700" y="2200275"/>
            <a:ext cx="3019425" cy="3373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20000"/>
              </a:spcBef>
              <a:buClr>
                <a:srgbClr val="990000"/>
              </a:buClr>
              <a:buSzPct val="65000"/>
              <a:buFont typeface="Wingdings" panose="05000000000000000000" pitchFamily="2" charset="2"/>
              <a:buNone/>
            </a:pPr>
            <a:r>
              <a:rPr lang="en-US" sz="2800" b="0" i="0" dirty="0"/>
              <a:t>A</a:t>
            </a:r>
            <a:r>
              <a:rPr lang="en-US" sz="3200" b="0" i="0" dirty="0"/>
              <a:t> </a:t>
            </a:r>
            <a:r>
              <a:rPr lang="en-US" sz="3600" i="0" dirty="0">
                <a:solidFill>
                  <a:schemeClr val="accent1"/>
                </a:solidFill>
                <a:effectLst>
                  <a:outerShdw blurRad="38100" dist="38100" dir="2700000" algn="tl">
                    <a:srgbClr val="C0C0C0"/>
                  </a:outerShdw>
                </a:effectLst>
              </a:rPr>
              <a:t>Population</a:t>
            </a:r>
            <a:r>
              <a:rPr lang="en-US" sz="3200" b="0" i="0" dirty="0">
                <a:solidFill>
                  <a:srgbClr val="009900"/>
                </a:solidFill>
              </a:rPr>
              <a:t> </a:t>
            </a:r>
            <a:r>
              <a:rPr lang="en-US" sz="2800" b="0" i="0" dirty="0"/>
              <a:t>is a</a:t>
            </a:r>
            <a:r>
              <a:rPr lang="en-US" sz="3200" b="0" i="0" dirty="0"/>
              <a:t> </a:t>
            </a:r>
            <a:r>
              <a:rPr lang="en-US" sz="3600" i="0" dirty="0">
                <a:solidFill>
                  <a:schemeClr val="accent1"/>
                </a:solidFill>
                <a:effectLst>
                  <a:outerShdw blurRad="38100" dist="38100" dir="2700000" algn="tl">
                    <a:srgbClr val="C0C0C0"/>
                  </a:outerShdw>
                </a:effectLst>
              </a:rPr>
              <a:t>Collection</a:t>
            </a:r>
            <a:r>
              <a:rPr lang="en-US" sz="3200" b="0" i="0" dirty="0">
                <a:solidFill>
                  <a:schemeClr val="accent1"/>
                </a:solidFill>
              </a:rPr>
              <a:t> </a:t>
            </a:r>
            <a:r>
              <a:rPr lang="en-US" sz="2800" b="0" i="0" dirty="0"/>
              <a:t>of all possible individuals, objects, or measurements of interest</a:t>
            </a:r>
            <a:r>
              <a:rPr lang="en-US" sz="3200" b="0" i="0" dirty="0"/>
              <a:t>.</a:t>
            </a:r>
          </a:p>
          <a:p>
            <a:pPr>
              <a:spcBef>
                <a:spcPct val="50000"/>
              </a:spcBef>
            </a:pPr>
            <a:endParaRPr lang="en-US" sz="1400" dirty="0">
              <a:solidFill>
                <a:srgbClr val="FFCC00"/>
              </a:solidFill>
            </a:endParaRPr>
          </a:p>
        </p:txBody>
      </p:sp>
      <p:sp>
        <p:nvSpPr>
          <p:cNvPr id="10246" name="Text Box 6"/>
          <p:cNvSpPr txBox="1">
            <a:spLocks noChangeArrowheads="1"/>
          </p:cNvSpPr>
          <p:nvPr/>
        </p:nvSpPr>
        <p:spPr bwMode="auto">
          <a:xfrm>
            <a:off x="6080125" y="2241550"/>
            <a:ext cx="2706688" cy="1922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0" i="0" dirty="0">
                <a:solidFill>
                  <a:schemeClr val="tx1"/>
                </a:solidFill>
              </a:rPr>
              <a:t>A</a:t>
            </a:r>
            <a:r>
              <a:rPr lang="en-US" sz="3200" b="0" i="0" dirty="0">
                <a:solidFill>
                  <a:schemeClr val="accent1"/>
                </a:solidFill>
              </a:rPr>
              <a:t> </a:t>
            </a:r>
            <a:r>
              <a:rPr lang="en-US" sz="3600" i="0" dirty="0">
                <a:solidFill>
                  <a:schemeClr val="accent1"/>
                </a:solidFill>
                <a:effectLst>
                  <a:outerShdw blurRad="38100" dist="38100" dir="2700000" algn="tl">
                    <a:srgbClr val="C0C0C0"/>
                  </a:outerShdw>
                </a:effectLst>
              </a:rPr>
              <a:t>Sample</a:t>
            </a:r>
            <a:r>
              <a:rPr lang="en-US" sz="3200" b="0" i="0" dirty="0">
                <a:solidFill>
                  <a:schemeClr val="accent1"/>
                </a:solidFill>
              </a:rPr>
              <a:t> </a:t>
            </a:r>
            <a:r>
              <a:rPr lang="en-US" sz="2800" b="0" i="0" dirty="0">
                <a:solidFill>
                  <a:schemeClr val="tx1"/>
                </a:solidFill>
              </a:rPr>
              <a:t>is a portion, or part, of the population of interest</a:t>
            </a:r>
          </a:p>
        </p:txBody>
      </p:sp>
      <p:sp>
        <p:nvSpPr>
          <p:cNvPr id="10248" name="Rectangle 8"/>
          <p:cNvSpPr>
            <a:spLocks noChangeArrowheads="1"/>
          </p:cNvSpPr>
          <p:nvPr/>
        </p:nvSpPr>
        <p:spPr bwMode="auto">
          <a:xfrm>
            <a:off x="381000" y="398463"/>
            <a:ext cx="847725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buClr>
                <a:srgbClr val="404960"/>
              </a:buClr>
              <a:buSzPct val="65000"/>
              <a:buFont typeface="Wingdings" panose="05000000000000000000" pitchFamily="2" charset="2"/>
              <a:buNone/>
            </a:pPr>
            <a:r>
              <a:rPr lang="en-US" sz="3600" i="0" dirty="0" smtClean="0">
                <a:solidFill>
                  <a:schemeClr val="accent1"/>
                </a:solidFill>
                <a:effectLst>
                  <a:outerShdw blurRad="38100" dist="38100" dir="2700000" algn="tl">
                    <a:srgbClr val="C0C0C0"/>
                  </a:outerShdw>
                </a:effectLst>
              </a:rPr>
              <a:t>Basic Terms of Statistics</a:t>
            </a:r>
            <a:endParaRPr lang="en-US" sz="2800" i="0" dirty="0">
              <a:solidFill>
                <a:schemeClr val="tx1"/>
              </a:solidFill>
            </a:endParaRPr>
          </a:p>
        </p:txBody>
      </p:sp>
      <p:graphicFrame>
        <p:nvGraphicFramePr>
          <p:cNvPr id="10249" name="Object 9"/>
          <p:cNvGraphicFramePr>
            <a:graphicFrameLocks noGrp="1" noChangeAspect="1"/>
          </p:cNvGraphicFramePr>
          <p:nvPr>
            <p:ph sz="quarter" idx="1"/>
          </p:nvPr>
        </p:nvGraphicFramePr>
        <p:xfrm>
          <a:off x="3373438" y="2274888"/>
          <a:ext cx="2395537" cy="3176587"/>
        </p:xfrm>
        <a:graphic>
          <a:graphicData uri="http://schemas.openxmlformats.org/presentationml/2006/ole">
            <p:oleObj spid="_x0000_s6146" name="Flash Document" r:id="rId3" imgW="2395080" imgH="317628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blinds(horizontal)">
                                      <p:cBhvr>
                                        <p:cTn id="7" dur="500"/>
                                        <p:tgtEl>
                                          <p:spTgt spid="10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6"/>
                                        </p:tgtEl>
                                        <p:attrNameLst>
                                          <p:attrName>style.visibility</p:attrName>
                                        </p:attrNameLst>
                                      </p:cBhvr>
                                      <p:to>
                                        <p:strVal val="visible"/>
                                      </p:to>
                                    </p:set>
                                    <p:animEffect transition="in" filter="blinds(horizontal)">
                                      <p:cBhvr>
                                        <p:cTn id="12"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P spid="1024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880394"/>
          </a:xfrm>
          <a:prstGeom prst="rect">
            <a:avLst/>
          </a:prstGeom>
        </p:spPr>
        <p:txBody>
          <a:bodyPr/>
          <a:lstStyle>
            <a:lvl1pPr algn="ctr" rtl="0" eaLnBrk="0" fontAlgn="base" hangingPunct="0">
              <a:spcBef>
                <a:spcPct val="0"/>
              </a:spcBef>
              <a:spcAft>
                <a:spcPct val="0"/>
              </a:spcAft>
              <a:defRPr sz="2000" kern="1200">
                <a:solidFill>
                  <a:schemeClr val="tx1"/>
                </a:solidFill>
                <a:latin typeface="+mj-lt"/>
                <a:ea typeface="+mj-ea"/>
                <a:cs typeface="+mj-cs"/>
              </a:defRPr>
            </a:lvl1pPr>
            <a:lvl2pPr algn="ctr" rtl="0" eaLnBrk="0" fontAlgn="base" hangingPunct="0">
              <a:spcBef>
                <a:spcPct val="0"/>
              </a:spcBef>
              <a:spcAft>
                <a:spcPct val="0"/>
              </a:spcAft>
              <a:defRPr sz="2000">
                <a:solidFill>
                  <a:schemeClr val="tx1"/>
                </a:solidFill>
                <a:latin typeface="Times New Roman" panose="02020603050405020304" pitchFamily="18" charset="0"/>
              </a:defRPr>
            </a:lvl2pPr>
            <a:lvl3pPr algn="ctr" rtl="0" eaLnBrk="0" fontAlgn="base" hangingPunct="0">
              <a:spcBef>
                <a:spcPct val="0"/>
              </a:spcBef>
              <a:spcAft>
                <a:spcPct val="0"/>
              </a:spcAft>
              <a:defRPr sz="2000">
                <a:solidFill>
                  <a:schemeClr val="tx1"/>
                </a:solidFill>
                <a:latin typeface="Times New Roman" panose="02020603050405020304" pitchFamily="18" charset="0"/>
              </a:defRPr>
            </a:lvl3pPr>
            <a:lvl4pPr algn="ctr" rtl="0" eaLnBrk="0" fontAlgn="base" hangingPunct="0">
              <a:spcBef>
                <a:spcPct val="0"/>
              </a:spcBef>
              <a:spcAft>
                <a:spcPct val="0"/>
              </a:spcAft>
              <a:defRPr sz="2000">
                <a:solidFill>
                  <a:schemeClr val="tx1"/>
                </a:solidFill>
                <a:latin typeface="Times New Roman" panose="02020603050405020304" pitchFamily="18" charset="0"/>
              </a:defRPr>
            </a:lvl4pPr>
            <a:lvl5pPr algn="ctr" rtl="0" eaLnBrk="0" fontAlgn="base" hangingPunct="0">
              <a:spcBef>
                <a:spcPct val="0"/>
              </a:spcBef>
              <a:spcAft>
                <a:spcPct val="0"/>
              </a:spcAft>
              <a:defRPr sz="2000">
                <a:solidFill>
                  <a:schemeClr val="tx1"/>
                </a:solidFill>
                <a:latin typeface="Times New Roman" panose="02020603050405020304" pitchFamily="18" charset="0"/>
              </a:defRPr>
            </a:lvl5pPr>
            <a:lvl6pPr marL="457200" algn="ctr" rtl="0" eaLnBrk="0" fontAlgn="base" hangingPunct="0">
              <a:spcBef>
                <a:spcPct val="0"/>
              </a:spcBef>
              <a:spcAft>
                <a:spcPct val="0"/>
              </a:spcAft>
              <a:defRPr sz="2000">
                <a:solidFill>
                  <a:schemeClr val="tx1"/>
                </a:solidFill>
                <a:latin typeface="Times New Roman" panose="02020603050405020304" pitchFamily="18" charset="0"/>
              </a:defRPr>
            </a:lvl6pPr>
            <a:lvl7pPr marL="914400" algn="ctr" rtl="0" eaLnBrk="0" fontAlgn="base" hangingPunct="0">
              <a:spcBef>
                <a:spcPct val="0"/>
              </a:spcBef>
              <a:spcAft>
                <a:spcPct val="0"/>
              </a:spcAft>
              <a:defRPr sz="2000">
                <a:solidFill>
                  <a:schemeClr val="tx1"/>
                </a:solidFill>
                <a:latin typeface="Times New Roman" panose="02020603050405020304" pitchFamily="18" charset="0"/>
              </a:defRPr>
            </a:lvl7pPr>
            <a:lvl8pPr marL="1371600" algn="ctr" rtl="0" eaLnBrk="0" fontAlgn="base" hangingPunct="0">
              <a:spcBef>
                <a:spcPct val="0"/>
              </a:spcBef>
              <a:spcAft>
                <a:spcPct val="0"/>
              </a:spcAft>
              <a:defRPr sz="2000">
                <a:solidFill>
                  <a:schemeClr val="tx1"/>
                </a:solidFill>
                <a:latin typeface="Times New Roman" panose="02020603050405020304" pitchFamily="18" charset="0"/>
              </a:defRPr>
            </a:lvl8pPr>
            <a:lvl9pPr marL="1828800" algn="ctr" rtl="0" eaLnBrk="0" fontAlgn="base" hangingPunct="0">
              <a:spcBef>
                <a:spcPct val="0"/>
              </a:spcBef>
              <a:spcAft>
                <a:spcPct val="0"/>
              </a:spcAft>
              <a:defRPr sz="2000">
                <a:solidFill>
                  <a:schemeClr val="tx1"/>
                </a:solidFill>
                <a:latin typeface="Times New Roman" panose="02020603050405020304" pitchFamily="18" charset="0"/>
              </a:defRPr>
            </a:lvl9pPr>
          </a:lstStyle>
          <a:p>
            <a:r>
              <a:rPr lang="en-US" sz="4000" b="0" i="0" dirty="0" smtClean="0"/>
              <a:t>Parameter and Statistic</a:t>
            </a:r>
            <a:endParaRPr lang="en-US" sz="4000" b="0" i="0" dirty="0"/>
          </a:p>
        </p:txBody>
      </p:sp>
      <p:sp>
        <p:nvSpPr>
          <p:cNvPr id="3" name="Rectangle 3"/>
          <p:cNvSpPr txBox="1">
            <a:spLocks noChangeArrowheads="1"/>
          </p:cNvSpPr>
          <p:nvPr/>
        </p:nvSpPr>
        <p:spPr>
          <a:xfrm>
            <a:off x="457200" y="1600200"/>
            <a:ext cx="8229600" cy="3621505"/>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kern="12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kern="1200">
                <a:solidFill>
                  <a:schemeClr val="tx1"/>
                </a:solidFill>
                <a:latin typeface="+mn-lt"/>
                <a:ea typeface="+mn-ea"/>
                <a:cs typeface="+mn-cs"/>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kern="1200">
                <a:solidFill>
                  <a:schemeClr val="tx1"/>
                </a:solidFill>
                <a:latin typeface="+mn-lt"/>
                <a:ea typeface="+mn-ea"/>
                <a:cs typeface="+mn-cs"/>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kern="1200">
                <a:solidFill>
                  <a:schemeClr val="tx1"/>
                </a:solidFill>
                <a:latin typeface="+mn-lt"/>
                <a:ea typeface="+mn-ea"/>
                <a:cs typeface="+mn-cs"/>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b="0" i="0" dirty="0"/>
              <a:t>A </a:t>
            </a:r>
            <a:r>
              <a:rPr lang="en-US" b="0" i="0" dirty="0">
                <a:solidFill>
                  <a:srgbClr val="00B050"/>
                </a:solidFill>
              </a:rPr>
              <a:t>parameter</a:t>
            </a:r>
            <a:r>
              <a:rPr lang="en-US" b="0" i="0" dirty="0"/>
              <a:t> is a summary measure computed to describe a characteristic of the </a:t>
            </a:r>
            <a:r>
              <a:rPr lang="en-US" b="0" i="0" dirty="0" smtClean="0"/>
              <a:t>population</a:t>
            </a:r>
          </a:p>
          <a:p>
            <a:pPr marL="0" indent="0">
              <a:lnSpc>
                <a:spcPct val="110000"/>
              </a:lnSpc>
              <a:buNone/>
            </a:pPr>
            <a:r>
              <a:rPr lang="en-US" b="0" i="0" dirty="0"/>
              <a:t> </a:t>
            </a:r>
            <a:r>
              <a:rPr lang="en-US" b="0" i="0" dirty="0" smtClean="0"/>
              <a:t>Example: The average height of the students in this university.</a:t>
            </a:r>
          </a:p>
          <a:p>
            <a:pPr marL="0" indent="0">
              <a:lnSpc>
                <a:spcPct val="110000"/>
              </a:lnSpc>
              <a:buNone/>
            </a:pPr>
            <a:endParaRPr lang="en-US" b="0" i="0" dirty="0"/>
          </a:p>
          <a:p>
            <a:pPr>
              <a:lnSpc>
                <a:spcPct val="110000"/>
              </a:lnSpc>
            </a:pPr>
            <a:r>
              <a:rPr lang="en-US" b="0" i="0" dirty="0"/>
              <a:t>A </a:t>
            </a:r>
            <a:r>
              <a:rPr lang="en-US" b="0" i="0" dirty="0">
                <a:solidFill>
                  <a:srgbClr val="00B050"/>
                </a:solidFill>
              </a:rPr>
              <a:t>statistic</a:t>
            </a:r>
            <a:r>
              <a:rPr lang="en-US" b="0" i="0" dirty="0"/>
              <a:t> is a summary measure computed to describe a characteristic of the </a:t>
            </a:r>
            <a:r>
              <a:rPr lang="en-US" b="0" i="0" dirty="0" smtClean="0"/>
              <a:t>sample.</a:t>
            </a:r>
          </a:p>
          <a:p>
            <a:pPr marL="0" indent="0">
              <a:lnSpc>
                <a:spcPct val="110000"/>
              </a:lnSpc>
              <a:buNone/>
            </a:pPr>
            <a:r>
              <a:rPr lang="en-US" b="0" i="0" dirty="0" smtClean="0"/>
              <a:t>Or, </a:t>
            </a:r>
            <a:r>
              <a:rPr lang="en-US" b="0" i="0" dirty="0" smtClean="0">
                <a:solidFill>
                  <a:srgbClr val="00B050"/>
                </a:solidFill>
              </a:rPr>
              <a:t>statistic</a:t>
            </a:r>
            <a:r>
              <a:rPr lang="en-US" b="0" i="0" dirty="0" smtClean="0"/>
              <a:t> is the function of sample observations.</a:t>
            </a:r>
          </a:p>
          <a:p>
            <a:pPr marL="0" indent="0">
              <a:lnSpc>
                <a:spcPct val="110000"/>
              </a:lnSpc>
              <a:buNone/>
            </a:pPr>
            <a:r>
              <a:rPr lang="en-US" b="0" i="0" dirty="0"/>
              <a:t> </a:t>
            </a:r>
            <a:r>
              <a:rPr lang="en-US" b="0" i="0" dirty="0" smtClean="0"/>
              <a:t>Example: The average height of student in this class.</a:t>
            </a:r>
            <a:endParaRPr lang="en-US" b="0" i="0" dirty="0"/>
          </a:p>
          <a:p>
            <a:pPr marL="0" indent="0">
              <a:buNone/>
            </a:pPr>
            <a:r>
              <a:rPr lang="en-US" b="0" i="0" dirty="0" smtClean="0"/>
              <a:t>  </a:t>
            </a:r>
            <a:endParaRPr lang="en-US" b="0" i="0" dirty="0"/>
          </a:p>
        </p:txBody>
      </p:sp>
    </p:spTree>
    <p:extLst>
      <p:ext uri="{BB962C8B-B14F-4D97-AF65-F5344CB8AC3E}">
        <p14:creationId xmlns="" xmlns:p14="http://schemas.microsoft.com/office/powerpoint/2010/main" val="4175797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74638"/>
            <a:ext cx="8229600" cy="880394"/>
          </a:xfrm>
          <a:prstGeom prst="rect">
            <a:avLst/>
          </a:prstGeom>
        </p:spPr>
        <p:txBody>
          <a:bodyPr/>
          <a:lstStyle>
            <a:lvl1pPr algn="ctr" rtl="0" eaLnBrk="0" fontAlgn="base" hangingPunct="0">
              <a:spcBef>
                <a:spcPct val="0"/>
              </a:spcBef>
              <a:spcAft>
                <a:spcPct val="0"/>
              </a:spcAft>
              <a:defRPr sz="2000" kern="1200">
                <a:solidFill>
                  <a:schemeClr val="tx1"/>
                </a:solidFill>
                <a:latin typeface="+mj-lt"/>
                <a:ea typeface="+mj-ea"/>
                <a:cs typeface="+mj-cs"/>
              </a:defRPr>
            </a:lvl1pPr>
            <a:lvl2pPr algn="ctr" rtl="0" eaLnBrk="0" fontAlgn="base" hangingPunct="0">
              <a:spcBef>
                <a:spcPct val="0"/>
              </a:spcBef>
              <a:spcAft>
                <a:spcPct val="0"/>
              </a:spcAft>
              <a:defRPr sz="2000">
                <a:solidFill>
                  <a:schemeClr val="tx1"/>
                </a:solidFill>
                <a:latin typeface="Times New Roman" panose="02020603050405020304" pitchFamily="18" charset="0"/>
              </a:defRPr>
            </a:lvl2pPr>
            <a:lvl3pPr algn="ctr" rtl="0" eaLnBrk="0" fontAlgn="base" hangingPunct="0">
              <a:spcBef>
                <a:spcPct val="0"/>
              </a:spcBef>
              <a:spcAft>
                <a:spcPct val="0"/>
              </a:spcAft>
              <a:defRPr sz="2000">
                <a:solidFill>
                  <a:schemeClr val="tx1"/>
                </a:solidFill>
                <a:latin typeface="Times New Roman" panose="02020603050405020304" pitchFamily="18" charset="0"/>
              </a:defRPr>
            </a:lvl3pPr>
            <a:lvl4pPr algn="ctr" rtl="0" eaLnBrk="0" fontAlgn="base" hangingPunct="0">
              <a:spcBef>
                <a:spcPct val="0"/>
              </a:spcBef>
              <a:spcAft>
                <a:spcPct val="0"/>
              </a:spcAft>
              <a:defRPr sz="2000">
                <a:solidFill>
                  <a:schemeClr val="tx1"/>
                </a:solidFill>
                <a:latin typeface="Times New Roman" panose="02020603050405020304" pitchFamily="18" charset="0"/>
              </a:defRPr>
            </a:lvl4pPr>
            <a:lvl5pPr algn="ctr" rtl="0" eaLnBrk="0" fontAlgn="base" hangingPunct="0">
              <a:spcBef>
                <a:spcPct val="0"/>
              </a:spcBef>
              <a:spcAft>
                <a:spcPct val="0"/>
              </a:spcAft>
              <a:defRPr sz="2000">
                <a:solidFill>
                  <a:schemeClr val="tx1"/>
                </a:solidFill>
                <a:latin typeface="Times New Roman" panose="02020603050405020304" pitchFamily="18" charset="0"/>
              </a:defRPr>
            </a:lvl5pPr>
            <a:lvl6pPr marL="457200" algn="ctr" rtl="0" eaLnBrk="0" fontAlgn="base" hangingPunct="0">
              <a:spcBef>
                <a:spcPct val="0"/>
              </a:spcBef>
              <a:spcAft>
                <a:spcPct val="0"/>
              </a:spcAft>
              <a:defRPr sz="2000">
                <a:solidFill>
                  <a:schemeClr val="tx1"/>
                </a:solidFill>
                <a:latin typeface="Times New Roman" panose="02020603050405020304" pitchFamily="18" charset="0"/>
              </a:defRPr>
            </a:lvl6pPr>
            <a:lvl7pPr marL="914400" algn="ctr" rtl="0" eaLnBrk="0" fontAlgn="base" hangingPunct="0">
              <a:spcBef>
                <a:spcPct val="0"/>
              </a:spcBef>
              <a:spcAft>
                <a:spcPct val="0"/>
              </a:spcAft>
              <a:defRPr sz="2000">
                <a:solidFill>
                  <a:schemeClr val="tx1"/>
                </a:solidFill>
                <a:latin typeface="Times New Roman" panose="02020603050405020304" pitchFamily="18" charset="0"/>
              </a:defRPr>
            </a:lvl7pPr>
            <a:lvl8pPr marL="1371600" algn="ctr" rtl="0" eaLnBrk="0" fontAlgn="base" hangingPunct="0">
              <a:spcBef>
                <a:spcPct val="0"/>
              </a:spcBef>
              <a:spcAft>
                <a:spcPct val="0"/>
              </a:spcAft>
              <a:defRPr sz="2000">
                <a:solidFill>
                  <a:schemeClr val="tx1"/>
                </a:solidFill>
                <a:latin typeface="Times New Roman" panose="02020603050405020304" pitchFamily="18" charset="0"/>
              </a:defRPr>
            </a:lvl8pPr>
            <a:lvl9pPr marL="1828800" algn="ctr" rtl="0" eaLnBrk="0" fontAlgn="base" hangingPunct="0">
              <a:spcBef>
                <a:spcPct val="0"/>
              </a:spcBef>
              <a:spcAft>
                <a:spcPct val="0"/>
              </a:spcAft>
              <a:defRPr sz="2000">
                <a:solidFill>
                  <a:schemeClr val="tx1"/>
                </a:solidFill>
                <a:latin typeface="Times New Roman" panose="02020603050405020304" pitchFamily="18" charset="0"/>
              </a:defRPr>
            </a:lvl9pPr>
          </a:lstStyle>
          <a:p>
            <a:r>
              <a:rPr lang="en-US" sz="4000" b="0" i="0" dirty="0" smtClean="0"/>
              <a:t>Variables</a:t>
            </a:r>
            <a:endParaRPr lang="en-US" sz="4000" b="0" i="0" dirty="0"/>
          </a:p>
        </p:txBody>
      </p:sp>
      <p:sp>
        <p:nvSpPr>
          <p:cNvPr id="4" name="Rectangle 3"/>
          <p:cNvSpPr txBox="1">
            <a:spLocks noChangeArrowheads="1"/>
          </p:cNvSpPr>
          <p:nvPr/>
        </p:nvSpPr>
        <p:spPr>
          <a:xfrm>
            <a:off x="457200" y="1600201"/>
            <a:ext cx="8229600" cy="1359568"/>
          </a:xfrm>
          <a:prstGeom prst="rect">
            <a:avLst/>
          </a:prstGeom>
        </p:spPr>
        <p:txBody>
          <a:bodyPr/>
          <a:lstStyle>
            <a:lvl1pPr marL="231775" indent="-231775" algn="l" rtl="0" eaLnBrk="0" fontAlgn="base" hangingPunct="0">
              <a:spcBef>
                <a:spcPct val="20000"/>
              </a:spcBef>
              <a:spcAft>
                <a:spcPct val="0"/>
              </a:spcAft>
              <a:buClr>
                <a:srgbClr val="404960"/>
              </a:buClr>
              <a:buSzPct val="65000"/>
              <a:buFont typeface="Wingdings" panose="05000000000000000000" pitchFamily="2" charset="2"/>
              <a:buChar char="m"/>
              <a:defRPr sz="2400" kern="1200">
                <a:solidFill>
                  <a:schemeClr val="tx1"/>
                </a:solidFill>
                <a:latin typeface="+mn-lt"/>
                <a:ea typeface="+mn-ea"/>
                <a:cs typeface="+mn-cs"/>
              </a:defRPr>
            </a:lvl1pPr>
            <a:lvl2pPr marL="571500" indent="-225425" algn="l" rtl="0" eaLnBrk="0" fontAlgn="base" hangingPunct="0">
              <a:spcBef>
                <a:spcPct val="20000"/>
              </a:spcBef>
              <a:spcAft>
                <a:spcPct val="0"/>
              </a:spcAft>
              <a:buClr>
                <a:srgbClr val="990000"/>
              </a:buClr>
              <a:buSzPct val="65000"/>
              <a:buFont typeface="Wingdings" panose="05000000000000000000" pitchFamily="2" charset="2"/>
              <a:buChar char="m"/>
              <a:defRPr sz="2200" kern="1200">
                <a:solidFill>
                  <a:schemeClr val="tx1"/>
                </a:solidFill>
                <a:latin typeface="+mn-lt"/>
                <a:ea typeface="+mn-ea"/>
                <a:cs typeface="+mn-cs"/>
              </a:defRPr>
            </a:lvl2pPr>
            <a:lvl3pPr marL="911225" indent="-225425" algn="l" rtl="0" eaLnBrk="0" fontAlgn="base" hangingPunct="0">
              <a:spcBef>
                <a:spcPct val="20000"/>
              </a:spcBef>
              <a:spcAft>
                <a:spcPct val="0"/>
              </a:spcAft>
              <a:buClr>
                <a:schemeClr val="tx1"/>
              </a:buClr>
              <a:buSzPct val="65000"/>
              <a:buFont typeface="Wingdings" panose="05000000000000000000" pitchFamily="2" charset="2"/>
              <a:buChar char="m"/>
              <a:defRPr sz="2000" kern="1200">
                <a:solidFill>
                  <a:schemeClr val="tx1"/>
                </a:solidFill>
                <a:latin typeface="+mn-lt"/>
                <a:ea typeface="+mn-ea"/>
                <a:cs typeface="+mn-cs"/>
              </a:defRPr>
            </a:lvl3pPr>
            <a:lvl4pPr marL="1252538" indent="-219075" algn="l" rtl="0" eaLnBrk="0" fontAlgn="base" hangingPunct="0">
              <a:spcBef>
                <a:spcPct val="20000"/>
              </a:spcBef>
              <a:spcAft>
                <a:spcPct val="0"/>
              </a:spcAft>
              <a:buClr>
                <a:srgbClr val="990000"/>
              </a:buClr>
              <a:buSzPct val="65000"/>
              <a:buFont typeface="Wingdings" panose="05000000000000000000" pitchFamily="2" charset="2"/>
              <a:buChar char="m"/>
              <a:defRPr kern="1200">
                <a:solidFill>
                  <a:schemeClr val="tx1"/>
                </a:solidFill>
                <a:latin typeface="+mn-lt"/>
                <a:ea typeface="+mn-ea"/>
                <a:cs typeface="+mn-cs"/>
              </a:defRPr>
            </a:lvl4pPr>
            <a:lvl5pPr marL="1604963" indent="-230188" algn="l" rtl="0" eaLnBrk="0" fontAlgn="base" hangingPunct="0">
              <a:spcBef>
                <a:spcPct val="20000"/>
              </a:spcBef>
              <a:spcAft>
                <a:spcPct val="0"/>
              </a:spcAft>
              <a:buClr>
                <a:srgbClr val="404960"/>
              </a:buClr>
              <a:buSzPct val="65000"/>
              <a:buFont typeface="Wingdings" panose="05000000000000000000" pitchFamily="2" charset="2"/>
              <a:buChar char="m"/>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smtClean="0"/>
              <a:t>A </a:t>
            </a:r>
            <a:r>
              <a:rPr lang="en-US" b="1" i="0" dirty="0" smtClean="0"/>
              <a:t>variable</a:t>
            </a:r>
            <a:r>
              <a:rPr lang="en-US" b="0" i="0" dirty="0" smtClean="0"/>
              <a:t> is a characteristic or condition that can change or take on different values.  </a:t>
            </a:r>
          </a:p>
          <a:p>
            <a:pPr marL="0" indent="0">
              <a:buNone/>
            </a:pPr>
            <a:r>
              <a:rPr lang="en-US" b="0" i="0" dirty="0" smtClean="0"/>
              <a:t>  </a:t>
            </a:r>
            <a:endParaRPr lang="en-US" b="0" i="0" dirty="0"/>
          </a:p>
        </p:txBody>
      </p:sp>
      <p:sp>
        <p:nvSpPr>
          <p:cNvPr id="9" name="TextBox 8"/>
          <p:cNvSpPr txBox="1"/>
          <p:nvPr/>
        </p:nvSpPr>
        <p:spPr>
          <a:xfrm>
            <a:off x="920415" y="2959769"/>
            <a:ext cx="7303169" cy="2062103"/>
          </a:xfrm>
          <a:prstGeom prst="rect">
            <a:avLst/>
          </a:prstGeom>
          <a:noFill/>
        </p:spPr>
        <p:txBody>
          <a:bodyPr wrap="square" rtlCol="0">
            <a:spAutoFit/>
          </a:bodyPr>
          <a:lstStyle/>
          <a:p>
            <a:r>
              <a:rPr lang="en-GB" sz="2800" b="0" i="0" dirty="0" smtClean="0">
                <a:solidFill>
                  <a:schemeClr val="tx1"/>
                </a:solidFill>
              </a:rPr>
              <a:t>Types of Variable:</a:t>
            </a:r>
          </a:p>
          <a:p>
            <a:endParaRPr lang="en-GB" b="0" i="0" dirty="0" smtClean="0">
              <a:solidFill>
                <a:schemeClr val="tx1"/>
              </a:solidFill>
            </a:endParaRPr>
          </a:p>
          <a:p>
            <a:r>
              <a:rPr lang="en-GB" sz="2400" b="0" i="0" dirty="0" smtClean="0">
                <a:solidFill>
                  <a:schemeClr val="tx1"/>
                </a:solidFill>
              </a:rPr>
              <a:t>Mainly two types of variable are presents</a:t>
            </a:r>
          </a:p>
          <a:p>
            <a:pPr marL="342900" indent="-342900">
              <a:buFont typeface="Wingdings" panose="05000000000000000000" pitchFamily="2" charset="2"/>
              <a:buChar char="Ø"/>
            </a:pPr>
            <a:r>
              <a:rPr lang="en-GB" sz="2400" b="0" i="0" dirty="0" smtClean="0">
                <a:solidFill>
                  <a:schemeClr val="tx1"/>
                </a:solidFill>
              </a:rPr>
              <a:t>Qualitative variable</a:t>
            </a:r>
          </a:p>
          <a:p>
            <a:pPr marL="342900" indent="-342900">
              <a:buFont typeface="Wingdings" panose="05000000000000000000" pitchFamily="2" charset="2"/>
              <a:buChar char="Ø"/>
            </a:pPr>
            <a:r>
              <a:rPr lang="en-GB" sz="2400" b="0" i="0" dirty="0" smtClean="0">
                <a:solidFill>
                  <a:schemeClr val="tx1"/>
                </a:solidFill>
              </a:rPr>
              <a:t>Quantitative variable</a:t>
            </a:r>
            <a:endParaRPr lang="en-GB" sz="2400" b="0" i="0" dirty="0">
              <a:solidFill>
                <a:schemeClr val="tx1"/>
              </a:solidFill>
            </a:endParaRPr>
          </a:p>
          <a:p>
            <a:endParaRPr lang="en-GB" dirty="0"/>
          </a:p>
        </p:txBody>
      </p:sp>
    </p:spTree>
    <p:extLst>
      <p:ext uri="{BB962C8B-B14F-4D97-AF65-F5344CB8AC3E}">
        <p14:creationId xmlns="" xmlns:p14="http://schemas.microsoft.com/office/powerpoint/2010/main" val="3940645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sz="quarter"/>
          </p:nvPr>
        </p:nvSpPr>
        <p:spPr>
          <a:xfrm>
            <a:off x="5940425" y="6037263"/>
            <a:ext cx="2974975" cy="496887"/>
          </a:xfrm>
          <a:ln/>
        </p:spPr>
        <p:txBody>
          <a:bodyPr lIns="92075" tIns="46038" rIns="92075" bIns="46038">
            <a:normAutofit fontScale="90000"/>
          </a:bodyPr>
          <a:lstStyle/>
          <a:p>
            <a:r>
              <a:rPr lang="en-US" dirty="0"/>
              <a:t>Types of Variables </a:t>
            </a:r>
          </a:p>
        </p:txBody>
      </p:sp>
      <p:graphicFrame>
        <p:nvGraphicFramePr>
          <p:cNvPr id="12304" name="Object 16"/>
          <p:cNvGraphicFramePr>
            <a:graphicFrameLocks noGrp="1" noChangeAspect="1"/>
          </p:cNvGraphicFramePr>
          <p:nvPr>
            <p:ph sz="quarter" idx="1"/>
          </p:nvPr>
        </p:nvGraphicFramePr>
        <p:xfrm>
          <a:off x="676275" y="1866900"/>
          <a:ext cx="1617663" cy="2185988"/>
        </p:xfrm>
        <a:graphic>
          <a:graphicData uri="http://schemas.openxmlformats.org/presentationml/2006/ole">
            <p:oleObj spid="_x0000_s7170" name="Flash Document" r:id="rId3" imgW="1850400" imgH="2502000" progId="">
              <p:embed/>
            </p:oleObj>
          </a:graphicData>
        </a:graphic>
      </p:graphicFrame>
      <p:graphicFrame>
        <p:nvGraphicFramePr>
          <p:cNvPr id="12306" name="Object 18"/>
          <p:cNvGraphicFramePr>
            <a:graphicFrameLocks noGrp="1" noChangeAspect="1"/>
          </p:cNvGraphicFramePr>
          <p:nvPr>
            <p:ph sz="quarter" idx="2"/>
          </p:nvPr>
        </p:nvGraphicFramePr>
        <p:xfrm>
          <a:off x="5949950" y="1825625"/>
          <a:ext cx="1263650" cy="2097088"/>
        </p:xfrm>
        <a:graphic>
          <a:graphicData uri="http://schemas.openxmlformats.org/presentationml/2006/ole">
            <p:oleObj spid="_x0000_s7171" name="Flash Document" r:id="rId4" imgW="1713240" imgH="2841480" progId="">
              <p:embed/>
            </p:oleObj>
          </a:graphicData>
        </a:graphic>
      </p:graphicFrame>
      <p:graphicFrame>
        <p:nvGraphicFramePr>
          <p:cNvPr id="12308" name="Object 20"/>
          <p:cNvGraphicFramePr>
            <a:graphicFrameLocks noGrp="1" noChangeAspect="1"/>
          </p:cNvGraphicFramePr>
          <p:nvPr>
            <p:ph sz="quarter" idx="3"/>
          </p:nvPr>
        </p:nvGraphicFramePr>
        <p:xfrm>
          <a:off x="3314700" y="1928813"/>
          <a:ext cx="2362200" cy="1863725"/>
        </p:xfrm>
        <a:graphic>
          <a:graphicData uri="http://schemas.openxmlformats.org/presentationml/2006/ole">
            <p:oleObj spid="_x0000_s7172" name="Flash Document" r:id="rId5" imgW="2362680" imgH="1864440" progId="">
              <p:embed/>
            </p:oleObj>
          </a:graphicData>
        </a:graphic>
      </p:graphicFrame>
      <p:graphicFrame>
        <p:nvGraphicFramePr>
          <p:cNvPr id="12310" name="Object 22"/>
          <p:cNvGraphicFramePr>
            <a:graphicFrameLocks noGrp="1" noChangeAspect="1"/>
          </p:cNvGraphicFramePr>
          <p:nvPr>
            <p:ph sz="quarter" idx="4"/>
          </p:nvPr>
        </p:nvGraphicFramePr>
        <p:xfrm>
          <a:off x="754063" y="4398963"/>
          <a:ext cx="1995487" cy="1838325"/>
        </p:xfrm>
        <a:graphic>
          <a:graphicData uri="http://schemas.openxmlformats.org/presentationml/2006/ole">
            <p:oleObj spid="_x0000_s7173" name="Flash Document" r:id="rId6" imgW="1995120" imgH="1837800" progId="">
              <p:embed/>
            </p:oleObj>
          </a:graphicData>
        </a:graphic>
      </p:graphicFrame>
      <p:sp>
        <p:nvSpPr>
          <p:cNvPr id="1229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12295" name="Rectangle 7"/>
          <p:cNvSpPr>
            <a:spLocks noChangeArrowheads="1"/>
          </p:cNvSpPr>
          <p:nvPr/>
        </p:nvSpPr>
        <p:spPr bwMode="auto">
          <a:xfrm>
            <a:off x="241300" y="588963"/>
            <a:ext cx="8445500" cy="1068387"/>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b="0" i="0" dirty="0">
                <a:solidFill>
                  <a:srgbClr val="FFFF00"/>
                </a:solidFill>
              </a:rPr>
              <a:t>For a </a:t>
            </a:r>
            <a:r>
              <a:rPr lang="en-US" sz="3600" i="0" dirty="0">
                <a:solidFill>
                  <a:srgbClr val="FFFF00"/>
                </a:solidFill>
                <a:effectLst>
                  <a:outerShdw blurRad="38100" dist="38100" dir="2700000" algn="tl">
                    <a:srgbClr val="000000"/>
                  </a:outerShdw>
                </a:effectLst>
              </a:rPr>
              <a:t>Qualitative </a:t>
            </a:r>
            <a:r>
              <a:rPr lang="en-US" sz="2800" b="0" i="0" dirty="0">
                <a:solidFill>
                  <a:srgbClr val="FFFF00"/>
                </a:solidFill>
              </a:rPr>
              <a:t>or </a:t>
            </a:r>
            <a:r>
              <a:rPr lang="en-US" sz="3600" i="0" dirty="0">
                <a:solidFill>
                  <a:srgbClr val="FFFF00"/>
                </a:solidFill>
                <a:effectLst>
                  <a:outerShdw blurRad="38100" dist="38100" dir="2700000" algn="tl">
                    <a:srgbClr val="000000"/>
                  </a:outerShdw>
                </a:effectLst>
              </a:rPr>
              <a:t>Attribute Variable</a:t>
            </a:r>
            <a:r>
              <a:rPr lang="en-US" sz="2800" b="0" i="0" dirty="0">
                <a:solidFill>
                  <a:srgbClr val="FFFF00"/>
                </a:solidFill>
              </a:rPr>
              <a:t> the characteristic being studied is nonnumeric.</a:t>
            </a:r>
          </a:p>
        </p:txBody>
      </p:sp>
      <p:graphicFrame>
        <p:nvGraphicFramePr>
          <p:cNvPr id="12312" name="Object 24"/>
          <p:cNvGraphicFramePr>
            <a:graphicFrameLocks noChangeAspect="1"/>
          </p:cNvGraphicFramePr>
          <p:nvPr/>
        </p:nvGraphicFramePr>
        <p:xfrm>
          <a:off x="3375025" y="3878263"/>
          <a:ext cx="2508250" cy="2465387"/>
        </p:xfrm>
        <a:graphic>
          <a:graphicData uri="http://schemas.openxmlformats.org/presentationml/2006/ole">
            <p:oleObj spid="_x0000_s7174" name="Flash Document" r:id="rId7" imgW="2507760" imgH="2464920" progId="">
              <p:embed/>
            </p:oleObj>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2304"/>
                                        </p:tgtEl>
                                        <p:attrNameLst>
                                          <p:attrName>style.visibility</p:attrName>
                                        </p:attrNameLst>
                                      </p:cBhvr>
                                      <p:to>
                                        <p:strVal val="visible"/>
                                      </p:to>
                                    </p:set>
                                    <p:anim calcmode="lin" valueType="num">
                                      <p:cBhvr>
                                        <p:cTn id="7" dur="1000" fill="hold"/>
                                        <p:tgtEl>
                                          <p:spTgt spid="12304"/>
                                        </p:tgtEl>
                                        <p:attrNameLst>
                                          <p:attrName>ppt_w</p:attrName>
                                        </p:attrNameLst>
                                      </p:cBhvr>
                                      <p:tavLst>
                                        <p:tav tm="0">
                                          <p:val>
                                            <p:fltVal val="0"/>
                                          </p:val>
                                        </p:tav>
                                        <p:tav tm="100000">
                                          <p:val>
                                            <p:strVal val="#ppt_w"/>
                                          </p:val>
                                        </p:tav>
                                      </p:tavLst>
                                    </p:anim>
                                    <p:anim calcmode="lin" valueType="num">
                                      <p:cBhvr>
                                        <p:cTn id="8" dur="1000" fill="hold"/>
                                        <p:tgtEl>
                                          <p:spTgt spid="12304"/>
                                        </p:tgtEl>
                                        <p:attrNameLst>
                                          <p:attrName>ppt_h</p:attrName>
                                        </p:attrNameLst>
                                      </p:cBhvr>
                                      <p:tavLst>
                                        <p:tav tm="0">
                                          <p:val>
                                            <p:fltVal val="0"/>
                                          </p:val>
                                        </p:tav>
                                        <p:tav tm="100000">
                                          <p:val>
                                            <p:strVal val="#ppt_h"/>
                                          </p:val>
                                        </p:tav>
                                      </p:tavLst>
                                    </p:anim>
                                    <p:anim calcmode="lin" valueType="num">
                                      <p:cBhvr>
                                        <p:cTn id="9" dur="1000" fill="hold"/>
                                        <p:tgtEl>
                                          <p:spTgt spid="1230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30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12308"/>
                                        </p:tgtEl>
                                        <p:attrNameLst>
                                          <p:attrName>style.visibility</p:attrName>
                                        </p:attrNameLst>
                                      </p:cBhvr>
                                      <p:to>
                                        <p:strVal val="visible"/>
                                      </p:to>
                                    </p:set>
                                    <p:anim calcmode="lin" valueType="num">
                                      <p:cBhvr>
                                        <p:cTn id="15" dur="1000" fill="hold"/>
                                        <p:tgtEl>
                                          <p:spTgt spid="12308"/>
                                        </p:tgtEl>
                                        <p:attrNameLst>
                                          <p:attrName>ppt_w</p:attrName>
                                        </p:attrNameLst>
                                      </p:cBhvr>
                                      <p:tavLst>
                                        <p:tav tm="0">
                                          <p:val>
                                            <p:fltVal val="0"/>
                                          </p:val>
                                        </p:tav>
                                        <p:tav tm="100000">
                                          <p:val>
                                            <p:strVal val="#ppt_w"/>
                                          </p:val>
                                        </p:tav>
                                      </p:tavLst>
                                    </p:anim>
                                    <p:anim calcmode="lin" valueType="num">
                                      <p:cBhvr>
                                        <p:cTn id="16" dur="1000" fill="hold"/>
                                        <p:tgtEl>
                                          <p:spTgt spid="12308"/>
                                        </p:tgtEl>
                                        <p:attrNameLst>
                                          <p:attrName>ppt_h</p:attrName>
                                        </p:attrNameLst>
                                      </p:cBhvr>
                                      <p:tavLst>
                                        <p:tav tm="0">
                                          <p:val>
                                            <p:fltVal val="0"/>
                                          </p:val>
                                        </p:tav>
                                        <p:tav tm="100000">
                                          <p:val>
                                            <p:strVal val="#ppt_h"/>
                                          </p:val>
                                        </p:tav>
                                      </p:tavLst>
                                    </p:anim>
                                    <p:anim calcmode="lin" valueType="num">
                                      <p:cBhvr>
                                        <p:cTn id="17" dur="1000" fill="hold"/>
                                        <p:tgtEl>
                                          <p:spTgt spid="1230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30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12306"/>
                                        </p:tgtEl>
                                        <p:attrNameLst>
                                          <p:attrName>style.visibility</p:attrName>
                                        </p:attrNameLst>
                                      </p:cBhvr>
                                      <p:to>
                                        <p:strVal val="visible"/>
                                      </p:to>
                                    </p:set>
                                    <p:animEffect transition="in" filter="wedge">
                                      <p:cBhvr>
                                        <p:cTn id="23" dur="2000"/>
                                        <p:tgtEl>
                                          <p:spTgt spid="123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4" presetClass="entr" presetSubtype="0" fill="hold" nodeType="clickEffect">
                                  <p:stCondLst>
                                    <p:cond delay="0"/>
                                  </p:stCondLst>
                                  <p:childTnLst>
                                    <p:set>
                                      <p:cBhvr>
                                        <p:cTn id="27" dur="1" fill="hold">
                                          <p:stCondLst>
                                            <p:cond delay="0"/>
                                          </p:stCondLst>
                                        </p:cTn>
                                        <p:tgtEl>
                                          <p:spTgt spid="12310"/>
                                        </p:tgtEl>
                                        <p:attrNameLst>
                                          <p:attrName>style.visibility</p:attrName>
                                        </p:attrNameLst>
                                      </p:cBhvr>
                                      <p:to>
                                        <p:strVal val="visible"/>
                                      </p:to>
                                    </p:set>
                                    <p:anim from="(-#ppt_w/2)" to="(#ppt_x)" calcmode="lin" valueType="num">
                                      <p:cBhvr>
                                        <p:cTn id="28" dur="600" fill="hold">
                                          <p:stCondLst>
                                            <p:cond delay="0"/>
                                          </p:stCondLst>
                                        </p:cTn>
                                        <p:tgtEl>
                                          <p:spTgt spid="12310"/>
                                        </p:tgtEl>
                                        <p:attrNameLst>
                                          <p:attrName>ppt_x</p:attrName>
                                        </p:attrNameLst>
                                      </p:cBhvr>
                                    </p:anim>
                                    <p:anim from="0" to="-1.0" calcmode="lin" valueType="num">
                                      <p:cBhvr>
                                        <p:cTn id="29" dur="200" decel="50000" autoRev="1" fill="hold">
                                          <p:stCondLst>
                                            <p:cond delay="600"/>
                                          </p:stCondLst>
                                        </p:cTn>
                                        <p:tgtEl>
                                          <p:spTgt spid="12310"/>
                                        </p:tgtEl>
                                        <p:attrNameLst>
                                          <p:attrName>xshear</p:attrName>
                                        </p:attrNameLst>
                                      </p:cBhvr>
                                    </p:anim>
                                    <p:animScale>
                                      <p:cBhvr>
                                        <p:cTn id="30" dur="200" decel="100000" autoRev="1" fill="hold">
                                          <p:stCondLst>
                                            <p:cond delay="600"/>
                                          </p:stCondLst>
                                        </p:cTn>
                                        <p:tgtEl>
                                          <p:spTgt spid="12310"/>
                                        </p:tgtEl>
                                      </p:cBhvr>
                                      <p:from x="100000" y="100000"/>
                                      <p:to x="80000" y="100000"/>
                                    </p:animScale>
                                    <p:anim by="(#ppt_h/3+#ppt_w*0.1)" calcmode="lin" valueType="num">
                                      <p:cBhvr additive="sum">
                                        <p:cTn id="31" dur="200" decel="100000" autoRev="1" fill="hold">
                                          <p:stCondLst>
                                            <p:cond delay="600"/>
                                          </p:stCondLst>
                                        </p:cTn>
                                        <p:tgtEl>
                                          <p:spTgt spid="12310"/>
                                        </p:tgtEl>
                                        <p:attrNameLst>
                                          <p:attrName>ppt_x</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12312"/>
                                        </p:tgtEl>
                                        <p:attrNameLst>
                                          <p:attrName>style.visibility</p:attrName>
                                        </p:attrNameLst>
                                      </p:cBhvr>
                                      <p:to>
                                        <p:strVal val="visible"/>
                                      </p:to>
                                    </p:set>
                                    <p:anim calcmode="lin" valueType="num">
                                      <p:cBhvr>
                                        <p:cTn id="36" dur="500" fill="hold"/>
                                        <p:tgtEl>
                                          <p:spTgt spid="12312"/>
                                        </p:tgtEl>
                                        <p:attrNameLst>
                                          <p:attrName>ppt_w</p:attrName>
                                        </p:attrNameLst>
                                      </p:cBhvr>
                                      <p:tavLst>
                                        <p:tav tm="0">
                                          <p:val>
                                            <p:fltVal val="0"/>
                                          </p:val>
                                        </p:tav>
                                        <p:tav tm="100000">
                                          <p:val>
                                            <p:strVal val="#ppt_w"/>
                                          </p:val>
                                        </p:tav>
                                      </p:tavLst>
                                    </p:anim>
                                    <p:anim calcmode="lin" valueType="num">
                                      <p:cBhvr>
                                        <p:cTn id="37" dur="500" fill="hold"/>
                                        <p:tgtEl>
                                          <p:spTgt spid="12312"/>
                                        </p:tgtEl>
                                        <p:attrNameLst>
                                          <p:attrName>ppt_h</p:attrName>
                                        </p:attrNameLst>
                                      </p:cBhvr>
                                      <p:tavLst>
                                        <p:tav tm="0">
                                          <p:val>
                                            <p:fltVal val="0"/>
                                          </p:val>
                                        </p:tav>
                                        <p:tav tm="100000">
                                          <p:val>
                                            <p:strVal val="#ppt_h"/>
                                          </p:val>
                                        </p:tav>
                                      </p:tavLst>
                                    </p:anim>
                                    <p:anim calcmode="lin" valueType="num">
                                      <p:cBhvr>
                                        <p:cTn id="38" dur="500" fill="hold"/>
                                        <p:tgtEl>
                                          <p:spTgt spid="12312"/>
                                        </p:tgtEl>
                                        <p:attrNameLst>
                                          <p:attrName>style.rotation</p:attrName>
                                        </p:attrNameLst>
                                      </p:cBhvr>
                                      <p:tavLst>
                                        <p:tav tm="0">
                                          <p:val>
                                            <p:fltVal val="360"/>
                                          </p:val>
                                        </p:tav>
                                        <p:tav tm="100000">
                                          <p:val>
                                            <p:fltVal val="0"/>
                                          </p:val>
                                        </p:tav>
                                      </p:tavLst>
                                    </p:anim>
                                    <p:animEffect transition="in" filter="fade">
                                      <p:cBhvr>
                                        <p:cTn id="39"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73775" y="6094413"/>
            <a:ext cx="2727325" cy="363537"/>
          </a:xfrm>
          <a:ln/>
        </p:spPr>
        <p:txBody>
          <a:bodyPr lIns="92075" tIns="46038" rIns="92075" bIns="46038">
            <a:normAutofit fontScale="90000"/>
          </a:bodyPr>
          <a:lstStyle/>
          <a:p>
            <a:r>
              <a:rPr lang="en-US" sz="1800" dirty="0"/>
              <a:t>Types of Variables</a:t>
            </a:r>
          </a:p>
        </p:txBody>
      </p:sp>
      <p:graphicFrame>
        <p:nvGraphicFramePr>
          <p:cNvPr id="13321" name="Object 9"/>
          <p:cNvGraphicFramePr>
            <a:graphicFrameLocks noGrp="1" noChangeAspect="1"/>
          </p:cNvGraphicFramePr>
          <p:nvPr>
            <p:ph sz="half" idx="1"/>
          </p:nvPr>
        </p:nvGraphicFramePr>
        <p:xfrm>
          <a:off x="6986588" y="2141538"/>
          <a:ext cx="1608137" cy="1157287"/>
        </p:xfrm>
        <a:graphic>
          <a:graphicData uri="http://schemas.openxmlformats.org/presentationml/2006/ole">
            <p:oleObj spid="_x0000_s8194" name="Flash Document" r:id="rId3" imgW="1607760" imgH="1157040" progId="">
              <p:embed/>
            </p:oleObj>
          </a:graphicData>
        </a:graphic>
      </p:graphicFrame>
      <p:graphicFrame>
        <p:nvGraphicFramePr>
          <p:cNvPr id="13324" name="Object 12"/>
          <p:cNvGraphicFramePr>
            <a:graphicFrameLocks noGrp="1" noChangeAspect="1"/>
          </p:cNvGraphicFramePr>
          <p:nvPr>
            <p:ph sz="quarter" idx="2"/>
          </p:nvPr>
        </p:nvGraphicFramePr>
        <p:xfrm>
          <a:off x="6110288" y="2403475"/>
          <a:ext cx="941387" cy="941388"/>
        </p:xfrm>
        <a:graphic>
          <a:graphicData uri="http://schemas.openxmlformats.org/presentationml/2006/ole">
            <p:oleObj spid="_x0000_s8195" name="Flash Document" r:id="rId4" imgW="941040" imgH="941040" progId="">
              <p:embed/>
            </p:oleObj>
          </a:graphicData>
        </a:graphic>
      </p:graphicFrame>
      <p:graphicFrame>
        <p:nvGraphicFramePr>
          <p:cNvPr id="13326" name="Object 14"/>
          <p:cNvGraphicFramePr>
            <a:graphicFrameLocks noGrp="1" noChangeAspect="1"/>
          </p:cNvGraphicFramePr>
          <p:nvPr>
            <p:ph sz="quarter" idx="3"/>
          </p:nvPr>
        </p:nvGraphicFramePr>
        <p:xfrm>
          <a:off x="5435600" y="4918075"/>
          <a:ext cx="1585913" cy="952500"/>
        </p:xfrm>
        <a:graphic>
          <a:graphicData uri="http://schemas.openxmlformats.org/presentationml/2006/ole">
            <p:oleObj spid="_x0000_s8196" name="Flash Document" r:id="rId5" imgW="1586160" imgH="952560" progId="">
              <p:embed/>
            </p:oleObj>
          </a:graphicData>
        </a:graphic>
      </p:graphicFrame>
      <p:sp>
        <p:nvSpPr>
          <p:cNvPr id="13316"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13317" name="Text Box 5"/>
          <p:cNvSpPr txBox="1">
            <a:spLocks noChangeArrowheads="1"/>
          </p:cNvSpPr>
          <p:nvPr/>
        </p:nvSpPr>
        <p:spPr bwMode="auto">
          <a:xfrm>
            <a:off x="439738" y="5078413"/>
            <a:ext cx="4967287"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000099"/>
                </a:solidFill>
              </a:rPr>
              <a:t>Number of children in a family</a:t>
            </a:r>
            <a:endParaRPr lang="en-US" sz="2800" dirty="0">
              <a:solidFill>
                <a:srgbClr val="000099"/>
              </a:solidFill>
            </a:endParaRPr>
          </a:p>
        </p:txBody>
      </p:sp>
      <p:sp>
        <p:nvSpPr>
          <p:cNvPr id="13319" name="Rectangle 7"/>
          <p:cNvSpPr>
            <a:spLocks noChangeArrowheads="1"/>
          </p:cNvSpPr>
          <p:nvPr/>
        </p:nvSpPr>
        <p:spPr bwMode="auto">
          <a:xfrm>
            <a:off x="644525" y="703263"/>
            <a:ext cx="7783513" cy="1068387"/>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b="0" i="0" dirty="0">
                <a:solidFill>
                  <a:srgbClr val="FFFF00"/>
                </a:solidFill>
              </a:rPr>
              <a:t>In a </a:t>
            </a:r>
            <a:r>
              <a:rPr lang="en-US" sz="3600" i="0" dirty="0">
                <a:solidFill>
                  <a:srgbClr val="FFFF00"/>
                </a:solidFill>
                <a:effectLst>
                  <a:outerShdw blurRad="38100" dist="38100" dir="2700000" algn="tl">
                    <a:srgbClr val="000000"/>
                  </a:outerShdw>
                </a:effectLst>
              </a:rPr>
              <a:t>Quantitative Variable</a:t>
            </a:r>
            <a:r>
              <a:rPr lang="en-US" sz="2800" b="0" i="0" dirty="0">
                <a:solidFill>
                  <a:srgbClr val="FFFF00"/>
                </a:solidFill>
              </a:rPr>
              <a:t> information is reported numerically.</a:t>
            </a:r>
          </a:p>
        </p:txBody>
      </p:sp>
      <p:sp>
        <p:nvSpPr>
          <p:cNvPr id="13320" name="Rectangle 8"/>
          <p:cNvSpPr>
            <a:spLocks noChangeArrowheads="1"/>
          </p:cNvSpPr>
          <p:nvPr/>
        </p:nvSpPr>
        <p:spPr bwMode="auto">
          <a:xfrm>
            <a:off x="1784350" y="2474913"/>
            <a:ext cx="528002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800" i="0" dirty="0">
                <a:solidFill>
                  <a:srgbClr val="000099"/>
                </a:solidFill>
              </a:rPr>
              <a:t>Balance in your checking account</a:t>
            </a:r>
          </a:p>
        </p:txBody>
      </p:sp>
      <p:sp>
        <p:nvSpPr>
          <p:cNvPr id="13323" name="Rectangle 11"/>
          <p:cNvSpPr>
            <a:spLocks noChangeArrowheads="1"/>
          </p:cNvSpPr>
          <p:nvPr/>
        </p:nvSpPr>
        <p:spPr bwMode="auto">
          <a:xfrm>
            <a:off x="1243013" y="3865563"/>
            <a:ext cx="4262437"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800" i="0" dirty="0">
                <a:solidFill>
                  <a:srgbClr val="000099"/>
                </a:solidFill>
              </a:rPr>
              <a:t>Minutes remaining in class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3321"/>
                                        </p:tgtEl>
                                        <p:attrNameLst>
                                          <p:attrName>style.visibility</p:attrName>
                                        </p:attrNameLst>
                                      </p:cBhvr>
                                      <p:to>
                                        <p:strVal val="visible"/>
                                      </p:to>
                                    </p:set>
                                    <p:anim calcmode="lin" valueType="num">
                                      <p:cBhvr additive="base">
                                        <p:cTn id="7" dur="500" fill="hold"/>
                                        <p:tgtEl>
                                          <p:spTgt spid="13321"/>
                                        </p:tgtEl>
                                        <p:attrNameLst>
                                          <p:attrName>ppt_x</p:attrName>
                                        </p:attrNameLst>
                                      </p:cBhvr>
                                      <p:tavLst>
                                        <p:tav tm="0">
                                          <p:val>
                                            <p:strVal val="1+#ppt_w/2"/>
                                          </p:val>
                                        </p:tav>
                                        <p:tav tm="100000">
                                          <p:val>
                                            <p:strVal val="#ppt_x"/>
                                          </p:val>
                                        </p:tav>
                                      </p:tavLst>
                                    </p:anim>
                                    <p:anim calcmode="lin" valueType="num">
                                      <p:cBhvr additive="base">
                                        <p:cTn id="8" dur="500" fill="hold"/>
                                        <p:tgtEl>
                                          <p:spTgt spid="133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20"/>
                                        </p:tgtEl>
                                        <p:attrNameLst>
                                          <p:attrName>style.visibility</p:attrName>
                                        </p:attrNameLst>
                                      </p:cBhvr>
                                      <p:to>
                                        <p:strVal val="visible"/>
                                      </p:to>
                                    </p:set>
                                    <p:anim calcmode="lin" valueType="num">
                                      <p:cBhvr additive="base">
                                        <p:cTn id="13" dur="500" fill="hold"/>
                                        <p:tgtEl>
                                          <p:spTgt spid="13320"/>
                                        </p:tgtEl>
                                        <p:attrNameLst>
                                          <p:attrName>ppt_x</p:attrName>
                                        </p:attrNameLst>
                                      </p:cBhvr>
                                      <p:tavLst>
                                        <p:tav tm="0">
                                          <p:val>
                                            <p:strVal val="0-#ppt_w/2"/>
                                          </p:val>
                                        </p:tav>
                                        <p:tav tm="100000">
                                          <p:val>
                                            <p:strVal val="#ppt_x"/>
                                          </p:val>
                                        </p:tav>
                                      </p:tavLst>
                                    </p:anim>
                                    <p:anim calcmode="lin" valueType="num">
                                      <p:cBhvr additive="base">
                                        <p:cTn id="14"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3324"/>
                                        </p:tgtEl>
                                        <p:attrNameLst>
                                          <p:attrName>style.visibility</p:attrName>
                                        </p:attrNameLst>
                                      </p:cBhvr>
                                      <p:to>
                                        <p:strVal val="visible"/>
                                      </p:to>
                                    </p:set>
                                    <p:anim calcmode="lin" valueType="num">
                                      <p:cBhvr additive="base">
                                        <p:cTn id="19" dur="500" fill="hold"/>
                                        <p:tgtEl>
                                          <p:spTgt spid="13324"/>
                                        </p:tgtEl>
                                        <p:attrNameLst>
                                          <p:attrName>ppt_x</p:attrName>
                                        </p:attrNameLst>
                                      </p:cBhvr>
                                      <p:tavLst>
                                        <p:tav tm="0">
                                          <p:val>
                                            <p:strVal val="1+#ppt_w/2"/>
                                          </p:val>
                                        </p:tav>
                                        <p:tav tm="100000">
                                          <p:val>
                                            <p:strVal val="#ppt_x"/>
                                          </p:val>
                                        </p:tav>
                                      </p:tavLst>
                                    </p:anim>
                                    <p:anim calcmode="lin" valueType="num">
                                      <p:cBhvr additive="base">
                                        <p:cTn id="20"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23"/>
                                        </p:tgtEl>
                                        <p:attrNameLst>
                                          <p:attrName>style.visibility</p:attrName>
                                        </p:attrNameLst>
                                      </p:cBhvr>
                                      <p:to>
                                        <p:strVal val="visible"/>
                                      </p:to>
                                    </p:set>
                                    <p:anim calcmode="lin" valueType="num">
                                      <p:cBhvr additive="base">
                                        <p:cTn id="25" dur="500" fill="hold"/>
                                        <p:tgtEl>
                                          <p:spTgt spid="13323"/>
                                        </p:tgtEl>
                                        <p:attrNameLst>
                                          <p:attrName>ppt_x</p:attrName>
                                        </p:attrNameLst>
                                      </p:cBhvr>
                                      <p:tavLst>
                                        <p:tav tm="0">
                                          <p:val>
                                            <p:strVal val="0-#ppt_w/2"/>
                                          </p:val>
                                        </p:tav>
                                        <p:tav tm="100000">
                                          <p:val>
                                            <p:strVal val="#ppt_x"/>
                                          </p:val>
                                        </p:tav>
                                      </p:tavLst>
                                    </p:anim>
                                    <p:anim calcmode="lin" valueType="num">
                                      <p:cBhvr additive="base">
                                        <p:cTn id="26" dur="500" fill="hold"/>
                                        <p:tgtEl>
                                          <p:spTgt spid="133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3326"/>
                                        </p:tgtEl>
                                        <p:attrNameLst>
                                          <p:attrName>style.visibility</p:attrName>
                                        </p:attrNameLst>
                                      </p:cBhvr>
                                      <p:to>
                                        <p:strVal val="visible"/>
                                      </p:to>
                                    </p:set>
                                    <p:anim calcmode="lin" valueType="num">
                                      <p:cBhvr additive="base">
                                        <p:cTn id="31" dur="500" fill="hold"/>
                                        <p:tgtEl>
                                          <p:spTgt spid="13326"/>
                                        </p:tgtEl>
                                        <p:attrNameLst>
                                          <p:attrName>ppt_x</p:attrName>
                                        </p:attrNameLst>
                                      </p:cBhvr>
                                      <p:tavLst>
                                        <p:tav tm="0">
                                          <p:val>
                                            <p:strVal val="1+#ppt_w/2"/>
                                          </p:val>
                                        </p:tav>
                                        <p:tav tm="100000">
                                          <p:val>
                                            <p:strVal val="#ppt_x"/>
                                          </p:val>
                                        </p:tav>
                                      </p:tavLst>
                                    </p:anim>
                                    <p:anim calcmode="lin" valueType="num">
                                      <p:cBhvr additive="base">
                                        <p:cTn id="32" dur="500" fill="hold"/>
                                        <p:tgtEl>
                                          <p:spTgt spid="133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7"/>
                                        </p:tgtEl>
                                        <p:attrNameLst>
                                          <p:attrName>style.visibility</p:attrName>
                                        </p:attrNameLst>
                                      </p:cBhvr>
                                      <p:to>
                                        <p:strVal val="visible"/>
                                      </p:to>
                                    </p:set>
                                    <p:anim calcmode="lin" valueType="num">
                                      <p:cBhvr additive="base">
                                        <p:cTn id="37" dur="500" fill="hold"/>
                                        <p:tgtEl>
                                          <p:spTgt spid="13317"/>
                                        </p:tgtEl>
                                        <p:attrNameLst>
                                          <p:attrName>ppt_x</p:attrName>
                                        </p:attrNameLst>
                                      </p:cBhvr>
                                      <p:tavLst>
                                        <p:tav tm="0">
                                          <p:val>
                                            <p:strVal val="0-#ppt_w/2"/>
                                          </p:val>
                                        </p:tav>
                                        <p:tav tm="100000">
                                          <p:val>
                                            <p:strVal val="#ppt_x"/>
                                          </p:val>
                                        </p:tav>
                                      </p:tavLst>
                                    </p:anim>
                                    <p:anim calcmode="lin" valueType="num">
                                      <p:cBhvr additive="base">
                                        <p:cTn id="38"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20" grpId="0"/>
      <p:bldP spid="1332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sz="quarter"/>
          </p:nvPr>
        </p:nvSpPr>
        <p:spPr>
          <a:xfrm>
            <a:off x="5921375" y="6208713"/>
            <a:ext cx="2936875" cy="306387"/>
          </a:xfrm>
          <a:solidFill>
            <a:schemeClr val="bg1">
              <a:alpha val="50000"/>
            </a:schemeClr>
          </a:solidFill>
          <a:ln/>
        </p:spPr>
        <p:txBody>
          <a:bodyPr lIns="92075" tIns="46038" rIns="92075" bIns="46038">
            <a:normAutofit fontScale="90000"/>
          </a:bodyPr>
          <a:lstStyle/>
          <a:p>
            <a:r>
              <a:rPr lang="en-US" sz="1800" dirty="0"/>
              <a:t>Types of Variables</a:t>
            </a:r>
          </a:p>
        </p:txBody>
      </p:sp>
      <p:graphicFrame>
        <p:nvGraphicFramePr>
          <p:cNvPr id="14345" name="Object 9"/>
          <p:cNvGraphicFramePr>
            <a:graphicFrameLocks noGrp="1" noChangeAspect="1"/>
          </p:cNvGraphicFramePr>
          <p:nvPr>
            <p:ph sz="quarter" idx="1"/>
          </p:nvPr>
        </p:nvGraphicFramePr>
        <p:xfrm>
          <a:off x="2052638" y="2273300"/>
          <a:ext cx="1019175" cy="1201738"/>
        </p:xfrm>
        <a:graphic>
          <a:graphicData uri="http://schemas.openxmlformats.org/presentationml/2006/ole">
            <p:oleObj spid="_x0000_s9218" name="Flash Document" r:id="rId3" imgW="1019880" imgH="1201320" progId="">
              <p:embed/>
            </p:oleObj>
          </a:graphicData>
        </a:graphic>
      </p:graphicFrame>
      <p:graphicFrame>
        <p:nvGraphicFramePr>
          <p:cNvPr id="14347" name="Object 11"/>
          <p:cNvGraphicFramePr>
            <a:graphicFrameLocks noGrp="1" noChangeAspect="1"/>
          </p:cNvGraphicFramePr>
          <p:nvPr>
            <p:ph sz="quarter" idx="2"/>
          </p:nvPr>
        </p:nvGraphicFramePr>
        <p:xfrm>
          <a:off x="6072188" y="2273300"/>
          <a:ext cx="1019175" cy="1201738"/>
        </p:xfrm>
        <a:graphic>
          <a:graphicData uri="http://schemas.openxmlformats.org/presentationml/2006/ole">
            <p:oleObj spid="_x0000_s9219" name="Flash Document" r:id="rId4" imgW="1019880" imgH="1201320" progId="">
              <p:embed/>
            </p:oleObj>
          </a:graphicData>
        </a:graphic>
      </p:graphicFrame>
      <p:graphicFrame>
        <p:nvGraphicFramePr>
          <p:cNvPr id="14349" name="Object 13"/>
          <p:cNvGraphicFramePr>
            <a:graphicFrameLocks noGrp="1" noChangeAspect="1"/>
          </p:cNvGraphicFramePr>
          <p:nvPr>
            <p:ph sz="quarter" idx="3"/>
          </p:nvPr>
        </p:nvGraphicFramePr>
        <p:xfrm>
          <a:off x="5719763" y="4011613"/>
          <a:ext cx="1019175" cy="1201737"/>
        </p:xfrm>
        <a:graphic>
          <a:graphicData uri="http://schemas.openxmlformats.org/presentationml/2006/ole">
            <p:oleObj spid="_x0000_s9220" name="Flash Document" r:id="rId5" imgW="1019880" imgH="1201320" progId="">
              <p:embed/>
            </p:oleObj>
          </a:graphicData>
        </a:graphic>
      </p:graphicFrame>
      <p:graphicFrame>
        <p:nvGraphicFramePr>
          <p:cNvPr id="14351" name="Object 15"/>
          <p:cNvGraphicFramePr>
            <a:graphicFrameLocks noGrp="1" noChangeAspect="1"/>
          </p:cNvGraphicFramePr>
          <p:nvPr>
            <p:ph sz="quarter" idx="4"/>
          </p:nvPr>
        </p:nvGraphicFramePr>
        <p:xfrm>
          <a:off x="6291263" y="3725863"/>
          <a:ext cx="1019175" cy="1201737"/>
        </p:xfrm>
        <a:graphic>
          <a:graphicData uri="http://schemas.openxmlformats.org/presentationml/2006/ole">
            <p:oleObj spid="_x0000_s9221" name="Flash Document" r:id="rId6" imgW="1019880" imgH="1201320" progId="">
              <p:embed/>
            </p:oleObj>
          </a:graphicData>
        </a:graphic>
      </p:graphicFrame>
      <p:sp>
        <p:nvSpPr>
          <p:cNvPr id="14340"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14341" name="Text Box 5"/>
          <p:cNvSpPr txBox="1">
            <a:spLocks noChangeArrowheads="1"/>
          </p:cNvSpPr>
          <p:nvPr/>
        </p:nvSpPr>
        <p:spPr bwMode="auto">
          <a:xfrm>
            <a:off x="476250" y="1814513"/>
            <a:ext cx="6765925" cy="1495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3600" i="0" dirty="0">
                <a:solidFill>
                  <a:schemeClr val="accent1"/>
                </a:solidFill>
                <a:effectLst>
                  <a:outerShdw blurRad="38100" dist="38100" dir="2700000" algn="tl">
                    <a:srgbClr val="C0C0C0"/>
                  </a:outerShdw>
                </a:effectLst>
              </a:rPr>
              <a:t>Discrete Variables</a:t>
            </a:r>
            <a:r>
              <a:rPr lang="en-US" sz="3600" i="0" dirty="0">
                <a:solidFill>
                  <a:srgbClr val="4DB14B"/>
                </a:solidFill>
                <a:effectLst>
                  <a:outerShdw blurRad="38100" dist="38100" dir="2700000" algn="tl">
                    <a:srgbClr val="C0C0C0"/>
                  </a:outerShdw>
                </a:effectLst>
              </a:rPr>
              <a:t>:</a:t>
            </a:r>
            <a:r>
              <a:rPr lang="en-US" sz="2800" b="0" i="0" dirty="0">
                <a:solidFill>
                  <a:schemeClr val="tx1"/>
                </a:solidFill>
              </a:rPr>
              <a:t> </a:t>
            </a:r>
            <a:r>
              <a:rPr lang="en-US" sz="2800" i="0" dirty="0">
                <a:solidFill>
                  <a:srgbClr val="993300"/>
                </a:solidFill>
              </a:rPr>
              <a:t>can only assume certain values and there are usually “gaps” between values.</a:t>
            </a:r>
            <a:endParaRPr lang="en-US" dirty="0">
              <a:solidFill>
                <a:srgbClr val="993300"/>
              </a:solidFill>
            </a:endParaRPr>
          </a:p>
        </p:txBody>
      </p:sp>
      <p:sp>
        <p:nvSpPr>
          <p:cNvPr id="14342" name="Text Box 6"/>
          <p:cNvSpPr txBox="1">
            <a:spLocks noChangeArrowheads="1"/>
          </p:cNvSpPr>
          <p:nvPr/>
        </p:nvSpPr>
        <p:spPr bwMode="auto">
          <a:xfrm>
            <a:off x="538163" y="3463925"/>
            <a:ext cx="4318000" cy="254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993300"/>
                </a:solidFill>
              </a:rPr>
              <a:t>Example: the number of bedrooms in a house, or the number of hammers sold at the local Home Depot (1,2,3,…,etc).</a:t>
            </a:r>
          </a:p>
          <a:p>
            <a:pPr>
              <a:spcBef>
                <a:spcPct val="50000"/>
              </a:spcBef>
            </a:pPr>
            <a:endParaRPr lang="en-US" dirty="0">
              <a:solidFill>
                <a:srgbClr val="993300"/>
              </a:solidFill>
            </a:endParaRPr>
          </a:p>
        </p:txBody>
      </p:sp>
      <p:sp>
        <p:nvSpPr>
          <p:cNvPr id="14344" name="Rectangle 8"/>
          <p:cNvSpPr>
            <a:spLocks noChangeArrowheads="1"/>
          </p:cNvSpPr>
          <p:nvPr/>
        </p:nvSpPr>
        <p:spPr bwMode="auto">
          <a:xfrm>
            <a:off x="381000" y="533400"/>
            <a:ext cx="7937500" cy="1020279"/>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buClr>
                <a:srgbClr val="404960"/>
              </a:buClr>
              <a:buSzPct val="65000"/>
              <a:buFont typeface="Wingdings" panose="05000000000000000000" pitchFamily="2" charset="2"/>
              <a:buNone/>
            </a:pPr>
            <a:r>
              <a:rPr lang="en-US" sz="3000" b="0" i="0" dirty="0">
                <a:solidFill>
                  <a:srgbClr val="FFFF00"/>
                </a:solidFill>
              </a:rPr>
              <a:t>Quantitative variables can be classified as either</a:t>
            </a:r>
            <a:r>
              <a:rPr lang="en-US" sz="2800" b="0" i="0" dirty="0">
                <a:solidFill>
                  <a:srgbClr val="FFFF00"/>
                </a:solidFill>
              </a:rPr>
              <a:t> </a:t>
            </a:r>
            <a:r>
              <a:rPr lang="en-US" sz="3600" i="0" dirty="0">
                <a:solidFill>
                  <a:srgbClr val="FFFF00"/>
                </a:solidFill>
                <a:effectLst>
                  <a:outerShdw blurRad="38100" dist="38100" dir="2700000" algn="tl">
                    <a:srgbClr val="000000"/>
                  </a:outerShdw>
                </a:effectLst>
              </a:rPr>
              <a:t>Discrete</a:t>
            </a:r>
            <a:r>
              <a:rPr lang="en-US" sz="2800" b="0" i="0" dirty="0">
                <a:solidFill>
                  <a:srgbClr val="FFFF00"/>
                </a:solidFill>
              </a:rPr>
              <a:t> or </a:t>
            </a:r>
            <a:r>
              <a:rPr lang="en-US" sz="3600" i="0" dirty="0">
                <a:solidFill>
                  <a:srgbClr val="FFFF00"/>
                </a:solidFill>
                <a:effectLst>
                  <a:outerShdw blurRad="38100" dist="38100" dir="2700000" algn="tl">
                    <a:srgbClr val="000000"/>
                  </a:outerShdw>
                </a:effectLst>
              </a:rPr>
              <a:t>Continuous</a:t>
            </a:r>
            <a:r>
              <a:rPr lang="en-US" sz="2800" b="0" i="0" dirty="0">
                <a:solidFill>
                  <a:srgbClr val="FFFF00"/>
                </a:solidFill>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linds(horizontal)">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 calcmode="lin" valueType="num">
                                      <p:cBhvr additive="base">
                                        <p:cTn id="12" dur="500" fill="hold"/>
                                        <p:tgtEl>
                                          <p:spTgt spid="14342"/>
                                        </p:tgtEl>
                                        <p:attrNameLst>
                                          <p:attrName>ppt_x</p:attrName>
                                        </p:attrNameLst>
                                      </p:cBhvr>
                                      <p:tavLst>
                                        <p:tav tm="0">
                                          <p:val>
                                            <p:strVal val="#ppt_x"/>
                                          </p:val>
                                        </p:tav>
                                        <p:tav tm="100000">
                                          <p:val>
                                            <p:strVal val="#ppt_x"/>
                                          </p:val>
                                        </p:tav>
                                      </p:tavLst>
                                    </p:anim>
                                    <p:anim calcmode="lin" valueType="num">
                                      <p:cBhvr additive="base">
                                        <p:cTn id="13" dur="500" fill="hold"/>
                                        <p:tgtEl>
                                          <p:spTgt spid="14342"/>
                                        </p:tgtEl>
                                        <p:attrNameLst>
                                          <p:attrName>ppt_y</p:attrName>
                                        </p:attrNameLst>
                                      </p:cBhvr>
                                      <p:tavLst>
                                        <p:tav tm="0">
                                          <p:val>
                                            <p:strVal val="1+#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4349"/>
                                        </p:tgtEl>
                                        <p:attrNameLst>
                                          <p:attrName>style.visibility</p:attrName>
                                        </p:attrNameLst>
                                      </p:cBhvr>
                                      <p:to>
                                        <p:strVal val="visible"/>
                                      </p:to>
                                    </p:set>
                                    <p:anim calcmode="lin" valueType="num">
                                      <p:cBhvr additive="base">
                                        <p:cTn id="16" dur="500" fill="hold"/>
                                        <p:tgtEl>
                                          <p:spTgt spid="14349"/>
                                        </p:tgtEl>
                                        <p:attrNameLst>
                                          <p:attrName>ppt_x</p:attrName>
                                        </p:attrNameLst>
                                      </p:cBhvr>
                                      <p:tavLst>
                                        <p:tav tm="0">
                                          <p:val>
                                            <p:strVal val="1+#ppt_w/2"/>
                                          </p:val>
                                        </p:tav>
                                        <p:tav tm="100000">
                                          <p:val>
                                            <p:strVal val="#ppt_x"/>
                                          </p:val>
                                        </p:tav>
                                      </p:tavLst>
                                    </p:anim>
                                    <p:anim calcmode="lin" valueType="num">
                                      <p:cBhvr additive="base">
                                        <p:cTn id="17" dur="500" fill="hold"/>
                                        <p:tgtEl>
                                          <p:spTgt spid="14349"/>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4351"/>
                                        </p:tgtEl>
                                        <p:attrNameLst>
                                          <p:attrName>style.visibility</p:attrName>
                                        </p:attrNameLst>
                                      </p:cBhvr>
                                      <p:to>
                                        <p:strVal val="visible"/>
                                      </p:to>
                                    </p:set>
                                    <p:anim calcmode="lin" valueType="num">
                                      <p:cBhvr additive="base">
                                        <p:cTn id="20" dur="500" fill="hold"/>
                                        <p:tgtEl>
                                          <p:spTgt spid="14351"/>
                                        </p:tgtEl>
                                        <p:attrNameLst>
                                          <p:attrName>ppt_x</p:attrName>
                                        </p:attrNameLst>
                                      </p:cBhvr>
                                      <p:tavLst>
                                        <p:tav tm="0">
                                          <p:val>
                                            <p:strVal val="1+#ppt_w/2"/>
                                          </p:val>
                                        </p:tav>
                                        <p:tav tm="100000">
                                          <p:val>
                                            <p:strVal val="#ppt_x"/>
                                          </p:val>
                                        </p:tav>
                                      </p:tavLst>
                                    </p:anim>
                                    <p:anim calcmode="lin" valueType="num">
                                      <p:cBhvr additive="base">
                                        <p:cTn id="21" dur="500" fill="hold"/>
                                        <p:tgtEl>
                                          <p:spTgt spid="14351"/>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4347"/>
                                        </p:tgtEl>
                                        <p:attrNameLst>
                                          <p:attrName>style.visibility</p:attrName>
                                        </p:attrNameLst>
                                      </p:cBhvr>
                                      <p:to>
                                        <p:strVal val="visible"/>
                                      </p:to>
                                    </p:set>
                                    <p:anim calcmode="lin" valueType="num">
                                      <p:cBhvr additive="base">
                                        <p:cTn id="24" dur="500" fill="hold"/>
                                        <p:tgtEl>
                                          <p:spTgt spid="14347"/>
                                        </p:tgtEl>
                                        <p:attrNameLst>
                                          <p:attrName>ppt_x</p:attrName>
                                        </p:attrNameLst>
                                      </p:cBhvr>
                                      <p:tavLst>
                                        <p:tav tm="0">
                                          <p:val>
                                            <p:strVal val="1+#ppt_w/2"/>
                                          </p:val>
                                        </p:tav>
                                        <p:tav tm="100000">
                                          <p:val>
                                            <p:strVal val="#ppt_x"/>
                                          </p:val>
                                        </p:tav>
                                      </p:tavLst>
                                    </p:anim>
                                    <p:anim calcmode="lin" valueType="num">
                                      <p:cBhvr additive="base">
                                        <p:cTn id="25" dur="500" fill="hold"/>
                                        <p:tgtEl>
                                          <p:spTgt spid="14347"/>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4345"/>
                                        </p:tgtEl>
                                        <p:attrNameLst>
                                          <p:attrName>style.visibility</p:attrName>
                                        </p:attrNameLst>
                                      </p:cBhvr>
                                      <p:to>
                                        <p:strVal val="visible"/>
                                      </p:to>
                                    </p:set>
                                    <p:anim calcmode="lin" valueType="num">
                                      <p:cBhvr additive="base">
                                        <p:cTn id="28" dur="500" fill="hold"/>
                                        <p:tgtEl>
                                          <p:spTgt spid="14345"/>
                                        </p:tgtEl>
                                        <p:attrNameLst>
                                          <p:attrName>ppt_x</p:attrName>
                                        </p:attrNameLst>
                                      </p:cBhvr>
                                      <p:tavLst>
                                        <p:tav tm="0">
                                          <p:val>
                                            <p:strVal val="1+#ppt_w/2"/>
                                          </p:val>
                                        </p:tav>
                                        <p:tav tm="100000">
                                          <p:val>
                                            <p:strVal val="#ppt_x"/>
                                          </p:val>
                                        </p:tav>
                                      </p:tavLst>
                                    </p:anim>
                                    <p:anim calcmode="lin" valueType="num">
                                      <p:cBhvr additive="base">
                                        <p:cTn id="29" dur="500" fill="hold"/>
                                        <p:tgtEl>
                                          <p:spTgt spid="14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921375" y="6132513"/>
            <a:ext cx="2955925" cy="325437"/>
          </a:xfrm>
          <a:ln/>
        </p:spPr>
        <p:txBody>
          <a:bodyPr>
            <a:normAutofit fontScale="90000"/>
          </a:bodyPr>
          <a:lstStyle/>
          <a:p>
            <a:r>
              <a:rPr lang="en-US" sz="1800" dirty="0"/>
              <a:t>Types of Variables</a:t>
            </a:r>
          </a:p>
        </p:txBody>
      </p:sp>
      <p:graphicFrame>
        <p:nvGraphicFramePr>
          <p:cNvPr id="25607" name="Object 7"/>
          <p:cNvGraphicFramePr>
            <a:graphicFrameLocks noGrp="1" noChangeAspect="1"/>
          </p:cNvGraphicFramePr>
          <p:nvPr>
            <p:ph sz="half" idx="1"/>
          </p:nvPr>
        </p:nvGraphicFramePr>
        <p:xfrm>
          <a:off x="4338638" y="1990725"/>
          <a:ext cx="1228725" cy="1228725"/>
        </p:xfrm>
        <a:graphic>
          <a:graphicData uri="http://schemas.openxmlformats.org/presentationml/2006/ole">
            <p:oleObj spid="_x0000_s10242" name="Flash Document" r:id="rId3" imgW="1229400" imgH="1229400" progId="">
              <p:embed/>
            </p:oleObj>
          </a:graphicData>
        </a:graphic>
      </p:graphicFrame>
      <p:graphicFrame>
        <p:nvGraphicFramePr>
          <p:cNvPr id="25611" name="Object 11"/>
          <p:cNvGraphicFramePr>
            <a:graphicFrameLocks noGrp="1" noChangeAspect="1"/>
          </p:cNvGraphicFramePr>
          <p:nvPr>
            <p:ph sz="quarter" idx="2"/>
          </p:nvPr>
        </p:nvGraphicFramePr>
        <p:xfrm>
          <a:off x="5599113" y="2035175"/>
          <a:ext cx="1965325" cy="1679575"/>
        </p:xfrm>
        <a:graphic>
          <a:graphicData uri="http://schemas.openxmlformats.org/presentationml/2006/ole">
            <p:oleObj spid="_x0000_s10243" name="Flash Document" r:id="rId4" imgW="1965960" imgH="1679040" progId="">
              <p:embed/>
            </p:oleObj>
          </a:graphicData>
        </a:graphic>
      </p:graphicFrame>
      <p:graphicFrame>
        <p:nvGraphicFramePr>
          <p:cNvPr id="25613" name="Object 13"/>
          <p:cNvGraphicFramePr>
            <a:graphicFrameLocks noGrp="1" noChangeAspect="1"/>
          </p:cNvGraphicFramePr>
          <p:nvPr>
            <p:ph sz="quarter" idx="3"/>
          </p:nvPr>
        </p:nvGraphicFramePr>
        <p:xfrm>
          <a:off x="388938" y="4598988"/>
          <a:ext cx="2449512" cy="1055687"/>
        </p:xfrm>
        <a:graphic>
          <a:graphicData uri="http://schemas.openxmlformats.org/presentationml/2006/ole">
            <p:oleObj spid="_x0000_s10244" name="Flash Document" r:id="rId5" imgW="1830240" imgH="788760" progId="">
              <p:embed/>
            </p:oleObj>
          </a:graphicData>
        </a:graphic>
      </p:graphicFrame>
      <p:sp>
        <p:nvSpPr>
          <p:cNvPr id="25605" name="Rectangle 5"/>
          <p:cNvSpPr>
            <a:spLocks noChangeArrowheads="1"/>
          </p:cNvSpPr>
          <p:nvPr/>
        </p:nvSpPr>
        <p:spPr bwMode="auto">
          <a:xfrm>
            <a:off x="2857500" y="4897438"/>
            <a:ext cx="51435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800" b="0" i="0" dirty="0">
                <a:solidFill>
                  <a:srgbClr val="008000"/>
                </a:solidFill>
                <a:effectLst>
                  <a:outerShdw blurRad="38100" dist="38100" dir="2700000" algn="tl">
                    <a:srgbClr val="C0C0C0"/>
                  </a:outerShdw>
                </a:effectLst>
              </a:rPr>
              <a:t>The height of students in a class.</a:t>
            </a:r>
            <a:r>
              <a:rPr lang="en-US" sz="2800" dirty="0">
                <a:solidFill>
                  <a:srgbClr val="008000"/>
                </a:solidFill>
                <a:effectLst>
                  <a:outerShdw blurRad="38100" dist="38100" dir="2700000" algn="tl">
                    <a:srgbClr val="C0C0C0"/>
                  </a:outerShdw>
                </a:effectLst>
              </a:rPr>
              <a:t> </a:t>
            </a:r>
          </a:p>
        </p:txBody>
      </p:sp>
      <p:sp>
        <p:nvSpPr>
          <p:cNvPr id="25606" name="Rectangle 6"/>
          <p:cNvSpPr>
            <a:spLocks noChangeArrowheads="1"/>
          </p:cNvSpPr>
          <p:nvPr/>
        </p:nvSpPr>
        <p:spPr bwMode="auto">
          <a:xfrm>
            <a:off x="971550" y="431800"/>
            <a:ext cx="7077075" cy="1098550"/>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sz="3000" b="0" i="0" dirty="0">
                <a:solidFill>
                  <a:srgbClr val="FFFF00"/>
                </a:solidFill>
              </a:rPr>
              <a:t>A </a:t>
            </a:r>
            <a:r>
              <a:rPr lang="en-US" sz="3600" i="0" dirty="0">
                <a:solidFill>
                  <a:srgbClr val="FFFF00"/>
                </a:solidFill>
                <a:effectLst>
                  <a:outerShdw blurRad="38100" dist="38100" dir="2700000" algn="tl">
                    <a:srgbClr val="000000"/>
                  </a:outerShdw>
                </a:effectLst>
              </a:rPr>
              <a:t>Continuous Variable</a:t>
            </a:r>
            <a:r>
              <a:rPr lang="en-US" sz="3000" b="0" i="0" dirty="0">
                <a:solidFill>
                  <a:srgbClr val="FFFF00"/>
                </a:solidFill>
              </a:rPr>
              <a:t> can assume any value within a specified range.</a:t>
            </a:r>
          </a:p>
        </p:txBody>
      </p:sp>
      <p:sp>
        <p:nvSpPr>
          <p:cNvPr id="25609" name="Rectangle 9"/>
          <p:cNvSpPr>
            <a:spLocks noChangeArrowheads="1"/>
          </p:cNvSpPr>
          <p:nvPr/>
        </p:nvSpPr>
        <p:spPr bwMode="auto">
          <a:xfrm>
            <a:off x="566738" y="2360613"/>
            <a:ext cx="344011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800" i="0" dirty="0">
                <a:solidFill>
                  <a:srgbClr val="008000"/>
                </a:solidFill>
                <a:effectLst>
                  <a:outerShdw blurRad="38100" dist="38100" dir="2700000" algn="tl">
                    <a:srgbClr val="C0C0C0"/>
                  </a:outerShdw>
                </a:effectLst>
              </a:rPr>
              <a:t>The pressure in a tire</a:t>
            </a:r>
          </a:p>
        </p:txBody>
      </p:sp>
      <p:sp>
        <p:nvSpPr>
          <p:cNvPr id="25610" name="Rectangle 10"/>
          <p:cNvSpPr>
            <a:spLocks noChangeArrowheads="1"/>
          </p:cNvSpPr>
          <p:nvPr/>
        </p:nvSpPr>
        <p:spPr bwMode="auto">
          <a:xfrm>
            <a:off x="1435100" y="3484563"/>
            <a:ext cx="4167188"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2800" i="0" dirty="0">
                <a:solidFill>
                  <a:srgbClr val="008000"/>
                </a:solidFill>
                <a:effectLst>
                  <a:outerShdw blurRad="38100" dist="38100" dir="2700000" algn="tl">
                    <a:srgbClr val="C0C0C0"/>
                  </a:outerShdw>
                </a:effectLst>
              </a:rPr>
              <a:t>The weight of a pork chop</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additive="base">
                                        <p:cTn id="7" dur="500" fill="hold"/>
                                        <p:tgtEl>
                                          <p:spTgt spid="25607"/>
                                        </p:tgtEl>
                                        <p:attrNameLst>
                                          <p:attrName>ppt_x</p:attrName>
                                        </p:attrNameLst>
                                      </p:cBhvr>
                                      <p:tavLst>
                                        <p:tav tm="0">
                                          <p:val>
                                            <p:strVal val="1+#ppt_w/2"/>
                                          </p:val>
                                        </p:tav>
                                        <p:tav tm="100000">
                                          <p:val>
                                            <p:strVal val="#ppt_x"/>
                                          </p:val>
                                        </p:tav>
                                      </p:tavLst>
                                    </p:anim>
                                    <p:anim calcmode="lin" valueType="num">
                                      <p:cBhvr additive="base">
                                        <p:cTn id="8"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9"/>
                                        </p:tgtEl>
                                        <p:attrNameLst>
                                          <p:attrName>style.visibility</p:attrName>
                                        </p:attrNameLst>
                                      </p:cBhvr>
                                      <p:to>
                                        <p:strVal val="visible"/>
                                      </p:to>
                                    </p:set>
                                    <p:anim calcmode="lin" valueType="num">
                                      <p:cBhvr additive="base">
                                        <p:cTn id="13" dur="500" fill="hold"/>
                                        <p:tgtEl>
                                          <p:spTgt spid="25609"/>
                                        </p:tgtEl>
                                        <p:attrNameLst>
                                          <p:attrName>ppt_x</p:attrName>
                                        </p:attrNameLst>
                                      </p:cBhvr>
                                      <p:tavLst>
                                        <p:tav tm="0">
                                          <p:val>
                                            <p:strVal val="0-#ppt_w/2"/>
                                          </p:val>
                                        </p:tav>
                                        <p:tav tm="100000">
                                          <p:val>
                                            <p:strVal val="#ppt_x"/>
                                          </p:val>
                                        </p:tav>
                                      </p:tavLst>
                                    </p:anim>
                                    <p:anim calcmode="lin" valueType="num">
                                      <p:cBhvr additive="base">
                                        <p:cTn id="14"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5611"/>
                                        </p:tgtEl>
                                        <p:attrNameLst>
                                          <p:attrName>style.visibility</p:attrName>
                                        </p:attrNameLst>
                                      </p:cBhvr>
                                      <p:to>
                                        <p:strVal val="visible"/>
                                      </p:to>
                                    </p:set>
                                    <p:anim calcmode="lin" valueType="num">
                                      <p:cBhvr additive="base">
                                        <p:cTn id="19" dur="500" fill="hold"/>
                                        <p:tgtEl>
                                          <p:spTgt spid="25611"/>
                                        </p:tgtEl>
                                        <p:attrNameLst>
                                          <p:attrName>ppt_x</p:attrName>
                                        </p:attrNameLst>
                                      </p:cBhvr>
                                      <p:tavLst>
                                        <p:tav tm="0">
                                          <p:val>
                                            <p:strVal val="1+#ppt_w/2"/>
                                          </p:val>
                                        </p:tav>
                                        <p:tav tm="100000">
                                          <p:val>
                                            <p:strVal val="#ppt_x"/>
                                          </p:val>
                                        </p:tav>
                                      </p:tavLst>
                                    </p:anim>
                                    <p:anim calcmode="lin" valueType="num">
                                      <p:cBhvr additive="base">
                                        <p:cTn id="20"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10"/>
                                        </p:tgtEl>
                                        <p:attrNameLst>
                                          <p:attrName>style.visibility</p:attrName>
                                        </p:attrNameLst>
                                      </p:cBhvr>
                                      <p:to>
                                        <p:strVal val="visible"/>
                                      </p:to>
                                    </p:set>
                                    <p:anim calcmode="lin" valueType="num">
                                      <p:cBhvr additive="base">
                                        <p:cTn id="25" dur="500" fill="hold"/>
                                        <p:tgtEl>
                                          <p:spTgt spid="25610"/>
                                        </p:tgtEl>
                                        <p:attrNameLst>
                                          <p:attrName>ppt_x</p:attrName>
                                        </p:attrNameLst>
                                      </p:cBhvr>
                                      <p:tavLst>
                                        <p:tav tm="0">
                                          <p:val>
                                            <p:strVal val="0-#ppt_w/2"/>
                                          </p:val>
                                        </p:tav>
                                        <p:tav tm="100000">
                                          <p:val>
                                            <p:strVal val="#ppt_x"/>
                                          </p:val>
                                        </p:tav>
                                      </p:tavLst>
                                    </p:anim>
                                    <p:anim calcmode="lin" valueType="num">
                                      <p:cBhvr additive="base">
                                        <p:cTn id="26"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5"/>
                                        </p:tgtEl>
                                        <p:attrNameLst>
                                          <p:attrName>style.visibility</p:attrName>
                                        </p:attrNameLst>
                                      </p:cBhvr>
                                      <p:to>
                                        <p:strVal val="visible"/>
                                      </p:to>
                                    </p:set>
                                    <p:anim calcmode="lin" valueType="num">
                                      <p:cBhvr additive="base">
                                        <p:cTn id="31" dur="500" fill="hold"/>
                                        <p:tgtEl>
                                          <p:spTgt spid="25605"/>
                                        </p:tgtEl>
                                        <p:attrNameLst>
                                          <p:attrName>ppt_x</p:attrName>
                                        </p:attrNameLst>
                                      </p:cBhvr>
                                      <p:tavLst>
                                        <p:tav tm="0">
                                          <p:val>
                                            <p:strVal val="0-#ppt_w/2"/>
                                          </p:val>
                                        </p:tav>
                                        <p:tav tm="100000">
                                          <p:val>
                                            <p:strVal val="#ppt_x"/>
                                          </p:val>
                                        </p:tav>
                                      </p:tavLst>
                                    </p:anim>
                                    <p:anim calcmode="lin" valueType="num">
                                      <p:cBhvr additive="base">
                                        <p:cTn id="32"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5613"/>
                                        </p:tgtEl>
                                        <p:attrNameLst>
                                          <p:attrName>style.visibility</p:attrName>
                                        </p:attrNameLst>
                                      </p:cBhvr>
                                      <p:to>
                                        <p:strVal val="visible"/>
                                      </p:to>
                                    </p:set>
                                    <p:anim calcmode="lin" valueType="num">
                                      <p:cBhvr additive="base">
                                        <p:cTn id="37" dur="500" fill="hold"/>
                                        <p:tgtEl>
                                          <p:spTgt spid="25613"/>
                                        </p:tgtEl>
                                        <p:attrNameLst>
                                          <p:attrName>ppt_x</p:attrName>
                                        </p:attrNameLst>
                                      </p:cBhvr>
                                      <p:tavLst>
                                        <p:tav tm="0">
                                          <p:val>
                                            <p:strVal val="0-#ppt_w/2"/>
                                          </p:val>
                                        </p:tav>
                                        <p:tav tm="100000">
                                          <p:val>
                                            <p:strVal val="#ppt_x"/>
                                          </p:val>
                                        </p:tav>
                                      </p:tavLst>
                                    </p:anim>
                                    <p:anim calcmode="lin" valueType="num">
                                      <p:cBhvr additive="base">
                                        <p:cTn id="38" dur="500" fill="hold"/>
                                        <p:tgtEl>
                                          <p:spTgt spid="25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9" grpId="0"/>
      <p:bldP spid="256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121275" y="5999163"/>
            <a:ext cx="3794125" cy="496887"/>
          </a:xfrm>
          <a:ln/>
        </p:spPr>
        <p:txBody>
          <a:bodyPr lIns="92075" tIns="46038" rIns="92075" bIns="46038">
            <a:normAutofit fontScale="90000"/>
          </a:bodyPr>
          <a:lstStyle/>
          <a:p>
            <a:r>
              <a:rPr lang="en-US" dirty="0"/>
              <a:t>Summary of Types of Variables</a:t>
            </a:r>
          </a:p>
        </p:txBody>
      </p:sp>
      <p:graphicFrame>
        <p:nvGraphicFramePr>
          <p:cNvPr id="16387" name="Object 3"/>
          <p:cNvGraphicFramePr>
            <a:graphicFrameLocks noGrp="1"/>
          </p:cNvGraphicFramePr>
          <p:nvPr>
            <p:ph type="dgm" idx="1"/>
          </p:nvPr>
        </p:nvGraphicFramePr>
        <p:xfrm>
          <a:off x="303213" y="1344613"/>
          <a:ext cx="8478837" cy="3224212"/>
        </p:xfrm>
        <a:graphic>
          <a:graphicData uri="http://schemas.openxmlformats.org/presentationml/2006/ole">
            <p:oleObj spid="_x0000_s11266" name="MS Org Chart" r:id="rId3" imgW="7790688" imgH="2962656" progId="">
              <p:embed followColorScheme="full"/>
            </p:oleObj>
          </a:graphicData>
        </a:graphic>
      </p:graphicFrame>
      <p:sp>
        <p:nvSpPr>
          <p:cNvPr id="16388"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30875" y="5961063"/>
            <a:ext cx="3146425" cy="496887"/>
          </a:xfrm>
          <a:ln/>
        </p:spPr>
        <p:txBody>
          <a:bodyPr lIns="92075" tIns="46038" rIns="92075" bIns="46038">
            <a:normAutofit fontScale="90000"/>
          </a:bodyPr>
          <a:lstStyle/>
          <a:p>
            <a:r>
              <a:rPr lang="en-US" dirty="0"/>
              <a:t>Levels of Measurement</a:t>
            </a:r>
          </a:p>
        </p:txBody>
      </p:sp>
      <p:sp>
        <p:nvSpPr>
          <p:cNvPr id="18436"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18440" name="Rectangle 8"/>
          <p:cNvSpPr>
            <a:spLocks noChangeArrowheads="1"/>
          </p:cNvSpPr>
          <p:nvPr/>
        </p:nvSpPr>
        <p:spPr bwMode="auto">
          <a:xfrm>
            <a:off x="2214563" y="1303338"/>
            <a:ext cx="4349750" cy="2986972"/>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buClr>
                <a:srgbClr val="404960"/>
              </a:buClr>
              <a:buSzPct val="65000"/>
              <a:buFont typeface="Wingdings" panose="05000000000000000000" pitchFamily="2" charset="2"/>
              <a:buNone/>
            </a:pPr>
            <a:r>
              <a:rPr lang="en-US" sz="3200" b="0" i="0" dirty="0">
                <a:solidFill>
                  <a:srgbClr val="FFFF00"/>
                </a:solidFill>
              </a:rPr>
              <a:t>There are four levels of data</a:t>
            </a:r>
            <a:r>
              <a:rPr lang="en-US" sz="2800" b="0" i="0" dirty="0">
                <a:solidFill>
                  <a:srgbClr val="FFFF00"/>
                </a:solidFill>
              </a:rPr>
              <a:t> </a:t>
            </a:r>
          </a:p>
          <a:p>
            <a:pPr algn="ct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Nominal </a:t>
            </a:r>
          </a:p>
          <a:p>
            <a:pPr algn="ct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Ordinal</a:t>
            </a:r>
          </a:p>
          <a:p>
            <a:pPr algn="ct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Interval</a:t>
            </a:r>
          </a:p>
          <a:p>
            <a:pPr algn="ct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Ratio</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8650" y="1410789"/>
            <a:ext cx="7886700" cy="4180114"/>
          </a:xfrm>
        </p:spPr>
        <p:txBody>
          <a:bodyPr/>
          <a:lstStyle/>
          <a:p>
            <a:pPr>
              <a:buNone/>
            </a:pPr>
            <a:r>
              <a:rPr lang="en-US" sz="4000" dirty="0" smtClean="0"/>
              <a:t>Recommend Book: </a:t>
            </a:r>
          </a:p>
          <a:p>
            <a:pPr marL="514350" indent="-514350">
              <a:buFont typeface="Wingdings" pitchFamily="2" charset="2"/>
              <a:buChar char="q"/>
              <a:defRPr/>
            </a:pPr>
            <a:r>
              <a:rPr lang="en-US" sz="4000" dirty="0" smtClean="0">
                <a:solidFill>
                  <a:srgbClr val="002060"/>
                </a:solidFill>
              </a:rPr>
              <a:t>Schaum’s outline of Statistics</a:t>
            </a:r>
          </a:p>
          <a:p>
            <a:pPr marL="514350" indent="-514350">
              <a:buFontTx/>
              <a:buNone/>
              <a:defRPr/>
            </a:pPr>
            <a:r>
              <a:rPr lang="en-US" sz="4000" dirty="0" smtClean="0">
                <a:solidFill>
                  <a:srgbClr val="002060"/>
                </a:solidFill>
              </a:rPr>
              <a:t>    Murray R. Spiegel</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826125" y="6037263"/>
            <a:ext cx="2974975" cy="382587"/>
          </a:xfrm>
          <a:ln/>
        </p:spPr>
        <p:txBody>
          <a:bodyPr>
            <a:normAutofit fontScale="90000"/>
          </a:bodyPr>
          <a:lstStyle/>
          <a:p>
            <a:r>
              <a:rPr lang="en-US" sz="1800" dirty="0"/>
              <a:t>Nominal data</a:t>
            </a:r>
          </a:p>
        </p:txBody>
      </p:sp>
      <p:sp>
        <p:nvSpPr>
          <p:cNvPr id="60420" name="Text Box 4"/>
          <p:cNvSpPr txBox="1">
            <a:spLocks noChangeArrowheads="1"/>
          </p:cNvSpPr>
          <p:nvPr/>
        </p:nvSpPr>
        <p:spPr bwMode="auto">
          <a:xfrm>
            <a:off x="503238" y="492125"/>
            <a:ext cx="3359150" cy="2948499"/>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Nominal level</a:t>
            </a:r>
            <a:r>
              <a:rPr lang="en-US" sz="3200" b="0" i="0" dirty="0">
                <a:solidFill>
                  <a:srgbClr val="FFFF00"/>
                </a:solidFill>
              </a:rPr>
              <a:t> Data that is classified into categories and cannot be arranged in any particular order.  </a:t>
            </a:r>
          </a:p>
          <a:p>
            <a:pPr>
              <a:spcBef>
                <a:spcPct val="20000"/>
              </a:spcBef>
              <a:buClr>
                <a:srgbClr val="404960"/>
              </a:buClr>
              <a:buSzPct val="65000"/>
              <a:buFont typeface="Wingdings" panose="05000000000000000000" pitchFamily="2" charset="2"/>
              <a:buNone/>
            </a:pPr>
            <a:endParaRPr lang="en-US" dirty="0">
              <a:solidFill>
                <a:schemeClr val="tx2"/>
              </a:solidFill>
            </a:endParaRPr>
          </a:p>
        </p:txBody>
      </p:sp>
      <p:graphicFrame>
        <p:nvGraphicFramePr>
          <p:cNvPr id="60421" name="Object 5"/>
          <p:cNvGraphicFramePr>
            <a:graphicFrameLocks noChangeAspect="1"/>
          </p:cNvGraphicFramePr>
          <p:nvPr/>
        </p:nvGraphicFramePr>
        <p:xfrm>
          <a:off x="4657725" y="576263"/>
          <a:ext cx="1617663" cy="2185987"/>
        </p:xfrm>
        <a:graphic>
          <a:graphicData uri="http://schemas.openxmlformats.org/presentationml/2006/ole">
            <p:oleObj spid="_x0000_s12290" name="Flash Document" r:id="rId3" imgW="1850400" imgH="2502000" progId="">
              <p:embed/>
            </p:oleObj>
          </a:graphicData>
        </a:graphic>
      </p:graphicFrame>
      <p:graphicFrame>
        <p:nvGraphicFramePr>
          <p:cNvPr id="60422" name="Object 6"/>
          <p:cNvGraphicFramePr>
            <a:graphicFrameLocks noChangeAspect="1"/>
          </p:cNvGraphicFramePr>
          <p:nvPr/>
        </p:nvGraphicFramePr>
        <p:xfrm>
          <a:off x="4579938" y="3471863"/>
          <a:ext cx="1317625" cy="2185987"/>
        </p:xfrm>
        <a:graphic>
          <a:graphicData uri="http://schemas.openxmlformats.org/presentationml/2006/ole">
            <p:oleObj spid="_x0000_s12291" name="Flash Document" r:id="rId4" imgW="1713240" imgH="2841480" progId="">
              <p:embed/>
            </p:oleObj>
          </a:graphicData>
        </a:graphic>
      </p:graphicFrame>
      <p:graphicFrame>
        <p:nvGraphicFramePr>
          <p:cNvPr id="60423" name="Object 7"/>
          <p:cNvGraphicFramePr>
            <a:graphicFrameLocks noChangeAspect="1"/>
          </p:cNvGraphicFramePr>
          <p:nvPr/>
        </p:nvGraphicFramePr>
        <p:xfrm>
          <a:off x="6210300" y="2619375"/>
          <a:ext cx="2362200" cy="1863725"/>
        </p:xfrm>
        <a:graphic>
          <a:graphicData uri="http://schemas.openxmlformats.org/presentationml/2006/ole">
            <p:oleObj spid="_x0000_s12292" name="Flash Document" r:id="rId5" imgW="2362680" imgH="18644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60421"/>
                                        </p:tgtEl>
                                        <p:attrNameLst>
                                          <p:attrName>style.visibility</p:attrName>
                                        </p:attrNameLst>
                                      </p:cBhvr>
                                      <p:to>
                                        <p:strVal val="visible"/>
                                      </p:to>
                                    </p:set>
                                    <p:anim calcmode="lin" valueType="num">
                                      <p:cBhvr>
                                        <p:cTn id="12" dur="1000" fill="hold"/>
                                        <p:tgtEl>
                                          <p:spTgt spid="60421"/>
                                        </p:tgtEl>
                                        <p:attrNameLst>
                                          <p:attrName>ppt_w</p:attrName>
                                        </p:attrNameLst>
                                      </p:cBhvr>
                                      <p:tavLst>
                                        <p:tav tm="0">
                                          <p:val>
                                            <p:fltVal val="0"/>
                                          </p:val>
                                        </p:tav>
                                        <p:tav tm="100000">
                                          <p:val>
                                            <p:strVal val="#ppt_w"/>
                                          </p:val>
                                        </p:tav>
                                      </p:tavLst>
                                    </p:anim>
                                    <p:anim calcmode="lin" valueType="num">
                                      <p:cBhvr>
                                        <p:cTn id="13" dur="1000" fill="hold"/>
                                        <p:tgtEl>
                                          <p:spTgt spid="60421"/>
                                        </p:tgtEl>
                                        <p:attrNameLst>
                                          <p:attrName>ppt_h</p:attrName>
                                        </p:attrNameLst>
                                      </p:cBhvr>
                                      <p:tavLst>
                                        <p:tav tm="0">
                                          <p:val>
                                            <p:fltVal val="0"/>
                                          </p:val>
                                        </p:tav>
                                        <p:tav tm="100000">
                                          <p:val>
                                            <p:strVal val="#ppt_h"/>
                                          </p:val>
                                        </p:tav>
                                      </p:tavLst>
                                    </p:anim>
                                    <p:anim calcmode="lin" valueType="num">
                                      <p:cBhvr>
                                        <p:cTn id="14" dur="1000" fill="hold"/>
                                        <p:tgtEl>
                                          <p:spTgt spid="6042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4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nodeType="clickEffect">
                                  <p:stCondLst>
                                    <p:cond delay="0"/>
                                  </p:stCondLst>
                                  <p:childTnLst>
                                    <p:set>
                                      <p:cBhvr>
                                        <p:cTn id="19" dur="1" fill="hold">
                                          <p:stCondLst>
                                            <p:cond delay="0"/>
                                          </p:stCondLst>
                                        </p:cTn>
                                        <p:tgtEl>
                                          <p:spTgt spid="60423"/>
                                        </p:tgtEl>
                                        <p:attrNameLst>
                                          <p:attrName>style.visibility</p:attrName>
                                        </p:attrNameLst>
                                      </p:cBhvr>
                                      <p:to>
                                        <p:strVal val="visible"/>
                                      </p:to>
                                    </p:set>
                                    <p:anim calcmode="lin" valueType="num">
                                      <p:cBhvr>
                                        <p:cTn id="20" dur="1000" fill="hold"/>
                                        <p:tgtEl>
                                          <p:spTgt spid="60423"/>
                                        </p:tgtEl>
                                        <p:attrNameLst>
                                          <p:attrName>ppt_w</p:attrName>
                                        </p:attrNameLst>
                                      </p:cBhvr>
                                      <p:tavLst>
                                        <p:tav tm="0">
                                          <p:val>
                                            <p:fltVal val="0"/>
                                          </p:val>
                                        </p:tav>
                                        <p:tav tm="100000">
                                          <p:val>
                                            <p:strVal val="#ppt_w"/>
                                          </p:val>
                                        </p:tav>
                                      </p:tavLst>
                                    </p:anim>
                                    <p:anim calcmode="lin" valueType="num">
                                      <p:cBhvr>
                                        <p:cTn id="21" dur="1000" fill="hold"/>
                                        <p:tgtEl>
                                          <p:spTgt spid="60423"/>
                                        </p:tgtEl>
                                        <p:attrNameLst>
                                          <p:attrName>ppt_h</p:attrName>
                                        </p:attrNameLst>
                                      </p:cBhvr>
                                      <p:tavLst>
                                        <p:tav tm="0">
                                          <p:val>
                                            <p:fltVal val="0"/>
                                          </p:val>
                                        </p:tav>
                                        <p:tav tm="100000">
                                          <p:val>
                                            <p:strVal val="#ppt_h"/>
                                          </p:val>
                                        </p:tav>
                                      </p:tavLst>
                                    </p:anim>
                                    <p:anim calcmode="lin" valueType="num">
                                      <p:cBhvr>
                                        <p:cTn id="22" dur="1000" fill="hold"/>
                                        <p:tgtEl>
                                          <p:spTgt spid="60423"/>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604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0" presetClass="entr" presetSubtype="0" fill="hold" nodeType="clickEffect">
                                  <p:stCondLst>
                                    <p:cond delay="0"/>
                                  </p:stCondLst>
                                  <p:childTnLst>
                                    <p:set>
                                      <p:cBhvr>
                                        <p:cTn id="27" dur="1" fill="hold">
                                          <p:stCondLst>
                                            <p:cond delay="0"/>
                                          </p:stCondLst>
                                        </p:cTn>
                                        <p:tgtEl>
                                          <p:spTgt spid="60422"/>
                                        </p:tgtEl>
                                        <p:attrNameLst>
                                          <p:attrName>style.visibility</p:attrName>
                                        </p:attrNameLst>
                                      </p:cBhvr>
                                      <p:to>
                                        <p:strVal val="visible"/>
                                      </p:to>
                                    </p:set>
                                    <p:animEffect transition="in" filter="wedge">
                                      <p:cBhvr>
                                        <p:cTn id="28" dur="20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49975" y="5942013"/>
            <a:ext cx="2651125" cy="534987"/>
          </a:xfrm>
          <a:ln/>
        </p:spPr>
        <p:txBody>
          <a:bodyPr lIns="92075" tIns="46038" rIns="92075" bIns="46038">
            <a:noAutofit/>
          </a:bodyPr>
          <a:lstStyle/>
          <a:p>
            <a:r>
              <a:rPr lang="en-US" sz="3200" dirty="0"/>
              <a:t>Levels of Measurement</a:t>
            </a:r>
          </a:p>
        </p:txBody>
      </p:sp>
      <p:graphicFrame>
        <p:nvGraphicFramePr>
          <p:cNvPr id="20488" name="Object 8"/>
          <p:cNvGraphicFramePr>
            <a:graphicFrameLocks noGrp="1" noChangeAspect="1"/>
          </p:cNvGraphicFramePr>
          <p:nvPr>
            <p:ph sz="quarter" idx="1"/>
          </p:nvPr>
        </p:nvGraphicFramePr>
        <p:xfrm>
          <a:off x="4384675" y="2024743"/>
          <a:ext cx="3994150" cy="3082834"/>
        </p:xfrm>
        <a:graphic>
          <a:graphicData uri="http://schemas.openxmlformats.org/presentationml/2006/ole">
            <p:oleObj spid="_x0000_s13314" name="Flash Document" r:id="rId3" imgW="3993480" imgH="3877920" progId="">
              <p:embed/>
            </p:oleObj>
          </a:graphicData>
        </a:graphic>
      </p:graphicFrame>
      <p:sp>
        <p:nvSpPr>
          <p:cNvPr id="20484"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20485" name="Text Box 5"/>
          <p:cNvSpPr txBox="1">
            <a:spLocks noChangeArrowheads="1"/>
          </p:cNvSpPr>
          <p:nvPr/>
        </p:nvSpPr>
        <p:spPr bwMode="auto">
          <a:xfrm>
            <a:off x="476250" y="2227263"/>
            <a:ext cx="3227388"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993300"/>
                </a:solidFill>
              </a:rPr>
              <a:t>During a taste test of 4 soft drinks, Coca Cola was ranked number 1, Dr. Pepper number 2, Pepsi number 3, and Root Beer number 4.</a:t>
            </a:r>
            <a:endParaRPr lang="en-US" sz="2800" dirty="0">
              <a:solidFill>
                <a:srgbClr val="993300"/>
              </a:solidFill>
            </a:endParaRPr>
          </a:p>
        </p:txBody>
      </p:sp>
      <p:sp>
        <p:nvSpPr>
          <p:cNvPr id="20487" name="Rectangle 7"/>
          <p:cNvSpPr>
            <a:spLocks noChangeArrowheads="1"/>
          </p:cNvSpPr>
          <p:nvPr/>
        </p:nvSpPr>
        <p:spPr bwMode="auto">
          <a:xfrm>
            <a:off x="388938" y="322263"/>
            <a:ext cx="8074025" cy="1495425"/>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Ordinal level</a:t>
            </a:r>
            <a:r>
              <a:rPr lang="en-US" sz="2800" b="0" i="0" dirty="0">
                <a:solidFill>
                  <a:srgbClr val="FFFF00"/>
                </a:solidFill>
              </a:rPr>
              <a:t>: involves data arranged in some order, but the differences between data values cannot be determined or are meaningless.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p:cTn id="7" dur="500" fill="hold"/>
                                        <p:tgtEl>
                                          <p:spTgt spid="20485"/>
                                        </p:tgtEl>
                                        <p:attrNameLst>
                                          <p:attrName>ppt_w</p:attrName>
                                        </p:attrNameLst>
                                      </p:cBhvr>
                                      <p:tavLst>
                                        <p:tav tm="0">
                                          <p:val>
                                            <p:fltVal val="0"/>
                                          </p:val>
                                        </p:tav>
                                        <p:tav tm="100000">
                                          <p:val>
                                            <p:strVal val="#ppt_w"/>
                                          </p:val>
                                        </p:tav>
                                      </p:tavLst>
                                    </p:anim>
                                    <p:anim calcmode="lin" valueType="num">
                                      <p:cBhvr>
                                        <p:cTn id="8" dur="500" fill="hold"/>
                                        <p:tgtEl>
                                          <p:spTgt spid="2048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nodeType="clickEffect">
                                  <p:stCondLst>
                                    <p:cond delay="0"/>
                                  </p:stCondLst>
                                  <p:childTnLst>
                                    <p:set>
                                      <p:cBhvr>
                                        <p:cTn id="12" dur="1" fill="hold">
                                          <p:stCondLst>
                                            <p:cond delay="0"/>
                                          </p:stCondLst>
                                        </p:cTn>
                                        <p:tgtEl>
                                          <p:spTgt spid="20488"/>
                                        </p:tgtEl>
                                        <p:attrNameLst>
                                          <p:attrName>style.visibility</p:attrName>
                                        </p:attrNameLst>
                                      </p:cBhvr>
                                      <p:to>
                                        <p:strVal val="visible"/>
                                      </p:to>
                                    </p:set>
                                    <p:anim calcmode="lin" valueType="num">
                                      <p:cBhvr>
                                        <p:cTn id="13" dur="500" fill="hold"/>
                                        <p:tgtEl>
                                          <p:spTgt spid="20488"/>
                                        </p:tgtEl>
                                        <p:attrNameLst>
                                          <p:attrName>ppt_w</p:attrName>
                                        </p:attrNameLst>
                                      </p:cBhvr>
                                      <p:tavLst>
                                        <p:tav tm="0">
                                          <p:val>
                                            <p:fltVal val="0"/>
                                          </p:val>
                                        </p:tav>
                                        <p:tav tm="100000">
                                          <p:val>
                                            <p:strVal val="#ppt_w"/>
                                          </p:val>
                                        </p:tav>
                                      </p:tavLst>
                                    </p:anim>
                                    <p:anim calcmode="lin" valueType="num">
                                      <p:cBhvr>
                                        <p:cTn id="14" dur="500" fill="hold"/>
                                        <p:tgtEl>
                                          <p:spTgt spid="20488"/>
                                        </p:tgtEl>
                                        <p:attrNameLst>
                                          <p:attrName>ppt_h</p:attrName>
                                        </p:attrNameLst>
                                      </p:cBhvr>
                                      <p:tavLst>
                                        <p:tav tm="0">
                                          <p:val>
                                            <p:fltVal val="0"/>
                                          </p:val>
                                        </p:tav>
                                        <p:tav tm="100000">
                                          <p:val>
                                            <p:strVal val="#ppt_h"/>
                                          </p:val>
                                        </p:tav>
                                      </p:tavLst>
                                    </p:anim>
                                    <p:anim calcmode="lin" valueType="num">
                                      <p:cBhvr>
                                        <p:cTn id="15" dur="500" fill="hold"/>
                                        <p:tgtEl>
                                          <p:spTgt spid="20488"/>
                                        </p:tgtEl>
                                        <p:attrNameLst>
                                          <p:attrName>style.rotation</p:attrName>
                                        </p:attrNameLst>
                                      </p:cBhvr>
                                      <p:tavLst>
                                        <p:tav tm="0">
                                          <p:val>
                                            <p:fltVal val="360"/>
                                          </p:val>
                                        </p:tav>
                                        <p:tav tm="100000">
                                          <p:val>
                                            <p:fltVal val="0"/>
                                          </p:val>
                                        </p:tav>
                                      </p:tavLst>
                                    </p:anim>
                                    <p:animEffect transition="in" filter="fade">
                                      <p:cBhvr>
                                        <p:cTn id="16"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359525" y="6056313"/>
            <a:ext cx="2517775" cy="496887"/>
          </a:xfrm>
          <a:ln/>
        </p:spPr>
        <p:txBody>
          <a:bodyPr lIns="92075" tIns="46038" rIns="92075" bIns="46038"/>
          <a:lstStyle/>
          <a:p>
            <a:r>
              <a:rPr lang="en-US" sz="1800" dirty="0"/>
              <a:t>Levels of Measurement</a:t>
            </a:r>
          </a:p>
        </p:txBody>
      </p:sp>
      <p:graphicFrame>
        <p:nvGraphicFramePr>
          <p:cNvPr id="21512" name="Object 8"/>
          <p:cNvGraphicFramePr>
            <a:graphicFrameLocks noGrp="1" noChangeAspect="1"/>
          </p:cNvGraphicFramePr>
          <p:nvPr>
            <p:ph sz="quarter" idx="1"/>
          </p:nvPr>
        </p:nvGraphicFramePr>
        <p:xfrm>
          <a:off x="1676400" y="3294063"/>
          <a:ext cx="1255713" cy="2508250"/>
        </p:xfrm>
        <a:graphic>
          <a:graphicData uri="http://schemas.openxmlformats.org/presentationml/2006/ole">
            <p:oleObj spid="_x0000_s14338" name="Flash Document" r:id="rId3" imgW="1256040" imgH="2507760" progId="">
              <p:embed/>
            </p:oleObj>
          </a:graphicData>
        </a:graphic>
      </p:graphicFrame>
      <p:sp>
        <p:nvSpPr>
          <p:cNvPr id="21508"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21509" name="Text Box 5"/>
          <p:cNvSpPr txBox="1">
            <a:spLocks noChangeArrowheads="1"/>
          </p:cNvSpPr>
          <p:nvPr/>
        </p:nvSpPr>
        <p:spPr bwMode="auto">
          <a:xfrm>
            <a:off x="4103688" y="3741738"/>
            <a:ext cx="3373437"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3200" i="0" dirty="0">
                <a:solidFill>
                  <a:srgbClr val="993300"/>
                </a:solidFill>
                <a:latin typeface="Monotype Corsiva" panose="03010101010201010101" pitchFamily="66" charset="0"/>
              </a:rPr>
              <a:t>Temperature on the Fahrenheit scale.</a:t>
            </a:r>
            <a:endParaRPr lang="en-US" sz="3200" dirty="0">
              <a:solidFill>
                <a:srgbClr val="993300"/>
              </a:solidFill>
              <a:latin typeface="Monotype Corsiva" panose="03010101010201010101" pitchFamily="66" charset="0"/>
            </a:endParaRPr>
          </a:p>
        </p:txBody>
      </p:sp>
      <p:sp>
        <p:nvSpPr>
          <p:cNvPr id="21511" name="Rectangle 7"/>
          <p:cNvSpPr>
            <a:spLocks noChangeArrowheads="1"/>
          </p:cNvSpPr>
          <p:nvPr/>
        </p:nvSpPr>
        <p:spPr bwMode="auto">
          <a:xfrm>
            <a:off x="401638" y="598488"/>
            <a:ext cx="7794625" cy="1851276"/>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Interval level</a:t>
            </a:r>
            <a:r>
              <a:rPr lang="en-US" sz="2800" b="0" i="0" dirty="0">
                <a:solidFill>
                  <a:srgbClr val="FFFF00"/>
                </a:solidFill>
              </a:rPr>
              <a:t> </a:t>
            </a:r>
          </a:p>
          <a:p>
            <a:pPr>
              <a:lnSpc>
                <a:spcPct val="90000"/>
              </a:lnSpc>
              <a:spcBef>
                <a:spcPct val="20000"/>
              </a:spcBef>
              <a:buClr>
                <a:srgbClr val="404960"/>
              </a:buClr>
              <a:buSzPct val="65000"/>
              <a:buFont typeface="Wingdings" panose="05000000000000000000" pitchFamily="2" charset="2"/>
              <a:buNone/>
            </a:pPr>
            <a:r>
              <a:rPr lang="en-US" sz="2800" b="0" i="0" dirty="0">
                <a:solidFill>
                  <a:srgbClr val="FFFF00"/>
                </a:solidFill>
              </a:rPr>
              <a:t>Similar to the ordinal level, with the additional property that meaningful amounts of differences between data values can be determined. There is no natural zero point.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 calcmode="lin" valueType="num">
                                      <p:cBhvr additive="base">
                                        <p:cTn id="7" dur="500" fill="hold"/>
                                        <p:tgtEl>
                                          <p:spTgt spid="21509"/>
                                        </p:tgtEl>
                                        <p:attrNameLst>
                                          <p:attrName>ppt_x</p:attrName>
                                        </p:attrNameLst>
                                      </p:cBhvr>
                                      <p:tavLst>
                                        <p:tav tm="0">
                                          <p:val>
                                            <p:strVal val="#ppt_x"/>
                                          </p:val>
                                        </p:tav>
                                        <p:tav tm="100000">
                                          <p:val>
                                            <p:strVal val="#ppt_x"/>
                                          </p:val>
                                        </p:tav>
                                      </p:tavLst>
                                    </p:anim>
                                    <p:anim calcmode="lin" valueType="num">
                                      <p:cBhvr additive="base">
                                        <p:cTn id="8"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30925" y="6037263"/>
            <a:ext cx="2784475" cy="496887"/>
          </a:xfrm>
          <a:ln/>
        </p:spPr>
        <p:txBody>
          <a:bodyPr lIns="92075" tIns="46038" rIns="92075" bIns="46038">
            <a:noAutofit/>
          </a:bodyPr>
          <a:lstStyle/>
          <a:p>
            <a:r>
              <a:rPr lang="en-US" sz="3200" dirty="0"/>
              <a:t>Levels of Measurement</a:t>
            </a:r>
          </a:p>
        </p:txBody>
      </p:sp>
      <p:graphicFrame>
        <p:nvGraphicFramePr>
          <p:cNvPr id="22537" name="Object 9"/>
          <p:cNvGraphicFramePr>
            <a:graphicFrameLocks noGrp="1" noChangeAspect="1"/>
          </p:cNvGraphicFramePr>
          <p:nvPr>
            <p:ph sz="half" idx="1"/>
          </p:nvPr>
        </p:nvGraphicFramePr>
        <p:xfrm>
          <a:off x="4610100" y="2159000"/>
          <a:ext cx="4268788" cy="2836863"/>
        </p:xfrm>
        <a:graphic>
          <a:graphicData uri="http://schemas.openxmlformats.org/presentationml/2006/ole">
            <p:oleObj spid="_x0000_s15362" name="Flash Document" r:id="rId3" imgW="3925080" imgH="2607840" progId="">
              <p:embed/>
            </p:oleObj>
          </a:graphicData>
        </a:graphic>
      </p:graphicFrame>
      <p:graphicFrame>
        <p:nvGraphicFramePr>
          <p:cNvPr id="22539" name="Object 11"/>
          <p:cNvGraphicFramePr>
            <a:graphicFrameLocks noGrp="1" noChangeAspect="1"/>
          </p:cNvGraphicFramePr>
          <p:nvPr>
            <p:ph sz="quarter" idx="2"/>
          </p:nvPr>
        </p:nvGraphicFramePr>
        <p:xfrm>
          <a:off x="266700" y="2019300"/>
          <a:ext cx="4445000" cy="3576638"/>
        </p:xfrm>
        <a:graphic>
          <a:graphicData uri="http://schemas.openxmlformats.org/presentationml/2006/ole">
            <p:oleObj spid="_x0000_s15363" name="Flash Document" r:id="rId4" imgW="4713120" imgH="3793320" progId="">
              <p:embed/>
            </p:oleObj>
          </a:graphicData>
        </a:graphic>
      </p:graphicFrame>
      <p:graphicFrame>
        <p:nvGraphicFramePr>
          <p:cNvPr id="22541" name="Object 13"/>
          <p:cNvGraphicFramePr>
            <a:graphicFrameLocks noGrp="1" noChangeAspect="1"/>
          </p:cNvGraphicFramePr>
          <p:nvPr>
            <p:ph sz="quarter" idx="3"/>
          </p:nvPr>
        </p:nvGraphicFramePr>
        <p:xfrm>
          <a:off x="2287588" y="3917950"/>
          <a:ext cx="1787525" cy="704850"/>
        </p:xfrm>
        <a:graphic>
          <a:graphicData uri="http://schemas.openxmlformats.org/presentationml/2006/ole">
            <p:oleObj spid="_x0000_s15364" name="Flash Document" r:id="rId5" imgW="1787040" imgH="705600" progId="">
              <p:embed/>
            </p:oleObj>
          </a:graphicData>
        </a:graphic>
      </p:graphicFrame>
      <p:sp>
        <p:nvSpPr>
          <p:cNvPr id="2253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22536" name="Rectangle 8"/>
          <p:cNvSpPr>
            <a:spLocks noChangeArrowheads="1"/>
          </p:cNvSpPr>
          <p:nvPr/>
        </p:nvSpPr>
        <p:spPr bwMode="auto">
          <a:xfrm>
            <a:off x="652463" y="388938"/>
            <a:ext cx="7559675" cy="1377300"/>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Ratio level:</a:t>
            </a:r>
            <a:r>
              <a:rPr lang="en-US" sz="2800" b="0" i="0" dirty="0">
                <a:solidFill>
                  <a:srgbClr val="FFFF00"/>
                </a:solidFill>
              </a:rPr>
              <a:t> the interval level with an inherent zero starting point.  Differences and ratios are meaningful for this level of measurement.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nodeType="clickEffect">
                                  <p:stCondLst>
                                    <p:cond delay="0"/>
                                  </p:stCondLst>
                                  <p:childTnLst>
                                    <p:set>
                                      <p:cBhvr>
                                        <p:cTn id="6" dur="1" fill="hold">
                                          <p:stCondLst>
                                            <p:cond delay="0"/>
                                          </p:stCondLst>
                                        </p:cTn>
                                        <p:tgtEl>
                                          <p:spTgt spid="22541"/>
                                        </p:tgtEl>
                                        <p:attrNameLst>
                                          <p:attrName>style.visibility</p:attrName>
                                        </p:attrNameLst>
                                      </p:cBhvr>
                                      <p:to>
                                        <p:strVal val="visible"/>
                                      </p:to>
                                    </p:set>
                                    <p:anim calcmode="lin" valueType="num">
                                      <p:cBhvr additive="base">
                                        <p:cTn id="7" dur="5000" fill="hold"/>
                                        <p:tgtEl>
                                          <p:spTgt spid="22541"/>
                                        </p:tgtEl>
                                        <p:attrNameLst>
                                          <p:attrName>ppt_x</p:attrName>
                                        </p:attrNameLst>
                                      </p:cBhvr>
                                      <p:tavLst>
                                        <p:tav tm="0">
                                          <p:val>
                                            <p:strVal val="0-#ppt_w/2"/>
                                          </p:val>
                                        </p:tav>
                                        <p:tav tm="100000">
                                          <p:val>
                                            <p:strVal val="#ppt_x"/>
                                          </p:val>
                                        </p:tav>
                                      </p:tavLst>
                                    </p:anim>
                                    <p:anim calcmode="lin" valueType="num">
                                      <p:cBhvr additive="base">
                                        <p:cTn id="8" dur="5000" fill="hold"/>
                                        <p:tgtEl>
                                          <p:spTgt spid="22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edge">
                                      <p:cBhvr>
                                        <p:cTn id="13" dur="20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1" y="1066801"/>
            <a:ext cx="8610600" cy="5631454"/>
          </a:xfrm>
        </p:spPr>
        <p:txBody>
          <a:bodyPr>
            <a:normAutofit lnSpcReduction="10000"/>
          </a:bodyPr>
          <a:lstStyle/>
          <a:p>
            <a:pPr marL="457200" indent="-457200">
              <a:lnSpc>
                <a:spcPct val="110000"/>
              </a:lnSpc>
              <a:buAutoNum type="arabicPeriod"/>
            </a:pPr>
            <a:r>
              <a:rPr lang="en-US" sz="2000" b="1" i="1" dirty="0" smtClean="0"/>
              <a:t>Statistics and planning:</a:t>
            </a:r>
            <a:r>
              <a:rPr lang="en-US" sz="2000" dirty="0" smtClean="0"/>
              <a:t> Statistics in indispensable into planning in the modern age which is termed as “the age of planning”. Almost all over the world the govt. are re-storing to planning for economic development.</a:t>
            </a:r>
            <a:br>
              <a:rPr lang="en-US" sz="2000" dirty="0" smtClean="0"/>
            </a:br>
            <a:endParaRPr lang="en-US" sz="2000" dirty="0" smtClean="0"/>
          </a:p>
          <a:p>
            <a:pPr marL="457200" indent="-457200">
              <a:buAutoNum type="arabicPeriod"/>
            </a:pPr>
            <a:r>
              <a:rPr lang="en-US" sz="2000" dirty="0" smtClean="0"/>
              <a:t> </a:t>
            </a:r>
            <a:r>
              <a:rPr lang="en-US" sz="2000" b="1" i="1" dirty="0" smtClean="0"/>
              <a:t>Statistics and economics:</a:t>
            </a:r>
            <a:r>
              <a:rPr lang="en-US" sz="2000" b="1" dirty="0" smtClean="0"/>
              <a:t> </a:t>
            </a:r>
            <a:r>
              <a:rPr lang="en-US" sz="2000" dirty="0" smtClean="0"/>
              <a:t>Statistical data and techniques of statistical analysis have to immensely useful involving economical problem. Such as wages, price, time series analysis, demand analysis.</a:t>
            </a:r>
            <a:br>
              <a:rPr lang="en-US" sz="2000" dirty="0" smtClean="0"/>
            </a:br>
            <a:endParaRPr lang="en-US" sz="2000" dirty="0" smtClean="0"/>
          </a:p>
          <a:p>
            <a:pPr marL="457200" indent="-457200">
              <a:buAutoNum type="arabicPeriod"/>
            </a:pPr>
            <a:r>
              <a:rPr lang="en-US" sz="2000" b="1" i="1" dirty="0" smtClean="0"/>
              <a:t>Statistics and business:</a:t>
            </a:r>
            <a:r>
              <a:rPr lang="en-US" sz="2000" b="1" dirty="0" smtClean="0"/>
              <a:t> </a:t>
            </a:r>
            <a:r>
              <a:rPr lang="en-US" sz="2000" dirty="0" smtClean="0"/>
              <a:t>Statistics is an irresponsible tool of production control. Business executive are relying more and more on statistical techniques for studying the much and desire of the valued customers.</a:t>
            </a:r>
          </a:p>
          <a:p>
            <a:pPr marL="457200" indent="-457200">
              <a:buFont typeface="Wingdings" panose="05000000000000000000" pitchFamily="2" charset="2"/>
              <a:buAutoNum type="arabicPeriod"/>
            </a:pPr>
            <a:endParaRPr lang="en-US" sz="2000" dirty="0" smtClean="0"/>
          </a:p>
          <a:p>
            <a:pPr marL="457200" indent="-457200">
              <a:buFont typeface="Wingdings" panose="05000000000000000000" pitchFamily="2" charset="2"/>
              <a:buAutoNum type="arabicPeriod"/>
            </a:pPr>
            <a:r>
              <a:rPr lang="en-US" sz="2000" dirty="0" smtClean="0"/>
              <a:t> </a:t>
            </a:r>
            <a:r>
              <a:rPr lang="en-US" sz="2000" b="1" i="1" dirty="0" smtClean="0"/>
              <a:t>Statistics and industry:</a:t>
            </a:r>
            <a:r>
              <a:rPr lang="en-US" sz="2000" b="1" dirty="0" smtClean="0"/>
              <a:t> </a:t>
            </a:r>
            <a:r>
              <a:rPr lang="en-US" sz="2000" dirty="0" smtClean="0"/>
              <a:t>In industry statistics is widely used inequality control. In production engineering to find out whether the product is confirming to the specifications or not. Statistical tools, such as inspection plan, control chart etc.</a:t>
            </a:r>
            <a:br>
              <a:rPr lang="en-US" sz="2000" dirty="0" smtClean="0"/>
            </a:br>
            <a:r>
              <a:rPr lang="en-US" dirty="0" smtClean="0"/>
              <a:t/>
            </a:r>
            <a:br>
              <a:rPr lang="en-US" dirty="0" smtClean="0"/>
            </a:br>
            <a:endParaRPr lang="en-US" dirty="0"/>
          </a:p>
        </p:txBody>
      </p:sp>
      <p:sp>
        <p:nvSpPr>
          <p:cNvPr id="4" name="Content Placeholder 3"/>
          <p:cNvSpPr>
            <a:spLocks noGrp="1"/>
          </p:cNvSpPr>
          <p:nvPr>
            <p:ph sz="quarter" idx="2"/>
          </p:nvPr>
        </p:nvSpPr>
        <p:spPr>
          <a:xfrm>
            <a:off x="2257540" y="304801"/>
            <a:ext cx="4826306" cy="609599"/>
          </a:xfrm>
        </p:spPr>
        <p:style>
          <a:lnRef idx="2">
            <a:schemeClr val="accent1"/>
          </a:lnRef>
          <a:fillRef idx="1">
            <a:schemeClr val="lt1"/>
          </a:fillRef>
          <a:effectRef idx="0">
            <a:schemeClr val="accent1"/>
          </a:effectRef>
          <a:fontRef idx="minor">
            <a:schemeClr val="dk1"/>
          </a:fontRef>
        </p:style>
        <p:txBody>
          <a:bodyPr/>
          <a:lstStyle/>
          <a:p>
            <a:pPr algn="ctr">
              <a:buNone/>
            </a:pPr>
            <a:r>
              <a:rPr lang="en-US" dirty="0" smtClean="0"/>
              <a:t>Scope and Importance of Statistics</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295400"/>
            <a:ext cx="8107726" cy="5181600"/>
          </a:xfrm>
        </p:spPr>
        <p:txBody>
          <a:bodyPr>
            <a:normAutofit lnSpcReduction="10000"/>
          </a:bodyPr>
          <a:lstStyle/>
          <a:p>
            <a:pPr>
              <a:buNone/>
            </a:pPr>
            <a:r>
              <a:rPr lang="en-US" sz="2000" dirty="0" smtClean="0"/>
              <a:t>5</a:t>
            </a:r>
            <a:r>
              <a:rPr lang="en-US" sz="2400" dirty="0" smtClean="0"/>
              <a:t>. </a:t>
            </a:r>
            <a:r>
              <a:rPr lang="en-US" sz="2400" b="1" i="1" dirty="0" smtClean="0"/>
              <a:t>Statistics and mathematics</a:t>
            </a:r>
            <a:r>
              <a:rPr lang="en-US" sz="2400" i="1" dirty="0" smtClean="0"/>
              <a:t>:</a:t>
            </a:r>
            <a:r>
              <a:rPr lang="en-US" sz="2400" dirty="0" smtClean="0"/>
              <a:t> Statistics are intimately related recent advancements in statistical technique are the outcome of wide applications of mathematics.</a:t>
            </a:r>
          </a:p>
          <a:p>
            <a:pPr>
              <a:buNone/>
            </a:pPr>
            <a:r>
              <a:rPr lang="en-US" sz="2400" dirty="0" smtClean="0"/>
              <a:t>6. </a:t>
            </a:r>
            <a:r>
              <a:rPr lang="en-US" sz="2400" b="1" i="1" dirty="0" smtClean="0"/>
              <a:t>Statistics and modern science</a:t>
            </a:r>
            <a:r>
              <a:rPr lang="en-US" sz="2400" i="1" dirty="0" smtClean="0"/>
              <a:t>:</a:t>
            </a:r>
            <a:r>
              <a:rPr lang="en-US" sz="2400" dirty="0" smtClean="0"/>
              <a:t> In medical science the statistical tools for collection, presentation and analysis of observed facts relating to causes and incidence of dieses and the result of application various drugs and medicine are of great importance.</a:t>
            </a:r>
          </a:p>
          <a:p>
            <a:pPr>
              <a:buNone/>
            </a:pPr>
            <a:r>
              <a:rPr lang="en-US" sz="2400" dirty="0" smtClean="0"/>
              <a:t>7. </a:t>
            </a:r>
            <a:r>
              <a:rPr lang="en-US" sz="2400" b="1" i="1" dirty="0" smtClean="0"/>
              <a:t>Statistics, psychology and education</a:t>
            </a:r>
            <a:r>
              <a:rPr lang="en-US" sz="2400" i="1" dirty="0" smtClean="0"/>
              <a:t>: </a:t>
            </a:r>
            <a:r>
              <a:rPr lang="en-US" sz="2400" dirty="0" smtClean="0"/>
              <a:t>In education and physiology statistics has found wide application such as, determining or to determine the reliability and validity to a test, factor analysis etc.</a:t>
            </a:r>
          </a:p>
          <a:p>
            <a:pPr>
              <a:buNone/>
            </a:pPr>
            <a:r>
              <a:rPr lang="en-US" sz="2400" dirty="0" smtClean="0"/>
              <a:t>8. </a:t>
            </a:r>
            <a:r>
              <a:rPr lang="en-US" sz="2400" b="1" i="1" dirty="0" smtClean="0"/>
              <a:t>Statistics and war</a:t>
            </a:r>
            <a:r>
              <a:rPr lang="en-US" sz="2400" i="1" dirty="0" smtClean="0"/>
              <a:t>: </a:t>
            </a:r>
            <a:r>
              <a:rPr lang="en-US" sz="2400" dirty="0" smtClean="0"/>
              <a:t>In war the theory of decision function can be a great assistance to the military and personal to plan “maximum destruction with minimum effort.”</a:t>
            </a:r>
            <a:br>
              <a:rPr lang="en-US" sz="2400" dirty="0" smtClean="0"/>
            </a:br>
            <a:endParaRPr lang="en-US" sz="2400" dirty="0" smtClean="0"/>
          </a:p>
          <a:p>
            <a:pPr>
              <a:buNone/>
            </a:pPr>
            <a:endParaRPr lang="en-US" sz="2400" dirty="0"/>
          </a:p>
        </p:txBody>
      </p:sp>
      <p:sp>
        <p:nvSpPr>
          <p:cNvPr id="6" name="Content Placeholder 3"/>
          <p:cNvSpPr>
            <a:spLocks noGrp="1"/>
          </p:cNvSpPr>
          <p:nvPr>
            <p:ph sz="quarter" idx="2"/>
          </p:nvPr>
        </p:nvSpPr>
        <p:spPr>
          <a:xfrm>
            <a:off x="2257540" y="481569"/>
            <a:ext cx="4826306" cy="642151"/>
          </a:xfrm>
        </p:spPr>
        <p:style>
          <a:lnRef idx="2">
            <a:schemeClr val="accent1"/>
          </a:lnRef>
          <a:fillRef idx="1">
            <a:schemeClr val="lt1"/>
          </a:fillRef>
          <a:effectRef idx="0">
            <a:schemeClr val="accent1"/>
          </a:effectRef>
          <a:fontRef idx="minor">
            <a:schemeClr val="dk1"/>
          </a:fontRef>
        </p:style>
        <p:txBody>
          <a:bodyPr/>
          <a:lstStyle/>
          <a:p>
            <a:pPr algn="ctr">
              <a:buNone/>
            </a:pPr>
            <a:r>
              <a:rPr lang="en-US" dirty="0" smtClean="0"/>
              <a:t>Scope and Importance of Statistics</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1"/>
          </p:nvPr>
        </p:nvSpPr>
        <p:spPr>
          <a:xfrm>
            <a:off x="661700" y="1616305"/>
            <a:ext cx="7865355" cy="4586192"/>
          </a:xfrm>
        </p:spPr>
        <p:txBody>
          <a:bodyPr/>
          <a:lstStyle/>
          <a:p>
            <a:r>
              <a:rPr lang="en-US" dirty="0" smtClean="0"/>
              <a:t>Statistics enable realization of magnitude.</a:t>
            </a:r>
          </a:p>
          <a:p>
            <a:r>
              <a:rPr lang="en-US" dirty="0" smtClean="0"/>
              <a:t>Statistics simplifies complexity.</a:t>
            </a:r>
          </a:p>
          <a:p>
            <a:r>
              <a:rPr lang="en-US" dirty="0" smtClean="0"/>
              <a:t>Statistics enable comparison of simplified data.</a:t>
            </a:r>
          </a:p>
          <a:p>
            <a:r>
              <a:rPr lang="en-US" dirty="0" smtClean="0"/>
              <a:t>Statistics enables to study relationship b/w sets of phenomena and to discover casual connection b/w real facts.</a:t>
            </a:r>
          </a:p>
          <a:p>
            <a:r>
              <a:rPr lang="en-US" dirty="0" smtClean="0"/>
              <a:t>Statistics enlarge human experience.</a:t>
            </a:r>
          </a:p>
          <a:p>
            <a:pPr>
              <a:buNone/>
            </a:pPr>
            <a:endParaRPr lang="en-US" dirty="0"/>
          </a:p>
        </p:txBody>
      </p:sp>
      <p:sp>
        <p:nvSpPr>
          <p:cNvPr id="7" name="Content Placeholder 3"/>
          <p:cNvSpPr>
            <a:spLocks noGrp="1"/>
          </p:cNvSpPr>
          <p:nvPr>
            <p:ph sz="quarter" idx="2"/>
          </p:nvPr>
        </p:nvSpPr>
        <p:spPr>
          <a:xfrm>
            <a:off x="2257540" y="481569"/>
            <a:ext cx="3449197" cy="642151"/>
          </a:xfrm>
        </p:spPr>
        <p:style>
          <a:lnRef idx="2">
            <a:schemeClr val="accent1"/>
          </a:lnRef>
          <a:fillRef idx="1">
            <a:schemeClr val="lt1"/>
          </a:fillRef>
          <a:effectRef idx="0">
            <a:schemeClr val="accent1"/>
          </a:effectRef>
          <a:fontRef idx="minor">
            <a:schemeClr val="dk1"/>
          </a:fontRef>
        </p:style>
        <p:txBody>
          <a:bodyPr/>
          <a:lstStyle/>
          <a:p>
            <a:pPr algn="ctr">
              <a:buNone/>
            </a:pPr>
            <a:r>
              <a:rPr lang="en-US" sz="2800" dirty="0" smtClean="0"/>
              <a:t>Function of Statistics</a:t>
            </a:r>
            <a:endParaRPr lang="en-US" sz="28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1000"/>
                                        <p:tgtEl>
                                          <p:spTgt spid="7">
                                            <p:bg/>
                                          </p:spTgt>
                                        </p:tgtEl>
                                      </p:cBhvr>
                                    </p:animEffect>
                                    <p:anim calcmode="lin" valueType="num">
                                      <p:cBhvr>
                                        <p:cTn id="8" dur="1000" fill="hold"/>
                                        <p:tgtEl>
                                          <p:spTgt spid="7">
                                            <p:bg/>
                                          </p:spTgt>
                                        </p:tgtEl>
                                        <p:attrNameLst>
                                          <p:attrName>ppt_x</p:attrName>
                                        </p:attrNameLst>
                                      </p:cBhvr>
                                      <p:tavLst>
                                        <p:tav tm="0">
                                          <p:val>
                                            <p:strVal val="#ppt_x"/>
                                          </p:val>
                                        </p:tav>
                                        <p:tav tm="100000">
                                          <p:val>
                                            <p:strVal val="#ppt_x"/>
                                          </p:val>
                                        </p:tav>
                                      </p:tavLst>
                                    </p:anim>
                                    <p:anim calcmode="lin" valueType="num">
                                      <p:cBhvr>
                                        <p:cTn id="9" dur="1000" fill="hold"/>
                                        <p:tgtEl>
                                          <p:spTgt spid="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1000"/>
                                        <p:tgtEl>
                                          <p:spTgt spid="6">
                                            <p:txEl>
                                              <p:pRg st="3" end="3"/>
                                            </p:txEl>
                                          </p:spTgt>
                                        </p:tgtEl>
                                      </p:cBhvr>
                                    </p:animEffect>
                                    <p:anim calcmode="lin" valueType="num">
                                      <p:cBhvr>
                                        <p:cTn id="3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9667" y="1462067"/>
            <a:ext cx="7777220" cy="4696361"/>
          </a:xfrm>
        </p:spPr>
        <p:txBody>
          <a:bodyPr>
            <a:normAutofit lnSpcReduction="10000"/>
          </a:bodyPr>
          <a:lstStyle/>
          <a:p>
            <a:pPr>
              <a:buNone/>
            </a:pPr>
            <a:r>
              <a:rPr lang="en-US" dirty="0" smtClean="0"/>
              <a:t>Despite its power, Essential use fullness and universal applicability statistics has its own limitation and imperfections, which are as under,</a:t>
            </a:r>
          </a:p>
          <a:p>
            <a:r>
              <a:rPr lang="en-US" dirty="0" smtClean="0"/>
              <a:t>Statistics does not study individual.</a:t>
            </a:r>
          </a:p>
          <a:p>
            <a:r>
              <a:rPr lang="en-US" dirty="0" smtClean="0"/>
              <a:t>Statistics does not study qualitative phenomena</a:t>
            </a:r>
          </a:p>
          <a:p>
            <a:r>
              <a:rPr lang="en-US" dirty="0" smtClean="0"/>
              <a:t>Statistics data do not reveal the story</a:t>
            </a:r>
          </a:p>
          <a:p>
            <a:r>
              <a:rPr lang="en-US" dirty="0" smtClean="0"/>
              <a:t>Statistical results are not always unquestionable</a:t>
            </a:r>
          </a:p>
          <a:p>
            <a:r>
              <a:rPr lang="en-US" dirty="0" smtClean="0"/>
              <a:t>Statistical laws are true on the average or in the long run</a:t>
            </a:r>
          </a:p>
          <a:p>
            <a:r>
              <a:rPr lang="en-US" dirty="0" smtClean="0"/>
              <a:t>Statically result might leads to fallacious conclusions if they are quote without their context or If they are manipulated</a:t>
            </a:r>
          </a:p>
          <a:p>
            <a:r>
              <a:rPr lang="en-US" dirty="0" smtClean="0"/>
              <a:t>Statistical data are liable to be misused easily.</a:t>
            </a:r>
            <a:endParaRPr lang="en-US" dirty="0"/>
          </a:p>
        </p:txBody>
      </p:sp>
      <p:sp>
        <p:nvSpPr>
          <p:cNvPr id="6" name="Content Placeholder 3"/>
          <p:cNvSpPr>
            <a:spLocks noGrp="1"/>
          </p:cNvSpPr>
          <p:nvPr>
            <p:ph sz="quarter" idx="2"/>
          </p:nvPr>
        </p:nvSpPr>
        <p:spPr>
          <a:xfrm>
            <a:off x="2257540" y="481569"/>
            <a:ext cx="3449197" cy="642151"/>
          </a:xfrm>
        </p:spPr>
        <p:style>
          <a:lnRef idx="2">
            <a:schemeClr val="accent1"/>
          </a:lnRef>
          <a:fillRef idx="1">
            <a:schemeClr val="lt1"/>
          </a:fillRef>
          <a:effectRef idx="0">
            <a:schemeClr val="accent1"/>
          </a:effectRef>
          <a:fontRef idx="minor">
            <a:schemeClr val="dk1"/>
          </a:fontRef>
        </p:style>
        <p:txBody>
          <a:bodyPr/>
          <a:lstStyle/>
          <a:p>
            <a:pPr algn="ctr">
              <a:buNone/>
            </a:pPr>
            <a:r>
              <a:rPr lang="en-US" sz="2800" dirty="0" smtClean="0"/>
              <a:t>Limitation of Statistics</a:t>
            </a:r>
            <a:endParaRPr lang="en-US" sz="28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8610600" cy="4846320"/>
          </a:xfrm>
        </p:spPr>
        <p:txBody>
          <a:bodyPr>
            <a:normAutofit/>
          </a:bodyPr>
          <a:lstStyle/>
          <a:p>
            <a:pPr>
              <a:buNone/>
            </a:pPr>
            <a:r>
              <a:rPr lang="en-US" dirty="0" smtClean="0"/>
              <a:t>Statistics clearly has real world applications in all of the subjects you list. </a:t>
            </a:r>
          </a:p>
          <a:p>
            <a:pPr>
              <a:buNone/>
            </a:pPr>
            <a:r>
              <a:rPr lang="en-US" i="1" dirty="0" smtClean="0"/>
              <a:t>Accounting</a:t>
            </a:r>
            <a:r>
              <a:rPr lang="en-US" dirty="0" smtClean="0"/>
              <a:t> - Random sampling is frequently used by accounting firms when accounts (like travel expenses) are relatively small and inconsequential. You can use a random sample to estimate the quality of the whole population of accounts. </a:t>
            </a:r>
            <a:br>
              <a:rPr lang="en-US" dirty="0" smtClean="0"/>
            </a:br>
            <a:endParaRPr lang="en-US" dirty="0" smtClean="0"/>
          </a:p>
          <a:p>
            <a:pPr>
              <a:buNone/>
            </a:pPr>
            <a:r>
              <a:rPr lang="en-US" i="1" dirty="0" smtClean="0"/>
              <a:t>Finance</a:t>
            </a:r>
            <a:r>
              <a:rPr lang="en-US" dirty="0" smtClean="0"/>
              <a:t> - Trend analysis and correlation are common when making economic forecasts. </a:t>
            </a:r>
            <a:br>
              <a:rPr lang="en-US" dirty="0" smtClean="0"/>
            </a:br>
            <a:r>
              <a:rPr lang="en-US" dirty="0" smtClean="0"/>
              <a:t/>
            </a:r>
            <a:br>
              <a:rPr lang="en-US" dirty="0" smtClean="0"/>
            </a:br>
            <a:endParaRPr lang="en-US" dirty="0"/>
          </a:p>
        </p:txBody>
      </p:sp>
      <p:sp>
        <p:nvSpPr>
          <p:cNvPr id="6" name="Content Placeholder 3"/>
          <p:cNvSpPr>
            <a:spLocks noGrp="1"/>
          </p:cNvSpPr>
          <p:nvPr>
            <p:ph sz="quarter" idx="2"/>
          </p:nvPr>
        </p:nvSpPr>
        <p:spPr>
          <a:xfrm>
            <a:off x="2257540" y="481569"/>
            <a:ext cx="4506817" cy="708253"/>
          </a:xfrm>
        </p:spPr>
        <p:style>
          <a:lnRef idx="2">
            <a:schemeClr val="accent1"/>
          </a:lnRef>
          <a:fillRef idx="1">
            <a:schemeClr val="lt1"/>
          </a:fillRef>
          <a:effectRef idx="0">
            <a:schemeClr val="accent1"/>
          </a:effectRef>
          <a:fontRef idx="minor">
            <a:schemeClr val="dk1"/>
          </a:fontRef>
        </p:style>
        <p:txBody>
          <a:bodyPr/>
          <a:lstStyle/>
          <a:p>
            <a:pPr algn="ctr">
              <a:buNone/>
            </a:pPr>
            <a:r>
              <a:rPr lang="en-US" sz="2800" dirty="0" smtClean="0"/>
              <a:t>Uses of Statistics in Business</a:t>
            </a:r>
            <a:endParaRPr lang="en-US" sz="2800" dirty="0"/>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5967"/>
            <a:ext cx="7777220" cy="4971782"/>
          </a:xfrm>
        </p:spPr>
        <p:txBody>
          <a:bodyPr>
            <a:normAutofit lnSpcReduction="10000"/>
          </a:bodyPr>
          <a:lstStyle/>
          <a:p>
            <a:pPr algn="just">
              <a:buNone/>
            </a:pPr>
            <a:r>
              <a:rPr lang="en-US" i="1" dirty="0" smtClean="0"/>
              <a:t>Management</a:t>
            </a:r>
            <a:r>
              <a:rPr lang="en-US" dirty="0" smtClean="0"/>
              <a:t> - Sampling of opinion polls and data pertaining to personnel. These are often summarized with estimates of errors. </a:t>
            </a:r>
          </a:p>
          <a:p>
            <a:pPr algn="just">
              <a:buNone/>
            </a:pPr>
            <a:r>
              <a:rPr lang="en-US" i="1" dirty="0" smtClean="0"/>
              <a:t>Marketing</a:t>
            </a:r>
            <a:r>
              <a:rPr lang="en-US" dirty="0" smtClean="0"/>
              <a:t> - Customer surveys, correlations between advertising outlays and increased revenues. Estimates of market sizes uses sampling. Product quality is also a rich field for statistical analysis. </a:t>
            </a:r>
          </a:p>
          <a:p>
            <a:pPr algn="just">
              <a:buNone/>
            </a:pPr>
            <a:r>
              <a:rPr lang="en-US" i="1" dirty="0" smtClean="0"/>
              <a:t>Banking</a:t>
            </a:r>
            <a:r>
              <a:rPr lang="en-US" dirty="0" smtClean="0"/>
              <a:t>: Banking institute have found if increasingly to establish research department within their organization for the purpose of gathering and analysis information, not only regarding their own business but also regarding general economic situation and every segment of business in which they may have interest. </a:t>
            </a:r>
          </a:p>
          <a:p>
            <a:pPr>
              <a:buNone/>
            </a:pPr>
            <a:endParaRPr lang="en-US" dirty="0"/>
          </a:p>
        </p:txBody>
      </p:sp>
      <p:sp>
        <p:nvSpPr>
          <p:cNvPr id="6" name="Content Placeholder 3"/>
          <p:cNvSpPr>
            <a:spLocks noGrp="1"/>
          </p:cNvSpPr>
          <p:nvPr>
            <p:ph sz="quarter" idx="2"/>
          </p:nvPr>
        </p:nvSpPr>
        <p:spPr>
          <a:xfrm>
            <a:off x="2257540" y="481569"/>
            <a:ext cx="4506817" cy="708253"/>
          </a:xfrm>
        </p:spPr>
        <p:style>
          <a:lnRef idx="2">
            <a:schemeClr val="accent1"/>
          </a:lnRef>
          <a:fillRef idx="1">
            <a:schemeClr val="lt1"/>
          </a:fillRef>
          <a:effectRef idx="0">
            <a:schemeClr val="accent1"/>
          </a:effectRef>
          <a:fontRef idx="minor">
            <a:schemeClr val="dk1"/>
          </a:fontRef>
        </p:style>
        <p:txBody>
          <a:bodyPr/>
          <a:lstStyle/>
          <a:p>
            <a:pPr algn="ctr">
              <a:buNone/>
            </a:pPr>
            <a:r>
              <a:rPr lang="en-US" sz="2800" dirty="0" smtClean="0"/>
              <a:t>Uses of Statistics in Business</a:t>
            </a:r>
            <a:endParaRPr lang="en-US" sz="2800"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Text Box 1030"/>
          <p:cNvSpPr txBox="1">
            <a:spLocks noChangeArrowheads="1"/>
          </p:cNvSpPr>
          <p:nvPr/>
        </p:nvSpPr>
        <p:spPr bwMode="auto">
          <a:xfrm>
            <a:off x="2179638" y="368300"/>
            <a:ext cx="6196012" cy="503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3000" dirty="0">
                <a:solidFill>
                  <a:schemeClr val="tx1"/>
                </a:solidFill>
                <a:latin typeface="Book Antiqua" panose="02040602050305030304" pitchFamily="18" charset="0"/>
              </a:rPr>
              <a:t>Chapter One</a:t>
            </a:r>
          </a:p>
        </p:txBody>
      </p:sp>
      <p:sp>
        <p:nvSpPr>
          <p:cNvPr id="23559" name="Text Box 1031"/>
          <p:cNvSpPr txBox="1">
            <a:spLocks noChangeArrowheads="1"/>
          </p:cNvSpPr>
          <p:nvPr/>
        </p:nvSpPr>
        <p:spPr bwMode="auto">
          <a:xfrm>
            <a:off x="2205038" y="708025"/>
            <a:ext cx="5100637"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4000" i="0" dirty="0">
                <a:solidFill>
                  <a:srgbClr val="993300"/>
                </a:solidFill>
                <a:effectLst>
                  <a:outerShdw blurRad="38100" dist="38100" dir="2700000" algn="tl">
                    <a:srgbClr val="C0C0C0"/>
                  </a:outerShdw>
                </a:effectLst>
                <a:latin typeface="CG Times" pitchFamily="18" charset="0"/>
              </a:rPr>
              <a:t>What is Statistics?</a:t>
            </a:r>
            <a:endParaRPr lang="en-US" sz="3000" dirty="0">
              <a:solidFill>
                <a:srgbClr val="993300"/>
              </a:solidFill>
              <a:effectLst>
                <a:outerShdw blurRad="38100" dist="38100" dir="2700000" algn="tl">
                  <a:srgbClr val="C0C0C0"/>
                </a:outerShdw>
              </a:effectLst>
              <a:latin typeface="CG Times" pitchFamily="18" charset="0"/>
            </a:endParaRPr>
          </a:p>
        </p:txBody>
      </p:sp>
      <p:sp>
        <p:nvSpPr>
          <p:cNvPr id="23560" name="Text Box 1032"/>
          <p:cNvSpPr txBox="1">
            <a:spLocks noChangeArrowheads="1"/>
          </p:cNvSpPr>
          <p:nvPr/>
        </p:nvSpPr>
        <p:spPr bwMode="auto">
          <a:xfrm>
            <a:off x="271463" y="1533525"/>
            <a:ext cx="6750050" cy="717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300" i="0" dirty="0">
                <a:solidFill>
                  <a:schemeClr val="accent1"/>
                </a:solidFill>
                <a:latin typeface="Arial" panose="020B0604020202020204" pitchFamily="34" charset="0"/>
              </a:rPr>
              <a:t>GOALS</a:t>
            </a:r>
          </a:p>
          <a:p>
            <a:r>
              <a:rPr lang="en-US" sz="1800" i="0" dirty="0">
                <a:solidFill>
                  <a:schemeClr val="tx1"/>
                </a:solidFill>
                <a:latin typeface="CG Times" pitchFamily="18" charset="0"/>
              </a:rPr>
              <a:t>When you have completed this chapter, you will be able to:</a:t>
            </a:r>
            <a:endParaRPr lang="en-US" sz="2300" dirty="0">
              <a:solidFill>
                <a:srgbClr val="EBA055"/>
              </a:solidFill>
              <a:latin typeface="Book Antiqua" panose="02040602050305030304" pitchFamily="18" charset="0"/>
            </a:endParaRPr>
          </a:p>
        </p:txBody>
      </p:sp>
      <p:sp>
        <p:nvSpPr>
          <p:cNvPr id="23565" name="Text Box 1037"/>
          <p:cNvSpPr txBox="1">
            <a:spLocks noChangeArrowheads="1"/>
          </p:cNvSpPr>
          <p:nvPr/>
        </p:nvSpPr>
        <p:spPr bwMode="auto">
          <a:xfrm>
            <a:off x="249238" y="2164874"/>
            <a:ext cx="8894762" cy="40934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342900" indent="-342900">
              <a:spcAft>
                <a:spcPct val="10000"/>
              </a:spcAft>
              <a:buFont typeface="Wingdings" panose="05000000000000000000" pitchFamily="2" charset="2"/>
              <a:buChar char="Ø"/>
            </a:pPr>
            <a:r>
              <a:rPr lang="en-US" sz="2000" b="0" i="0" dirty="0" smtClean="0">
                <a:solidFill>
                  <a:schemeClr val="tx1"/>
                </a:solidFill>
                <a:latin typeface="+mj-lt"/>
              </a:rPr>
              <a:t>Understand </a:t>
            </a:r>
            <a:r>
              <a:rPr lang="en-US" sz="2000" b="0" i="0" dirty="0">
                <a:solidFill>
                  <a:schemeClr val="tx1"/>
                </a:solidFill>
                <a:latin typeface="+mj-lt"/>
              </a:rPr>
              <a:t>why we study statistics</a:t>
            </a:r>
            <a:r>
              <a:rPr lang="en-US" sz="2000" b="0" i="0" dirty="0" smtClean="0">
                <a:solidFill>
                  <a:schemeClr val="tx1"/>
                </a:solidFill>
                <a:latin typeface="+mj-lt"/>
              </a:rPr>
              <a:t>.</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Explain what is meant by descriptive statistics and inferential statistics.</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Distinguish between a qualitative variable and a quantitative variable.</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Distinguish between a discrete variable and a continuous variable.</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Distinguish among the nominal, ordinal, interval, and ratio levels </a:t>
            </a:r>
            <a:br>
              <a:rPr lang="en-US" sz="2000" b="0" i="0" dirty="0" smtClean="0">
                <a:solidFill>
                  <a:schemeClr val="tx1"/>
                </a:solidFill>
                <a:latin typeface="+mj-lt"/>
              </a:rPr>
            </a:br>
            <a:r>
              <a:rPr lang="en-US" sz="2000" b="0" i="0" dirty="0" smtClean="0">
                <a:solidFill>
                  <a:schemeClr val="tx1"/>
                </a:solidFill>
                <a:latin typeface="+mj-lt"/>
              </a:rPr>
              <a:t>of measurement.</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Define the terms mutually exclusive and exhaustive.</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To know the scope of statistics</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To know the function of statistics</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To know the limitation of statistics</a:t>
            </a:r>
          </a:p>
          <a:p>
            <a:pPr marL="342900" indent="-342900">
              <a:spcAft>
                <a:spcPct val="10000"/>
              </a:spcAft>
              <a:buFont typeface="Wingdings" panose="05000000000000000000" pitchFamily="2" charset="2"/>
              <a:buChar char="Ø"/>
            </a:pPr>
            <a:r>
              <a:rPr lang="en-US" sz="2000" b="0" i="0" dirty="0" smtClean="0">
                <a:solidFill>
                  <a:schemeClr val="tx1"/>
                </a:solidFill>
                <a:latin typeface="+mj-lt"/>
              </a:rPr>
              <a:t>To know the uses of statistics in business.</a:t>
            </a:r>
          </a:p>
          <a:p>
            <a:pPr>
              <a:spcAft>
                <a:spcPct val="10000"/>
              </a:spcAft>
            </a:pPr>
            <a:endParaRPr lang="en-US" sz="2000" b="0" i="0" dirty="0">
              <a:solidFill>
                <a:schemeClr val="tx1"/>
              </a:solidFill>
            </a:endParaRPr>
          </a:p>
        </p:txBody>
      </p:sp>
      <p:sp>
        <p:nvSpPr>
          <p:cNvPr id="23567" name="Text Box 1039"/>
          <p:cNvSpPr txBox="1">
            <a:spLocks noChangeArrowheads="1"/>
          </p:cNvSpPr>
          <p:nvPr/>
        </p:nvSpPr>
        <p:spPr bwMode="auto">
          <a:xfrm>
            <a:off x="5368925" y="6548438"/>
            <a:ext cx="30892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200" i="0" dirty="0">
              <a:solidFill>
                <a:schemeClr val="tx1"/>
              </a:solidFill>
            </a:endParaRPr>
          </a:p>
        </p:txBody>
      </p:sp>
      <p:sp>
        <p:nvSpPr>
          <p:cNvPr id="23561" name="Line 1033"/>
          <p:cNvSpPr>
            <a:spLocks noChangeShapeType="1"/>
          </p:cNvSpPr>
          <p:nvPr/>
        </p:nvSpPr>
        <p:spPr bwMode="auto">
          <a:xfrm>
            <a:off x="260350" y="2228850"/>
            <a:ext cx="8883650" cy="0"/>
          </a:xfrm>
          <a:prstGeom prst="line">
            <a:avLst/>
          </a:prstGeom>
          <a:noFill/>
          <a:ln w="28575">
            <a:solidFill>
              <a:srgbClr val="510C9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3573" name="Rectangle 1045"/>
          <p:cNvSpPr>
            <a:spLocks noGrp="1" noChangeArrowheads="1"/>
          </p:cNvSpPr>
          <p:nvPr>
            <p:ph type="title"/>
          </p:nvPr>
        </p:nvSpPr>
        <p:spPr>
          <a:xfrm>
            <a:off x="7807325" y="6094413"/>
            <a:ext cx="1031875" cy="363537"/>
          </a:xfrm>
          <a:ln/>
        </p:spPr>
        <p:txBody>
          <a:bodyPr>
            <a:normAutofit fontScale="90000"/>
          </a:bodyPr>
          <a:lstStyle/>
          <a:p>
            <a:r>
              <a:rPr lang="en-US" sz="1800" dirty="0"/>
              <a:t>Goals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502275" y="6227763"/>
            <a:ext cx="3375025" cy="344487"/>
          </a:xfrm>
          <a:ln/>
        </p:spPr>
        <p:txBody>
          <a:bodyPr lIns="92075" tIns="46038" rIns="92075" bIns="46038">
            <a:normAutofit fontScale="90000"/>
          </a:bodyPr>
          <a:lstStyle/>
          <a:p>
            <a:r>
              <a:rPr lang="en-US" sz="1800" dirty="0"/>
              <a:t>What is Meant by Statistics?</a:t>
            </a:r>
            <a:endParaRPr lang="en-US" sz="1800" dirty="0">
              <a:solidFill>
                <a:srgbClr val="006633"/>
              </a:solidFill>
            </a:endParaRPr>
          </a:p>
        </p:txBody>
      </p:sp>
      <p:graphicFrame>
        <p:nvGraphicFramePr>
          <p:cNvPr id="7175" name="Object 7"/>
          <p:cNvGraphicFramePr>
            <a:graphicFrameLocks noGrp="1" noChangeAspect="1"/>
          </p:cNvGraphicFramePr>
          <p:nvPr>
            <p:ph sz="quarter" idx="1"/>
            <p:extLst>
              <p:ext uri="{D42A27DB-BD31-4B8C-83A1-F6EECF244321}">
                <p14:modId xmlns="" xmlns:p14="http://schemas.microsoft.com/office/powerpoint/2010/main" val="2542516098"/>
              </p:ext>
            </p:extLst>
          </p:nvPr>
        </p:nvGraphicFramePr>
        <p:xfrm>
          <a:off x="1447800" y="4648200"/>
          <a:ext cx="3749675" cy="1347787"/>
        </p:xfrm>
        <a:graphic>
          <a:graphicData uri="http://schemas.openxmlformats.org/presentationml/2006/ole">
            <p:oleObj spid="_x0000_s1026" name="Flash Document" r:id="rId3" imgW="5514840" imgH="1983240" progId="">
              <p:embed/>
            </p:oleObj>
          </a:graphicData>
        </a:graphic>
      </p:graphicFrame>
      <p:graphicFrame>
        <p:nvGraphicFramePr>
          <p:cNvPr id="7177" name="Object 9"/>
          <p:cNvGraphicFramePr>
            <a:graphicFrameLocks noGrp="1" noChangeAspect="1"/>
          </p:cNvGraphicFramePr>
          <p:nvPr>
            <p:ph sz="quarter" idx="2"/>
          </p:nvPr>
        </p:nvGraphicFramePr>
        <p:xfrm>
          <a:off x="2057400" y="304800"/>
          <a:ext cx="4610100" cy="4360863"/>
        </p:xfrm>
        <a:graphic>
          <a:graphicData uri="http://schemas.openxmlformats.org/presentationml/2006/ole">
            <p:oleObj spid="_x0000_s1027" name="Flash Document" r:id="rId4" imgW="3844440" imgH="3637440" progId="">
              <p:embed/>
            </p:oleObj>
          </a:graphicData>
        </a:graphic>
      </p:graphicFrame>
      <p:sp>
        <p:nvSpPr>
          <p:cNvPr id="717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7174" name="Rectangle 6"/>
          <p:cNvSpPr>
            <a:spLocks noChangeArrowheads="1"/>
          </p:cNvSpPr>
          <p:nvPr/>
        </p:nvSpPr>
        <p:spPr bwMode="auto">
          <a:xfrm>
            <a:off x="2513013" y="912813"/>
            <a:ext cx="3898900" cy="3081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dirty="0">
                <a:solidFill>
                  <a:srgbClr val="993300"/>
                </a:solidFill>
              </a:rPr>
              <a:t>Statistics </a:t>
            </a:r>
            <a:r>
              <a:rPr lang="en-US" sz="2800" i="0" dirty="0">
                <a:solidFill>
                  <a:srgbClr val="993300"/>
                </a:solidFill>
              </a:rPr>
              <a:t>is the science of collecting, organizing, presenting, analyzing, and interpreting numerical data to assist in making more effective decisions.</a:t>
            </a:r>
            <a:r>
              <a:rPr lang="en-US" sz="2800" dirty="0">
                <a:solidFill>
                  <a:srgbClr val="993300"/>
                </a:solidFill>
              </a:rPr>
              <a:t> </a:t>
            </a:r>
          </a:p>
        </p:txBody>
      </p:sp>
      <p:sp>
        <p:nvSpPr>
          <p:cNvPr id="2" name="TextBox 1"/>
          <p:cNvSpPr txBox="1"/>
          <p:nvPr/>
        </p:nvSpPr>
        <p:spPr>
          <a:xfrm>
            <a:off x="6248400" y="4495801"/>
            <a:ext cx="1371600" cy="1538883"/>
          </a:xfrm>
          <a:prstGeom prst="rect">
            <a:avLst/>
          </a:prstGeom>
          <a:noFill/>
        </p:spPr>
        <p:txBody>
          <a:bodyPr wrap="square" rtlCol="0">
            <a:spAutoFit/>
          </a:bodyPr>
          <a:lstStyle/>
          <a:p>
            <a:r>
              <a:rPr lang="en-GB" sz="4000" dirty="0" smtClean="0"/>
              <a:t>∂ </a:t>
            </a:r>
            <a:endParaRPr lang="en-GB" sz="5400" dirty="0"/>
          </a:p>
          <a:p>
            <a:r>
              <a:rPr lang="el-GR" sz="5400" dirty="0" smtClean="0"/>
              <a:t>ᵧ</a:t>
            </a:r>
            <a:endParaRPr lang="en-GB" sz="4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102225" y="5980113"/>
            <a:ext cx="3794125" cy="496887"/>
          </a:xfrm>
          <a:ln/>
        </p:spPr>
        <p:txBody>
          <a:bodyPr lIns="92075" tIns="46038" rIns="92075" bIns="46038">
            <a:normAutofit fontScale="90000"/>
          </a:bodyPr>
          <a:lstStyle/>
          <a:p>
            <a:r>
              <a:rPr lang="en-US" dirty="0"/>
              <a:t>Who Uses Statistics?</a:t>
            </a:r>
          </a:p>
        </p:txBody>
      </p:sp>
      <p:graphicFrame>
        <p:nvGraphicFramePr>
          <p:cNvPr id="8200" name="Object 8"/>
          <p:cNvGraphicFramePr>
            <a:graphicFrameLocks noGrp="1" noChangeAspect="1"/>
          </p:cNvGraphicFramePr>
          <p:nvPr>
            <p:ph sz="quarter" idx="1"/>
          </p:nvPr>
        </p:nvGraphicFramePr>
        <p:xfrm>
          <a:off x="4635500" y="1074738"/>
          <a:ext cx="3949700" cy="3708400"/>
        </p:xfrm>
        <a:graphic>
          <a:graphicData uri="http://schemas.openxmlformats.org/presentationml/2006/ole">
            <p:oleObj spid="_x0000_s2050" name="Flash Document" r:id="rId3" imgW="3949560" imgH="3708360" progId="">
              <p:embed/>
            </p:oleObj>
          </a:graphicData>
        </a:graphic>
      </p:graphicFrame>
      <p:sp>
        <p:nvSpPr>
          <p:cNvPr id="8196"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8199" name="Rectangle 7"/>
          <p:cNvSpPr>
            <a:spLocks noChangeArrowheads="1"/>
          </p:cNvSpPr>
          <p:nvPr/>
        </p:nvSpPr>
        <p:spPr bwMode="auto">
          <a:xfrm>
            <a:off x="519113" y="989013"/>
            <a:ext cx="3719512" cy="4362450"/>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b="0" i="0" dirty="0">
                <a:solidFill>
                  <a:schemeClr val="tx1"/>
                </a:solidFill>
              </a:rPr>
              <a:t>Statistical techniques are used extensively by marketing, accounting, quality control, consumers, professional sports people, hospital administrators, educators, politicians, physicians, and many others.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347996" y="558884"/>
            <a:ext cx="4858920" cy="560053"/>
          </a:xfrm>
        </p:spPr>
        <p:txBody>
          <a:bodyPr>
            <a:normAutofit fontScale="90000"/>
          </a:bodyPr>
          <a:lstStyle/>
          <a:p>
            <a:r>
              <a:rPr lang="en-US" sz="3600" dirty="0" smtClean="0"/>
              <a:t>Types of Statistics</a:t>
            </a:r>
            <a:endParaRPr lang="en-US" sz="3600" dirty="0"/>
          </a:p>
        </p:txBody>
      </p:sp>
      <p:sp>
        <p:nvSpPr>
          <p:cNvPr id="57347" name="Rectangle 3"/>
          <p:cNvSpPr>
            <a:spLocks noGrp="1" noChangeArrowheads="1"/>
          </p:cNvSpPr>
          <p:nvPr>
            <p:ph sz="quarter" idx="1"/>
          </p:nvPr>
        </p:nvSpPr>
        <p:spPr/>
        <p:txBody>
          <a:bodyPr/>
          <a:lstStyle/>
          <a:p>
            <a:pPr marL="0" indent="0">
              <a:lnSpc>
                <a:spcPct val="110000"/>
              </a:lnSpc>
              <a:buNone/>
            </a:pPr>
            <a:r>
              <a:rPr lang="en-US" sz="3600" dirty="0">
                <a:solidFill>
                  <a:schemeClr val="accent1"/>
                </a:solidFill>
                <a:effectLst>
                  <a:outerShdw blurRad="38100" dist="38100" dir="2700000" algn="tl">
                    <a:srgbClr val="C0C0C0"/>
                  </a:outerShdw>
                </a:effectLst>
              </a:rPr>
              <a:t>Descriptive statistics</a:t>
            </a:r>
          </a:p>
          <a:p>
            <a:pPr marL="0" indent="0">
              <a:lnSpc>
                <a:spcPct val="110000"/>
              </a:lnSpc>
              <a:buNone/>
            </a:pPr>
            <a:r>
              <a:rPr lang="en-GB" sz="2900" dirty="0" smtClean="0"/>
              <a:t>Methods of organizing, summarizing, and presenting data in an informative way.</a:t>
            </a:r>
          </a:p>
          <a:p>
            <a:pPr marL="0" indent="0">
              <a:lnSpc>
                <a:spcPct val="110000"/>
              </a:lnSpc>
              <a:buNone/>
            </a:pPr>
            <a:endParaRPr lang="en-GB" sz="2900" dirty="0" smtClean="0"/>
          </a:p>
          <a:p>
            <a:pPr>
              <a:buNone/>
            </a:pPr>
            <a:r>
              <a:rPr lang="en-US" sz="3600" dirty="0" smtClean="0">
                <a:solidFill>
                  <a:schemeClr val="accent1"/>
                </a:solidFill>
                <a:effectLst>
                  <a:outerShdw blurRad="38100" dist="38100" dir="2700000" algn="tl">
                    <a:srgbClr val="C0C0C0"/>
                  </a:outerShdw>
                </a:effectLst>
              </a:rPr>
              <a:t>Inferential </a:t>
            </a:r>
            <a:r>
              <a:rPr lang="en-US" sz="3600" dirty="0">
                <a:solidFill>
                  <a:schemeClr val="accent1"/>
                </a:solidFill>
                <a:effectLst>
                  <a:outerShdw blurRad="38100" dist="38100" dir="2700000" algn="tl">
                    <a:srgbClr val="C0C0C0"/>
                  </a:outerShdw>
                </a:effectLst>
              </a:rPr>
              <a:t>Statistics</a:t>
            </a:r>
            <a:r>
              <a:rPr lang="en-US" sz="3600" dirty="0">
                <a:effectLst>
                  <a:outerShdw blurRad="38100" dist="38100" dir="2700000" algn="tl">
                    <a:srgbClr val="C0C0C0"/>
                  </a:outerShdw>
                </a:effectLst>
              </a:rPr>
              <a:t>:</a:t>
            </a:r>
            <a:r>
              <a:rPr lang="en-US" sz="2800" dirty="0"/>
              <a:t> </a:t>
            </a:r>
            <a:endParaRPr lang="en-US" sz="2800" dirty="0" smtClean="0"/>
          </a:p>
          <a:p>
            <a:pPr>
              <a:buNone/>
            </a:pPr>
            <a:r>
              <a:rPr lang="en-US" sz="2800" dirty="0" smtClean="0"/>
              <a:t>A </a:t>
            </a:r>
            <a:r>
              <a:rPr lang="en-US" sz="2800" dirty="0"/>
              <a:t>decision, estimate, prediction, or generalization about a population, based on a sample.</a:t>
            </a:r>
          </a:p>
        </p:txBody>
      </p:sp>
    </p:spTree>
    <p:extLst>
      <p:ext uri="{BB962C8B-B14F-4D97-AF65-F5344CB8AC3E}">
        <p14:creationId xmlns="" xmlns:p14="http://schemas.microsoft.com/office/powerpoint/2010/main" val="33543487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Example Descriptive </a:t>
            </a:r>
            <a:r>
              <a:rPr lang="en-US" dirty="0"/>
              <a:t>Statistics</a:t>
            </a:r>
          </a:p>
        </p:txBody>
      </p:sp>
      <p:sp>
        <p:nvSpPr>
          <p:cNvPr id="59395" name="Rectangle 3"/>
          <p:cNvSpPr>
            <a:spLocks noGrp="1" noChangeArrowheads="1"/>
          </p:cNvSpPr>
          <p:nvPr>
            <p:ph sz="quarter" idx="1"/>
          </p:nvPr>
        </p:nvSpPr>
        <p:spPr>
          <a:xfrm>
            <a:off x="914400" y="1685108"/>
            <a:ext cx="7772400" cy="4650377"/>
          </a:xfrm>
        </p:spPr>
        <p:txBody>
          <a:bodyPr/>
          <a:lstStyle/>
          <a:p>
            <a:pPr>
              <a:lnSpc>
                <a:spcPct val="110000"/>
              </a:lnSpc>
            </a:pPr>
            <a:r>
              <a:rPr lang="en-US" sz="3300" dirty="0"/>
              <a:t>Collect data</a:t>
            </a:r>
          </a:p>
          <a:p>
            <a:pPr lvl="1">
              <a:lnSpc>
                <a:spcPct val="110000"/>
              </a:lnSpc>
            </a:pPr>
            <a:r>
              <a:rPr lang="en-US" sz="2900" dirty="0"/>
              <a:t>e.g. Survey</a:t>
            </a:r>
          </a:p>
          <a:p>
            <a:pPr>
              <a:lnSpc>
                <a:spcPct val="110000"/>
              </a:lnSpc>
            </a:pPr>
            <a:r>
              <a:rPr lang="en-US" sz="3300" dirty="0"/>
              <a:t>Present data</a:t>
            </a:r>
          </a:p>
          <a:p>
            <a:pPr lvl="1">
              <a:lnSpc>
                <a:spcPct val="110000"/>
              </a:lnSpc>
            </a:pPr>
            <a:r>
              <a:rPr lang="en-US" sz="2900" dirty="0"/>
              <a:t>e.g. Tables and graphs</a:t>
            </a:r>
          </a:p>
          <a:p>
            <a:pPr>
              <a:lnSpc>
                <a:spcPct val="110000"/>
              </a:lnSpc>
            </a:pPr>
            <a:r>
              <a:rPr lang="en-US" sz="3300" dirty="0"/>
              <a:t>Characterize data</a:t>
            </a:r>
          </a:p>
          <a:p>
            <a:pPr lvl="1">
              <a:lnSpc>
                <a:spcPct val="110000"/>
              </a:lnSpc>
            </a:pPr>
            <a:r>
              <a:rPr lang="en-US" sz="2900" dirty="0"/>
              <a:t>e.g. Sample mean = </a:t>
            </a:r>
          </a:p>
        </p:txBody>
      </p:sp>
      <p:graphicFrame>
        <p:nvGraphicFramePr>
          <p:cNvPr id="59396" name="Object 4"/>
          <p:cNvGraphicFramePr>
            <a:graphicFrameLocks noChangeAspect="1"/>
          </p:cNvGraphicFramePr>
          <p:nvPr/>
        </p:nvGraphicFramePr>
        <p:xfrm>
          <a:off x="5181600" y="4724400"/>
          <a:ext cx="887413" cy="914400"/>
        </p:xfrm>
        <a:graphic>
          <a:graphicData uri="http://schemas.openxmlformats.org/presentationml/2006/ole">
            <p:oleObj spid="_x0000_s3074" name="Equation" r:id="rId3" imgW="418918" imgH="431613" progId="">
              <p:embed/>
            </p:oleObj>
          </a:graphicData>
        </a:graphic>
      </p:graphicFrame>
      <p:graphicFrame>
        <p:nvGraphicFramePr>
          <p:cNvPr id="59397" name="Object 5">
            <a:hlinkClick r:id="" action="ppaction://ole?verb=0"/>
          </p:cNvPr>
          <p:cNvGraphicFramePr>
            <a:graphicFrameLocks/>
          </p:cNvGraphicFramePr>
          <p:nvPr/>
        </p:nvGraphicFramePr>
        <p:xfrm>
          <a:off x="4038600" y="1722438"/>
          <a:ext cx="1762125" cy="1592262"/>
        </p:xfrm>
        <a:graphic>
          <a:graphicData uri="http://schemas.openxmlformats.org/presentationml/2006/ole">
            <p:oleObj spid="_x0000_s3075" name="Clip" r:id="rId4" imgW="1759071" imgH="1589503" progId="">
              <p:embed/>
            </p:oleObj>
          </a:graphicData>
        </a:graphic>
      </p:graphicFrame>
      <p:graphicFrame>
        <p:nvGraphicFramePr>
          <p:cNvPr id="59398" name="Object 6">
            <a:hlinkClick r:id="" action="ppaction://ole?verb=0"/>
          </p:cNvPr>
          <p:cNvGraphicFramePr>
            <a:graphicFrameLocks/>
          </p:cNvGraphicFramePr>
          <p:nvPr/>
        </p:nvGraphicFramePr>
        <p:xfrm>
          <a:off x="6019800" y="3200400"/>
          <a:ext cx="1803400" cy="1274763"/>
        </p:xfrm>
        <a:graphic>
          <a:graphicData uri="http://schemas.openxmlformats.org/presentationml/2006/ole">
            <p:oleObj spid="_x0000_s3076" name="Clip" r:id="rId5" imgW="1800275" imgH="1272553" progId="">
              <p:embed/>
            </p:oleObj>
          </a:graphicData>
        </a:graphic>
      </p:graphicFrame>
      <p:sp>
        <p:nvSpPr>
          <p:cNvPr id="2" name="TextBox 1"/>
          <p:cNvSpPr txBox="1"/>
          <p:nvPr/>
        </p:nvSpPr>
        <p:spPr>
          <a:xfrm>
            <a:off x="1022684" y="300447"/>
            <a:ext cx="6003758" cy="646331"/>
          </a:xfrm>
          <a:prstGeom prst="rect">
            <a:avLst/>
          </a:prstGeom>
          <a:noFill/>
        </p:spPr>
        <p:txBody>
          <a:bodyPr wrap="square" rtlCol="0">
            <a:spAutoFit/>
          </a:bodyPr>
          <a:lstStyle/>
          <a:p>
            <a:pPr algn="ctr"/>
            <a:r>
              <a:rPr lang="en-GB" sz="3600" b="0" i="0" dirty="0" smtClean="0"/>
              <a:t> </a:t>
            </a:r>
            <a:endParaRPr lang="en-GB" sz="3600" b="0" i="0" dirty="0"/>
          </a:p>
        </p:txBody>
      </p:sp>
    </p:spTree>
    <p:extLst>
      <p:ext uri="{BB962C8B-B14F-4D97-AF65-F5344CB8AC3E}">
        <p14:creationId xmlns="" xmlns:p14="http://schemas.microsoft.com/office/powerpoint/2010/main" val="14105222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9"/>
          <p:cNvGraphicFramePr>
            <a:graphicFrameLocks noChangeAspect="1"/>
          </p:cNvGraphicFramePr>
          <p:nvPr/>
        </p:nvGraphicFramePr>
        <p:xfrm>
          <a:off x="2095500" y="5654675"/>
          <a:ext cx="1235075" cy="860425"/>
        </p:xfrm>
        <a:graphic>
          <a:graphicData uri="http://schemas.openxmlformats.org/presentationml/2006/ole">
            <p:oleObj spid="_x0000_s4098" name="Flash Document" r:id="rId3" imgW="4702680" imgH="3279240" progId="">
              <p:embed/>
            </p:oleObj>
          </a:graphicData>
        </a:graphic>
      </p:graphicFrame>
      <p:sp>
        <p:nvSpPr>
          <p:cNvPr id="3"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lang="en-US" dirty="0">
              <a:solidFill>
                <a:schemeClr val="bg1"/>
              </a:solidFill>
              <a:latin typeface="Book Antiqua" panose="02040602050305030304" pitchFamily="18" charset="0"/>
            </a:endParaRPr>
          </a:p>
        </p:txBody>
      </p:sp>
      <p:sp>
        <p:nvSpPr>
          <p:cNvPr id="4" name="Text Box 5"/>
          <p:cNvSpPr txBox="1">
            <a:spLocks noChangeArrowheads="1"/>
          </p:cNvSpPr>
          <p:nvPr/>
        </p:nvSpPr>
        <p:spPr bwMode="auto">
          <a:xfrm>
            <a:off x="4335463" y="1622425"/>
            <a:ext cx="4257675" cy="3935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404960"/>
              </a:buClr>
              <a:buSzPct val="65000"/>
              <a:buFont typeface="Wingdings" panose="05000000000000000000" pitchFamily="2" charset="2"/>
              <a:buNone/>
            </a:pPr>
            <a:r>
              <a:rPr lang="en-US" sz="2800" i="0" dirty="0">
                <a:solidFill>
                  <a:srgbClr val="993300"/>
                </a:solidFill>
              </a:rPr>
              <a:t>EXAMPLE 2: According to Consumer Reports, General Electric washing machine owners reported 9 problems per 100 machines during 2001. The statistic 9 describes the number of problems out of every 100 machines.</a:t>
            </a:r>
            <a:endParaRPr lang="en-US" sz="2800" dirty="0">
              <a:solidFill>
                <a:srgbClr val="993300"/>
              </a:solidFill>
            </a:endParaRPr>
          </a:p>
        </p:txBody>
      </p:sp>
      <p:sp>
        <p:nvSpPr>
          <p:cNvPr id="5" name="Rectangle 7"/>
          <p:cNvSpPr>
            <a:spLocks noChangeArrowheads="1"/>
          </p:cNvSpPr>
          <p:nvPr/>
        </p:nvSpPr>
        <p:spPr bwMode="auto">
          <a:xfrm>
            <a:off x="357188" y="541338"/>
            <a:ext cx="8356600" cy="604781"/>
          </a:xfrm>
          <a:prstGeom prst="rect">
            <a:avLst/>
          </a:prstGeom>
          <a:solidFill>
            <a:srgbClr val="9933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rgbClr val="404960"/>
              </a:buClr>
              <a:buSzPct val="65000"/>
              <a:buFont typeface="Wingdings" panose="05000000000000000000" pitchFamily="2" charset="2"/>
              <a:buNone/>
            </a:pPr>
            <a:r>
              <a:rPr lang="en-US" sz="3600" i="0" dirty="0">
                <a:solidFill>
                  <a:srgbClr val="FFFF00"/>
                </a:solidFill>
                <a:effectLst>
                  <a:outerShdw blurRad="38100" dist="38100" dir="2700000" algn="tl">
                    <a:srgbClr val="000000"/>
                  </a:outerShdw>
                </a:effectLst>
              </a:rPr>
              <a:t>Descriptive Statistics</a:t>
            </a:r>
            <a:r>
              <a:rPr lang="en-US" sz="2800" b="0" i="0" dirty="0" smtClean="0">
                <a:solidFill>
                  <a:srgbClr val="FFFF00"/>
                </a:solidFill>
              </a:rPr>
              <a:t>:</a:t>
            </a:r>
            <a:endParaRPr lang="en-US" sz="2800" b="0" i="0" dirty="0">
              <a:solidFill>
                <a:srgbClr val="FFFF00"/>
              </a:solidFill>
            </a:endParaRPr>
          </a:p>
        </p:txBody>
      </p:sp>
      <p:sp>
        <p:nvSpPr>
          <p:cNvPr id="6" name="Rectangle 8"/>
          <p:cNvSpPr>
            <a:spLocks noChangeArrowheads="1"/>
          </p:cNvSpPr>
          <p:nvPr/>
        </p:nvSpPr>
        <p:spPr bwMode="auto">
          <a:xfrm>
            <a:off x="260350" y="1560513"/>
            <a:ext cx="3613150" cy="4362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2800" i="0" dirty="0">
                <a:solidFill>
                  <a:srgbClr val="993300"/>
                </a:solidFill>
              </a:rPr>
              <a:t>EXAMPLE 1: A Gallup poll found that 49% of the people in a survey knew the name of the first book of the Bible. The statistic 49 describes the number out of every 100 persons who knew the answer.</a:t>
            </a:r>
          </a:p>
        </p:txBody>
      </p:sp>
      <p:graphicFrame>
        <p:nvGraphicFramePr>
          <p:cNvPr id="7" name="Object 11"/>
          <p:cNvGraphicFramePr>
            <a:graphicFrameLocks noChangeAspect="1"/>
          </p:cNvGraphicFramePr>
          <p:nvPr/>
        </p:nvGraphicFramePr>
        <p:xfrm>
          <a:off x="7543800" y="4876800"/>
          <a:ext cx="1219200" cy="1287463"/>
        </p:xfrm>
        <a:graphic>
          <a:graphicData uri="http://schemas.openxmlformats.org/presentationml/2006/ole">
            <p:oleObj spid="_x0000_s4099" name="Flash Document" r:id="rId4" imgW="1399680" imgH="1478160" progId="">
              <p:embed/>
            </p:oleObj>
          </a:graphicData>
        </a:graphic>
      </p:graphicFrame>
    </p:spTree>
    <p:extLst>
      <p:ext uri="{BB962C8B-B14F-4D97-AF65-F5344CB8AC3E}">
        <p14:creationId xmlns="" xmlns:p14="http://schemas.microsoft.com/office/powerpoint/2010/main" val="2843343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4" presetClass="entr" presetSubtype="1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8" presetID="4"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Example of Inferential </a:t>
            </a:r>
            <a:r>
              <a:rPr lang="en-US" dirty="0"/>
              <a:t>Statistics</a:t>
            </a:r>
          </a:p>
        </p:txBody>
      </p:sp>
      <p:sp>
        <p:nvSpPr>
          <p:cNvPr id="61443" name="Rectangle 3"/>
          <p:cNvSpPr>
            <a:spLocks noGrp="1" noChangeArrowheads="1"/>
          </p:cNvSpPr>
          <p:nvPr>
            <p:ph sz="quarter" idx="1"/>
          </p:nvPr>
        </p:nvSpPr>
        <p:spPr>
          <a:xfrm>
            <a:off x="381000" y="1676400"/>
            <a:ext cx="5029200" cy="4532313"/>
          </a:xfrm>
        </p:spPr>
        <p:txBody>
          <a:bodyPr/>
          <a:lstStyle/>
          <a:p>
            <a:pPr>
              <a:lnSpc>
                <a:spcPct val="110000"/>
              </a:lnSpc>
            </a:pPr>
            <a:r>
              <a:rPr lang="en-US" dirty="0"/>
              <a:t>Estimation</a:t>
            </a:r>
          </a:p>
          <a:p>
            <a:pPr lvl="1">
              <a:lnSpc>
                <a:spcPct val="110000"/>
              </a:lnSpc>
            </a:pPr>
            <a:r>
              <a:rPr lang="en-US" dirty="0"/>
              <a:t>e.g.: Estimate the population mean weight using the sample mean weight</a:t>
            </a:r>
          </a:p>
          <a:p>
            <a:pPr>
              <a:lnSpc>
                <a:spcPct val="110000"/>
              </a:lnSpc>
            </a:pPr>
            <a:r>
              <a:rPr lang="en-US" dirty="0"/>
              <a:t>Hypothesis testing</a:t>
            </a:r>
          </a:p>
          <a:p>
            <a:pPr lvl="1">
              <a:lnSpc>
                <a:spcPct val="110000"/>
              </a:lnSpc>
            </a:pPr>
            <a:r>
              <a:rPr lang="en-US" dirty="0"/>
              <a:t>e.g.: Test the claim that the population mean weight is </a:t>
            </a:r>
            <a:r>
              <a:rPr lang="en-US" dirty="0" smtClean="0"/>
              <a:t>6 feet.</a:t>
            </a:r>
            <a:endParaRPr lang="en-US" dirty="0"/>
          </a:p>
        </p:txBody>
      </p:sp>
      <p:pic>
        <p:nvPicPr>
          <p:cNvPr id="61445" name="Picture 5"/>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0" y="1905000"/>
            <a:ext cx="31242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8664543"/>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TotalTime>
  <Words>1334</Words>
  <Application>Microsoft Office PowerPoint</Application>
  <PresentationFormat>On-screen Show (4:3)</PresentationFormat>
  <Paragraphs>138</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29</vt:i4>
      </vt:variant>
    </vt:vector>
  </HeadingPairs>
  <TitlesOfParts>
    <vt:vector size="34" baseType="lpstr">
      <vt:lpstr>Equity</vt:lpstr>
      <vt:lpstr>Flash Document</vt:lpstr>
      <vt:lpstr>Equation</vt:lpstr>
      <vt:lpstr>Clip</vt:lpstr>
      <vt:lpstr>MS Org Chart</vt:lpstr>
      <vt:lpstr>Basic Statistics and Probability  </vt:lpstr>
      <vt:lpstr>Slide 2</vt:lpstr>
      <vt:lpstr>Goals</vt:lpstr>
      <vt:lpstr>What is Meant by Statistics?</vt:lpstr>
      <vt:lpstr>Who Uses Statistics?</vt:lpstr>
      <vt:lpstr>Types of Statistics</vt:lpstr>
      <vt:lpstr>Example Descriptive Statistics</vt:lpstr>
      <vt:lpstr>Slide 8</vt:lpstr>
      <vt:lpstr>Example of Inferential Statistics</vt:lpstr>
      <vt:lpstr>Types of Statistics (examples of inferential statistics)</vt:lpstr>
      <vt:lpstr>Slide 11</vt:lpstr>
      <vt:lpstr>Slide 12</vt:lpstr>
      <vt:lpstr>Slide 13</vt:lpstr>
      <vt:lpstr>Types of Variables </vt:lpstr>
      <vt:lpstr>Types of Variables</vt:lpstr>
      <vt:lpstr>Types of Variables</vt:lpstr>
      <vt:lpstr>Types of Variables</vt:lpstr>
      <vt:lpstr>Summary of Types of Variables</vt:lpstr>
      <vt:lpstr>Levels of Measurement</vt:lpstr>
      <vt:lpstr>Nominal data</vt:lpstr>
      <vt:lpstr>Levels of Measurement</vt:lpstr>
      <vt:lpstr>Levels of Measurement</vt:lpstr>
      <vt:lpstr>Levels of Measurement</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cp:revision>
  <dcterms:created xsi:type="dcterms:W3CDTF">2006-08-16T00:00:00Z</dcterms:created>
  <dcterms:modified xsi:type="dcterms:W3CDTF">2016-09-24T09:47:19Z</dcterms:modified>
</cp:coreProperties>
</file>