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doc" ContentType="application/msword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B8401-9BE9-4158-A5A1-34063176036B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50A4C-18DC-4FC0-8628-57001B4B2D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3D455-C349-459C-8EAE-EC6202CA8B2E}" type="slidenum">
              <a:rPr lang="en-US"/>
              <a:pPr/>
              <a:t>4</a:t>
            </a:fld>
            <a:endParaRPr lang="en-US"/>
          </a:p>
        </p:txBody>
      </p:sp>
      <p:sp>
        <p:nvSpPr>
          <p:cNvPr id="26626" name="Rectangle 102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6627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xmlns="" val="558498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2A5BD1-9FFF-451A-95FC-C67735137D06}" type="slidenum">
              <a:rPr lang="en-US"/>
              <a:pPr/>
              <a:t>27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xmlns="" val="2891654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686EB7-EDA8-48A4-8534-C739DF50EEC1}" type="slidenum">
              <a:rPr lang="en-US"/>
              <a:pPr/>
              <a:t>28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xmlns="" val="2819264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7C2B34-C74D-4DCA-9C38-E63C6D42C030}" type="slidenum">
              <a:rPr lang="en-US"/>
              <a:pPr/>
              <a:t>29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xmlns="" val="3963757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D4810-900E-4ECD-8730-D60472AC1981}" type="slidenum">
              <a:rPr lang="en-US"/>
              <a:pPr/>
              <a:t>30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xmlns="" val="3807519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4F9DE5-4624-489A-BC18-30950B715573}" type="slidenum">
              <a:rPr lang="en-US"/>
              <a:pPr/>
              <a:t>11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xmlns="" val="41535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B3A93-CAE0-4635-A848-306543CF0BCA}" type="slidenum">
              <a:rPr lang="en-US"/>
              <a:pPr/>
              <a:t>12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xmlns="" val="3364884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4445FF-080F-4470-9625-72061BB59D38}" type="slidenum">
              <a:rPr lang="en-US"/>
              <a:pPr/>
              <a:t>15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xmlns="" val="387509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48960-1F94-4860-8150-435045E5D8F2}" type="slidenum">
              <a:rPr lang="en-US"/>
              <a:pPr/>
              <a:t>18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xmlns="" val="2978697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4750B-8AC8-4DFE-9347-BFB4CF815371}" type="slidenum">
              <a:rPr lang="en-US"/>
              <a:pPr/>
              <a:t>19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xmlns="" val="3096244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17930-DCEC-483C-8BF1-46B14AB51A41}" type="slidenum">
              <a:rPr lang="en-US"/>
              <a:pPr/>
              <a:t>20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xmlns="" val="368760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29F1C2-CB0C-4753-94C6-D24B8B945770}" type="slidenum">
              <a:rPr lang="en-US"/>
              <a:pPr/>
              <a:t>21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xmlns="" val="149915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7BF9F-C15C-45CB-AC07-BA029001FAE0}" type="slidenum">
              <a:rPr lang="en-US"/>
              <a:pPr/>
              <a:t>24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xmlns="" val="305859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5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6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Microsoft_Office_Word_97_-_2003_Document7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Microsoft_Office_Word_97_-_2003_Document8.doc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</a:rPr>
              <a:t>Frequency distribution and Chart Building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031875" y="4676775"/>
            <a:ext cx="7269163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Collecting raw data</a:t>
            </a: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1066800" y="1790700"/>
            <a:ext cx="7181850" cy="3725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 Organizing data (frequency distribution) </a:t>
            </a:r>
          </a:p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993775" y="1209675"/>
            <a:ext cx="7272338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Presenting data (graph)</a:t>
            </a: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1012825" y="447675"/>
            <a:ext cx="723265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Drawing conclusions</a:t>
            </a:r>
          </a:p>
          <a:p>
            <a:pPr algn="ctr" eaLnBrk="0" hangingPunct="0"/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1885950" y="1295400"/>
            <a:ext cx="266700" cy="3867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35" name="Rectangle 11"/>
          <p:cNvSpPr>
            <a:spLocks noChangeArrowheads="1"/>
          </p:cNvSpPr>
          <p:nvPr/>
        </p:nvSpPr>
        <p:spPr bwMode="auto">
          <a:xfrm>
            <a:off x="2876550" y="1047750"/>
            <a:ext cx="266700" cy="413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3619500" y="781050"/>
            <a:ext cx="323850" cy="438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37" name="Rectangle 13"/>
          <p:cNvSpPr>
            <a:spLocks noChangeArrowheads="1"/>
          </p:cNvSpPr>
          <p:nvPr/>
        </p:nvSpPr>
        <p:spPr bwMode="auto">
          <a:xfrm>
            <a:off x="6457950" y="1028700"/>
            <a:ext cx="266700" cy="413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38" name="Rectangle 14"/>
          <p:cNvSpPr>
            <a:spLocks noChangeArrowheads="1"/>
          </p:cNvSpPr>
          <p:nvPr/>
        </p:nvSpPr>
        <p:spPr bwMode="auto">
          <a:xfrm>
            <a:off x="5562600" y="800100"/>
            <a:ext cx="323850" cy="438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39" name="Rectangle 15"/>
          <p:cNvSpPr>
            <a:spLocks noChangeArrowheads="1"/>
          </p:cNvSpPr>
          <p:nvPr/>
        </p:nvSpPr>
        <p:spPr bwMode="auto">
          <a:xfrm>
            <a:off x="4552950" y="476250"/>
            <a:ext cx="304800" cy="4686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40" name="Rectangle 16"/>
          <p:cNvSpPr>
            <a:spLocks noChangeArrowheads="1"/>
          </p:cNvSpPr>
          <p:nvPr/>
        </p:nvSpPr>
        <p:spPr bwMode="auto">
          <a:xfrm>
            <a:off x="7372350" y="1295400"/>
            <a:ext cx="266700" cy="3867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41" name="Line 17"/>
          <p:cNvSpPr>
            <a:spLocks noChangeShapeType="1"/>
          </p:cNvSpPr>
          <p:nvPr/>
        </p:nvSpPr>
        <p:spPr bwMode="auto">
          <a:xfrm flipV="1">
            <a:off x="1085850" y="247650"/>
            <a:ext cx="3562350" cy="1257300"/>
          </a:xfrm>
          <a:prstGeom prst="line">
            <a:avLst/>
          </a:prstGeom>
          <a:noFill/>
          <a:ln w="76200">
            <a:solidFill>
              <a:srgbClr val="6B43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442" name="Line 18"/>
          <p:cNvSpPr>
            <a:spLocks noChangeShapeType="1"/>
          </p:cNvSpPr>
          <p:nvPr/>
        </p:nvSpPr>
        <p:spPr bwMode="auto">
          <a:xfrm flipH="1" flipV="1">
            <a:off x="4648200" y="209550"/>
            <a:ext cx="3619500" cy="1352550"/>
          </a:xfrm>
          <a:prstGeom prst="line">
            <a:avLst/>
          </a:prstGeom>
          <a:noFill/>
          <a:ln w="76200">
            <a:solidFill>
              <a:srgbClr val="6B43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443" name="Text Box 19"/>
          <p:cNvSpPr txBox="1">
            <a:spLocks noChangeArrowheads="1"/>
          </p:cNvSpPr>
          <p:nvPr/>
        </p:nvSpPr>
        <p:spPr bwMode="auto">
          <a:xfrm>
            <a:off x="1698625" y="54848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1.5</a:t>
            </a:r>
          </a:p>
        </p:txBody>
      </p:sp>
      <p:sp>
        <p:nvSpPr>
          <p:cNvPr id="103444" name="Text Box 20"/>
          <p:cNvSpPr txBox="1">
            <a:spLocks noChangeArrowheads="1"/>
          </p:cNvSpPr>
          <p:nvPr/>
        </p:nvSpPr>
        <p:spPr bwMode="auto">
          <a:xfrm>
            <a:off x="2765425" y="54848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3.5</a:t>
            </a:r>
          </a:p>
        </p:txBody>
      </p:sp>
      <p:sp>
        <p:nvSpPr>
          <p:cNvPr id="103445" name="Text Box 21"/>
          <p:cNvSpPr txBox="1">
            <a:spLocks noChangeArrowheads="1"/>
          </p:cNvSpPr>
          <p:nvPr/>
        </p:nvSpPr>
        <p:spPr bwMode="auto">
          <a:xfrm>
            <a:off x="3546475" y="54848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5.5</a:t>
            </a:r>
          </a:p>
        </p:txBody>
      </p:sp>
      <p:sp>
        <p:nvSpPr>
          <p:cNvPr id="103446" name="Text Box 22"/>
          <p:cNvSpPr txBox="1">
            <a:spLocks noChangeArrowheads="1"/>
          </p:cNvSpPr>
          <p:nvPr/>
        </p:nvSpPr>
        <p:spPr bwMode="auto">
          <a:xfrm>
            <a:off x="4498975" y="550386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7.5</a:t>
            </a:r>
          </a:p>
        </p:txBody>
      </p:sp>
      <p:sp>
        <p:nvSpPr>
          <p:cNvPr id="103447" name="Text Box 23"/>
          <p:cNvSpPr txBox="1">
            <a:spLocks noChangeArrowheads="1"/>
          </p:cNvSpPr>
          <p:nvPr/>
        </p:nvSpPr>
        <p:spPr bwMode="auto">
          <a:xfrm>
            <a:off x="5470525" y="550386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9.5</a:t>
            </a:r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6365875" y="552291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11.5</a:t>
            </a:r>
          </a:p>
        </p:txBody>
      </p:sp>
      <p:sp>
        <p:nvSpPr>
          <p:cNvPr id="103449" name="Text Box 25"/>
          <p:cNvSpPr txBox="1">
            <a:spLocks noChangeArrowheads="1"/>
          </p:cNvSpPr>
          <p:nvPr/>
        </p:nvSpPr>
        <p:spPr bwMode="auto">
          <a:xfrm>
            <a:off x="7375525" y="552291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13.5</a:t>
            </a:r>
          </a:p>
        </p:txBody>
      </p:sp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1108075" y="41322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3454" name="Text Box 30"/>
          <p:cNvSpPr txBox="1">
            <a:spLocks noChangeArrowheads="1"/>
          </p:cNvSpPr>
          <p:nvPr/>
        </p:nvSpPr>
        <p:spPr bwMode="auto">
          <a:xfrm>
            <a:off x="974725" y="29321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03455" name="Text Box 31"/>
          <p:cNvSpPr txBox="1">
            <a:spLocks noChangeArrowheads="1"/>
          </p:cNvSpPr>
          <p:nvPr/>
        </p:nvSpPr>
        <p:spPr bwMode="auto">
          <a:xfrm>
            <a:off x="974725" y="150336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103456" name="Text Box 32"/>
          <p:cNvSpPr txBox="1">
            <a:spLocks noChangeArrowheads="1"/>
          </p:cNvSpPr>
          <p:nvPr/>
        </p:nvSpPr>
        <p:spPr bwMode="auto">
          <a:xfrm>
            <a:off x="974725" y="2270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103457" name="Line 33"/>
          <p:cNvSpPr>
            <a:spLocks noChangeShapeType="1"/>
          </p:cNvSpPr>
          <p:nvPr/>
        </p:nvSpPr>
        <p:spPr bwMode="auto">
          <a:xfrm flipH="1" flipV="1">
            <a:off x="1333500" y="361950"/>
            <a:ext cx="1905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458" name="Line 34"/>
          <p:cNvSpPr>
            <a:spLocks noChangeShapeType="1"/>
          </p:cNvSpPr>
          <p:nvPr/>
        </p:nvSpPr>
        <p:spPr bwMode="auto">
          <a:xfrm>
            <a:off x="1333500" y="5200650"/>
            <a:ext cx="695325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459" name="Rectangle 35"/>
          <p:cNvSpPr>
            <a:spLocks noChangeArrowheads="1"/>
          </p:cNvSpPr>
          <p:nvPr/>
        </p:nvSpPr>
        <p:spPr bwMode="auto">
          <a:xfrm>
            <a:off x="990600" y="247650"/>
            <a:ext cx="7239000" cy="508635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60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5010150" y="6286500"/>
            <a:ext cx="4133850" cy="571500"/>
          </a:xfrm>
          <a:solidFill>
            <a:srgbClr val="FFCC99">
              <a:alpha val="50000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sz="2000" dirty="0"/>
              <a:t>Constructing a frequency distribution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1" grpId="0" animBg="1"/>
      <p:bldP spid="1034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476250"/>
            <a:ext cx="8115300" cy="1371600"/>
          </a:xfrm>
          <a:prstGeom prst="rect">
            <a:avLst/>
          </a:prstGeom>
          <a:solidFill>
            <a:srgbClr val="6B4335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4DB14B"/>
                </a:solidFill>
                <a:latin typeface="Times New Roman" panose="02020603050405020304" pitchFamily="18" charset="0"/>
              </a:rPr>
              <a:t>	</a:t>
            </a:r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Class Midpoint</a:t>
            </a:r>
            <a:r>
              <a:rPr lang="en-US" sz="36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:</a:t>
            </a:r>
            <a:r>
              <a:rPr lang="en-US" sz="2800">
                <a:latin typeface="Times New Roman" panose="02020603050405020304" pitchFamily="18" charset="0"/>
              </a:rPr>
              <a:t> 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A point that divides a class into two equal parts.  This is the average of the upper and lower class limits.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400" b="1" i="1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800100" y="36957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33400" y="2952750"/>
            <a:ext cx="3638550" cy="2103438"/>
          </a:xfrm>
          <a:prstGeom prst="rect">
            <a:avLst/>
          </a:prstGeom>
          <a:solidFill>
            <a:srgbClr val="510C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320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Class Frequency</a:t>
            </a:r>
            <a:r>
              <a:rPr lang="en-US" sz="3200">
                <a:solidFill>
                  <a:schemeClr val="accent1"/>
                </a:solidFill>
                <a:latin typeface="Times New Roman" panose="02020603050405020304" pitchFamily="18" charset="0"/>
              </a:rPr>
              <a:t>:</a:t>
            </a:r>
            <a:r>
              <a:rPr lang="en-US" sz="3200">
                <a:latin typeface="Times New Roman" panose="02020603050405020304" pitchFamily="18" charset="0"/>
              </a:rPr>
              <a:t>  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The number of  observations in each class.  	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4419600" y="2400300"/>
            <a:ext cx="4191000" cy="4052888"/>
          </a:xfrm>
          <a:prstGeom prst="rect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Class interval</a:t>
            </a:r>
            <a:r>
              <a:rPr lang="en-US" sz="3200">
                <a:solidFill>
                  <a:schemeClr val="accent1"/>
                </a:solidFill>
                <a:latin typeface="Times New Roman" panose="02020603050405020304" pitchFamily="18" charset="0"/>
              </a:rPr>
              <a:t>:</a:t>
            </a:r>
            <a:r>
              <a:rPr lang="en-US" sz="3200">
                <a:solidFill>
                  <a:srgbClr val="4DB14B"/>
                </a:solidFill>
                <a:latin typeface="Times New Roman" panose="02020603050405020304" pitchFamily="18" charset="0"/>
              </a:rPr>
              <a:t>  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The class interval is obtained by subtracting the lower limit of a class from the lower limit of the next class. The class intervals should be equal.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7105650" y="6553200"/>
            <a:ext cx="2038350" cy="304800"/>
          </a:xfrm>
          <a:solidFill>
            <a:srgbClr val="FFCC99">
              <a:alpha val="50000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r>
              <a:rPr lang="en-US" sz="1800"/>
              <a:t>Definitions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 autoUpdateAnimBg="0"/>
      <p:bldP spid="3072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034213" y="6315075"/>
            <a:ext cx="2109787" cy="542925"/>
          </a:xfrm>
          <a:solidFill>
            <a:srgbClr val="FFCC99">
              <a:alpha val="50000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sz="1400"/>
              <a:t>EXAMPLE 1</a:t>
            </a:r>
            <a:endParaRPr lang="en-US" sz="1400">
              <a:solidFill>
                <a:srgbClr val="FF0033"/>
              </a:solidFill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400" b="1" i="1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92150" y="3417888"/>
            <a:ext cx="7753350" cy="1628775"/>
          </a:xfrm>
          <a:prstGeom prst="rect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15.0, 23.7, 19.7, 15.4, 18.3, 23.0, 14.2, 20.8, 13.5, 20.7, 17.4, 18.6, 12.9, 20.3, 13.7, 21.4, 18.3, 29.8, 17.1, 18.9, 10.3, 26.1, 15.7, 14.0, 17.8, 33.8, 23.2, 12.9, 27.1, 16.6.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663575" y="5434013"/>
            <a:ext cx="75707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/>
              <a:t>Organize the data into a frequency distribution.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79425" y="395288"/>
            <a:ext cx="7954963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>
                <a:latin typeface="Times New Roman" panose="02020603050405020304" pitchFamily="18" charset="0"/>
              </a:rPr>
              <a:t>Dr. Tillman is Dean of the School of Business Socastee University.  He wishes prepare to a report  showing the number of hours per week students spend studying.  He selects a random sample of 30 students and determines the number of hours each student studied last week.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 autoUpdateAnimBg="0"/>
      <p:bldP spid="327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91200" y="6115050"/>
            <a:ext cx="3352800" cy="742950"/>
          </a:xfrm>
          <a:solidFill>
            <a:srgbClr val="FFCC99">
              <a:alpha val="50000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sz="2400" dirty="0"/>
              <a:t>Example 1 </a:t>
            </a:r>
            <a:r>
              <a:rPr lang="en-US" sz="2400" dirty="0" smtClean="0"/>
              <a:t>   </a:t>
            </a:r>
            <a:r>
              <a:rPr lang="en-US" sz="2400" b="1" i="1" dirty="0" smtClean="0"/>
              <a:t>continued</a:t>
            </a:r>
            <a:endParaRPr lang="en-US" sz="2400" b="1" i="1" dirty="0"/>
          </a:p>
        </p:txBody>
      </p:sp>
      <p:sp>
        <p:nvSpPr>
          <p:cNvPr id="72710" name="Rectangle 1030"/>
          <p:cNvSpPr>
            <a:spLocks noChangeArrowheads="1"/>
          </p:cNvSpPr>
          <p:nvPr/>
        </p:nvSpPr>
        <p:spPr bwMode="auto">
          <a:xfrm>
            <a:off x="0" y="247650"/>
            <a:ext cx="9144000" cy="2590800"/>
          </a:xfrm>
          <a:prstGeom prst="rect">
            <a:avLst/>
          </a:prstGeom>
          <a:solidFill>
            <a:srgbClr val="2869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Step One</a:t>
            </a:r>
            <a:r>
              <a:rPr lang="en-US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en-US" sz="3200">
                <a:solidFill>
                  <a:schemeClr val="bg1"/>
                </a:solidFill>
              </a:rPr>
              <a:t>  Decide on the number of classes using the formula </a:t>
            </a:r>
          </a:p>
          <a:p>
            <a:r>
              <a:rPr lang="en-US" sz="3200">
                <a:solidFill>
                  <a:schemeClr val="bg1"/>
                </a:solidFill>
              </a:rPr>
              <a:t>			    </a:t>
            </a:r>
            <a:r>
              <a:rPr lang="en-US" sz="4000" b="1">
                <a:solidFill>
                  <a:srgbClr val="DDE2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4000" b="1" baseline="30000">
                <a:solidFill>
                  <a:srgbClr val="DDE2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sz="4000" b="1">
                <a:solidFill>
                  <a:srgbClr val="DDE2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&gt;  n</a:t>
            </a:r>
          </a:p>
          <a:p>
            <a:r>
              <a:rPr lang="en-US" sz="3200">
                <a:solidFill>
                  <a:schemeClr val="bg1"/>
                </a:solidFill>
              </a:rPr>
              <a:t>		</a:t>
            </a:r>
            <a:r>
              <a:rPr lang="en-US" sz="2800">
                <a:solidFill>
                  <a:schemeClr val="bg1"/>
                </a:solidFill>
              </a:rPr>
              <a:t>where k=number of classes </a:t>
            </a:r>
          </a:p>
          <a:p>
            <a:pPr algn="ctr"/>
            <a:r>
              <a:rPr lang="en-US" sz="2800">
                <a:solidFill>
                  <a:schemeClr val="bg1"/>
                </a:solidFill>
              </a:rPr>
              <a:t>          n=number of observations</a:t>
            </a:r>
          </a:p>
        </p:txBody>
      </p:sp>
      <p:sp>
        <p:nvSpPr>
          <p:cNvPr id="72711" name="Rectangle 1031"/>
          <p:cNvSpPr>
            <a:spLocks noChangeArrowheads="1"/>
          </p:cNvSpPr>
          <p:nvPr/>
        </p:nvSpPr>
        <p:spPr bwMode="auto">
          <a:xfrm>
            <a:off x="1543050" y="3271838"/>
            <a:ext cx="5886450" cy="2730500"/>
          </a:xfrm>
          <a:prstGeom prst="rect">
            <a:avLst/>
          </a:prstGeom>
          <a:noFill/>
          <a:ln w="76200">
            <a:solidFill>
              <a:srgbClr val="6B433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o"/>
            </a:pPr>
            <a:r>
              <a:rPr 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There are 30 observations so n=30.</a:t>
            </a:r>
          </a:p>
          <a:p>
            <a:pPr>
              <a:buFontTx/>
              <a:buChar char="o"/>
            </a:pPr>
            <a:endParaRPr lang="en-US" sz="2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buFontTx/>
              <a:buChar char="o"/>
            </a:pPr>
            <a:r>
              <a:rPr 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Two raised to the fifth power is 32.</a:t>
            </a:r>
          </a:p>
          <a:p>
            <a:pPr>
              <a:buFontTx/>
              <a:buChar char="o"/>
            </a:pPr>
            <a:endParaRPr lang="en-US" sz="2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buFontTx/>
              <a:buChar char="o"/>
            </a:pPr>
            <a:r>
              <a:rPr 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Therefore, we should have at least 5 classes, i.e., k=5.</a:t>
            </a:r>
            <a:r>
              <a:rPr lang="en-US" sz="28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400050" y="3443288"/>
            <a:ext cx="8343900" cy="476250"/>
          </a:xfrm>
          <a:prstGeom prst="rect">
            <a:avLst/>
          </a:prstGeom>
          <a:solidFill>
            <a:srgbClr val="2869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bg1"/>
                </a:solidFill>
              </a:rPr>
              <a:t>where </a:t>
            </a:r>
            <a:r>
              <a:rPr lang="en-US" sz="2800" i="1">
                <a:solidFill>
                  <a:schemeClr val="bg1"/>
                </a:solidFill>
              </a:rPr>
              <a:t>H</a:t>
            </a:r>
            <a:r>
              <a:rPr lang="en-US" sz="2800">
                <a:solidFill>
                  <a:schemeClr val="bg1"/>
                </a:solidFill>
              </a:rPr>
              <a:t>=highest value, </a:t>
            </a:r>
            <a:r>
              <a:rPr lang="en-US" sz="2800" i="1">
                <a:solidFill>
                  <a:schemeClr val="bg1"/>
                </a:solidFill>
              </a:rPr>
              <a:t>L</a:t>
            </a:r>
            <a:r>
              <a:rPr lang="en-US" sz="2800">
                <a:solidFill>
                  <a:schemeClr val="bg1"/>
                </a:solidFill>
              </a:rPr>
              <a:t>=lowest value</a:t>
            </a:r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3946525" y="2000250"/>
            <a:ext cx="2012950" cy="1066800"/>
          </a:xfrm>
          <a:prstGeom prst="rect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200" u="sng">
                <a:solidFill>
                  <a:schemeClr val="bg1"/>
                </a:solidFill>
                <a:latin typeface="Times New Roman" panose="02020603050405020304" pitchFamily="18" charset="0"/>
              </a:rPr>
              <a:t>33.8 – 10.3</a:t>
            </a:r>
          </a:p>
          <a:p>
            <a:pPr eaLnBrk="0" hangingPunct="0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           5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5946775" y="2228850"/>
            <a:ext cx="1041400" cy="579438"/>
          </a:xfrm>
          <a:prstGeom prst="rect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= 4.7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574675" y="385763"/>
            <a:ext cx="8080375" cy="968375"/>
          </a:xfrm>
          <a:prstGeom prst="rect">
            <a:avLst/>
          </a:prstGeom>
          <a:solidFill>
            <a:srgbClr val="2869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32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Step Two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r>
              <a:rPr lang="en-US" sz="3200">
                <a:solidFill>
                  <a:schemeClr val="bg1"/>
                </a:solidFill>
              </a:rPr>
              <a:t>  Determine the class interval or width using the formula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2362200" y="2022475"/>
            <a:ext cx="1200150" cy="1066800"/>
          </a:xfrm>
          <a:prstGeom prst="rect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i="1" u="sng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 – L</a:t>
            </a:r>
          </a:p>
          <a:p>
            <a:r>
              <a:rPr lang="en-US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k	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1581150" y="2181225"/>
            <a:ext cx="817563" cy="579438"/>
          </a:xfrm>
          <a:prstGeom prst="rect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i="1">
                <a:solidFill>
                  <a:schemeClr val="bg1"/>
                </a:solidFill>
              </a:rPr>
              <a:t>i </a:t>
            </a:r>
            <a:r>
              <a:rPr lang="en-US" sz="3200" i="1" u="sng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3546475" y="2160588"/>
            <a:ext cx="468313" cy="519112"/>
          </a:xfrm>
          <a:prstGeom prst="rect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/>
              <a:t>=</a:t>
            </a:r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304800" y="4243388"/>
            <a:ext cx="8477250" cy="1876425"/>
          </a:xfrm>
          <a:prstGeom prst="rect">
            <a:avLst/>
          </a:prstGeom>
          <a:solidFill>
            <a:schemeClr val="bg1"/>
          </a:solidFill>
          <a:ln w="76200">
            <a:solidFill>
              <a:srgbClr val="6B433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Round up for an interval of 5 hours.</a:t>
            </a:r>
          </a:p>
          <a:p>
            <a:endParaRPr lang="en-US" sz="2800" dirty="0"/>
          </a:p>
          <a:p>
            <a:r>
              <a:rPr lang="en-US" sz="2800" dirty="0"/>
              <a:t>Set the lower limit of the first class at 7.5 hours,  giving a total of 6 classes.</a:t>
            </a:r>
          </a:p>
        </p:txBody>
      </p:sp>
      <p:sp>
        <p:nvSpPr>
          <p:cNvPr id="77840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6381750" y="6362700"/>
            <a:ext cx="2762250" cy="495300"/>
          </a:xfrm>
          <a:solidFill>
            <a:srgbClr val="FFCC99">
              <a:alpha val="50000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sz="2000" dirty="0"/>
              <a:t>Example 1 continued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53150" y="6381750"/>
            <a:ext cx="2990850" cy="476250"/>
          </a:xfrm>
          <a:solidFill>
            <a:srgbClr val="FFCC99">
              <a:alpha val="50000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000" dirty="0"/>
              <a:t>EXAMPLE 1 </a:t>
            </a:r>
            <a:r>
              <a:rPr lang="en-US" sz="2000" b="1" i="1" dirty="0"/>
              <a:t>continued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34819" name="Object 3"/>
          <p:cNvGraphicFramePr>
            <a:graphicFrameLocks noGrp="1"/>
          </p:cNvGraphicFramePr>
          <p:nvPr>
            <p:ph type="tbl" idx="4294967295"/>
          </p:nvPr>
        </p:nvGraphicFramePr>
        <p:xfrm>
          <a:off x="838200" y="1679575"/>
          <a:ext cx="7480300" cy="4725988"/>
        </p:xfrm>
        <a:graphic>
          <a:graphicData uri="http://schemas.openxmlformats.org/presentationml/2006/ole">
            <p:oleObj spid="_x0000_s1026" name="Document" r:id="rId4" imgW="7918704" imgH="4748784" progId="Word.Document.8">
              <p:embed/>
            </p:oleObj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400" b="1" i="1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1554163"/>
          </a:xfrm>
          <a:prstGeom prst="rect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Step Three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:  Set the individual class limits and</a:t>
            </a:r>
          </a:p>
          <a:p>
            <a:pPr eaLnBrk="0" hangingPunct="0"/>
            <a:r>
              <a:rPr lang="en-US" sz="32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Steps Four and Five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:  Tally and count the number of items in each class.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2103438"/>
          </a:xfrm>
          <a:prstGeom prst="rect">
            <a:avLst/>
          </a:prstGeom>
          <a:solidFill>
            <a:srgbClr val="2869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Class Midpoint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: find the midpoint of each interval, use the following formula:</a:t>
            </a:r>
          </a:p>
          <a:p>
            <a:pPr eaLnBrk="0" hangingPunct="0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 		     </a:t>
            </a:r>
            <a:r>
              <a:rPr lang="en-US" sz="3200" u="sng">
                <a:solidFill>
                  <a:schemeClr val="bg1"/>
                </a:solidFill>
                <a:latin typeface="Times New Roman" panose="02020603050405020304" pitchFamily="18" charset="0"/>
              </a:rPr>
              <a:t>Upper limit + lower limit</a:t>
            </a:r>
          </a:p>
          <a:p>
            <a:pPr eaLnBrk="0" hangingPunct="0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				     2</a:t>
            </a:r>
          </a:p>
        </p:txBody>
      </p:sp>
      <p:graphicFrame>
        <p:nvGraphicFramePr>
          <p:cNvPr id="78853" name="Object 5"/>
          <p:cNvGraphicFramePr>
            <a:graphicFrameLocks/>
          </p:cNvGraphicFramePr>
          <p:nvPr/>
        </p:nvGraphicFramePr>
        <p:xfrm>
          <a:off x="762000" y="2133600"/>
          <a:ext cx="7429500" cy="4362450"/>
        </p:xfrm>
        <a:graphic>
          <a:graphicData uri="http://schemas.openxmlformats.org/presentationml/2006/ole">
            <p:oleObj spid="_x0000_s2050" name="Document" r:id="rId3" imgW="7428759" imgH="4362840" progId="Word.Document.8">
              <p:embed/>
            </p:oleObj>
          </a:graphicData>
        </a:graphic>
      </p:graphicFrame>
      <p:sp>
        <p:nvSpPr>
          <p:cNvPr id="7885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553200" y="6496050"/>
            <a:ext cx="2590800" cy="361950"/>
          </a:xfrm>
          <a:solidFill>
            <a:srgbClr val="FFCC99">
              <a:alpha val="50000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sz="1800" dirty="0"/>
              <a:t>Example 1 continued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2" name="Object 6"/>
          <p:cNvGraphicFramePr>
            <a:graphicFrameLocks noGrp="1"/>
          </p:cNvGraphicFramePr>
          <p:nvPr>
            <p:ph sz="half" idx="4294967295"/>
          </p:nvPr>
        </p:nvGraphicFramePr>
        <p:xfrm>
          <a:off x="1055688" y="1562100"/>
          <a:ext cx="6765925" cy="4686300"/>
        </p:xfrm>
        <a:graphic>
          <a:graphicData uri="http://schemas.openxmlformats.org/presentationml/2006/ole">
            <p:oleObj spid="_x0000_s3074" name="Document" r:id="rId3" imgW="6563360" imgH="4344480" progId="Word.Document.8">
              <p:embed/>
            </p:oleObj>
          </a:graphicData>
        </a:graphic>
      </p:graphicFrame>
      <p:sp>
        <p:nvSpPr>
          <p:cNvPr id="75785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381750" y="6305550"/>
            <a:ext cx="2762250" cy="552450"/>
          </a:xfrm>
          <a:solidFill>
            <a:srgbClr val="FFCC99">
              <a:alpha val="50000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sz="1800" dirty="0"/>
              <a:t>Example 1 continued</a:t>
            </a: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0" y="266700"/>
            <a:ext cx="9144000" cy="1128713"/>
          </a:xfrm>
          <a:prstGeom prst="rect">
            <a:avLst/>
          </a:prstGeom>
          <a:solidFill>
            <a:srgbClr val="14764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 </a:t>
            </a:r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Relative Frequency Distribution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 shows the percent of observations in each class.</a:t>
            </a:r>
            <a:r>
              <a:rPr lang="en-US" sz="3200">
                <a:latin typeface="Times New Roman" panose="02020603050405020304" pitchFamily="18" charset="0"/>
              </a:rPr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43600" y="5943600"/>
            <a:ext cx="3200400" cy="914400"/>
          </a:xfrm>
          <a:solidFill>
            <a:srgbClr val="FFCC99">
              <a:alpha val="50000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normAutofit/>
          </a:bodyPr>
          <a:lstStyle/>
          <a:p>
            <a:r>
              <a:rPr lang="en-US" sz="2200" dirty="0"/>
              <a:t>Graphic Presentation of a Frequency Distribution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400" b="1" i="1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533400" y="2590800"/>
            <a:ext cx="8172450" cy="2816225"/>
          </a:xfrm>
          <a:prstGeom prst="rect">
            <a:avLst/>
          </a:prstGeom>
          <a:solidFill>
            <a:schemeClr val="bg1"/>
          </a:solidFill>
          <a:ln w="76200">
            <a:solidFill>
              <a:srgbClr val="52332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>
                <a:latin typeface="Times New Roman" panose="02020603050405020304" pitchFamily="18" charset="0"/>
              </a:rPr>
              <a:t>A</a:t>
            </a:r>
            <a:r>
              <a:rPr lang="en-US" sz="2800">
                <a:solidFill>
                  <a:srgbClr val="4DB14B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>
                <a:solidFill>
                  <a:srgbClr val="286923"/>
                </a:solidFill>
                <a:latin typeface="Times New Roman" panose="02020603050405020304" pitchFamily="18" charset="0"/>
              </a:rPr>
              <a:t>Histogram</a:t>
            </a:r>
            <a:r>
              <a:rPr lang="en-US" sz="2800">
                <a:solidFill>
                  <a:srgbClr val="4DB14B"/>
                </a:solidFill>
                <a:latin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</a:rPr>
              <a:t>is a graph in which the class midpoints or limits are marked on the horizontal axis and the class frequencies on the vertical axis.  </a:t>
            </a:r>
          </a:p>
          <a:p>
            <a:pPr lvl="1" eaLnBrk="0" hangingPunct="0">
              <a:spcBef>
                <a:spcPct val="20000"/>
              </a:spcBef>
              <a:buClr>
                <a:srgbClr val="99000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>
                <a:latin typeface="Times New Roman" panose="02020603050405020304" pitchFamily="18" charset="0"/>
              </a:rPr>
              <a:t>The class frequencies are represented by the heights of the bars and the bars are drawn adjacent to each other.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292100" y="342900"/>
            <a:ext cx="8597900" cy="1677988"/>
          </a:xfrm>
          <a:prstGeom prst="rect">
            <a:avLst/>
          </a:prstGeom>
          <a:solidFill>
            <a:srgbClr val="7912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</a:rPr>
              <a:t>The three commonly used graphic forms are </a:t>
            </a:r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Histograms, Frequency Polygons</a:t>
            </a:r>
            <a:r>
              <a:rPr lang="en-US" sz="3200">
                <a:solidFill>
                  <a:schemeClr val="bg1"/>
                </a:solidFill>
              </a:rPr>
              <a:t>, and a   </a:t>
            </a:r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Cumulative Frequency</a:t>
            </a:r>
            <a:r>
              <a:rPr lang="en-US" sz="3200">
                <a:solidFill>
                  <a:schemeClr val="bg1"/>
                </a:solidFill>
              </a:rPr>
              <a:t> distribution.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0" y="5962650"/>
            <a:ext cx="2762250" cy="895350"/>
          </a:xfrm>
          <a:solidFill>
            <a:srgbClr val="FFCC99">
              <a:alpha val="50000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normAutofit/>
          </a:bodyPr>
          <a:lstStyle/>
          <a:p>
            <a:r>
              <a:rPr lang="en-US" sz="2400" dirty="0"/>
              <a:t>Histogram for Hours Spent Studying</a:t>
            </a:r>
          </a:p>
        </p:txBody>
      </p:sp>
      <p:graphicFrame>
        <p:nvGraphicFramePr>
          <p:cNvPr id="51203" name="Object 3"/>
          <p:cNvGraphicFramePr>
            <a:graphicFrameLocks noGrp="1"/>
          </p:cNvGraphicFramePr>
          <p:nvPr>
            <p:ph idx="1"/>
          </p:nvPr>
        </p:nvGraphicFramePr>
        <p:xfrm>
          <a:off x="554038" y="1041400"/>
          <a:ext cx="7734300" cy="4095750"/>
        </p:xfrm>
        <a:graphic>
          <a:graphicData uri="http://schemas.openxmlformats.org/presentationml/2006/ole">
            <p:oleObj spid="_x0000_s4098" name="Chart" r:id="rId4" imgW="7772408" imgH="4114867" progId="MSGraph.Chart.8">
              <p:embed followColorScheme="full"/>
            </p:oleObj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400" b="1" i="1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479675" y="4632325"/>
            <a:ext cx="137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7912EA"/>
                </a:solidFill>
                <a:latin typeface="Times New Roman" panose="02020603050405020304" pitchFamily="18" charset="0"/>
              </a:rPr>
              <a:t>midpoint</a:t>
            </a:r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 flipV="1">
            <a:off x="3162300" y="41529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533400" y="1541463"/>
            <a:ext cx="1992313" cy="1993900"/>
          </a:xfrm>
          <a:prstGeom prst="rect">
            <a:avLst/>
          </a:prstGeom>
          <a:solidFill>
            <a:srgbClr val="000099"/>
          </a:solidFill>
          <a:ln w="762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4000" b="1">
                <a:solidFill>
                  <a:srgbClr val="FFFCF7"/>
                </a:solidFill>
                <a:latin typeface="Times New Roman" panose="02020603050405020304" pitchFamily="18" charset="0"/>
              </a:rPr>
              <a:t>Chapter</a:t>
            </a: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028700" y="2932113"/>
            <a:ext cx="1866900" cy="1866900"/>
          </a:xfrm>
          <a:prstGeom prst="rect">
            <a:avLst/>
          </a:prstGeom>
          <a:solidFill>
            <a:srgbClr val="CC0000"/>
          </a:solidFill>
          <a:ln w="7620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4000" b="1">
                <a:solidFill>
                  <a:srgbClr val="FFFCF7"/>
                </a:solidFill>
                <a:latin typeface="Times New Roman" panose="02020603050405020304" pitchFamily="18" charset="0"/>
              </a:rPr>
              <a:t>Two</a:t>
            </a:r>
          </a:p>
        </p:txBody>
      </p:sp>
      <p:pic>
        <p:nvPicPr>
          <p:cNvPr id="107524" name="Picture 4" descr="Lind_Marchal12e05ar_ad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98463"/>
            <a:ext cx="4354513" cy="5715000"/>
          </a:xfrm>
          <a:prstGeom prst="rect">
            <a:avLst/>
          </a:prstGeom>
          <a:noFill/>
          <a:ln w="762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7525" name="Picture 5" descr="Lind_Marchal12e05ar_ad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57650" y="550863"/>
            <a:ext cx="4354513" cy="5715000"/>
          </a:xfrm>
          <a:prstGeom prst="rect">
            <a:avLst/>
          </a:prstGeom>
          <a:noFill/>
          <a:ln w="762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7526" name="Picture 6" descr="Lind_Marchal12e05ar_ad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0050" y="703263"/>
            <a:ext cx="4354513" cy="5715000"/>
          </a:xfrm>
          <a:prstGeom prst="rect">
            <a:avLst/>
          </a:prstGeom>
          <a:noFill/>
          <a:ln w="762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219075" y="6532563"/>
            <a:ext cx="19145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400" b="1" i="1">
                <a:solidFill>
                  <a:srgbClr val="000099"/>
                </a:solidFill>
                <a:latin typeface="Book Antiqua" panose="02040602050305030304" pitchFamily="18" charset="0"/>
              </a:rPr>
              <a:t>McGraw-Hill/Irwin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3886200" y="6572250"/>
            <a:ext cx="52578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731" tIns="35866" rIns="71731" bIns="35866">
            <a:spAutoFit/>
          </a:bodyPr>
          <a:lstStyle/>
          <a:p>
            <a:pPr eaLnBrk="0" hangingPunct="0"/>
            <a:r>
              <a:rPr lang="en-US" sz="1400" b="1" i="1">
                <a:solidFill>
                  <a:srgbClr val="000099"/>
                </a:solidFill>
                <a:latin typeface="Book Antiqua" panose="02040602050305030304" pitchFamily="18" charset="0"/>
              </a:rPr>
              <a:t>© 2005 The McGraw-Hill Companies, Inc., All Rights Reserved.</a:t>
            </a:r>
            <a:endParaRPr lang="en-US" sz="1400" b="1">
              <a:solidFill>
                <a:srgbClr val="000099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7038"/>
            <a:ext cx="8305800" cy="1752600"/>
          </a:xfrm>
          <a:solidFill>
            <a:schemeClr val="folHlink"/>
          </a:solidFill>
          <a:ln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91240B29-F687-4F45-9708-019B960494DF}">
              <a14:hiddenLine xmlns:a14="http://schemas.microsoft.com/office/drawing/2010/main" xmlns="">
                <a:noFill/>
              </a14:hiddenLine>
            </a:ext>
          </a:extLst>
        </p:spPr>
        <p:txBody>
          <a:bodyPr lIns="92075" tIns="46038" rIns="92075" bIns="46038">
            <a:normAutofit fontScale="90000"/>
            <a:flatTx/>
          </a:bodyPr>
          <a:lstStyle/>
          <a:p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Graphic Presentation of a Frequency Distribution</a:t>
            </a:r>
            <a:b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400" b="1" i="1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943350" y="6451600"/>
            <a:ext cx="5200650" cy="406400"/>
          </a:xfrm>
          <a:prstGeom prst="rect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</a:rPr>
              <a:t>Graphic Presentation of a Frequency Distribution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1241425" y="2905125"/>
            <a:ext cx="6464300" cy="2103438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 </a:t>
            </a:r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Frequency Polygon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 consists of line segments connecting the points formed by the </a:t>
            </a:r>
            <a:r>
              <a:rPr lang="en-US" sz="3200" u="sng">
                <a:solidFill>
                  <a:schemeClr val="bg1"/>
                </a:solidFill>
                <a:latin typeface="Times New Roman" panose="02020603050405020304" pitchFamily="18" charset="0"/>
              </a:rPr>
              <a:t>class midpoint 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and the</a:t>
            </a:r>
            <a:r>
              <a:rPr lang="en-US" sz="3200" u="sng">
                <a:solidFill>
                  <a:schemeClr val="bg1"/>
                </a:solidFill>
                <a:latin typeface="Times New Roman" panose="02020603050405020304" pitchFamily="18" charset="0"/>
              </a:rPr>
              <a:t> class frequency.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42900"/>
            <a:ext cx="6305550" cy="1447800"/>
          </a:xfrm>
          <a:solidFill>
            <a:schemeClr val="folHlink"/>
          </a:solidFill>
          <a:ln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91240B29-F687-4F45-9708-019B960494DF}">
              <a14:hiddenLine xmlns:a14="http://schemas.microsoft.com/office/drawing/2010/main" xmlns="">
                <a:noFill/>
              </a14:hiddenLine>
            </a:ext>
          </a:extLst>
        </p:spPr>
        <p:txBody>
          <a:bodyPr lIns="92075" tIns="46038" rIns="92075" bIns="46038">
            <a:flatTx/>
          </a:bodyPr>
          <a:lstStyle/>
          <a:p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Frequency Polygon</a:t>
            </a:r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for Hours Spent Studying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400" b="1" i="1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53254" name="Object 6"/>
          <p:cNvGraphicFramePr>
            <a:graphicFrameLocks noGrp="1"/>
          </p:cNvGraphicFramePr>
          <p:nvPr>
            <p:ph idx="1"/>
          </p:nvPr>
        </p:nvGraphicFramePr>
        <p:xfrm>
          <a:off x="896938" y="2049463"/>
          <a:ext cx="7410450" cy="3656012"/>
        </p:xfrm>
        <a:graphic>
          <a:graphicData uri="http://schemas.openxmlformats.org/presentationml/2006/ole">
            <p:oleObj spid="_x0000_s5122" name="Chart" r:id="rId4" imgW="7772408" imgH="4114867" progId="MSGraph.Chart.8">
              <p:embed followColorScheme="full"/>
            </p:oleObj>
          </a:graphicData>
        </a:graphic>
      </p:graphicFrame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305300" y="6451600"/>
            <a:ext cx="4838700" cy="406400"/>
          </a:xfrm>
          <a:prstGeom prst="rect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</a:rPr>
              <a:t>Frequency Polygon for Hours Spent Studying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32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762000" y="1428750"/>
            <a:ext cx="3467100" cy="5102225"/>
          </a:xfrm>
          <a:prstGeom prst="rect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 </a:t>
            </a:r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Cumulative Frequency Distribution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 is used to determine how many or what proportion of the data values are below or above a certain value.</a:t>
            </a:r>
          </a:p>
          <a:p>
            <a:pPr eaLnBrk="0" hangingPunct="0"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endParaRPr 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511175" y="382588"/>
            <a:ext cx="7966075" cy="10477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Cumulative Frequency Distribution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4746625" y="1409700"/>
            <a:ext cx="3578225" cy="4965700"/>
          </a:xfrm>
          <a:prstGeom prst="rect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To create a cumulative frequency polygon, scale the upper limit of each class along the X-axis and the corresponding cumulative frequencies along the Y-axis. 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105400" y="6381750"/>
            <a:ext cx="4038600" cy="476250"/>
          </a:xfrm>
          <a:solidFill>
            <a:srgbClr val="FFCC99">
              <a:alpha val="50000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sz="2000" dirty="0"/>
              <a:t>Cumulative Frequency distribution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nimBg="1" autoUpdateAnimBg="0"/>
      <p:bldP spid="8192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568325" y="400050"/>
            <a:ext cx="7966075" cy="10477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Cumulative Frequency Table for Hours Spent Studying</a:t>
            </a:r>
          </a:p>
        </p:txBody>
      </p:sp>
      <p:graphicFrame>
        <p:nvGraphicFramePr>
          <p:cNvPr id="83971" name="Object 3"/>
          <p:cNvGraphicFramePr>
            <a:graphicFrameLocks/>
          </p:cNvGraphicFramePr>
          <p:nvPr/>
        </p:nvGraphicFramePr>
        <p:xfrm>
          <a:off x="590550" y="1581150"/>
          <a:ext cx="7829550" cy="4819650"/>
        </p:xfrm>
        <a:graphic>
          <a:graphicData uri="http://schemas.openxmlformats.org/presentationml/2006/ole">
            <p:oleObj spid="_x0000_s6146" name="Document" r:id="rId3" imgW="7428759" imgH="4512240" progId="Word.Document.8">
              <p:embed/>
            </p:oleObj>
          </a:graphicData>
        </a:graphic>
      </p:graphicFrame>
      <p:sp>
        <p:nvSpPr>
          <p:cNvPr id="8397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5924550" y="6400800"/>
            <a:ext cx="3219450" cy="457200"/>
          </a:xfrm>
          <a:solidFill>
            <a:srgbClr val="FFCC99">
              <a:alpha val="50000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sz="2000" dirty="0"/>
              <a:t>Cumulative frequency table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400050"/>
            <a:ext cx="7086600" cy="1543050"/>
          </a:xfrm>
          <a:solidFill>
            <a:schemeClr val="folHlink"/>
          </a:solidFill>
          <a:ln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91240B29-F687-4F45-9708-019B960494DF}">
              <a14:hiddenLine xmlns:a14="http://schemas.microsoft.com/office/drawing/2010/main" xmlns="">
                <a:noFill/>
              </a14:hiddenLine>
            </a:ext>
          </a:extLst>
        </p:spPr>
        <p:txBody>
          <a:bodyPr lIns="92075" tIns="46038" rIns="92075" bIns="46038">
            <a:flatTx/>
          </a:bodyPr>
          <a:lstStyle/>
          <a:p>
            <a:pPr>
              <a:lnSpc>
                <a:spcPct val="75000"/>
              </a:lnSpc>
            </a:pPr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Cumulative Frequency Distribution For Hours Studying</a:t>
            </a:r>
          </a:p>
        </p:txBody>
      </p:sp>
      <p:graphicFrame>
        <p:nvGraphicFramePr>
          <p:cNvPr id="55299" name="Object 3"/>
          <p:cNvGraphicFramePr>
            <a:graphicFrameLocks noGrp="1"/>
          </p:cNvGraphicFramePr>
          <p:nvPr>
            <p:ph idx="1"/>
          </p:nvPr>
        </p:nvGraphicFramePr>
        <p:xfrm>
          <a:off x="685800" y="2120900"/>
          <a:ext cx="7734300" cy="4095750"/>
        </p:xfrm>
        <a:graphic>
          <a:graphicData uri="http://schemas.openxmlformats.org/presentationml/2006/ole">
            <p:oleObj spid="_x0000_s7170" name="Chart" r:id="rId4" imgW="7772408" imgH="4114867" progId="MSGraph.Chart.8">
              <p:embed followColorScheme="full"/>
            </p:oleObj>
          </a:graphicData>
        </a:graphic>
      </p:graphicFrame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400" b="1" i="1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143500" y="6337300"/>
            <a:ext cx="4000500" cy="406400"/>
          </a:xfrm>
          <a:prstGeom prst="rect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</a:rPr>
              <a:t>Cumulative frequency distribution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08025" y="400050"/>
            <a:ext cx="7693025" cy="11287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eaLnBrk="0" hangingPunct="0"/>
            <a:r>
              <a:rPr lang="en-US" sz="3600" b="1">
                <a:solidFill>
                  <a:srgbClr val="DDE21C"/>
                </a:solidFill>
                <a:latin typeface="Times New Roman" panose="02020603050405020304" pitchFamily="18" charset="0"/>
              </a:rPr>
              <a:t>Line graphs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 are typically used to show the change or trend in a variable over time.</a:t>
            </a: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2057400" y="1695450"/>
          <a:ext cx="4876800" cy="5048250"/>
        </p:xfrm>
        <a:graphic>
          <a:graphicData uri="http://schemas.openxmlformats.org/presentationml/2006/ole">
            <p:oleObj spid="_x0000_s8194" name="Worksheet" r:id="rId3" imgW="1838325" imgH="1952625" progId="Excel.Sheet.8">
              <p:embed/>
            </p:oleObj>
          </a:graphicData>
        </a:graphic>
      </p:graphicFrame>
      <p:sp>
        <p:nvSpPr>
          <p:cNvPr id="849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181850" y="6477000"/>
            <a:ext cx="1962150" cy="381000"/>
          </a:xfrm>
          <a:solidFill>
            <a:srgbClr val="FFCC99">
              <a:alpha val="50000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r>
              <a:rPr lang="en-US" sz="1800"/>
              <a:t>Line Graphs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266700" y="1085850"/>
          <a:ext cx="8648700" cy="4038600"/>
        </p:xfrm>
        <a:graphic>
          <a:graphicData uri="http://schemas.openxmlformats.org/presentationml/2006/ole">
            <p:oleObj spid="_x0000_s9218" name="Chart" r:id="rId3" imgW="4114935" imgH="1923934" progId="Excel.Sheet.8">
              <p:embed/>
            </p:oleObj>
          </a:graphicData>
        </a:graphic>
      </p:graphicFrame>
      <p:sp>
        <p:nvSpPr>
          <p:cNvPr id="8704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381750" y="6362700"/>
            <a:ext cx="2762250" cy="495300"/>
          </a:xfrm>
          <a:solidFill>
            <a:srgbClr val="FFCC99">
              <a:alpha val="50000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sz="2000" dirty="0"/>
              <a:t>Example 3 continued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400" b="1" i="1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1371600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eaLnBrk="0" hangingPunct="0">
              <a:spcBef>
                <a:spcPct val="20000"/>
              </a:spcBef>
              <a:buClr>
                <a:srgbClr val="FF3101"/>
              </a:buClr>
            </a:pPr>
            <a:r>
              <a:rPr lang="en-US" sz="2800" dirty="0">
                <a:latin typeface="Times New Roman" panose="02020603050405020304" pitchFamily="18" charset="0"/>
              </a:rPr>
              <a:t>Construct a bar chart for the number of unemployed per 100,000 population for selected cities during 2001</a:t>
            </a:r>
          </a:p>
        </p:txBody>
      </p:sp>
      <p:graphicFrame>
        <p:nvGraphicFramePr>
          <p:cNvPr id="57350" name="Object 6"/>
          <p:cNvGraphicFramePr>
            <a:graphicFrameLocks/>
          </p:cNvGraphicFramePr>
          <p:nvPr/>
        </p:nvGraphicFramePr>
        <p:xfrm>
          <a:off x="533400" y="2438400"/>
          <a:ext cx="7580312" cy="3903662"/>
        </p:xfrm>
        <a:graphic>
          <a:graphicData uri="http://schemas.openxmlformats.org/presentationml/2006/ole">
            <p:oleObj spid="_x0000_s10242" name="Document" r:id="rId4" imgW="8096250" imgH="4349627" progId="Word.Document.8">
              <p:embed/>
            </p:oleObj>
          </a:graphicData>
        </a:graphic>
      </p:graphicFrame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381000" y="247650"/>
            <a:ext cx="8458200" cy="923330"/>
          </a:xfrm>
          <a:prstGeom prst="rect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A 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ar Chart</a:t>
            </a:r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can be used to depict any of the levels of measurement (nominal, ordinal, interval, or ratio).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67600" y="6400801"/>
            <a:ext cx="1676400" cy="457200"/>
          </a:xfrm>
          <a:solidFill>
            <a:srgbClr val="FFCC99">
              <a:alpha val="50000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sz="1600">
                <a:solidFill>
                  <a:schemeClr val="tx1"/>
                </a:solidFill>
              </a:rPr>
              <a:t>Bar Chart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0" y="6267450"/>
            <a:ext cx="4267200" cy="590550"/>
          </a:xfrm>
          <a:solidFill>
            <a:srgbClr val="FFCC99">
              <a:alpha val="50000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Bar Chart for the Unemployment Data</a:t>
            </a:r>
          </a:p>
        </p:txBody>
      </p:sp>
      <p:graphicFrame>
        <p:nvGraphicFramePr>
          <p:cNvPr id="61443" name="Object 3"/>
          <p:cNvGraphicFramePr>
            <a:graphicFrameLocks noGrp="1"/>
          </p:cNvGraphicFramePr>
          <p:nvPr>
            <p:ph idx="1"/>
          </p:nvPr>
        </p:nvGraphicFramePr>
        <p:xfrm>
          <a:off x="800100" y="582613"/>
          <a:ext cx="7620000" cy="4608512"/>
        </p:xfrm>
        <a:graphic>
          <a:graphicData uri="http://schemas.openxmlformats.org/presentationml/2006/ole">
            <p:oleObj spid="_x0000_s11266" name="Chart" r:id="rId4" imgW="6638926" imgH="4114867" progId="MSGraph.Chart.8">
              <p:embed followColorScheme="full"/>
            </p:oleObj>
          </a:graphicData>
        </a:graphic>
      </p:graphicFrame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400" b="1" i="1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67600" y="6477000"/>
            <a:ext cx="1676400" cy="381000"/>
          </a:xfrm>
          <a:solidFill>
            <a:srgbClr val="FFCC99">
              <a:alpha val="50000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noAutofit/>
          </a:bodyPr>
          <a:lstStyle/>
          <a:p>
            <a:r>
              <a:rPr lang="en-US" sz="2000" dirty="0"/>
              <a:t>Pie Chart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400" b="1" i="1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1905000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A sample of 200 runners were asked to indicate their favorite type of running shoe. Draw a pie chart based on the following information.</a:t>
            </a:r>
          </a:p>
        </p:txBody>
      </p:sp>
      <p:graphicFrame>
        <p:nvGraphicFramePr>
          <p:cNvPr id="63494" name="Object 6"/>
          <p:cNvGraphicFramePr>
            <a:graphicFrameLocks/>
          </p:cNvGraphicFramePr>
          <p:nvPr/>
        </p:nvGraphicFramePr>
        <p:xfrm>
          <a:off x="1143000" y="2819400"/>
          <a:ext cx="6572250" cy="3619500"/>
        </p:xfrm>
        <a:graphic>
          <a:graphicData uri="http://schemas.openxmlformats.org/presentationml/2006/ole">
            <p:oleObj spid="_x0000_s12290" name="Document" r:id="rId4" imgW="6575594" imgH="3821760" progId="Word.Document.8">
              <p:embed/>
            </p:oleObj>
          </a:graphicData>
        </a:graphic>
      </p:graphicFrame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381000" y="228601"/>
            <a:ext cx="8458200" cy="1569660"/>
          </a:xfrm>
          <a:prstGeom prst="rect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Pie Chart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is useful for displaying a relative frequency distribution.  A circle is divided proportionally to the relative frequency and portions of the circle are allocated for the different groups.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55588" y="368300"/>
            <a:ext cx="81200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000" b="1" i="1">
                <a:latin typeface="Book Antiqua" panose="02040602050305030304" pitchFamily="18" charset="0"/>
              </a:rPr>
              <a:t>Chapter Two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80988" y="449263"/>
            <a:ext cx="85772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Times" pitchFamily="18" charset="0"/>
              </a:rPr>
              <a:t>		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G Times" pitchFamily="18" charset="0"/>
              </a:rPr>
              <a:t>Describing Data: Frequency Distributions and Graphic Presentation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66713" y="1552575"/>
            <a:ext cx="684530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300" b="1">
                <a:solidFill>
                  <a:srgbClr val="147645"/>
                </a:solidFill>
              </a:rPr>
              <a:t>GOALS</a:t>
            </a:r>
          </a:p>
          <a:p>
            <a:pPr eaLnBrk="0" hangingPunct="0"/>
            <a:r>
              <a:rPr lang="en-US" b="1">
                <a:latin typeface="CG Times" pitchFamily="18" charset="0"/>
              </a:rPr>
              <a:t>When you have completed this chapter, you will be able to:</a:t>
            </a:r>
            <a:endParaRPr lang="en-US" sz="2300" b="1" i="1">
              <a:solidFill>
                <a:srgbClr val="EBA055"/>
              </a:solidFill>
              <a:latin typeface="Book Antiqua" panose="02040602050305030304" pitchFamily="18" charset="0"/>
            </a:endParaRP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247650" y="2513013"/>
            <a:ext cx="8064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Aft>
                <a:spcPct val="25000"/>
              </a:spcAft>
            </a:pPr>
            <a:r>
              <a:rPr lang="en-US" sz="2800" b="1">
                <a:solidFill>
                  <a:srgbClr val="FF3101"/>
                </a:solidFill>
              </a:rPr>
              <a:t> ONE</a:t>
            </a:r>
            <a:r>
              <a:rPr lang="en-US" sz="2800">
                <a:solidFill>
                  <a:srgbClr val="FF3101"/>
                </a:solidFill>
                <a:latin typeface="CG Times" pitchFamily="18" charset="0"/>
              </a:rPr>
              <a:t/>
            </a:r>
            <a:br>
              <a:rPr lang="en-US" sz="2800">
                <a:solidFill>
                  <a:srgbClr val="FF3101"/>
                </a:solidFill>
                <a:latin typeface="CG Times" pitchFamily="18" charset="0"/>
              </a:rPr>
            </a:br>
            <a:r>
              <a:rPr lang="en-US" sz="2800">
                <a:latin typeface="CG Times" pitchFamily="18" charset="0"/>
              </a:rPr>
              <a:t> </a:t>
            </a:r>
            <a:r>
              <a:rPr lang="en-US" sz="2800">
                <a:solidFill>
                  <a:srgbClr val="333333"/>
                </a:solidFill>
                <a:latin typeface="Times New Roman" panose="02020603050405020304" pitchFamily="18" charset="0"/>
              </a:rPr>
              <a:t>Organize data into a frequency distribution.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260350" y="2381250"/>
            <a:ext cx="8883650" cy="0"/>
          </a:xfrm>
          <a:prstGeom prst="line">
            <a:avLst/>
          </a:prstGeom>
          <a:noFill/>
          <a:ln w="28575">
            <a:solidFill>
              <a:srgbClr val="510C9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304800" y="3467100"/>
            <a:ext cx="8839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Aft>
                <a:spcPct val="25000"/>
              </a:spcAft>
            </a:pPr>
            <a:r>
              <a:rPr lang="en-US" sz="2800" b="1">
                <a:solidFill>
                  <a:schemeClr val="accent1"/>
                </a:solidFill>
              </a:rPr>
              <a:t> </a:t>
            </a:r>
            <a:r>
              <a:rPr lang="en-US" sz="2800" b="1">
                <a:solidFill>
                  <a:srgbClr val="FF3101"/>
                </a:solidFill>
              </a:rPr>
              <a:t>TWO</a:t>
            </a:r>
            <a:r>
              <a:rPr 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br>
              <a:rPr lang="en-US" sz="2800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sz="2800">
                <a:solidFill>
                  <a:srgbClr val="333333"/>
                </a:solidFill>
                <a:latin typeface="Times New Roman" panose="02020603050405020304" pitchFamily="18" charset="0"/>
              </a:rPr>
              <a:t>Portray a frequency distribution in a histogram, frequency polygon, and cumulative frequency polygon.</a:t>
            </a:r>
            <a:endParaRPr lang="en-US" sz="2800">
              <a:latin typeface="Times New Roman" panose="02020603050405020304" pitchFamily="18" charset="0"/>
            </a:endParaRP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323850" y="5122863"/>
            <a:ext cx="85153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Aft>
                <a:spcPct val="25000"/>
              </a:spcAft>
            </a:pPr>
            <a:r>
              <a:rPr lang="en-US" sz="2800" b="1">
                <a:solidFill>
                  <a:srgbClr val="FF3101"/>
                </a:solidFill>
              </a:rPr>
              <a:t>THREE</a:t>
            </a:r>
            <a:r>
              <a:rPr lang="en-US" sz="2800">
                <a:solidFill>
                  <a:srgbClr val="FF3101"/>
                </a:solidFill>
                <a:latin typeface="Times New Roman" panose="02020603050405020304" pitchFamily="18" charset="0"/>
              </a:rPr>
              <a:t/>
            </a:r>
            <a:br>
              <a:rPr lang="en-US" sz="2800">
                <a:solidFill>
                  <a:srgbClr val="FF3101"/>
                </a:solidFill>
                <a:latin typeface="Times New Roman" panose="02020603050405020304" pitchFamily="18" charset="0"/>
              </a:rPr>
            </a:br>
            <a:r>
              <a:rPr lang="en-US" sz="2800">
                <a:solidFill>
                  <a:srgbClr val="333333"/>
                </a:solidFill>
                <a:latin typeface="Times New Roman" panose="02020603050405020304" pitchFamily="18" charset="0"/>
              </a:rPr>
              <a:t>Present data using such graphic techniques as line charts, bar charts, and pie charts.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23571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7543800" y="6592888"/>
            <a:ext cx="1600200" cy="265112"/>
          </a:xfrm>
          <a:solidFill>
            <a:srgbClr val="FFCC99">
              <a:alpha val="50000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r>
              <a:rPr lang="en-US"/>
              <a:t>Goals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29200" y="6172200"/>
            <a:ext cx="3810000" cy="457200"/>
          </a:xfrm>
          <a:solidFill>
            <a:srgbClr val="FFCC99">
              <a:alpha val="50000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normAutofit/>
          </a:bodyPr>
          <a:lstStyle/>
          <a:p>
            <a:r>
              <a:rPr lang="en-US" sz="2000" dirty="0"/>
              <a:t>Pie Chart for Running Shoes</a:t>
            </a:r>
          </a:p>
        </p:txBody>
      </p:sp>
      <p:graphicFrame>
        <p:nvGraphicFramePr>
          <p:cNvPr id="67587" name="Object 3"/>
          <p:cNvGraphicFramePr>
            <a:graphicFrameLocks noGrp="1"/>
          </p:cNvGraphicFramePr>
          <p:nvPr>
            <p:ph idx="4294967295"/>
          </p:nvPr>
        </p:nvGraphicFramePr>
        <p:xfrm>
          <a:off x="457200" y="1447800"/>
          <a:ext cx="7734300" cy="4095750"/>
        </p:xfrm>
        <a:graphic>
          <a:graphicData uri="http://schemas.openxmlformats.org/presentationml/2006/ole">
            <p:oleObj spid="_x0000_s13314" name="Chart" r:id="rId4" imgW="7772408" imgH="4114867" progId="MSGraph.Chart.8">
              <p:embed followColorScheme="full"/>
            </p:oleObj>
          </a:graphicData>
        </a:graphic>
      </p:graphicFrame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400" b="1" i="1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355725" y="647700"/>
            <a:ext cx="4857750" cy="579438"/>
          </a:xfrm>
          <a:prstGeom prst="rect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Pie Chart for Running Shoes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91201" y="6327775"/>
            <a:ext cx="3352800" cy="530225"/>
          </a:xfr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075" tIns="46038" rIns="92075" bIns="46038">
            <a:noAutofit/>
          </a:bodyPr>
          <a:lstStyle/>
          <a:p>
            <a:r>
              <a:rPr lang="en-US" sz="2400" dirty="0"/>
              <a:t>Frequency Distribution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911225" y="1608138"/>
            <a:ext cx="7378700" cy="2103437"/>
          </a:xfrm>
          <a:prstGeom prst="rect">
            <a:avLst/>
          </a:prstGeom>
          <a:solidFill>
            <a:srgbClr val="6B43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A </a:t>
            </a:r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PMingLiU" panose="02020500000000000000" pitchFamily="18" charset="-120"/>
              </a:rPr>
              <a:t>Frequency Distribution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 is a grouping of data into mutually exclusive categories showing the number of observations in each class.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936625" y="5172075"/>
            <a:ext cx="7234238" cy="1373188"/>
          </a:xfrm>
          <a:prstGeom prst="rect">
            <a:avLst/>
          </a:prstGeom>
          <a:solidFill>
            <a:srgbClr val="6B43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0" hangingPunct="0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Determining the question to be addressed</a:t>
            </a:r>
          </a:p>
          <a:p>
            <a:pPr algn="ctr" eaLnBrk="0" hangingPunct="0"/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27075" y="447675"/>
            <a:ext cx="7496175" cy="547688"/>
          </a:xfrm>
          <a:prstGeom prst="rect">
            <a:avLst/>
          </a:prstGeom>
          <a:solidFill>
            <a:srgbClr val="FFFFFF"/>
          </a:solidFill>
          <a:ln w="28575">
            <a:solidFill>
              <a:srgbClr val="6B433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 Constructing a frequency distribution involves:</a:t>
            </a:r>
          </a:p>
        </p:txBody>
      </p:sp>
      <p:pic>
        <p:nvPicPr>
          <p:cNvPr id="94214" name="Picture 6" descr="Man Reaching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25900" y="2649538"/>
            <a:ext cx="1093788" cy="27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421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4933950" y="6516688"/>
            <a:ext cx="4210050" cy="341312"/>
          </a:xfrm>
          <a:solidFill>
            <a:srgbClr val="FFCC99">
              <a:alpha val="50000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Constructing a frequency distribution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936625" y="5172075"/>
            <a:ext cx="7234238" cy="1373188"/>
          </a:xfrm>
          <a:prstGeom prst="rect">
            <a:avLst/>
          </a:prstGeom>
          <a:solidFill>
            <a:srgbClr val="6B43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0" hangingPunct="0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Determining the question to be addressed</a:t>
            </a:r>
          </a:p>
          <a:p>
            <a:pPr algn="ctr" eaLnBrk="0" hangingPunct="0"/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784225" y="619125"/>
            <a:ext cx="7585075" cy="547688"/>
          </a:xfrm>
          <a:prstGeom prst="rect">
            <a:avLst/>
          </a:prstGeom>
          <a:solidFill>
            <a:srgbClr val="FFFFFF"/>
          </a:solidFill>
          <a:ln w="28575">
            <a:solidFill>
              <a:srgbClr val="6B433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 Constructing a frequency  distribution involves: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936625" y="4676775"/>
            <a:ext cx="7231063" cy="519113"/>
          </a:xfrm>
          <a:prstGeom prst="rect">
            <a:avLst/>
          </a:prstGeom>
          <a:solidFill>
            <a:srgbClr val="6B43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Collecting raw data</a:t>
            </a:r>
          </a:p>
        </p:txBody>
      </p:sp>
      <p:pic>
        <p:nvPicPr>
          <p:cNvPr id="95240" name="Picture 8" descr="Man Reaching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0650" y="1944688"/>
            <a:ext cx="1093788" cy="27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524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4933950" y="6400800"/>
            <a:ext cx="4210050" cy="457200"/>
          </a:xfrm>
          <a:solidFill>
            <a:srgbClr val="FFE6B3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sz="2000" dirty="0"/>
              <a:t>Constructing a frequency distribution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879475" y="5172075"/>
            <a:ext cx="7329488" cy="1373188"/>
          </a:xfrm>
          <a:prstGeom prst="rect">
            <a:avLst/>
          </a:prstGeom>
          <a:solidFill>
            <a:srgbClr val="6B43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0" hangingPunct="0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Determining the question to be addressed</a:t>
            </a:r>
          </a:p>
          <a:p>
            <a:pPr algn="ctr" eaLnBrk="0" hangingPunct="0"/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955675" y="752475"/>
            <a:ext cx="7496175" cy="547688"/>
          </a:xfrm>
          <a:prstGeom prst="rect">
            <a:avLst/>
          </a:prstGeom>
          <a:solidFill>
            <a:srgbClr val="FFFFFF"/>
          </a:solidFill>
          <a:ln w="28575">
            <a:solidFill>
              <a:srgbClr val="6B433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 Constructing a frequency distribution involves: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879475" y="4714875"/>
            <a:ext cx="7326313" cy="519113"/>
          </a:xfrm>
          <a:prstGeom prst="rect">
            <a:avLst/>
          </a:prstGeom>
          <a:solidFill>
            <a:srgbClr val="6B43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Collecting raw data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876300" y="2952750"/>
            <a:ext cx="7315200" cy="1801813"/>
          </a:xfrm>
          <a:prstGeom prst="rect">
            <a:avLst/>
          </a:prstGeom>
          <a:solidFill>
            <a:srgbClr val="6B43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 Organizing data (frequency distribution) </a:t>
            </a:r>
          </a:p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0360" name="Picture 8" descr="Man Reaching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6400" y="458788"/>
            <a:ext cx="1093788" cy="27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036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5105400" y="6400800"/>
            <a:ext cx="4038600" cy="457200"/>
          </a:xfrm>
          <a:solidFill>
            <a:srgbClr val="FFE6B3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sz="1800" dirty="0"/>
              <a:t>Constructing a frequency distribution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936625" y="5172075"/>
            <a:ext cx="7310438" cy="1373188"/>
          </a:xfrm>
          <a:prstGeom prst="rect">
            <a:avLst/>
          </a:prstGeom>
          <a:solidFill>
            <a:srgbClr val="6B43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0" hangingPunct="0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Determining the question to be addressed</a:t>
            </a:r>
          </a:p>
          <a:p>
            <a:pPr algn="ctr" eaLnBrk="0" hangingPunct="0"/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917575" y="561975"/>
            <a:ext cx="7496175" cy="547688"/>
          </a:xfrm>
          <a:prstGeom prst="rect">
            <a:avLst/>
          </a:prstGeom>
          <a:solidFill>
            <a:srgbClr val="FFFFFF"/>
          </a:solidFill>
          <a:ln w="28575">
            <a:solidFill>
              <a:srgbClr val="6B433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 Constructing a frequency distribution involves: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936625" y="4714875"/>
            <a:ext cx="7307263" cy="519113"/>
          </a:xfrm>
          <a:prstGeom prst="rect">
            <a:avLst/>
          </a:prstGeom>
          <a:solidFill>
            <a:srgbClr val="6B43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Collecting raw data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914400" y="2971800"/>
            <a:ext cx="7315200" cy="1801813"/>
          </a:xfrm>
          <a:prstGeom prst="rect">
            <a:avLst/>
          </a:prstGeom>
          <a:solidFill>
            <a:srgbClr val="6B43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 Organizing data (frequency distribution) </a:t>
            </a:r>
          </a:p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917575" y="2562225"/>
            <a:ext cx="7329488" cy="519113"/>
          </a:xfrm>
          <a:prstGeom prst="rect">
            <a:avLst/>
          </a:prstGeom>
          <a:solidFill>
            <a:srgbClr val="6B43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Presenting data (graph)</a:t>
            </a:r>
          </a:p>
        </p:txBody>
      </p:sp>
      <p:pic>
        <p:nvPicPr>
          <p:cNvPr id="101385" name="Picture 9" descr="Man Reaching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0200" y="0"/>
            <a:ext cx="1093788" cy="27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1388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4876800" y="6191250"/>
            <a:ext cx="4267200" cy="666750"/>
          </a:xfrm>
          <a:solidFill>
            <a:srgbClr val="FFE6B3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sz="2000" dirty="0"/>
              <a:t>Constructing a frequency distribution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936625" y="4943475"/>
            <a:ext cx="7272338" cy="1373188"/>
          </a:xfrm>
          <a:prstGeom prst="rect">
            <a:avLst/>
          </a:prstGeom>
          <a:solidFill>
            <a:srgbClr val="6B43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0" hangingPunct="0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Determining the question to be addressed</a:t>
            </a:r>
          </a:p>
          <a:p>
            <a:pPr algn="ctr" eaLnBrk="0" hangingPunct="0"/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1089025" y="523875"/>
            <a:ext cx="7467600" cy="51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 Constructing a frequency distribution involves: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936625" y="4486275"/>
            <a:ext cx="7269163" cy="519113"/>
          </a:xfrm>
          <a:prstGeom prst="rect">
            <a:avLst/>
          </a:prstGeom>
          <a:solidFill>
            <a:srgbClr val="6B43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Collecting raw data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952500" y="2724150"/>
            <a:ext cx="7239000" cy="1801813"/>
          </a:xfrm>
          <a:prstGeom prst="rect">
            <a:avLst/>
          </a:prstGeom>
          <a:solidFill>
            <a:srgbClr val="6B43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 Organizing data (frequency distribution) </a:t>
            </a:r>
          </a:p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936625" y="2352675"/>
            <a:ext cx="7272338" cy="519113"/>
          </a:xfrm>
          <a:prstGeom prst="rect">
            <a:avLst/>
          </a:prstGeom>
          <a:solidFill>
            <a:srgbClr val="6B43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Presenting data (graph)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936625" y="1438275"/>
            <a:ext cx="7289800" cy="946150"/>
          </a:xfrm>
          <a:prstGeom prst="rect">
            <a:avLst/>
          </a:prstGeom>
          <a:solidFill>
            <a:srgbClr val="6B43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Drawing conclusions</a:t>
            </a:r>
          </a:p>
          <a:p>
            <a:pPr algn="ctr" eaLnBrk="0" hangingPunct="0"/>
            <a:endParaRPr 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415" name="Picture 15" descr="Man Reaching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150" y="3602038"/>
            <a:ext cx="1093788" cy="27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416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4819650" y="6343650"/>
            <a:ext cx="4324350" cy="514350"/>
          </a:xfrm>
          <a:solidFill>
            <a:srgbClr val="FFCC99">
              <a:alpha val="50000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sz="2000" dirty="0"/>
              <a:t>Constructing a frequency distribution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</TotalTime>
  <Words>887</Words>
  <Application>Microsoft Office PowerPoint</Application>
  <PresentationFormat>On-screen Show (4:3)</PresentationFormat>
  <Paragraphs>152</Paragraphs>
  <Slides>30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Equity</vt:lpstr>
      <vt:lpstr>Document</vt:lpstr>
      <vt:lpstr>Chart</vt:lpstr>
      <vt:lpstr>Worksheet</vt:lpstr>
      <vt:lpstr>Microsoft Office Word 97 - 2003 Document</vt:lpstr>
      <vt:lpstr>Frequency distribution and Chart Building</vt:lpstr>
      <vt:lpstr>Slide 2</vt:lpstr>
      <vt:lpstr>Goals</vt:lpstr>
      <vt:lpstr>Frequency Distribution</vt:lpstr>
      <vt:lpstr>Constructing a frequency distribution</vt:lpstr>
      <vt:lpstr>Constructing a frequency distribution</vt:lpstr>
      <vt:lpstr>Constructing a frequency distribution</vt:lpstr>
      <vt:lpstr>Constructing a frequency distribution</vt:lpstr>
      <vt:lpstr>Constructing a frequency distribution</vt:lpstr>
      <vt:lpstr>Constructing a frequency distribution</vt:lpstr>
      <vt:lpstr>Definitions</vt:lpstr>
      <vt:lpstr>EXAMPLE 1</vt:lpstr>
      <vt:lpstr>Example 1    continued</vt:lpstr>
      <vt:lpstr>Example 1 continued</vt:lpstr>
      <vt:lpstr>EXAMPLE 1 continued</vt:lpstr>
      <vt:lpstr>Example 1 continued</vt:lpstr>
      <vt:lpstr>Example 1 continued</vt:lpstr>
      <vt:lpstr>Graphic Presentation of a Frequency Distribution</vt:lpstr>
      <vt:lpstr>Histogram for Hours Spent Studying</vt:lpstr>
      <vt:lpstr> Graphic Presentation of a Frequency Distribution </vt:lpstr>
      <vt:lpstr>Frequency Polygon for Hours Spent Studying</vt:lpstr>
      <vt:lpstr>Cumulative Frequency distribution</vt:lpstr>
      <vt:lpstr>Cumulative frequency table</vt:lpstr>
      <vt:lpstr>Cumulative Frequency Distribution For Hours Studying</vt:lpstr>
      <vt:lpstr>Line Graphs</vt:lpstr>
      <vt:lpstr>Example 3 continued</vt:lpstr>
      <vt:lpstr>Bar Chart</vt:lpstr>
      <vt:lpstr>Bar Chart for the Unemployment Data</vt:lpstr>
      <vt:lpstr>Pie Chart</vt:lpstr>
      <vt:lpstr>Pie Chart for Running Shoes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2006-08-16T00:00:00Z</dcterms:created>
  <dcterms:modified xsi:type="dcterms:W3CDTF">2016-09-20T15:13:22Z</dcterms:modified>
</cp:coreProperties>
</file>