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33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9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4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4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4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05000"/>
            <a:ext cx="8229600" cy="1070955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chemeClr val="tx1"/>
                </a:solidFill>
              </a:rPr>
              <a:t>Introduction to Statistics</a:t>
            </a:r>
            <a:br>
              <a:rPr lang="en-GB" sz="6000" b="1" dirty="0" smtClean="0">
                <a:solidFill>
                  <a:schemeClr val="tx1"/>
                </a:solidFill>
              </a:rPr>
            </a:br>
            <a:endParaRPr lang="en-US" sz="6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543800" y="6248400"/>
            <a:ext cx="1355725" cy="38100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Example 3</a:t>
            </a:r>
          </a:p>
        </p:txBody>
      </p:sp>
      <p:graphicFrame>
        <p:nvGraphicFramePr>
          <p:cNvPr id="4098" name="Object 3"/>
          <p:cNvGraphicFramePr>
            <a:graphicFrameLocks/>
          </p:cNvGraphicFramePr>
          <p:nvPr/>
        </p:nvGraphicFramePr>
        <p:xfrm>
          <a:off x="569913" y="3341688"/>
          <a:ext cx="7902575" cy="1046162"/>
        </p:xfrm>
        <a:graphic>
          <a:graphicData uri="http://schemas.openxmlformats.org/presentationml/2006/ole">
            <p:oleObj spid="_x0000_s4098" name="Equation" r:id="rId3" imgW="2108200" imgH="203200" progId="Equation.3">
              <p:embed/>
            </p:oleObj>
          </a:graphicData>
        </a:graphic>
      </p:graphicFrame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sz="14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163638" y="873125"/>
            <a:ext cx="6530975" cy="169227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flatTx/>
          </a:bodyPr>
          <a:lstStyle/>
          <a:p>
            <a:pPr algn="ctr"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3200" dirty="0">
                <a:latin typeface="Times New Roman" panose="02020603050405020304" pitchFamily="18" charset="0"/>
              </a:rPr>
              <a:t>Consider the set of values: 3, 8, and 4.  The </a:t>
            </a:r>
            <a:r>
              <a:rPr lang="en-US" sz="36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mean</a:t>
            </a:r>
            <a:r>
              <a:rPr lang="en-US" sz="3200" dirty="0">
                <a:latin typeface="Times New Roman" panose="02020603050405020304" pitchFamily="18" charset="0"/>
              </a:rPr>
              <a:t> is 5.  Illustrating the fifth property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44A8459D-7BFC-4C57-9873-08555301629E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10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934200" y="6248400"/>
            <a:ext cx="1965325" cy="40005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Weighted Mean</a:t>
            </a:r>
          </a:p>
        </p:txBody>
      </p:sp>
      <p:graphicFrame>
        <p:nvGraphicFramePr>
          <p:cNvPr id="13315" name="Object 3"/>
          <p:cNvGraphicFramePr>
            <a:graphicFrameLocks/>
          </p:cNvGraphicFramePr>
          <p:nvPr/>
        </p:nvGraphicFramePr>
        <p:xfrm>
          <a:off x="1327150" y="3865563"/>
          <a:ext cx="6049963" cy="1520825"/>
        </p:xfrm>
        <a:graphic>
          <a:graphicData uri="http://schemas.openxmlformats.org/presentationml/2006/ole">
            <p:oleObj spid="_x0000_s5122" name="Equation" r:id="rId3" imgW="1739900" imgH="381000" progId="Equation.3">
              <p:embed/>
            </p:oleObj>
          </a:graphicData>
        </a:graphic>
      </p:graphicFrame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sz="14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338263" y="552450"/>
            <a:ext cx="6105525" cy="264795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flatTx/>
          </a:bodyPr>
          <a:lstStyle/>
          <a:p>
            <a:pPr algn="ctr"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3200" dirty="0">
                <a:latin typeface="Times New Roman" panose="02020603050405020304" pitchFamily="18" charset="0"/>
              </a:rPr>
              <a:t>The </a:t>
            </a:r>
            <a:r>
              <a:rPr lang="en-US" sz="3600" b="1" dirty="0">
                <a:solidFill>
                  <a:srgbClr val="CC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Weighted Mean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</a:rPr>
              <a:t>of a set of numbers </a:t>
            </a:r>
            <a:r>
              <a:rPr lang="en-US" sz="3200" i="1" dirty="0">
                <a:latin typeface="Times New Roman" panose="02020603050405020304" pitchFamily="18" charset="0"/>
              </a:rPr>
              <a:t>X</a:t>
            </a:r>
            <a:r>
              <a:rPr lang="en-US" sz="3200" baseline="-25000" dirty="0">
                <a:latin typeface="Times New Roman" panose="02020603050405020304" pitchFamily="18" charset="0"/>
              </a:rPr>
              <a:t>1</a:t>
            </a:r>
            <a:r>
              <a:rPr lang="en-US" sz="3200" dirty="0">
                <a:latin typeface="Times New Roman" panose="02020603050405020304" pitchFamily="18" charset="0"/>
              </a:rPr>
              <a:t>, </a:t>
            </a:r>
            <a:r>
              <a:rPr lang="en-US" sz="3200" i="1" dirty="0">
                <a:latin typeface="Times New Roman" panose="02020603050405020304" pitchFamily="18" charset="0"/>
              </a:rPr>
              <a:t>X</a:t>
            </a:r>
            <a:r>
              <a:rPr lang="en-US" sz="3200" baseline="-25000" dirty="0">
                <a:latin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</a:rPr>
              <a:t>, ..., </a:t>
            </a:r>
            <a:r>
              <a:rPr lang="en-US" sz="3200" i="1" dirty="0">
                <a:latin typeface="Times New Roman" panose="02020603050405020304" pitchFamily="18" charset="0"/>
              </a:rPr>
              <a:t>X</a:t>
            </a:r>
            <a:r>
              <a:rPr lang="en-US" sz="3200" baseline="-25000" dirty="0">
                <a:latin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</a:rPr>
              <a:t>, with corresponding weights </a:t>
            </a:r>
            <a:r>
              <a:rPr lang="en-US" sz="3200" i="1" dirty="0">
                <a:latin typeface="Times New Roman" panose="02020603050405020304" pitchFamily="18" charset="0"/>
              </a:rPr>
              <a:t>w</a:t>
            </a:r>
            <a:r>
              <a:rPr lang="en-US" sz="3200" baseline="-25000" dirty="0">
                <a:latin typeface="Times New Roman" panose="02020603050405020304" pitchFamily="18" charset="0"/>
              </a:rPr>
              <a:t>1</a:t>
            </a:r>
            <a:r>
              <a:rPr lang="en-US" sz="3200" dirty="0">
                <a:latin typeface="Times New Roman" panose="02020603050405020304" pitchFamily="18" charset="0"/>
              </a:rPr>
              <a:t>, </a:t>
            </a:r>
            <a:r>
              <a:rPr lang="en-US" sz="3200" i="1" dirty="0">
                <a:latin typeface="Times New Roman" panose="02020603050405020304" pitchFamily="18" charset="0"/>
              </a:rPr>
              <a:t>w</a:t>
            </a:r>
            <a:r>
              <a:rPr lang="en-US" sz="3200" baseline="-25000" dirty="0">
                <a:latin typeface="Times New Roman" panose="02020603050405020304" pitchFamily="18" charset="0"/>
              </a:rPr>
              <a:t>2</a:t>
            </a:r>
            <a:r>
              <a:rPr lang="en-US" sz="3200" dirty="0">
                <a:latin typeface="Times New Roman" panose="02020603050405020304" pitchFamily="18" charset="0"/>
              </a:rPr>
              <a:t>, ...,</a:t>
            </a:r>
            <a:r>
              <a:rPr lang="en-US" sz="3200" i="1" dirty="0">
                <a:latin typeface="Times New Roman" panose="02020603050405020304" pitchFamily="18" charset="0"/>
              </a:rPr>
              <a:t>w</a:t>
            </a:r>
            <a:r>
              <a:rPr lang="en-US" sz="3200" baseline="-25000" dirty="0">
                <a:latin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</a:rPr>
              <a:t>, is computed from the following formula: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9ACF4479-F013-416E-8332-56238D19857C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11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7391400" y="6172200"/>
            <a:ext cx="1374775" cy="47625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Example 4</a:t>
            </a: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sz="14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431800" y="4386263"/>
          <a:ext cx="6527800" cy="1995487"/>
        </p:xfrm>
        <a:graphic>
          <a:graphicData uri="http://schemas.openxmlformats.org/presentationml/2006/ole">
            <p:oleObj spid="_x0000_s6146" name="Equation" r:id="rId3" imgW="2603500" imgH="698500" progId="Equation.3">
              <p:embed/>
            </p:oleObj>
          </a:graphicData>
        </a:graphic>
      </p:graphicFrame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3673475" y="593725"/>
            <a:ext cx="5203825" cy="3517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</a:rPr>
              <a:t>During a one hour period on a hot Saturday afternoon cabana boy Chris served fifty drinks.  He sold five drinks for $0.50, fifteen for $0.75, fifteen for $0.90, and fifteen for $1.10.  Compute the weighted mean of the price of the drinks.</a:t>
            </a:r>
          </a:p>
        </p:txBody>
      </p:sp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334963" y="622300"/>
          <a:ext cx="3176587" cy="3403600"/>
        </p:xfrm>
        <a:graphic>
          <a:graphicData uri="http://schemas.openxmlformats.org/presentationml/2006/ole">
            <p:oleObj spid="_x0000_s6147" name="Flash Document" r:id="rId4" imgW="3176280" imgH="3404160" progId="">
              <p:embed/>
            </p:oleObj>
          </a:graphicData>
        </a:graphic>
      </p:graphicFrame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A5E79F6C-7102-4FC6-98B1-502857358274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12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0" y="6248400"/>
            <a:ext cx="1566863" cy="45720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The Median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sz="14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44488" y="3351213"/>
            <a:ext cx="8450262" cy="20875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3600" dirty="0" smtClean="0">
                <a:latin typeface="Times New Roman" panose="02020603050405020304" pitchFamily="18" charset="0"/>
              </a:rPr>
              <a:t>For an even set of values, the median will be the arithmetic average of the two middle numbers and is found at the (n+1)/2 ranked observation.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44488" y="663575"/>
            <a:ext cx="8342312" cy="1878013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flatTx/>
          </a:bodyPr>
          <a:lstStyle/>
          <a:p>
            <a:pPr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3600" dirty="0">
                <a:latin typeface="Times New Roman" panose="02020603050405020304" pitchFamily="18" charset="0"/>
              </a:rPr>
              <a:t>The </a:t>
            </a:r>
            <a:r>
              <a:rPr lang="en-US" sz="44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Median</a:t>
            </a:r>
            <a:r>
              <a:rPr lang="en-US" sz="3600" dirty="0">
                <a:solidFill>
                  <a:srgbClr val="4DB14B"/>
                </a:solidFill>
                <a:latin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</a:rPr>
              <a:t>is the</a:t>
            </a:r>
            <a:r>
              <a:rPr lang="en-US" sz="3600" dirty="0">
                <a:solidFill>
                  <a:srgbClr val="4DB14B"/>
                </a:solidFill>
                <a:latin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</a:rPr>
              <a:t>midpoint of the values after they have been ordered from the smallest to the largest.  </a:t>
            </a:r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A50694F3-B939-47F9-9DCA-66AE86ABDC04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13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638175" y="676275"/>
            <a:ext cx="7734300" cy="955675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>
            <a:spAutoFit/>
            <a:flatTx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404960"/>
              </a:buClr>
              <a:buSzPct val="65000"/>
              <a:buFont typeface="Wingdings" pitchFamily="2" charset="2"/>
              <a:buNone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</a:rPr>
              <a:t>The ages for a sample of five college students are: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404960"/>
              </a:buClr>
              <a:buSzPct val="65000"/>
              <a:buFont typeface="Wingdings" pitchFamily="2" charset="2"/>
              <a:buNone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</a:rPr>
              <a:t>21, 25, 19, 20, 22.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256213" y="2371725"/>
            <a:ext cx="3411537" cy="3517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b="1" dirty="0" smtClean="0">
                <a:latin typeface="Times New Roman" panose="02020603050405020304" pitchFamily="18" charset="0"/>
              </a:rPr>
              <a:t>Arranging the data in ascending order gives: </a:t>
            </a:r>
          </a:p>
          <a:p>
            <a:pPr>
              <a:lnSpc>
                <a:spcPct val="90000"/>
              </a:lnSpc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US" sz="2800" b="1" dirty="0" smtClean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b="1" dirty="0" smtClean="0">
                <a:latin typeface="Times New Roman" panose="02020603050405020304" pitchFamily="18" charset="0"/>
              </a:rPr>
              <a:t>19, 20, 21, 22, 25. </a:t>
            </a:r>
          </a:p>
          <a:p>
            <a:pPr>
              <a:lnSpc>
                <a:spcPct val="90000"/>
              </a:lnSpc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US" sz="28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b="1" dirty="0" smtClean="0">
                <a:latin typeface="Times New Roman" panose="02020603050405020304" pitchFamily="18" charset="0"/>
              </a:rPr>
              <a:t>Thus the median is 21.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6629400" y="3962400"/>
            <a:ext cx="590550" cy="685800"/>
          </a:xfrm>
          <a:prstGeom prst="ellipse">
            <a:avLst/>
          </a:prstGeom>
          <a:noFill/>
          <a:ln w="57150">
            <a:solidFill>
              <a:srgbClr val="CC66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GB" dirty="0"/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611188" y="2332038"/>
          <a:ext cx="4510087" cy="3336925"/>
        </p:xfrm>
        <a:graphic>
          <a:graphicData uri="http://schemas.openxmlformats.org/presentationml/2006/ole">
            <p:oleObj spid="_x0000_s7170" name="Flash Document" r:id="rId3" imgW="4512240" imgH="3335760" progId="">
              <p:embed/>
            </p:oleObj>
          </a:graphicData>
        </a:graphic>
      </p:graphicFrame>
      <p:sp>
        <p:nvSpPr>
          <p:cNvPr id="717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172200" y="6324600"/>
            <a:ext cx="2800350" cy="38100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The median (continued)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57200" y="2362200"/>
            <a:ext cx="4495800" cy="3276600"/>
          </a:xfrm>
          <a:prstGeom prst="rect">
            <a:avLst/>
          </a:prstGeom>
          <a:noFill/>
          <a:ln w="57150">
            <a:solidFill>
              <a:srgbClr val="CC6600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endParaRPr lang="en-GB" dirty="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6F799193-C4C0-4FE1-805C-BE668C66220E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14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autoUpdateAnimBg="0"/>
      <p:bldP spid="163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7543800" y="6172200"/>
            <a:ext cx="1298575" cy="47625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Example 5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sz="14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52450" y="2233613"/>
            <a:ext cx="4029075" cy="3068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b="1" dirty="0" smtClean="0">
                <a:latin typeface="Times New Roman" panose="02020603050405020304" pitchFamily="18" charset="0"/>
              </a:rPr>
              <a:t>Arranging the data in ascending order gives: </a:t>
            </a:r>
          </a:p>
          <a:p>
            <a:pPr algn="ctr"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US" sz="2800" b="1" dirty="0" smtClean="0">
              <a:latin typeface="Times New Roman" panose="02020603050405020304" pitchFamily="18" charset="0"/>
            </a:endParaRPr>
          </a:p>
          <a:p>
            <a:pPr algn="ctr"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Times New Roman" panose="02020603050405020304" pitchFamily="18" charset="0"/>
              </a:rPr>
              <a:t>73, 75, 76, 80</a:t>
            </a:r>
            <a:r>
              <a:rPr lang="en-US" sz="2800" b="1" dirty="0" smtClean="0">
                <a:latin typeface="Times New Roman" panose="02020603050405020304" pitchFamily="18" charset="0"/>
              </a:rPr>
              <a:t>  </a:t>
            </a:r>
          </a:p>
          <a:p>
            <a:pPr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US" sz="2800" b="1" dirty="0" smtClean="0">
              <a:latin typeface="Times New Roman" panose="02020603050405020304" pitchFamily="18" charset="0"/>
            </a:endParaRPr>
          </a:p>
          <a:p>
            <a:pPr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b="1" dirty="0" smtClean="0">
                <a:latin typeface="Times New Roman" panose="02020603050405020304" pitchFamily="18" charset="0"/>
              </a:rPr>
              <a:t>Thus the median is 75.5.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73088" y="598488"/>
            <a:ext cx="7827962" cy="946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b="1" dirty="0" smtClean="0">
                <a:latin typeface="Times New Roman" panose="02020603050405020304" pitchFamily="18" charset="0"/>
              </a:rPr>
              <a:t>The heights of four basketball players, in inches, are:  76, 73, 80, 75.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103813" y="4046538"/>
            <a:ext cx="3338512" cy="180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b="1" dirty="0" smtClean="0">
                <a:latin typeface="Times New Roman" panose="02020603050405020304" pitchFamily="18" charset="0"/>
              </a:rPr>
              <a:t>The median is found at the (n+1)/2 = (4+1)/2 =2.5</a:t>
            </a:r>
            <a:r>
              <a:rPr lang="en-US" sz="2800" b="1" baseline="30000" dirty="0" smtClean="0">
                <a:latin typeface="Times New Roman" panose="02020603050405020304" pitchFamily="18" charset="0"/>
              </a:rPr>
              <a:t>th</a:t>
            </a:r>
            <a:r>
              <a:rPr lang="en-US" sz="2800" b="1" dirty="0" smtClean="0">
                <a:latin typeface="Times New Roman" panose="02020603050405020304" pitchFamily="18" charset="0"/>
              </a:rPr>
              <a:t> data point.  </a:t>
            </a:r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2514600" y="4152900"/>
            <a:ext cx="0" cy="704850"/>
          </a:xfrm>
          <a:prstGeom prst="line">
            <a:avLst/>
          </a:prstGeom>
          <a:noFill/>
          <a:ln w="57150">
            <a:solidFill>
              <a:srgbClr val="CC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graphicFrame>
        <p:nvGraphicFramePr>
          <p:cNvPr id="8194" name="Object 8"/>
          <p:cNvGraphicFramePr>
            <a:graphicFrameLocks noChangeAspect="1"/>
          </p:cNvGraphicFramePr>
          <p:nvPr/>
        </p:nvGraphicFramePr>
        <p:xfrm>
          <a:off x="5767388" y="1785938"/>
          <a:ext cx="2143125" cy="1990725"/>
        </p:xfrm>
        <a:graphic>
          <a:graphicData uri="http://schemas.openxmlformats.org/presentationml/2006/ole">
            <p:oleObj spid="_x0000_s8194" name="Flash Document" r:id="rId3" imgW="2143800" imgH="1990080" progId="">
              <p:embed/>
            </p:oleObj>
          </a:graphicData>
        </a:graphic>
      </p:graphicFrame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BBE9A9B1-4F7C-4673-8DBE-1D0F29F06B48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15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 autoUpdateAnimBg="0"/>
      <p:bldP spid="17414" grpId="0" animBg="1" autoUpdateAnimBg="0"/>
      <p:bldP spid="174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943600" y="6019800"/>
            <a:ext cx="2994025" cy="60960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Properties of the Median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sz="14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92138" y="1222375"/>
            <a:ext cx="7889875" cy="4819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Char char="m"/>
              <a:defRPr/>
            </a:pPr>
            <a:r>
              <a:rPr lang="en-US" dirty="0" smtClean="0">
                <a:latin typeface="Times New Roman" panose="02020603050405020304" pitchFamily="18" charset="0"/>
              </a:rPr>
              <a:t>There is a unique median for each data set.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Char char="m"/>
              <a:defRPr/>
            </a:pPr>
            <a:r>
              <a:rPr lang="en-US" dirty="0" smtClean="0">
                <a:latin typeface="Times New Roman" panose="02020603050405020304" pitchFamily="18" charset="0"/>
              </a:rPr>
              <a:t>It is not affected by extremely large or small values and is therefore a valuable measure of location when such values occur.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Char char="m"/>
              <a:defRPr/>
            </a:pPr>
            <a:r>
              <a:rPr lang="en-US" dirty="0" smtClean="0">
                <a:latin typeface="Times New Roman" panose="02020603050405020304" pitchFamily="18" charset="0"/>
              </a:rPr>
              <a:t>It can be computed for ratio-level, interval-level, and ordinal-level data.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Char char="m"/>
              <a:defRPr/>
            </a:pPr>
            <a:r>
              <a:rPr lang="en-US" dirty="0" smtClean="0">
                <a:latin typeface="Times New Roman" panose="02020603050405020304" pitchFamily="18" charset="0"/>
              </a:rPr>
              <a:t>It can be computed for an open-ended frequency distribution if the median does not lie in an open-ended class. 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606425" y="439738"/>
            <a:ext cx="4651375" cy="6096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</a:rPr>
              <a:t>Properties of the Median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8EF4E429-698B-4F0A-B8D5-FD16AD8DA41C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16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4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3763" y="203200"/>
            <a:ext cx="7793037" cy="776288"/>
          </a:xfrm>
        </p:spPr>
        <p:txBody>
          <a:bodyPr/>
          <a:lstStyle/>
          <a:p>
            <a:r>
              <a:rPr lang="en-US" sz="4000" dirty="0" smtClean="0"/>
              <a:t>Mode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979613"/>
            <a:ext cx="8077200" cy="419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10000"/>
              </a:spcBef>
              <a:buFontTx/>
              <a:buNone/>
              <a:defRPr/>
            </a:pPr>
            <a:r>
              <a:rPr lang="en-US" sz="2400" b="1" dirty="0" smtClean="0"/>
              <a:t>Properties of Mode:</a:t>
            </a:r>
          </a:p>
          <a:p>
            <a:pPr>
              <a:spcBef>
                <a:spcPct val="10000"/>
              </a:spcBef>
              <a:defRPr/>
            </a:pPr>
            <a:r>
              <a:rPr lang="en-US" sz="2400" dirty="0" smtClean="0"/>
              <a:t>A measure of central tendency</a:t>
            </a:r>
          </a:p>
          <a:p>
            <a:pPr>
              <a:spcBef>
                <a:spcPct val="10000"/>
              </a:spcBef>
              <a:defRPr/>
            </a:pPr>
            <a:r>
              <a:rPr lang="en-US" sz="2400" dirty="0" smtClean="0"/>
              <a:t>Value that occurs most often</a:t>
            </a:r>
          </a:p>
          <a:p>
            <a:pPr>
              <a:spcBef>
                <a:spcPct val="10000"/>
              </a:spcBef>
              <a:defRPr/>
            </a:pPr>
            <a:r>
              <a:rPr lang="en-US" sz="2400" dirty="0" smtClean="0"/>
              <a:t>Not affected by extreme values</a:t>
            </a:r>
          </a:p>
          <a:p>
            <a:pPr>
              <a:spcBef>
                <a:spcPct val="10000"/>
              </a:spcBef>
              <a:defRPr/>
            </a:pPr>
            <a:r>
              <a:rPr lang="en-US" sz="2400" dirty="0" smtClean="0"/>
              <a:t>Used for either numerical or categorical (nominal) data</a:t>
            </a:r>
          </a:p>
          <a:p>
            <a:pPr>
              <a:spcBef>
                <a:spcPct val="10000"/>
              </a:spcBef>
              <a:defRPr/>
            </a:pPr>
            <a:r>
              <a:rPr lang="en-US" sz="2400" dirty="0" smtClean="0"/>
              <a:t>There may </a:t>
            </a:r>
            <a:r>
              <a:rPr lang="en-US" sz="2400" dirty="0" smtClean="0"/>
              <a:t>may</a:t>
            </a:r>
            <a:r>
              <a:rPr lang="en-US" sz="2400" dirty="0" smtClean="0"/>
              <a:t> be no mode</a:t>
            </a:r>
          </a:p>
          <a:p>
            <a:pPr>
              <a:spcBef>
                <a:spcPct val="10000"/>
              </a:spcBef>
              <a:defRPr/>
            </a:pPr>
            <a:r>
              <a:rPr lang="en-US" sz="2400" dirty="0" smtClean="0"/>
              <a:t>There may be several modes</a:t>
            </a:r>
          </a:p>
          <a:p>
            <a:pPr marL="0" indent="0">
              <a:spcBef>
                <a:spcPct val="10000"/>
              </a:spcBef>
              <a:buFontTx/>
              <a:buNone/>
              <a:defRPr/>
            </a:pPr>
            <a:endParaRPr lang="en-US" sz="2400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768350" y="5576888"/>
            <a:ext cx="3354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09600" y="5570538"/>
            <a:ext cx="5410200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/>
              <a:t>0   1   2   3   4   5   6   7   8   9   10   11   12   13   14</a:t>
            </a:r>
            <a:r>
              <a:rPr lang="en-US" b="1" dirty="0"/>
              <a:t>   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914400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15128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20462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26558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2046288" y="51196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8923" name="Oval 11"/>
          <p:cNvSpPr>
            <a:spLocks noChangeArrowheads="1"/>
          </p:cNvSpPr>
          <p:nvPr/>
        </p:nvSpPr>
        <p:spPr bwMode="auto">
          <a:xfrm>
            <a:off x="31892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3189288" y="51196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3189288" y="48910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3482975" y="6175375"/>
            <a:ext cx="1698625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Mode = 9</a:t>
            </a:r>
          </a:p>
        </p:txBody>
      </p:sp>
      <p:sp>
        <p:nvSpPr>
          <p:cNvPr id="38927" name="Oval 15"/>
          <p:cNvSpPr>
            <a:spLocks noChangeArrowheads="1"/>
          </p:cNvSpPr>
          <p:nvPr/>
        </p:nvSpPr>
        <p:spPr bwMode="auto">
          <a:xfrm>
            <a:off x="35702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8928" name="AutoShape 16"/>
          <p:cNvSpPr>
            <a:spLocks noChangeArrowheads="1"/>
          </p:cNvSpPr>
          <p:nvPr/>
        </p:nvSpPr>
        <p:spPr bwMode="auto">
          <a:xfrm rot="-5400000">
            <a:off x="3018632" y="5972968"/>
            <a:ext cx="609600" cy="398463"/>
          </a:xfrm>
          <a:prstGeom prst="rightArrow">
            <a:avLst>
              <a:gd name="adj1" fmla="val 31481"/>
              <a:gd name="adj2" fmla="val 38651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>
            <a:off x="3968750" y="5576888"/>
            <a:ext cx="1296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30" name="Oval 18"/>
          <p:cNvSpPr>
            <a:spLocks noChangeArrowheads="1"/>
          </p:cNvSpPr>
          <p:nvPr/>
        </p:nvSpPr>
        <p:spPr bwMode="auto">
          <a:xfrm>
            <a:off x="43322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8931" name="Oval 19"/>
          <p:cNvSpPr>
            <a:spLocks noChangeArrowheads="1"/>
          </p:cNvSpPr>
          <p:nvPr/>
        </p:nvSpPr>
        <p:spPr bwMode="auto">
          <a:xfrm>
            <a:off x="4332288" y="51196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8932" name="Oval 20"/>
          <p:cNvSpPr>
            <a:spLocks noChangeArrowheads="1"/>
          </p:cNvSpPr>
          <p:nvPr/>
        </p:nvSpPr>
        <p:spPr bwMode="auto">
          <a:xfrm>
            <a:off x="47894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8933" name="Oval 21"/>
          <p:cNvSpPr>
            <a:spLocks noChangeArrowheads="1"/>
          </p:cNvSpPr>
          <p:nvPr/>
        </p:nvSpPr>
        <p:spPr bwMode="auto">
          <a:xfrm>
            <a:off x="51704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V="1">
            <a:off x="6477000" y="5576888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6477000" y="5503863"/>
            <a:ext cx="253682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0   1   2   3   4   5   6</a:t>
            </a:r>
          </a:p>
        </p:txBody>
      </p:sp>
      <p:sp>
        <p:nvSpPr>
          <p:cNvPr id="38936" name="Oval 24"/>
          <p:cNvSpPr>
            <a:spLocks noChangeArrowheads="1"/>
          </p:cNvSpPr>
          <p:nvPr/>
        </p:nvSpPr>
        <p:spPr bwMode="auto">
          <a:xfrm>
            <a:off x="6553200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8937" name="Oval 25"/>
          <p:cNvSpPr>
            <a:spLocks noChangeArrowheads="1"/>
          </p:cNvSpPr>
          <p:nvPr/>
        </p:nvSpPr>
        <p:spPr bwMode="auto">
          <a:xfrm>
            <a:off x="6858000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8938" name="Oval 26"/>
          <p:cNvSpPr>
            <a:spLocks noChangeArrowheads="1"/>
          </p:cNvSpPr>
          <p:nvPr/>
        </p:nvSpPr>
        <p:spPr bwMode="auto">
          <a:xfrm>
            <a:off x="7162800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8939" name="Oval 27"/>
          <p:cNvSpPr>
            <a:spLocks noChangeArrowheads="1"/>
          </p:cNvSpPr>
          <p:nvPr/>
        </p:nvSpPr>
        <p:spPr bwMode="auto">
          <a:xfrm>
            <a:off x="7467600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8940" name="Oval 29"/>
          <p:cNvSpPr>
            <a:spLocks noChangeArrowheads="1"/>
          </p:cNvSpPr>
          <p:nvPr/>
        </p:nvSpPr>
        <p:spPr bwMode="auto">
          <a:xfrm>
            <a:off x="80660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8941" name="Oval 30"/>
          <p:cNvSpPr>
            <a:spLocks noChangeArrowheads="1"/>
          </p:cNvSpPr>
          <p:nvPr/>
        </p:nvSpPr>
        <p:spPr bwMode="auto">
          <a:xfrm>
            <a:off x="8370888" y="5348288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8942" name="Rectangle 31"/>
          <p:cNvSpPr>
            <a:spLocks noChangeArrowheads="1"/>
          </p:cNvSpPr>
          <p:nvPr/>
        </p:nvSpPr>
        <p:spPr bwMode="auto">
          <a:xfrm>
            <a:off x="6858000" y="6010275"/>
            <a:ext cx="1622425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No Mode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8350" y="903288"/>
            <a:ext cx="7989888" cy="1076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</a:rPr>
              <a:t>The </a:t>
            </a: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Mode</a:t>
            </a:r>
            <a:r>
              <a:rPr lang="en-US" sz="2800" dirty="0">
                <a:latin typeface="Times New Roman" panose="02020603050405020304" pitchFamily="18" charset="0"/>
              </a:rPr>
              <a:t> for grouped data is approximated by the midpoint of the class with the largest class frequency.</a:t>
            </a:r>
            <a:endParaRPr lang="en-GB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467600" cy="609600"/>
          </a:xfrm>
          <a:ln w="38100">
            <a:solidFill>
              <a:srgbClr val="00B050"/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>Which measure of location is the “best”?</a:t>
            </a:r>
            <a:endParaRPr lang="en-GB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74075" cy="5562600"/>
          </a:xfrm>
        </p:spPr>
        <p:txBody>
          <a:bodyPr/>
          <a:lstStyle/>
          <a:p>
            <a:pPr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calculate and understandable. All the observations are included in computing Arithmetic mean.</a:t>
            </a:r>
          </a:p>
          <a:p>
            <a:pPr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one observations is zero then we can’t calculate the 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Geometric Mean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Harmonic Mean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are count all of the observations.</a:t>
            </a:r>
          </a:p>
          <a:p>
            <a:pPr>
              <a:spcBef>
                <a:spcPct val="55000"/>
              </a:spcBef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observations are not included in computing </a:t>
            </a:r>
            <a:r>
              <a:rPr 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Both are less sensitive to outliers.</a:t>
            </a:r>
          </a:p>
          <a:p>
            <a:pPr marL="0" indent="0">
              <a:spcBef>
                <a:spcPct val="55000"/>
              </a:spcBef>
              <a:buFontTx/>
              <a:buNone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discussion we say Arithmetic mean is the best measure of location.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152400"/>
            <a:ext cx="8915400" cy="106838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flatTx/>
          </a:bodyPr>
          <a:lstStyle/>
          <a:p>
            <a:pPr algn="ctr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Symmetric distribution</a:t>
            </a:r>
            <a:r>
              <a:rPr lang="en-US" sz="2800" b="1" dirty="0">
                <a:latin typeface="Times New Roman" panose="02020603050405020304" pitchFamily="18" charset="0"/>
              </a:rPr>
              <a:t>:  A distribution having the same shape on either side of the center  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28600" y="2971800"/>
            <a:ext cx="8686800" cy="106838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flatTx/>
          </a:bodyPr>
          <a:lstStyle/>
          <a:p>
            <a:pPr>
              <a:defRPr/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Skewed distribution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 One whose shapes on either side of the center differ; a nonsymmetrical distribution. 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762000" y="4038600"/>
          <a:ext cx="2779713" cy="1466850"/>
        </p:xfrm>
        <a:graphic>
          <a:graphicData uri="http://schemas.openxmlformats.org/presentationml/2006/ole">
            <p:oleObj spid="_x0000_s9218" name="Flash Document" r:id="rId3" imgW="2950920" imgH="1596960" progId="">
              <p:embed/>
            </p:oleObj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4724400" y="4038600"/>
          <a:ext cx="2741613" cy="1484313"/>
        </p:xfrm>
        <a:graphic>
          <a:graphicData uri="http://schemas.openxmlformats.org/presentationml/2006/ole">
            <p:oleObj spid="_x0000_s9219" name="Flash Document" r:id="rId4" imgW="2950920" imgH="1596960" progId="">
              <p:embed/>
            </p:oleObj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28600" y="5638800"/>
            <a:ext cx="8686800" cy="5191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800" b="1" dirty="0" smtClean="0">
                <a:latin typeface="Times New Roman" panose="02020603050405020304" pitchFamily="18" charset="0"/>
              </a:rPr>
              <a:t>Can be positively or negatively skewed, or bimodal</a:t>
            </a:r>
          </a:p>
        </p:txBody>
      </p:sp>
      <p:graphicFrame>
        <p:nvGraphicFramePr>
          <p:cNvPr id="9220" name="Object 7"/>
          <p:cNvGraphicFramePr>
            <a:graphicFrameLocks noChangeAspect="1"/>
          </p:cNvGraphicFramePr>
          <p:nvPr/>
        </p:nvGraphicFramePr>
        <p:xfrm>
          <a:off x="2362200" y="1371600"/>
          <a:ext cx="3582988" cy="1447800"/>
        </p:xfrm>
        <a:graphic>
          <a:graphicData uri="http://schemas.openxmlformats.org/presentationml/2006/ole">
            <p:oleObj spid="_x0000_s9220" name="Flash Document" r:id="rId5" imgW="3982680" imgH="1609200" progId="">
              <p:embed/>
            </p:oleObj>
          </a:graphicData>
        </a:graphic>
      </p:graphicFrame>
      <p:sp>
        <p:nvSpPr>
          <p:cNvPr id="922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028950" y="6362700"/>
            <a:ext cx="5886450" cy="41910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The Relative Positions of the Mean, Median, and Mode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8305800" y="76200"/>
            <a:ext cx="5984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2A3E2E2B-2982-4223-AD1F-E8EB8B0E6A62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19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179638" y="368300"/>
            <a:ext cx="6196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000" b="1" i="1" dirty="0">
                <a:latin typeface="Book Antiqua" pitchFamily="18" charset="0"/>
              </a:rPr>
              <a:t>Chapter Three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171575" y="379413"/>
            <a:ext cx="760095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				   </a:t>
            </a:r>
          </a:p>
          <a:p>
            <a:pPr>
              <a:lnSpc>
                <a:spcPct val="80000"/>
              </a:lnSpc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Describing Data: Numerical Measures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47663" y="1362075"/>
            <a:ext cx="8796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GOALS</a:t>
            </a:r>
          </a:p>
          <a:p>
            <a:r>
              <a:rPr lang="en-US" sz="2400" b="1" dirty="0">
                <a:latin typeface="CG Times" pitchFamily="18" charset="0"/>
              </a:rPr>
              <a:t>When you have completed this chapter, you will be able to:</a:t>
            </a:r>
            <a:endParaRPr lang="en-US" sz="2400" b="1" i="1" dirty="0">
              <a:solidFill>
                <a:srgbClr val="EBA055"/>
              </a:solidFill>
              <a:latin typeface="Book Antiqua" pitchFamily="18" charset="0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49250" y="2132013"/>
            <a:ext cx="879475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25000"/>
              </a:spcAft>
            </a:pPr>
            <a:r>
              <a:rPr lang="en-US" sz="2800" b="1" dirty="0">
                <a:solidFill>
                  <a:srgbClr val="008000"/>
                </a:solidFill>
              </a:rPr>
              <a:t>ONE</a:t>
            </a:r>
            <a:r>
              <a:rPr lang="en-US" sz="2800" dirty="0">
                <a:solidFill>
                  <a:srgbClr val="008000"/>
                </a:solidFill>
                <a:latin typeface="CG Times" pitchFamily="18" charset="0"/>
              </a:rPr>
              <a:t/>
            </a:r>
            <a:br>
              <a:rPr lang="en-US" sz="2800" dirty="0">
                <a:solidFill>
                  <a:srgbClr val="008000"/>
                </a:solidFill>
                <a:latin typeface="CG Times" pitchFamily="18" charset="0"/>
              </a:rPr>
            </a:br>
            <a:r>
              <a:rPr lang="en-US" sz="2800" dirty="0">
                <a:latin typeface="Times New Roman" pitchFamily="18" charset="0"/>
              </a:rPr>
              <a:t>Calculate the arithmetic mean, median, mode, weighted mean, and the geometric mean.</a:t>
            </a:r>
            <a:endParaRPr lang="en-US" sz="2800" dirty="0">
              <a:solidFill>
                <a:srgbClr val="333333"/>
              </a:solidFill>
              <a:latin typeface="Times New Roman" pitchFamily="18" charset="0"/>
            </a:endParaRP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260350" y="2114550"/>
            <a:ext cx="8883650" cy="0"/>
          </a:xfrm>
          <a:prstGeom prst="line">
            <a:avLst/>
          </a:prstGeom>
          <a:noFill/>
          <a:ln w="28575">
            <a:solidFill>
              <a:srgbClr val="510C9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47663" y="3457575"/>
            <a:ext cx="8796337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25000"/>
              </a:spcAft>
            </a:pPr>
            <a:r>
              <a:rPr lang="en-US" sz="2800" b="1" dirty="0">
                <a:solidFill>
                  <a:srgbClr val="008000"/>
                </a:solidFill>
              </a:rPr>
              <a:t>TWO</a:t>
            </a:r>
            <a:r>
              <a:rPr lang="en-US" sz="2800" dirty="0">
                <a:solidFill>
                  <a:srgbClr val="008000"/>
                </a:solidFill>
                <a:latin typeface="Times New Roman" pitchFamily="18" charset="0"/>
              </a:rPr>
              <a:t> </a:t>
            </a:r>
            <a:br>
              <a:rPr lang="en-US" sz="2800" dirty="0">
                <a:solidFill>
                  <a:srgbClr val="008000"/>
                </a:solidFill>
                <a:latin typeface="Times New Roman" pitchFamily="18" charset="0"/>
              </a:rPr>
            </a:br>
            <a:r>
              <a:rPr lang="en-US" sz="2800" dirty="0">
                <a:latin typeface="Times New Roman" pitchFamily="18" charset="0"/>
              </a:rPr>
              <a:t>Explain the characteristics, uses, advantages, and disadvantages of each measure of location.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04813" y="4729163"/>
            <a:ext cx="81153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8000"/>
                </a:solidFill>
              </a:rPr>
              <a:t>THREE</a:t>
            </a:r>
            <a:r>
              <a:rPr lang="en-US" sz="2800" dirty="0">
                <a:solidFill>
                  <a:srgbClr val="008000"/>
                </a:solidFill>
                <a:latin typeface="Times New Roman" pitchFamily="18" charset="0"/>
              </a:rPr>
              <a:t/>
            </a:r>
            <a:br>
              <a:rPr lang="en-US" sz="2800" dirty="0">
                <a:solidFill>
                  <a:srgbClr val="008000"/>
                </a:solidFill>
                <a:latin typeface="Times New Roman" pitchFamily="18" charset="0"/>
              </a:rPr>
            </a:br>
            <a:r>
              <a:rPr lang="en-US" sz="2800" dirty="0">
                <a:latin typeface="Times New Roman" pitchFamily="18" charset="0"/>
              </a:rPr>
              <a:t>Identify the position of the arithmetic mean, median, and mode for both a symmetrical and a skewed distribution.</a:t>
            </a:r>
          </a:p>
        </p:txBody>
      </p:sp>
      <p:sp>
        <p:nvSpPr>
          <p:cNvPr id="31753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8001000" y="6248400"/>
            <a:ext cx="819150" cy="41910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Goals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CD846B5C-703E-4266-9AA0-568535B8DAF1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2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20675" y="5773738"/>
            <a:ext cx="8480425" cy="571500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</a:rPr>
              <a:t>The Relative Positions of the Mean, Median, and Mode:  Symmetric Distribution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29650" cy="53800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Zero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skewness</a:t>
            </a:r>
            <a:r>
              <a:rPr lang="en-US" sz="2400" dirty="0" smtClean="0">
                <a:solidFill>
                  <a:schemeClr val="accent1"/>
                </a:solidFill>
                <a:latin typeface="Times New Roman" pitchFamily="18" charset="0"/>
              </a:rPr>
              <a:t>                 		                             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Mean</a:t>
            </a:r>
          </a:p>
          <a:p>
            <a:pPr marL="0" indent="0" eaLnBrk="1" hangingPunct="1"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                                                                                            =Median</a:t>
            </a:r>
          </a:p>
          <a:p>
            <a:pPr marL="0" indent="0" eaLnBrk="1" hangingPunct="1"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                                                                                            =Mode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276475" y="684213"/>
          <a:ext cx="4324350" cy="4802187"/>
        </p:xfrm>
        <a:graphic>
          <a:graphicData uri="http://schemas.openxmlformats.org/presentationml/2006/ole">
            <p:oleObj spid="_x0000_s10242" name="Flash Movie" r:id="rId3" imgW="3296160" imgH="3659400" progId="">
              <p:embed/>
            </p:oleObj>
          </a:graphicData>
        </a:graphic>
      </p:graphicFrame>
      <p:sp>
        <p:nvSpPr>
          <p:cNvPr id="10245" name="Rectangle 10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10C18EEE-889F-4FD0-B243-FDE01A380AB7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20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3" y="5564188"/>
            <a:ext cx="8518525" cy="1047750"/>
          </a:xfrm>
          <a:noFill/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</a:rPr>
              <a:t>The Relative Positions of the Mean, Median, and Mode:  Right Skewed Distribution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 flipH="1">
          <a:off x="6140450" y="1096963"/>
          <a:ext cx="3003550" cy="2606675"/>
        </p:xfrm>
        <a:graphic>
          <a:graphicData uri="http://schemas.openxmlformats.org/presentationml/2006/ole">
            <p:oleObj spid="_x0000_s11266" name="Flash Movie" r:id="rId3" imgW="3663360" imgH="2606040" progId="">
              <p:embed/>
            </p:oleObj>
          </a:graphicData>
        </a:graphic>
      </p:graphicFrame>
      <p:sp>
        <p:nvSpPr>
          <p:cNvPr id="112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483600" cy="5322888"/>
          </a:xfrm>
        </p:spPr>
        <p:txBody>
          <a:bodyPr/>
          <a:lstStyle/>
          <a:p>
            <a:pPr marL="231775" indent="-231775" eaLnBrk="1" hangingPunct="1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Positively skewed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</a:rPr>
              <a:t>  Mean and median are to the right of the mode.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234950" y="1203325"/>
            <a:ext cx="2862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Mean&gt;Median&gt;Mode</a:t>
            </a:r>
          </a:p>
        </p:txBody>
      </p:sp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3352800" y="762000"/>
          <a:ext cx="4800600" cy="4845050"/>
        </p:xfrm>
        <a:graphic>
          <a:graphicData uri="http://schemas.openxmlformats.org/presentationml/2006/ole">
            <p:oleObj spid="_x0000_s11267" name="Flash Movie" r:id="rId4" imgW="3296160" imgH="3326040" progId="">
              <p:embed/>
            </p:oleObj>
          </a:graphicData>
        </a:graphic>
      </p:graphicFrame>
      <p:sp>
        <p:nvSpPr>
          <p:cNvPr id="11271" name="Line 7"/>
          <p:cNvSpPr>
            <a:spLocks noChangeShapeType="1"/>
          </p:cNvSpPr>
          <p:nvPr/>
        </p:nvSpPr>
        <p:spPr bwMode="auto">
          <a:xfrm flipH="1" flipV="1">
            <a:off x="3736975" y="4838700"/>
            <a:ext cx="190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80912D8F-629C-4B0F-922B-DD1E4767FDDC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21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304800"/>
            <a:ext cx="8670925" cy="5322888"/>
          </a:xfrm>
          <a:noFill/>
        </p:spPr>
        <p:txBody>
          <a:bodyPr lIns="92075" tIns="46038" rIns="92075" bIns="46038"/>
          <a:lstStyle/>
          <a:p>
            <a:pPr marL="231775" indent="-231775" eaLnBrk="1" hangingPunct="1"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Negatively Skewed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</a:rPr>
              <a:t>:</a:t>
            </a:r>
            <a:r>
              <a:rPr lang="en-US" sz="2400" dirty="0" smtClean="0">
                <a:latin typeface="Times New Roman" pitchFamily="18" charset="0"/>
              </a:rPr>
              <a:t> Mean and Median are to the left of the Mode.</a:t>
            </a:r>
            <a:endParaRPr lang="en-US" sz="2400" dirty="0" smtClean="0">
              <a:solidFill>
                <a:schemeClr val="tx2"/>
              </a:solidFill>
              <a:latin typeface="Times New Roman" pitchFamily="18" charset="0"/>
            </a:endParaRPr>
          </a:p>
          <a:p>
            <a:pPr marL="231775" indent="-231775" eaLnBrk="1" hangingPunct="1"/>
            <a:endParaRPr lang="en-US" sz="2400" dirty="0" smtClean="0">
              <a:solidFill>
                <a:schemeClr val="bg1"/>
              </a:solidFill>
              <a:latin typeface="Times New Roman" pitchFamily="18" charset="0"/>
            </a:endParaRPr>
          </a:p>
          <a:p>
            <a:pPr marL="231775" indent="-231775" eaLnBrk="1" hangingPunct="1"/>
            <a:endParaRPr lang="en-US" dirty="0" smtClean="0">
              <a:solidFill>
                <a:schemeClr val="bg1"/>
              </a:solidFill>
            </a:endParaRPr>
          </a:p>
          <a:p>
            <a:pPr marL="231775" indent="-231775" eaLnBrk="1" hangingPunct="1"/>
            <a:endParaRPr lang="en-US" dirty="0" smtClean="0">
              <a:solidFill>
                <a:schemeClr val="bg1"/>
              </a:solidFill>
            </a:endParaRPr>
          </a:p>
          <a:p>
            <a:pPr marL="231775" indent="-231775" eaLnBrk="1" hangingPunct="1"/>
            <a:endParaRPr lang="en-US" dirty="0" smtClean="0">
              <a:solidFill>
                <a:schemeClr val="bg1"/>
              </a:solidFill>
            </a:endParaRPr>
          </a:p>
          <a:p>
            <a:pPr marL="231775" indent="-231775" eaLnBrk="1" hangingPunct="1"/>
            <a:endParaRPr lang="en-US" dirty="0" smtClean="0">
              <a:solidFill>
                <a:schemeClr val="bg1"/>
              </a:solidFill>
            </a:endParaRPr>
          </a:p>
          <a:p>
            <a:pPr marL="231775" indent="-231775" eaLnBrk="1" hangingPunct="1">
              <a:buFontTx/>
              <a:buNone/>
            </a:pPr>
            <a:r>
              <a:rPr lang="en-US" sz="2400" dirty="0" smtClean="0">
                <a:latin typeface="Times New Roman" pitchFamily="18" charset="0"/>
              </a:rPr>
              <a:t>Mean&lt;Median&lt;Mode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title"/>
          </p:nvPr>
        </p:nvSpPr>
        <p:spPr>
          <a:xfrm>
            <a:off x="401638" y="5457825"/>
            <a:ext cx="7966075" cy="1047750"/>
          </a:xfrm>
          <a:noFill/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</a:rPr>
              <a:t>The Relative Positions of the Mean, Median, and Mode:  Left Skewed Distribution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3810000" y="914400"/>
          <a:ext cx="4729163" cy="4614863"/>
        </p:xfrm>
        <a:graphic>
          <a:graphicData uri="http://schemas.openxmlformats.org/presentationml/2006/ole">
            <p:oleObj spid="_x0000_s12290" name="Flash Movie" r:id="rId3" imgW="3357360" imgH="3277080" progId="">
              <p:embed/>
            </p:oleObj>
          </a:graphicData>
        </a:graphic>
      </p:graphicFrame>
      <p:sp>
        <p:nvSpPr>
          <p:cNvPr id="12293" name="Line 5"/>
          <p:cNvSpPr>
            <a:spLocks noChangeShapeType="1"/>
          </p:cNvSpPr>
          <p:nvPr/>
        </p:nvSpPr>
        <p:spPr bwMode="auto">
          <a:xfrm flipV="1">
            <a:off x="6591300" y="485775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3A7DAD4D-1B81-4944-AD1A-DC14A0D99172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22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3"/>
          <p:cNvGraphicFramePr>
            <a:graphicFrameLocks/>
          </p:cNvGraphicFramePr>
          <p:nvPr/>
        </p:nvGraphicFramePr>
        <p:xfrm>
          <a:off x="4510088" y="3322638"/>
          <a:ext cx="104775" cy="193675"/>
        </p:xfrm>
        <a:graphic>
          <a:graphicData uri="http://schemas.openxmlformats.org/presentationml/2006/ole">
            <p:oleObj spid="_x0000_s13314" name="Equation" r:id="rId3" imgW="114201" imgH="203024" progId="Equation.3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/>
          </p:cNvGraphicFramePr>
          <p:nvPr/>
        </p:nvGraphicFramePr>
        <p:xfrm>
          <a:off x="1778000" y="3082925"/>
          <a:ext cx="5673725" cy="673100"/>
        </p:xfrm>
        <a:graphic>
          <a:graphicData uri="http://schemas.openxmlformats.org/presentationml/2006/ole">
            <p:oleObj spid="_x0000_s13315" name="Equation" r:id="rId4" imgW="1841500" imgH="254000" progId="Equation.3">
              <p:embed/>
            </p:oleObj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sz="14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4718050" y="693738"/>
            <a:ext cx="4214813" cy="1384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b="1" dirty="0" smtClean="0">
                <a:latin typeface="Times New Roman" panose="02020603050405020304" pitchFamily="18" charset="0"/>
              </a:rPr>
              <a:t>The geometric mean is used to average </a:t>
            </a:r>
            <a:r>
              <a:rPr lang="en-US" sz="2800" b="1" dirty="0" smtClean="0">
                <a:latin typeface="Times New Roman" panose="02020603050405020304" pitchFamily="18" charset="0"/>
              </a:rPr>
              <a:t>parcents</a:t>
            </a:r>
            <a:r>
              <a:rPr lang="en-US" sz="2800" b="1" dirty="0" smtClean="0">
                <a:latin typeface="Times New Roman" panose="02020603050405020304" pitchFamily="18" charset="0"/>
              </a:rPr>
              <a:t>, indexes, and relatives.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28613" y="560388"/>
            <a:ext cx="4257675" cy="234950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flatTx/>
          </a:bodyPr>
          <a:lstStyle/>
          <a:p>
            <a:pPr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</a:rPr>
              <a:t>The </a:t>
            </a: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Geometric Mean</a:t>
            </a:r>
            <a:r>
              <a:rPr lang="en-US" sz="2800" b="1" dirty="0">
                <a:latin typeface="Times New Roman" panose="02020603050405020304" pitchFamily="18" charset="0"/>
              </a:rPr>
              <a:t> (</a:t>
            </a:r>
            <a:r>
              <a:rPr lang="en-US" sz="2800" b="1" i="1" dirty="0">
                <a:latin typeface="Times New Roman" panose="02020603050405020304" pitchFamily="18" charset="0"/>
              </a:rPr>
              <a:t>GM</a:t>
            </a:r>
            <a:r>
              <a:rPr lang="en-US" sz="2800" b="1" dirty="0">
                <a:latin typeface="Times New Roman" panose="02020603050405020304" pitchFamily="18" charset="0"/>
              </a:rPr>
              <a:t>) of a set of n numbers is defined as the </a:t>
            </a:r>
            <a:r>
              <a:rPr lang="en-US" sz="2800" b="1" i="1" dirty="0">
                <a:latin typeface="Times New Roman" panose="02020603050405020304" pitchFamily="18" charset="0"/>
              </a:rPr>
              <a:t>nth</a:t>
            </a:r>
            <a:r>
              <a:rPr lang="en-US" sz="2800" b="1" dirty="0">
                <a:latin typeface="Times New Roman" panose="02020603050405020304" pitchFamily="18" charset="0"/>
              </a:rPr>
              <a:t> root of the product of the </a:t>
            </a:r>
            <a:r>
              <a:rPr lang="en-US" sz="2800" b="1" i="1" dirty="0">
                <a:latin typeface="Times New Roman" panose="02020603050405020304" pitchFamily="18" charset="0"/>
              </a:rPr>
              <a:t>n</a:t>
            </a:r>
            <a:r>
              <a:rPr lang="en-US" sz="2800" b="1" dirty="0">
                <a:latin typeface="Times New Roman" panose="02020603050405020304" pitchFamily="18" charset="0"/>
              </a:rPr>
              <a:t> numbers. The formula is: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9878C581-54C0-4DB9-9202-AA84C294742C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23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3321" name="TextBox 1"/>
          <p:cNvSpPr txBox="1">
            <a:spLocks noChangeArrowheads="1"/>
          </p:cNvSpPr>
          <p:nvPr/>
        </p:nvSpPr>
        <p:spPr bwMode="auto">
          <a:xfrm>
            <a:off x="614363" y="4214813"/>
            <a:ext cx="812165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404960"/>
              </a:buClr>
              <a:buSzPct val="65000"/>
              <a:buFont typeface="Wingdings" pitchFamily="2" charset="2"/>
              <a:buNone/>
            </a:pPr>
            <a:r>
              <a:rPr lang="en-US" sz="2800" b="1" dirty="0">
                <a:latin typeface="Times New Roman" pitchFamily="18" charset="0"/>
              </a:rPr>
              <a:t>The interest rate on three bonds were 5, 21, and 4 percent. The arithmetic mean is (5+21+4)/3 =10.0.</a:t>
            </a:r>
          </a:p>
          <a:p>
            <a:pPr>
              <a:buClr>
                <a:srgbClr val="404960"/>
              </a:buClr>
              <a:buSzPct val="65000"/>
              <a:buFont typeface="Wingdings" pitchFamily="2" charset="2"/>
              <a:buNone/>
            </a:pPr>
            <a:r>
              <a:rPr lang="en-US" sz="2800" b="1" dirty="0">
                <a:latin typeface="Times New Roman" pitchFamily="18" charset="0"/>
              </a:rPr>
              <a:t>The geometric mean is</a:t>
            </a:r>
          </a:p>
          <a:p>
            <a:endParaRPr lang="en-GB" dirty="0"/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1066800" y="5876925"/>
          <a:ext cx="6781800" cy="858838"/>
        </p:xfrm>
        <a:graphic>
          <a:graphicData uri="http://schemas.openxmlformats.org/presentationml/2006/ole">
            <p:oleObj spid="_x0000_s13316" name="Equation" r:id="rId5" imgW="1612900" imgH="2540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36575" y="466725"/>
            <a:ext cx="2352675" cy="2349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buSzPct val="65000"/>
              <a:buFont typeface="Wingdings" panose="05000000000000000000" pitchFamily="2" charset="2"/>
              <a:buNone/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Dispersion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</a:rPr>
              <a:t>refers to the spread or variability in the data.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46075" y="3622675"/>
            <a:ext cx="8540750" cy="1739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dirty="0">
                <a:latin typeface="Times New Roman" panose="02020603050405020304" pitchFamily="18" charset="0"/>
              </a:rPr>
              <a:t>Measures of dispersion include the following:  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range, mean deviation, variance, and standard deviation</a:t>
            </a:r>
            <a:r>
              <a:rPr lang="en-US" sz="28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317625" y="5476875"/>
            <a:ext cx="6157913" cy="6413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buSzPct val="65000"/>
              <a:buFont typeface="Wingdings" panose="05000000000000000000" pitchFamily="2" charset="2"/>
              <a:buNone/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Range </a:t>
            </a:r>
            <a:r>
              <a:rPr lang="en-US" sz="2800" dirty="0">
                <a:latin typeface="Times New Roman" panose="02020603050405020304" pitchFamily="18" charset="0"/>
              </a:rPr>
              <a:t>= Largest value – Smallest value</a:t>
            </a:r>
          </a:p>
        </p:txBody>
      </p:sp>
      <p:sp>
        <p:nvSpPr>
          <p:cNvPr id="14342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248400" y="6248400"/>
            <a:ext cx="2743200" cy="45720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Measures of Dispersion</a:t>
            </a: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3382963" y="290513"/>
          <a:ext cx="4651375" cy="3167062"/>
        </p:xfrm>
        <a:graphic>
          <a:graphicData uri="http://schemas.openxmlformats.org/presentationml/2006/ole">
            <p:oleObj spid="_x0000_s14338" name="Chart" r:id="rId3" imgW="3343317" imgH="2276361" progId="Excel.Sheet.8">
              <p:embed/>
            </p:oleObj>
          </a:graphicData>
        </a:graphic>
      </p:graphicFrame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3848100" y="2362200"/>
            <a:ext cx="3905250" cy="0"/>
          </a:xfrm>
          <a:prstGeom prst="lin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9C394372-9349-42FC-A676-D89AB86995A4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24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 autoUpdateAnimBg="0"/>
      <p:bldP spid="28676" grpId="0" animBg="1" autoUpdateAnimBg="0"/>
      <p:bldOleChart spid="28678" grpId="0"/>
      <p:bldP spid="2867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79425" y="593725"/>
            <a:ext cx="8083550" cy="94615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2800" dirty="0" smtClean="0">
                <a:latin typeface="Times New Roman" panose="02020603050405020304" pitchFamily="18" charset="0"/>
              </a:rPr>
              <a:t>The following represents the current year’s Return on Equity of the 25 companies in an investor’s portfolio.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647700" y="1866900"/>
          <a:ext cx="7639050" cy="2019300"/>
        </p:xfrm>
        <a:graphic>
          <a:graphicData uri="http://schemas.openxmlformats.org/presentationml/2006/ole">
            <p:oleObj spid="_x0000_s15362" name="Worksheet" r:id="rId3" imgW="3057573" imgH="819086" progId="Excel.Sheet.8">
              <p:embed/>
            </p:oleObj>
          </a:graphicData>
        </a:graphic>
      </p:graphicFrame>
      <p:sp>
        <p:nvSpPr>
          <p:cNvPr id="15365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543800" y="6324600"/>
            <a:ext cx="1352550" cy="36195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Example 9</a:t>
            </a:r>
          </a:p>
        </p:txBody>
      </p:sp>
      <p:graphicFrame>
        <p:nvGraphicFramePr>
          <p:cNvPr id="15363" name="Object 5"/>
          <p:cNvGraphicFramePr>
            <a:graphicFrameLocks noChangeAspect="1"/>
          </p:cNvGraphicFramePr>
          <p:nvPr/>
        </p:nvGraphicFramePr>
        <p:xfrm>
          <a:off x="277813" y="2439988"/>
          <a:ext cx="928687" cy="2625725"/>
        </p:xfrm>
        <a:graphic>
          <a:graphicData uri="http://schemas.openxmlformats.org/presentationml/2006/ole">
            <p:oleObj spid="_x0000_s15363" name="Flash Document" r:id="rId4" imgW="928440" imgH="2625120" progId="">
              <p:embed/>
            </p:oleObj>
          </a:graphicData>
        </a:graphic>
      </p:graphicFrame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450975" y="4200525"/>
            <a:ext cx="2955925" cy="519113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SzPct val="65000"/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</a:rPr>
              <a:t>Highest value: 22.1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975225" y="4162425"/>
            <a:ext cx="2927350" cy="519113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SzPct val="65000"/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</a:rPr>
              <a:t>Lowest value:  -8.1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1489075" y="4905375"/>
            <a:ext cx="5659438" cy="1373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SzPct val="65000"/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</a:rPr>
              <a:t>Range =  Highest value – lowest value</a:t>
            </a:r>
          </a:p>
          <a:p>
            <a:r>
              <a:rPr lang="en-US" sz="2800" dirty="0">
                <a:latin typeface="Times New Roman" pitchFamily="18" charset="0"/>
              </a:rPr>
              <a:t>		=  22.1-(-8.1)</a:t>
            </a:r>
          </a:p>
          <a:p>
            <a:r>
              <a:rPr lang="en-US" sz="2800" dirty="0">
                <a:latin typeface="Times New Roman" pitchFamily="18" charset="0"/>
              </a:rPr>
              <a:t>		=  30.2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952125DC-098A-4B08-A9E4-9CFC86E3962D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25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 autoUpdateAnimBg="0"/>
      <p:bldP spid="29703" grpId="0" animBg="1" autoUpdateAnimBg="0"/>
      <p:bldP spid="29704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422275" y="485775"/>
            <a:ext cx="2662238" cy="4179888"/>
          </a:xfrm>
          <a:prstGeom prst="rect">
            <a:avLst/>
          </a:prstGeom>
          <a:ln w="38100">
            <a:solidFill>
              <a:srgbClr val="00B050"/>
            </a:solidFill>
            <a:headEnd/>
            <a:tailEnd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flatTx/>
          </a:bodyPr>
          <a:lstStyle/>
          <a:p>
            <a:pPr algn="ctr">
              <a:defRPr/>
            </a:pP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Mean Deviation</a:t>
            </a:r>
            <a:r>
              <a:rPr lang="en-US" sz="2800" b="1" dirty="0">
                <a:latin typeface="Times New Roman" panose="02020603050405020304" pitchFamily="18" charset="0"/>
              </a:rPr>
              <a:t>  The arithmetic mean of the absolute values of the deviations from the arithmetic mean.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409950" y="531813"/>
            <a:ext cx="52959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b="1" dirty="0" smtClean="0">
                <a:latin typeface="Times New Roman" panose="02020603050405020304" pitchFamily="18" charset="0"/>
              </a:rPr>
              <a:t>The main features of the mean deviation are:</a:t>
            </a:r>
            <a:endParaRPr lang="en-US" sz="2400" b="1" dirty="0" smtClean="0">
              <a:latin typeface="Times New Roman" panose="02020603050405020304" pitchFamily="18" charset="0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486150" y="1790700"/>
            <a:ext cx="5200650" cy="29527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flatTx/>
          </a:bodyPr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25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1225" indent="-225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2538" indent="-219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4963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62163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9363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6563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3763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Char char="m"/>
              <a:defRPr/>
            </a:pPr>
            <a:r>
              <a:rPr lang="en-US" sz="2800" b="1" dirty="0" smtClean="0">
                <a:latin typeface="Times New Roman" panose="02020603050405020304" pitchFamily="18" charset="0"/>
              </a:rPr>
              <a:t>All values are used in the calculation.</a:t>
            </a:r>
          </a:p>
          <a:p>
            <a:pPr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Char char="m"/>
              <a:defRPr/>
            </a:pPr>
            <a:r>
              <a:rPr lang="en-US" sz="2800" b="1" dirty="0" smtClean="0">
                <a:latin typeface="Times New Roman" panose="02020603050405020304" pitchFamily="18" charset="0"/>
              </a:rPr>
              <a:t>It is not unduly influenced by large or small values.</a:t>
            </a:r>
          </a:p>
          <a:p>
            <a:pPr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Char char="m"/>
              <a:defRPr/>
            </a:pPr>
            <a:r>
              <a:rPr lang="en-US" sz="2800" b="1" dirty="0" smtClean="0">
                <a:latin typeface="Times New Roman" panose="02020603050405020304" pitchFamily="18" charset="0"/>
              </a:rPr>
              <a:t>The absolute values are difficult to manipulate.</a:t>
            </a:r>
          </a:p>
        </p:txBody>
      </p:sp>
      <p:sp>
        <p:nvSpPr>
          <p:cNvPr id="1639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553200" y="6248400"/>
            <a:ext cx="2228850" cy="38100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Mean Deviation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2136775" y="4895850"/>
          <a:ext cx="4140200" cy="1485900"/>
        </p:xfrm>
        <a:graphic>
          <a:graphicData uri="http://schemas.openxmlformats.org/presentationml/2006/ole">
            <p:oleObj spid="_x0000_s16386" name="Flash Movie" r:id="rId3" imgW="2334960" imgH="838080" progId="">
              <p:embed/>
            </p:oleObj>
          </a:graphicData>
        </a:graphic>
      </p:graphicFrame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941E185A-CB2C-4874-AB73-C9CDA2EC25CA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26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2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nimBg="1" autoUpdateAnimBg="0"/>
      <p:bldP spid="30724" grpId="0" build="p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09600" y="419100"/>
            <a:ext cx="7658100" cy="1760538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2075" tIns="46038" rIns="92075" bIns="46038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dirty="0" smtClean="0">
                <a:latin typeface="Times New Roman" panose="02020603050405020304" pitchFamily="18" charset="0"/>
              </a:rPr>
              <a:t>The weights of a sample of crates containing books for the bookstore (in pounds ) are:   </a:t>
            </a:r>
          </a:p>
          <a:p>
            <a:pPr algn="ctr">
              <a:lnSpc>
                <a:spcPct val="90000"/>
              </a:lnSpc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dirty="0" smtClean="0">
                <a:latin typeface="Times New Roman" panose="02020603050405020304" pitchFamily="18" charset="0"/>
              </a:rPr>
              <a:t>103, 97, 101, 106, 103</a:t>
            </a:r>
          </a:p>
          <a:p>
            <a:pPr algn="ctr">
              <a:lnSpc>
                <a:spcPct val="90000"/>
              </a:lnSpc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dirty="0" smtClean="0">
                <a:latin typeface="Times New Roman" panose="02020603050405020304" pitchFamily="18" charset="0"/>
              </a:rPr>
              <a:t>Find the mean deviation.	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527175" y="2390775"/>
            <a:ext cx="1412875" cy="576263"/>
          </a:xfrm>
          <a:prstGeom prst="rect">
            <a:avLst/>
          </a:prstGeom>
          <a:solidFill>
            <a:srgbClr val="FFCC99"/>
          </a:solidFill>
          <a:ln w="57150">
            <a:solidFill>
              <a:srgbClr val="CC99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itchFamily="18" charset="0"/>
              </a:rPr>
              <a:t>X = 102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1619250" y="24384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71500" y="3238500"/>
            <a:ext cx="4019550" cy="5715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flatTx/>
          </a:bodyPr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25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1225" indent="-225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2538" indent="-219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4963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62163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9363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6563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3763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dirty="0" smtClean="0">
                <a:latin typeface="Times New Roman" panose="02020603050405020304" pitchFamily="18" charset="0"/>
              </a:rPr>
              <a:t>The mean deviation is:</a:t>
            </a:r>
            <a:endParaRPr lang="en-US" sz="2400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684213" y="4184650"/>
          <a:ext cx="6370637" cy="2030413"/>
        </p:xfrm>
        <a:graphic>
          <a:graphicData uri="http://schemas.openxmlformats.org/presentationml/2006/ole">
            <p:oleObj spid="_x0000_s17410" name="Equation" r:id="rId3" imgW="2730500" imgH="863600" progId="Equation.3">
              <p:embed/>
            </p:oleObj>
          </a:graphicData>
        </a:graphic>
      </p:graphicFrame>
      <p:sp>
        <p:nvSpPr>
          <p:cNvPr id="17416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7162800" y="6248400"/>
            <a:ext cx="1771650" cy="41910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Example 10</a:t>
            </a:r>
          </a:p>
        </p:txBody>
      </p:sp>
      <p:graphicFrame>
        <p:nvGraphicFramePr>
          <p:cNvPr id="17411" name="Object 8"/>
          <p:cNvGraphicFramePr>
            <a:graphicFrameLocks noChangeAspect="1"/>
          </p:cNvGraphicFramePr>
          <p:nvPr/>
        </p:nvGraphicFramePr>
        <p:xfrm>
          <a:off x="6475413" y="2290763"/>
          <a:ext cx="2098675" cy="1703387"/>
        </p:xfrm>
        <a:graphic>
          <a:graphicData uri="http://schemas.openxmlformats.org/presentationml/2006/ole">
            <p:oleObj spid="_x0000_s17411" name="Flash Document" r:id="rId4" imgW="2098080" imgH="1703160" progId="">
              <p:embed/>
            </p:oleObj>
          </a:graphicData>
        </a:graphic>
      </p:graphicFrame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683947B2-A30F-4FC8-97A3-9708D0238806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27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nimBg="1" autoUpdateAnimBg="0"/>
      <p:bldP spid="31748" grpId="0" animBg="1"/>
      <p:bldP spid="31749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61950" y="2152650"/>
            <a:ext cx="8477250" cy="29337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flatTx/>
          </a:bodyPr>
          <a:lstStyle>
            <a:lvl1pPr marL="231775" indent="-2317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25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1225" indent="-225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52538" indent="-219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04963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062163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19363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976563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33763" indent="-2301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3200" b="1" dirty="0" smtClean="0">
                <a:latin typeface="Times New Roman" panose="02020603050405020304" pitchFamily="18" charset="0"/>
              </a:rPr>
              <a:t>Not influenced by extreme values.</a:t>
            </a:r>
          </a:p>
          <a:p>
            <a:pPr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Char char="m"/>
              <a:defRPr/>
            </a:pPr>
            <a:r>
              <a:rPr lang="en-US" sz="3200" b="1" dirty="0" smtClean="0">
                <a:latin typeface="Times New Roman" panose="02020603050405020304" pitchFamily="18" charset="0"/>
              </a:rPr>
              <a:t>The units are awkward, the square of the original units. </a:t>
            </a:r>
          </a:p>
          <a:p>
            <a:pPr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Char char="m"/>
              <a:defRPr/>
            </a:pPr>
            <a:r>
              <a:rPr lang="en-US" sz="3200" b="1" dirty="0" smtClean="0">
                <a:latin typeface="Times New Roman" panose="02020603050405020304" pitchFamily="18" charset="0"/>
              </a:rPr>
              <a:t>All values are used in the calculation.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609600" y="590550"/>
            <a:ext cx="7562850" cy="117792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flatTx/>
          </a:bodyPr>
          <a:lstStyle/>
          <a:p>
            <a:pPr algn="ctr"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The major characteristics of the </a:t>
            </a:r>
          </a:p>
          <a:p>
            <a:pPr algn="ctr"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Population Variance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are: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72200" y="6172200"/>
            <a:ext cx="2724150" cy="47625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Population Variance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5FFA490D-0699-49C9-BF77-719673E12C5A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28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79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79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uild="p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527175" y="539750"/>
            <a:ext cx="5522913" cy="641350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  <a:flatTx/>
          </a:bodyPr>
          <a:lstStyle/>
          <a:p>
            <a:pPr>
              <a:defRPr/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Population Variance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formula: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2144713" y="1360488"/>
          <a:ext cx="3582987" cy="1211262"/>
        </p:xfrm>
        <a:graphic>
          <a:graphicData uri="http://schemas.openxmlformats.org/presentationml/2006/ole">
            <p:oleObj spid="_x0000_s18434" name="Flash Movie" r:id="rId3" imgW="2480400" imgH="838080" progId="">
              <p:embed/>
            </p:oleObj>
          </a:graphicData>
        </a:graphic>
      </p:graphicFrame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628650" y="2860675"/>
            <a:ext cx="7600950" cy="18018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X is the value of an observation in the population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mu  is the arithmetic mean of the population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</a:rPr>
              <a:t>N is the number of observations in the population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2478088" y="5705475"/>
          <a:ext cx="860425" cy="750888"/>
        </p:xfrm>
        <a:graphic>
          <a:graphicData uri="http://schemas.openxmlformats.org/presentationml/2006/ole">
            <p:oleObj spid="_x0000_s18435" name="Flash Movie" r:id="rId4" imgW="544680" imgH="474840" progId="">
              <p:embed/>
            </p:oleObj>
          </a:graphicData>
        </a:graphic>
      </p:graphicFrame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746125" y="4883150"/>
            <a:ext cx="7577138" cy="650875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  <a:flatTx/>
          </a:bodyPr>
          <a:lstStyle/>
          <a:p>
            <a:pPr>
              <a:defRPr/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Population Standard Deviation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formula:</a:t>
            </a: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3243263" y="5751513"/>
          <a:ext cx="1047750" cy="577850"/>
        </p:xfrm>
        <a:graphic>
          <a:graphicData uri="http://schemas.openxmlformats.org/presentationml/2006/ole">
            <p:oleObj spid="_x0000_s18436" name="Equation" r:id="rId5" imgW="647419" imgH="355446" progId="Equation.3">
              <p:embed/>
            </p:oleObj>
          </a:graphicData>
        </a:graphic>
      </p:graphicFrame>
      <p:sp>
        <p:nvSpPr>
          <p:cNvPr id="1844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5181600" y="6248400"/>
            <a:ext cx="3810000" cy="419100"/>
          </a:xfrm>
          <a:solidFill>
            <a:srgbClr val="FFCC00">
              <a:alpha val="50195"/>
            </a:srgbClr>
          </a:solidFill>
          <a:ln>
            <a:solidFill>
              <a:srgbClr val="003399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Variance and standard deviation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23AF807B-C85C-4E46-B015-B0E03A588520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29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96875" y="1408113"/>
            <a:ext cx="8747125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25000"/>
              </a:spcAft>
            </a:pPr>
            <a:r>
              <a:rPr lang="en-US" sz="2800" b="1" dirty="0">
                <a:solidFill>
                  <a:srgbClr val="008000"/>
                </a:solidFill>
              </a:rPr>
              <a:t>FOUR</a:t>
            </a:r>
          </a:p>
          <a:p>
            <a:pPr>
              <a:spcAft>
                <a:spcPct val="25000"/>
              </a:spcAft>
            </a:pPr>
            <a:r>
              <a:rPr lang="en-US" sz="2800" dirty="0">
                <a:latin typeface="Times New Roman" pitchFamily="18" charset="0"/>
              </a:rPr>
              <a:t>Compute and interpret the range, the mean deviation, the variance, and the standard deviation of ungrouped data.</a:t>
            </a:r>
            <a:endParaRPr lang="en-US" sz="2800" dirty="0">
              <a:solidFill>
                <a:srgbClr val="333333"/>
              </a:solidFill>
              <a:latin typeface="Times New Roman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304925" y="285750"/>
            <a:ext cx="760095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				   </a:t>
            </a:r>
          </a:p>
          <a:p>
            <a:pPr>
              <a:lnSpc>
                <a:spcPct val="80000"/>
              </a:lnSpc>
              <a:defRPr/>
            </a:pPr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Describing Data: Numerical Measures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409575" y="2981325"/>
            <a:ext cx="873442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25000"/>
              </a:spcAft>
            </a:pPr>
            <a:r>
              <a:rPr lang="en-US" sz="2800" b="1" dirty="0">
                <a:solidFill>
                  <a:srgbClr val="008000"/>
                </a:solidFill>
              </a:rPr>
              <a:t>FIVE</a:t>
            </a:r>
            <a:r>
              <a:rPr lang="en-US" sz="2800" dirty="0">
                <a:solidFill>
                  <a:srgbClr val="008000"/>
                </a:solidFill>
                <a:latin typeface="Times New Roman" pitchFamily="18" charset="0"/>
              </a:rPr>
              <a:t/>
            </a:r>
            <a:br>
              <a:rPr lang="en-US" sz="2800" dirty="0">
                <a:solidFill>
                  <a:srgbClr val="008000"/>
                </a:solidFill>
                <a:latin typeface="Times New Roman" pitchFamily="18" charset="0"/>
              </a:rPr>
            </a:br>
            <a:r>
              <a:rPr lang="en-US" sz="2800" dirty="0">
                <a:latin typeface="Times New Roman" pitchFamily="18" charset="0"/>
              </a:rPr>
              <a:t>Explain the characteristics, uses, advantages, and disadvantages of each measure of dispersion.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85763" y="4586288"/>
            <a:ext cx="8758237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25000"/>
              </a:spcAft>
            </a:pPr>
            <a:r>
              <a:rPr lang="en-US" sz="2800" b="1" dirty="0">
                <a:solidFill>
                  <a:srgbClr val="008000"/>
                </a:solidFill>
              </a:rPr>
              <a:t>SIX</a:t>
            </a:r>
            <a:endParaRPr lang="en-US" sz="2800" dirty="0">
              <a:solidFill>
                <a:srgbClr val="008000"/>
              </a:solidFill>
              <a:latin typeface="Times New Roman" pitchFamily="18" charset="0"/>
            </a:endParaRPr>
          </a:p>
          <a:p>
            <a:pPr>
              <a:spcAft>
                <a:spcPct val="25000"/>
              </a:spcAft>
            </a:pPr>
            <a:r>
              <a:rPr lang="en-US" sz="2800" dirty="0">
                <a:latin typeface="Times New Roman" pitchFamily="18" charset="0"/>
              </a:rPr>
              <a:t>Understand </a:t>
            </a:r>
            <a:r>
              <a:rPr lang="en-US" sz="2800" dirty="0">
                <a:latin typeface="Times New Roman" pitchFamily="18" charset="0"/>
              </a:rPr>
              <a:t>Chebyshev’s</a:t>
            </a:r>
            <a:r>
              <a:rPr lang="en-US" sz="2800" dirty="0">
                <a:latin typeface="Times New Roman" pitchFamily="18" charset="0"/>
              </a:rPr>
              <a:t> theorem and the Empirical Rule as they relate to a set of observations.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8077200" y="6172200"/>
            <a:ext cx="838200" cy="47625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Goals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260475" y="219075"/>
            <a:ext cx="2325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i="1" dirty="0">
                <a:latin typeface="Times New Roman" pitchFamily="18" charset="0"/>
              </a:rPr>
              <a:t>Chapter Three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033D8E88-5C5B-4F8D-97FE-3A6F9A9ACEB5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3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Text Box 2"/>
          <p:cNvSpPr txBox="1">
            <a:spLocks noChangeArrowheads="1"/>
          </p:cNvSpPr>
          <p:nvPr/>
        </p:nvSpPr>
        <p:spPr bwMode="auto">
          <a:xfrm>
            <a:off x="860425" y="17430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 dirty="0">
              <a:latin typeface="Times New Roman" pitchFamily="18" charset="0"/>
            </a:endParaRP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741363" y="2957513"/>
          <a:ext cx="7927975" cy="1006475"/>
        </p:xfrm>
        <a:graphic>
          <a:graphicData uri="http://schemas.openxmlformats.org/presentationml/2006/ole">
            <p:oleObj spid="_x0000_s19458" name="Flash Document" r:id="rId3" imgW="6327720" imgH="802800" progId="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2879725" y="4200525"/>
          <a:ext cx="620713" cy="677863"/>
        </p:xfrm>
        <a:graphic>
          <a:graphicData uri="http://schemas.openxmlformats.org/presentationml/2006/ole">
            <p:oleObj spid="_x0000_s19459" name="Flash Movie" r:id="rId4" imgW="435600" imgH="474840" progId="">
              <p:embed/>
            </p:oleObj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3049588" y="5219700"/>
          <a:ext cx="860425" cy="750888"/>
        </p:xfrm>
        <a:graphic>
          <a:graphicData uri="http://schemas.openxmlformats.org/presentationml/2006/ole">
            <p:oleObj spid="_x0000_s19460" name="Flash Movie" r:id="rId5" imgW="544680" imgH="474840" progId="">
              <p:embed/>
            </p:oleObj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3727450" y="4217988"/>
          <a:ext cx="1706563" cy="630237"/>
        </p:xfrm>
        <a:graphic>
          <a:graphicData uri="http://schemas.openxmlformats.org/presentationml/2006/ole">
            <p:oleObj spid="_x0000_s19461" name="Flash Movie" r:id="rId6" imgW="1190160" imgH="439560" progId="">
              <p:embed/>
            </p:oleObj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3462338" y="5227638"/>
          <a:ext cx="1565275" cy="739775"/>
        </p:xfrm>
        <a:graphic>
          <a:graphicData uri="http://schemas.openxmlformats.org/presentationml/2006/ole">
            <p:oleObj spid="_x0000_s19462" name="Flash Document" r:id="rId7" imgW="1037520" imgH="439560" progId="">
              <p:embed/>
            </p:oleObj>
          </a:graphicData>
        </a:graphic>
      </p:graphicFrame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228600" y="609600"/>
            <a:ext cx="8648700" cy="523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sz="2800" b="1" dirty="0" smtClean="0">
                <a:latin typeface="Times New Roman" panose="02020603050405020304" pitchFamily="18" charset="0"/>
              </a:rPr>
              <a:t>In Example 9, the variance and standard deviation are:</a:t>
            </a:r>
          </a:p>
        </p:txBody>
      </p:sp>
      <p:graphicFrame>
        <p:nvGraphicFramePr>
          <p:cNvPr id="19463" name="Object 9"/>
          <p:cNvGraphicFramePr>
            <a:graphicFrameLocks noChangeAspect="1"/>
          </p:cNvGraphicFramePr>
          <p:nvPr/>
        </p:nvGraphicFramePr>
        <p:xfrm>
          <a:off x="2379663" y="1560513"/>
          <a:ext cx="3614737" cy="1049337"/>
        </p:xfrm>
        <a:graphic>
          <a:graphicData uri="http://schemas.openxmlformats.org/presentationml/2006/ole">
            <p:oleObj spid="_x0000_s19463" name="Flash Movie" r:id="rId8" imgW="2480400" imgH="838080" progId="">
              <p:embed/>
            </p:oleObj>
          </a:graphicData>
        </a:graphic>
      </p:graphicFrame>
      <p:sp>
        <p:nvSpPr>
          <p:cNvPr id="19466" name="Rectangle 10"/>
          <p:cNvSpPr>
            <a:spLocks noGrp="1" noChangeArrowheads="1"/>
          </p:cNvSpPr>
          <p:nvPr>
            <p:ph type="title" idx="4294967295"/>
          </p:nvPr>
        </p:nvSpPr>
        <p:spPr>
          <a:xfrm>
            <a:off x="6248400" y="6096000"/>
            <a:ext cx="2686050" cy="49530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Example 9 continued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3048000" y="5238750"/>
            <a:ext cx="1962150" cy="723900"/>
          </a:xfrm>
          <a:prstGeom prst="rect">
            <a:avLst/>
          </a:prstGeom>
          <a:noFill/>
          <a:ln w="5715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GB" dirty="0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BF6BAE9B-92E8-4598-83AA-DFB8CF29C1C6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30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174875" y="635000"/>
            <a:ext cx="4171950" cy="64135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  <a:extLst>
            <a:ext uri="{91240B29-F687-4F45-9708-019B960494DF}"/>
            <a:ext uri="{AF507438-7753-43E0-B8FC-AC1667EBCBE1}"/>
          </a:extLst>
        </p:spPr>
        <p:txBody>
          <a:bodyPr wrap="none">
            <a:spAutoFit/>
            <a:flatTx/>
          </a:bodyPr>
          <a:lstStyle/>
          <a:p>
            <a:pPr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Sample variance (s</a:t>
            </a:r>
            <a:r>
              <a:rPr lang="en-US" sz="3600" b="1" baseline="300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2255838" y="1714500"/>
          <a:ext cx="3829050" cy="1466850"/>
        </p:xfrm>
        <a:graphic>
          <a:graphicData uri="http://schemas.openxmlformats.org/presentationml/2006/ole">
            <p:oleObj spid="_x0000_s20482" name="Flash Movie" r:id="rId3" imgW="2187720" imgH="838080" progId="">
              <p:embed/>
            </p:oleObj>
          </a:graphicData>
        </a:graphic>
      </p:graphicFrame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412875" y="3606800"/>
            <a:ext cx="6013450" cy="64135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  <a:extLst>
            <a:ext uri="{91240B29-F687-4F45-9708-019B960494DF}"/>
            <a:ext uri="{AF507438-7753-43E0-B8FC-AC1667EBCBE1}"/>
          </a:extLst>
        </p:spPr>
        <p:txBody>
          <a:bodyPr wrap="none">
            <a:spAutoFit/>
            <a:flatTx/>
          </a:bodyPr>
          <a:lstStyle/>
          <a:p>
            <a:pPr>
              <a:defRPr/>
            </a:pPr>
            <a:r>
              <a:rPr lang="en-US" sz="3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Sample standard deviation (s)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2952750" y="4673600"/>
          <a:ext cx="2254250" cy="1073150"/>
        </p:xfrm>
        <a:graphic>
          <a:graphicData uri="http://schemas.openxmlformats.org/presentationml/2006/ole">
            <p:oleObj spid="_x0000_s20483" name="Equation" r:id="rId4" imgW="533169" imgH="253890" progId="Equation.3">
              <p:embed/>
            </p:oleObj>
          </a:graphicData>
        </a:graphic>
      </p:graphicFrame>
      <p:sp>
        <p:nvSpPr>
          <p:cNvPr id="2048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0" y="6248400"/>
            <a:ext cx="4305300" cy="38100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Sample variance and standard deviation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C3B6542A-B70D-460F-977A-5E6A2A6E5940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31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892425" y="2147888"/>
          <a:ext cx="2944813" cy="936625"/>
        </p:xfrm>
        <a:graphic>
          <a:graphicData uri="http://schemas.openxmlformats.org/presentationml/2006/ole">
            <p:oleObj spid="_x0000_s21506" name="Equation" r:id="rId3" imgW="1117115" imgH="355446" progId="Equation.3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117600" y="3316288"/>
          <a:ext cx="6815138" cy="1789112"/>
        </p:xfrm>
        <a:graphic>
          <a:graphicData uri="http://schemas.openxmlformats.org/presentationml/2006/ole">
            <p:oleObj spid="_x0000_s21507" name="Equation" r:id="rId4" imgW="2755900" imgH="863600" progId="Equation.3">
              <p:embed/>
            </p:oleObj>
          </a:graphicData>
        </a:graphic>
      </p:graphicFrame>
      <p:sp>
        <p:nvSpPr>
          <p:cNvPr id="2150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315200" y="6172200"/>
            <a:ext cx="1562100" cy="47625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Example 11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47650" y="419100"/>
            <a:ext cx="8586788" cy="1544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dirty="0" smtClean="0">
                <a:latin typeface="Times New Roman" panose="02020603050405020304" pitchFamily="18" charset="0"/>
              </a:rPr>
              <a:t>The hourly wages earned by a sample of five students are:</a:t>
            </a:r>
          </a:p>
          <a:p>
            <a:pPr algn="ctr"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dirty="0" smtClean="0">
                <a:latin typeface="Times New Roman" panose="02020603050405020304" pitchFamily="18" charset="0"/>
              </a:rPr>
              <a:t>$7, $5, $11, $8, $6.</a:t>
            </a:r>
          </a:p>
          <a:p>
            <a:pPr algn="ctr"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dirty="0" smtClean="0">
                <a:latin typeface="Times New Roman" panose="02020603050405020304" pitchFamily="18" charset="0"/>
              </a:rPr>
              <a:t>Find the sample variance and standard deviation.</a:t>
            </a:r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844675" y="5364163"/>
          <a:ext cx="5080000" cy="725487"/>
        </p:xfrm>
        <a:graphic>
          <a:graphicData uri="http://schemas.openxmlformats.org/presentationml/2006/ole">
            <p:oleObj spid="_x0000_s21508" name="Equation" r:id="rId5" imgW="1497950" imgH="253890" progId="Equation.3">
              <p:embed/>
            </p:oleObj>
          </a:graphicData>
        </a:graphic>
      </p:graphicFrame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8482013" y="0"/>
            <a:ext cx="5984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E9909458-C92F-476F-A3B4-7EA2F2F06A43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32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762000" y="762000"/>
            <a:ext cx="7861300" cy="4514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Chebyshev’s</a:t>
            </a:r>
            <a:r>
              <a:rPr 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theorem</a:t>
            </a:r>
            <a:r>
              <a:rPr 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:</a:t>
            </a:r>
            <a:r>
              <a:rPr lang="en-US" sz="2800" dirty="0" smtClean="0">
                <a:latin typeface="Times New Roman" panose="02020603050405020304" pitchFamily="18" charset="0"/>
              </a:rPr>
              <a:t> For any set of observations, the minimum proportion of the values that lie within</a:t>
            </a:r>
            <a:r>
              <a:rPr lang="en-US" sz="2800" i="1" dirty="0" smtClean="0">
                <a:latin typeface="Times New Roman" panose="02020603050405020304" pitchFamily="18" charset="0"/>
              </a:rPr>
              <a:t> k</a:t>
            </a:r>
            <a:r>
              <a:rPr lang="en-US" sz="2800" dirty="0" smtClean="0">
                <a:latin typeface="Times New Roman" panose="02020603050405020304" pitchFamily="18" charset="0"/>
              </a:rPr>
              <a:t> standard deviations of the mean is at least: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latin typeface="Times New Roman" panose="02020603050405020304" pitchFamily="18" charset="0"/>
              </a:rPr>
              <a:t>		       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Char char="m"/>
              <a:defRPr/>
            </a:pPr>
            <a:endParaRPr lang="en-US" sz="2000" dirty="0" smtClean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latin typeface="Times New Roman" panose="02020603050405020304" pitchFamily="18" charset="0"/>
              </a:rPr>
              <a:t>	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latin typeface="Times New Roman" panose="02020603050405020304" pitchFamily="18" charset="0"/>
              </a:rPr>
              <a:t>	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Char char="m"/>
              <a:defRPr/>
            </a:pPr>
            <a:endParaRPr lang="en-US" sz="2800" dirty="0" smtClean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Char char="m"/>
              <a:defRPr/>
            </a:pPr>
            <a:endParaRPr lang="en-US" sz="2800" dirty="0" smtClean="0">
              <a:latin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Char char="m"/>
              <a:defRPr/>
            </a:pPr>
            <a:r>
              <a:rPr lang="en-US" sz="2800" dirty="0" smtClean="0">
                <a:latin typeface="Times New Roman" panose="02020603050405020304" pitchFamily="18" charset="0"/>
              </a:rPr>
              <a:t>where </a:t>
            </a:r>
            <a:r>
              <a:rPr lang="en-US" sz="2800" i="1" dirty="0" smtClean="0">
                <a:latin typeface="Times New Roman" panose="02020603050405020304" pitchFamily="18" charset="0"/>
              </a:rPr>
              <a:t>k </a:t>
            </a:r>
            <a:r>
              <a:rPr lang="en-US" sz="2800" dirty="0" smtClean="0">
                <a:latin typeface="Times New Roman" panose="02020603050405020304" pitchFamily="18" charset="0"/>
              </a:rPr>
              <a:t>is any constant greater than 1</a:t>
            </a:r>
            <a:r>
              <a:rPr lang="en-US" sz="2800" i="1" dirty="0" smtClean="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/>
        </p:nvGraphicFramePr>
        <p:xfrm>
          <a:off x="3222625" y="2647950"/>
          <a:ext cx="2174875" cy="1587500"/>
        </p:xfrm>
        <a:graphic>
          <a:graphicData uri="http://schemas.openxmlformats.org/presentationml/2006/ole">
            <p:oleObj spid="_x0000_s22530" name="Equation" r:id="rId3" imgW="355292" imgH="355292" progId="Equation.3">
              <p:embed/>
            </p:oleObj>
          </a:graphicData>
        </a:graphic>
      </p:graphicFrame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172200" y="6172200"/>
            <a:ext cx="2667000" cy="49530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Chebyshev’s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 theorem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84F0F004-2645-4A0D-BDC3-F2CB90EFF71E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33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85750" y="628650"/>
            <a:ext cx="8369300" cy="118110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2075" tIns="46038" rIns="92075" bIns="4603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28650" indent="-225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68375" indent="-225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01750" indent="-219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46238" indent="-2301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03438" indent="-230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60638" indent="-230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17838" indent="-230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75038" indent="-2301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Empirical Rule</a:t>
            </a:r>
            <a:r>
              <a:rPr lang="en-US" sz="2800" dirty="0" smtClean="0">
                <a:latin typeface="Times New Roman" panose="02020603050405020304" pitchFamily="18" charset="0"/>
              </a:rPr>
              <a:t>: For any symmetrical, bell-shaped distribution: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547688" y="2109788"/>
            <a:ext cx="7948612" cy="954087"/>
          </a:xfrm>
          <a:prstGeom prst="rect">
            <a:avLst/>
          </a:prstGeom>
          <a:solidFill>
            <a:schemeClr val="bg1"/>
          </a:solidFill>
          <a:ln w="762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4300" lvl="1">
              <a:spcBef>
                <a:spcPct val="20000"/>
              </a:spcBef>
              <a:buClr>
                <a:srgbClr val="990000"/>
              </a:buClr>
              <a:buSzPct val="65000"/>
              <a:buFont typeface="Wingdings" pitchFamily="2" charset="2"/>
              <a:buChar char="m"/>
            </a:pPr>
            <a:r>
              <a:rPr lang="en-US" sz="2800" dirty="0">
                <a:latin typeface="Times New Roman" pitchFamily="18" charset="0"/>
              </a:rPr>
              <a:t>About 68% of the observations will lie within 1</a:t>
            </a:r>
            <a:r>
              <a:rPr lang="en-US" sz="2800" b="1" dirty="0">
                <a:latin typeface="Symbol" pitchFamily="18" charset="2"/>
              </a:rPr>
              <a:t>s</a:t>
            </a:r>
            <a:r>
              <a:rPr lang="en-US" sz="2800" dirty="0">
                <a:latin typeface="Times New Roman" pitchFamily="18" charset="0"/>
              </a:rPr>
              <a:t> the mean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90550" y="3522663"/>
            <a:ext cx="7943850" cy="954087"/>
          </a:xfrm>
          <a:prstGeom prst="rect">
            <a:avLst/>
          </a:prstGeom>
          <a:solidFill>
            <a:schemeClr val="bg1"/>
          </a:solidFill>
          <a:ln w="762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4300" lvl="1">
              <a:spcBef>
                <a:spcPct val="20000"/>
              </a:spcBef>
              <a:buClr>
                <a:srgbClr val="990000"/>
              </a:buClr>
              <a:buSzPct val="65000"/>
              <a:buFont typeface="Wingdings" pitchFamily="2" charset="2"/>
              <a:buChar char="m"/>
            </a:pPr>
            <a:r>
              <a:rPr lang="en-US" sz="2800" dirty="0">
                <a:latin typeface="Times New Roman" pitchFamily="18" charset="0"/>
              </a:rPr>
              <a:t>About 95% of the observations will lie within 2</a:t>
            </a:r>
            <a:r>
              <a:rPr lang="en-US" sz="2800" b="1" dirty="0">
                <a:latin typeface="Symbol" pitchFamily="18" charset="2"/>
              </a:rPr>
              <a:t>s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of the mean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581025" y="4773613"/>
            <a:ext cx="7953375" cy="954087"/>
          </a:xfrm>
          <a:prstGeom prst="rect">
            <a:avLst/>
          </a:prstGeom>
          <a:solidFill>
            <a:schemeClr val="bg1"/>
          </a:solidFill>
          <a:ln w="762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1450" lvl="1" indent="-57150">
              <a:spcBef>
                <a:spcPct val="20000"/>
              </a:spcBef>
              <a:buClr>
                <a:srgbClr val="990000"/>
              </a:buClr>
              <a:buSzPct val="65000"/>
              <a:buFont typeface="Wingdings" pitchFamily="2" charset="2"/>
              <a:buChar char="m"/>
            </a:pPr>
            <a:r>
              <a:rPr lang="en-US" sz="2800" dirty="0">
                <a:latin typeface="Times New Roman" pitchFamily="18" charset="0"/>
              </a:rPr>
              <a:t>Virtually all the observations will be within 3</a:t>
            </a:r>
            <a:r>
              <a:rPr lang="en-US" sz="2800" b="1" dirty="0">
                <a:latin typeface="Symbol" pitchFamily="18" charset="2"/>
              </a:rPr>
              <a:t>s</a:t>
            </a:r>
            <a:r>
              <a:rPr lang="en-US" sz="2800" dirty="0">
                <a:latin typeface="Times New Roman" pitchFamily="18" charset="0"/>
              </a:rPr>
              <a:t> of the mean 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0" y="6076950"/>
            <a:ext cx="3257550" cy="78105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Interpretation and Uses of the</a:t>
            </a:r>
            <a:b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</a:b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 Standard Deviation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322E5328-A0B2-40E5-BB2D-8044942AE9A6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34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 autoUpdateAnimBg="0"/>
      <p:bldP spid="39940" grpId="0" animBg="1" autoUpdateAnimBg="0"/>
      <p:bldP spid="39941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" y="1352550"/>
            <a:ext cx="7429500" cy="4457700"/>
          </a:xfrm>
          <a:prstGeom prst="rect">
            <a:avLst/>
          </a:prstGeom>
          <a:solidFill>
            <a:srgbClr val="B3B900"/>
          </a:solidFill>
          <a:ln w="254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203325" y="5375275"/>
            <a:ext cx="9398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latin typeface="Symbol" pitchFamily="18" charset="2"/>
              </a:rPr>
              <a:t>m-</a:t>
            </a:r>
            <a:r>
              <a:rPr lang="en-US" sz="2000" b="1" dirty="0">
                <a:latin typeface="Symbol" pitchFamily="18" charset="2"/>
              </a:rPr>
              <a:t>3s</a:t>
            </a:r>
            <a:endParaRPr lang="en-US" sz="2400" b="1" dirty="0">
              <a:latin typeface="Symbol" pitchFamily="18" charset="2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270125" y="5337175"/>
            <a:ext cx="86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latin typeface="Symbol" pitchFamily="18" charset="2"/>
              </a:rPr>
              <a:t>m-2s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184525" y="5337175"/>
            <a:ext cx="86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latin typeface="Symbol" pitchFamily="18" charset="2"/>
              </a:rPr>
              <a:t>m-1s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175125" y="5337175"/>
            <a:ext cx="360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latin typeface="Symbol" pitchFamily="18" charset="2"/>
              </a:rPr>
              <a:t>m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937125" y="5337175"/>
            <a:ext cx="86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latin typeface="Symbol" pitchFamily="18" charset="2"/>
              </a:rPr>
              <a:t>m+1s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5851525" y="5337175"/>
            <a:ext cx="865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400" b="1" dirty="0">
                <a:latin typeface="Symbol" pitchFamily="18" charset="2"/>
              </a:rPr>
              <a:t>m+2s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6689725" y="5349875"/>
            <a:ext cx="11303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latin typeface="Symbol" pitchFamily="18" charset="2"/>
              </a:rPr>
              <a:t>m+ 3</a:t>
            </a:r>
            <a:r>
              <a:rPr lang="en-US" sz="2000" b="1" dirty="0">
                <a:latin typeface="Symbol" pitchFamily="18" charset="2"/>
              </a:rPr>
              <a:t>s</a:t>
            </a:r>
            <a:endParaRPr lang="en-US" sz="2400" b="1" dirty="0">
              <a:latin typeface="Symbol" pitchFamily="18" charset="2"/>
            </a:endParaRP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V="1">
            <a:off x="4362450" y="1809750"/>
            <a:ext cx="114300" cy="34671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V="1">
            <a:off x="3562350" y="3409950"/>
            <a:ext cx="0" cy="18478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2762250" y="4819650"/>
            <a:ext cx="0" cy="4762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V="1">
            <a:off x="1828800" y="5105400"/>
            <a:ext cx="0" cy="152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V="1">
            <a:off x="5353050" y="3543300"/>
            <a:ext cx="0" cy="17335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6191250" y="4895850"/>
            <a:ext cx="19050" cy="3619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V="1">
            <a:off x="6819900" y="5048250"/>
            <a:ext cx="19050" cy="22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3600450" y="352425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4079875" y="3114675"/>
            <a:ext cx="836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68%</a:t>
            </a: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>
            <a:off x="2781300" y="4876800"/>
            <a:ext cx="33909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4117975" y="4352925"/>
            <a:ext cx="8366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95%</a:t>
            </a:r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1828800" y="51816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4041775" y="4810125"/>
            <a:ext cx="1103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99.7%</a:t>
            </a:r>
          </a:p>
        </p:txBody>
      </p:sp>
      <p:sp>
        <p:nvSpPr>
          <p:cNvPr id="23576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3657600" y="6248400"/>
            <a:ext cx="5276850" cy="40005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Interpretation and Uses of the Standard Deviation</a:t>
            </a:r>
          </a:p>
        </p:txBody>
      </p:sp>
      <p:sp>
        <p:nvSpPr>
          <p:cNvPr id="23577" name="Rectangle 26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57BC3BD5-A622-425E-A340-1B321B5539D3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35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14350" y="452438"/>
          <a:ext cx="7639050" cy="419100"/>
        </p:xfrm>
        <a:graphic>
          <a:graphicData uri="http://schemas.openxmlformats.org/presentationml/2006/ole">
            <p:oleObj spid="_x0000_s23554" name="Equation" r:id="rId4" imgW="3822700" imgH="203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638800" y="6019800"/>
            <a:ext cx="3298825" cy="64770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The Mean of Grouped Data</a:t>
            </a:r>
          </a:p>
        </p:txBody>
      </p:sp>
      <p:graphicFrame>
        <p:nvGraphicFramePr>
          <p:cNvPr id="41987" name="Object 3"/>
          <p:cNvGraphicFramePr>
            <a:graphicFrameLocks/>
          </p:cNvGraphicFramePr>
          <p:nvPr/>
        </p:nvGraphicFramePr>
        <p:xfrm>
          <a:off x="2906713" y="3367088"/>
          <a:ext cx="2747962" cy="1385887"/>
        </p:xfrm>
        <a:graphic>
          <a:graphicData uri="http://schemas.openxmlformats.org/presentationml/2006/ole">
            <p:oleObj spid="_x0000_s24578" name="Equation" r:id="rId3" imgW="622030" imgH="393529" progId="Equation.3">
              <p:embed/>
            </p:oleObj>
          </a:graphicData>
        </a:graphic>
      </p:graphicFrame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sz="14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700213" y="688975"/>
            <a:ext cx="5307012" cy="19224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Char char="m"/>
              <a:defRPr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The 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Mean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of a sample of data organized in a frequency distribution is computed by the following formula: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7C00C3DD-E33F-4BEF-9BDB-1B393368765A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36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934200" y="6096000"/>
            <a:ext cx="1908175" cy="55245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Example 12</a:t>
            </a: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sz="14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282575" y="590550"/>
            <a:ext cx="2541588" cy="5700713"/>
          </a:xfrm>
          <a:prstGeom prst="rect">
            <a:avLst/>
          </a:prstGeom>
          <a:solidFill>
            <a:schemeClr val="bg1"/>
          </a:solidFill>
          <a:ln w="5715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404960"/>
              </a:buClr>
              <a:buSzPct val="65000"/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</a:rPr>
              <a:t>A sample of ten movie theaters in a large metropolitan area tallied the total number of movies showing last week.  Compute the mean number of movies showing.</a:t>
            </a:r>
          </a:p>
        </p:txBody>
      </p:sp>
      <p:graphicFrame>
        <p:nvGraphicFramePr>
          <p:cNvPr id="25602" name="Object 5"/>
          <p:cNvGraphicFramePr>
            <a:graphicFrameLocks/>
          </p:cNvGraphicFramePr>
          <p:nvPr/>
        </p:nvGraphicFramePr>
        <p:xfrm>
          <a:off x="3124200" y="647700"/>
          <a:ext cx="5772150" cy="3790950"/>
        </p:xfrm>
        <a:graphic>
          <a:graphicData uri="http://schemas.openxmlformats.org/presentationml/2006/ole">
            <p:oleObj spid="_x0000_s25602" name="Document" r:id="rId3" imgW="6700887" imgH="4974974" progId="Word.Document.8">
              <p:embed/>
            </p:oleObj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4273550" y="4687888"/>
          <a:ext cx="3683000" cy="1141412"/>
        </p:xfrm>
        <a:graphic>
          <a:graphicData uri="http://schemas.openxmlformats.org/presentationml/2006/ole">
            <p:oleObj spid="_x0000_s25603" name="Equation" r:id="rId4" imgW="1269449" imgH="393529" progId="Equation.3">
              <p:embed/>
            </p:oleObj>
          </a:graphicData>
        </a:graphic>
      </p:graphicFrame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E82C0D9D-1F14-456A-887B-17960F591AB4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37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486400" y="6172200"/>
            <a:ext cx="3394075" cy="53340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The Median of Grouped Data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sz="14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2640013" y="2176463"/>
          <a:ext cx="3363912" cy="1338262"/>
        </p:xfrm>
        <a:graphic>
          <a:graphicData uri="http://schemas.openxmlformats.org/presentationml/2006/ole">
            <p:oleObj spid="_x0000_s26626" name="Equation" r:id="rId3" imgW="1308100" imgH="520700" progId="Equation.3">
              <p:embed/>
            </p:oleObj>
          </a:graphicData>
        </a:graphic>
      </p:graphicFrame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09588" y="3910013"/>
            <a:ext cx="8229600" cy="1800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dirty="0" smtClean="0">
                <a:latin typeface="Times New Roman" panose="02020603050405020304" pitchFamily="18" charset="0"/>
              </a:rPr>
              <a:t>where </a:t>
            </a:r>
            <a:r>
              <a:rPr lang="en-US" sz="2800" i="1" dirty="0" smtClean="0">
                <a:latin typeface="Times New Roman" panose="02020603050405020304" pitchFamily="18" charset="0"/>
              </a:rPr>
              <a:t>L</a:t>
            </a:r>
            <a:r>
              <a:rPr lang="en-US" sz="2800" dirty="0" smtClean="0">
                <a:latin typeface="Times New Roman" panose="02020603050405020304" pitchFamily="18" charset="0"/>
              </a:rPr>
              <a:t> is the lower limit of the median class, </a:t>
            </a:r>
            <a:r>
              <a:rPr lang="en-US" sz="2800" i="1" dirty="0" smtClean="0">
                <a:latin typeface="Times New Roman" panose="02020603050405020304" pitchFamily="18" charset="0"/>
              </a:rPr>
              <a:t>CF</a:t>
            </a:r>
            <a:r>
              <a:rPr lang="en-US" sz="2800" dirty="0" smtClean="0">
                <a:latin typeface="Times New Roman" panose="02020603050405020304" pitchFamily="18" charset="0"/>
              </a:rPr>
              <a:t> is the cumulative frequency preceding the median class, </a:t>
            </a:r>
            <a:r>
              <a:rPr lang="en-US" sz="2800" i="1" dirty="0" smtClean="0">
                <a:latin typeface="Times New Roman" panose="02020603050405020304" pitchFamily="18" charset="0"/>
              </a:rPr>
              <a:t>f </a:t>
            </a:r>
            <a:r>
              <a:rPr lang="en-US" sz="2800" dirty="0" smtClean="0">
                <a:latin typeface="Times New Roman" panose="02020603050405020304" pitchFamily="18" charset="0"/>
              </a:rPr>
              <a:t>is the frequency of the median class, and</a:t>
            </a:r>
            <a:r>
              <a:rPr lang="en-US" sz="2800" i="1" dirty="0" smtClean="0">
                <a:latin typeface="Times New Roman" panose="02020603050405020304" pitchFamily="18" charset="0"/>
              </a:rPr>
              <a:t> </a:t>
            </a:r>
            <a:r>
              <a:rPr lang="en-US" sz="2800" i="1" dirty="0" smtClean="0">
                <a:latin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</a:rPr>
              <a:t> is the median class interval.      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73063" y="669925"/>
            <a:ext cx="8389937" cy="106838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flatTx/>
          </a:bodyPr>
          <a:lstStyle/>
          <a:p>
            <a:pPr algn="ctr"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dirty="0">
                <a:latin typeface="Times New Roman" panose="02020603050405020304" pitchFamily="18" charset="0"/>
              </a:rPr>
              <a:t>The </a:t>
            </a: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Median</a:t>
            </a:r>
            <a:r>
              <a:rPr lang="en-US" sz="2800" dirty="0">
                <a:latin typeface="Times New Roman" panose="02020603050405020304" pitchFamily="18" charset="0"/>
              </a:rPr>
              <a:t> of a sample of data organized in a frequency distribution is computed by: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EEBED7FC-F5D7-43C8-8ECD-932B3E336976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38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0" y="6019800"/>
            <a:ext cx="2822575" cy="62865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Finding the Median Class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sz="14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33400" y="415925"/>
            <a:ext cx="7696200" cy="5386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3600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To determine the median class for grouped data</a:t>
            </a:r>
          </a:p>
          <a:p>
            <a:pPr>
              <a:spcBef>
                <a:spcPct val="5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Times New Roman" panose="02020603050405020304" pitchFamily="18" charset="0"/>
              </a:rPr>
              <a:t>Construct a cumulative frequency distribution.</a:t>
            </a:r>
          </a:p>
          <a:p>
            <a:pPr>
              <a:spcBef>
                <a:spcPct val="5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Times New Roman" panose="02020603050405020304" pitchFamily="18" charset="0"/>
              </a:rPr>
              <a:t>Divide the total number of data values by 2.</a:t>
            </a:r>
          </a:p>
          <a:p>
            <a:pPr>
              <a:spcBef>
                <a:spcPct val="5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dirty="0" smtClean="0">
                <a:latin typeface="Times New Roman" panose="02020603050405020304" pitchFamily="18" charset="0"/>
              </a:rPr>
              <a:t>Determine which class will contain this value.  For example, if </a:t>
            </a:r>
            <a:r>
              <a:rPr lang="en-US" i="1" dirty="0" smtClean="0">
                <a:latin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</a:rPr>
              <a:t>=50, 50/2 = 25, then determine which class will contain the 25</a:t>
            </a:r>
            <a:r>
              <a:rPr lang="en-US" baseline="30000" dirty="0" smtClean="0">
                <a:latin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</a:rPr>
              <a:t> value.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592F547D-A9B3-4406-97D8-1869669674BB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39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/>
          <p:cNvSpPr txBox="1">
            <a:spLocks noChangeArrowheads="1"/>
          </p:cNvSpPr>
          <p:nvPr/>
        </p:nvSpPr>
        <p:spPr bwMode="auto">
          <a:xfrm>
            <a:off x="2209800" y="304800"/>
            <a:ext cx="5105400" cy="6461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600" dirty="0">
                <a:solidFill>
                  <a:srgbClr val="00B0F0"/>
                </a:solidFill>
              </a:rPr>
              <a:t>Central tendency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143000"/>
            <a:ext cx="8305800" cy="49545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dirty="0">
                <a:solidFill>
                  <a:srgbClr val="00B0F0"/>
                </a:solidFill>
                <a:latin typeface="Arial" panose="020B0604020202020204" pitchFamily="34" charset="0"/>
              </a:rPr>
              <a:t>Central tendency </a:t>
            </a:r>
            <a:r>
              <a:rPr lang="en-GB" sz="2800" dirty="0">
                <a:latin typeface="Arial" panose="020B0604020202020204" pitchFamily="34" charset="0"/>
              </a:rPr>
              <a:t>is a measure of central value or typical value for a probability distribution. It is occasionally called an average or just the centre of the distribution.</a:t>
            </a:r>
          </a:p>
          <a:p>
            <a:pPr>
              <a:defRPr/>
            </a:pPr>
            <a:endParaRPr lang="en-GB" sz="3200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lang="en-GB" sz="3200" dirty="0">
                <a:solidFill>
                  <a:srgbClr val="00B0F0"/>
                </a:solidFill>
                <a:latin typeface="Arial" panose="020B0604020202020204" pitchFamily="34" charset="0"/>
              </a:rPr>
              <a:t>Measure</a:t>
            </a:r>
            <a:r>
              <a:rPr lang="en-GB" sz="3200" dirty="0">
                <a:latin typeface="Arial" panose="020B0604020202020204" pitchFamily="34" charset="0"/>
              </a:rPr>
              <a:t> of central tendency: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GB" sz="2800" dirty="0">
                <a:latin typeface="Arial" panose="020B0604020202020204" pitchFamily="34" charset="0"/>
              </a:rPr>
              <a:t>Arithmetic mean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GB" sz="2800" dirty="0">
                <a:latin typeface="Arial" panose="020B0604020202020204" pitchFamily="34" charset="0"/>
              </a:rPr>
              <a:t>Geometric mean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GB" sz="2800" dirty="0">
                <a:latin typeface="Arial" panose="020B0604020202020204" pitchFamily="34" charset="0"/>
              </a:rPr>
              <a:t>Harmonic mean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GB" sz="2800" dirty="0">
                <a:latin typeface="Arial" panose="020B0604020202020204" pitchFamily="34" charset="0"/>
              </a:rPr>
              <a:t>Median</a:t>
            </a:r>
          </a:p>
          <a:p>
            <a:pPr marL="514350" indent="-514350">
              <a:buFontTx/>
              <a:buAutoNum type="arabicPeriod"/>
              <a:defRPr/>
            </a:pPr>
            <a:r>
              <a:rPr lang="en-GB" sz="2800" dirty="0">
                <a:latin typeface="Arial" panose="020B0604020202020204" pitchFamily="34" charset="0"/>
              </a:rPr>
              <a:t>Mode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5868988" y="5830888"/>
            <a:ext cx="2860675" cy="57150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Example 12 continued</a:t>
            </a:r>
            <a:endParaRPr lang="en-US" sz="20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  <p:graphicFrame>
        <p:nvGraphicFramePr>
          <p:cNvPr id="27650" name="Object 3"/>
          <p:cNvGraphicFramePr>
            <a:graphicFrameLocks/>
          </p:cNvGraphicFramePr>
          <p:nvPr/>
        </p:nvGraphicFramePr>
        <p:xfrm>
          <a:off x="1219200" y="952500"/>
          <a:ext cx="6629400" cy="4457700"/>
        </p:xfrm>
        <a:graphic>
          <a:graphicData uri="http://schemas.openxmlformats.org/presentationml/2006/ole">
            <p:oleObj spid="_x0000_s27650" name="Document" r:id="rId3" imgW="6134508" imgH="4116138" progId="Word.Document.8">
              <p:embed/>
            </p:oleObj>
          </a:graphicData>
        </a:graphic>
      </p:graphicFrame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sz="14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254B72CE-4CFA-4BEA-9236-41E368530075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40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867400" y="5943600"/>
            <a:ext cx="2936875" cy="59055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 lIns="92075" tIns="46038" rIns="92075" bIns="46038"/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Example 12 continued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sz="14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644525" y="2689225"/>
          <a:ext cx="7913688" cy="1681163"/>
        </p:xfrm>
        <a:graphic>
          <a:graphicData uri="http://schemas.openxmlformats.org/presentationml/2006/ole">
            <p:oleObj spid="_x0000_s28674" name="Equation" r:id="rId3" imgW="2451100" imgH="520700" progId="Equation.3">
              <p:embed/>
            </p:oleObj>
          </a:graphicData>
        </a:graphic>
      </p:graphicFrame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819150" y="1082675"/>
            <a:ext cx="7677150" cy="584775"/>
          </a:xfrm>
          <a:prstGeom prst="rect">
            <a:avLst/>
          </a:prstGeom>
          <a:solidFill>
            <a:schemeClr val="bg1"/>
          </a:solidFill>
          <a:ln w="762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404960"/>
              </a:buClr>
              <a:buSzPct val="65000"/>
              <a:buFont typeface="Wingdings" pitchFamily="2" charset="2"/>
              <a:buNone/>
            </a:pPr>
            <a:r>
              <a:rPr lang="en-US" sz="3200" dirty="0">
                <a:latin typeface="Times New Roman" pitchFamily="18" charset="0"/>
              </a:rPr>
              <a:t>From the table, </a:t>
            </a:r>
            <a:r>
              <a:rPr lang="en-US" sz="3200" i="1" dirty="0">
                <a:latin typeface="Times New Roman" pitchFamily="18" charset="0"/>
              </a:rPr>
              <a:t>L</a:t>
            </a:r>
            <a:r>
              <a:rPr lang="en-US" sz="3200" dirty="0">
                <a:latin typeface="Times New Roman" pitchFamily="18" charset="0"/>
              </a:rPr>
              <a:t>=5, </a:t>
            </a:r>
            <a:r>
              <a:rPr lang="en-US" sz="3200" i="1" dirty="0">
                <a:latin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</a:rPr>
              <a:t>=10, </a:t>
            </a:r>
            <a:r>
              <a:rPr lang="en-US" sz="3200" i="1" dirty="0">
                <a:latin typeface="Times New Roman" pitchFamily="18" charset="0"/>
              </a:rPr>
              <a:t>f</a:t>
            </a:r>
            <a:r>
              <a:rPr lang="en-US" sz="3200" dirty="0">
                <a:latin typeface="Times New Roman" pitchFamily="18" charset="0"/>
              </a:rPr>
              <a:t>=3, </a:t>
            </a:r>
            <a:r>
              <a:rPr lang="en-US" sz="3200" i="1" dirty="0">
                <a:latin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</a:rPr>
              <a:t>=2, </a:t>
            </a:r>
            <a:r>
              <a:rPr lang="en-US" sz="3200" i="1" dirty="0">
                <a:latin typeface="Times New Roman" pitchFamily="18" charset="0"/>
              </a:rPr>
              <a:t>CF</a:t>
            </a:r>
            <a:r>
              <a:rPr lang="en-US" sz="3200" dirty="0">
                <a:latin typeface="Times New Roman" pitchFamily="18" charset="0"/>
              </a:rPr>
              <a:t>=3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EE1BB374-7FB0-4021-BE46-CFFFC394D755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41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868363"/>
          </a:xfrm>
        </p:spPr>
        <p:txBody>
          <a:bodyPr/>
          <a:lstStyle/>
          <a:p>
            <a:r>
              <a:rPr lang="en-GB" sz="4000" dirty="0" smtClean="0"/>
              <a:t>Probable Questions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504825" y="1152525"/>
            <a:ext cx="8229600" cy="5486400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GB" sz="2400" dirty="0" smtClean="0"/>
              <a:t>What is central tendency? Write down the measure of central tendency.</a:t>
            </a:r>
          </a:p>
          <a:p>
            <a:pPr marL="514350" indent="-514350">
              <a:buFontTx/>
              <a:buAutoNum type="arabicPeriod"/>
            </a:pPr>
            <a:r>
              <a:rPr lang="en-GB" sz="2400" dirty="0" smtClean="0"/>
              <a:t>Which measure of central tendency is the best and why?</a:t>
            </a:r>
          </a:p>
          <a:p>
            <a:pPr marL="514350" indent="-514350">
              <a:buFontTx/>
              <a:buAutoNum type="arabicPeriod"/>
            </a:pPr>
            <a:r>
              <a:rPr lang="en-GB" sz="2400" dirty="0" smtClean="0"/>
              <a:t>In a moderately asymmetrical distribution the mode and mean is 23 and 27 respectively. Calculate the median?</a:t>
            </a:r>
          </a:p>
          <a:p>
            <a:pPr marL="514350" indent="-514350">
              <a:buFontTx/>
              <a:buAutoNum type="arabicPeriod"/>
            </a:pPr>
            <a:r>
              <a:rPr lang="en-GB" sz="2400" dirty="0" smtClean="0"/>
              <a:t>Define Arithmetic mean, median and mode. Write down the properties of arithmetic mean and median.</a:t>
            </a:r>
          </a:p>
          <a:p>
            <a:pPr marL="514350" indent="-514350">
              <a:buFontTx/>
              <a:buAutoNum type="arabicPeriod"/>
            </a:pPr>
            <a:r>
              <a:rPr lang="en-GB" sz="2400" dirty="0" smtClean="0"/>
              <a:t>Define formula for arithmetic mean, Geometric mean, median and mode for group and ungrouped data?</a:t>
            </a:r>
          </a:p>
          <a:p>
            <a:pPr marL="514350" indent="-514350">
              <a:buFontTx/>
              <a:buAutoNum type="arabicPeriod"/>
            </a:pPr>
            <a:r>
              <a:rPr lang="en-GB" sz="2400" dirty="0" smtClean="0"/>
              <a:t>Math problem</a:t>
            </a:r>
          </a:p>
          <a:p>
            <a:pPr marL="514350" indent="-514350">
              <a:buFontTx/>
              <a:buAutoNum type="arabicPeriod"/>
            </a:pPr>
            <a:endParaRPr lang="en-GB" sz="2800" dirty="0" smtClean="0"/>
          </a:p>
          <a:p>
            <a:pPr marL="514350" indent="-514350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1066800" y="533400"/>
            <a:ext cx="7086600" cy="646113"/>
          </a:xfrm>
          <a:prstGeom prst="rect">
            <a:avLst/>
          </a:prstGeom>
          <a:noFill/>
          <a:ln w="38100">
            <a:solidFill>
              <a:srgbClr val="0033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600" dirty="0">
                <a:solidFill>
                  <a:srgbClr val="33CCCC"/>
                </a:solidFill>
              </a:rPr>
              <a:t>Characteristics of Ideal measure</a:t>
            </a:r>
          </a:p>
        </p:txBody>
      </p:sp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304800" y="1600200"/>
            <a:ext cx="88392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)   It should be easy to understand and easy to calculate. </a:t>
            </a:r>
          </a:p>
          <a:p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(ii)  It should be rigidly defined i.e., it should have one and only     one interpretation. </a:t>
            </a:r>
          </a:p>
          <a:p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(iii)  It should be based on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the observations of the series. </a:t>
            </a:r>
          </a:p>
          <a:p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(iv)  It should be capable of further algebraic treatment i.e., its use in further statistical theory is enhanced. </a:t>
            </a:r>
          </a:p>
          <a:p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(v)  It should be affected least by fluctuations of sampling. </a:t>
            </a:r>
          </a:p>
          <a:p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(vi)  It should be affected least by extreme values i.e., too large or too small values.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5638800" y="6248400"/>
            <a:ext cx="3279775" cy="438150"/>
          </a:xfrm>
          <a:solidFill>
            <a:srgbClr val="FFCC99">
              <a:alpha val="50195"/>
            </a:srgbClr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Characteristics of the Mean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405438" y="436563"/>
            <a:ext cx="3195637" cy="1704975"/>
          </a:xfrm>
          <a:prstGeom prst="rect">
            <a:avLst/>
          </a:prstGeom>
          <a:solidFill>
            <a:schemeClr val="bg1"/>
          </a:solidFill>
          <a:ln w="76200">
            <a:solidFill>
              <a:srgbClr val="CC66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404960"/>
              </a:buClr>
              <a:buSzPct val="65000"/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</a:rPr>
              <a:t>It is calculated by summing the values and dividing by the number of values.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81000" y="4011613"/>
            <a:ext cx="8029575" cy="1885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flatTx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90000"/>
              </a:lnSpc>
              <a:buClr>
                <a:srgbClr val="990000"/>
              </a:buClr>
              <a:buSzPct val="65000"/>
              <a:buFont typeface="Wingdings" panose="05000000000000000000" pitchFamily="2" charset="2"/>
              <a:buChar char="m"/>
              <a:defRPr/>
            </a:pPr>
            <a:r>
              <a:rPr lang="en-US" b="1" dirty="0" smtClean="0">
                <a:latin typeface="Times New Roman" panose="02020603050405020304" pitchFamily="18" charset="0"/>
              </a:rPr>
              <a:t>It requires the interval scale.</a:t>
            </a:r>
          </a:p>
          <a:p>
            <a:pPr lvl="1">
              <a:lnSpc>
                <a:spcPct val="90000"/>
              </a:lnSpc>
              <a:buClr>
                <a:srgbClr val="990000"/>
              </a:buClr>
              <a:buSzPct val="65000"/>
              <a:buFont typeface="Wingdings" panose="05000000000000000000" pitchFamily="2" charset="2"/>
              <a:buChar char="m"/>
              <a:defRPr/>
            </a:pPr>
            <a:r>
              <a:rPr lang="en-US" b="1" dirty="0" smtClean="0">
                <a:latin typeface="Times New Roman" panose="02020603050405020304" pitchFamily="18" charset="0"/>
              </a:rPr>
              <a:t>All values are used.</a:t>
            </a:r>
          </a:p>
          <a:p>
            <a:pPr lvl="1">
              <a:lnSpc>
                <a:spcPct val="90000"/>
              </a:lnSpc>
              <a:buClr>
                <a:srgbClr val="990000"/>
              </a:buClr>
              <a:buSzPct val="65000"/>
              <a:buFont typeface="Wingdings" panose="05000000000000000000" pitchFamily="2" charset="2"/>
              <a:buChar char="m"/>
              <a:defRPr/>
            </a:pPr>
            <a:r>
              <a:rPr lang="en-US" b="1" dirty="0" smtClean="0">
                <a:latin typeface="Times New Roman" panose="02020603050405020304" pitchFamily="18" charset="0"/>
              </a:rPr>
              <a:t>It is unique.</a:t>
            </a:r>
          </a:p>
          <a:p>
            <a:pPr lvl="1">
              <a:lnSpc>
                <a:spcPct val="90000"/>
              </a:lnSpc>
              <a:buClr>
                <a:srgbClr val="990000"/>
              </a:buClr>
              <a:buSzPct val="65000"/>
              <a:buFont typeface="Wingdings" panose="05000000000000000000" pitchFamily="2" charset="2"/>
              <a:buChar char="m"/>
              <a:defRPr/>
            </a:pPr>
            <a:r>
              <a:rPr lang="en-US" b="1" dirty="0" smtClean="0">
                <a:latin typeface="Times New Roman" panose="02020603050405020304" pitchFamily="18" charset="0"/>
              </a:rPr>
              <a:t>The sum of the deviations from the mean is 0.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38150" y="285750"/>
            <a:ext cx="4513263" cy="2406650"/>
          </a:xfrm>
          <a:prstGeom prst="rect">
            <a:avLst/>
          </a:prstGeom>
          <a:solidFill>
            <a:schemeClr val="bg1"/>
          </a:solidFill>
          <a:ln w="57150">
            <a:solidFill>
              <a:srgbClr val="CC6600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latin typeface="Times New Roman" panose="02020603050405020304" pitchFamily="18" charset="0"/>
              </a:rPr>
              <a:t>The </a:t>
            </a:r>
            <a:r>
              <a:rPr lang="en-US" sz="3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Arithmetic Mean</a:t>
            </a:r>
            <a:r>
              <a:rPr lang="en-US" sz="2800" dirty="0">
                <a:latin typeface="Times New Roman" panose="02020603050405020304" pitchFamily="18" charset="0"/>
              </a:rPr>
              <a:t> is the most widely used measure of location and shows the central value of the data.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762000" y="3148013"/>
            <a:ext cx="6710363" cy="479425"/>
          </a:xfrm>
          <a:prstGeom prst="rect">
            <a:avLst/>
          </a:prstGeom>
          <a:solidFill>
            <a:schemeClr val="bg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6600"/>
            </a:extrusionClr>
          </a:sp3d>
        </p:spPr>
        <p:txBody>
          <a:bodyPr wrap="none">
            <a:spAutoFit/>
            <a:flatTx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404960"/>
              </a:buClr>
              <a:buSzPct val="65000"/>
              <a:buFont typeface="Wingdings" pitchFamily="2" charset="2"/>
              <a:buNone/>
            </a:pPr>
            <a:r>
              <a:rPr lang="en-US" sz="2800" b="1" dirty="0">
                <a:latin typeface="Times New Roman" pitchFamily="18" charset="0"/>
              </a:rPr>
              <a:t>The major characteristics of the mean are: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7756525" y="1677988"/>
          <a:ext cx="1387475" cy="2243137"/>
        </p:xfrm>
        <a:graphic>
          <a:graphicData uri="http://schemas.openxmlformats.org/presentationml/2006/ole">
            <p:oleObj spid="_x0000_s1026" name="Flash Document" r:id="rId3" imgW="1387440" imgH="2242800" progId="">
              <p:embed/>
            </p:oleObj>
          </a:graphicData>
        </a:graphic>
      </p:graphicFrame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6ADA3452-C7C0-43D5-B280-66566C393F93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6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4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 autoUpdateAnimBg="0"/>
      <p:bldP spid="6148" grpId="0" build="p" bldLvl="2" animBg="1" autoUpdateAnimBg="0"/>
      <p:bldP spid="6149" grpId="0" animBg="1" autoUpdateAnimBg="0"/>
      <p:bldP spid="615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0" y="6324600"/>
            <a:ext cx="1679575" cy="36195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Example 2</a:t>
            </a:r>
          </a:p>
        </p:txBody>
      </p:sp>
      <p:sp>
        <p:nvSpPr>
          <p:cNvPr id="2057" name="Rectangle 3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sz="14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066800" y="4800600"/>
          <a:ext cx="6183313" cy="1103313"/>
        </p:xfrm>
        <a:graphic>
          <a:graphicData uri="http://schemas.openxmlformats.org/presentationml/2006/ole">
            <p:oleObj spid="_x0000_s2050" name="Equation" r:id="rId3" imgW="1993900" imgH="355600" progId="Equation.3">
              <p:embed/>
            </p:oleObj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09538" y="192088"/>
            <a:ext cx="9036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3200" dirty="0">
                <a:latin typeface="Times New Roman" panose="02020603050405020304" pitchFamily="18" charset="0"/>
              </a:rPr>
              <a:t>A </a:t>
            </a:r>
            <a:r>
              <a:rPr 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statistic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</a:rPr>
              <a:t>is a measurable characteristic of a sample.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398463" y="1273175"/>
            <a:ext cx="2270125" cy="30813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2800" dirty="0" smtClean="0">
                <a:latin typeface="Times New Roman" panose="02020603050405020304" pitchFamily="18" charset="0"/>
              </a:rPr>
              <a:t>A sample of five executives received the following bonus last year ($000):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4625975" y="1798638"/>
            <a:ext cx="1016000" cy="2528887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3300"/>
            </a:extrusionClr>
            <a:contourClr>
              <a:srgbClr val="FF3300"/>
            </a:contourClr>
          </a:sp3d>
          <a:extLst>
            <a:ext uri="{91240B29-F687-4F45-9708-019B960494DF}"/>
            <a:ext uri="{AF507438-7753-43E0-B8FC-AC1667EBCBE1}"/>
          </a:extLst>
        </p:spPr>
        <p:txBody>
          <a:bodyPr>
            <a:spAutoFit/>
            <a:flatTx/>
          </a:bodyPr>
          <a:lstStyle/>
          <a:p>
            <a:pPr>
              <a:spcBef>
                <a:spcPct val="20000"/>
              </a:spcBef>
              <a:buClr>
                <a:srgbClr val="40496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14.0, 15.0, 17.0, 16.0, 15.0</a:t>
            </a:r>
          </a:p>
        </p:txBody>
      </p:sp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6850063" y="1339850"/>
          <a:ext cx="2293937" cy="1778000"/>
        </p:xfrm>
        <a:graphic>
          <a:graphicData uri="http://schemas.openxmlformats.org/presentationml/2006/ole">
            <p:oleObj spid="_x0000_s2051" name="Flash Document" r:id="rId4" imgW="2293560" imgH="1778760" progId="">
              <p:embed/>
            </p:oleObj>
          </a:graphicData>
        </a:graphic>
      </p:graphicFrame>
      <p:graphicFrame>
        <p:nvGraphicFramePr>
          <p:cNvPr id="2052" name="Object 9"/>
          <p:cNvGraphicFramePr>
            <a:graphicFrameLocks noChangeAspect="1"/>
          </p:cNvGraphicFramePr>
          <p:nvPr/>
        </p:nvGraphicFramePr>
        <p:xfrm>
          <a:off x="5737225" y="854075"/>
          <a:ext cx="1211263" cy="1757363"/>
        </p:xfrm>
        <a:graphic>
          <a:graphicData uri="http://schemas.openxmlformats.org/presentationml/2006/ole">
            <p:oleObj spid="_x0000_s2052" name="Flash Document" r:id="rId5" imgW="1211400" imgH="1757520" progId="">
              <p:embed/>
            </p:oleObj>
          </a:graphicData>
        </a:graphic>
      </p:graphicFrame>
      <p:graphicFrame>
        <p:nvGraphicFramePr>
          <p:cNvPr id="2053" name="Object 10"/>
          <p:cNvGraphicFramePr>
            <a:graphicFrameLocks noChangeAspect="1"/>
          </p:cNvGraphicFramePr>
          <p:nvPr/>
        </p:nvGraphicFramePr>
        <p:xfrm>
          <a:off x="2906713" y="904875"/>
          <a:ext cx="1214437" cy="1771650"/>
        </p:xfrm>
        <a:graphic>
          <a:graphicData uri="http://schemas.openxmlformats.org/presentationml/2006/ole">
            <p:oleObj spid="_x0000_s2053" name="Flash Document" r:id="rId6" imgW="1502280" imgH="2190600" progId="">
              <p:embed/>
            </p:oleObj>
          </a:graphicData>
        </a:graphic>
      </p:graphicFrame>
      <p:graphicFrame>
        <p:nvGraphicFramePr>
          <p:cNvPr id="2054" name="Object 11"/>
          <p:cNvGraphicFramePr>
            <a:graphicFrameLocks noChangeAspect="1"/>
          </p:cNvGraphicFramePr>
          <p:nvPr/>
        </p:nvGraphicFramePr>
        <p:xfrm>
          <a:off x="2960688" y="2762250"/>
          <a:ext cx="1241425" cy="2170113"/>
        </p:xfrm>
        <a:graphic>
          <a:graphicData uri="http://schemas.openxmlformats.org/presentationml/2006/ole">
            <p:oleObj spid="_x0000_s2054" name="Flash Document" r:id="rId7" imgW="1240920" imgH="2170440" progId="">
              <p:embed/>
            </p:oleObj>
          </a:graphicData>
        </a:graphic>
      </p:graphicFrame>
      <p:graphicFrame>
        <p:nvGraphicFramePr>
          <p:cNvPr id="2055" name="Object 12"/>
          <p:cNvGraphicFramePr>
            <a:graphicFrameLocks noChangeAspect="1"/>
          </p:cNvGraphicFramePr>
          <p:nvPr/>
        </p:nvGraphicFramePr>
        <p:xfrm>
          <a:off x="6816725" y="3359150"/>
          <a:ext cx="1130300" cy="1387475"/>
        </p:xfrm>
        <a:graphic>
          <a:graphicData uri="http://schemas.openxmlformats.org/presentationml/2006/ole">
            <p:oleObj spid="_x0000_s2055" name="Flash Document" r:id="rId8" imgW="843840" imgH="1036440" progId="">
              <p:embed/>
            </p:oleObj>
          </a:graphicData>
        </a:graphic>
      </p:graphicFrame>
      <p:sp>
        <p:nvSpPr>
          <p:cNvPr id="2061" name="Rectangle 14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8037360B-3ADC-4F46-BBE6-F9ED14E1C6CF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7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2062" name="TextBox 1"/>
          <p:cNvSpPr txBox="1">
            <a:spLocks noChangeArrowheads="1"/>
          </p:cNvSpPr>
          <p:nvPr/>
        </p:nvSpPr>
        <p:spPr bwMode="auto">
          <a:xfrm>
            <a:off x="838200" y="4800600"/>
            <a:ext cx="6858000" cy="1219200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93038" cy="990600"/>
          </a:xfrm>
        </p:spPr>
        <p:txBody>
          <a:bodyPr/>
          <a:lstStyle/>
          <a:p>
            <a:r>
              <a:rPr lang="en-US" dirty="0" smtClean="0"/>
              <a:t>Arithmetic Mean</a:t>
            </a:r>
          </a:p>
        </p:txBody>
      </p:sp>
      <p:sp>
        <p:nvSpPr>
          <p:cNvPr id="3077" name="Rectangle 3"/>
          <p:cNvSpPr txBox="1">
            <a:spLocks noChangeArrowheads="1"/>
          </p:cNvSpPr>
          <p:nvPr/>
        </p:nvSpPr>
        <p:spPr bwMode="auto">
          <a:xfrm>
            <a:off x="703263" y="1509713"/>
            <a:ext cx="80772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The most common measure of central tendency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Mean = sum of values divided by the number of values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Affected by extreme values (outliers)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 rot="-5400000">
            <a:off x="5905500" y="4381500"/>
            <a:ext cx="609600" cy="228600"/>
          </a:xfrm>
          <a:prstGeom prst="rightArrow">
            <a:avLst>
              <a:gd name="adj1" fmla="val 50000"/>
              <a:gd name="adj2" fmla="val 6716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079" name="Line 6"/>
          <p:cNvSpPr>
            <a:spLocks noChangeShapeType="1"/>
          </p:cNvSpPr>
          <p:nvPr/>
        </p:nvSpPr>
        <p:spPr bwMode="auto">
          <a:xfrm>
            <a:off x="703263" y="3962400"/>
            <a:ext cx="3354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80" name="Rectangle 7"/>
          <p:cNvSpPr>
            <a:spLocks noChangeArrowheads="1"/>
          </p:cNvSpPr>
          <p:nvPr/>
        </p:nvSpPr>
        <p:spPr bwMode="auto">
          <a:xfrm>
            <a:off x="504825" y="3930650"/>
            <a:ext cx="3984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0  1   2   3   4   5   6   7   8   9   10</a:t>
            </a:r>
          </a:p>
        </p:txBody>
      </p:sp>
      <p:sp>
        <p:nvSpPr>
          <p:cNvPr id="3081" name="Rectangle 8"/>
          <p:cNvSpPr>
            <a:spLocks noChangeArrowheads="1"/>
          </p:cNvSpPr>
          <p:nvPr/>
        </p:nvSpPr>
        <p:spPr bwMode="auto">
          <a:xfrm>
            <a:off x="609600" y="3657600"/>
            <a:ext cx="3143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082" name="Oval 9"/>
          <p:cNvSpPr>
            <a:spLocks noChangeArrowheads="1"/>
          </p:cNvSpPr>
          <p:nvPr/>
        </p:nvSpPr>
        <p:spPr bwMode="auto">
          <a:xfrm>
            <a:off x="8382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083" name="Oval 10"/>
          <p:cNvSpPr>
            <a:spLocks noChangeArrowheads="1"/>
          </p:cNvSpPr>
          <p:nvPr/>
        </p:nvSpPr>
        <p:spPr bwMode="auto">
          <a:xfrm>
            <a:off x="11430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084" name="Oval 11"/>
          <p:cNvSpPr>
            <a:spLocks noChangeArrowheads="1"/>
          </p:cNvSpPr>
          <p:nvPr/>
        </p:nvSpPr>
        <p:spPr bwMode="auto">
          <a:xfrm>
            <a:off x="14478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085" name="Oval 12"/>
          <p:cNvSpPr>
            <a:spLocks noChangeArrowheads="1"/>
          </p:cNvSpPr>
          <p:nvPr/>
        </p:nvSpPr>
        <p:spPr bwMode="auto">
          <a:xfrm>
            <a:off x="17526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086" name="Oval 13"/>
          <p:cNvSpPr>
            <a:spLocks noChangeArrowheads="1"/>
          </p:cNvSpPr>
          <p:nvPr/>
        </p:nvSpPr>
        <p:spPr bwMode="auto">
          <a:xfrm>
            <a:off x="20574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087" name="AutoShape 14"/>
          <p:cNvSpPr>
            <a:spLocks noChangeArrowheads="1"/>
          </p:cNvSpPr>
          <p:nvPr/>
        </p:nvSpPr>
        <p:spPr bwMode="auto">
          <a:xfrm rot="-5400000">
            <a:off x="1257300" y="4457700"/>
            <a:ext cx="609600" cy="228600"/>
          </a:xfrm>
          <a:prstGeom prst="rightArrow">
            <a:avLst>
              <a:gd name="adj1" fmla="val 50000"/>
              <a:gd name="adj2" fmla="val 6716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088" name="Rectangle 15"/>
          <p:cNvSpPr>
            <a:spLocks noChangeArrowheads="1"/>
          </p:cNvSpPr>
          <p:nvPr/>
        </p:nvSpPr>
        <p:spPr bwMode="auto">
          <a:xfrm>
            <a:off x="1447800" y="4800600"/>
            <a:ext cx="15240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Mean = 3</a:t>
            </a:r>
          </a:p>
        </p:txBody>
      </p:sp>
      <p:sp>
        <p:nvSpPr>
          <p:cNvPr id="3089" name="Line 16"/>
          <p:cNvSpPr>
            <a:spLocks noChangeShapeType="1"/>
          </p:cNvSpPr>
          <p:nvPr/>
        </p:nvSpPr>
        <p:spPr bwMode="auto">
          <a:xfrm>
            <a:off x="5046663" y="3962400"/>
            <a:ext cx="3354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090" name="Rectangle 17"/>
          <p:cNvSpPr>
            <a:spLocks noChangeArrowheads="1"/>
          </p:cNvSpPr>
          <p:nvPr/>
        </p:nvSpPr>
        <p:spPr bwMode="auto">
          <a:xfrm>
            <a:off x="4733925" y="3886200"/>
            <a:ext cx="398462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  0  1   2   3   4   5   6   7   8   9   10</a:t>
            </a:r>
          </a:p>
        </p:txBody>
      </p:sp>
      <p:sp>
        <p:nvSpPr>
          <p:cNvPr id="3091" name="Rectangle 18"/>
          <p:cNvSpPr>
            <a:spLocks noChangeArrowheads="1"/>
          </p:cNvSpPr>
          <p:nvPr/>
        </p:nvSpPr>
        <p:spPr bwMode="auto">
          <a:xfrm>
            <a:off x="4953000" y="3657600"/>
            <a:ext cx="3143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3092" name="Oval 19"/>
          <p:cNvSpPr>
            <a:spLocks noChangeArrowheads="1"/>
          </p:cNvSpPr>
          <p:nvPr/>
        </p:nvSpPr>
        <p:spPr bwMode="auto">
          <a:xfrm>
            <a:off x="51816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093" name="Oval 20"/>
          <p:cNvSpPr>
            <a:spLocks noChangeArrowheads="1"/>
          </p:cNvSpPr>
          <p:nvPr/>
        </p:nvSpPr>
        <p:spPr bwMode="auto">
          <a:xfrm>
            <a:off x="54864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094" name="Oval 21"/>
          <p:cNvSpPr>
            <a:spLocks noChangeArrowheads="1"/>
          </p:cNvSpPr>
          <p:nvPr/>
        </p:nvSpPr>
        <p:spPr bwMode="auto">
          <a:xfrm>
            <a:off x="57912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095" name="Oval 22"/>
          <p:cNvSpPr>
            <a:spLocks noChangeArrowheads="1"/>
          </p:cNvSpPr>
          <p:nvPr/>
        </p:nvSpPr>
        <p:spPr bwMode="auto">
          <a:xfrm>
            <a:off x="60960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096" name="Oval 23"/>
          <p:cNvSpPr>
            <a:spLocks noChangeArrowheads="1"/>
          </p:cNvSpPr>
          <p:nvPr/>
        </p:nvSpPr>
        <p:spPr bwMode="auto">
          <a:xfrm>
            <a:off x="80772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3097" name="Rectangle 24"/>
          <p:cNvSpPr>
            <a:spLocks noChangeArrowheads="1"/>
          </p:cNvSpPr>
          <p:nvPr/>
        </p:nvSpPr>
        <p:spPr bwMode="auto">
          <a:xfrm>
            <a:off x="6096000" y="4800600"/>
            <a:ext cx="15240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Mean = 4</a:t>
            </a:r>
          </a:p>
        </p:txBody>
      </p:sp>
      <p:graphicFrame>
        <p:nvGraphicFramePr>
          <p:cNvPr id="3074" name="Object 25"/>
          <p:cNvGraphicFramePr>
            <a:graphicFrameLocks noChangeAspect="1"/>
          </p:cNvGraphicFramePr>
          <p:nvPr/>
        </p:nvGraphicFramePr>
        <p:xfrm>
          <a:off x="838200" y="5410200"/>
          <a:ext cx="3022600" cy="731838"/>
        </p:xfrm>
        <a:graphic>
          <a:graphicData uri="http://schemas.openxmlformats.org/presentationml/2006/ole">
            <p:oleObj spid="_x0000_s3074" name="Equation" r:id="rId3" imgW="1625600" imgH="393700" progId="Equation.3">
              <p:embed/>
            </p:oleObj>
          </a:graphicData>
        </a:graphic>
      </p:graphicFrame>
      <p:graphicFrame>
        <p:nvGraphicFramePr>
          <p:cNvPr id="3075" name="Object 26"/>
          <p:cNvGraphicFramePr>
            <a:graphicFrameLocks noChangeAspect="1"/>
          </p:cNvGraphicFramePr>
          <p:nvPr/>
        </p:nvGraphicFramePr>
        <p:xfrm>
          <a:off x="5276850" y="5410200"/>
          <a:ext cx="3187700" cy="731838"/>
        </p:xfrm>
        <a:graphic>
          <a:graphicData uri="http://schemas.openxmlformats.org/presentationml/2006/ole">
            <p:oleObj spid="_x0000_s3075" name="Equation" r:id="rId4" imgW="1714500" imgH="393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600" y="6324600"/>
            <a:ext cx="3756025" cy="323850"/>
          </a:xfrm>
          <a:solidFill>
            <a:srgbClr val="FFCC99">
              <a:alpha val="50195"/>
            </a:srgbClr>
          </a:solidFill>
          <a:ln>
            <a:solidFill>
              <a:schemeClr val="tx1"/>
            </a:solidFill>
          </a:ln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Properties of the Arithmetic Mean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endParaRPr lang="en-US" sz="1400" b="1" i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00050" y="1112838"/>
            <a:ext cx="8382000" cy="48529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404960"/>
              </a:buClr>
              <a:buSzPct val="65000"/>
              <a:buFont typeface="Wingdings" pitchFamily="2" charset="2"/>
              <a:buChar char="m"/>
            </a:pPr>
            <a:r>
              <a:rPr lang="en-US" sz="2800" dirty="0">
                <a:latin typeface="Times New Roman" pitchFamily="18" charset="0"/>
              </a:rPr>
              <a:t>Every set of interval-level and ratio-level data has a mean.</a:t>
            </a:r>
          </a:p>
          <a:p>
            <a:pPr>
              <a:spcBef>
                <a:spcPct val="50000"/>
              </a:spcBef>
              <a:buClr>
                <a:srgbClr val="404960"/>
              </a:buClr>
              <a:buSzPct val="65000"/>
              <a:buFont typeface="Wingdings" pitchFamily="2" charset="2"/>
              <a:buChar char="m"/>
            </a:pPr>
            <a:r>
              <a:rPr lang="en-US" sz="2800" dirty="0">
                <a:latin typeface="Times New Roman" pitchFamily="18" charset="0"/>
              </a:rPr>
              <a:t>All the values are included in computing the mean.</a:t>
            </a:r>
          </a:p>
          <a:p>
            <a:pPr>
              <a:spcBef>
                <a:spcPct val="50000"/>
              </a:spcBef>
              <a:buClr>
                <a:srgbClr val="404960"/>
              </a:buClr>
              <a:buSzPct val="65000"/>
              <a:buFont typeface="Wingdings" pitchFamily="2" charset="2"/>
              <a:buChar char="m"/>
            </a:pPr>
            <a:r>
              <a:rPr lang="en-US" sz="2800" dirty="0">
                <a:latin typeface="Times New Roman" pitchFamily="18" charset="0"/>
              </a:rPr>
              <a:t>A set of data has a unique mean.</a:t>
            </a:r>
          </a:p>
          <a:p>
            <a:pPr>
              <a:spcBef>
                <a:spcPct val="50000"/>
              </a:spcBef>
              <a:buClr>
                <a:srgbClr val="404960"/>
              </a:buClr>
              <a:buSzPct val="65000"/>
              <a:buFont typeface="Wingdings" pitchFamily="2" charset="2"/>
              <a:buChar char="m"/>
            </a:pPr>
            <a:r>
              <a:rPr lang="en-US" sz="2800" dirty="0">
                <a:latin typeface="Times New Roman" pitchFamily="18" charset="0"/>
              </a:rPr>
              <a:t>The mean is affected by unusually large or small data values.</a:t>
            </a:r>
          </a:p>
          <a:p>
            <a:pPr>
              <a:spcBef>
                <a:spcPct val="50000"/>
              </a:spcBef>
              <a:buClr>
                <a:srgbClr val="404960"/>
              </a:buClr>
              <a:buSzPct val="65000"/>
              <a:buFont typeface="Wingdings" pitchFamily="2" charset="2"/>
              <a:buChar char="m"/>
            </a:pPr>
            <a:r>
              <a:rPr lang="en-US" sz="2800" dirty="0">
                <a:latin typeface="Times New Roman" pitchFamily="18" charset="0"/>
              </a:rPr>
              <a:t>The arithmetic mean is the only measure of location where the sum of the deviations of each value from the mean is zero.</a:t>
            </a:r>
            <a:r>
              <a:rPr lang="en-US" sz="3200" dirty="0">
                <a:latin typeface="Times New Roman" pitchFamily="18" charset="0"/>
              </a:rPr>
              <a:t> 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274763" y="231775"/>
            <a:ext cx="5883275" cy="6413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FF"/>
            </a:extrusionClr>
            <a:contourClr>
              <a:srgbClr val="0066FF"/>
            </a:contourClr>
          </a:sp3d>
          <a:extLst/>
        </p:spPr>
        <p:txBody>
          <a:bodyPr wrap="none">
            <a:spAutoFit/>
            <a:flatTx/>
          </a:bodyPr>
          <a:lstStyle/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Properties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of the Arithmetic Mean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8482013" y="76200"/>
            <a:ext cx="509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en-US" sz="1400" b="1" i="1" dirty="0">
                <a:solidFill>
                  <a:schemeClr val="hlink"/>
                </a:solidFill>
                <a:latin typeface="Times New Roman" pitchFamily="18" charset="0"/>
              </a:rPr>
              <a:t>3- </a:t>
            </a:r>
            <a:fld id="{8A49453C-2608-4C8F-9F4A-AF7C83280865}" type="slidenum">
              <a:rPr lang="en-US" sz="1400" b="1" i="1">
                <a:solidFill>
                  <a:schemeClr val="hlink"/>
                </a:solidFill>
                <a:latin typeface="Times New Roman" pitchFamily="18" charset="0"/>
              </a:rPr>
              <a:pPr/>
              <a:t>9</a:t>
            </a:fld>
            <a:endParaRPr lang="en-US" sz="1400" b="1" i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2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 animBg="1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</TotalTime>
  <Words>1984</Words>
  <Application>Microsoft Office PowerPoint</Application>
  <PresentationFormat>On-screen Show (4:3)</PresentationFormat>
  <Paragraphs>260</Paragraphs>
  <Slides>42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Equity</vt:lpstr>
      <vt:lpstr>Flash Document</vt:lpstr>
      <vt:lpstr>Equation</vt:lpstr>
      <vt:lpstr>Flash Movie</vt:lpstr>
      <vt:lpstr>Chart</vt:lpstr>
      <vt:lpstr>Worksheet</vt:lpstr>
      <vt:lpstr>Document</vt:lpstr>
      <vt:lpstr>Introduction to Statistics </vt:lpstr>
      <vt:lpstr>Goals</vt:lpstr>
      <vt:lpstr>Goals</vt:lpstr>
      <vt:lpstr>Slide 4</vt:lpstr>
      <vt:lpstr>Slide 5</vt:lpstr>
      <vt:lpstr>Characteristics of the Mean</vt:lpstr>
      <vt:lpstr>Example 2</vt:lpstr>
      <vt:lpstr>Arithmetic Mean</vt:lpstr>
      <vt:lpstr>Properties of the Arithmetic Mean</vt:lpstr>
      <vt:lpstr>Example 3</vt:lpstr>
      <vt:lpstr>Weighted Mean</vt:lpstr>
      <vt:lpstr>Example 4</vt:lpstr>
      <vt:lpstr>The Median</vt:lpstr>
      <vt:lpstr>The median (continued)</vt:lpstr>
      <vt:lpstr>Example 5</vt:lpstr>
      <vt:lpstr>Properties of the Median</vt:lpstr>
      <vt:lpstr>Mode</vt:lpstr>
      <vt:lpstr>Which measure of location is the “best”?</vt:lpstr>
      <vt:lpstr>The Relative Positions of the Mean, Median, and Mode</vt:lpstr>
      <vt:lpstr>The Relative Positions of the Mean, Median, and Mode:  Symmetric Distribution</vt:lpstr>
      <vt:lpstr>The Relative Positions of the Mean, Median, and Mode:  Right Skewed Distribution</vt:lpstr>
      <vt:lpstr>The Relative Positions of the Mean, Median, and Mode:  Left Skewed Distribution</vt:lpstr>
      <vt:lpstr>Slide 23</vt:lpstr>
      <vt:lpstr>Measures of Dispersion</vt:lpstr>
      <vt:lpstr>Example 9</vt:lpstr>
      <vt:lpstr>Mean Deviation</vt:lpstr>
      <vt:lpstr>Example 10</vt:lpstr>
      <vt:lpstr>Population Variance</vt:lpstr>
      <vt:lpstr>Variance and standard deviation</vt:lpstr>
      <vt:lpstr>Example 9 continued</vt:lpstr>
      <vt:lpstr>Sample variance and standard deviation</vt:lpstr>
      <vt:lpstr>Example 11</vt:lpstr>
      <vt:lpstr>Chebyshev’s theorem</vt:lpstr>
      <vt:lpstr>Interpretation and Uses of the  Standard Deviation</vt:lpstr>
      <vt:lpstr>Interpretation and Uses of the Standard Deviation</vt:lpstr>
      <vt:lpstr>The Mean of Grouped Data</vt:lpstr>
      <vt:lpstr>Example 12</vt:lpstr>
      <vt:lpstr>The Median of Grouped Data</vt:lpstr>
      <vt:lpstr>Finding the Median Class</vt:lpstr>
      <vt:lpstr>Example 12 continued</vt:lpstr>
      <vt:lpstr>Example 12 continued</vt:lpstr>
      <vt:lpstr>Probable 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</cp:revision>
  <dcterms:created xsi:type="dcterms:W3CDTF">2006-08-16T00:00:00Z</dcterms:created>
  <dcterms:modified xsi:type="dcterms:W3CDTF">2016-09-24T09:52:28Z</dcterms:modified>
</cp:coreProperties>
</file>