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mp4" ContentType="video/mp4"/>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53"/>
  </p:notesMasterIdLst>
  <p:sldIdLst>
    <p:sldId id="334" r:id="rId2"/>
    <p:sldId id="282" r:id="rId3"/>
    <p:sldId id="285" r:id="rId4"/>
    <p:sldId id="286" r:id="rId5"/>
    <p:sldId id="266" r:id="rId6"/>
    <p:sldId id="287" r:id="rId7"/>
    <p:sldId id="274" r:id="rId8"/>
    <p:sldId id="289" r:id="rId9"/>
    <p:sldId id="288" r:id="rId10"/>
    <p:sldId id="290" r:id="rId11"/>
    <p:sldId id="293" r:id="rId12"/>
    <p:sldId id="291" r:id="rId13"/>
    <p:sldId id="294" r:id="rId14"/>
    <p:sldId id="295" r:id="rId15"/>
    <p:sldId id="296" r:id="rId16"/>
    <p:sldId id="298" r:id="rId17"/>
    <p:sldId id="301" r:id="rId18"/>
    <p:sldId id="302" r:id="rId19"/>
    <p:sldId id="303" r:id="rId20"/>
    <p:sldId id="304" r:id="rId21"/>
    <p:sldId id="305" r:id="rId22"/>
    <p:sldId id="272" r:id="rId23"/>
    <p:sldId id="273" r:id="rId24"/>
    <p:sldId id="261" r:id="rId25"/>
    <p:sldId id="271" r:id="rId26"/>
    <p:sldId id="263" r:id="rId27"/>
    <p:sldId id="310" r:id="rId28"/>
    <p:sldId id="308" r:id="rId29"/>
    <p:sldId id="309" r:id="rId30"/>
    <p:sldId id="311" r:id="rId31"/>
    <p:sldId id="312" r:id="rId32"/>
    <p:sldId id="264" r:id="rId33"/>
    <p:sldId id="265" r:id="rId34"/>
    <p:sldId id="313" r:id="rId35"/>
    <p:sldId id="315" r:id="rId36"/>
    <p:sldId id="318" r:id="rId37"/>
    <p:sldId id="317" r:id="rId38"/>
    <p:sldId id="316" r:id="rId39"/>
    <p:sldId id="319" r:id="rId40"/>
    <p:sldId id="322" r:id="rId41"/>
    <p:sldId id="320" r:id="rId42"/>
    <p:sldId id="321" r:id="rId43"/>
    <p:sldId id="323" r:id="rId44"/>
    <p:sldId id="326" r:id="rId45"/>
    <p:sldId id="324" r:id="rId46"/>
    <p:sldId id="325" r:id="rId47"/>
    <p:sldId id="335" r:id="rId48"/>
    <p:sldId id="332" r:id="rId49"/>
    <p:sldId id="336" r:id="rId50"/>
    <p:sldId id="337" r:id="rId51"/>
    <p:sldId id="338"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79" autoAdjust="0"/>
    <p:restoredTop sz="94660"/>
  </p:normalViewPr>
  <p:slideViewPr>
    <p:cSldViewPr>
      <p:cViewPr varScale="1">
        <p:scale>
          <a:sx n="68" d="100"/>
          <a:sy n="68" d="100"/>
        </p:scale>
        <p:origin x="-159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0058303-1644-429C-9370-38A52A7A37C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22177B-B8E4-4C35-8562-8B9BB280FF2A}" type="slidenum">
              <a:rPr lang="en-US" altLang="en-US"/>
              <a:pPr eaLnBrk="1" hangingPunct="1"/>
              <a:t>6</a:t>
            </a:fld>
            <a:endParaRPr lang="en-US" altLang="en-US"/>
          </a:p>
        </p:txBody>
      </p:sp>
      <p:sp>
        <p:nvSpPr>
          <p:cNvPr id="62467" name="Rectangle 2"/>
          <p:cNvSpPr>
            <a:spLocks noGrp="1" noRot="1" noChangeAspect="1" noChangeArrowheads="1" noTextEdit="1"/>
          </p:cNvSpPr>
          <p:nvPr>
            <p:ph type="sldImg"/>
          </p:nvPr>
        </p:nvSpPr>
        <p:spPr>
          <a:xfrm>
            <a:off x="1158875" y="681038"/>
            <a:ext cx="4541838" cy="3406775"/>
          </a:xfrm>
          <a:ln/>
        </p:spPr>
      </p:sp>
      <p:sp>
        <p:nvSpPr>
          <p:cNvPr id="62468" name="Rectangle 3"/>
          <p:cNvSpPr>
            <a:spLocks noGrp="1" noChangeArrowheads="1"/>
          </p:cNvSpPr>
          <p:nvPr>
            <p:ph type="body" idx="1"/>
          </p:nvPr>
        </p:nvSpPr>
        <p:spPr>
          <a:xfrm>
            <a:off x="903288" y="4314825"/>
            <a:ext cx="5051425" cy="4162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Backbone example: E.g. each segment may have a transfer rate of 10Mbps (megabits per second or 1 million bits a second) while the backbone may operate at 100Mbps</a:t>
            </a:r>
          </a:p>
          <a:p>
            <a:pPr eaLnBrk="1" hangingPunct="1"/>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E30590-186B-4120-8FBB-7704F5C3BC8E}" type="slidenum">
              <a:rPr lang="en-US" altLang="en-US"/>
              <a:pPr eaLnBrk="1" hangingPunct="1"/>
              <a:t>7</a:t>
            </a:fld>
            <a:endParaRPr lang="en-US" altLang="en-US"/>
          </a:p>
        </p:txBody>
      </p:sp>
      <p:sp>
        <p:nvSpPr>
          <p:cNvPr id="63491" name="Rectangle 2"/>
          <p:cNvSpPr>
            <a:spLocks noGrp="1" noRot="1" noChangeAspect="1" noChangeArrowheads="1" noTextEdit="1"/>
          </p:cNvSpPr>
          <p:nvPr>
            <p:ph type="sldImg"/>
          </p:nvPr>
        </p:nvSpPr>
        <p:spPr>
          <a:xfrm>
            <a:off x="1158875" y="681038"/>
            <a:ext cx="4541838" cy="3406775"/>
          </a:xfrm>
          <a:ln/>
        </p:spPr>
      </p:sp>
      <p:sp>
        <p:nvSpPr>
          <p:cNvPr id="63492" name="Rectangle 3"/>
          <p:cNvSpPr>
            <a:spLocks noGrp="1" noChangeArrowheads="1"/>
          </p:cNvSpPr>
          <p:nvPr>
            <p:ph type="body" idx="1"/>
          </p:nvPr>
        </p:nvSpPr>
        <p:spPr>
          <a:xfrm>
            <a:off x="903288" y="4314825"/>
            <a:ext cx="5051425" cy="4162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Network - A group of computers connected together in a way that allows information to be exchanged between the computers. </a:t>
            </a:r>
          </a:p>
          <a:p>
            <a:pPr eaLnBrk="1" hangingPunct="1"/>
            <a:r>
              <a:rPr lang="en-US" altLang="en-US" smtClean="0">
                <a:latin typeface="Arial" panose="020B0604020202020204" pitchFamily="34" charset="0"/>
              </a:rPr>
              <a:t>Node - Anything that is connected to the network. While a node is typically a computer, it can also be something like a printer or CD-ROM tower. </a:t>
            </a:r>
          </a:p>
          <a:p>
            <a:pPr eaLnBrk="1" hangingPunct="1"/>
            <a:r>
              <a:rPr lang="en-US" altLang="en-US" smtClean="0">
                <a:latin typeface="Arial" panose="020B0604020202020204" pitchFamily="34" charset="0"/>
              </a:rPr>
              <a:t>Segment - Any portion of a network that is separated, by a switch, bridge or router, from other parts of the network. </a:t>
            </a:r>
          </a:p>
          <a:p>
            <a:pPr eaLnBrk="1" hangingPunct="1"/>
            <a:r>
              <a:rPr lang="en-US" altLang="en-US" smtClean="0">
                <a:latin typeface="Arial" panose="020B0604020202020204" pitchFamily="34" charset="0"/>
              </a:rPr>
              <a:t>Backbone - The main cabling of a network that all of the segments connect to. Typically, the backbone is capable of carrying more information than the individual segments. For example, each segment may have a transfer rate of 10 Mbps (megabits per second: 1 million bits a second), while the backbone may operate at 100 Mbps. </a:t>
            </a:r>
          </a:p>
          <a:p>
            <a:pPr eaLnBrk="1" hangingPunct="1"/>
            <a:r>
              <a:rPr lang="en-US" altLang="en-US" smtClean="0">
                <a:latin typeface="Arial" panose="020B0604020202020204" pitchFamily="34" charset="0"/>
              </a:rPr>
              <a:t>Topology - The way that each node is physically connected to the network.</a:t>
            </a:r>
          </a:p>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8303-1644-429C-9370-38A52A7A37CF}" type="slidenum">
              <a:rPr lang="en-US" altLang="en-US" smtClean="0"/>
              <a:pPr/>
              <a:t>15</a:t>
            </a:fld>
            <a:endParaRPr lang="en-US" altLang="en-US"/>
          </a:p>
        </p:txBody>
      </p:sp>
    </p:spTree>
    <p:extLst>
      <p:ext uri="{BB962C8B-B14F-4D97-AF65-F5344CB8AC3E}">
        <p14:creationId xmlns:p14="http://schemas.microsoft.com/office/powerpoint/2010/main" xmlns="" val="83634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endParaRPr lang="en-US" altLang="en-US"/>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n-US" altLang="en-US"/>
          </a:p>
        </p:txBody>
      </p:sp>
      <p:sp>
        <p:nvSpPr>
          <p:cNvPr id="6" name="Slide Number Placeholder 5"/>
          <p:cNvSpPr>
            <a:spLocks noGrp="1"/>
          </p:cNvSpPr>
          <p:nvPr>
            <p:ph type="sldNum" sz="quarter" idx="12"/>
          </p:nvPr>
        </p:nvSpPr>
        <p:spPr>
          <a:xfrm>
            <a:off x="8275320" y="6117336"/>
            <a:ext cx="411480" cy="365125"/>
          </a:xfrm>
        </p:spPr>
        <p:txBody>
          <a:bodyPr/>
          <a:lstStyle/>
          <a:p>
            <a:fld id="{60B65200-F18F-4334-9787-F42AC217ED70}" type="slidenum">
              <a:rPr lang="en-US" altLang="en-US" smtClean="0"/>
              <a:pPr/>
              <a:t>‹#›</a:t>
            </a:fld>
            <a:endParaRPr lang="en-US"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xmlns="" val="305568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3E94CEA8-6595-4588-B60D-D34B5A0DB852}" type="slidenum">
              <a:rPr lang="en-US" altLang="en-US" smtClean="0"/>
              <a:pPr/>
              <a:t>‹#›</a:t>
            </a:fld>
            <a:endParaRPr lang="en-US" altLang="en-US"/>
          </a:p>
        </p:txBody>
      </p:sp>
    </p:spTree>
    <p:extLst>
      <p:ext uri="{BB962C8B-B14F-4D97-AF65-F5344CB8AC3E}">
        <p14:creationId xmlns:p14="http://schemas.microsoft.com/office/powerpoint/2010/main" xmlns="" val="92161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E94CEA8-6595-4588-B60D-D34B5A0DB852}" type="slidenum">
              <a:rPr lang="en-US" altLang="en-US" smtClean="0"/>
              <a:pPr/>
              <a:t>‹#›</a:t>
            </a:fld>
            <a:endParaRPr lang="en-US" altLang="en-US"/>
          </a:p>
        </p:txBody>
      </p:sp>
    </p:spTree>
    <p:extLst>
      <p:ext uri="{BB962C8B-B14F-4D97-AF65-F5344CB8AC3E}">
        <p14:creationId xmlns:p14="http://schemas.microsoft.com/office/powerpoint/2010/main" xmlns="" val="3828050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E94CEA8-6595-4588-B60D-D34B5A0DB852}" type="slidenum">
              <a:rPr lang="en-US" altLang="en-US" smtClean="0"/>
              <a:pPr/>
              <a:t>‹#›</a:t>
            </a:fld>
            <a:endParaRPr lang="en-US" altLang="en-US"/>
          </a:p>
        </p:txBody>
      </p:sp>
    </p:spTree>
    <p:extLst>
      <p:ext uri="{BB962C8B-B14F-4D97-AF65-F5344CB8AC3E}">
        <p14:creationId xmlns:p14="http://schemas.microsoft.com/office/powerpoint/2010/main" xmlns="" val="3586596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E94CEA8-6595-4588-B60D-D34B5A0DB852}" type="slidenum">
              <a:rPr lang="en-US" altLang="en-US" smtClean="0"/>
              <a:pPr/>
              <a:t>‹#›</a:t>
            </a:fld>
            <a:endParaRPr lang="en-US" altLang="en-US"/>
          </a:p>
        </p:txBody>
      </p:sp>
    </p:spTree>
    <p:extLst>
      <p:ext uri="{BB962C8B-B14F-4D97-AF65-F5344CB8AC3E}">
        <p14:creationId xmlns:p14="http://schemas.microsoft.com/office/powerpoint/2010/main" xmlns="" val="3423916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E94CEA8-6595-4588-B60D-D34B5A0DB852}" type="slidenum">
              <a:rPr lang="en-US" altLang="en-US" smtClean="0"/>
              <a:pPr/>
              <a:t>‹#›</a:t>
            </a:fld>
            <a:endParaRPr lang="en-US" altLang="en-US"/>
          </a:p>
        </p:txBody>
      </p:sp>
    </p:spTree>
    <p:extLst>
      <p:ext uri="{BB962C8B-B14F-4D97-AF65-F5344CB8AC3E}">
        <p14:creationId xmlns:p14="http://schemas.microsoft.com/office/powerpoint/2010/main" xmlns="" val="89103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E94CEA8-6595-4588-B60D-D34B5A0DB852}" type="slidenum">
              <a:rPr lang="en-US" altLang="en-US" smtClean="0"/>
              <a:pPr/>
              <a:t>‹#›</a:t>
            </a:fld>
            <a:endParaRPr lang="en-US" altLang="en-US"/>
          </a:p>
        </p:txBody>
      </p:sp>
    </p:spTree>
    <p:extLst>
      <p:ext uri="{BB962C8B-B14F-4D97-AF65-F5344CB8AC3E}">
        <p14:creationId xmlns:p14="http://schemas.microsoft.com/office/powerpoint/2010/main" xmlns="" val="2056470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FB71DBAF-D1CF-4873-8977-C1F9736EB10A}" type="slidenum">
              <a:rPr lang="en-US" altLang="en-US" smtClean="0"/>
              <a:pPr/>
              <a:t>‹#›</a:t>
            </a:fld>
            <a:endParaRPr lang="en-US" altLang="en-US"/>
          </a:p>
        </p:txBody>
      </p:sp>
    </p:spTree>
    <p:extLst>
      <p:ext uri="{BB962C8B-B14F-4D97-AF65-F5344CB8AC3E}">
        <p14:creationId xmlns:p14="http://schemas.microsoft.com/office/powerpoint/2010/main" xmlns="" val="1077760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71D176E7-68F0-43D0-A949-2F2FC3BED65A}" type="slidenum">
              <a:rPr lang="en-US" altLang="en-US" smtClean="0"/>
              <a:pPr/>
              <a:t>‹#›</a:t>
            </a:fld>
            <a:endParaRPr lang="en-US" altLang="en-US"/>
          </a:p>
        </p:txBody>
      </p:sp>
    </p:spTree>
    <p:extLst>
      <p:ext uri="{BB962C8B-B14F-4D97-AF65-F5344CB8AC3E}">
        <p14:creationId xmlns:p14="http://schemas.microsoft.com/office/powerpoint/2010/main" xmlns="" val="68505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endParaRPr lang="en-US" altLang="en-US"/>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n-US" altLang="en-US"/>
          </a:p>
        </p:txBody>
      </p:sp>
      <p:sp>
        <p:nvSpPr>
          <p:cNvPr id="6" name="Slide Number Placeholder 5"/>
          <p:cNvSpPr>
            <a:spLocks noGrp="1"/>
          </p:cNvSpPr>
          <p:nvPr>
            <p:ph type="sldNum" sz="quarter" idx="12"/>
          </p:nvPr>
        </p:nvSpPr>
        <p:spPr>
          <a:xfrm>
            <a:off x="8258967" y="6108173"/>
            <a:ext cx="427833" cy="365125"/>
          </a:xfrm>
        </p:spPr>
        <p:txBody>
          <a:bodyPr/>
          <a:lstStyle/>
          <a:p>
            <a:fld id="{DE157C74-DA95-43B9-B6B7-F12FED1CB847}" type="slidenum">
              <a:rPr lang="en-US" altLang="en-US" smtClean="0"/>
              <a:pPr/>
              <a:t>‹#›</a:t>
            </a:fld>
            <a:endParaRPr lang="en-US" altLang="en-US"/>
          </a:p>
        </p:txBody>
      </p:sp>
    </p:spTree>
    <p:extLst>
      <p:ext uri="{BB962C8B-B14F-4D97-AF65-F5344CB8AC3E}">
        <p14:creationId xmlns:p14="http://schemas.microsoft.com/office/powerpoint/2010/main" xmlns="" val="54268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a:xfrm>
            <a:off x="8273317" y="6116070"/>
            <a:ext cx="413483" cy="365125"/>
          </a:xfrm>
        </p:spPr>
        <p:txBody>
          <a:bodyPr/>
          <a:lstStyle/>
          <a:p>
            <a:fld id="{F687AFBB-3A77-400D-9B48-68ABE455902E}" type="slidenum">
              <a:rPr lang="en-US" altLang="en-US" smtClean="0"/>
              <a:pPr/>
              <a:t>‹#›</a:t>
            </a:fld>
            <a:endParaRPr lang="en-US" altLang="en-US"/>
          </a:p>
        </p:txBody>
      </p:sp>
    </p:spTree>
    <p:extLst>
      <p:ext uri="{BB962C8B-B14F-4D97-AF65-F5344CB8AC3E}">
        <p14:creationId xmlns:p14="http://schemas.microsoft.com/office/powerpoint/2010/main" xmlns="" val="347885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D87D61A9-101C-4D5A-9471-77B6D81DE069}" type="slidenum">
              <a:rPr lang="en-US" altLang="en-US" smtClean="0"/>
              <a:pPr/>
              <a:t>‹#›</a:t>
            </a:fld>
            <a:endParaRPr lang="en-US" altLang="en-US"/>
          </a:p>
        </p:txBody>
      </p:sp>
    </p:spTree>
    <p:extLst>
      <p:ext uri="{BB962C8B-B14F-4D97-AF65-F5344CB8AC3E}">
        <p14:creationId xmlns:p14="http://schemas.microsoft.com/office/powerpoint/2010/main" xmlns="" val="80199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4CF13F67-EC7E-49E0-91D2-8C3895B7275D}" type="slidenum">
              <a:rPr lang="en-US" altLang="en-US" smtClean="0"/>
              <a:pPr/>
              <a:t>‹#›</a:t>
            </a:fld>
            <a:endParaRPr lang="en-US" altLang="en-US"/>
          </a:p>
        </p:txBody>
      </p:sp>
    </p:spTree>
    <p:extLst>
      <p:ext uri="{BB962C8B-B14F-4D97-AF65-F5344CB8AC3E}">
        <p14:creationId xmlns:p14="http://schemas.microsoft.com/office/powerpoint/2010/main" xmlns="" val="11951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6417F1B8-440D-4639-BA11-52C6C87DDE57}" type="slidenum">
              <a:rPr lang="en-US" altLang="en-US" smtClean="0"/>
              <a:pPr/>
              <a:t>‹#›</a:t>
            </a:fld>
            <a:endParaRPr lang="en-US" altLang="en-US"/>
          </a:p>
        </p:txBody>
      </p:sp>
    </p:spTree>
    <p:extLst>
      <p:ext uri="{BB962C8B-B14F-4D97-AF65-F5344CB8AC3E}">
        <p14:creationId xmlns:p14="http://schemas.microsoft.com/office/powerpoint/2010/main" xmlns="" val="195266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997D3B88-2238-4351-84F7-338CA58E5424}" type="slidenum">
              <a:rPr lang="en-US" altLang="en-US" smtClean="0"/>
              <a:pPr/>
              <a:t>‹#›</a:t>
            </a:fld>
            <a:endParaRPr lang="en-US" altLang="en-US"/>
          </a:p>
        </p:txBody>
      </p:sp>
    </p:spTree>
    <p:extLst>
      <p:ext uri="{BB962C8B-B14F-4D97-AF65-F5344CB8AC3E}">
        <p14:creationId xmlns:p14="http://schemas.microsoft.com/office/powerpoint/2010/main" xmlns="" val="351081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DD31FCA3-E8EF-45B2-A490-CE4E7282185A}" type="slidenum">
              <a:rPr lang="en-US" altLang="en-US" smtClean="0"/>
              <a:pPr/>
              <a:t>‹#›</a:t>
            </a:fld>
            <a:endParaRPr lang="en-US" altLang="en-US"/>
          </a:p>
        </p:txBody>
      </p:sp>
    </p:spTree>
    <p:extLst>
      <p:ext uri="{BB962C8B-B14F-4D97-AF65-F5344CB8AC3E}">
        <p14:creationId xmlns:p14="http://schemas.microsoft.com/office/powerpoint/2010/main" xmlns="" val="424332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B7517C9F-E66C-4258-BD69-6CB04A4C8139}" type="slidenum">
              <a:rPr lang="en-US" altLang="en-US" smtClean="0"/>
              <a:pPr/>
              <a:t>‹#›</a:t>
            </a:fld>
            <a:endParaRPr lang="en-US" altLang="en-US"/>
          </a:p>
        </p:txBody>
      </p:sp>
    </p:spTree>
    <p:extLst>
      <p:ext uri="{BB962C8B-B14F-4D97-AF65-F5344CB8AC3E}">
        <p14:creationId xmlns:p14="http://schemas.microsoft.com/office/powerpoint/2010/main" xmlns="" val="390933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94CEA8-6595-4588-B60D-D34B5A0DB852}" type="slidenum">
              <a:rPr lang="en-US" altLang="en-US" smtClean="0"/>
              <a:pPr/>
              <a:t>‹#›</a:t>
            </a:fld>
            <a:endParaRPr lang="en-US" altLang="en-US"/>
          </a:p>
        </p:txBody>
      </p:sp>
    </p:spTree>
    <p:extLst>
      <p:ext uri="{BB962C8B-B14F-4D97-AF65-F5344CB8AC3E}">
        <p14:creationId xmlns:p14="http://schemas.microsoft.com/office/powerpoint/2010/main" xmlns="" val="427598922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Client_(computing)" TargetMode="External"/><Relationship Id="rId2" Type="http://schemas.openxmlformats.org/officeDocument/2006/relationships/hyperlink" Target="http://en.wikipedia.org/wiki/Computer_network"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en.wikipedia.org/wiki/Computer_bu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Switc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Network_switch" TargetMode="External"/><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Network_topology" TargetMode="External"/><Relationship Id="rId5" Type="http://schemas.openxmlformats.org/officeDocument/2006/relationships/hyperlink" Target="http://en.wikipedia.org/wiki/Computer_network" TargetMode="External"/><Relationship Id="rId4" Type="http://schemas.openxmlformats.org/officeDocument/2006/relationships/hyperlink" Target="http://en.wikipedia.org/wiki/Network_hu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en.wikipedia.org/wiki/Network_topolog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Node_(networking)" TargetMode="External"/><Relationship Id="rId2" Type="http://schemas.openxmlformats.org/officeDocument/2006/relationships/hyperlink" Target="http://en.wikipedia.org/wiki/Data_link" TargetMode="External"/><Relationship Id="rId1" Type="http://schemas.openxmlformats.org/officeDocument/2006/relationships/slideLayout" Target="../slideLayouts/slideLayout2.xml"/><Relationship Id="rId6" Type="http://schemas.openxmlformats.org/officeDocument/2006/relationships/hyperlink" Target="http://en.wikipedia.org/wiki/Logical_topology" TargetMode="External"/><Relationship Id="rId5" Type="http://schemas.openxmlformats.org/officeDocument/2006/relationships/hyperlink" Target="http://en.wikipedia.org/wiki/Topology" TargetMode="External"/><Relationship Id="rId4" Type="http://schemas.openxmlformats.org/officeDocument/2006/relationships/hyperlink" Target="http://en.wikipedia.org/wiki/Computer_networ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Ethernet" TargetMode="External"/><Relationship Id="rId2" Type="http://schemas.openxmlformats.org/officeDocument/2006/relationships/hyperlink" Target="http://en.wikipedia.org/wiki/Multistation_Access_Uni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Media_Access_Uni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free-computer-tips.info/wp-content/uploads/2010/08/hybrid_topology.gi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slideLayout" Target="../slideLayouts/slideLayout2.xml"/><Relationship Id="rId1" Type="http://schemas.openxmlformats.org/officeDocument/2006/relationships/video" Target="NULL" TargetMode="Externa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ANSI" TargetMode="External"/><Relationship Id="rId2" Type="http://schemas.openxmlformats.org/officeDocument/2006/relationships/hyperlink" Target="https://en.wikipedia.org/wiki/Telecommunications" TargetMode="External"/><Relationship Id="rId1" Type="http://schemas.openxmlformats.org/officeDocument/2006/relationships/slideLayout" Target="../slideLayouts/slideLayout2.xml"/><Relationship Id="rId6" Type="http://schemas.openxmlformats.org/officeDocument/2006/relationships/hyperlink" Target="https://en.wikipedia.org/wiki/Video" TargetMode="External"/><Relationship Id="rId5" Type="http://schemas.openxmlformats.org/officeDocument/2006/relationships/hyperlink" Target="https://en.wikipedia.org/wiki/Data_transmission" TargetMode="External"/><Relationship Id="rId4" Type="http://schemas.openxmlformats.org/officeDocument/2006/relationships/hyperlink" Target="https://en.wikipedia.org/wiki/Telephony"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slideLayout" Target="../slideLayouts/slideLayout2.xml"/><Relationship Id="rId1" Type="http://schemas.openxmlformats.org/officeDocument/2006/relationships/video" Target="NULL" TargetMode="Externa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739673" y="914401"/>
            <a:ext cx="6947127" cy="2971799"/>
          </a:xfrm>
          <a:ln>
            <a:noFill/>
          </a:ln>
        </p:spPr>
        <p:txBody>
          <a:bodyPr>
            <a:normAutofit/>
          </a:bodyPr>
          <a:lstStyle/>
          <a:p>
            <a:pPr eaLnBrk="1" hangingPunct="1"/>
            <a:r>
              <a:rPr lang="en-US" altLang="en-US" sz="6600" b="1" dirty="0" smtClean="0"/>
              <a:t>Network Topology</a:t>
            </a:r>
          </a:p>
        </p:txBody>
      </p:sp>
      <p:sp>
        <p:nvSpPr>
          <p:cNvPr id="2" name="Rectangle 1"/>
          <p:cNvSpPr/>
          <p:nvPr/>
        </p:nvSpPr>
        <p:spPr>
          <a:xfrm>
            <a:off x="6858000" y="5867400"/>
            <a:ext cx="22098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7813"/>
            <a:ext cx="8229600" cy="257175"/>
          </a:xfrm>
        </p:spPr>
        <p:txBody>
          <a:bodyPr>
            <a:normAutofit fontScale="90000"/>
          </a:bodyPr>
          <a:lstStyle/>
          <a:p>
            <a:pPr eaLnBrk="1" hangingPunct="1"/>
            <a:r>
              <a:rPr lang="en-US" altLang="en-US" sz="3800" smtClean="0">
                <a:solidFill>
                  <a:srgbClr val="CC3300"/>
                </a:solidFill>
              </a:rPr>
              <a:t>Bus Topology</a:t>
            </a:r>
          </a:p>
        </p:txBody>
      </p:sp>
      <p:sp>
        <p:nvSpPr>
          <p:cNvPr id="13315" name="Rectangle 3"/>
          <p:cNvSpPr>
            <a:spLocks noGrp="1" noChangeArrowheads="1"/>
          </p:cNvSpPr>
          <p:nvPr>
            <p:ph idx="1"/>
          </p:nvPr>
        </p:nvSpPr>
        <p:spPr>
          <a:xfrm>
            <a:off x="685800" y="990600"/>
            <a:ext cx="4114800" cy="5867400"/>
          </a:xfrm>
        </p:spPr>
        <p:txBody>
          <a:bodyPr/>
          <a:lstStyle/>
          <a:p>
            <a:pPr eaLnBrk="1" hangingPunct="1">
              <a:lnSpc>
                <a:spcPct val="80000"/>
              </a:lnSpc>
            </a:pPr>
            <a:r>
              <a:rPr lang="en-US" altLang="en-US" sz="1900" dirty="0" smtClean="0"/>
              <a:t>A </a:t>
            </a:r>
            <a:r>
              <a:rPr lang="en-US" altLang="en-US" sz="1900" b="1" dirty="0" smtClean="0"/>
              <a:t>bus network topology</a:t>
            </a:r>
            <a:r>
              <a:rPr lang="en-US" altLang="en-US" sz="1900" dirty="0" smtClean="0"/>
              <a:t> is a </a:t>
            </a:r>
            <a:r>
              <a:rPr lang="en-US" altLang="en-US" sz="1900" dirty="0" smtClean="0">
                <a:hlinkClick r:id="rId2" tooltip="Computer network"/>
              </a:rPr>
              <a:t>network architecture</a:t>
            </a:r>
            <a:r>
              <a:rPr lang="en-US" altLang="en-US" sz="1900" dirty="0" smtClean="0"/>
              <a:t> in which a set of </a:t>
            </a:r>
            <a:r>
              <a:rPr lang="en-US" altLang="en-US" sz="1900" dirty="0" smtClean="0">
                <a:hlinkClick r:id="rId3" tooltip="Client (computing)"/>
              </a:rPr>
              <a:t>clients</a:t>
            </a:r>
            <a:r>
              <a:rPr lang="en-US" altLang="en-US" sz="1900" dirty="0" smtClean="0"/>
              <a:t> are connected via a shared communications line, called a </a:t>
            </a:r>
            <a:r>
              <a:rPr lang="en-US" altLang="en-US" sz="1900" dirty="0" smtClean="0">
                <a:hlinkClick r:id="rId4" tooltip="Computer bus"/>
              </a:rPr>
              <a:t>bus</a:t>
            </a:r>
            <a:r>
              <a:rPr lang="en-US" altLang="en-US" sz="1900" dirty="0" smtClean="0"/>
              <a:t>. </a:t>
            </a:r>
          </a:p>
          <a:p>
            <a:pPr eaLnBrk="1" hangingPunct="1">
              <a:lnSpc>
                <a:spcPct val="80000"/>
              </a:lnSpc>
            </a:pPr>
            <a:r>
              <a:rPr lang="en-US" altLang="en-US" sz="1900" dirty="0" smtClean="0"/>
              <a:t> A single cable, the backbone functions as a shared communication medium that devices attach or tap into with an interface connector.</a:t>
            </a:r>
          </a:p>
          <a:p>
            <a:pPr eaLnBrk="1" hangingPunct="1">
              <a:lnSpc>
                <a:spcPct val="80000"/>
              </a:lnSpc>
            </a:pPr>
            <a:r>
              <a:rPr lang="en-US" altLang="en-US" sz="1900" dirty="0" smtClean="0"/>
              <a:t> A device wanting to communicate with another device on the network sends a broadcast message onto the wire that all other devices see, but only the intended recipient actually accepts and processes the message.</a:t>
            </a:r>
            <a:r>
              <a:rPr lang="en-US" altLang="en-US" sz="1700" dirty="0" smtClean="0"/>
              <a:t> </a:t>
            </a:r>
          </a:p>
        </p:txBody>
      </p:sp>
      <p:pic>
        <p:nvPicPr>
          <p:cNvPr id="13316" name="Picture 4" descr="lan-switch-bus"/>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00600" y="2133600"/>
            <a:ext cx="4343400" cy="337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1000"/>
                                        <p:tgtEl>
                                          <p:spTgt spid="13316"/>
                                        </p:tgtEl>
                                      </p:cBhvr>
                                    </p:animEffect>
                                    <p:anim calcmode="lin" valueType="num">
                                      <p:cBhvr>
                                        <p:cTn id="8" dur="1000" fill="hold"/>
                                        <p:tgtEl>
                                          <p:spTgt spid="13316"/>
                                        </p:tgtEl>
                                        <p:attrNameLst>
                                          <p:attrName>ppt_x</p:attrName>
                                        </p:attrNameLst>
                                      </p:cBhvr>
                                      <p:tavLst>
                                        <p:tav tm="0">
                                          <p:val>
                                            <p:strVal val="#ppt_x"/>
                                          </p:val>
                                        </p:tav>
                                        <p:tav tm="100000">
                                          <p:val>
                                            <p:strVal val="#ppt_x"/>
                                          </p:val>
                                        </p:tav>
                                      </p:tavLst>
                                    </p:anim>
                                    <p:anim calcmode="lin" valueType="num">
                                      <p:cBhvr>
                                        <p:cTn id="9" dur="1000" fill="hold"/>
                                        <p:tgtEl>
                                          <p:spTgt spid="133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7813"/>
            <a:ext cx="8229600" cy="561975"/>
          </a:xfrm>
        </p:spPr>
        <p:txBody>
          <a:bodyPr>
            <a:normAutofit fontScale="90000"/>
          </a:bodyPr>
          <a:lstStyle/>
          <a:p>
            <a:pPr eaLnBrk="1" hangingPunct="1"/>
            <a:r>
              <a:rPr lang="en-US" altLang="en-US" sz="3800" smtClean="0">
                <a:solidFill>
                  <a:srgbClr val="CC3300"/>
                </a:solidFill>
              </a:rPr>
              <a:t>Bus Topology</a:t>
            </a:r>
          </a:p>
        </p:txBody>
      </p:sp>
      <p:sp>
        <p:nvSpPr>
          <p:cNvPr id="14339" name="Rectangle 3"/>
          <p:cNvSpPr>
            <a:spLocks noGrp="1" noChangeArrowheads="1"/>
          </p:cNvSpPr>
          <p:nvPr>
            <p:ph idx="1"/>
          </p:nvPr>
        </p:nvSpPr>
        <p:spPr>
          <a:xfrm>
            <a:off x="838200" y="914400"/>
            <a:ext cx="7848600" cy="4876800"/>
          </a:xfrm>
        </p:spPr>
        <p:txBody>
          <a:bodyPr>
            <a:normAutofit/>
          </a:bodyPr>
          <a:lstStyle/>
          <a:p>
            <a:pPr eaLnBrk="1" hangingPunct="1"/>
            <a:r>
              <a:rPr lang="en-US" altLang="en-US" sz="1900" dirty="0" smtClean="0"/>
              <a:t>Ethernet bus topologies are relatively easy to install and don't require much cabling compared to the alternatives. </a:t>
            </a:r>
          </a:p>
          <a:p>
            <a:pPr eaLnBrk="1" hangingPunct="1"/>
            <a:r>
              <a:rPr lang="en-US" altLang="en-US" sz="1900" dirty="0" smtClean="0"/>
              <a:t>10Base-2 ("</a:t>
            </a:r>
            <a:r>
              <a:rPr lang="en-US" altLang="en-US" sz="1900" dirty="0" err="1" smtClean="0"/>
              <a:t>ThinNet</a:t>
            </a:r>
            <a:r>
              <a:rPr lang="en-US" altLang="en-US" sz="1900" dirty="0" smtClean="0"/>
              <a:t>") and 10Base-5 ("</a:t>
            </a:r>
            <a:r>
              <a:rPr lang="en-US" altLang="en-US" sz="1900" dirty="0" err="1" smtClean="0"/>
              <a:t>ThickNet</a:t>
            </a:r>
            <a:r>
              <a:rPr lang="en-US" altLang="en-US" sz="1900" dirty="0" smtClean="0"/>
              <a:t>") both were popular Ethernet cabling options many years ago for bus topologies.</a:t>
            </a:r>
          </a:p>
          <a:p>
            <a:pPr eaLnBrk="1" hangingPunct="1"/>
            <a:r>
              <a:rPr lang="en-US" altLang="en-US" sz="1900" dirty="0" smtClean="0"/>
              <a:t> However, bus networks work best with a limited number of devices. </a:t>
            </a:r>
          </a:p>
          <a:p>
            <a:pPr eaLnBrk="1" hangingPunct="1"/>
            <a:r>
              <a:rPr lang="en-US" altLang="en-US" sz="1900" dirty="0" smtClean="0"/>
              <a:t>If more than a few dozen computers are added to a network bus, performance problems will likely result. </a:t>
            </a:r>
          </a:p>
          <a:p>
            <a:pPr eaLnBrk="1" hangingPunct="1"/>
            <a:r>
              <a:rPr lang="en-US" altLang="en-US" sz="1900" dirty="0" smtClean="0"/>
              <a:t>In addition, if the backbone cable fails, the entire network effectively becomes unusable.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7813"/>
            <a:ext cx="8229600" cy="488950"/>
          </a:xfrm>
        </p:spPr>
        <p:txBody>
          <a:bodyPr>
            <a:normAutofit fontScale="90000"/>
          </a:bodyPr>
          <a:lstStyle/>
          <a:p>
            <a:pPr eaLnBrk="1" hangingPunct="1"/>
            <a:r>
              <a:rPr lang="en-US" altLang="en-US" sz="3800" smtClean="0">
                <a:solidFill>
                  <a:srgbClr val="CC3300"/>
                </a:solidFill>
              </a:rPr>
              <a:t>Bus topology</a:t>
            </a:r>
          </a:p>
        </p:txBody>
      </p:sp>
      <p:pic>
        <p:nvPicPr>
          <p:cNvPr id="15364" name="Picture 4" descr="Bus-Network-Topology"/>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1524000"/>
            <a:ext cx="31242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5" name="Picture 5" descr="1_20_LinearBusTopolog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86200" y="1524000"/>
            <a:ext cx="49530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7813"/>
            <a:ext cx="8229600" cy="485775"/>
          </a:xfrm>
        </p:spPr>
        <p:txBody>
          <a:bodyPr>
            <a:normAutofit fontScale="90000"/>
          </a:bodyPr>
          <a:lstStyle/>
          <a:p>
            <a:pPr eaLnBrk="1" hangingPunct="1"/>
            <a:r>
              <a:rPr lang="en-US" altLang="en-US" sz="3800" smtClean="0">
                <a:solidFill>
                  <a:srgbClr val="CC3300"/>
                </a:solidFill>
              </a:rPr>
              <a:t>Advantages</a:t>
            </a:r>
          </a:p>
        </p:txBody>
      </p:sp>
      <p:sp>
        <p:nvSpPr>
          <p:cNvPr id="17411" name="Rectangle 3"/>
          <p:cNvSpPr>
            <a:spLocks noGrp="1" noChangeArrowheads="1"/>
          </p:cNvSpPr>
          <p:nvPr>
            <p:ph idx="1"/>
          </p:nvPr>
        </p:nvSpPr>
        <p:spPr>
          <a:xfrm>
            <a:off x="914400" y="990600"/>
            <a:ext cx="7772400" cy="5140325"/>
          </a:xfrm>
        </p:spPr>
        <p:txBody>
          <a:bodyPr/>
          <a:lstStyle/>
          <a:p>
            <a:pPr eaLnBrk="1" hangingPunct="1">
              <a:lnSpc>
                <a:spcPct val="90000"/>
              </a:lnSpc>
            </a:pPr>
            <a:r>
              <a:rPr lang="en-US" altLang="en-US" sz="1900" dirty="0" smtClean="0"/>
              <a:t>Easy to implement and extend. </a:t>
            </a:r>
          </a:p>
          <a:p>
            <a:pPr eaLnBrk="1" hangingPunct="1">
              <a:lnSpc>
                <a:spcPct val="90000"/>
              </a:lnSpc>
            </a:pPr>
            <a:r>
              <a:rPr lang="en-US" altLang="en-US" sz="1900" dirty="0" smtClean="0"/>
              <a:t>Easy to install. </a:t>
            </a:r>
          </a:p>
          <a:p>
            <a:pPr eaLnBrk="1" hangingPunct="1">
              <a:lnSpc>
                <a:spcPct val="90000"/>
              </a:lnSpc>
            </a:pPr>
            <a:r>
              <a:rPr lang="en-US" altLang="en-US" sz="1900" dirty="0" smtClean="0"/>
              <a:t>Well-suited for temporary or small networks not requiring high speeds (quick setup), resulting in faster networks. </a:t>
            </a:r>
          </a:p>
          <a:p>
            <a:pPr eaLnBrk="1" hangingPunct="1">
              <a:lnSpc>
                <a:spcPct val="90000"/>
              </a:lnSpc>
            </a:pPr>
            <a:r>
              <a:rPr lang="en-US" altLang="en-US" sz="1900" dirty="0" smtClean="0"/>
              <a:t>Cheaper than other topologies (But in recent years has became less important due to devices like a </a:t>
            </a:r>
            <a:r>
              <a:rPr lang="en-US" altLang="en-US" sz="1900" dirty="0" smtClean="0">
                <a:hlinkClick r:id="rId2" tooltip="Switch"/>
              </a:rPr>
              <a:t>switch</a:t>
            </a:r>
            <a:r>
              <a:rPr lang="en-US" altLang="en-US" sz="1900" dirty="0" smtClean="0"/>
              <a:t>) </a:t>
            </a:r>
          </a:p>
          <a:p>
            <a:pPr eaLnBrk="1" hangingPunct="1">
              <a:lnSpc>
                <a:spcPct val="90000"/>
              </a:lnSpc>
            </a:pPr>
            <a:r>
              <a:rPr lang="en-US" altLang="en-US" sz="1900" dirty="0" smtClean="0"/>
              <a:t>Cost effective; only a single cable is used. </a:t>
            </a:r>
          </a:p>
          <a:p>
            <a:pPr eaLnBrk="1" hangingPunct="1">
              <a:lnSpc>
                <a:spcPct val="90000"/>
              </a:lnSpc>
            </a:pPr>
            <a:r>
              <a:rPr lang="en-US" altLang="en-US" sz="1900" dirty="0" smtClean="0"/>
              <a:t>Easy identification of cable faults. </a:t>
            </a:r>
          </a:p>
          <a:p>
            <a:pPr eaLnBrk="1" hangingPunct="1">
              <a:lnSpc>
                <a:spcPct val="90000"/>
              </a:lnSpc>
            </a:pPr>
            <a:r>
              <a:rPr lang="en-US" altLang="en-US" sz="1900" dirty="0" smtClean="0"/>
              <a:t>Reduced weight due to fewer wires. </a:t>
            </a:r>
          </a:p>
          <a:p>
            <a:pPr eaLnBrk="1" hangingPunct="1">
              <a:lnSpc>
                <a:spcPct val="90000"/>
              </a:lnSpc>
              <a:buFont typeface="Wingdings" panose="05000000000000000000" pitchFamily="2" charset="2"/>
              <a:buNone/>
            </a:pPr>
            <a:endParaRPr lang="en-US" altLang="en-US" sz="2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638175"/>
          </a:xfrm>
        </p:spPr>
        <p:txBody>
          <a:bodyPr>
            <a:normAutofit fontScale="90000"/>
          </a:bodyPr>
          <a:lstStyle/>
          <a:p>
            <a:pPr eaLnBrk="1" hangingPunct="1"/>
            <a:r>
              <a:rPr lang="en-US" altLang="en-US" sz="3800" smtClean="0">
                <a:solidFill>
                  <a:srgbClr val="CC3300"/>
                </a:solidFill>
              </a:rPr>
              <a:t>Disadvantages</a:t>
            </a:r>
          </a:p>
        </p:txBody>
      </p:sp>
      <p:sp>
        <p:nvSpPr>
          <p:cNvPr id="18435" name="Rectangle 3"/>
          <p:cNvSpPr>
            <a:spLocks noGrp="1" noChangeArrowheads="1"/>
          </p:cNvSpPr>
          <p:nvPr>
            <p:ph idx="1"/>
          </p:nvPr>
        </p:nvSpPr>
        <p:spPr>
          <a:xfrm>
            <a:off x="762000" y="1143000"/>
            <a:ext cx="7924800" cy="5486400"/>
          </a:xfrm>
        </p:spPr>
        <p:txBody>
          <a:bodyPr>
            <a:normAutofit/>
          </a:bodyPr>
          <a:lstStyle/>
          <a:p>
            <a:pPr eaLnBrk="1" hangingPunct="1">
              <a:lnSpc>
                <a:spcPct val="80000"/>
              </a:lnSpc>
            </a:pPr>
            <a:r>
              <a:rPr lang="en-US" altLang="en-US" sz="1900" dirty="0" smtClean="0"/>
              <a:t>Limited cable length and number of stations. </a:t>
            </a:r>
          </a:p>
          <a:p>
            <a:pPr eaLnBrk="1" hangingPunct="1">
              <a:lnSpc>
                <a:spcPct val="80000"/>
              </a:lnSpc>
            </a:pPr>
            <a:r>
              <a:rPr lang="en-US" altLang="en-US" sz="1900" dirty="0" smtClean="0"/>
              <a:t>If there is a problem with the cable, the entire network breaks down. </a:t>
            </a:r>
          </a:p>
          <a:p>
            <a:pPr eaLnBrk="1" hangingPunct="1">
              <a:lnSpc>
                <a:spcPct val="80000"/>
              </a:lnSpc>
            </a:pPr>
            <a:r>
              <a:rPr lang="en-US" altLang="en-US" sz="1900" dirty="0" smtClean="0"/>
              <a:t>Maintenance costs may be higher in the long run. </a:t>
            </a:r>
          </a:p>
          <a:p>
            <a:pPr eaLnBrk="1" hangingPunct="1">
              <a:lnSpc>
                <a:spcPct val="80000"/>
              </a:lnSpc>
            </a:pPr>
            <a:r>
              <a:rPr lang="en-US" altLang="en-US" sz="1900" dirty="0" smtClean="0"/>
              <a:t>Performance degrades as additional computers are added or on heavy traffic (shared bandwidth). </a:t>
            </a:r>
          </a:p>
          <a:p>
            <a:pPr eaLnBrk="1" hangingPunct="1">
              <a:lnSpc>
                <a:spcPct val="80000"/>
              </a:lnSpc>
            </a:pPr>
            <a:r>
              <a:rPr lang="en-US" altLang="en-US" sz="1900" dirty="0" smtClean="0"/>
              <a:t>Proper termination is required (loop must be in closed path). </a:t>
            </a:r>
          </a:p>
          <a:p>
            <a:pPr eaLnBrk="1" hangingPunct="1">
              <a:lnSpc>
                <a:spcPct val="80000"/>
              </a:lnSpc>
            </a:pPr>
            <a:r>
              <a:rPr lang="en-US" altLang="en-US" sz="1900" dirty="0" smtClean="0"/>
              <a:t>Significant Capacitive Load (each bus transaction must be able to stretch to most distant link). </a:t>
            </a:r>
          </a:p>
          <a:p>
            <a:pPr eaLnBrk="1" hangingPunct="1">
              <a:lnSpc>
                <a:spcPct val="80000"/>
              </a:lnSpc>
            </a:pPr>
            <a:r>
              <a:rPr lang="en-US" altLang="en-US" sz="1900" dirty="0" smtClean="0"/>
              <a:t>It works best with limited number of nodes. </a:t>
            </a:r>
          </a:p>
          <a:p>
            <a:pPr eaLnBrk="1" hangingPunct="1">
              <a:lnSpc>
                <a:spcPct val="80000"/>
              </a:lnSpc>
            </a:pPr>
            <a:r>
              <a:rPr lang="en-US" altLang="en-US" sz="1900" dirty="0" smtClean="0"/>
              <a:t>Commonly has a slower data transfer rate than other topologies. </a:t>
            </a:r>
          </a:p>
          <a:p>
            <a:pPr eaLnBrk="1" hangingPunct="1">
              <a:lnSpc>
                <a:spcPct val="80000"/>
              </a:lnSpc>
            </a:pPr>
            <a:r>
              <a:rPr lang="en-US" altLang="en-US" sz="1900" dirty="0" smtClean="0"/>
              <a:t>Only one packet can remain on the bus during one clock pulse.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7813"/>
            <a:ext cx="8229600" cy="638175"/>
          </a:xfrm>
        </p:spPr>
        <p:txBody>
          <a:bodyPr>
            <a:normAutofit fontScale="90000"/>
          </a:bodyPr>
          <a:lstStyle/>
          <a:p>
            <a:pPr eaLnBrk="1" hangingPunct="1"/>
            <a:r>
              <a:rPr lang="en-US" altLang="en-US" sz="3800" smtClean="0">
                <a:solidFill>
                  <a:srgbClr val="CC3300"/>
                </a:solidFill>
              </a:rPr>
              <a:t>Star topology</a:t>
            </a:r>
          </a:p>
        </p:txBody>
      </p:sp>
      <p:sp>
        <p:nvSpPr>
          <p:cNvPr id="19459" name="Rectangle 3"/>
          <p:cNvSpPr>
            <a:spLocks noGrp="1" noChangeArrowheads="1"/>
          </p:cNvSpPr>
          <p:nvPr>
            <p:ph idx="1"/>
          </p:nvPr>
        </p:nvSpPr>
        <p:spPr>
          <a:xfrm>
            <a:off x="685800" y="1219200"/>
            <a:ext cx="4114800" cy="5334000"/>
          </a:xfrm>
        </p:spPr>
        <p:txBody>
          <a:bodyPr>
            <a:normAutofit/>
          </a:bodyPr>
          <a:lstStyle/>
          <a:p>
            <a:pPr eaLnBrk="1" hangingPunct="1">
              <a:lnSpc>
                <a:spcPct val="90000"/>
              </a:lnSpc>
            </a:pPr>
            <a:endParaRPr lang="en-US" altLang="en-US" sz="1900" dirty="0" smtClean="0"/>
          </a:p>
          <a:p>
            <a:pPr eaLnBrk="1" hangingPunct="1">
              <a:lnSpc>
                <a:spcPct val="90000"/>
              </a:lnSpc>
            </a:pPr>
            <a:r>
              <a:rPr lang="en-US" altLang="en-US" sz="1900" dirty="0" smtClean="0"/>
              <a:t>In its simplest form, a star network consists of one central </a:t>
            </a:r>
            <a:r>
              <a:rPr lang="en-US" altLang="en-US" sz="1900" u="sng" dirty="0" smtClean="0">
                <a:hlinkClick r:id="rId3" tooltip="Network switch"/>
              </a:rPr>
              <a:t>switch</a:t>
            </a:r>
            <a:r>
              <a:rPr lang="en-US" altLang="en-US" sz="1900" dirty="0" smtClean="0"/>
              <a:t>, </a:t>
            </a:r>
            <a:r>
              <a:rPr lang="en-US" altLang="en-US" sz="1900" dirty="0" smtClean="0">
                <a:hlinkClick r:id="rId4" tooltip="Network hub"/>
              </a:rPr>
              <a:t>hub</a:t>
            </a:r>
            <a:r>
              <a:rPr lang="en-US" altLang="en-US" sz="1900" dirty="0" smtClean="0"/>
              <a:t> or router, which acts as a conduit to transmit messages.</a:t>
            </a:r>
          </a:p>
          <a:p>
            <a:pPr eaLnBrk="1" hangingPunct="1">
              <a:lnSpc>
                <a:spcPct val="90000"/>
              </a:lnSpc>
            </a:pPr>
            <a:r>
              <a:rPr lang="en-US" altLang="en-US" sz="1900" b="1" dirty="0" smtClean="0"/>
              <a:t>Star networks</a:t>
            </a:r>
            <a:r>
              <a:rPr lang="en-US" altLang="en-US" sz="1900" dirty="0" smtClean="0"/>
              <a:t> are one of the most common </a:t>
            </a:r>
            <a:r>
              <a:rPr lang="en-US" altLang="en-US" sz="1900" dirty="0" smtClean="0">
                <a:hlinkClick r:id="rId5" tooltip="Computer network"/>
              </a:rPr>
              <a:t>computer network</a:t>
            </a:r>
            <a:r>
              <a:rPr lang="en-US" altLang="en-US" sz="1900" dirty="0" smtClean="0"/>
              <a:t> </a:t>
            </a:r>
            <a:r>
              <a:rPr lang="en-US" altLang="en-US" sz="1900" dirty="0" smtClean="0">
                <a:hlinkClick r:id="rId6" tooltip="Network topology"/>
              </a:rPr>
              <a:t>topologies</a:t>
            </a:r>
            <a:r>
              <a:rPr lang="en-US" altLang="en-US" sz="1900" dirty="0" smtClean="0"/>
              <a:t>  </a:t>
            </a:r>
          </a:p>
          <a:p>
            <a:pPr eaLnBrk="1" hangingPunct="1">
              <a:lnSpc>
                <a:spcPct val="90000"/>
              </a:lnSpc>
            </a:pPr>
            <a:r>
              <a:rPr lang="en-US" altLang="en-US" sz="1900" dirty="0" smtClean="0"/>
              <a:t>Many home networks use the star topology. </a:t>
            </a:r>
          </a:p>
          <a:p>
            <a:pPr eaLnBrk="1" hangingPunct="1">
              <a:lnSpc>
                <a:spcPct val="90000"/>
              </a:lnSpc>
            </a:pPr>
            <a:r>
              <a:rPr lang="en-US" altLang="en-US" sz="1900" dirty="0" smtClean="0"/>
              <a:t>Devices typically connect to the hub with Unshielded Twisted Pair (UTP) Ethernet. </a:t>
            </a:r>
          </a:p>
        </p:txBody>
      </p:sp>
      <p:pic>
        <p:nvPicPr>
          <p:cNvPr id="104452" name="Picture 4" descr="lan-switch-sta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953000" y="1524000"/>
            <a:ext cx="3886200" cy="423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fade">
                                      <p:cBhvr>
                                        <p:cTn id="7" dur="1000"/>
                                        <p:tgtEl>
                                          <p:spTgt spid="104452"/>
                                        </p:tgtEl>
                                      </p:cBhvr>
                                    </p:animEffect>
                                    <p:anim calcmode="lin" valueType="num">
                                      <p:cBhvr>
                                        <p:cTn id="8" dur="1000" fill="hold"/>
                                        <p:tgtEl>
                                          <p:spTgt spid="104452"/>
                                        </p:tgtEl>
                                        <p:attrNameLst>
                                          <p:attrName>ppt_x</p:attrName>
                                        </p:attrNameLst>
                                      </p:cBhvr>
                                      <p:tavLst>
                                        <p:tav tm="0">
                                          <p:val>
                                            <p:strVal val="#ppt_x"/>
                                          </p:val>
                                        </p:tav>
                                        <p:tav tm="100000">
                                          <p:val>
                                            <p:strVal val="#ppt_x"/>
                                          </p:val>
                                        </p:tav>
                                      </p:tavLst>
                                    </p:anim>
                                    <p:anim calcmode="lin" valueType="num">
                                      <p:cBhvr>
                                        <p:cTn id="9" dur="1000" fill="hold"/>
                                        <p:tgtEl>
                                          <p:spTgt spid="1044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762000" y="228600"/>
            <a:ext cx="7772400" cy="990600"/>
          </a:xfrm>
        </p:spPr>
        <p:txBody>
          <a:bodyPr/>
          <a:lstStyle/>
          <a:p>
            <a:pPr eaLnBrk="1" hangingPunct="1"/>
            <a:r>
              <a:rPr lang="en-US" altLang="en-US" smtClean="0">
                <a:solidFill>
                  <a:srgbClr val="CC3300"/>
                </a:solidFill>
              </a:rPr>
              <a:t>Star Topology</a:t>
            </a:r>
          </a:p>
        </p:txBody>
      </p:sp>
      <p:pic>
        <p:nvPicPr>
          <p:cNvPr id="20484" name="Picture 4" descr="sta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752600"/>
            <a:ext cx="4648200" cy="400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5" name="Picture 5" descr="Star-Network-Topolog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53000" y="1524000"/>
            <a:ext cx="390525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7813"/>
            <a:ext cx="8229600" cy="485775"/>
          </a:xfrm>
        </p:spPr>
        <p:txBody>
          <a:bodyPr>
            <a:normAutofit fontScale="90000"/>
          </a:bodyPr>
          <a:lstStyle/>
          <a:p>
            <a:pPr eaLnBrk="1" hangingPunct="1"/>
            <a:r>
              <a:rPr lang="en-US" altLang="en-US" sz="3800" smtClean="0">
                <a:solidFill>
                  <a:srgbClr val="CC3300"/>
                </a:solidFill>
              </a:rPr>
              <a:t>Advantages</a:t>
            </a:r>
          </a:p>
        </p:txBody>
      </p:sp>
      <p:sp>
        <p:nvSpPr>
          <p:cNvPr id="22531" name="Rectangle 3"/>
          <p:cNvSpPr>
            <a:spLocks noGrp="1" noChangeArrowheads="1"/>
          </p:cNvSpPr>
          <p:nvPr>
            <p:ph idx="1"/>
          </p:nvPr>
        </p:nvSpPr>
        <p:spPr>
          <a:xfrm>
            <a:off x="1371600" y="1066800"/>
            <a:ext cx="7315200" cy="3962400"/>
          </a:xfrm>
        </p:spPr>
        <p:txBody>
          <a:bodyPr>
            <a:normAutofit/>
          </a:bodyPr>
          <a:lstStyle/>
          <a:p>
            <a:pPr eaLnBrk="1" hangingPunct="1"/>
            <a:r>
              <a:rPr lang="en-US" altLang="en-US" sz="1900" dirty="0" smtClean="0"/>
              <a:t>Better performance</a:t>
            </a:r>
          </a:p>
          <a:p>
            <a:pPr eaLnBrk="1" hangingPunct="1"/>
            <a:r>
              <a:rPr lang="en-US" altLang="en-US" sz="1900" dirty="0" smtClean="0"/>
              <a:t>Isolation of devices </a:t>
            </a:r>
          </a:p>
          <a:p>
            <a:pPr eaLnBrk="1" hangingPunct="1"/>
            <a:r>
              <a:rPr lang="en-US" altLang="en-US" sz="1900" dirty="0" smtClean="0"/>
              <a:t>Benefits from centralization </a:t>
            </a:r>
          </a:p>
          <a:p>
            <a:pPr eaLnBrk="1" hangingPunct="1"/>
            <a:r>
              <a:rPr lang="en-US" altLang="en-US" sz="1900" dirty="0" smtClean="0"/>
              <a:t>Simplicity</a:t>
            </a:r>
          </a:p>
          <a:p>
            <a:pPr eaLnBrk="1" hangingPunct="1"/>
            <a:r>
              <a:rPr lang="en-US" altLang="en-US" sz="1900" dirty="0" smtClean="0"/>
              <a:t>Easy to install and wire.</a:t>
            </a:r>
          </a:p>
          <a:p>
            <a:pPr eaLnBrk="1" hangingPunct="1"/>
            <a:r>
              <a:rPr lang="en-US" altLang="en-US" sz="1900" dirty="0" smtClean="0"/>
              <a:t>Easy to detect faults and to remove parts. </a:t>
            </a:r>
          </a:p>
          <a:p>
            <a:pPr eaLnBrk="1" hangingPunct="1"/>
            <a:r>
              <a:rPr lang="en-US" altLang="en-US" sz="1900" dirty="0" smtClean="0"/>
              <a:t>No disruptions to the network when connecting or removing devices.  </a:t>
            </a:r>
          </a:p>
        </p:txBody>
      </p:sp>
      <p:sp>
        <p:nvSpPr>
          <p:cNvPr id="22532" name="Rectangle 4"/>
          <p:cNvSpPr>
            <a:spLocks noChangeArrowheads="1"/>
          </p:cNvSpPr>
          <p:nvPr/>
        </p:nvSpPr>
        <p:spPr bwMode="auto">
          <a:xfrm>
            <a:off x="0" y="0"/>
            <a:ext cx="1841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a:p>
            <a:endParaRPr lang="en-US" altLang="en-US"/>
          </a:p>
        </p:txBody>
      </p:sp>
      <p:sp>
        <p:nvSpPr>
          <p:cNvPr id="22533" name="Rectangle 5"/>
          <p:cNvSpPr>
            <a:spLocks noChangeArrowheads="1"/>
          </p:cNvSpPr>
          <p:nvPr/>
        </p:nvSpPr>
        <p:spPr bwMode="auto">
          <a:xfrm>
            <a:off x="0" y="0"/>
            <a:ext cx="1841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a:p>
            <a:endParaRPr lang="en-US" altLang="en-US"/>
          </a:p>
        </p:txBody>
      </p:sp>
      <p:sp>
        <p:nvSpPr>
          <p:cNvPr id="22534" name="Rectangle 6"/>
          <p:cNvSpPr>
            <a:spLocks noChangeArrowheads="1"/>
          </p:cNvSpPr>
          <p:nvPr/>
        </p:nvSpPr>
        <p:spPr bwMode="auto">
          <a:xfrm>
            <a:off x="0" y="0"/>
            <a:ext cx="1841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a:p>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7813"/>
            <a:ext cx="8229600" cy="485775"/>
          </a:xfrm>
        </p:spPr>
        <p:txBody>
          <a:bodyPr>
            <a:normAutofit fontScale="90000"/>
          </a:bodyPr>
          <a:lstStyle/>
          <a:p>
            <a:pPr eaLnBrk="1" hangingPunct="1"/>
            <a:r>
              <a:rPr lang="en-US" altLang="en-US" sz="3800" smtClean="0">
                <a:solidFill>
                  <a:srgbClr val="CC3300"/>
                </a:solidFill>
              </a:rPr>
              <a:t>Disadvantages</a:t>
            </a:r>
          </a:p>
        </p:txBody>
      </p:sp>
      <p:sp>
        <p:nvSpPr>
          <p:cNvPr id="23555" name="Rectangle 3"/>
          <p:cNvSpPr>
            <a:spLocks noGrp="1" noChangeArrowheads="1"/>
          </p:cNvSpPr>
          <p:nvPr>
            <p:ph idx="1"/>
          </p:nvPr>
        </p:nvSpPr>
        <p:spPr>
          <a:xfrm>
            <a:off x="1219200" y="914400"/>
            <a:ext cx="7467600" cy="4343400"/>
          </a:xfrm>
        </p:spPr>
        <p:txBody>
          <a:bodyPr>
            <a:normAutofit/>
          </a:bodyPr>
          <a:lstStyle/>
          <a:p>
            <a:pPr eaLnBrk="1" hangingPunct="1">
              <a:lnSpc>
                <a:spcPct val="90000"/>
              </a:lnSpc>
            </a:pPr>
            <a:r>
              <a:rPr lang="en-US" altLang="en-US" sz="1900" dirty="0" smtClean="0"/>
              <a:t>High dependence of the system on the functioning of the central hub </a:t>
            </a:r>
          </a:p>
          <a:p>
            <a:pPr eaLnBrk="1" hangingPunct="1">
              <a:lnSpc>
                <a:spcPct val="90000"/>
              </a:lnSpc>
            </a:pPr>
            <a:r>
              <a:rPr lang="en-US" altLang="en-US" sz="1900" dirty="0" smtClean="0"/>
              <a:t>Failure of the central hub renders the network inoperable </a:t>
            </a:r>
          </a:p>
          <a:p>
            <a:pPr eaLnBrk="1" hangingPunct="1">
              <a:lnSpc>
                <a:spcPct val="90000"/>
              </a:lnSpc>
            </a:pPr>
            <a:r>
              <a:rPr lang="en-US" altLang="en-US" sz="1900" dirty="0" smtClean="0"/>
              <a:t>The performance and scalability of the network depends on the capabilities of the hub </a:t>
            </a:r>
          </a:p>
          <a:p>
            <a:pPr eaLnBrk="1" hangingPunct="1">
              <a:lnSpc>
                <a:spcPct val="90000"/>
              </a:lnSpc>
            </a:pPr>
            <a:r>
              <a:rPr lang="en-US" altLang="en-US" sz="1900" dirty="0" smtClean="0"/>
              <a:t>Network size is limited by the number of connections that can be made to the hub </a:t>
            </a:r>
          </a:p>
          <a:p>
            <a:pPr eaLnBrk="1" hangingPunct="1">
              <a:lnSpc>
                <a:spcPct val="90000"/>
              </a:lnSpc>
            </a:pPr>
            <a:r>
              <a:rPr lang="en-US" altLang="en-US" sz="1900" dirty="0" smtClean="0"/>
              <a:t>Other nodes may see a performance drop if traffic to another node occupies a significant portion of the central node's processing capability or throughput. </a:t>
            </a:r>
          </a:p>
          <a:p>
            <a:pPr eaLnBrk="1" hangingPunct="1">
              <a:lnSpc>
                <a:spcPct val="90000"/>
              </a:lnSpc>
            </a:pPr>
            <a:r>
              <a:rPr lang="en-US" altLang="en-US" sz="1900" dirty="0" smtClean="0"/>
              <a:t>Wiring up of the system can be very expensive.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7813"/>
            <a:ext cx="8229600" cy="333375"/>
          </a:xfrm>
        </p:spPr>
        <p:txBody>
          <a:bodyPr>
            <a:normAutofit fontScale="90000"/>
          </a:bodyPr>
          <a:lstStyle/>
          <a:p>
            <a:pPr eaLnBrk="1" hangingPunct="1"/>
            <a:r>
              <a:rPr lang="en-US" altLang="en-US" sz="3800" smtClean="0">
                <a:solidFill>
                  <a:srgbClr val="CC3300"/>
                </a:solidFill>
              </a:rPr>
              <a:t>Ring Topology</a:t>
            </a:r>
          </a:p>
        </p:txBody>
      </p:sp>
      <p:sp>
        <p:nvSpPr>
          <p:cNvPr id="24579" name="Rectangle 3"/>
          <p:cNvSpPr>
            <a:spLocks noGrp="1" noChangeArrowheads="1"/>
          </p:cNvSpPr>
          <p:nvPr>
            <p:ph idx="1"/>
          </p:nvPr>
        </p:nvSpPr>
        <p:spPr>
          <a:xfrm>
            <a:off x="762000" y="990600"/>
            <a:ext cx="3657600" cy="5486400"/>
          </a:xfrm>
        </p:spPr>
        <p:txBody>
          <a:bodyPr>
            <a:normAutofit/>
          </a:bodyPr>
          <a:lstStyle/>
          <a:p>
            <a:pPr eaLnBrk="1" hangingPunct="1">
              <a:lnSpc>
                <a:spcPct val="80000"/>
              </a:lnSpc>
            </a:pPr>
            <a:r>
              <a:rPr lang="en-US" altLang="en-US" sz="1900" dirty="0" smtClean="0"/>
              <a:t>A </a:t>
            </a:r>
            <a:r>
              <a:rPr lang="en-US" altLang="en-US" sz="1900" b="1" dirty="0" smtClean="0"/>
              <a:t>ring network</a:t>
            </a:r>
            <a:r>
              <a:rPr lang="en-US" altLang="en-US" sz="1900" dirty="0" smtClean="0"/>
              <a:t> is a </a:t>
            </a:r>
            <a:r>
              <a:rPr lang="en-US" altLang="en-US" sz="1900" dirty="0" smtClean="0">
                <a:hlinkClick r:id="rId2" tooltip="Network topology"/>
              </a:rPr>
              <a:t>network topology</a:t>
            </a:r>
            <a:r>
              <a:rPr lang="en-US" altLang="en-US" sz="1900" dirty="0" smtClean="0"/>
              <a:t> in which each node connects to exactly two other nodes, forming a single continuous pathway for signals through each node - a ring.</a:t>
            </a:r>
          </a:p>
          <a:p>
            <a:pPr marL="0" indent="0" eaLnBrk="1" hangingPunct="1">
              <a:lnSpc>
                <a:spcPct val="80000"/>
              </a:lnSpc>
              <a:buNone/>
            </a:pPr>
            <a:endParaRPr lang="en-US" altLang="en-US" sz="1900" dirty="0" smtClean="0"/>
          </a:p>
          <a:p>
            <a:pPr eaLnBrk="1" hangingPunct="1">
              <a:lnSpc>
                <a:spcPct val="80000"/>
              </a:lnSpc>
            </a:pPr>
            <a:r>
              <a:rPr lang="en-US" altLang="en-US" sz="1900" dirty="0" smtClean="0"/>
              <a:t> Data travels from node to node, with each node along the way handling every packet. </a:t>
            </a:r>
          </a:p>
        </p:txBody>
      </p:sp>
      <p:pic>
        <p:nvPicPr>
          <p:cNvPr id="24580" name="Picture 4" descr="lan-switch-ri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29200" y="1752600"/>
            <a:ext cx="3600450" cy="394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7813"/>
            <a:ext cx="8229600" cy="561975"/>
          </a:xfrm>
        </p:spPr>
        <p:txBody>
          <a:bodyPr>
            <a:normAutofit fontScale="90000"/>
          </a:bodyPr>
          <a:lstStyle/>
          <a:p>
            <a:pPr eaLnBrk="1" hangingPunct="1"/>
            <a:r>
              <a:rPr lang="en-US" altLang="en-US" sz="3800" smtClean="0">
                <a:solidFill>
                  <a:srgbClr val="CC3300"/>
                </a:solidFill>
              </a:rPr>
              <a:t>Network topology</a:t>
            </a:r>
          </a:p>
        </p:txBody>
      </p:sp>
      <p:sp>
        <p:nvSpPr>
          <p:cNvPr id="5123" name="Rectangle 3"/>
          <p:cNvSpPr>
            <a:spLocks noGrp="1" noChangeArrowheads="1"/>
          </p:cNvSpPr>
          <p:nvPr>
            <p:ph idx="1"/>
          </p:nvPr>
        </p:nvSpPr>
        <p:spPr>
          <a:xfrm>
            <a:off x="982133" y="1676400"/>
            <a:ext cx="7704667" cy="3332816"/>
          </a:xfrm>
        </p:spPr>
        <p:txBody>
          <a:bodyPr>
            <a:normAutofit/>
          </a:bodyPr>
          <a:lstStyle/>
          <a:p>
            <a:pPr eaLnBrk="1" hangingPunct="1">
              <a:lnSpc>
                <a:spcPct val="80000"/>
              </a:lnSpc>
            </a:pPr>
            <a:r>
              <a:rPr lang="en-US" altLang="en-US" sz="2000" b="1" dirty="0" smtClean="0"/>
              <a:t>Network topology</a:t>
            </a:r>
            <a:r>
              <a:rPr lang="en-US" altLang="en-US" sz="2000" dirty="0" smtClean="0"/>
              <a:t> is the layout pattern of interconnections of the various elements (</a:t>
            </a:r>
            <a:r>
              <a:rPr lang="en-US" altLang="en-US" sz="2000" dirty="0" smtClean="0">
                <a:hlinkClick r:id="rId2" tooltip="Data link"/>
              </a:rPr>
              <a:t>links</a:t>
            </a:r>
            <a:r>
              <a:rPr lang="en-US" altLang="en-US" sz="2000" dirty="0" smtClean="0"/>
              <a:t>, </a:t>
            </a:r>
            <a:r>
              <a:rPr lang="en-US" altLang="en-US" sz="2000" dirty="0" smtClean="0">
                <a:hlinkClick r:id="rId3" tooltip="Node (networking)"/>
              </a:rPr>
              <a:t>nodes</a:t>
            </a:r>
            <a:r>
              <a:rPr lang="en-US" altLang="en-US" sz="2000" dirty="0" smtClean="0"/>
              <a:t>, etc.) of a </a:t>
            </a:r>
            <a:r>
              <a:rPr lang="en-US" altLang="en-US" sz="2000" dirty="0" smtClean="0">
                <a:hlinkClick r:id="rId4" tooltip="Computer network"/>
              </a:rPr>
              <a:t>computer network</a:t>
            </a:r>
            <a:r>
              <a:rPr lang="en-US" altLang="en-US" sz="2000" dirty="0" smtClean="0"/>
              <a:t>.</a:t>
            </a:r>
          </a:p>
          <a:p>
            <a:pPr eaLnBrk="1" hangingPunct="1">
              <a:lnSpc>
                <a:spcPct val="80000"/>
              </a:lnSpc>
              <a:buFont typeface="Wingdings" panose="05000000000000000000" pitchFamily="2" charset="2"/>
              <a:buNone/>
            </a:pPr>
            <a:r>
              <a:rPr lang="en-US" altLang="en-US" sz="2000" dirty="0" smtClean="0"/>
              <a:t>Or The way each node is physically connected to the network.</a:t>
            </a:r>
          </a:p>
          <a:p>
            <a:pPr eaLnBrk="1" hangingPunct="1">
              <a:lnSpc>
                <a:spcPct val="80000"/>
              </a:lnSpc>
            </a:pPr>
            <a:r>
              <a:rPr lang="en-US" altLang="en-US" sz="2000" dirty="0" smtClean="0"/>
              <a:t> Network topologies may be physical or logical.</a:t>
            </a:r>
          </a:p>
          <a:p>
            <a:pPr eaLnBrk="1" hangingPunct="1">
              <a:lnSpc>
                <a:spcPct val="80000"/>
              </a:lnSpc>
            </a:pPr>
            <a:r>
              <a:rPr lang="en-US" altLang="en-US" sz="2000" dirty="0" smtClean="0"/>
              <a:t> Physical </a:t>
            </a:r>
            <a:r>
              <a:rPr lang="en-US" altLang="en-US" sz="2000" dirty="0" smtClean="0">
                <a:hlinkClick r:id="rId5" tooltip="Topology"/>
              </a:rPr>
              <a:t>topology</a:t>
            </a:r>
            <a:r>
              <a:rPr lang="en-US" altLang="en-US" sz="2000" dirty="0" smtClean="0"/>
              <a:t> means the physical design of a network including the devices, location and cable installation. </a:t>
            </a:r>
          </a:p>
          <a:p>
            <a:pPr eaLnBrk="1" hangingPunct="1">
              <a:lnSpc>
                <a:spcPct val="80000"/>
              </a:lnSpc>
            </a:pPr>
            <a:r>
              <a:rPr lang="en-US" altLang="en-US" sz="2000" dirty="0" smtClean="0">
                <a:hlinkClick r:id="rId6" tooltip="Logical topology"/>
              </a:rPr>
              <a:t>Logical topology</a:t>
            </a:r>
            <a:r>
              <a:rPr lang="en-US" altLang="en-US" sz="2000" dirty="0" smtClean="0"/>
              <a:t> refers to how data is actually transferred in a network as opposed to its physical design.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7813"/>
            <a:ext cx="8229600" cy="333375"/>
          </a:xfrm>
        </p:spPr>
        <p:txBody>
          <a:bodyPr>
            <a:normAutofit fontScale="90000"/>
          </a:bodyPr>
          <a:lstStyle/>
          <a:p>
            <a:pPr eaLnBrk="1" hangingPunct="1"/>
            <a:r>
              <a:rPr lang="en-US" altLang="en-US" sz="3800" smtClean="0">
                <a:solidFill>
                  <a:srgbClr val="CC3300"/>
                </a:solidFill>
              </a:rPr>
              <a:t>Advantages</a:t>
            </a:r>
          </a:p>
        </p:txBody>
      </p:sp>
      <p:sp>
        <p:nvSpPr>
          <p:cNvPr id="27651" name="Rectangle 3"/>
          <p:cNvSpPr>
            <a:spLocks noGrp="1" noChangeArrowheads="1"/>
          </p:cNvSpPr>
          <p:nvPr>
            <p:ph idx="1"/>
          </p:nvPr>
        </p:nvSpPr>
        <p:spPr>
          <a:xfrm>
            <a:off x="914400" y="1600200"/>
            <a:ext cx="7772400" cy="2971800"/>
          </a:xfrm>
        </p:spPr>
        <p:txBody>
          <a:bodyPr>
            <a:normAutofit/>
          </a:bodyPr>
          <a:lstStyle/>
          <a:p>
            <a:pPr eaLnBrk="1" hangingPunct="1"/>
            <a:r>
              <a:rPr lang="en-US" altLang="en-US" sz="1900" dirty="0" smtClean="0"/>
              <a:t>Very orderly network where every device has access to the token and the opportunity to transmit </a:t>
            </a:r>
          </a:p>
          <a:p>
            <a:pPr eaLnBrk="1" hangingPunct="1"/>
            <a:r>
              <a:rPr lang="en-US" altLang="en-US" sz="1900" dirty="0" smtClean="0"/>
              <a:t>Performs better than a bus topology under heavy network load </a:t>
            </a:r>
          </a:p>
          <a:p>
            <a:pPr eaLnBrk="1" hangingPunct="1"/>
            <a:r>
              <a:rPr lang="en-US" altLang="en-US" sz="1900" dirty="0" smtClean="0"/>
              <a:t>Does not require network server to manage the connectivity between the computers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7813"/>
            <a:ext cx="8229600" cy="333375"/>
          </a:xfrm>
        </p:spPr>
        <p:txBody>
          <a:bodyPr>
            <a:normAutofit fontScale="90000"/>
          </a:bodyPr>
          <a:lstStyle/>
          <a:p>
            <a:pPr eaLnBrk="1" hangingPunct="1"/>
            <a:r>
              <a:rPr lang="en-US" altLang="en-US" sz="3800" smtClean="0">
                <a:solidFill>
                  <a:srgbClr val="CC3300"/>
                </a:solidFill>
              </a:rPr>
              <a:t>Disadvantages</a:t>
            </a:r>
          </a:p>
        </p:txBody>
      </p:sp>
      <p:sp>
        <p:nvSpPr>
          <p:cNvPr id="28675" name="Rectangle 3"/>
          <p:cNvSpPr>
            <a:spLocks noGrp="1" noChangeArrowheads="1"/>
          </p:cNvSpPr>
          <p:nvPr>
            <p:ph idx="1"/>
          </p:nvPr>
        </p:nvSpPr>
        <p:spPr>
          <a:xfrm>
            <a:off x="982133" y="1752600"/>
            <a:ext cx="7704667" cy="2590800"/>
          </a:xfrm>
        </p:spPr>
        <p:txBody>
          <a:bodyPr>
            <a:normAutofit/>
          </a:bodyPr>
          <a:lstStyle/>
          <a:p>
            <a:pPr eaLnBrk="1" hangingPunct="1">
              <a:lnSpc>
                <a:spcPct val="90000"/>
              </a:lnSpc>
            </a:pPr>
            <a:r>
              <a:rPr lang="en-US" altLang="en-US" sz="1900" dirty="0" smtClean="0"/>
              <a:t>One malfunctioning workstation or bad port in the MAU can create problems for the entire network </a:t>
            </a:r>
          </a:p>
          <a:p>
            <a:pPr eaLnBrk="1" hangingPunct="1">
              <a:lnSpc>
                <a:spcPct val="90000"/>
              </a:lnSpc>
            </a:pPr>
            <a:r>
              <a:rPr lang="en-US" altLang="en-US" sz="1900" dirty="0" smtClean="0"/>
              <a:t>Moves, adds and changes of devices can affect the network </a:t>
            </a:r>
          </a:p>
          <a:p>
            <a:pPr eaLnBrk="1" hangingPunct="1">
              <a:lnSpc>
                <a:spcPct val="90000"/>
              </a:lnSpc>
            </a:pPr>
            <a:r>
              <a:rPr lang="en-US" altLang="en-US" sz="1900" dirty="0" smtClean="0"/>
              <a:t>Network adapter cards and MAU's (</a:t>
            </a:r>
            <a:r>
              <a:rPr lang="en-US" altLang="en-US" sz="1900" dirty="0" err="1" smtClean="0">
                <a:hlinkClick r:id="rId2" tooltip="Multistation Access Unit"/>
              </a:rPr>
              <a:t>Multistation</a:t>
            </a:r>
            <a:r>
              <a:rPr lang="en-US" altLang="en-US" sz="1900" dirty="0" smtClean="0">
                <a:hlinkClick r:id="rId2" tooltip="Multistation Access Unit"/>
              </a:rPr>
              <a:t> Access Unit</a:t>
            </a:r>
            <a:r>
              <a:rPr lang="en-US" altLang="en-US" sz="1900" dirty="0" smtClean="0"/>
              <a:t> ) are much more expensive than </a:t>
            </a:r>
            <a:r>
              <a:rPr lang="en-US" altLang="en-US" sz="1900" dirty="0" smtClean="0">
                <a:hlinkClick r:id="rId3" tooltip="Ethernet"/>
              </a:rPr>
              <a:t>Ethernet</a:t>
            </a:r>
            <a:r>
              <a:rPr lang="en-US" altLang="en-US" sz="1900" dirty="0" smtClean="0"/>
              <a:t> cards and hubs </a:t>
            </a:r>
          </a:p>
          <a:p>
            <a:pPr eaLnBrk="1" hangingPunct="1">
              <a:lnSpc>
                <a:spcPct val="90000"/>
              </a:lnSpc>
            </a:pPr>
            <a:r>
              <a:rPr lang="en-US" altLang="en-US" sz="1900" dirty="0" smtClean="0"/>
              <a:t>Much slower than an Ethernet network under normal load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7813"/>
            <a:ext cx="8229600" cy="638175"/>
          </a:xfrm>
        </p:spPr>
        <p:txBody>
          <a:bodyPr>
            <a:normAutofit fontScale="90000"/>
          </a:bodyPr>
          <a:lstStyle/>
          <a:p>
            <a:pPr eaLnBrk="1" hangingPunct="1"/>
            <a:r>
              <a:rPr lang="en-US" altLang="en-US" sz="3800" smtClean="0">
                <a:solidFill>
                  <a:srgbClr val="CC3300"/>
                </a:solidFill>
              </a:rPr>
              <a:t>Mesh Topology</a:t>
            </a:r>
          </a:p>
        </p:txBody>
      </p:sp>
      <p:sp>
        <p:nvSpPr>
          <p:cNvPr id="29699" name="Rectangle 3"/>
          <p:cNvSpPr>
            <a:spLocks noGrp="1" noChangeArrowheads="1"/>
          </p:cNvSpPr>
          <p:nvPr>
            <p:ph idx="1"/>
          </p:nvPr>
        </p:nvSpPr>
        <p:spPr>
          <a:xfrm>
            <a:off x="609600" y="1066800"/>
            <a:ext cx="4267200" cy="5791200"/>
          </a:xfrm>
        </p:spPr>
        <p:txBody>
          <a:bodyPr>
            <a:normAutofit/>
          </a:bodyPr>
          <a:lstStyle/>
          <a:p>
            <a:pPr eaLnBrk="1" hangingPunct="1">
              <a:lnSpc>
                <a:spcPct val="80000"/>
              </a:lnSpc>
            </a:pPr>
            <a:r>
              <a:rPr lang="en-US" altLang="en-US" sz="1900" dirty="0" smtClean="0"/>
              <a:t>In this topology, every node has a dedicated point-to-point connection to every other node on the network. A fully connected mesh network has n(n-1)/2 channels to link ‘n’ devices. </a:t>
            </a:r>
          </a:p>
          <a:p>
            <a:pPr marL="0" indent="0" eaLnBrk="1" hangingPunct="1">
              <a:lnSpc>
                <a:spcPct val="80000"/>
              </a:lnSpc>
              <a:buNone/>
            </a:pPr>
            <a:endParaRPr lang="en-US" altLang="en-US" sz="1900" dirty="0" smtClean="0"/>
          </a:p>
          <a:p>
            <a:pPr eaLnBrk="1" hangingPunct="1">
              <a:lnSpc>
                <a:spcPct val="80000"/>
              </a:lnSpc>
            </a:pPr>
            <a:r>
              <a:rPr lang="en-US" altLang="en-US" sz="1900" dirty="0" smtClean="0"/>
              <a:t>Therefore, every device on the network must have ‘n-1′ input/output (I/O) ports.</a:t>
            </a:r>
          </a:p>
        </p:txBody>
      </p:sp>
      <p:pic>
        <p:nvPicPr>
          <p:cNvPr id="29700" name="Picture 4" descr="Mesh+Topology"/>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81600" y="1524000"/>
            <a:ext cx="3581400" cy="460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fade">
                                      <p:cBhvr>
                                        <p:cTn id="7" dur="1000"/>
                                        <p:tgtEl>
                                          <p:spTgt spid="29700"/>
                                        </p:tgtEl>
                                      </p:cBhvr>
                                    </p:animEffect>
                                    <p:anim calcmode="lin" valueType="num">
                                      <p:cBhvr>
                                        <p:cTn id="8" dur="1000" fill="hold"/>
                                        <p:tgtEl>
                                          <p:spTgt spid="29700"/>
                                        </p:tgtEl>
                                        <p:attrNameLst>
                                          <p:attrName>ppt_x</p:attrName>
                                        </p:attrNameLst>
                                      </p:cBhvr>
                                      <p:tavLst>
                                        <p:tav tm="0">
                                          <p:val>
                                            <p:strVal val="#ppt_x"/>
                                          </p:val>
                                        </p:tav>
                                        <p:tav tm="100000">
                                          <p:val>
                                            <p:strVal val="#ppt_x"/>
                                          </p:val>
                                        </p:tav>
                                      </p:tavLst>
                                    </p:anim>
                                    <p:anim calcmode="lin" valueType="num">
                                      <p:cBhvr>
                                        <p:cTn id="9" dur="10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7813"/>
            <a:ext cx="8229600" cy="866775"/>
          </a:xfrm>
        </p:spPr>
        <p:txBody>
          <a:bodyPr/>
          <a:lstStyle/>
          <a:p>
            <a:pPr eaLnBrk="1" hangingPunct="1"/>
            <a:r>
              <a:rPr lang="en-US" altLang="en-US" smtClean="0">
                <a:solidFill>
                  <a:srgbClr val="CC3300"/>
                </a:solidFill>
              </a:rPr>
              <a:t>Mesh Topology</a:t>
            </a:r>
          </a:p>
        </p:txBody>
      </p:sp>
      <p:sp>
        <p:nvSpPr>
          <p:cNvPr id="30723" name="Rectangle 3"/>
          <p:cNvSpPr>
            <a:spLocks noGrp="1" noChangeArrowheads="1"/>
          </p:cNvSpPr>
          <p:nvPr>
            <p:ph idx="1"/>
          </p:nvPr>
        </p:nvSpPr>
        <p:spPr>
          <a:xfrm>
            <a:off x="609600" y="1600200"/>
            <a:ext cx="4495800" cy="4724400"/>
          </a:xfrm>
        </p:spPr>
        <p:txBody>
          <a:bodyPr>
            <a:normAutofit/>
          </a:bodyPr>
          <a:lstStyle/>
          <a:p>
            <a:pPr eaLnBrk="1" hangingPunct="1">
              <a:lnSpc>
                <a:spcPct val="80000"/>
              </a:lnSpc>
            </a:pPr>
            <a:r>
              <a:rPr lang="en-US" altLang="en-US" sz="1900" dirty="0" smtClean="0"/>
              <a:t>In mesh network, each node is directly connected to all nodes on the network. This type of network involves the concept of routes. In this type of network, each node may send message to destination through multiple paths. </a:t>
            </a:r>
          </a:p>
          <a:p>
            <a:pPr marL="0" indent="0" eaLnBrk="1" hangingPunct="1">
              <a:lnSpc>
                <a:spcPct val="80000"/>
              </a:lnSpc>
              <a:buNone/>
            </a:pPr>
            <a:endParaRPr lang="en-US" altLang="en-US" sz="1900" dirty="0" smtClean="0"/>
          </a:p>
          <a:p>
            <a:pPr eaLnBrk="1" hangingPunct="1">
              <a:lnSpc>
                <a:spcPct val="80000"/>
              </a:lnSpc>
            </a:pPr>
            <a:r>
              <a:rPr lang="en-US" altLang="en-US" sz="1900" dirty="0" smtClean="0"/>
              <a:t>It means that each node of mesh network has several possible paths to send (or to receive) message, but in Bus, Star, Ring and Tree topologies each node has only one path.</a:t>
            </a:r>
          </a:p>
          <a:p>
            <a:pPr eaLnBrk="1" hangingPunct="1">
              <a:lnSpc>
                <a:spcPct val="80000"/>
              </a:lnSpc>
            </a:pPr>
            <a:endParaRPr lang="en-US" altLang="en-US" sz="2100" dirty="0" smtClean="0"/>
          </a:p>
        </p:txBody>
      </p:sp>
      <p:pic>
        <p:nvPicPr>
          <p:cNvPr id="30724" name="Picture 4" descr="01fig0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81600" y="1524000"/>
            <a:ext cx="38100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1000"/>
                                        <p:tgtEl>
                                          <p:spTgt spid="30724"/>
                                        </p:tgtEl>
                                      </p:cBhvr>
                                    </p:animEffect>
                                    <p:anim calcmode="lin" valueType="num">
                                      <p:cBhvr>
                                        <p:cTn id="8" dur="1000" fill="hold"/>
                                        <p:tgtEl>
                                          <p:spTgt spid="30724"/>
                                        </p:tgtEl>
                                        <p:attrNameLst>
                                          <p:attrName>ppt_x</p:attrName>
                                        </p:attrNameLst>
                                      </p:cBhvr>
                                      <p:tavLst>
                                        <p:tav tm="0">
                                          <p:val>
                                            <p:strVal val="#ppt_x"/>
                                          </p:val>
                                        </p:tav>
                                        <p:tav tm="100000">
                                          <p:val>
                                            <p:strVal val="#ppt_x"/>
                                          </p:val>
                                        </p:tav>
                                      </p:tavLst>
                                    </p:anim>
                                    <p:anim calcmode="lin" valueType="num">
                                      <p:cBhvr>
                                        <p:cTn id="9" dur="1000" fill="hold"/>
                                        <p:tgtEl>
                                          <p:spTgt spid="307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7813"/>
            <a:ext cx="8229600" cy="411162"/>
          </a:xfrm>
        </p:spPr>
        <p:txBody>
          <a:bodyPr>
            <a:normAutofit fontScale="90000"/>
          </a:bodyPr>
          <a:lstStyle/>
          <a:p>
            <a:pPr eaLnBrk="1" hangingPunct="1"/>
            <a:r>
              <a:rPr lang="en-US" altLang="en-US" sz="3800" smtClean="0">
                <a:solidFill>
                  <a:srgbClr val="CC3300"/>
                </a:solidFill>
              </a:rPr>
              <a:t>Mesh Topology</a:t>
            </a:r>
          </a:p>
        </p:txBody>
      </p:sp>
      <p:sp>
        <p:nvSpPr>
          <p:cNvPr id="31747" name="Rectangle 3"/>
          <p:cNvSpPr>
            <a:spLocks noGrp="1" noChangeArrowheads="1"/>
          </p:cNvSpPr>
          <p:nvPr>
            <p:ph idx="1"/>
          </p:nvPr>
        </p:nvSpPr>
        <p:spPr>
          <a:xfrm>
            <a:off x="685800" y="838200"/>
            <a:ext cx="8001000" cy="5410200"/>
          </a:xfrm>
        </p:spPr>
        <p:txBody>
          <a:bodyPr/>
          <a:lstStyle/>
          <a:p>
            <a:pPr marL="0" indent="0" eaLnBrk="1" hangingPunct="1">
              <a:buNone/>
            </a:pPr>
            <a:r>
              <a:rPr lang="en-US" altLang="en-US" sz="2600" b="1" dirty="0" smtClean="0"/>
              <a:t>Advantages</a:t>
            </a:r>
            <a:r>
              <a:rPr lang="en-US" altLang="en-US" sz="2600" dirty="0" smtClean="0"/>
              <a:t/>
            </a:r>
            <a:br>
              <a:rPr lang="en-US" altLang="en-US" sz="2600" dirty="0" smtClean="0"/>
            </a:br>
            <a:r>
              <a:rPr lang="en-US" altLang="en-US" sz="1900" dirty="0" smtClean="0"/>
              <a:t>Mesh topology has the following advantages:</a:t>
            </a:r>
          </a:p>
          <a:p>
            <a:pPr eaLnBrk="1" hangingPunct="1"/>
            <a:r>
              <a:rPr lang="en-US" altLang="en-US" sz="1900" dirty="0" smtClean="0"/>
              <a:t>It has multiple links, so if one route is blocked then other routes can be used for data communication. </a:t>
            </a:r>
          </a:p>
          <a:p>
            <a:pPr eaLnBrk="1" hangingPunct="1"/>
            <a:r>
              <a:rPr lang="en-US" altLang="en-US" sz="1900" dirty="0" smtClean="0"/>
              <a:t>Each connection can have its own data load, so the traffic problem is eliminated. </a:t>
            </a:r>
          </a:p>
          <a:p>
            <a:pPr eaLnBrk="1" hangingPunct="1"/>
            <a:r>
              <a:rPr lang="en-US" altLang="en-US" sz="1900" dirty="0" smtClean="0"/>
              <a:t>It ensures the data privacy or security, because every message travels along a dedicated link. </a:t>
            </a:r>
          </a:p>
          <a:p>
            <a:pPr eaLnBrk="1" hangingPunct="1"/>
            <a:r>
              <a:rPr lang="en-US" altLang="en-US" sz="1900" dirty="0" smtClean="0"/>
              <a:t>Troubleshooting of this topology is easy as compared to other networks. </a:t>
            </a:r>
          </a:p>
          <a:p>
            <a:pPr eaLnBrk="1" hangingPunct="1"/>
            <a:r>
              <a:rPr lang="en-US" altLang="en-US" sz="1900" dirty="0" smtClean="0"/>
              <a:t>Its performance is not affected with heavy load of data transmission.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7813"/>
            <a:ext cx="8229600" cy="411162"/>
          </a:xfrm>
        </p:spPr>
        <p:txBody>
          <a:bodyPr>
            <a:normAutofit fontScale="90000"/>
          </a:bodyPr>
          <a:lstStyle/>
          <a:p>
            <a:pPr eaLnBrk="1" hangingPunct="1"/>
            <a:r>
              <a:rPr lang="en-US" altLang="en-US" sz="3800" smtClean="0">
                <a:solidFill>
                  <a:srgbClr val="CC3300"/>
                </a:solidFill>
              </a:rPr>
              <a:t>Mesh Topology</a:t>
            </a:r>
          </a:p>
        </p:txBody>
      </p:sp>
      <p:sp>
        <p:nvSpPr>
          <p:cNvPr id="32771" name="Rectangle 3"/>
          <p:cNvSpPr>
            <a:spLocks noGrp="1" noChangeArrowheads="1"/>
          </p:cNvSpPr>
          <p:nvPr>
            <p:ph idx="1"/>
          </p:nvPr>
        </p:nvSpPr>
        <p:spPr>
          <a:xfrm>
            <a:off x="968278" y="1524000"/>
            <a:ext cx="7704667" cy="3332816"/>
          </a:xfrm>
        </p:spPr>
        <p:txBody>
          <a:bodyPr/>
          <a:lstStyle/>
          <a:p>
            <a:pPr marL="0" indent="0" eaLnBrk="1" hangingPunct="1">
              <a:buNone/>
            </a:pPr>
            <a:r>
              <a:rPr lang="en-US" altLang="en-US" b="1" dirty="0" smtClean="0"/>
              <a:t>Disadvantages</a:t>
            </a:r>
            <a:r>
              <a:rPr lang="en-US" altLang="en-US" dirty="0" smtClean="0"/>
              <a:t/>
            </a:r>
            <a:br>
              <a:rPr lang="en-US" altLang="en-US" dirty="0" smtClean="0"/>
            </a:br>
            <a:r>
              <a:rPr lang="en-US" altLang="en-US" sz="1900" dirty="0" smtClean="0"/>
              <a:t>Mesh topology has the following disadvantages:</a:t>
            </a:r>
          </a:p>
          <a:p>
            <a:pPr eaLnBrk="1" hangingPunct="1"/>
            <a:r>
              <a:rPr lang="en-US" altLang="en-US" sz="1900" dirty="0" smtClean="0"/>
              <a:t>It becomes very expensive because a large number of cabling and ‘n-1′ input/output (I/O) ports for n devices are required .</a:t>
            </a:r>
          </a:p>
          <a:p>
            <a:pPr eaLnBrk="1" hangingPunct="1"/>
            <a:r>
              <a:rPr lang="en-US" altLang="en-US" sz="1900" dirty="0" smtClean="0"/>
              <a:t>It is difficult to install.</a:t>
            </a:r>
          </a:p>
          <a:p>
            <a:pPr eaLnBrk="1" hangingPunct="1"/>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7813"/>
            <a:ext cx="8229600" cy="485775"/>
          </a:xfrm>
        </p:spPr>
        <p:txBody>
          <a:bodyPr>
            <a:normAutofit fontScale="90000"/>
          </a:bodyPr>
          <a:lstStyle/>
          <a:p>
            <a:pPr eaLnBrk="1" hangingPunct="1"/>
            <a:r>
              <a:rPr lang="en-US" altLang="en-US" sz="3800" smtClean="0">
                <a:solidFill>
                  <a:srgbClr val="CC3300"/>
                </a:solidFill>
              </a:rPr>
              <a:t>Tree Topology</a:t>
            </a:r>
          </a:p>
        </p:txBody>
      </p:sp>
      <p:sp>
        <p:nvSpPr>
          <p:cNvPr id="33795" name="Rectangle 5"/>
          <p:cNvSpPr>
            <a:spLocks noGrp="1" noChangeArrowheads="1"/>
          </p:cNvSpPr>
          <p:nvPr>
            <p:ph idx="1"/>
          </p:nvPr>
        </p:nvSpPr>
        <p:spPr>
          <a:xfrm>
            <a:off x="457200" y="914400"/>
            <a:ext cx="3962400" cy="5715000"/>
          </a:xfrm>
        </p:spPr>
        <p:txBody>
          <a:bodyPr>
            <a:normAutofit/>
          </a:bodyPr>
          <a:lstStyle/>
          <a:p>
            <a:pPr eaLnBrk="1" hangingPunct="1">
              <a:lnSpc>
                <a:spcPct val="90000"/>
              </a:lnSpc>
            </a:pPr>
            <a:r>
              <a:rPr lang="en-US" altLang="en-US" sz="1900" dirty="0" smtClean="0"/>
              <a:t>In tree network, the nodes are connected to each other in such a way that forms a tree like structure.</a:t>
            </a:r>
          </a:p>
          <a:p>
            <a:pPr marL="0" indent="0" eaLnBrk="1" hangingPunct="1">
              <a:lnSpc>
                <a:spcPct val="90000"/>
              </a:lnSpc>
              <a:buNone/>
            </a:pPr>
            <a:endParaRPr lang="en-US" altLang="en-US" sz="1900" dirty="0" smtClean="0"/>
          </a:p>
          <a:p>
            <a:pPr eaLnBrk="1" hangingPunct="1">
              <a:lnSpc>
                <a:spcPct val="90000"/>
              </a:lnSpc>
            </a:pPr>
            <a:r>
              <a:rPr lang="en-US" altLang="en-US" sz="1900" dirty="0" smtClean="0"/>
              <a:t> Typically to form a tree network, multiple star topologies are combined together.</a:t>
            </a:r>
          </a:p>
          <a:p>
            <a:pPr marL="0" indent="0" eaLnBrk="1" hangingPunct="1">
              <a:lnSpc>
                <a:spcPct val="90000"/>
              </a:lnSpc>
              <a:buNone/>
            </a:pPr>
            <a:r>
              <a:rPr lang="en-US" altLang="en-US" sz="1900" dirty="0" smtClean="0"/>
              <a:t> </a:t>
            </a:r>
          </a:p>
          <a:p>
            <a:pPr eaLnBrk="1" hangingPunct="1">
              <a:lnSpc>
                <a:spcPct val="90000"/>
              </a:lnSpc>
            </a:pPr>
            <a:r>
              <a:rPr lang="en-US" altLang="en-US" sz="1900" dirty="0" smtClean="0"/>
              <a:t>This type of network has combined features of bus and star topology. </a:t>
            </a:r>
          </a:p>
        </p:txBody>
      </p:sp>
      <p:pic>
        <p:nvPicPr>
          <p:cNvPr id="33796" name="Picture 7" descr="tree-topology"/>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8200" y="1219200"/>
            <a:ext cx="4495800" cy="481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fade">
                                      <p:cBhvr>
                                        <p:cTn id="7" dur="1000"/>
                                        <p:tgtEl>
                                          <p:spTgt spid="33796"/>
                                        </p:tgtEl>
                                      </p:cBhvr>
                                    </p:animEffect>
                                    <p:anim calcmode="lin" valueType="num">
                                      <p:cBhvr>
                                        <p:cTn id="8" dur="1000" fill="hold"/>
                                        <p:tgtEl>
                                          <p:spTgt spid="33796"/>
                                        </p:tgtEl>
                                        <p:attrNameLst>
                                          <p:attrName>ppt_x</p:attrName>
                                        </p:attrNameLst>
                                      </p:cBhvr>
                                      <p:tavLst>
                                        <p:tav tm="0">
                                          <p:val>
                                            <p:strVal val="#ppt_x"/>
                                          </p:val>
                                        </p:tav>
                                        <p:tav tm="100000">
                                          <p:val>
                                            <p:strVal val="#ppt_x"/>
                                          </p:val>
                                        </p:tav>
                                      </p:tavLst>
                                    </p:anim>
                                    <p:anim calcmode="lin" valueType="num">
                                      <p:cBhvr>
                                        <p:cTn id="9" dur="1000" fill="hold"/>
                                        <p:tgtEl>
                                          <p:spTgt spid="337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7813"/>
            <a:ext cx="8229600" cy="788987"/>
          </a:xfrm>
        </p:spPr>
        <p:txBody>
          <a:bodyPr/>
          <a:lstStyle/>
          <a:p>
            <a:pPr eaLnBrk="1" hangingPunct="1"/>
            <a:r>
              <a:rPr lang="en-US" altLang="en-US" smtClean="0">
                <a:solidFill>
                  <a:srgbClr val="CC3300"/>
                </a:solidFill>
              </a:rPr>
              <a:t>Tree Topology</a:t>
            </a:r>
          </a:p>
        </p:txBody>
      </p:sp>
      <p:pic>
        <p:nvPicPr>
          <p:cNvPr id="35844" name="Picture 6" descr="tree_topology"/>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359025" y="1676400"/>
            <a:ext cx="4425950" cy="3522663"/>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solidFill>
                  <a:srgbClr val="CC3300"/>
                </a:solidFill>
              </a:rPr>
              <a:t>Advantages</a:t>
            </a:r>
          </a:p>
        </p:txBody>
      </p:sp>
      <p:sp>
        <p:nvSpPr>
          <p:cNvPr id="36867" name="Rectangle 3"/>
          <p:cNvSpPr>
            <a:spLocks noGrp="1" noChangeArrowheads="1"/>
          </p:cNvSpPr>
          <p:nvPr>
            <p:ph idx="1"/>
          </p:nvPr>
        </p:nvSpPr>
        <p:spPr>
          <a:xfrm>
            <a:off x="982133" y="1905000"/>
            <a:ext cx="7704667" cy="1981200"/>
          </a:xfrm>
        </p:spPr>
        <p:txBody>
          <a:bodyPr>
            <a:normAutofit/>
          </a:bodyPr>
          <a:lstStyle/>
          <a:p>
            <a:pPr eaLnBrk="1" hangingPunct="1"/>
            <a:r>
              <a:rPr lang="en-US" altLang="en-US" sz="1900" dirty="0" smtClean="0"/>
              <a:t>Point-to-point wiring for individual segments. </a:t>
            </a:r>
          </a:p>
          <a:p>
            <a:pPr eaLnBrk="1" hangingPunct="1"/>
            <a:r>
              <a:rPr lang="en-US" altLang="en-US" sz="1900" dirty="0" smtClean="0"/>
              <a:t>Supported by several hardware and software venders.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2133" y="457201"/>
            <a:ext cx="7704667" cy="1219199"/>
          </a:xfrm>
        </p:spPr>
        <p:txBody>
          <a:bodyPr/>
          <a:lstStyle/>
          <a:p>
            <a:pPr eaLnBrk="1" hangingPunct="1"/>
            <a:r>
              <a:rPr lang="en-US" altLang="en-US" dirty="0" smtClean="0">
                <a:solidFill>
                  <a:srgbClr val="CC3300"/>
                </a:solidFill>
              </a:rPr>
              <a:t>Disadvantage</a:t>
            </a:r>
          </a:p>
        </p:txBody>
      </p:sp>
      <p:sp>
        <p:nvSpPr>
          <p:cNvPr id="37891" name="Rectangle 3"/>
          <p:cNvSpPr>
            <a:spLocks noGrp="1" noChangeArrowheads="1"/>
          </p:cNvSpPr>
          <p:nvPr>
            <p:ph idx="1"/>
          </p:nvPr>
        </p:nvSpPr>
        <p:spPr>
          <a:xfrm>
            <a:off x="1009842" y="2057400"/>
            <a:ext cx="7704667" cy="2133600"/>
          </a:xfrm>
        </p:spPr>
        <p:txBody>
          <a:bodyPr>
            <a:normAutofit/>
          </a:bodyPr>
          <a:lstStyle/>
          <a:p>
            <a:pPr eaLnBrk="1" hangingPunct="1"/>
            <a:r>
              <a:rPr lang="en-US" altLang="en-US" sz="1900" dirty="0" smtClean="0"/>
              <a:t>Overall length of each segment is limited by the type of cabling used. </a:t>
            </a:r>
          </a:p>
          <a:p>
            <a:pPr eaLnBrk="1" hangingPunct="1"/>
            <a:r>
              <a:rPr lang="en-US" altLang="en-US" sz="1900" dirty="0" smtClean="0"/>
              <a:t>If the backbone line breaks, the entire segment goes down. </a:t>
            </a:r>
          </a:p>
          <a:p>
            <a:pPr eaLnBrk="1" hangingPunct="1"/>
            <a:r>
              <a:rPr lang="en-US" altLang="en-US" sz="1900" dirty="0" smtClean="0"/>
              <a:t>More difficult to configure and wire than other topologies.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7813"/>
            <a:ext cx="8229600" cy="485775"/>
          </a:xfrm>
        </p:spPr>
        <p:txBody>
          <a:bodyPr>
            <a:normAutofit fontScale="90000"/>
          </a:bodyPr>
          <a:lstStyle/>
          <a:p>
            <a:pPr eaLnBrk="1" hangingPunct="1"/>
            <a:r>
              <a:rPr lang="en-US" altLang="en-US" sz="3800" smtClean="0">
                <a:solidFill>
                  <a:srgbClr val="CC3300"/>
                </a:solidFill>
              </a:rPr>
              <a:t>Network topology</a:t>
            </a:r>
          </a:p>
        </p:txBody>
      </p:sp>
      <p:sp>
        <p:nvSpPr>
          <p:cNvPr id="6147" name="Rectangle 3"/>
          <p:cNvSpPr>
            <a:spLocks noGrp="1" noChangeArrowheads="1"/>
          </p:cNvSpPr>
          <p:nvPr>
            <p:ph idx="1"/>
          </p:nvPr>
        </p:nvSpPr>
        <p:spPr>
          <a:xfrm>
            <a:off x="914400" y="1447800"/>
            <a:ext cx="7704667" cy="3332816"/>
          </a:xfrm>
        </p:spPr>
        <p:txBody>
          <a:bodyPr>
            <a:normAutofit/>
          </a:bodyPr>
          <a:lstStyle/>
          <a:p>
            <a:pPr eaLnBrk="1" hangingPunct="1">
              <a:lnSpc>
                <a:spcPct val="90000"/>
              </a:lnSpc>
            </a:pPr>
            <a:r>
              <a:rPr lang="en-US" altLang="en-US" sz="2000" dirty="0" smtClean="0"/>
              <a:t>Topology can be considered as a virtual shape or structure of a network. </a:t>
            </a:r>
          </a:p>
          <a:p>
            <a:pPr eaLnBrk="1" hangingPunct="1">
              <a:lnSpc>
                <a:spcPct val="90000"/>
              </a:lnSpc>
            </a:pPr>
            <a:r>
              <a:rPr lang="en-US" altLang="en-US" sz="2000" dirty="0" smtClean="0"/>
              <a:t>This shape does not correspond to the actual physical design of the devices on the computer network.</a:t>
            </a:r>
          </a:p>
          <a:p>
            <a:pPr eaLnBrk="1" hangingPunct="1">
              <a:lnSpc>
                <a:spcPct val="90000"/>
              </a:lnSpc>
            </a:pPr>
            <a:r>
              <a:rPr lang="en-US" altLang="en-US" sz="2000" dirty="0" smtClean="0"/>
              <a:t> The computers on a home network can be arranged in a circle but it does not necessarily mean that it represents a ring topology.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7813"/>
            <a:ext cx="8229600" cy="638175"/>
          </a:xfrm>
        </p:spPr>
        <p:txBody>
          <a:bodyPr>
            <a:normAutofit fontScale="90000"/>
          </a:bodyPr>
          <a:lstStyle/>
          <a:p>
            <a:pPr eaLnBrk="1" hangingPunct="1"/>
            <a:r>
              <a:rPr lang="en-US" altLang="en-US" sz="3800" smtClean="0">
                <a:solidFill>
                  <a:srgbClr val="CC3300"/>
                </a:solidFill>
              </a:rPr>
              <a:t>Hybrid Topology</a:t>
            </a:r>
          </a:p>
        </p:txBody>
      </p:sp>
      <p:sp>
        <p:nvSpPr>
          <p:cNvPr id="38915" name="Rectangle 3"/>
          <p:cNvSpPr>
            <a:spLocks noGrp="1" noChangeArrowheads="1"/>
          </p:cNvSpPr>
          <p:nvPr>
            <p:ph idx="1"/>
          </p:nvPr>
        </p:nvSpPr>
        <p:spPr>
          <a:xfrm>
            <a:off x="762000" y="1600200"/>
            <a:ext cx="7924800" cy="3733800"/>
          </a:xfrm>
        </p:spPr>
        <p:txBody>
          <a:bodyPr>
            <a:normAutofit/>
          </a:bodyPr>
          <a:lstStyle/>
          <a:p>
            <a:pPr eaLnBrk="1" hangingPunct="1"/>
            <a:r>
              <a:rPr lang="en-US" altLang="en-US" sz="1900" dirty="0" smtClean="0"/>
              <a:t>Hybrid networks use a combination of any two or more topologies in such a way that the resulting network does not exhibit one of the standard topologies (e.g., bus, star, ring, etc.). </a:t>
            </a:r>
          </a:p>
          <a:p>
            <a:pPr eaLnBrk="1" hangingPunct="1"/>
            <a:r>
              <a:rPr lang="en-US" altLang="en-US" sz="1900" dirty="0" smtClean="0"/>
              <a:t>For example, a tree network connected to a tree network is still a tree network, but two star networks connected together exhibit a hybrid network topology. </a:t>
            </a:r>
          </a:p>
          <a:p>
            <a:pPr eaLnBrk="1" hangingPunct="1"/>
            <a:r>
              <a:rPr lang="en-US" altLang="en-US" sz="1900" dirty="0" smtClean="0"/>
              <a:t>A hybrid topology is always produced when two different basic network topologies are connected. Two common examples for Hybrid network are: </a:t>
            </a:r>
            <a:r>
              <a:rPr lang="en-US" altLang="en-US" sz="1900" i="1" dirty="0" smtClean="0"/>
              <a:t>star ring network</a:t>
            </a:r>
            <a:r>
              <a:rPr lang="en-US" altLang="en-US" sz="1900" dirty="0" smtClean="0"/>
              <a:t> and </a:t>
            </a:r>
            <a:r>
              <a:rPr lang="en-US" altLang="en-US" sz="1900" i="1" dirty="0" smtClean="0"/>
              <a:t>star bus network</a:t>
            </a:r>
            <a:r>
              <a:rPr lang="en-US" altLang="en-US" sz="1900" dirty="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7813"/>
            <a:ext cx="8229600" cy="638175"/>
          </a:xfrm>
        </p:spPr>
        <p:txBody>
          <a:bodyPr>
            <a:normAutofit fontScale="90000"/>
          </a:bodyPr>
          <a:lstStyle/>
          <a:p>
            <a:pPr eaLnBrk="1" hangingPunct="1"/>
            <a:r>
              <a:rPr lang="en-US" altLang="en-US" sz="3800" smtClean="0">
                <a:solidFill>
                  <a:srgbClr val="CC3300"/>
                </a:solidFill>
              </a:rPr>
              <a:t>Hybrid Topology</a:t>
            </a:r>
          </a:p>
        </p:txBody>
      </p:sp>
      <p:sp>
        <p:nvSpPr>
          <p:cNvPr id="39939" name="Rectangle 3"/>
          <p:cNvSpPr>
            <a:spLocks noGrp="1" noChangeArrowheads="1"/>
          </p:cNvSpPr>
          <p:nvPr>
            <p:ph idx="1"/>
          </p:nvPr>
        </p:nvSpPr>
        <p:spPr>
          <a:xfrm>
            <a:off x="762000" y="1600200"/>
            <a:ext cx="7924800" cy="2743200"/>
          </a:xfrm>
        </p:spPr>
        <p:txBody>
          <a:bodyPr>
            <a:normAutofit/>
          </a:bodyPr>
          <a:lstStyle/>
          <a:p>
            <a:pPr eaLnBrk="1" hangingPunct="1"/>
            <a:r>
              <a:rPr lang="en-US" altLang="en-US" sz="1900" dirty="0" smtClean="0"/>
              <a:t>A Star ring network consists of two or more star topologies connected using a </a:t>
            </a:r>
            <a:r>
              <a:rPr lang="en-US" altLang="en-US" sz="1900" dirty="0" err="1" smtClean="0">
                <a:hlinkClick r:id="rId2" tooltip="Media Access Unit"/>
              </a:rPr>
              <a:t>multistation</a:t>
            </a:r>
            <a:r>
              <a:rPr lang="en-US" altLang="en-US" sz="1900" dirty="0" smtClean="0">
                <a:hlinkClick r:id="rId2" tooltip="Media Access Unit"/>
              </a:rPr>
              <a:t> access unit</a:t>
            </a:r>
            <a:r>
              <a:rPr lang="en-US" altLang="en-US" sz="1900" dirty="0" smtClean="0"/>
              <a:t> (MAU) as a centralized hub. </a:t>
            </a:r>
          </a:p>
          <a:p>
            <a:pPr eaLnBrk="1" hangingPunct="1"/>
            <a:r>
              <a:rPr lang="en-US" altLang="en-US" sz="1900" dirty="0" smtClean="0"/>
              <a:t>A Star Bus network consists of two or more star topologies connected using a bus trunk (the bus trunk serves as the network's backbone).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solidFill>
                  <a:srgbClr val="CC3300"/>
                </a:solidFill>
              </a:rPr>
              <a:t>Hybrid Topology</a:t>
            </a:r>
          </a:p>
        </p:txBody>
      </p:sp>
      <p:pic>
        <p:nvPicPr>
          <p:cNvPr id="40964" name="Picture 5" descr="hybrid_topology">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05000" y="2057400"/>
            <a:ext cx="54102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solidFill>
                  <a:srgbClr val="CC3300"/>
                </a:solidFill>
              </a:rPr>
              <a:t>Advantages</a:t>
            </a:r>
          </a:p>
        </p:txBody>
      </p:sp>
      <p:sp>
        <p:nvSpPr>
          <p:cNvPr id="41987" name="Rectangle 3"/>
          <p:cNvSpPr>
            <a:spLocks noGrp="1" noChangeArrowheads="1"/>
          </p:cNvSpPr>
          <p:nvPr>
            <p:ph idx="1"/>
          </p:nvPr>
        </p:nvSpPr>
        <p:spPr>
          <a:xfrm>
            <a:off x="982133" y="1905000"/>
            <a:ext cx="7704667" cy="2514600"/>
          </a:xfrm>
        </p:spPr>
        <p:txBody>
          <a:bodyPr/>
          <a:lstStyle/>
          <a:p>
            <a:pPr eaLnBrk="1" hangingPunct="1"/>
            <a:r>
              <a:rPr lang="en-US" altLang="en-US" dirty="0" smtClean="0"/>
              <a:t>It provides a better result by it.</a:t>
            </a:r>
          </a:p>
          <a:p>
            <a:pPr eaLnBrk="1" hangingPunct="1"/>
            <a:r>
              <a:rPr lang="en-US" altLang="en-US" dirty="0" smtClean="0"/>
              <a:t>It can be designed in many ways for various purposes.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7813"/>
            <a:ext cx="8229600" cy="941387"/>
          </a:xfrm>
        </p:spPr>
        <p:txBody>
          <a:bodyPr/>
          <a:lstStyle/>
          <a:p>
            <a:pPr eaLnBrk="1" hangingPunct="1"/>
            <a:r>
              <a:rPr lang="en-US" altLang="en-US" smtClean="0">
                <a:solidFill>
                  <a:srgbClr val="CC3300"/>
                </a:solidFill>
              </a:rPr>
              <a:t>Disadvantages</a:t>
            </a:r>
          </a:p>
        </p:txBody>
      </p:sp>
      <p:sp>
        <p:nvSpPr>
          <p:cNvPr id="43011" name="Rectangle 3"/>
          <p:cNvSpPr>
            <a:spLocks noGrp="1" noChangeArrowheads="1"/>
          </p:cNvSpPr>
          <p:nvPr>
            <p:ph idx="1"/>
          </p:nvPr>
        </p:nvSpPr>
        <p:spPr>
          <a:xfrm>
            <a:off x="968278" y="1905000"/>
            <a:ext cx="7704667" cy="2286000"/>
          </a:xfrm>
        </p:spPr>
        <p:txBody>
          <a:bodyPr/>
          <a:lstStyle/>
          <a:p>
            <a:pPr eaLnBrk="1" hangingPunct="1"/>
            <a:r>
              <a:rPr lang="en-US" altLang="en-US" dirty="0" smtClean="0"/>
              <a:t>It is costly.</a:t>
            </a:r>
          </a:p>
          <a:p>
            <a:pPr eaLnBrk="1" hangingPunct="1"/>
            <a:r>
              <a:rPr lang="en-US" altLang="en-US" dirty="0" smtClean="0"/>
              <a:t>Difficult to identify the problem if the entire network shuts down.</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US" altLang="en-US" sz="3800" smtClean="0">
                <a:solidFill>
                  <a:srgbClr val="CC3300"/>
                </a:solidFill>
              </a:rPr>
              <a:t>Bus Topology: Ethernet</a:t>
            </a:r>
          </a:p>
        </p:txBody>
      </p:sp>
      <p:sp>
        <p:nvSpPr>
          <p:cNvPr id="44035" name="Rectangle 3"/>
          <p:cNvSpPr>
            <a:spLocks noGrp="1" noChangeArrowheads="1"/>
          </p:cNvSpPr>
          <p:nvPr>
            <p:ph idx="1"/>
          </p:nvPr>
        </p:nvSpPr>
        <p:spPr>
          <a:xfrm>
            <a:off x="838200" y="1066800"/>
            <a:ext cx="7848600" cy="3657600"/>
          </a:xfrm>
        </p:spPr>
        <p:txBody>
          <a:bodyPr/>
          <a:lstStyle/>
          <a:p>
            <a:pPr eaLnBrk="1" hangingPunct="1"/>
            <a:endParaRPr lang="en-GB" altLang="en-US" i="1" dirty="0" smtClean="0"/>
          </a:p>
          <a:p>
            <a:pPr eaLnBrk="1" hangingPunct="1"/>
            <a:r>
              <a:rPr lang="en-GB" altLang="en-US" sz="1900" i="1" dirty="0" smtClean="0"/>
              <a:t>Ethernet</a:t>
            </a:r>
            <a:r>
              <a:rPr lang="en-GB" altLang="en-US" sz="1900" dirty="0" smtClean="0"/>
              <a:t> is a widely used technology employing a bus topology. </a:t>
            </a:r>
          </a:p>
          <a:p>
            <a:pPr eaLnBrk="1" hangingPunct="1"/>
            <a:r>
              <a:rPr lang="en-GB" altLang="en-US" sz="1900" dirty="0" smtClean="0"/>
              <a:t>The original standard was published by Digital Equipment Corporation, Intel Corporation, and Xerox Corporation in 1982. IEEE currently controls Ethernet standards, e.g</a:t>
            </a:r>
            <a:r>
              <a:rPr lang="en-GB" altLang="en-US" sz="1900" b="1" dirty="0" smtClean="0"/>
              <a:t>. IEEE 802.3 </a:t>
            </a:r>
            <a:r>
              <a:rPr lang="en-GB" altLang="en-US" sz="1900" dirty="0" smtClean="0"/>
              <a:t>was published in 1985.</a:t>
            </a:r>
            <a:endParaRPr lang="en-US" altLang="en-US" sz="19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7813"/>
            <a:ext cx="8229600" cy="712787"/>
          </a:xfrm>
        </p:spPr>
        <p:txBody>
          <a:bodyPr/>
          <a:lstStyle/>
          <a:p>
            <a:pPr eaLnBrk="1" hangingPunct="1"/>
            <a:r>
              <a:rPr lang="en-US" altLang="en-US" sz="3800" smtClean="0">
                <a:solidFill>
                  <a:srgbClr val="CC3300"/>
                </a:solidFill>
              </a:rPr>
              <a:t>Bus Topology: Ethernet</a:t>
            </a:r>
          </a:p>
        </p:txBody>
      </p:sp>
      <p:sp>
        <p:nvSpPr>
          <p:cNvPr id="45059" name="Rectangle 3"/>
          <p:cNvSpPr>
            <a:spLocks noGrp="1" noChangeArrowheads="1"/>
          </p:cNvSpPr>
          <p:nvPr>
            <p:ph idx="1"/>
          </p:nvPr>
        </p:nvSpPr>
        <p:spPr>
          <a:xfrm>
            <a:off x="982133" y="1524000"/>
            <a:ext cx="7704667" cy="3200400"/>
          </a:xfrm>
        </p:spPr>
        <p:txBody>
          <a:bodyPr>
            <a:normAutofit/>
          </a:bodyPr>
          <a:lstStyle/>
          <a:p>
            <a:pPr eaLnBrk="1" hangingPunct="1">
              <a:lnSpc>
                <a:spcPct val="90000"/>
              </a:lnSpc>
            </a:pPr>
            <a:r>
              <a:rPr lang="en-GB" altLang="en-US" sz="2000" dirty="0" smtClean="0"/>
              <a:t>In its original form, an Ethernet LAN consists of a single coaxial cable called the </a:t>
            </a:r>
            <a:r>
              <a:rPr lang="en-GB" altLang="en-US" sz="2000" i="1" dirty="0" smtClean="0"/>
              <a:t>ether</a:t>
            </a:r>
            <a:r>
              <a:rPr lang="en-GB" altLang="en-US" sz="2000" dirty="0" smtClean="0"/>
              <a:t>, but often referred to as a </a:t>
            </a:r>
            <a:r>
              <a:rPr lang="en-GB" altLang="en-US" sz="2000" i="1" dirty="0" smtClean="0"/>
              <a:t>segment</a:t>
            </a:r>
            <a:r>
              <a:rPr lang="en-GB" altLang="en-US" sz="2000" dirty="0" smtClean="0"/>
              <a:t>. </a:t>
            </a:r>
          </a:p>
          <a:p>
            <a:pPr eaLnBrk="1" hangingPunct="1">
              <a:lnSpc>
                <a:spcPct val="90000"/>
              </a:lnSpc>
            </a:pPr>
            <a:r>
              <a:rPr lang="en-GB" altLang="en-US" sz="2000" dirty="0" smtClean="0"/>
              <a:t>A segment is limited to 500 m in length, with a minimum separation of 3 m between each pair of connections. It operates at 10 Mbps;</a:t>
            </a:r>
          </a:p>
          <a:p>
            <a:pPr eaLnBrk="1" hangingPunct="1">
              <a:lnSpc>
                <a:spcPct val="90000"/>
              </a:lnSpc>
            </a:pPr>
            <a:r>
              <a:rPr lang="en-GB" altLang="en-US" sz="2000" dirty="0" smtClean="0"/>
              <a:t> a later version, </a:t>
            </a:r>
            <a:r>
              <a:rPr lang="en-GB" altLang="en-US" sz="2000" i="1" dirty="0" smtClean="0"/>
              <a:t>Fast Ethernet</a:t>
            </a:r>
            <a:r>
              <a:rPr lang="en-GB" altLang="en-US" sz="2000" dirty="0" smtClean="0"/>
              <a:t>, operates at 100 Mbps;</a:t>
            </a:r>
          </a:p>
          <a:p>
            <a:pPr eaLnBrk="1" hangingPunct="1">
              <a:lnSpc>
                <a:spcPct val="90000"/>
              </a:lnSpc>
            </a:pPr>
            <a:r>
              <a:rPr lang="en-GB" altLang="en-US" sz="2000" dirty="0" smtClean="0"/>
              <a:t> the latest version, </a:t>
            </a:r>
            <a:r>
              <a:rPr lang="en-GB" altLang="en-US" sz="2000" i="1" dirty="0" smtClean="0"/>
              <a:t>Gigabit Ethernet</a:t>
            </a:r>
            <a:r>
              <a:rPr lang="en-GB" altLang="en-US" sz="2000" dirty="0" smtClean="0"/>
              <a:t>, operates at 1,000 Mbps or 1 </a:t>
            </a:r>
            <a:r>
              <a:rPr lang="en-GB" altLang="en-US" sz="2000" dirty="0" err="1" smtClean="0"/>
              <a:t>Gbps</a:t>
            </a:r>
            <a:r>
              <a:rPr lang="en-GB" altLang="en-US" sz="2000" dirty="0" smtClean="0"/>
              <a:t>.</a:t>
            </a:r>
            <a:endParaRPr lang="en-US" altLang="en-US"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7813"/>
            <a:ext cx="8229600" cy="560387"/>
          </a:xfrm>
        </p:spPr>
        <p:txBody>
          <a:bodyPr>
            <a:normAutofit fontScale="90000"/>
          </a:bodyPr>
          <a:lstStyle/>
          <a:p>
            <a:pPr eaLnBrk="1" hangingPunct="1"/>
            <a:r>
              <a:rPr lang="en-GB" altLang="en-US" sz="3800" b="1" smtClean="0">
                <a:solidFill>
                  <a:srgbClr val="CC3300"/>
                </a:solidFill>
              </a:rPr>
              <a:t>Sharing Ethernet</a:t>
            </a:r>
            <a:r>
              <a:rPr lang="en-US" altLang="en-US" sz="3800" b="1" smtClean="0"/>
              <a:t/>
            </a:r>
            <a:br>
              <a:rPr lang="en-US" altLang="en-US" sz="3800" b="1" smtClean="0"/>
            </a:br>
            <a:endParaRPr lang="en-US" altLang="en-US" sz="3800" b="1" smtClean="0"/>
          </a:p>
        </p:txBody>
      </p:sp>
      <p:sp>
        <p:nvSpPr>
          <p:cNvPr id="46083" name="Rectangle 5"/>
          <p:cNvSpPr>
            <a:spLocks noGrp="1" noChangeArrowheads="1"/>
          </p:cNvSpPr>
          <p:nvPr>
            <p:ph idx="1"/>
          </p:nvPr>
        </p:nvSpPr>
        <p:spPr>
          <a:xfrm>
            <a:off x="457200" y="4495800"/>
            <a:ext cx="8382000" cy="1635125"/>
          </a:xfrm>
        </p:spPr>
        <p:txBody>
          <a:bodyPr>
            <a:normAutofit/>
          </a:bodyPr>
          <a:lstStyle/>
          <a:p>
            <a:pPr eaLnBrk="1" hangingPunct="1">
              <a:lnSpc>
                <a:spcPct val="90000"/>
              </a:lnSpc>
            </a:pPr>
            <a:r>
              <a:rPr lang="en-GB" altLang="en-US" sz="2000" dirty="0" smtClean="0"/>
              <a:t>Ethernet requires multiple computers to share access to the ether.</a:t>
            </a:r>
          </a:p>
          <a:p>
            <a:pPr eaLnBrk="1" hangingPunct="1">
              <a:lnSpc>
                <a:spcPct val="90000"/>
              </a:lnSpc>
            </a:pPr>
            <a:r>
              <a:rPr lang="en-GB" altLang="en-US" sz="2000" dirty="0" smtClean="0"/>
              <a:t> A sender transmits a signal, which propagates towards both ends of the cable. This is illustrated in Figure .</a:t>
            </a:r>
            <a:r>
              <a:rPr lang="en-US" altLang="en-US" sz="2000" dirty="0" smtClean="0"/>
              <a:t> </a:t>
            </a:r>
          </a:p>
        </p:txBody>
      </p:sp>
      <p:pic>
        <p:nvPicPr>
          <p:cNvPr id="46084" name="Picture 6" descr="Ethernet shar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914400"/>
            <a:ext cx="76962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7813"/>
            <a:ext cx="8229600" cy="1322387"/>
          </a:xfrm>
        </p:spPr>
        <p:txBody>
          <a:bodyPr>
            <a:normAutofit/>
          </a:bodyPr>
          <a:lstStyle/>
          <a:p>
            <a:pPr eaLnBrk="1" hangingPunct="1"/>
            <a:r>
              <a:rPr lang="en-GB" altLang="en-US" sz="3800" b="1" dirty="0" smtClean="0">
                <a:solidFill>
                  <a:srgbClr val="CC3300"/>
                </a:solidFill>
              </a:rPr>
              <a:t>Sharing Ethernet</a:t>
            </a:r>
            <a:r>
              <a:rPr lang="en-US" altLang="en-US" sz="3800" b="1" dirty="0" smtClean="0">
                <a:solidFill>
                  <a:srgbClr val="CC3300"/>
                </a:solidFill>
              </a:rPr>
              <a:t/>
            </a:r>
            <a:br>
              <a:rPr lang="en-US" altLang="en-US" sz="3800" b="1" dirty="0" smtClean="0">
                <a:solidFill>
                  <a:srgbClr val="CC3300"/>
                </a:solidFill>
              </a:rPr>
            </a:br>
            <a:endParaRPr lang="en-US" altLang="en-US" sz="3800" b="1" dirty="0" smtClean="0">
              <a:solidFill>
                <a:srgbClr val="CC3300"/>
              </a:solidFill>
            </a:endParaRPr>
          </a:p>
        </p:txBody>
      </p:sp>
      <p:sp>
        <p:nvSpPr>
          <p:cNvPr id="47107" name="Rectangle 3"/>
          <p:cNvSpPr>
            <a:spLocks noGrp="1" noChangeArrowheads="1"/>
          </p:cNvSpPr>
          <p:nvPr>
            <p:ph idx="1"/>
          </p:nvPr>
        </p:nvSpPr>
        <p:spPr>
          <a:xfrm>
            <a:off x="914400" y="1066801"/>
            <a:ext cx="8229600" cy="3581400"/>
          </a:xfrm>
        </p:spPr>
        <p:txBody>
          <a:bodyPr>
            <a:normAutofit/>
          </a:bodyPr>
          <a:lstStyle/>
          <a:p>
            <a:pPr eaLnBrk="1" hangingPunct="1"/>
            <a:r>
              <a:rPr lang="en-GB" altLang="en-US" sz="2000" dirty="0" smtClean="0"/>
              <a:t>The sending computer has exclusive use of the cable during the transmission of the frame.</a:t>
            </a:r>
          </a:p>
          <a:p>
            <a:pPr eaLnBrk="1" hangingPunct="1"/>
            <a:r>
              <a:rPr lang="en-GB" altLang="en-US" sz="2000" dirty="0" smtClean="0"/>
              <a:t> Multiple frames cannot be sent at the same time, all other computers must wait.</a:t>
            </a:r>
            <a:endParaRPr lang="en-US" altLang="en-US"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458200" cy="1139825"/>
          </a:xfrm>
        </p:spPr>
        <p:txBody>
          <a:bodyPr>
            <a:normAutofit fontScale="90000"/>
          </a:bodyPr>
          <a:lstStyle/>
          <a:p>
            <a:pPr eaLnBrk="1" hangingPunct="1"/>
            <a:r>
              <a:rPr lang="en-GB" altLang="en-US" sz="3800" b="1" dirty="0" smtClean="0">
                <a:solidFill>
                  <a:srgbClr val="CC3300"/>
                </a:solidFill>
              </a:rPr>
              <a:t>Carrier Sense Multiple Access/Collision Detection (CSMA/CD)</a:t>
            </a:r>
            <a:r>
              <a:rPr lang="en-US" altLang="en-US" sz="3800" b="1" dirty="0" smtClean="0"/>
              <a:t/>
            </a:r>
            <a:br>
              <a:rPr lang="en-US" altLang="en-US" sz="3800" b="1" dirty="0" smtClean="0"/>
            </a:br>
            <a:endParaRPr lang="en-US" altLang="en-US" sz="3800" b="1" dirty="0" smtClean="0"/>
          </a:p>
        </p:txBody>
      </p:sp>
      <p:sp>
        <p:nvSpPr>
          <p:cNvPr id="48131" name="Rectangle 3"/>
          <p:cNvSpPr>
            <a:spLocks noGrp="1" noChangeArrowheads="1"/>
          </p:cNvSpPr>
          <p:nvPr>
            <p:ph idx="1"/>
          </p:nvPr>
        </p:nvSpPr>
        <p:spPr>
          <a:xfrm>
            <a:off x="609600" y="1600200"/>
            <a:ext cx="8077200" cy="3886200"/>
          </a:xfrm>
        </p:spPr>
        <p:txBody>
          <a:bodyPr>
            <a:normAutofit/>
          </a:bodyPr>
          <a:lstStyle/>
          <a:p>
            <a:pPr eaLnBrk="1" hangingPunct="1"/>
            <a:r>
              <a:rPr lang="en-GB" altLang="en-US" sz="2000" dirty="0" smtClean="0"/>
              <a:t>All computers attached to the Ethernet use CSMA/CD to co-ordinate their activities. </a:t>
            </a:r>
          </a:p>
          <a:p>
            <a:pPr eaLnBrk="1" hangingPunct="1"/>
            <a:r>
              <a:rPr lang="en-GB" altLang="en-US" sz="2000" dirty="0" smtClean="0"/>
              <a:t>A computer wishing to transmit checks for electrical activity on the cable, informally called a </a:t>
            </a:r>
            <a:r>
              <a:rPr lang="en-GB" altLang="en-US" sz="2000" i="1" dirty="0" smtClean="0"/>
              <a:t>carrier</a:t>
            </a:r>
            <a:r>
              <a:rPr lang="en-GB" altLang="en-US" sz="2000" dirty="0" smtClean="0"/>
              <a:t>. </a:t>
            </a:r>
          </a:p>
          <a:p>
            <a:pPr eaLnBrk="1" hangingPunct="1"/>
            <a:r>
              <a:rPr lang="en-GB" altLang="en-US" sz="2000" dirty="0" smtClean="0"/>
              <a:t>If there is no carrier, the computer can transmit. </a:t>
            </a:r>
          </a:p>
          <a:p>
            <a:pPr eaLnBrk="1" hangingPunct="1"/>
            <a:r>
              <a:rPr lang="en-GB" altLang="en-US" sz="2000" dirty="0" smtClean="0"/>
              <a:t>If a carrier is present, the computer waits for the sender to finish before proceeding.</a:t>
            </a:r>
            <a:endParaRPr lang="en-US" alt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7813"/>
            <a:ext cx="8229600" cy="485775"/>
          </a:xfrm>
        </p:spPr>
        <p:txBody>
          <a:bodyPr>
            <a:normAutofit fontScale="90000"/>
          </a:bodyPr>
          <a:lstStyle/>
          <a:p>
            <a:pPr eaLnBrk="1" hangingPunct="1"/>
            <a:r>
              <a:rPr lang="en-US" altLang="en-US" sz="3800" smtClean="0">
                <a:solidFill>
                  <a:srgbClr val="CC3300"/>
                </a:solidFill>
              </a:rPr>
              <a:t>Network topology</a:t>
            </a:r>
          </a:p>
        </p:txBody>
      </p:sp>
      <p:sp>
        <p:nvSpPr>
          <p:cNvPr id="7171" name="Rectangle 3"/>
          <p:cNvSpPr>
            <a:spLocks noGrp="1" noChangeArrowheads="1"/>
          </p:cNvSpPr>
          <p:nvPr>
            <p:ph idx="1"/>
          </p:nvPr>
        </p:nvSpPr>
        <p:spPr>
          <a:xfrm>
            <a:off x="1009842" y="1524000"/>
            <a:ext cx="7704667" cy="3332816"/>
          </a:xfrm>
        </p:spPr>
        <p:txBody>
          <a:bodyPr>
            <a:normAutofit/>
          </a:bodyPr>
          <a:lstStyle/>
          <a:p>
            <a:pPr eaLnBrk="1" hangingPunct="1"/>
            <a:r>
              <a:rPr lang="en-US" altLang="en-US" sz="2000" dirty="0" smtClean="0"/>
              <a:t>Distances between nodes, physical interconnections, transmission rates, and/or signal types may differ in two networks and yet their topologies may be identical. </a:t>
            </a:r>
          </a:p>
          <a:p>
            <a:pPr eaLnBrk="1" hangingPunct="1"/>
            <a:r>
              <a:rPr lang="en-US" altLang="en-US" sz="2000" dirty="0" smtClean="0"/>
              <a:t>The physical and logical topologies may or may not be identical in any particular network.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7813"/>
            <a:ext cx="8229600" cy="484187"/>
          </a:xfrm>
        </p:spPr>
        <p:txBody>
          <a:bodyPr>
            <a:normAutofit fontScale="90000"/>
          </a:bodyPr>
          <a:lstStyle/>
          <a:p>
            <a:pPr eaLnBrk="1" hangingPunct="1"/>
            <a:r>
              <a:rPr lang="en-US" altLang="en-US" sz="3800" smtClean="0">
                <a:solidFill>
                  <a:srgbClr val="CC3300"/>
                </a:solidFill>
              </a:rPr>
              <a:t>Cont.</a:t>
            </a:r>
          </a:p>
        </p:txBody>
      </p:sp>
      <p:sp>
        <p:nvSpPr>
          <p:cNvPr id="49155" name="Rectangle 3"/>
          <p:cNvSpPr>
            <a:spLocks noGrp="1" noChangeArrowheads="1"/>
          </p:cNvSpPr>
          <p:nvPr>
            <p:ph idx="1"/>
          </p:nvPr>
        </p:nvSpPr>
        <p:spPr>
          <a:xfrm>
            <a:off x="685800" y="1371600"/>
            <a:ext cx="8001000" cy="3886200"/>
          </a:xfrm>
        </p:spPr>
        <p:txBody>
          <a:bodyPr>
            <a:normAutofit/>
          </a:bodyPr>
          <a:lstStyle/>
          <a:p>
            <a:pPr eaLnBrk="1" hangingPunct="1"/>
            <a:r>
              <a:rPr lang="en-GB" altLang="en-US" sz="2000" dirty="0" smtClean="0"/>
              <a:t>However, it is possible for two or more computers to detect the lack of carrier and start transmission simultaneously. </a:t>
            </a:r>
          </a:p>
          <a:p>
            <a:pPr eaLnBrk="1" hangingPunct="1"/>
            <a:r>
              <a:rPr lang="en-GB" altLang="en-US" sz="2000" dirty="0" smtClean="0"/>
              <a:t>The signals travel at approximately 70% of the speed of light and interfere with one another. This interference is called a </a:t>
            </a:r>
            <a:r>
              <a:rPr lang="en-GB" altLang="en-US" sz="2000" i="1" dirty="0" smtClean="0"/>
              <a:t>collision</a:t>
            </a:r>
            <a:r>
              <a:rPr lang="en-GB" altLang="en-US" sz="2000" dirty="0" smtClean="0"/>
              <a:t>.</a:t>
            </a:r>
          </a:p>
          <a:p>
            <a:pPr eaLnBrk="1" hangingPunct="1"/>
            <a:r>
              <a:rPr lang="en-GB" altLang="en-US" sz="2000" dirty="0" smtClean="0"/>
              <a:t> A sending computer monitors the signal on the cable and if it differs from the signal it is sending, then a collision has occurred and the computer stops transmitting.</a:t>
            </a:r>
            <a:endParaRPr lang="en-US" altLang="en-US"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US" altLang="en-US" sz="3800" smtClean="0">
                <a:solidFill>
                  <a:srgbClr val="CC3300"/>
                </a:solidFill>
              </a:rPr>
              <a:t>Cont.</a:t>
            </a:r>
          </a:p>
        </p:txBody>
      </p:sp>
      <p:sp>
        <p:nvSpPr>
          <p:cNvPr id="50179" name="Rectangle 3"/>
          <p:cNvSpPr>
            <a:spLocks noGrp="1" noChangeArrowheads="1"/>
          </p:cNvSpPr>
          <p:nvPr>
            <p:ph idx="1"/>
          </p:nvPr>
        </p:nvSpPr>
        <p:spPr>
          <a:xfrm>
            <a:off x="982133" y="1143000"/>
            <a:ext cx="7704667" cy="4114800"/>
          </a:xfrm>
        </p:spPr>
        <p:txBody>
          <a:bodyPr>
            <a:normAutofit/>
          </a:bodyPr>
          <a:lstStyle/>
          <a:p>
            <a:pPr eaLnBrk="1" hangingPunct="1">
              <a:lnSpc>
                <a:spcPct val="90000"/>
              </a:lnSpc>
            </a:pPr>
            <a:r>
              <a:rPr lang="en-GB" altLang="en-US" sz="2000" dirty="0" smtClean="0"/>
              <a:t>Following a collision, a computer waits for the cable to become idle before retransmitting. </a:t>
            </a:r>
          </a:p>
          <a:p>
            <a:pPr eaLnBrk="1" hangingPunct="1">
              <a:lnSpc>
                <a:spcPct val="90000"/>
              </a:lnSpc>
            </a:pPr>
            <a:r>
              <a:rPr lang="en-GB" altLang="en-US" sz="2000" dirty="0" smtClean="0"/>
              <a:t>However, if the computers start transmitting as soon as the cable becomes free, another collision will occur. </a:t>
            </a:r>
          </a:p>
          <a:p>
            <a:pPr eaLnBrk="1" hangingPunct="1">
              <a:lnSpc>
                <a:spcPct val="90000"/>
              </a:lnSpc>
            </a:pPr>
            <a:r>
              <a:rPr lang="en-GB" altLang="en-US" sz="2000" dirty="0" smtClean="0"/>
              <a:t>Ethernet requires each computer to delay after a collision. The standard specifies a maximum delay, </a:t>
            </a:r>
            <a:r>
              <a:rPr lang="en-GB" altLang="en-US" sz="2000" i="1" dirty="0" smtClean="0"/>
              <a:t>d</a:t>
            </a:r>
            <a:r>
              <a:rPr lang="en-GB" altLang="en-US" sz="2000" dirty="0" smtClean="0"/>
              <a:t>, and requires each computer to choose a random delay less than </a:t>
            </a:r>
            <a:r>
              <a:rPr lang="en-GB" altLang="en-US" sz="2000" i="1" dirty="0" smtClean="0"/>
              <a:t>d</a:t>
            </a:r>
            <a:r>
              <a:rPr lang="en-GB" altLang="en-US" sz="2000" dirty="0" smtClean="0"/>
              <a:t>. </a:t>
            </a:r>
          </a:p>
          <a:p>
            <a:pPr eaLnBrk="1" hangingPunct="1">
              <a:lnSpc>
                <a:spcPct val="90000"/>
              </a:lnSpc>
            </a:pPr>
            <a:r>
              <a:rPr lang="en-GB" altLang="en-US" sz="2000" dirty="0" smtClean="0"/>
              <a:t>In this case, the computer choosing the shortest delay will transmit first.</a:t>
            </a:r>
            <a:endParaRPr lang="en-US" alt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US" altLang="en-US" sz="3800" smtClean="0">
                <a:solidFill>
                  <a:srgbClr val="CC3300"/>
                </a:solidFill>
              </a:rPr>
              <a:t>Cont.</a:t>
            </a:r>
          </a:p>
        </p:txBody>
      </p:sp>
      <p:sp>
        <p:nvSpPr>
          <p:cNvPr id="51203" name="Rectangle 3"/>
          <p:cNvSpPr>
            <a:spLocks noGrp="1" noChangeArrowheads="1"/>
          </p:cNvSpPr>
          <p:nvPr>
            <p:ph idx="1"/>
          </p:nvPr>
        </p:nvSpPr>
        <p:spPr>
          <a:xfrm>
            <a:off x="982133" y="1600200"/>
            <a:ext cx="7704667" cy="2895600"/>
          </a:xfrm>
        </p:spPr>
        <p:txBody>
          <a:bodyPr>
            <a:normAutofit/>
          </a:bodyPr>
          <a:lstStyle/>
          <a:p>
            <a:pPr eaLnBrk="1" hangingPunct="1"/>
            <a:r>
              <a:rPr lang="en-GB" altLang="en-US" sz="2000" dirty="0" smtClean="0"/>
              <a:t>If subsequent collisions still occur, the computers double the maximum delay (2</a:t>
            </a:r>
            <a:r>
              <a:rPr lang="en-GB" altLang="en-US" sz="2000" i="1" dirty="0" smtClean="0"/>
              <a:t>d</a:t>
            </a:r>
            <a:r>
              <a:rPr lang="en-GB" altLang="en-US" sz="2000" dirty="0" smtClean="0"/>
              <a:t>, 4</a:t>
            </a:r>
            <a:r>
              <a:rPr lang="en-GB" altLang="en-US" sz="2000" i="1" dirty="0" smtClean="0"/>
              <a:t>d</a:t>
            </a:r>
            <a:r>
              <a:rPr lang="en-GB" altLang="en-US" sz="2000" dirty="0" smtClean="0"/>
              <a:t>, ...) until the range is large enough for one computer to choose a short delay and transmit without a collision. </a:t>
            </a:r>
          </a:p>
          <a:p>
            <a:pPr eaLnBrk="1" hangingPunct="1"/>
            <a:r>
              <a:rPr lang="en-GB" altLang="en-US" sz="2000" dirty="0" smtClean="0"/>
              <a:t>This technique is called </a:t>
            </a:r>
            <a:r>
              <a:rPr lang="en-GB" altLang="en-US" sz="2000" i="1" dirty="0" smtClean="0"/>
              <a:t>binary </a:t>
            </a:r>
            <a:r>
              <a:rPr lang="en-GB" altLang="en-US" sz="2000" b="1" i="1" dirty="0" smtClean="0"/>
              <a:t>exponential </a:t>
            </a:r>
            <a:r>
              <a:rPr lang="en-GB" altLang="en-US" sz="2000" b="1" i="1" dirty="0" err="1" smtClean="0"/>
              <a:t>backoff</a:t>
            </a:r>
            <a:r>
              <a:rPr lang="en-GB" altLang="en-US" sz="2000" b="1" dirty="0" smtClean="0"/>
              <a:t>.</a:t>
            </a:r>
            <a:endParaRPr lang="en-US" altLang="en-US" sz="2000"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7813"/>
            <a:ext cx="8229600" cy="941387"/>
          </a:xfrm>
        </p:spPr>
        <p:txBody>
          <a:bodyPr>
            <a:normAutofit fontScale="90000"/>
          </a:bodyPr>
          <a:lstStyle/>
          <a:p>
            <a:pPr eaLnBrk="1" hangingPunct="1"/>
            <a:r>
              <a:rPr lang="en-GB" altLang="en-US" sz="3800" b="1" dirty="0" smtClean="0">
                <a:solidFill>
                  <a:srgbClr val="CC3300"/>
                </a:solidFill>
              </a:rPr>
              <a:t>Ring Topology: IBM Token Ring</a:t>
            </a:r>
            <a:r>
              <a:rPr lang="en-US" altLang="en-US" sz="3800" b="1" dirty="0" smtClean="0"/>
              <a:t/>
            </a:r>
            <a:br>
              <a:rPr lang="en-US" altLang="en-US" sz="3800" b="1" dirty="0" smtClean="0"/>
            </a:br>
            <a:endParaRPr lang="en-US" altLang="en-US" sz="3800" b="1" dirty="0" smtClean="0"/>
          </a:p>
        </p:txBody>
      </p:sp>
      <p:sp>
        <p:nvSpPr>
          <p:cNvPr id="52227" name="Rectangle 3"/>
          <p:cNvSpPr>
            <a:spLocks noGrp="1" noChangeArrowheads="1"/>
          </p:cNvSpPr>
          <p:nvPr>
            <p:ph idx="1"/>
          </p:nvPr>
        </p:nvSpPr>
        <p:spPr>
          <a:xfrm>
            <a:off x="838200" y="1828800"/>
            <a:ext cx="7772400" cy="3200400"/>
          </a:xfrm>
        </p:spPr>
        <p:txBody>
          <a:bodyPr>
            <a:normAutofit/>
          </a:bodyPr>
          <a:lstStyle/>
          <a:p>
            <a:pPr eaLnBrk="1" hangingPunct="1">
              <a:lnSpc>
                <a:spcPct val="90000"/>
              </a:lnSpc>
            </a:pPr>
            <a:r>
              <a:rPr lang="en-GB" altLang="en-US" sz="2000" dirty="0" smtClean="0"/>
              <a:t>Most LANs that employ ring technology use an access mechanism known as </a:t>
            </a:r>
            <a:r>
              <a:rPr lang="en-GB" altLang="en-US" sz="2000" i="1" dirty="0" smtClean="0"/>
              <a:t>token passing</a:t>
            </a:r>
            <a:r>
              <a:rPr lang="en-GB" altLang="en-US" sz="2000" dirty="0" smtClean="0"/>
              <a:t>. A token ring operates as a single, shared medium. </a:t>
            </a:r>
          </a:p>
          <a:p>
            <a:pPr eaLnBrk="1" hangingPunct="1">
              <a:lnSpc>
                <a:spcPct val="90000"/>
              </a:lnSpc>
            </a:pPr>
            <a:r>
              <a:rPr lang="en-GB" altLang="en-US" sz="2000" dirty="0" smtClean="0"/>
              <a:t>When a computer wants to send data, it must wait until it obtains the token, when it is in control of the ring as illustrated in figure.</a:t>
            </a:r>
            <a:endParaRPr lang="en-US" altLang="en-US"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GB" altLang="en-US" sz="3800" b="1" smtClean="0">
                <a:solidFill>
                  <a:srgbClr val="CC3300"/>
                </a:solidFill>
              </a:rPr>
              <a:t>Ring Topology: IBM Token Ring</a:t>
            </a:r>
            <a:r>
              <a:rPr lang="en-US" altLang="en-US" sz="3800" b="1" smtClean="0"/>
              <a:t/>
            </a:r>
            <a:br>
              <a:rPr lang="en-US" altLang="en-US" sz="3800" b="1" smtClean="0"/>
            </a:br>
            <a:endParaRPr lang="en-US" altLang="en-US" sz="3800" b="1" smtClean="0"/>
          </a:p>
        </p:txBody>
      </p:sp>
      <p:pic>
        <p:nvPicPr>
          <p:cNvPr id="53251" name="Picture 4" descr="Token ring network"/>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762000" y="1752600"/>
            <a:ext cx="8077200" cy="4114800"/>
          </a:xfr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7813"/>
            <a:ext cx="8229600" cy="1017587"/>
          </a:xfrm>
        </p:spPr>
        <p:txBody>
          <a:bodyPr>
            <a:normAutofit/>
          </a:bodyPr>
          <a:lstStyle/>
          <a:p>
            <a:pPr eaLnBrk="1" hangingPunct="1"/>
            <a:r>
              <a:rPr lang="en-GB" altLang="en-US" sz="3800" b="1" dirty="0" smtClean="0">
                <a:solidFill>
                  <a:srgbClr val="CC3300"/>
                </a:solidFill>
              </a:rPr>
              <a:t>Ring Topology: IBM Token Ring</a:t>
            </a:r>
            <a:endParaRPr lang="en-US" altLang="en-US" sz="3800" b="1" dirty="0" smtClean="0">
              <a:solidFill>
                <a:srgbClr val="CC3300"/>
              </a:solidFill>
            </a:endParaRPr>
          </a:p>
        </p:txBody>
      </p:sp>
      <p:sp>
        <p:nvSpPr>
          <p:cNvPr id="54275" name="Rectangle 3"/>
          <p:cNvSpPr>
            <a:spLocks noGrp="1" noChangeArrowheads="1"/>
          </p:cNvSpPr>
          <p:nvPr>
            <p:ph idx="1"/>
          </p:nvPr>
        </p:nvSpPr>
        <p:spPr>
          <a:xfrm>
            <a:off x="838200" y="1752600"/>
            <a:ext cx="7704667" cy="3332816"/>
          </a:xfrm>
        </p:spPr>
        <p:txBody>
          <a:bodyPr>
            <a:normAutofit/>
          </a:bodyPr>
          <a:lstStyle/>
          <a:p>
            <a:pPr eaLnBrk="1" hangingPunct="1"/>
            <a:r>
              <a:rPr lang="en-GB" altLang="en-US" sz="2000" dirty="0" smtClean="0"/>
              <a:t>All stations except the sender forward bits around the ring. </a:t>
            </a:r>
          </a:p>
          <a:p>
            <a:pPr eaLnBrk="1" hangingPunct="1"/>
            <a:r>
              <a:rPr lang="en-GB" altLang="en-US" sz="2000" dirty="0" smtClean="0"/>
              <a:t>The sender compares the data being received with the data being sent to ensure that no transmission errors have occurred.</a:t>
            </a:r>
          </a:p>
          <a:p>
            <a:pPr eaLnBrk="1" hangingPunct="1"/>
            <a:r>
              <a:rPr lang="en-GB" altLang="en-US" sz="2000" dirty="0" smtClean="0"/>
              <a:t>The receiver makes a copy of the message as it passes the bits round the ring.</a:t>
            </a:r>
            <a:endParaRPr lang="en-US" altLang="en-US"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GB" altLang="en-US" sz="3800" b="1" smtClean="0">
                <a:solidFill>
                  <a:srgbClr val="CC3300"/>
                </a:solidFill>
              </a:rPr>
              <a:t>Ring Topology: IBM Token Ring</a:t>
            </a:r>
            <a:endParaRPr lang="en-US" altLang="en-US" sz="3800" b="1" smtClean="0">
              <a:solidFill>
                <a:srgbClr val="CC3300"/>
              </a:solidFill>
            </a:endParaRPr>
          </a:p>
        </p:txBody>
      </p:sp>
      <p:sp>
        <p:nvSpPr>
          <p:cNvPr id="55299" name="Rectangle 3"/>
          <p:cNvSpPr>
            <a:spLocks noGrp="1" noChangeArrowheads="1"/>
          </p:cNvSpPr>
          <p:nvPr>
            <p:ph idx="1"/>
          </p:nvPr>
        </p:nvSpPr>
        <p:spPr>
          <a:xfrm>
            <a:off x="982133" y="1371600"/>
            <a:ext cx="7704667" cy="3332816"/>
          </a:xfrm>
        </p:spPr>
        <p:txBody>
          <a:bodyPr>
            <a:normAutofit/>
          </a:bodyPr>
          <a:lstStyle/>
          <a:p>
            <a:pPr eaLnBrk="1" hangingPunct="1">
              <a:lnSpc>
                <a:spcPct val="90000"/>
              </a:lnSpc>
            </a:pPr>
            <a:r>
              <a:rPr lang="en-GB" altLang="en-US" sz="2000" dirty="0" smtClean="0"/>
              <a:t>Co-ordination is achieved by using a special message called a </a:t>
            </a:r>
            <a:r>
              <a:rPr lang="en-GB" altLang="en-US" sz="2000" i="1" dirty="0" smtClean="0"/>
              <a:t>token</a:t>
            </a:r>
            <a:r>
              <a:rPr lang="en-GB" altLang="en-US" sz="2000" dirty="0" smtClean="0"/>
              <a:t>. A computer wanting to transmit must wait for the token to arrive. It removes the token from the ring and uses the ring to transmit data.</a:t>
            </a:r>
          </a:p>
          <a:p>
            <a:pPr eaLnBrk="1" hangingPunct="1">
              <a:lnSpc>
                <a:spcPct val="90000"/>
              </a:lnSpc>
            </a:pPr>
            <a:r>
              <a:rPr lang="en-GB" altLang="en-US" sz="2000" dirty="0" smtClean="0"/>
              <a:t> After sending one frame it retransmits the token; this token passing guarantees that stations wanting to transmit will take turns. Ensuring there is one, and only one, token on the ring is handled by the ring hardware.</a:t>
            </a:r>
            <a:endParaRPr lang="en-US" altLang="en-US"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GB" altLang="en-US" sz="3800" b="1" smtClean="0">
                <a:solidFill>
                  <a:srgbClr val="CC3300"/>
                </a:solidFill>
              </a:rPr>
              <a:t>Ring Topology: IBM Token Ring</a:t>
            </a:r>
            <a:endParaRPr lang="en-US" altLang="en-US" sz="3800" b="1" smtClean="0">
              <a:solidFill>
                <a:srgbClr val="CC3300"/>
              </a:solidFill>
            </a:endParaRPr>
          </a:p>
        </p:txBody>
      </p:sp>
      <p:pic>
        <p:nvPicPr>
          <p:cNvPr id="2" name="videoplayback 00_04_11-00_04_40">
            <a:hlinkClick r:id="" action="ppaction://media"/>
          </p:cNvPr>
          <p:cNvPicPr>
            <a:picLocks noGrp="1" noChangeAspect="1"/>
          </p:cNvPicPr>
          <p:nvPr>
            <p:ph idx="1"/>
            <a:videoFile r:link="rId1"/>
            <p:extLst>
              <p:ext uri="{DAA4B4D4-6D71-4841-9C94-3DE7FCFB9230}">
                <p14:media xmlns:p14="http://schemas.microsoft.com/office/powerpoint/2010/main" xmlns="" r:embed="rId3"/>
              </p:ext>
            </p:extLst>
          </p:nvPr>
        </p:nvPicPr>
        <p:blipFill>
          <a:blip r:embed="rId4"/>
          <a:stretch>
            <a:fillRect/>
          </a:stretch>
        </p:blipFill>
        <p:spPr>
          <a:xfrm>
            <a:off x="685800" y="1371600"/>
            <a:ext cx="8001000" cy="5029200"/>
          </a:xfrm>
        </p:spPr>
      </p:pic>
    </p:spTree>
    <p:extLst>
      <p:ext uri="{BB962C8B-B14F-4D97-AF65-F5344CB8AC3E}">
        <p14:creationId xmlns:p14="http://schemas.microsoft.com/office/powerpoint/2010/main" xmlns="" val="40893353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7813"/>
            <a:ext cx="8229600" cy="1093787"/>
          </a:xfrm>
        </p:spPr>
        <p:txBody>
          <a:bodyPr>
            <a:normAutofit fontScale="90000"/>
          </a:bodyPr>
          <a:lstStyle/>
          <a:p>
            <a:pPr eaLnBrk="1" hangingPunct="1"/>
            <a:r>
              <a:rPr lang="en-US" altLang="en-US" sz="3800" dirty="0" smtClean="0">
                <a:solidFill>
                  <a:srgbClr val="CC3300"/>
                </a:solidFill>
              </a:rPr>
              <a:t>ATM</a:t>
            </a:r>
            <a:br>
              <a:rPr lang="en-US" altLang="en-US" sz="3800" dirty="0" smtClean="0">
                <a:solidFill>
                  <a:srgbClr val="CC3300"/>
                </a:solidFill>
              </a:rPr>
            </a:br>
            <a:endParaRPr lang="en-US" altLang="en-US" sz="3800" dirty="0" smtClean="0">
              <a:solidFill>
                <a:srgbClr val="CC3300"/>
              </a:solidFill>
            </a:endParaRPr>
          </a:p>
        </p:txBody>
      </p:sp>
      <p:sp>
        <p:nvSpPr>
          <p:cNvPr id="6" name="Rectangle 3"/>
          <p:cNvSpPr>
            <a:spLocks noGrp="1" noChangeArrowheads="1"/>
          </p:cNvSpPr>
          <p:nvPr>
            <p:ph idx="1"/>
          </p:nvPr>
        </p:nvSpPr>
        <p:spPr>
          <a:xfrm>
            <a:off x="685800" y="685800"/>
            <a:ext cx="8001000" cy="4530725"/>
          </a:xfrm>
        </p:spPr>
        <p:txBody>
          <a:bodyPr>
            <a:normAutofit/>
          </a:bodyPr>
          <a:lstStyle/>
          <a:p>
            <a:r>
              <a:rPr lang="en-US" b="1" dirty="0"/>
              <a:t>Asynchronous transfer mode</a:t>
            </a:r>
            <a:r>
              <a:rPr lang="en-US" dirty="0"/>
              <a:t> (</a:t>
            </a:r>
            <a:r>
              <a:rPr lang="en-US" b="1" dirty="0"/>
              <a:t>ATM</a:t>
            </a:r>
            <a:r>
              <a:rPr lang="en-US" dirty="0"/>
              <a:t>) </a:t>
            </a:r>
            <a:endParaRPr lang="en-US" dirty="0" smtClean="0"/>
          </a:p>
          <a:p>
            <a:pPr marL="0" indent="0">
              <a:buNone/>
            </a:pPr>
            <a:r>
              <a:rPr lang="en-US" dirty="0" smtClean="0">
                <a:latin typeface="Times New Roman" panose="02020603050405020304" pitchFamily="18" charset="0"/>
                <a:cs typeface="Times New Roman" panose="02020603050405020304" pitchFamily="18" charset="0"/>
              </a:rPr>
              <a:t>Is a</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tooltip="Telecommunications"/>
              </a:rPr>
              <a:t>telecommunications</a:t>
            </a:r>
            <a:r>
              <a:rPr lang="en-US" dirty="0">
                <a:latin typeface="Times New Roman" panose="02020603050405020304" pitchFamily="18" charset="0"/>
                <a:cs typeface="Times New Roman" panose="02020603050405020304" pitchFamily="18" charset="0"/>
              </a:rPr>
              <a:t> concept defined </a:t>
            </a:r>
            <a:r>
              <a:rPr lang="en-US" dirty="0" smtClean="0">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tooltip="ANSI"/>
              </a:rPr>
              <a:t>ANSI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carriage of a complete range of user traffic, including </a:t>
            </a:r>
            <a:r>
              <a:rPr lang="en-US" dirty="0">
                <a:latin typeface="Times New Roman" panose="02020603050405020304" pitchFamily="18" charset="0"/>
                <a:cs typeface="Times New Roman" panose="02020603050405020304" pitchFamily="18" charset="0"/>
                <a:hlinkClick r:id="rId4" tooltip="Telephony"/>
              </a:rPr>
              <a:t>voice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5" tooltip="Data transmission"/>
              </a:rPr>
              <a:t>data</a:t>
            </a:r>
            <a:r>
              <a:rPr lang="en-US" dirty="0" smtClean="0">
                <a:latin typeface="Times New Roman" panose="02020603050405020304" pitchFamily="18" charset="0"/>
                <a:cs typeface="Times New Roman" panose="02020603050405020304" pitchFamily="18" charset="0"/>
              </a:rPr>
              <a:t>, and</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tooltip="Video"/>
              </a:rPr>
              <a:t>video</a:t>
            </a:r>
            <a:r>
              <a:rPr lang="en-US" dirty="0">
                <a:latin typeface="Times New Roman" panose="02020603050405020304" pitchFamily="18" charset="0"/>
                <a:cs typeface="Times New Roman" panose="02020603050405020304" pitchFamily="18" charset="0"/>
              </a:rPr>
              <a:t> signals</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It is asynchronous because cells are not transferred periodically. Cells are given time slots on demand</a:t>
            </a:r>
            <a:r>
              <a:rPr lang="en-US"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7813"/>
            <a:ext cx="8229600" cy="1093787"/>
          </a:xfrm>
        </p:spPr>
        <p:txBody>
          <a:bodyPr>
            <a:normAutofit fontScale="90000"/>
          </a:bodyPr>
          <a:lstStyle/>
          <a:p>
            <a:pPr eaLnBrk="1" hangingPunct="1"/>
            <a:r>
              <a:rPr lang="en-US" altLang="en-US" sz="3800" dirty="0" smtClean="0">
                <a:solidFill>
                  <a:srgbClr val="CC3300"/>
                </a:solidFill>
              </a:rPr>
              <a:t>ATM</a:t>
            </a:r>
            <a:br>
              <a:rPr lang="en-US" altLang="en-US" sz="3800" dirty="0" smtClean="0">
                <a:solidFill>
                  <a:srgbClr val="CC3300"/>
                </a:solidFill>
              </a:rPr>
            </a:br>
            <a:endParaRPr lang="en-US" altLang="en-US" sz="3800" dirty="0" smtClean="0">
              <a:solidFill>
                <a:srgbClr val="CC3300"/>
              </a:solidFill>
            </a:endParaRPr>
          </a:p>
        </p:txBody>
      </p:sp>
      <p:sp>
        <p:nvSpPr>
          <p:cNvPr id="60419" name="Rectangle 3"/>
          <p:cNvSpPr>
            <a:spLocks noGrp="1" noChangeArrowheads="1"/>
          </p:cNvSpPr>
          <p:nvPr>
            <p:ph idx="1"/>
          </p:nvPr>
        </p:nvSpPr>
        <p:spPr>
          <a:xfrm>
            <a:off x="838200" y="685800"/>
            <a:ext cx="7848600" cy="4530725"/>
          </a:xfrm>
        </p:spPr>
        <p:txBody>
          <a:bodyPr>
            <a:normAutofit/>
          </a:bodyPr>
          <a:lstStyle/>
          <a:p>
            <a:r>
              <a:rPr lang="en-US" b="1" dirty="0" smtClean="0"/>
              <a:t>Advantage</a:t>
            </a:r>
          </a:p>
          <a:p>
            <a:pPr marL="0" indent="0">
              <a:buNone/>
            </a:pPr>
            <a:r>
              <a:rPr lang="en-US" altLang="en-US" sz="2000" b="1" dirty="0" smtClean="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Fixed packet length</a:t>
            </a:r>
          </a:p>
          <a:p>
            <a:pPr marL="0" indent="0">
              <a:buNone/>
            </a:pPr>
            <a:r>
              <a:rPr lang="en-US" altLang="en-US" sz="2000" dirty="0" smtClean="0">
                <a:latin typeface="Times New Roman" panose="02020603050405020304" pitchFamily="18" charset="0"/>
                <a:cs typeface="Times New Roman" panose="02020603050405020304" pitchFamily="18" charset="0"/>
              </a:rPr>
              <a:t>-it use point to point method so transmission rate is high.</a:t>
            </a:r>
          </a:p>
          <a:p>
            <a:pPr marL="0" indent="0">
              <a:buNone/>
            </a:pPr>
            <a:r>
              <a:rPr lang="en-US" altLang="en-US" sz="2000" dirty="0" smtClean="0">
                <a:latin typeface="Times New Roman" panose="02020603050405020304" pitchFamily="18" charset="0"/>
                <a:cs typeface="Times New Roman" panose="02020603050405020304" pitchFamily="18" charset="0"/>
              </a:rPr>
              <a:t>-it can transmit voice, video and graphics.</a:t>
            </a:r>
          </a:p>
          <a:p>
            <a:pPr>
              <a:buFont typeface="Arial" panose="020B0604020202020204" pitchFamily="34" charset="0"/>
              <a:buChar char="•"/>
            </a:pPr>
            <a:r>
              <a:rPr lang="en-US" altLang="en-US" sz="2000" b="1" dirty="0" smtClean="0"/>
              <a:t>Disadvantage</a:t>
            </a:r>
          </a:p>
          <a:p>
            <a:pPr marL="0" indent="0">
              <a:buNone/>
            </a:pPr>
            <a:r>
              <a:rPr lang="en-US" altLang="en-US" sz="2000" b="1"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ATM costs you at least an additional 10% over a non-ATM network, just </a:t>
            </a:r>
            <a:r>
              <a:rPr lang="en-US" sz="2000" dirty="0" smtClean="0">
                <a:latin typeface="Times New Roman" panose="02020603050405020304" pitchFamily="18" charset="0"/>
                <a:cs typeface="Times New Roman" panose="02020603050405020304" pitchFamily="18" charset="0"/>
              </a:rPr>
              <a:t>in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bandwidth </a:t>
            </a:r>
            <a:r>
              <a:rPr lang="en-US" sz="2000" dirty="0">
                <a:latin typeface="Times New Roman" panose="02020603050405020304" pitchFamily="18" charset="0"/>
                <a:cs typeface="Times New Roman" panose="02020603050405020304" pitchFamily="18" charset="0"/>
              </a:rPr>
              <a:t>costs.</a:t>
            </a:r>
            <a:endParaRPr lang="en-US" alt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01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7813"/>
            <a:ext cx="8229600" cy="411162"/>
          </a:xfrm>
        </p:spPr>
        <p:txBody>
          <a:bodyPr>
            <a:normAutofit fontScale="90000"/>
          </a:bodyPr>
          <a:lstStyle/>
          <a:p>
            <a:pPr eaLnBrk="1" hangingPunct="1"/>
            <a:r>
              <a:rPr lang="en-US" altLang="en-US" sz="3800" smtClean="0">
                <a:solidFill>
                  <a:srgbClr val="CC3300"/>
                </a:solidFill>
              </a:rPr>
              <a:t>Basic topology types</a:t>
            </a:r>
            <a:r>
              <a:rPr lang="en-US" altLang="en-US" sz="3800" smtClean="0"/>
              <a:t> </a:t>
            </a:r>
          </a:p>
        </p:txBody>
      </p:sp>
      <p:sp>
        <p:nvSpPr>
          <p:cNvPr id="8195" name="Rectangle 3"/>
          <p:cNvSpPr>
            <a:spLocks noGrp="1" noChangeArrowheads="1"/>
          </p:cNvSpPr>
          <p:nvPr>
            <p:ph idx="1"/>
          </p:nvPr>
        </p:nvSpPr>
        <p:spPr>
          <a:xfrm>
            <a:off x="838200" y="990600"/>
            <a:ext cx="4495800" cy="5638800"/>
          </a:xfrm>
        </p:spPr>
        <p:txBody>
          <a:bodyPr>
            <a:normAutofit/>
          </a:bodyPr>
          <a:lstStyle/>
          <a:p>
            <a:pPr marL="0" indent="0" eaLnBrk="1" hangingPunct="1">
              <a:buNone/>
            </a:pPr>
            <a:r>
              <a:rPr lang="en-US" altLang="en-US" sz="2000" dirty="0" smtClean="0"/>
              <a:t>The study of network topology recognizes seven basic topologies: </a:t>
            </a:r>
          </a:p>
          <a:p>
            <a:pPr eaLnBrk="1" hangingPunct="1"/>
            <a:r>
              <a:rPr lang="en-US" altLang="en-US" sz="2000" dirty="0" smtClean="0"/>
              <a:t>Point-to-point topology </a:t>
            </a:r>
          </a:p>
          <a:p>
            <a:pPr eaLnBrk="1" hangingPunct="1"/>
            <a:r>
              <a:rPr lang="en-US" altLang="en-US" sz="2000" dirty="0" smtClean="0"/>
              <a:t>Bus (point-to-multipoint) topology </a:t>
            </a:r>
          </a:p>
          <a:p>
            <a:pPr eaLnBrk="1" hangingPunct="1"/>
            <a:r>
              <a:rPr lang="en-US" altLang="en-US" sz="2000" dirty="0" smtClean="0"/>
              <a:t>Star topology </a:t>
            </a:r>
          </a:p>
          <a:p>
            <a:pPr eaLnBrk="1" hangingPunct="1"/>
            <a:r>
              <a:rPr lang="en-US" altLang="en-US" sz="2000" dirty="0" smtClean="0"/>
              <a:t>Ring topology </a:t>
            </a:r>
          </a:p>
          <a:p>
            <a:pPr eaLnBrk="1" hangingPunct="1"/>
            <a:r>
              <a:rPr lang="en-US" altLang="en-US" sz="2000" dirty="0" smtClean="0"/>
              <a:t>Tree topology </a:t>
            </a:r>
          </a:p>
          <a:p>
            <a:pPr eaLnBrk="1" hangingPunct="1"/>
            <a:r>
              <a:rPr lang="en-US" altLang="en-US" sz="2000" dirty="0" smtClean="0"/>
              <a:t>Mesh topology </a:t>
            </a:r>
          </a:p>
          <a:p>
            <a:pPr eaLnBrk="1" hangingPunct="1">
              <a:buFont typeface="Arial" panose="020B0604020202020204" pitchFamily="34" charset="0"/>
              <a:buChar char="•"/>
            </a:pPr>
            <a:r>
              <a:rPr lang="en-US" altLang="en-US" sz="2000" dirty="0" smtClean="0"/>
              <a:t>Hybrid topology </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0" y="1447800"/>
            <a:ext cx="381000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7813"/>
            <a:ext cx="8229600" cy="1093787"/>
          </a:xfrm>
        </p:spPr>
        <p:txBody>
          <a:bodyPr>
            <a:normAutofit fontScale="90000"/>
          </a:bodyPr>
          <a:lstStyle/>
          <a:p>
            <a:pPr eaLnBrk="1" hangingPunct="1"/>
            <a:r>
              <a:rPr lang="en-US" altLang="en-US" sz="3800" dirty="0" smtClean="0">
                <a:solidFill>
                  <a:srgbClr val="CC3300"/>
                </a:solidFill>
              </a:rPr>
              <a:t>ATM</a:t>
            </a:r>
            <a:br>
              <a:rPr lang="en-US" altLang="en-US" sz="3800" dirty="0" smtClean="0">
                <a:solidFill>
                  <a:srgbClr val="CC3300"/>
                </a:solidFill>
              </a:rPr>
            </a:br>
            <a:endParaRPr lang="en-US" altLang="en-US" sz="3800" dirty="0" smtClean="0">
              <a:solidFill>
                <a:srgbClr val="CC3300"/>
              </a:solidFill>
            </a:endParaRPr>
          </a:p>
        </p:txBody>
      </p:sp>
      <p:pic>
        <p:nvPicPr>
          <p:cNvPr id="2" name="videoplayback_3 00_10_14-00_11_24 00_00_00-00_01_07">
            <a:hlinkClick r:id="" action="ppaction://media"/>
          </p:cNvPr>
          <p:cNvPicPr>
            <a:picLocks noGrp="1" noChangeAspect="1"/>
          </p:cNvPicPr>
          <p:nvPr>
            <p:ph idx="1"/>
            <a:videoFile r:link="rId1"/>
            <p:extLst>
              <p:ext uri="{DAA4B4D4-6D71-4841-9C94-3DE7FCFB9230}">
                <p14:media xmlns:p14="http://schemas.microsoft.com/office/powerpoint/2010/main" xmlns="" r:embed="rId3"/>
              </p:ext>
            </p:extLst>
          </p:nvPr>
        </p:nvPicPr>
        <p:blipFill>
          <a:blip r:embed="rId4"/>
          <a:stretch>
            <a:fillRect/>
          </a:stretch>
        </p:blipFill>
        <p:spPr>
          <a:xfrm>
            <a:off x="838200" y="990600"/>
            <a:ext cx="8001000" cy="5165725"/>
          </a:xfrm>
        </p:spPr>
      </p:pic>
    </p:spTree>
    <p:extLst>
      <p:ext uri="{BB962C8B-B14F-4D97-AF65-F5344CB8AC3E}">
        <p14:creationId xmlns:p14="http://schemas.microsoft.com/office/powerpoint/2010/main" xmlns="" val="3361553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2667000"/>
            <a:ext cx="7704667" cy="2133600"/>
          </a:xfrm>
        </p:spPr>
        <p:txBody>
          <a:bodyPr/>
          <a:lstStyle/>
          <a:p>
            <a:pPr marL="0" indent="0">
              <a:buNone/>
            </a:pPr>
            <a:r>
              <a:rPr lang="en-US" dirty="0" smtClean="0">
                <a:latin typeface="Algerian" panose="04020705040A02060702" pitchFamily="82" charset="0"/>
              </a:rPr>
              <a:t>If </a:t>
            </a:r>
            <a:r>
              <a:rPr lang="en-US" dirty="0">
                <a:latin typeface="Algerian" panose="04020705040A02060702" pitchFamily="82" charset="0"/>
              </a:rPr>
              <a:t>you win, you </a:t>
            </a:r>
            <a:r>
              <a:rPr lang="en-US" dirty="0" smtClean="0">
                <a:latin typeface="Algerian" panose="04020705040A02060702" pitchFamily="82" charset="0"/>
              </a:rPr>
              <a:t>need </a:t>
            </a:r>
            <a:r>
              <a:rPr lang="en-US" dirty="0">
                <a:latin typeface="Algerian" panose="04020705040A02060702" pitchFamily="82" charset="0"/>
              </a:rPr>
              <a:t>not have to explain...If you lose, you should not be there to explain</a:t>
            </a:r>
            <a:r>
              <a:rPr lang="en-US" dirty="0" smtClean="0">
                <a:latin typeface="Algerian" panose="04020705040A02060702" pitchFamily="82" charset="0"/>
              </a:rPr>
              <a:t>!</a:t>
            </a:r>
            <a:endParaRPr lang="en-US" sz="2000" dirty="0">
              <a:latin typeface="Algerian" panose="04020705040A02060702" pitchFamily="82" charset="0"/>
              <a:ea typeface="Calibri" panose="020F0502020204030204" pitchFamily="34" charset="0"/>
              <a:cs typeface="Vrinda"/>
            </a:endParaRPr>
          </a:p>
          <a:p>
            <a:pPr marL="0" indent="0">
              <a:buNone/>
            </a:pPr>
            <a:r>
              <a:rPr lang="en-US" dirty="0" smtClean="0"/>
              <a:t>													</a:t>
            </a:r>
            <a:r>
              <a:rPr lang="en-US" dirty="0" smtClean="0">
                <a:latin typeface="Blackadder ITC" panose="04020505051007020D02" pitchFamily="82" charset="0"/>
              </a:rPr>
              <a:t>---A.H</a:t>
            </a:r>
            <a:endParaRPr lang="en-US" dirty="0">
              <a:latin typeface="Blackadder ITC" panose="04020505051007020D02" pitchFamily="82" charset="0"/>
            </a:endParaRPr>
          </a:p>
        </p:txBody>
      </p:sp>
    </p:spTree>
    <p:extLst>
      <p:ext uri="{BB962C8B-B14F-4D97-AF65-F5344CB8AC3E}">
        <p14:creationId xmlns:p14="http://schemas.microsoft.com/office/powerpoint/2010/main" xmlns="" val="2146358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7813"/>
            <a:ext cx="8229600" cy="485775"/>
          </a:xfrm>
        </p:spPr>
        <p:txBody>
          <a:bodyPr>
            <a:normAutofit fontScale="90000"/>
          </a:bodyPr>
          <a:lstStyle/>
          <a:p>
            <a:pPr eaLnBrk="1" hangingPunct="1"/>
            <a:r>
              <a:rPr lang="en-US" altLang="en-US" smtClean="0">
                <a:solidFill>
                  <a:srgbClr val="CC3300"/>
                </a:solidFill>
              </a:rPr>
              <a:t>Key Network Terminology</a:t>
            </a:r>
          </a:p>
        </p:txBody>
      </p:sp>
      <p:sp>
        <p:nvSpPr>
          <p:cNvPr id="9219" name="Rectangle 3"/>
          <p:cNvSpPr>
            <a:spLocks noGrp="1" noChangeArrowheads="1"/>
          </p:cNvSpPr>
          <p:nvPr>
            <p:ph idx="1"/>
          </p:nvPr>
        </p:nvSpPr>
        <p:spPr>
          <a:xfrm>
            <a:off x="685800" y="1066800"/>
            <a:ext cx="8001000" cy="4530725"/>
          </a:xfrm>
        </p:spPr>
        <p:txBody>
          <a:bodyPr>
            <a:normAutofit/>
          </a:bodyPr>
          <a:lstStyle/>
          <a:p>
            <a:pPr eaLnBrk="1" hangingPunct="1">
              <a:lnSpc>
                <a:spcPct val="90000"/>
              </a:lnSpc>
            </a:pPr>
            <a:r>
              <a:rPr lang="en-US" altLang="en-US" sz="2000" dirty="0" smtClean="0"/>
              <a:t>Node: anything connected to the network, usually a computer, but it could be a printer or a scanner</a:t>
            </a:r>
          </a:p>
          <a:p>
            <a:pPr eaLnBrk="1" hangingPunct="1">
              <a:lnSpc>
                <a:spcPct val="90000"/>
              </a:lnSpc>
            </a:pPr>
            <a:r>
              <a:rPr lang="en-US" altLang="en-US" sz="2000" dirty="0" smtClean="0"/>
              <a:t>Segment: any portion of a network that is separated by a switch, bridge or a router from another part of a network.</a:t>
            </a:r>
          </a:p>
          <a:p>
            <a:pPr eaLnBrk="1" hangingPunct="1">
              <a:lnSpc>
                <a:spcPct val="90000"/>
              </a:lnSpc>
            </a:pPr>
            <a:r>
              <a:rPr lang="en-US" altLang="en-US" sz="2000" dirty="0" smtClean="0"/>
              <a:t>Backbone: the main cabling of a network that all of the segment connect to. Usually, the backbone is capable of carrying more information than the individual segments.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676400" y="762000"/>
            <a:ext cx="51323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solidFill>
                  <a:srgbClr val="CC3300"/>
                </a:solidFill>
              </a:rPr>
              <a:t>What do you see here for a typical network?</a:t>
            </a:r>
          </a:p>
        </p:txBody>
      </p:sp>
      <p:pic>
        <p:nvPicPr>
          <p:cNvPr id="10243" name="Picture 4" descr="lan-switch-network_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9200" y="1981200"/>
            <a:ext cx="7315200" cy="3725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7813"/>
            <a:ext cx="8229600" cy="485775"/>
          </a:xfrm>
        </p:spPr>
        <p:txBody>
          <a:bodyPr>
            <a:normAutofit fontScale="90000"/>
          </a:bodyPr>
          <a:lstStyle/>
          <a:p>
            <a:pPr eaLnBrk="1" hangingPunct="1"/>
            <a:r>
              <a:rPr lang="en-US" altLang="en-US" sz="3800" smtClean="0">
                <a:solidFill>
                  <a:srgbClr val="CC3300"/>
                </a:solidFill>
              </a:rPr>
              <a:t>Point-to-point topology</a:t>
            </a:r>
          </a:p>
        </p:txBody>
      </p:sp>
      <p:sp>
        <p:nvSpPr>
          <p:cNvPr id="11267" name="Rectangle 3"/>
          <p:cNvSpPr>
            <a:spLocks noGrp="1" noChangeArrowheads="1"/>
          </p:cNvSpPr>
          <p:nvPr>
            <p:ph idx="1"/>
          </p:nvPr>
        </p:nvSpPr>
        <p:spPr>
          <a:xfrm>
            <a:off x="982133" y="1676400"/>
            <a:ext cx="7704667" cy="3332816"/>
          </a:xfrm>
        </p:spPr>
        <p:txBody>
          <a:bodyPr>
            <a:normAutofit/>
          </a:bodyPr>
          <a:lstStyle/>
          <a:p>
            <a:pPr eaLnBrk="1" hangingPunct="1"/>
            <a:r>
              <a:rPr lang="en-US" altLang="en-US" sz="2000" dirty="0" smtClean="0"/>
              <a:t>A point-to-point topology connects two nodes directly together .</a:t>
            </a:r>
          </a:p>
          <a:p>
            <a:pPr eaLnBrk="1" hangingPunct="1"/>
            <a:r>
              <a:rPr lang="en-US" altLang="en-US" sz="2000" dirty="0" smtClean="0"/>
              <a:t>In point-to-point networks, if data can only flow in one direction at a time, it is operating as a half-duplex link. </a:t>
            </a:r>
          </a:p>
          <a:p>
            <a:pPr eaLnBrk="1" hangingPunct="1"/>
            <a:r>
              <a:rPr lang="en-US" altLang="en-US" sz="2000" dirty="0" smtClean="0"/>
              <a:t>If data can successfully flow across the link from each node simultaneously, it is a full-duplex link.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7813"/>
            <a:ext cx="8229600" cy="638175"/>
          </a:xfrm>
        </p:spPr>
        <p:txBody>
          <a:bodyPr>
            <a:normAutofit fontScale="90000"/>
          </a:bodyPr>
          <a:lstStyle/>
          <a:p>
            <a:pPr eaLnBrk="1" hangingPunct="1"/>
            <a:r>
              <a:rPr lang="en-US" altLang="en-US" sz="3800" smtClean="0">
                <a:solidFill>
                  <a:srgbClr val="CC3300"/>
                </a:solidFill>
              </a:rPr>
              <a:t>Point-to-point topology</a:t>
            </a:r>
          </a:p>
        </p:txBody>
      </p:sp>
      <p:pic>
        <p:nvPicPr>
          <p:cNvPr id="12292" name="Picture 7" descr="167-Datalink-point-to-poi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371600"/>
            <a:ext cx="74676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388</TotalTime>
  <Words>2471</Words>
  <Application>Microsoft Office PowerPoint</Application>
  <PresentationFormat>On-screen Show (4:3)</PresentationFormat>
  <Paragraphs>211</Paragraphs>
  <Slides>51</Slides>
  <Notes>3</Notes>
  <HiddenSlides>0</HiddenSlides>
  <MMClips>2</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Parallax</vt:lpstr>
      <vt:lpstr>Network Topology</vt:lpstr>
      <vt:lpstr>Network topology</vt:lpstr>
      <vt:lpstr>Network topology</vt:lpstr>
      <vt:lpstr>Network topology</vt:lpstr>
      <vt:lpstr>Basic topology types </vt:lpstr>
      <vt:lpstr>Key Network Terminology</vt:lpstr>
      <vt:lpstr>Slide 7</vt:lpstr>
      <vt:lpstr>Point-to-point topology</vt:lpstr>
      <vt:lpstr>Point-to-point topology</vt:lpstr>
      <vt:lpstr>Bus Topology</vt:lpstr>
      <vt:lpstr>Bus Topology</vt:lpstr>
      <vt:lpstr>Bus topology</vt:lpstr>
      <vt:lpstr>Advantages</vt:lpstr>
      <vt:lpstr>Disadvantages</vt:lpstr>
      <vt:lpstr>Star topology</vt:lpstr>
      <vt:lpstr>Star Topology</vt:lpstr>
      <vt:lpstr>Advantages</vt:lpstr>
      <vt:lpstr>Disadvantages</vt:lpstr>
      <vt:lpstr>Ring Topology</vt:lpstr>
      <vt:lpstr>Advantages</vt:lpstr>
      <vt:lpstr>Disadvantages</vt:lpstr>
      <vt:lpstr>Mesh Topology</vt:lpstr>
      <vt:lpstr>Mesh Topology</vt:lpstr>
      <vt:lpstr>Mesh Topology</vt:lpstr>
      <vt:lpstr>Mesh Topology</vt:lpstr>
      <vt:lpstr>Tree Topology</vt:lpstr>
      <vt:lpstr>Tree Topology</vt:lpstr>
      <vt:lpstr>Advantages</vt:lpstr>
      <vt:lpstr>Disadvantage</vt:lpstr>
      <vt:lpstr>Hybrid Topology</vt:lpstr>
      <vt:lpstr>Hybrid Topology</vt:lpstr>
      <vt:lpstr>Hybrid Topology</vt:lpstr>
      <vt:lpstr>Advantages</vt:lpstr>
      <vt:lpstr>Disadvantages</vt:lpstr>
      <vt:lpstr>Bus Topology: Ethernet</vt:lpstr>
      <vt:lpstr>Bus Topology: Ethernet</vt:lpstr>
      <vt:lpstr>Sharing Ethernet </vt:lpstr>
      <vt:lpstr>Sharing Ethernet </vt:lpstr>
      <vt:lpstr>Carrier Sense Multiple Access/Collision Detection (CSMA/CD) </vt:lpstr>
      <vt:lpstr>Cont.</vt:lpstr>
      <vt:lpstr>Cont.</vt:lpstr>
      <vt:lpstr>Cont.</vt:lpstr>
      <vt:lpstr>Ring Topology: IBM Token Ring </vt:lpstr>
      <vt:lpstr>Ring Topology: IBM Token Ring </vt:lpstr>
      <vt:lpstr>Ring Topology: IBM Token Ring</vt:lpstr>
      <vt:lpstr>Ring Topology: IBM Token Ring</vt:lpstr>
      <vt:lpstr>Ring Topology: IBM Token Ring</vt:lpstr>
      <vt:lpstr>ATM </vt:lpstr>
      <vt:lpstr>ATM </vt:lpstr>
      <vt:lpstr>ATM </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 Topology</dc:title>
  <dc:creator>ASUS</dc:creator>
  <cp:lastModifiedBy>User</cp:lastModifiedBy>
  <cp:revision>186</cp:revision>
  <dcterms:created xsi:type="dcterms:W3CDTF">2011-02-02T15:47:46Z</dcterms:created>
  <dcterms:modified xsi:type="dcterms:W3CDTF">2016-11-27T05:30:33Z</dcterms:modified>
</cp:coreProperties>
</file>