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1" r:id="rId4"/>
    <p:sldId id="274" r:id="rId5"/>
    <p:sldId id="273" r:id="rId6"/>
    <p:sldId id="257" r:id="rId7"/>
    <p:sldId id="258" r:id="rId8"/>
    <p:sldId id="259" r:id="rId9"/>
    <p:sldId id="260" r:id="rId10"/>
    <p:sldId id="27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D8BD707-D9CF-40AE-B4C6-C98DA3205C09}" type="datetimeFigureOut">
              <a:rPr lang="en-US" smtClean="0"/>
              <a:pPr/>
              <a:t>12/22/2016</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 xmlns:p14="http://schemas.microsoft.com/office/powerpoint/2010/main" val="153671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88062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84405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715389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867364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322419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75156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553690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16226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D8BD707-D9CF-40AE-B4C6-C98DA3205C09}" type="datetimeFigureOut">
              <a:rPr lang="en-US" smtClean="0"/>
              <a:pPr/>
              <a:t>12/22/2016</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835311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729314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29293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7015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93647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84113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335867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713637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12/22/2016</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050918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098437" y="1943101"/>
            <a:ext cx="6947127" cy="1333500"/>
          </a:xfrm>
          <a:prstGeom prst="rect">
            <a:avLst/>
          </a:prstGeom>
          <a:ln>
            <a:noFill/>
          </a:ln>
          <a:effectLst/>
        </p:spPr>
        <p:txBody>
          <a:bodyPr vert="horz" lIns="91440" tIns="45720" rIns="91440" bIns="45720" rtlCol="0" anchor="b">
            <a:noAutofit/>
          </a:bodyPr>
          <a:lstStyle>
            <a:lvl1pPr algn="r" defTabSz="457200" rtl="0" eaLnBrk="1" latinLnBrk="0" hangingPunct="1">
              <a:spcBef>
                <a:spcPct val="0"/>
              </a:spcBef>
              <a:buNone/>
              <a:defRPr sz="54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eaLnBrk="1" hangingPunct="1"/>
            <a:r>
              <a:rPr lang="en-US" altLang="en-US" sz="8800" b="1" dirty="0" smtClean="0">
                <a:latin typeface="Bodoni MT Condensed" panose="02070606080606020203" pitchFamily="18" charset="0"/>
                <a:cs typeface="Times New Roman" panose="02020603050405020304" pitchFamily="18" charset="0"/>
              </a:rPr>
              <a:t>Congestion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458200" cy="1981200"/>
          </a:xfrm>
        </p:spPr>
        <p:txBody>
          <a:bodyPr>
            <a:normAutofit/>
          </a:bodyPr>
          <a:lstStyle/>
          <a:p>
            <a:r>
              <a:rPr lang="en-US" dirty="0" smtClean="0">
                <a:latin typeface="Bodoni MT Condensed" panose="02070606080606020203" pitchFamily="18" charset="0"/>
              </a:rPr>
              <a:t>If </a:t>
            </a:r>
            <a:r>
              <a:rPr lang="en-US" dirty="0">
                <a:latin typeface="Bodoni MT Condensed" panose="02070606080606020203" pitchFamily="18" charset="0"/>
              </a:rPr>
              <a:t>you want to shine like sun first you have to burn like it</a:t>
            </a:r>
            <a:r>
              <a:rPr lang="en-US" dirty="0" smtClean="0">
                <a:latin typeface="Bodoni MT Condensed" panose="02070606080606020203" pitchFamily="18" charset="0"/>
              </a:rPr>
              <a:t>.</a:t>
            </a:r>
            <a:r>
              <a:rPr lang="en-US" dirty="0"/>
              <a:t/>
            </a:r>
            <a:br>
              <a:rPr lang="en-US" dirty="0"/>
            </a:br>
            <a:r>
              <a:rPr lang="en-US" dirty="0" smtClean="0"/>
              <a:t>	                                                          </a:t>
            </a:r>
            <a:r>
              <a:rPr lang="en-US" dirty="0" smtClean="0">
                <a:latin typeface="Blackadder ITC" panose="04020505051007020D02" pitchFamily="82" charset="0"/>
              </a:rPr>
              <a:t>A.H</a:t>
            </a:r>
            <a:endParaRPr lang="en-US" dirty="0">
              <a:latin typeface="Blackadder ITC" panose="04020505051007020D02" pitchFamily="82" charset="0"/>
            </a:endParaRPr>
          </a:p>
        </p:txBody>
      </p:sp>
    </p:spTree>
    <p:extLst>
      <p:ext uri="{BB962C8B-B14F-4D97-AF65-F5344CB8AC3E}">
        <p14:creationId xmlns="" xmlns:p14="http://schemas.microsoft.com/office/powerpoint/2010/main" val="34105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82133" y="401783"/>
            <a:ext cx="7704667" cy="1142999"/>
          </a:xfrm>
        </p:spPr>
        <p:txBody>
          <a:bodyPr/>
          <a:lstStyle/>
          <a:p>
            <a:r>
              <a:rPr lang="en-US" dirty="0" smtClean="0">
                <a:latin typeface="Agency FB" panose="020B0503020202020204" pitchFamily="34" charset="0"/>
              </a:rPr>
              <a:t>What is Congestion</a:t>
            </a:r>
            <a:endParaRPr lang="en-US" dirty="0">
              <a:latin typeface="Agency FB" panose="020B0503020202020204" pitchFamily="34" charset="0"/>
            </a:endParaRPr>
          </a:p>
        </p:txBody>
      </p:sp>
      <p:sp>
        <p:nvSpPr>
          <p:cNvPr id="7" name="Content Placeholder 6"/>
          <p:cNvSpPr>
            <a:spLocks noGrp="1"/>
          </p:cNvSpPr>
          <p:nvPr>
            <p:ph idx="1"/>
          </p:nvPr>
        </p:nvSpPr>
        <p:spPr>
          <a:xfrm>
            <a:off x="982133" y="2133600"/>
            <a:ext cx="7704667" cy="3866216"/>
          </a:xfrm>
        </p:spPr>
        <p:txBody>
          <a:bodyPr>
            <a:noAutofit/>
          </a:bodyPr>
          <a:lstStyle/>
          <a:p>
            <a:pPr>
              <a:buFont typeface="Wingdings" panose="05000000000000000000" pitchFamily="2" charset="2"/>
              <a:buChar char="ü"/>
            </a:pPr>
            <a:r>
              <a:rPr lang="en-US" sz="2000" dirty="0">
                <a:solidFill>
                  <a:srgbClr val="000000"/>
                </a:solidFill>
                <a:latin typeface="Times New Roman" panose="02020603050405020304" pitchFamily="18" charset="0"/>
                <a:cs typeface="Times New Roman" panose="02020603050405020304" pitchFamily="18" charset="0"/>
              </a:rPr>
              <a:t>As Internet can be considered as a </a:t>
            </a:r>
            <a:r>
              <a:rPr lang="en-US" sz="2000" i="1" dirty="0">
                <a:solidFill>
                  <a:srgbClr val="000000"/>
                </a:solidFill>
                <a:latin typeface="Times New Roman" panose="02020603050405020304" pitchFamily="18" charset="0"/>
                <a:cs typeface="Times New Roman" panose="02020603050405020304" pitchFamily="18" charset="0"/>
              </a:rPr>
              <a:t>Queue of packets, </a:t>
            </a:r>
            <a:r>
              <a:rPr lang="en-US" sz="2000" dirty="0">
                <a:solidFill>
                  <a:srgbClr val="000000"/>
                </a:solidFill>
                <a:latin typeface="Times New Roman" panose="02020603050405020304" pitchFamily="18" charset="0"/>
                <a:cs typeface="Times New Roman" panose="02020603050405020304" pitchFamily="18" charset="0"/>
              </a:rPr>
              <a:t>where transmitting nodes are constantly adding packets and some of them (receiving nodes) are removing packets from the queue. </a:t>
            </a:r>
            <a:endParaRPr lang="en-US" sz="20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solidFill>
                  <a:srgbClr val="000000"/>
                </a:solidFill>
                <a:latin typeface="Times New Roman" panose="02020603050405020304" pitchFamily="18" charset="0"/>
                <a:cs typeface="Times New Roman" panose="02020603050405020304" pitchFamily="18" charset="0"/>
              </a:rPr>
              <a:t>C</a:t>
            </a:r>
            <a:r>
              <a:rPr lang="en-US" sz="2000" dirty="0" smtClean="0">
                <a:solidFill>
                  <a:srgbClr val="000000"/>
                </a:solidFill>
                <a:latin typeface="Times New Roman" panose="02020603050405020304" pitchFamily="18" charset="0"/>
                <a:cs typeface="Times New Roman" panose="02020603050405020304" pitchFamily="18" charset="0"/>
              </a:rPr>
              <a:t>onsider </a:t>
            </a:r>
            <a:r>
              <a:rPr lang="en-US" sz="2000" dirty="0">
                <a:solidFill>
                  <a:srgbClr val="000000"/>
                </a:solidFill>
                <a:latin typeface="Times New Roman" panose="02020603050405020304" pitchFamily="18" charset="0"/>
                <a:cs typeface="Times New Roman" panose="02020603050405020304" pitchFamily="18" charset="0"/>
              </a:rPr>
              <a:t>a situation where too many packets are present in this queue (or internet or a part of internet), such that constantly transmitting nodes are pouring packets at a higher rate than receiving nodes are removing them. </a:t>
            </a:r>
            <a:endParaRPr lang="en-US" sz="2000" dirty="0" smtClean="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smtClean="0">
                <a:solidFill>
                  <a:srgbClr val="000000"/>
                </a:solidFill>
                <a:latin typeface="Times New Roman" panose="02020603050405020304" pitchFamily="18" charset="0"/>
                <a:cs typeface="Times New Roman" panose="02020603050405020304" pitchFamily="18" charset="0"/>
              </a:rPr>
              <a:t>This </a:t>
            </a:r>
            <a:r>
              <a:rPr lang="en-US" sz="2000" dirty="0">
                <a:solidFill>
                  <a:srgbClr val="000000"/>
                </a:solidFill>
                <a:latin typeface="Times New Roman" panose="02020603050405020304" pitchFamily="18" charset="0"/>
                <a:cs typeface="Times New Roman" panose="02020603050405020304" pitchFamily="18" charset="0"/>
              </a:rPr>
              <a:t>degrades the performance, and such a situation is termed as </a:t>
            </a:r>
            <a:r>
              <a:rPr lang="en-US" sz="2000" i="1" dirty="0">
                <a:solidFill>
                  <a:srgbClr val="000000"/>
                </a:solidFill>
                <a:latin typeface="Times New Roman" panose="02020603050405020304" pitchFamily="18" charset="0"/>
                <a:cs typeface="Times New Roman" panose="02020603050405020304" pitchFamily="18" charset="0"/>
              </a:rPr>
              <a:t>Congestion</a:t>
            </a:r>
            <a:r>
              <a:rPr lang="en-US" sz="2000" dirty="0">
                <a:solidFill>
                  <a:srgbClr val="000000"/>
                </a:solidFill>
                <a:latin typeface="Times New Roman" panose="02020603050405020304" pitchFamily="18" charset="0"/>
                <a:cs typeface="Times New Roman" panose="02020603050405020304" pitchFamily="18" charset="0"/>
              </a:rPr>
              <a:t>. Main reason of congestion is more number of packets into the network than it can handle. So, the objective of congestion control can be summarized as to maintain the number of packets in the network below the level at which performance falls off dramatically. </a:t>
            </a:r>
            <a:endParaRPr lang="en-US" sz="2000" dirty="0"/>
          </a:p>
        </p:txBody>
      </p:sp>
    </p:spTree>
    <p:extLst>
      <p:ext uri="{BB962C8B-B14F-4D97-AF65-F5344CB8AC3E}">
        <p14:creationId xmlns="" xmlns:p14="http://schemas.microsoft.com/office/powerpoint/2010/main" val="3874127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828800"/>
            <a:ext cx="7467600" cy="3477875"/>
          </a:xfrm>
          <a:prstGeom prst="rect">
            <a:avLst/>
          </a:prstGeom>
        </p:spPr>
        <p:txBody>
          <a:bodyPr wrap="square">
            <a:spAutoFit/>
          </a:bodyPr>
          <a:lstStyle/>
          <a:p>
            <a:pPr marL="285750" indent="-285750">
              <a:buFont typeface="Wingdings" panose="05000000000000000000" pitchFamily="2" charset="2"/>
              <a:buChar char="ü"/>
            </a:pPr>
            <a:r>
              <a:rPr lang="en-US" sz="2000" dirty="0" smtClean="0">
                <a:solidFill>
                  <a:srgbClr val="000000"/>
                </a:solidFill>
                <a:latin typeface="Times New Roman" panose="02020603050405020304" pitchFamily="18" charset="0"/>
                <a:cs typeface="Times New Roman" panose="02020603050405020304" pitchFamily="18" charset="0"/>
              </a:rPr>
              <a:t>At </a:t>
            </a:r>
            <a:r>
              <a:rPr lang="en-US" sz="2000" dirty="0">
                <a:solidFill>
                  <a:srgbClr val="000000"/>
                </a:solidFill>
                <a:latin typeface="Times New Roman" panose="02020603050405020304" pitchFamily="18" charset="0"/>
                <a:cs typeface="Times New Roman" panose="02020603050405020304" pitchFamily="18" charset="0"/>
              </a:rPr>
              <a:t>each node, there is a queue of packets for each outgoing </a:t>
            </a:r>
            <a:r>
              <a:rPr lang="en-US" sz="2000" dirty="0" smtClean="0">
                <a:solidFill>
                  <a:srgbClr val="000000"/>
                </a:solidFill>
                <a:latin typeface="Times New Roman" panose="02020603050405020304" pitchFamily="18" charset="0"/>
                <a:cs typeface="Times New Roman" panose="02020603050405020304" pitchFamily="18" charset="0"/>
              </a:rPr>
              <a:t>channel</a:t>
            </a:r>
          </a:p>
          <a:p>
            <a:pPr marL="285750" indent="-285750">
              <a:buFont typeface="Wingdings" panose="05000000000000000000" pitchFamily="2" charset="2"/>
              <a:buChar char="ü"/>
            </a:pPr>
            <a:r>
              <a:rPr lang="en-US" sz="2000" dirty="0" smtClean="0">
                <a:solidFill>
                  <a:srgbClr val="000000"/>
                </a:solidFill>
                <a:latin typeface="Times New Roman" panose="02020603050405020304" pitchFamily="18" charset="0"/>
                <a:cs typeface="Times New Roman" panose="02020603050405020304" pitchFamily="18" charset="0"/>
              </a:rPr>
              <a:t>If </a:t>
            </a:r>
            <a:r>
              <a:rPr lang="en-US" sz="2000" dirty="0">
                <a:solidFill>
                  <a:srgbClr val="000000"/>
                </a:solidFill>
                <a:latin typeface="Times New Roman" panose="02020603050405020304" pitchFamily="18" charset="0"/>
                <a:cs typeface="Times New Roman" panose="02020603050405020304" pitchFamily="18" charset="0"/>
              </a:rPr>
              <a:t>packet arrival rate exceeds the packet transmission rate, the queue </a:t>
            </a:r>
            <a:r>
              <a:rPr lang="en-US" sz="2000" dirty="0" smtClean="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    size grows.</a:t>
            </a:r>
          </a:p>
          <a:p>
            <a:pPr marL="285750" indent="-285750">
              <a:buFont typeface="Wingdings" panose="05000000000000000000" pitchFamily="2" charset="2"/>
              <a:buChar char="ü"/>
            </a:pPr>
            <a:r>
              <a:rPr lang="en-US" sz="2000" dirty="0" smtClean="0">
                <a:solidFill>
                  <a:srgbClr val="000000"/>
                </a:solidFill>
                <a:latin typeface="Times New Roman" panose="02020603050405020304" pitchFamily="18" charset="0"/>
                <a:cs typeface="Times New Roman" panose="02020603050405020304" pitchFamily="18" charset="0"/>
              </a:rPr>
              <a:t>When </a:t>
            </a:r>
            <a:r>
              <a:rPr lang="en-US" sz="2000" dirty="0">
                <a:solidFill>
                  <a:srgbClr val="000000"/>
                </a:solidFill>
                <a:latin typeface="Times New Roman" panose="02020603050405020304" pitchFamily="18" charset="0"/>
                <a:cs typeface="Times New Roman" panose="02020603050405020304" pitchFamily="18" charset="0"/>
              </a:rPr>
              <a:t>the line for which packets are queuing becomes more than 80% </a:t>
            </a:r>
            <a:r>
              <a:rPr lang="en-US" sz="2000" dirty="0" smtClean="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    utilized</a:t>
            </a:r>
            <a:r>
              <a:rPr lang="en-US" sz="2000" dirty="0">
                <a:solidFill>
                  <a:srgbClr val="000000"/>
                </a:solidFill>
                <a:latin typeface="Times New Roman" panose="02020603050405020304" pitchFamily="18" charset="0"/>
                <a:cs typeface="Times New Roman" panose="02020603050405020304" pitchFamily="18" charset="0"/>
              </a:rPr>
              <a:t>, the queue length grows alarmingly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2000" dirty="0" smtClean="0">
                <a:solidFill>
                  <a:srgbClr val="000000"/>
                </a:solidFill>
                <a:latin typeface="Times New Roman" panose="02020603050405020304" pitchFamily="18" charset="0"/>
                <a:cs typeface="Times New Roman" panose="02020603050405020304" pitchFamily="18" charset="0"/>
              </a:rPr>
              <a:t>However</a:t>
            </a:r>
            <a:r>
              <a:rPr lang="en-US" sz="2000" dirty="0">
                <a:solidFill>
                  <a:srgbClr val="000000"/>
                </a:solidFill>
                <a:latin typeface="Times New Roman" panose="02020603050405020304" pitchFamily="18" charset="0"/>
                <a:cs typeface="Times New Roman" panose="02020603050405020304" pitchFamily="18" charset="0"/>
              </a:rPr>
              <a:t>, as traffic increases too far, the routers are no longer able </a:t>
            </a:r>
            <a:r>
              <a:rPr lang="en-US" sz="2000" dirty="0" smtClean="0">
                <a:solidFill>
                  <a:srgbClr val="000000"/>
                </a:solidFill>
                <a:latin typeface="Times New Roman" panose="02020603050405020304" pitchFamily="18" charset="0"/>
                <a:cs typeface="Times New Roman" panose="02020603050405020304" pitchFamily="18" charset="0"/>
              </a:rPr>
              <a:t>to cope</a:t>
            </a:r>
            <a:r>
              <a:rPr lang="en-US" sz="2000" dirty="0">
                <a:solidFill>
                  <a:srgbClr val="000000"/>
                </a:solidFill>
                <a:latin typeface="Times New Roman" panose="02020603050405020304" pitchFamily="18" charset="0"/>
                <a:cs typeface="Times New Roman" panose="02020603050405020304" pitchFamily="18" charset="0"/>
              </a:rPr>
              <a:t>, and they begin to lose packets. This tends to make matter worse. </a:t>
            </a:r>
            <a:r>
              <a:rPr lang="en-US" sz="2000" dirty="0" smtClean="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    At </a:t>
            </a:r>
            <a:r>
              <a:rPr lang="en-US" sz="2000" dirty="0">
                <a:solidFill>
                  <a:srgbClr val="000000"/>
                </a:solidFill>
                <a:latin typeface="Times New Roman" panose="02020603050405020304" pitchFamily="18" charset="0"/>
                <a:cs typeface="Times New Roman" panose="02020603050405020304" pitchFamily="18" charset="0"/>
              </a:rPr>
              <a:t>very high traffic, performance collapse completely, and almost </a:t>
            </a:r>
            <a:r>
              <a:rPr lang="en-US" sz="2000" dirty="0" smtClean="0">
                <a:solidFill>
                  <a:srgbClr val="000000"/>
                </a:solidFill>
                <a:latin typeface="Times New Roman" panose="02020603050405020304" pitchFamily="18" charset="0"/>
                <a:cs typeface="Times New Roman" panose="02020603050405020304" pitchFamily="18" charset="0"/>
              </a:rPr>
              <a:t>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    no packet </a:t>
            </a:r>
            <a:r>
              <a:rPr lang="en-US" sz="2000" dirty="0">
                <a:solidFill>
                  <a:srgbClr val="000000"/>
                </a:solidFill>
                <a:latin typeface="Times New Roman" panose="02020603050405020304" pitchFamily="18" charset="0"/>
                <a:cs typeface="Times New Roman" panose="02020603050405020304" pitchFamily="18" charset="0"/>
              </a:rPr>
              <a:t>is </a:t>
            </a:r>
            <a:r>
              <a:rPr lang="en-US" sz="2000" dirty="0" smtClean="0">
                <a:solidFill>
                  <a:srgbClr val="000000"/>
                </a:solidFill>
                <a:latin typeface="Times New Roman" panose="02020603050405020304" pitchFamily="18" charset="0"/>
                <a:cs typeface="Times New Roman" panose="02020603050405020304" pitchFamily="18" charset="0"/>
              </a:rPr>
              <a:t>delivered</a:t>
            </a:r>
            <a:endParaRPr lang="en-US" sz="2000" dirty="0">
              <a:latin typeface="Times New Roman" panose="02020603050405020304" pitchFamily="18" charset="0"/>
              <a:cs typeface="Times New Roman" panose="02020603050405020304" pitchFamily="18" charset="0"/>
            </a:endParaRPr>
          </a:p>
        </p:txBody>
      </p:sp>
      <p:sp>
        <p:nvSpPr>
          <p:cNvPr id="3" name="Title 5"/>
          <p:cNvSpPr txBox="1">
            <a:spLocks/>
          </p:cNvSpPr>
          <p:nvPr/>
        </p:nvSpPr>
        <p:spPr>
          <a:xfrm>
            <a:off x="982133" y="401783"/>
            <a:ext cx="7704667" cy="1142999"/>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Agency FB" panose="020B0503020202020204" pitchFamily="34" charset="0"/>
              </a:rPr>
              <a:t>Cause of Congestion</a:t>
            </a:r>
            <a:endParaRPr lang="en-US" dirty="0">
              <a:latin typeface="Agency FB" panose="020B0503020202020204" pitchFamily="34" charset="0"/>
            </a:endParaRPr>
          </a:p>
        </p:txBody>
      </p:sp>
    </p:spTree>
    <p:extLst>
      <p:ext uri="{BB962C8B-B14F-4D97-AF65-F5344CB8AC3E}">
        <p14:creationId xmlns="" xmlns:p14="http://schemas.microsoft.com/office/powerpoint/2010/main" val="168230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838199"/>
          </a:xfrm>
        </p:spPr>
        <p:txBody>
          <a:bodyPr>
            <a:normAutofit fontScale="90000"/>
          </a:bodyPr>
          <a:lstStyle/>
          <a:p>
            <a:r>
              <a:rPr lang="en-US" dirty="0">
                <a:latin typeface="Agency FB" panose="020B0503020202020204" pitchFamily="34" charset="0"/>
              </a:rPr>
              <a:t>Congestion Control Techniques</a:t>
            </a:r>
            <a:r>
              <a:rPr lang="en-US" dirty="0"/>
              <a:t/>
            </a:r>
            <a:br>
              <a:rPr lang="en-US" dirty="0"/>
            </a:br>
            <a:endParaRPr lang="en-US" dirty="0"/>
          </a:p>
        </p:txBody>
      </p:sp>
      <p:sp>
        <p:nvSpPr>
          <p:cNvPr id="3" name="Content Placeholder 2"/>
          <p:cNvSpPr>
            <a:spLocks noGrp="1"/>
          </p:cNvSpPr>
          <p:nvPr>
            <p:ph idx="1"/>
          </p:nvPr>
        </p:nvSpPr>
        <p:spPr>
          <a:xfrm>
            <a:off x="982133" y="1676400"/>
            <a:ext cx="7704667" cy="3505200"/>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Open loop: </a:t>
            </a:r>
            <a:r>
              <a:rPr lang="en-US" sz="2000" dirty="0">
                <a:latin typeface="Times New Roman" panose="02020603050405020304" pitchFamily="18" charset="0"/>
                <a:cs typeface="Times New Roman" panose="02020603050405020304" pitchFamily="18" charset="0"/>
              </a:rPr>
              <a:t>Protocols to prevent or avoid congestion, ensuring that the system (or network under consideration) never enters a Congested State.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Close loop: </a:t>
            </a:r>
            <a:r>
              <a:rPr lang="en-US" sz="2000" dirty="0">
                <a:latin typeface="Times New Roman" panose="02020603050405020304" pitchFamily="18" charset="0"/>
                <a:cs typeface="Times New Roman" panose="02020603050405020304" pitchFamily="18" charset="0"/>
              </a:rPr>
              <a:t>Protocols that allow system to enter congested state, detect it, and remove it.</a:t>
            </a:r>
            <a:r>
              <a:rPr lang="en-US" dirty="0"/>
              <a:t/>
            </a:r>
            <a:br>
              <a:rPr lang="en-US" dirty="0"/>
            </a:br>
            <a:endParaRPr lang="en-US" dirty="0"/>
          </a:p>
        </p:txBody>
      </p:sp>
    </p:spTree>
    <p:extLst>
      <p:ext uri="{BB962C8B-B14F-4D97-AF65-F5344CB8AC3E}">
        <p14:creationId xmlns="" xmlns:p14="http://schemas.microsoft.com/office/powerpoint/2010/main" val="3362699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066799"/>
          </a:xfrm>
        </p:spPr>
        <p:txBody>
          <a:bodyPr>
            <a:normAutofit fontScale="90000"/>
          </a:bodyPr>
          <a:lstStyle/>
          <a:p>
            <a:r>
              <a:rPr lang="en-US" dirty="0">
                <a:latin typeface="Agency FB" panose="020B0503020202020204" pitchFamily="34" charset="0"/>
              </a:rPr>
              <a:t>Load Shedding</a:t>
            </a:r>
            <a:r>
              <a:rPr lang="en-US" dirty="0"/>
              <a:t/>
            </a:r>
            <a:br>
              <a:rPr lang="en-US" dirty="0"/>
            </a:br>
            <a:endParaRPr lang="en-US" dirty="0"/>
          </a:p>
        </p:txBody>
      </p:sp>
      <p:sp>
        <p:nvSpPr>
          <p:cNvPr id="3" name="Content Placeholder 2"/>
          <p:cNvSpPr>
            <a:spLocks noGrp="1"/>
          </p:cNvSpPr>
          <p:nvPr>
            <p:ph idx="1"/>
          </p:nvPr>
        </p:nvSpPr>
        <p:spPr>
          <a:xfrm>
            <a:off x="982133" y="1371600"/>
            <a:ext cx="7704667" cy="4628216"/>
          </a:xfrm>
        </p:spPr>
        <p:txBody>
          <a:bodyPr>
            <a:normAutofit fontScale="85000" lnSpcReduction="10000"/>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Another simple closed loop technique is </a:t>
            </a:r>
            <a:r>
              <a:rPr lang="en-US" i="1" dirty="0">
                <a:latin typeface="Times New Roman" panose="02020603050405020304" pitchFamily="18" charset="0"/>
                <a:cs typeface="Times New Roman" panose="02020603050405020304" pitchFamily="18" charset="0"/>
              </a:rPr>
              <a:t>Load </a:t>
            </a:r>
            <a:r>
              <a:rPr lang="en-US" i="1" dirty="0" smtClean="0">
                <a:latin typeface="Times New Roman" panose="02020603050405020304" pitchFamily="18" charset="0"/>
                <a:cs typeface="Times New Roman" panose="02020603050405020304" pitchFamily="18" charset="0"/>
              </a:rPr>
              <a:t>Shedding</a:t>
            </a:r>
            <a:r>
              <a:rPr lang="en-US" b="1" dirty="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is one of the simplest and more effective techniques.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this method, whenever a router finds that there is congestion in the network, it simply starts dropping out the packets.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different methods by which a host can find out which packets to drop. Simplest way can be just choose the packets randomly which has to be dropped. More effective ways are there but they require some kind of cooperation from the sender too.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many applications, some packets are more important than others. So, sender can mark the packets in priority classes to indicate how important they are. If such a priority policy is implemented than intermediate nodes can drop packets from the lower priority classes and use the available bandwidth for the more important packets</a:t>
            </a:r>
            <a:r>
              <a:rPr lang="en-US" dirty="0"/>
              <a:t/>
            </a:r>
            <a:br>
              <a:rPr lang="en-US" dirty="0"/>
            </a:br>
            <a:endParaRPr lang="en-US" dirty="0"/>
          </a:p>
        </p:txBody>
      </p:sp>
    </p:spTree>
    <p:extLst>
      <p:ext uri="{BB962C8B-B14F-4D97-AF65-F5344CB8AC3E}">
        <p14:creationId xmlns="" xmlns:p14="http://schemas.microsoft.com/office/powerpoint/2010/main" val="1935593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219200" y="457200"/>
            <a:ext cx="7543800" cy="56388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066800" y="381000"/>
            <a:ext cx="7620000" cy="52578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219200" y="533400"/>
            <a:ext cx="7620000" cy="5715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914400" y="457200"/>
            <a:ext cx="7467600" cy="57150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126</TotalTime>
  <Words>456</Words>
  <Application>Microsoft Office PowerPoint</Application>
  <PresentationFormat>On-screen Show (4:3)</PresentationFormat>
  <Paragraphs>23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Parallax</vt:lpstr>
      <vt:lpstr>Slide 1</vt:lpstr>
      <vt:lpstr>What is Congestion</vt:lpstr>
      <vt:lpstr>Slide 3</vt:lpstr>
      <vt:lpstr>Congestion Control Techniques </vt:lpstr>
      <vt:lpstr>Load Shedding </vt:lpstr>
      <vt:lpstr>Slide 6</vt:lpstr>
      <vt:lpstr>Slide 7</vt:lpstr>
      <vt:lpstr>Slide 8</vt:lpstr>
      <vt:lpstr>Slide 9</vt:lpstr>
      <vt:lpstr>If you want to shine like sun first you have to burn like it.                                                            A.H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NextGen</dc:creator>
  <cp:lastModifiedBy>User</cp:lastModifiedBy>
  <cp:revision>28</cp:revision>
  <dcterms:created xsi:type="dcterms:W3CDTF">2006-08-16T00:00:00Z</dcterms:created>
  <dcterms:modified xsi:type="dcterms:W3CDTF">2016-12-22T10:42:14Z</dcterms:modified>
</cp:coreProperties>
</file>