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33"/>
  </p:notesMasterIdLst>
  <p:handoutMasterIdLst>
    <p:handoutMasterId r:id="rId34"/>
  </p:handoutMasterIdLst>
  <p:sldIdLst>
    <p:sldId id="288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300" r:id="rId11"/>
    <p:sldId id="299" r:id="rId12"/>
    <p:sldId id="301" r:id="rId13"/>
    <p:sldId id="302" r:id="rId14"/>
    <p:sldId id="304" r:id="rId15"/>
    <p:sldId id="303" r:id="rId16"/>
    <p:sldId id="305" r:id="rId17"/>
    <p:sldId id="306" r:id="rId18"/>
    <p:sldId id="307" r:id="rId19"/>
    <p:sldId id="308" r:id="rId20"/>
    <p:sldId id="271" r:id="rId21"/>
    <p:sldId id="272" r:id="rId22"/>
    <p:sldId id="276" r:id="rId23"/>
    <p:sldId id="273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8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4F2F5-D93D-461E-9A14-84D3F0F5BF89}" type="datetimeFigureOut">
              <a:rPr lang="en-US" smtClean="0"/>
              <a:pPr/>
              <a:t>10/29/2016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32492-4B2C-4AB1-8592-C04AD8AFB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39550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3EA3B-EB2E-4950-99EC-61A7B9F9D698}" type="datetimeFigureOut">
              <a:rPr lang="en-US" smtClean="0"/>
              <a:pPr/>
              <a:t>10/29/2016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996-58D3-454A-9483-E930BAFC3A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4148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578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098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391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Digital Systems: Principles and Applications, 11/e Ronald J. Tocci, Neal S. Widmer, Gregory L. Moss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7F55-13F3-43AD-97A3-5826F2B6CE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724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Digital Systems: Principles and Applications, 11/e Ronald J. Tocci, Neal S. Widmer, Gregory L. Moss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7F55-13F3-43AD-97A3-5826F2B6CE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4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Digital Systems: Principles and Applications, 11/e Ronald J. Tocci, Neal S. Widmer, Gregory L. Moss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7F55-13F3-43AD-97A3-5826F2B6CE2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34872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Digital Systems: Principles and Applications, 11/e Ronald J. Tocci, Neal S. Widmer, Gregory L. Moss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7F55-13F3-43AD-97A3-5826F2B6CE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8978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Digital Systems: Principles and Applications, 11/e Ronald J. Tocci, Neal S. Widmer, Gregory L. Moss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7F55-13F3-43AD-97A3-5826F2B6CE2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417765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Digital Systems: Principles and Applications, 11/e Ronald J. Tocci, Neal S. Widmer, Gregory L. Moss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7F55-13F3-43AD-97A3-5826F2B6CE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5440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Digital Systems: Principles and Applications, 11/e Ronald J. Tocci, Neal S. Widmer, Gregory L. Moss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7F55-13F3-43AD-97A3-5826F2B6CE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3539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Digital Systems: Principles and Applications, 11/e Ronald J. Tocci, Neal S. Widmer, Gregory L. Moss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7F55-13F3-43AD-97A3-5826F2B6CE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845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Digital Systems: Principles and Applications, 11/e Ronald J. Tocci, Neal S. Widmer, Gregory L. Moss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7F55-13F3-43AD-97A3-5826F2B6CE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15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Digital Systems: Principles and Applications, 11/e Ronald J. Tocci, Neal S. Widmer, Gregory L. Moss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7F55-13F3-43AD-97A3-5826F2B6CE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540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Digital Systems: Principles and Applications, 11/e Ronald J. Tocci, Neal S. Widmer, Gregory L. Moss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7F55-13F3-43AD-97A3-5826F2B6CE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21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Digital Systems: Principles and Applications, 11/e Ronald J. Tocci, Neal S. Widmer, Gregory L. Moss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7F55-13F3-43AD-97A3-5826F2B6CE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712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Digital Systems: Principles and Applications, 11/e Ronald J. Tocci, Neal S. Widmer, Gregory L. Moss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7F55-13F3-43AD-97A3-5826F2B6CE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147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Digital Systems: Principles and Applications, 11/e Ronald J. Tocci, Neal S. Widmer, Gregory L. Moss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7F55-13F3-43AD-97A3-5826F2B6CE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54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Digital Systems: Principles and Applications, 11/e Ronald J. Tocci, Neal S. Widmer, Gregory L. Moss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7F55-13F3-43AD-97A3-5826F2B6CE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672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Digital Systems: Principles and Applications, 11/e Ronald J. Tocci, Neal S. Widmer, Gregory L. Moss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7F55-13F3-43AD-97A3-5826F2B6CE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028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Digital Systems: Principles and Applications, 11/e Ronald J. Tocci, Neal S. Widmer, Gregory L. Moss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797F55-13F3-43AD-97A3-5826F2B6CE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429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138" y="1214846"/>
            <a:ext cx="7785462" cy="4088674"/>
          </a:xfrm>
        </p:spPr>
        <p:txBody>
          <a:bodyPr>
            <a:noAutofit/>
          </a:bodyPr>
          <a:lstStyle/>
          <a:p>
            <a:pPr algn="l"/>
            <a:r>
              <a:rPr lang="en-US" sz="3200"/>
              <a:t/>
            </a:r>
            <a:br>
              <a:rPr lang="en-US" sz="3200"/>
            </a:br>
            <a:r>
              <a:rPr lang="en-US" sz="3200" smtClean="0"/>
              <a:t> </a:t>
            </a:r>
            <a:r>
              <a:rPr lang="en-US" b="1" i="1" smtClean="0">
                <a:solidFill>
                  <a:schemeClr val="accent1">
                    <a:lumMod val="75000"/>
                  </a:schemeClr>
                </a:solidFill>
              </a:rPr>
              <a:t>Number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Systems</a:t>
            </a:r>
            <a:r>
              <a:rPr lang="en-US" b="1" i="1" smtClean="0">
                <a:solidFill>
                  <a:schemeClr val="accent1">
                    <a:lumMod val="75000"/>
                  </a:schemeClr>
                </a:solidFill>
              </a:rPr>
              <a:t>,  Codes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&amp; representation of Signed Numbers</a:t>
            </a:r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/>
              <a:t/>
            </a:r>
            <a:br>
              <a:rPr lang="en-US" sz="28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5917473"/>
            <a:ext cx="4725680" cy="431075"/>
          </a:xfrm>
        </p:spPr>
        <p:txBody>
          <a:bodyPr>
            <a:noAutofit/>
          </a:bodyPr>
          <a:lstStyle/>
          <a:p>
            <a:pPr algn="l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66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Hex-to-Binary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hexadecimal number system is used primarily as a “shorthand” </a:t>
            </a:r>
            <a:r>
              <a:rPr lang="en-US" dirty="0" smtClean="0"/>
              <a:t>method for </a:t>
            </a:r>
            <a:r>
              <a:rPr lang="en-US" dirty="0"/>
              <a:t>representing binary numbers. It is a relatively simple matter to convert </a:t>
            </a:r>
            <a:r>
              <a:rPr lang="en-US" dirty="0" smtClean="0"/>
              <a:t>a hex </a:t>
            </a:r>
            <a:r>
              <a:rPr lang="en-US" dirty="0"/>
              <a:t>number to binary. </a:t>
            </a:r>
            <a:r>
              <a:rPr lang="en-US" i="1" dirty="0"/>
              <a:t>Each </a:t>
            </a:r>
            <a:r>
              <a:rPr lang="en-US" dirty="0"/>
              <a:t>hex digit is converted to its four-bit binary </a:t>
            </a:r>
            <a:r>
              <a:rPr lang="en-US" dirty="0" smtClean="0"/>
              <a:t>equivalent (Table </a:t>
            </a:r>
            <a:r>
              <a:rPr lang="en-US" dirty="0"/>
              <a:t>2-1). This is illustrated below for 9F216.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25" y="4294835"/>
            <a:ext cx="6724129" cy="174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27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Binary-to-Hex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 from binary to hex is just the reverse of the process above. </a:t>
            </a:r>
            <a:r>
              <a:rPr lang="en-US" dirty="0" smtClean="0"/>
              <a:t>The binary </a:t>
            </a:r>
            <a:r>
              <a:rPr lang="en-US" dirty="0"/>
              <a:t>number is grouped into groups of </a:t>
            </a:r>
            <a:r>
              <a:rPr lang="en-US" i="1" dirty="0"/>
              <a:t>four </a:t>
            </a:r>
            <a:r>
              <a:rPr lang="en-US" dirty="0"/>
              <a:t>bits, and each group is </a:t>
            </a:r>
            <a:r>
              <a:rPr lang="en-US" dirty="0" smtClean="0"/>
              <a:t>converted to </a:t>
            </a:r>
            <a:r>
              <a:rPr lang="en-US" dirty="0"/>
              <a:t>its equivalent hex digit. Zeros (shown shaded) are added, </a:t>
            </a:r>
            <a:r>
              <a:rPr lang="en-US" dirty="0" smtClean="0"/>
              <a:t>as needed</a:t>
            </a:r>
            <a:r>
              <a:rPr lang="en-US" dirty="0"/>
              <a:t>, to complete a four-bit group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745" y="3725275"/>
            <a:ext cx="9026515" cy="155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211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2518228"/>
            <a:ext cx="6770914" cy="181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25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6-1 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addition of two binary numbers is performed in exactly the </a:t>
            </a:r>
            <a:r>
              <a:rPr lang="en-US" dirty="0" smtClean="0"/>
              <a:t>same manner </a:t>
            </a:r>
            <a:r>
              <a:rPr lang="en-US" dirty="0"/>
              <a:t>as the addition of decimal numbers.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3" y="3461325"/>
            <a:ext cx="8027614" cy="127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98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6-2 REPRESENTING SIGNED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sign bit is used to indicate the positive or negative nature of </a:t>
            </a:r>
            <a:r>
              <a:rPr lang="en-US" dirty="0" smtClean="0"/>
              <a:t>the stored </a:t>
            </a:r>
            <a:r>
              <a:rPr lang="en-US" dirty="0"/>
              <a:t>binary number</a:t>
            </a:r>
            <a:r>
              <a:rPr lang="en-US" dirty="0" smtClean="0"/>
              <a:t>. The </a:t>
            </a:r>
            <a:r>
              <a:rPr lang="en-US" dirty="0"/>
              <a:t>numbers in Figure 6-1 consist of a sign bit and </a:t>
            </a:r>
            <a:r>
              <a:rPr lang="en-US" dirty="0" smtClean="0"/>
              <a:t>six magnitude </a:t>
            </a:r>
            <a:r>
              <a:rPr lang="en-US" dirty="0"/>
              <a:t>bits. The magnitude bits are the true binary equivalent of </a:t>
            </a:r>
            <a:r>
              <a:rPr lang="en-US" dirty="0" smtClean="0"/>
              <a:t>the decimal </a:t>
            </a:r>
            <a:r>
              <a:rPr lang="en-US" dirty="0"/>
              <a:t>value being represented. This is called the </a:t>
            </a:r>
            <a:r>
              <a:rPr lang="en-US" b="1" dirty="0"/>
              <a:t>sign-magnitude </a:t>
            </a:r>
            <a:r>
              <a:rPr lang="en-US" b="1" dirty="0" smtClean="0"/>
              <a:t>system </a:t>
            </a:r>
            <a:r>
              <a:rPr lang="en-US" dirty="0" smtClean="0"/>
              <a:t>for </a:t>
            </a:r>
            <a:r>
              <a:rPr lang="en-US" dirty="0"/>
              <a:t>representing signed binary numbers.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5" y="4615734"/>
            <a:ext cx="8581486" cy="17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18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6-2 REPRESENTING SIGNED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160590"/>
            <a:ext cx="57435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04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Representing Signed Numbers Using 2’s </a:t>
            </a:r>
            <a:r>
              <a:rPr lang="en-US" b="1" dirty="0" smtClean="0"/>
              <a:t>Complement. </a:t>
            </a:r>
            <a:r>
              <a:rPr lang="en-US" dirty="0" smtClean="0"/>
              <a:t>The </a:t>
            </a:r>
            <a:r>
              <a:rPr lang="en-US" dirty="0"/>
              <a:t>2’s-complement system for representing signed numbers works like this:</a:t>
            </a:r>
          </a:p>
          <a:p>
            <a:r>
              <a:rPr lang="en-US" dirty="0"/>
              <a:t>■ If the number is positive, the magnitude is represented in its true </a:t>
            </a:r>
            <a:r>
              <a:rPr lang="en-US" dirty="0" smtClean="0"/>
              <a:t>binary form</a:t>
            </a:r>
            <a:r>
              <a:rPr lang="en-US" dirty="0"/>
              <a:t>, and a sign bit of 0 is placed in front of the MSB. This is shown </a:t>
            </a:r>
            <a:r>
              <a:rPr lang="en-US" dirty="0" smtClean="0"/>
              <a:t>in Figure </a:t>
            </a:r>
            <a:r>
              <a:rPr lang="en-US" dirty="0"/>
              <a:t>6-2 </a:t>
            </a:r>
            <a:r>
              <a:rPr lang="en-US" dirty="0" smtClean="0"/>
              <a:t>for +45</a:t>
            </a:r>
            <a:endParaRPr lang="en-US" dirty="0"/>
          </a:p>
          <a:p>
            <a:r>
              <a:rPr lang="en-US" dirty="0"/>
              <a:t>■ If the number is negative, the magnitude is represented in its </a:t>
            </a:r>
            <a:r>
              <a:rPr lang="en-US" dirty="0" smtClean="0"/>
              <a:t>2’scomplement form</a:t>
            </a:r>
            <a:r>
              <a:rPr lang="en-US" dirty="0"/>
              <a:t>, and a sign bit of 1 is placed in front of the MSB. </a:t>
            </a:r>
            <a:r>
              <a:rPr lang="en-US" dirty="0" smtClean="0"/>
              <a:t>This is </a:t>
            </a:r>
            <a:r>
              <a:rPr lang="en-US" dirty="0"/>
              <a:t>shown in Figure 6-2 for -</a:t>
            </a:r>
            <a:r>
              <a:rPr lang="en-US" dirty="0" smtClean="0"/>
              <a:t>45.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267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043038"/>
            <a:ext cx="8328936" cy="282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80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2’s-complement system is used to represent signed numbers </a:t>
            </a:r>
            <a:r>
              <a:rPr lang="en-US" dirty="0" smtClean="0"/>
              <a:t>because, as </a:t>
            </a:r>
            <a:r>
              <a:rPr lang="en-US" dirty="0"/>
              <a:t>we shall see, it allows us to perform the operation of subtraction </a:t>
            </a:r>
            <a:r>
              <a:rPr lang="en-US" dirty="0" smtClean="0"/>
              <a:t>by actually </a:t>
            </a:r>
            <a:r>
              <a:rPr lang="en-US" dirty="0"/>
              <a:t>performing addition</a:t>
            </a:r>
            <a:r>
              <a:rPr lang="en-US" dirty="0" smtClean="0"/>
              <a:t>. This </a:t>
            </a:r>
            <a:r>
              <a:rPr lang="en-US" dirty="0"/>
              <a:t>is significant because it means that a </a:t>
            </a:r>
            <a:r>
              <a:rPr lang="en-US" dirty="0" smtClean="0"/>
              <a:t>digital computer </a:t>
            </a:r>
            <a:r>
              <a:rPr lang="en-US" dirty="0"/>
              <a:t>can use the same circuitry both to add and to subtract, </a:t>
            </a:r>
            <a:r>
              <a:rPr lang="en-US" dirty="0" smtClean="0"/>
              <a:t>thereby realizing </a:t>
            </a:r>
            <a:r>
              <a:rPr lang="en-US" dirty="0"/>
              <a:t>a saving in hardware.</a:t>
            </a:r>
          </a:p>
        </p:txBody>
      </p:sp>
    </p:spTree>
    <p:extLst>
      <p:ext uri="{BB962C8B-B14F-4D97-AF65-F5344CB8AC3E}">
        <p14:creationId xmlns:p14="http://schemas.microsoft.com/office/powerpoint/2010/main" xmlns="" val="15578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21" y="965372"/>
            <a:ext cx="8728593" cy="589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35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Decimal</a:t>
            </a:r>
          </a:p>
          <a:p>
            <a:r>
              <a:rPr lang="en-US" dirty="0" smtClean="0"/>
              <a:t>Binary</a:t>
            </a:r>
          </a:p>
          <a:p>
            <a:r>
              <a:rPr lang="en-US" dirty="0" smtClean="0"/>
              <a:t>Hexadecimal</a:t>
            </a:r>
          </a:p>
          <a:p>
            <a:r>
              <a:rPr lang="en-US" dirty="0">
                <a:solidFill>
                  <a:srgbClr val="FF0000"/>
                </a:solidFill>
              </a:rPr>
              <a:t>Octal</a:t>
            </a:r>
          </a:p>
        </p:txBody>
      </p:sp>
    </p:spTree>
    <p:extLst>
      <p:ext uri="{BB962C8B-B14F-4D97-AF65-F5344CB8AC3E}">
        <p14:creationId xmlns:p14="http://schemas.microsoft.com/office/powerpoint/2010/main" xmlns="" val="41978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2-4 BCD Code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625476" y="2376079"/>
            <a:ext cx="8113576" cy="405084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Binary Coded Decimal (BCD) is a widely used</a:t>
            </a:r>
            <a:br>
              <a:rPr lang="en-US" altLang="en-US" dirty="0" smtClean="0"/>
            </a:br>
            <a:r>
              <a:rPr lang="en-US" altLang="en-US" dirty="0" smtClean="0"/>
              <a:t>way to present decimal numbers in binary form.</a:t>
            </a:r>
          </a:p>
          <a:p>
            <a:pPr lvl="1" eaLnBrk="1" hangingPunct="1"/>
            <a:r>
              <a:rPr lang="en-US" altLang="en-US" dirty="0" smtClean="0"/>
              <a:t>Combines features of both decimal and binary systems.</a:t>
            </a:r>
          </a:p>
          <a:p>
            <a:pPr lvl="2" eaLnBrk="1" hangingPunct="1"/>
            <a:r>
              <a:rPr lang="en-US" altLang="en-US" dirty="0" smtClean="0"/>
              <a:t>Each digit is converted to a binary equivalent.</a:t>
            </a:r>
          </a:p>
          <a:p>
            <a:pPr eaLnBrk="1" hangingPunct="1"/>
            <a:r>
              <a:rPr lang="en-US" altLang="en-US" dirty="0" smtClean="0"/>
              <a:t>BCD is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a number system.</a:t>
            </a:r>
          </a:p>
          <a:p>
            <a:pPr lvl="1" eaLnBrk="1" hangingPunct="1"/>
            <a:r>
              <a:rPr lang="en-US" altLang="en-US" dirty="0" smtClean="0"/>
              <a:t>It is a decimal number with each digit encoded</a:t>
            </a:r>
            <a:br>
              <a:rPr lang="en-US" altLang="en-US" dirty="0" smtClean="0"/>
            </a:br>
            <a:r>
              <a:rPr lang="en-US" altLang="en-US" dirty="0" smtClean="0"/>
              <a:t>to its binary equivalent.</a:t>
            </a:r>
          </a:p>
          <a:p>
            <a:pPr eaLnBrk="1" hangingPunct="1"/>
            <a:r>
              <a:rPr lang="en-US" altLang="en-US" dirty="0" smtClean="0"/>
              <a:t>A BCD number is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the same as a straight binary number.</a:t>
            </a:r>
          </a:p>
          <a:p>
            <a:pPr lvl="1" eaLnBrk="1" hangingPunct="1"/>
            <a:r>
              <a:rPr lang="en-US" altLang="en-US" dirty="0" smtClean="0"/>
              <a:t>The primary advantage of BCD is the relative</a:t>
            </a:r>
            <a:br>
              <a:rPr lang="en-US" altLang="en-US" dirty="0" smtClean="0"/>
            </a:br>
            <a:r>
              <a:rPr lang="en-US" altLang="en-US" dirty="0" smtClean="0"/>
              <a:t>ease of converting to and from decimal.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63484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2-4 BCD Code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118314" y="3421063"/>
            <a:ext cx="5256727" cy="262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altLang="en-US" sz="800" dirty="0">
                <a:latin typeface="Arial" charset="0"/>
              </a:rPr>
              <a:t>Ronald Tocci/Neal Widmer/Gregory Moss</a:t>
            </a:r>
            <a:br>
              <a:rPr lang="en-US" altLang="en-US" sz="800" dirty="0">
                <a:latin typeface="Arial" charset="0"/>
              </a:rPr>
            </a:br>
            <a:r>
              <a:rPr lang="en-US" altLang="en-US" sz="800" b="1" i="1" dirty="0">
                <a:latin typeface="Arial" charset="0"/>
              </a:rPr>
              <a:t>Digital Systems: Principles and Applications, 10e</a:t>
            </a:r>
            <a:endParaRPr lang="en-US" altLang="en-US" sz="3200" b="1" dirty="0">
              <a:latin typeface="Arial" charset="0"/>
            </a:endParaRPr>
          </a:p>
        </p:txBody>
      </p:sp>
      <p:pic>
        <p:nvPicPr>
          <p:cNvPr id="165894" name="Picture 6" descr="fg02_00000_eq00202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935163" y="2362200"/>
            <a:ext cx="5227637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5895" name="Picture 7" descr="fg02_00000_eq002026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930400" y="4714875"/>
            <a:ext cx="5211763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30000"/>
              </a:spcBef>
              <a:buFontTx/>
              <a:buChar char="•"/>
            </a:pPr>
            <a:r>
              <a:rPr lang="en-US" altLang="en-US" sz="2800" dirty="0">
                <a:latin typeface="Arial" charset="0"/>
                <a:cs typeface="Arial" charset="0"/>
              </a:rPr>
              <a:t>Reverse the process to convert BCD to decimal.</a:t>
            </a:r>
            <a:endParaRPr lang="en-US" altLang="en-US" sz="2400" dirty="0">
              <a:latin typeface="Arial" charset="0"/>
              <a:cs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26205" y="3816259"/>
            <a:ext cx="7595281" cy="169626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 the number 874</a:t>
            </a:r>
            <a:r>
              <a:rPr kumimoji="0" lang="en-US" alt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BCD:</a:t>
            </a:r>
          </a:p>
          <a:p>
            <a:pPr marL="685800" marR="0" lvl="1" indent="-283464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decimal digit is represented using 4 bits.</a:t>
            </a:r>
          </a:p>
          <a:p>
            <a:pPr marL="96012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4-bit group can never be greater than 9.</a:t>
            </a:r>
            <a:endParaRPr kumimoji="0" lang="en-US" alt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Convert 0110100000111001 (BCD) to its</a:t>
            </a:r>
            <a:br>
              <a:rPr lang="en-US" altLang="en-US" sz="2400" dirty="0"/>
            </a:br>
            <a:r>
              <a:rPr lang="en-US" altLang="en-US" sz="2400" dirty="0"/>
              <a:t>decimal equivalent.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152400" y="6172200"/>
            <a:ext cx="220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altLang="en-US" sz="500" dirty="0">
                <a:solidFill>
                  <a:schemeClr val="bg1"/>
                </a:solidFill>
                <a:latin typeface="Arial" charset="0"/>
              </a:rPr>
              <a:t>Ronald Tocci/Neal Widmer/Gregory Moss</a:t>
            </a:r>
            <a:br>
              <a:rPr lang="en-US" altLang="en-US" sz="500" dirty="0">
                <a:solidFill>
                  <a:schemeClr val="bg1"/>
                </a:solidFill>
                <a:latin typeface="Arial" charset="0"/>
              </a:rPr>
            </a:br>
            <a:r>
              <a:rPr lang="en-US" altLang="en-US" sz="500" b="1" i="1" dirty="0">
                <a:solidFill>
                  <a:schemeClr val="bg1"/>
                </a:solidFill>
                <a:latin typeface="Arial" charset="0"/>
              </a:rPr>
              <a:t>Digital Systems: Principles and Applications, 10e</a:t>
            </a:r>
            <a:endParaRPr lang="en-US" altLang="en-US" sz="220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31785" name="Picture 9" descr="fg02_00000_eq00202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13050" y="1971675"/>
            <a:ext cx="3679825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168525" y="3133725"/>
            <a:ext cx="4705350" cy="819150"/>
            <a:chOff x="1420" y="1956"/>
            <a:chExt cx="2964" cy="516"/>
          </a:xfrm>
        </p:grpSpPr>
        <p:sp>
          <p:nvSpPr>
            <p:cNvPr id="29705" name="Rectangle 11"/>
            <p:cNvSpPr>
              <a:spLocks noChangeArrowheads="1"/>
            </p:cNvSpPr>
            <p:nvPr/>
          </p:nvSpPr>
          <p:spPr bwMode="auto">
            <a:xfrm>
              <a:off x="1420" y="1986"/>
              <a:ext cx="2964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30000"/>
                </a:spcBef>
              </a:pPr>
              <a:r>
                <a:rPr lang="en-US" altLang="en-US" sz="2000" b="1" dirty="0">
                  <a:latin typeface="Arial" charset="0"/>
                  <a:cs typeface="Arial" charset="0"/>
                </a:rPr>
                <a:t>Divide the BCD number into four-bit</a:t>
              </a:r>
              <a:br>
                <a:rPr lang="en-US" altLang="en-US" sz="2000" b="1" dirty="0">
                  <a:latin typeface="Arial" charset="0"/>
                  <a:cs typeface="Arial" charset="0"/>
                </a:rPr>
              </a:br>
              <a:r>
                <a:rPr lang="en-US" altLang="en-US" sz="2000" b="1" dirty="0">
                  <a:latin typeface="Arial" charset="0"/>
                  <a:cs typeface="Arial" charset="0"/>
                </a:rPr>
                <a:t>groups and convert each to decimal.</a:t>
              </a:r>
            </a:p>
          </p:txBody>
        </p:sp>
        <p:sp>
          <p:nvSpPr>
            <p:cNvPr id="29706" name="Rectangle 12"/>
            <p:cNvSpPr>
              <a:spLocks noChangeArrowheads="1"/>
            </p:cNvSpPr>
            <p:nvPr/>
          </p:nvSpPr>
          <p:spPr bwMode="auto">
            <a:xfrm>
              <a:off x="1422" y="1956"/>
              <a:ext cx="2916" cy="5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2-5 The Gray Code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334851" y="2175322"/>
            <a:ext cx="8292250" cy="132652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Gray code is used in applications where numbers change rapidly.</a:t>
            </a:r>
          </a:p>
          <a:p>
            <a:pPr lvl="1" eaLnBrk="1" hangingPunct="1"/>
            <a:r>
              <a:rPr lang="en-US" altLang="en-US" dirty="0" smtClean="0"/>
              <a:t>Only one bit changes from each value to the next.</a:t>
            </a:r>
          </a:p>
        </p:txBody>
      </p:sp>
      <p:grpSp>
        <p:nvGrpSpPr>
          <p:cNvPr id="167944" name="Group 8"/>
          <p:cNvGrpSpPr>
            <a:grpSpLocks/>
          </p:cNvGrpSpPr>
          <p:nvPr/>
        </p:nvGrpSpPr>
        <p:grpSpPr bwMode="auto">
          <a:xfrm>
            <a:off x="1231541" y="3090930"/>
            <a:ext cx="7763367" cy="2291007"/>
            <a:chOff x="328" y="1556"/>
            <a:chExt cx="5260" cy="1964"/>
          </a:xfrm>
        </p:grpSpPr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328" y="2214"/>
              <a:ext cx="1652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30000"/>
                </a:spcBef>
              </a:pPr>
              <a:r>
                <a:rPr lang="en-US" altLang="en-US" sz="2000" b="1" dirty="0">
                  <a:latin typeface="Arial" charset="0"/>
                  <a:cs typeface="Arial" charset="0"/>
                </a:rPr>
                <a:t>Three bit binary</a:t>
              </a:r>
              <a:br>
                <a:rPr lang="en-US" altLang="en-US" sz="2000" b="1" dirty="0">
                  <a:latin typeface="Arial" charset="0"/>
                  <a:cs typeface="Arial" charset="0"/>
                </a:rPr>
              </a:br>
              <a:r>
                <a:rPr lang="en-US" altLang="en-US" sz="2000" b="1" dirty="0">
                  <a:latin typeface="Arial" charset="0"/>
                  <a:cs typeface="Arial" charset="0"/>
                </a:rPr>
                <a:t>and Gray code equivalents.</a:t>
              </a:r>
            </a:p>
          </p:txBody>
        </p:sp>
        <p:pic>
          <p:nvPicPr>
            <p:cNvPr id="32777" name="Picture 7" descr="ta02_002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2" y="1556"/>
              <a:ext cx="3646" cy="1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5397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2-5 The Gray Code</a:t>
            </a:r>
          </a:p>
        </p:txBody>
      </p:sp>
      <p:grpSp>
        <p:nvGrpSpPr>
          <p:cNvPr id="168970" name="Group 10"/>
          <p:cNvGrpSpPr>
            <a:grpSpLocks/>
          </p:cNvGrpSpPr>
          <p:nvPr/>
        </p:nvGrpSpPr>
        <p:grpSpPr bwMode="auto">
          <a:xfrm>
            <a:off x="622300" y="1574800"/>
            <a:ext cx="8310563" cy="4826000"/>
            <a:chOff x="434" y="722"/>
            <a:chExt cx="5235" cy="3040"/>
          </a:xfrm>
        </p:grpSpPr>
        <p:sp>
          <p:nvSpPr>
            <p:cNvPr id="33799" name="Rectangle 11"/>
            <p:cNvSpPr>
              <a:spLocks noChangeArrowheads="1"/>
            </p:cNvSpPr>
            <p:nvPr/>
          </p:nvSpPr>
          <p:spPr bwMode="auto">
            <a:xfrm>
              <a:off x="1000" y="3060"/>
              <a:ext cx="4616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30000"/>
                </a:spcBef>
              </a:pPr>
              <a:r>
                <a:rPr lang="en-US" altLang="en-US" sz="2500" b="1" dirty="0">
                  <a:latin typeface="Arial" charset="0"/>
                  <a:cs typeface="Arial" charset="0"/>
                </a:rPr>
                <a:t>Binary to Gray                       Gray to Binary</a:t>
              </a:r>
            </a:p>
          </p:txBody>
        </p:sp>
        <p:pic>
          <p:nvPicPr>
            <p:cNvPr id="33800" name="Picture 12" descr="fg02_00000_AAGTNKS0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" y="722"/>
              <a:ext cx="5235" cy="2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72718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2-6 Putting It All Together</a:t>
            </a:r>
          </a:p>
        </p:txBody>
      </p:sp>
      <p:sp>
        <p:nvSpPr>
          <p:cNvPr id="169991" name="Rectangle 7"/>
          <p:cNvSpPr>
            <a:spLocks noGrp="1" noChangeArrowheads="1"/>
          </p:cNvSpPr>
          <p:nvPr>
            <p:ph idx="1"/>
          </p:nvPr>
        </p:nvSpPr>
        <p:spPr>
          <a:xfrm>
            <a:off x="368971" y="140058"/>
            <a:ext cx="8518525" cy="600075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500" b="1" dirty="0" smtClean="0"/>
              <a:t>Decimal numbers 1 – 15 in binary, hex, BCD, Gray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52400" y="61722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altLang="en-US" sz="500" dirty="0">
                <a:solidFill>
                  <a:schemeClr val="bg1"/>
                </a:solidFill>
                <a:latin typeface="Arial" charset="0"/>
              </a:rPr>
              <a:t>Ronald Tocci/Neal Widmer/Gregory Moss</a:t>
            </a:r>
            <a:br>
              <a:rPr lang="en-US" altLang="en-US" sz="500" dirty="0">
                <a:solidFill>
                  <a:schemeClr val="bg1"/>
                </a:solidFill>
                <a:latin typeface="Arial" charset="0"/>
              </a:rPr>
            </a:br>
            <a:r>
              <a:rPr lang="en-US" altLang="en-US" sz="500" b="1" i="1" dirty="0">
                <a:solidFill>
                  <a:schemeClr val="bg1"/>
                </a:solidFill>
                <a:latin typeface="Arial" charset="0"/>
              </a:rPr>
              <a:t>Digital Systems: Principles and Applications, 10e</a:t>
            </a:r>
            <a:endParaRPr lang="en-US" altLang="en-US" sz="220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69990" name="Picture 6" descr="ta02_00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546225"/>
            <a:ext cx="6804025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624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9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7485" y="901340"/>
            <a:ext cx="6343672" cy="709865"/>
          </a:xfrm>
        </p:spPr>
        <p:txBody>
          <a:bodyPr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eaLnBrk="1" hangingPunct="1"/>
            <a:r>
              <a:rPr lang="en-US" altLang="en-US" b="1" dirty="0" smtClean="0">
                <a:ln w="50800"/>
                <a:solidFill>
                  <a:srgbClr val="92D050"/>
                </a:solidFill>
              </a:rPr>
              <a:t>The Byte, Nibble, and Word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idx="1"/>
          </p:nvPr>
        </p:nvSpPr>
        <p:spPr>
          <a:xfrm>
            <a:off x="605307" y="2331076"/>
            <a:ext cx="8462493" cy="3841124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Most </a:t>
            </a:r>
            <a:r>
              <a:rPr lang="en-US" altLang="en-US" dirty="0"/>
              <a:t>microcomputers handle and store binary data and information in groups of eight bits.</a:t>
            </a:r>
          </a:p>
          <a:p>
            <a:pPr lvl="1"/>
            <a:r>
              <a:rPr lang="en-US" altLang="en-US" dirty="0"/>
              <a:t>8 bits = 1 byte.</a:t>
            </a:r>
          </a:p>
          <a:p>
            <a:pPr lvl="2"/>
            <a:r>
              <a:rPr lang="en-US" altLang="en-US" sz="2100" b="1" dirty="0"/>
              <a:t>A byte can represent numerous types of </a:t>
            </a:r>
            <a:r>
              <a:rPr lang="en-US" altLang="en-US" sz="2100" b="1" dirty="0" smtClean="0"/>
              <a:t>data/information.</a:t>
            </a:r>
          </a:p>
          <a:p>
            <a:r>
              <a:rPr lang="en-US" altLang="en-US" b="1" dirty="0" smtClean="0"/>
              <a:t>Nibble: Binary numbers are often broken into groups of four bits. Because a group of four bits is half as big as a byte, it was named a nibble.</a:t>
            </a:r>
          </a:p>
          <a:p>
            <a:pPr eaLnBrk="1" hangingPunct="1"/>
            <a:r>
              <a:rPr lang="en-US" altLang="en-US" dirty="0" smtClean="0"/>
              <a:t>A </a:t>
            </a:r>
            <a:r>
              <a:rPr lang="en-US" altLang="en-US" b="1" dirty="0" smtClean="0"/>
              <a:t>word </a:t>
            </a:r>
            <a:r>
              <a:rPr lang="en-US" altLang="en-US" dirty="0" smtClean="0"/>
              <a:t>is a group of bits that represents a</a:t>
            </a:r>
            <a:br>
              <a:rPr lang="en-US" altLang="en-US" dirty="0" smtClean="0"/>
            </a:br>
            <a:r>
              <a:rPr lang="en-US" altLang="en-US" dirty="0" smtClean="0"/>
              <a:t>certain unit of information.</a:t>
            </a:r>
          </a:p>
          <a:p>
            <a:pPr lvl="1" eaLnBrk="1" hangingPunct="1"/>
            <a:r>
              <a:rPr lang="en-US" altLang="en-US" b="1" dirty="0" smtClean="0"/>
              <a:t>Word size </a:t>
            </a:r>
            <a:r>
              <a:rPr lang="en-US" altLang="en-US" dirty="0" smtClean="0"/>
              <a:t>can be defined as the number of bits</a:t>
            </a:r>
            <a:br>
              <a:rPr lang="en-US" altLang="en-US" dirty="0" smtClean="0"/>
            </a:br>
            <a:r>
              <a:rPr lang="en-US" altLang="en-US" dirty="0" smtClean="0"/>
              <a:t>in the binary word a digital system operates on.</a:t>
            </a:r>
          </a:p>
          <a:p>
            <a:pPr lvl="1" eaLnBrk="1" hangingPunct="1"/>
            <a:r>
              <a:rPr lang="en-US" altLang="en-US" sz="2100" b="1" dirty="0" smtClean="0"/>
              <a:t>PC word size is eight bytes (64 bits) because it can handle 64 bits at a time.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152400" y="61722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altLang="en-US" sz="500" dirty="0">
                <a:solidFill>
                  <a:schemeClr val="bg1"/>
                </a:solidFill>
                <a:latin typeface="Arial" charset="0"/>
              </a:rPr>
              <a:t>Ronald Tocci/Neal Widmer/Gregory Moss</a:t>
            </a:r>
            <a:br>
              <a:rPr lang="en-US" altLang="en-US" sz="500" dirty="0">
                <a:solidFill>
                  <a:schemeClr val="bg1"/>
                </a:solidFill>
                <a:latin typeface="Arial" charset="0"/>
              </a:rPr>
            </a:br>
            <a:r>
              <a:rPr lang="en-US" altLang="en-US" sz="500" b="1" i="1" dirty="0">
                <a:solidFill>
                  <a:schemeClr val="bg1"/>
                </a:solidFill>
                <a:latin typeface="Arial" charset="0"/>
              </a:rPr>
              <a:t>Digital Systems: Principles and Applications, 10e</a:t>
            </a:r>
            <a:endParaRPr lang="en-US" altLang="en-US" sz="2200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228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2-9 Parity Method for Error Detection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2047069"/>
            <a:ext cx="8518525" cy="18002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Electrical noise can cause errors during transmission.</a:t>
            </a:r>
          </a:p>
          <a:p>
            <a:pPr lvl="1" eaLnBrk="1" hangingPunct="1"/>
            <a:r>
              <a:rPr lang="en-US" altLang="en-US" dirty="0" smtClean="0"/>
              <a:t>Spurious fluctuations in voltage or current present</a:t>
            </a:r>
            <a:br>
              <a:rPr lang="en-US" altLang="en-US" dirty="0" smtClean="0"/>
            </a:br>
            <a:r>
              <a:rPr lang="en-US" altLang="en-US" dirty="0" smtClean="0"/>
              <a:t>in all electronic systems.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152400" y="61722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altLang="en-US" sz="500" dirty="0">
                <a:solidFill>
                  <a:schemeClr val="bg1"/>
                </a:solidFill>
                <a:latin typeface="Arial" charset="0"/>
              </a:rPr>
              <a:t>Ronald Tocci/Neal Widmer/Gregory Moss</a:t>
            </a:r>
            <a:br>
              <a:rPr lang="en-US" altLang="en-US" sz="500" dirty="0">
                <a:solidFill>
                  <a:schemeClr val="bg1"/>
                </a:solidFill>
                <a:latin typeface="Arial" charset="0"/>
              </a:rPr>
            </a:br>
            <a:r>
              <a:rPr lang="en-US" altLang="en-US" sz="500" b="1" i="1" dirty="0">
                <a:solidFill>
                  <a:schemeClr val="bg1"/>
                </a:solidFill>
                <a:latin typeface="Arial" charset="0"/>
              </a:rPr>
              <a:t>Digital Systems: Principles and Applications, 10e</a:t>
            </a:r>
            <a:endParaRPr lang="en-US" altLang="en-US" sz="220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39974" name="Picture 6" descr="fg02_00000_AAGTNKT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794" y="3063875"/>
            <a:ext cx="8310563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9975" name="Rectangle 7"/>
          <p:cNvSpPr>
            <a:spLocks noChangeArrowheads="1"/>
          </p:cNvSpPr>
          <p:nvPr/>
        </p:nvSpPr>
        <p:spPr bwMode="auto">
          <a:xfrm>
            <a:off x="625475" y="4429125"/>
            <a:ext cx="85185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30000"/>
              </a:spcBef>
              <a:buFontTx/>
              <a:buChar char="•"/>
            </a:pPr>
            <a:r>
              <a:rPr lang="en-US" altLang="en-US" sz="2800" dirty="0">
                <a:latin typeface="Arial" charset="0"/>
                <a:cs typeface="Arial" charset="0"/>
              </a:rPr>
              <a:t>Many digital systems employ methods for error detection—and sometimes correction.</a:t>
            </a:r>
          </a:p>
          <a:p>
            <a:pPr marL="742950" lvl="1" indent="-285750" eaLnBrk="1" hangingPunct="1">
              <a:spcBef>
                <a:spcPct val="10000"/>
              </a:spcBef>
              <a:buFontTx/>
              <a:buChar char="–"/>
            </a:pPr>
            <a:r>
              <a:rPr lang="en-US" altLang="en-US" sz="2500" dirty="0">
                <a:latin typeface="Arial" charset="0"/>
                <a:cs typeface="Arial" charset="0"/>
              </a:rPr>
              <a:t>One of the simplest and most widely used schemes for error detection is the </a:t>
            </a:r>
            <a:r>
              <a:rPr lang="en-US" altLang="en-US" sz="2500" b="1" dirty="0">
                <a:latin typeface="Arial" charset="0"/>
                <a:cs typeface="Arial" charset="0"/>
              </a:rPr>
              <a:t>parity method</a:t>
            </a:r>
            <a:r>
              <a:rPr lang="en-US" altLang="en-US" sz="2500" dirty="0">
                <a:latin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89608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  <p:bldP spid="33997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2-9 Parity Method for Error Detection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412124" y="2524259"/>
            <a:ext cx="8627101" cy="380034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parity method of error detection requires the addition of an extra bit to a code group.</a:t>
            </a:r>
          </a:p>
          <a:p>
            <a:pPr lvl="1" eaLnBrk="1" hangingPunct="1"/>
            <a:r>
              <a:rPr lang="en-US" altLang="en-US" dirty="0" smtClean="0"/>
              <a:t>Called the parity bit, it can be either a 0 or 1, depending on the number of 1s in the code group.</a:t>
            </a:r>
          </a:p>
          <a:p>
            <a:pPr eaLnBrk="1" hangingPunct="1"/>
            <a:r>
              <a:rPr lang="en-US" altLang="en-US" dirty="0" smtClean="0"/>
              <a:t>There are two parity methods, even and odd.</a:t>
            </a:r>
          </a:p>
          <a:p>
            <a:pPr lvl="1" eaLnBrk="1" hangingPunct="1"/>
            <a:r>
              <a:rPr lang="en-US" altLang="en-US" dirty="0" smtClean="0"/>
              <a:t>The transmitter and receiver must “agree” on</a:t>
            </a:r>
            <a:br>
              <a:rPr lang="en-US" altLang="en-US" dirty="0" smtClean="0"/>
            </a:br>
            <a:r>
              <a:rPr lang="en-US" altLang="en-US" dirty="0" smtClean="0"/>
              <a:t>the type of parity checking used.</a:t>
            </a:r>
          </a:p>
          <a:p>
            <a:pPr lvl="2" eaLnBrk="1" hangingPunct="1"/>
            <a:r>
              <a:rPr lang="en-US" altLang="en-US" dirty="0" smtClean="0"/>
              <a:t>Even seems to be used more often.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152400" y="61722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altLang="en-US" sz="500" dirty="0">
                <a:solidFill>
                  <a:schemeClr val="bg1"/>
                </a:solidFill>
                <a:latin typeface="Arial" charset="0"/>
              </a:rPr>
              <a:t>Ronald Tocci/Neal Widmer/Gregory Moss</a:t>
            </a:r>
            <a:br>
              <a:rPr lang="en-US" altLang="en-US" sz="500" dirty="0">
                <a:solidFill>
                  <a:schemeClr val="bg1"/>
                </a:solidFill>
                <a:latin typeface="Arial" charset="0"/>
              </a:rPr>
            </a:br>
            <a:r>
              <a:rPr lang="en-US" altLang="en-US" sz="500" b="1" i="1" dirty="0">
                <a:solidFill>
                  <a:schemeClr val="bg1"/>
                </a:solidFill>
                <a:latin typeface="Arial" charset="0"/>
              </a:rPr>
              <a:t>Digital Systems: Principles and Applications, 10e</a:t>
            </a:r>
            <a:endParaRPr lang="en-US" altLang="en-US" sz="2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6781800" y="61722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eaLnBrk="1" hangingPunct="1"/>
            <a:r>
              <a:rPr lang="en-US" altLang="en-US" sz="400" b="1" dirty="0">
                <a:solidFill>
                  <a:schemeClr val="bg1"/>
                </a:solidFill>
                <a:latin typeface="Arial" charset="0"/>
              </a:rPr>
              <a:t>Copyright ©2007 by Pearson Education, Inc.</a:t>
            </a:r>
            <a:br>
              <a:rPr lang="en-US" altLang="en-US" sz="400" b="1" dirty="0">
                <a:solidFill>
                  <a:schemeClr val="bg1"/>
                </a:solidFill>
                <a:latin typeface="Arial" charset="0"/>
              </a:rPr>
            </a:br>
            <a:r>
              <a:rPr lang="en-US" altLang="en-US" sz="400" b="1" dirty="0">
                <a:solidFill>
                  <a:schemeClr val="bg1"/>
                </a:solidFill>
                <a:latin typeface="Arial" charset="0"/>
              </a:rPr>
              <a:t>Columbus, OH  43235</a:t>
            </a:r>
            <a:br>
              <a:rPr lang="en-US" altLang="en-US" sz="400" b="1" dirty="0">
                <a:solidFill>
                  <a:schemeClr val="bg1"/>
                </a:solidFill>
                <a:latin typeface="Arial" charset="0"/>
              </a:rPr>
            </a:br>
            <a:r>
              <a:rPr lang="en-US" altLang="en-US" sz="400" b="1" dirty="0">
                <a:solidFill>
                  <a:schemeClr val="bg1"/>
                </a:solidFill>
                <a:latin typeface="Arial" charset="0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89862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2-1 BINARY-TO-DECIMAL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binary number can be converted to its </a:t>
            </a:r>
            <a:r>
              <a:rPr lang="en-US" dirty="0" smtClean="0"/>
              <a:t>decimal equivalent </a:t>
            </a:r>
            <a:r>
              <a:rPr lang="en-US" dirty="0"/>
              <a:t>simply by summing together the weights of the various </a:t>
            </a:r>
            <a:r>
              <a:rPr lang="en-US" dirty="0" smtClean="0"/>
              <a:t>positions in </a:t>
            </a:r>
            <a:r>
              <a:rPr lang="en-US" dirty="0"/>
              <a:t>the binary number that contain a 1.To illustrate, let’s change 110112 to </a:t>
            </a:r>
            <a:r>
              <a:rPr lang="en-US" dirty="0" smtClean="0"/>
              <a:t>its decimal </a:t>
            </a:r>
            <a:r>
              <a:rPr lang="en-US" dirty="0"/>
              <a:t>equivalent.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1" y="3868698"/>
            <a:ext cx="6165568" cy="24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741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2-9 Parity Method for Error Detection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Even parity method—the total number of bits in</a:t>
            </a:r>
            <a:br>
              <a:rPr lang="en-US" altLang="en-US" dirty="0" smtClean="0"/>
            </a:br>
            <a:r>
              <a:rPr lang="en-US" altLang="en-US" dirty="0" smtClean="0"/>
              <a:t>a group </a:t>
            </a:r>
            <a:r>
              <a:rPr lang="en-US" altLang="en-US" i="1" dirty="0" smtClean="0"/>
              <a:t>including</a:t>
            </a:r>
            <a:r>
              <a:rPr lang="en-US" altLang="en-US" dirty="0" smtClean="0"/>
              <a:t> the parity bit must add up to</a:t>
            </a:r>
            <a:br>
              <a:rPr lang="en-US" altLang="en-US" dirty="0" smtClean="0"/>
            </a:br>
            <a:r>
              <a:rPr lang="en-US" altLang="en-US" dirty="0" smtClean="0"/>
              <a:t>an </a:t>
            </a:r>
            <a:r>
              <a:rPr lang="en-US" altLang="en-US" i="1" dirty="0" smtClean="0"/>
              <a:t>even</a:t>
            </a:r>
            <a:r>
              <a:rPr lang="en-US" altLang="en-US" dirty="0" smtClean="0"/>
              <a:t> number.</a:t>
            </a:r>
          </a:p>
          <a:p>
            <a:pPr lvl="1" eaLnBrk="1" hangingPunct="1">
              <a:defRPr/>
            </a:pPr>
            <a:r>
              <a:rPr lang="en-US" altLang="en-US" dirty="0" smtClean="0"/>
              <a:t>The binary group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1 0 1 1</a:t>
            </a:r>
            <a:r>
              <a:rPr lang="en-US" altLang="en-US" dirty="0" smtClean="0"/>
              <a:t> would require the addition</a:t>
            </a:r>
            <a:br>
              <a:rPr lang="en-US" altLang="en-US" dirty="0" smtClean="0"/>
            </a:br>
            <a:r>
              <a:rPr lang="en-US" altLang="en-US" dirty="0" smtClean="0"/>
              <a:t>of a parity bit </a:t>
            </a:r>
            <a:r>
              <a:rPr lang="en-US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dirty="0" smtClean="0"/>
              <a:t>, making the group </a:t>
            </a:r>
            <a:r>
              <a:rPr lang="en-US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1 0 1 1</a:t>
            </a:r>
            <a:r>
              <a:rPr lang="en-US" altLang="en-US" dirty="0" smtClean="0"/>
              <a:t>.</a:t>
            </a:r>
          </a:p>
          <a:p>
            <a:pPr lvl="2" eaLnBrk="1" hangingPunct="1">
              <a:defRPr/>
            </a:pPr>
            <a:r>
              <a:rPr lang="en-US" altLang="en-US" dirty="0" smtClean="0"/>
              <a:t>The parity bit may be added at either end of a group.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152400" y="61722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altLang="en-US" sz="500" dirty="0">
                <a:solidFill>
                  <a:schemeClr val="bg1"/>
                </a:solidFill>
                <a:latin typeface="Arial" charset="0"/>
              </a:rPr>
              <a:t>Ronald Tocci/Neal Widmer/Gregory Moss</a:t>
            </a:r>
            <a:br>
              <a:rPr lang="en-US" altLang="en-US" sz="500" dirty="0">
                <a:solidFill>
                  <a:schemeClr val="bg1"/>
                </a:solidFill>
                <a:latin typeface="Arial" charset="0"/>
              </a:rPr>
            </a:br>
            <a:r>
              <a:rPr lang="en-US" altLang="en-US" sz="500" b="1" i="1" dirty="0">
                <a:solidFill>
                  <a:schemeClr val="bg1"/>
                </a:solidFill>
                <a:latin typeface="Arial" charset="0"/>
              </a:rPr>
              <a:t>Digital Systems: Principles and Applications, 10e</a:t>
            </a:r>
            <a:endParaRPr lang="en-US" altLang="en-US" sz="220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75110" name="Picture 6" descr="fg02_00000_eq00203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485" y="4206239"/>
            <a:ext cx="4659132" cy="92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8531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2-9 Parity Method for Error Detection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Odd parity method—the total number of bits in a group </a:t>
            </a:r>
            <a:r>
              <a:rPr lang="en-US" altLang="en-US" i="1" dirty="0" smtClean="0"/>
              <a:t>including</a:t>
            </a:r>
            <a:r>
              <a:rPr lang="en-US" altLang="en-US" dirty="0" smtClean="0"/>
              <a:t> the parity bit must add up to an </a:t>
            </a:r>
            <a:r>
              <a:rPr lang="en-US" altLang="en-US" i="1" dirty="0" smtClean="0"/>
              <a:t>odd</a:t>
            </a:r>
            <a:r>
              <a:rPr lang="en-US" altLang="en-US" dirty="0" smtClean="0"/>
              <a:t> number.</a:t>
            </a:r>
          </a:p>
          <a:p>
            <a:pPr lvl="1" eaLnBrk="1" hangingPunct="1">
              <a:defRPr/>
            </a:pPr>
            <a:r>
              <a:rPr lang="en-US" altLang="en-US" dirty="0" smtClean="0"/>
              <a:t>The binary group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1 1 1 1</a:t>
            </a:r>
            <a:r>
              <a:rPr lang="en-US" altLang="en-US" dirty="0" smtClean="0"/>
              <a:t> would require the addition</a:t>
            </a:r>
            <a:br>
              <a:rPr lang="en-US" altLang="en-US" dirty="0" smtClean="0"/>
            </a:br>
            <a:r>
              <a:rPr lang="en-US" altLang="en-US" dirty="0" smtClean="0"/>
              <a:t>of a parity bit </a:t>
            </a:r>
            <a:r>
              <a:rPr lang="en-US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dirty="0" smtClean="0"/>
              <a:t>, making the group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1 1 1 1</a:t>
            </a:r>
            <a:r>
              <a:rPr lang="en-US" altLang="en-US" dirty="0" smtClean="0"/>
              <a:t>.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152400" y="61722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altLang="en-US" sz="500" dirty="0">
                <a:solidFill>
                  <a:schemeClr val="bg1"/>
                </a:solidFill>
                <a:latin typeface="Arial" charset="0"/>
              </a:rPr>
              <a:t>Ronald Tocci/Neal Widmer/Gregory Moss</a:t>
            </a:r>
            <a:br>
              <a:rPr lang="en-US" altLang="en-US" sz="500" dirty="0">
                <a:solidFill>
                  <a:schemeClr val="bg1"/>
                </a:solidFill>
                <a:latin typeface="Arial" charset="0"/>
              </a:rPr>
            </a:br>
            <a:r>
              <a:rPr lang="en-US" altLang="en-US" sz="500" b="1" i="1" dirty="0">
                <a:solidFill>
                  <a:schemeClr val="bg1"/>
                </a:solidFill>
                <a:latin typeface="Arial" charset="0"/>
              </a:rPr>
              <a:t>Digital Systems: Principles and Applications, 10e</a:t>
            </a:r>
            <a:endParaRPr lang="en-US" altLang="en-US" sz="2200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176136" name="Group 8"/>
          <p:cNvGrpSpPr>
            <a:grpSpLocks/>
          </p:cNvGrpSpPr>
          <p:nvPr/>
        </p:nvGrpSpPr>
        <p:grpSpPr bwMode="auto">
          <a:xfrm>
            <a:off x="1516532" y="4598295"/>
            <a:ext cx="5937250" cy="1295400"/>
            <a:chOff x="1156" y="1860"/>
            <a:chExt cx="3740" cy="816"/>
          </a:xfrm>
        </p:grpSpPr>
        <p:sp>
          <p:nvSpPr>
            <p:cNvPr id="44040" name="Rectangle 6"/>
            <p:cNvSpPr>
              <a:spLocks noChangeArrowheads="1"/>
            </p:cNvSpPr>
            <p:nvPr/>
          </p:nvSpPr>
          <p:spPr bwMode="auto">
            <a:xfrm>
              <a:off x="1156" y="1866"/>
              <a:ext cx="3722" cy="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30000"/>
                </a:spcBef>
              </a:pPr>
              <a:r>
                <a:rPr lang="en-US" altLang="en-US" sz="2000" b="1" dirty="0">
                  <a:latin typeface="Arial" charset="0"/>
                  <a:cs typeface="Arial" charset="0"/>
                </a:rPr>
                <a:t>The parity bit becomes a part of the code word. </a:t>
              </a:r>
            </a:p>
            <a:p>
              <a:pPr algn="ctr" eaLnBrk="1" hangingPunct="1">
                <a:spcBef>
                  <a:spcPct val="30000"/>
                </a:spcBef>
              </a:pPr>
              <a:r>
                <a:rPr lang="en-US" altLang="en-US" sz="2000" b="1" dirty="0">
                  <a:latin typeface="Arial" charset="0"/>
                  <a:cs typeface="Arial" charset="0"/>
                </a:rPr>
                <a:t>Adding a parity bit to the seven-bit ASCII</a:t>
              </a:r>
              <a:br>
                <a:rPr lang="en-US" altLang="en-US" sz="2000" b="1" dirty="0">
                  <a:latin typeface="Arial" charset="0"/>
                  <a:cs typeface="Arial" charset="0"/>
                </a:rPr>
              </a:br>
              <a:r>
                <a:rPr lang="en-US" altLang="en-US" sz="2000" b="1" dirty="0">
                  <a:latin typeface="Arial" charset="0"/>
                  <a:cs typeface="Arial" charset="0"/>
                </a:rPr>
                <a:t>code produces an eight-bit code. </a:t>
              </a:r>
            </a:p>
          </p:txBody>
        </p:sp>
        <p:sp>
          <p:nvSpPr>
            <p:cNvPr id="44041" name="Rectangle 7"/>
            <p:cNvSpPr>
              <a:spLocks noChangeArrowheads="1"/>
            </p:cNvSpPr>
            <p:nvPr/>
          </p:nvSpPr>
          <p:spPr bwMode="auto">
            <a:xfrm>
              <a:off x="1164" y="1860"/>
              <a:ext cx="3732" cy="7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60492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2-2 DECIMAL-TO-BINARY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to convert a decimal </a:t>
            </a:r>
            <a:r>
              <a:rPr lang="en-US" i="1" dirty="0"/>
              <a:t>whole </a:t>
            </a:r>
            <a:r>
              <a:rPr lang="en-US" dirty="0"/>
              <a:t>number to its </a:t>
            </a:r>
            <a:r>
              <a:rPr lang="en-US" dirty="0" smtClean="0"/>
              <a:t>equivalent binary-system </a:t>
            </a:r>
            <a:r>
              <a:rPr lang="en-US" dirty="0"/>
              <a:t>representation. The first method is the reverse of the </a:t>
            </a:r>
            <a:r>
              <a:rPr lang="en-US" dirty="0" smtClean="0"/>
              <a:t>process described </a:t>
            </a:r>
            <a:r>
              <a:rPr lang="en-US" dirty="0"/>
              <a:t>in Section 2-1. The decimal number is simply expressed as a </a:t>
            </a:r>
            <a:r>
              <a:rPr lang="en-US" dirty="0" smtClean="0"/>
              <a:t>sum of </a:t>
            </a:r>
            <a:r>
              <a:rPr lang="en-US" dirty="0"/>
              <a:t>powers of 2, and then 1s and 0s are written in the appropriate bit positions.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Method: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52" y="4566578"/>
            <a:ext cx="6396324" cy="200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86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Method-</a:t>
            </a:r>
            <a:r>
              <a:rPr lang="en-US" b="1" dirty="0" smtClean="0"/>
              <a:t>Repeated Division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23" y="2809839"/>
            <a:ext cx="5272557" cy="38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36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/>
              <a:t>a) What is the total range of decimal values that can be represented </a:t>
            </a:r>
            <a:r>
              <a:rPr lang="en-US" dirty="0" smtClean="0"/>
              <a:t>in eight </a:t>
            </a:r>
            <a:r>
              <a:rPr lang="en-US" dirty="0"/>
              <a:t>bits?</a:t>
            </a:r>
          </a:p>
          <a:p>
            <a:r>
              <a:rPr lang="en-US" dirty="0"/>
              <a:t>(b) How many bits are needed to represent decimal </a:t>
            </a:r>
            <a:r>
              <a:rPr lang="en-US" dirty="0" smtClean="0"/>
              <a:t>values </a:t>
            </a:r>
            <a:r>
              <a:rPr lang="en-US" dirty="0"/>
              <a:t>ranging from 0 </a:t>
            </a:r>
            <a:r>
              <a:rPr lang="en-US" dirty="0" smtClean="0"/>
              <a:t>to 12,500?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20" y="3612719"/>
            <a:ext cx="7264408" cy="1152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29" y="4995373"/>
            <a:ext cx="7203406" cy="9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008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2-3 HEXADECIMAL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930400"/>
            <a:ext cx="3846491" cy="47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75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Hex-to-Decimal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hex number can be converted to its decimal equivalent by using the </a:t>
            </a:r>
            <a:r>
              <a:rPr lang="en-US" dirty="0" smtClean="0"/>
              <a:t>fact that </a:t>
            </a:r>
            <a:r>
              <a:rPr lang="en-US" dirty="0"/>
              <a:t>each hex digit position has a weight that is a power of </a:t>
            </a:r>
            <a:r>
              <a:rPr lang="en-US" dirty="0" smtClean="0"/>
              <a:t>16.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 </a:t>
            </a:r>
            <a:r>
              <a:rPr lang="en-US" dirty="0"/>
              <a:t>that in the second example, the value 10 was substituted for A and </a:t>
            </a:r>
            <a:r>
              <a:rPr lang="en-US" dirty="0" smtClean="0"/>
              <a:t>the value </a:t>
            </a:r>
            <a:r>
              <a:rPr lang="en-US" dirty="0"/>
              <a:t>15 for F in the conversion to </a:t>
            </a:r>
            <a:r>
              <a:rPr lang="en-US" dirty="0" smtClean="0"/>
              <a:t>decimal.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dirty="0">
                <a:solidFill>
                  <a:srgbClr val="FF0000"/>
                </a:solidFill>
              </a:rPr>
              <a:t>practice, verify that 1BC216 is equal to 710610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04" y="3067654"/>
            <a:ext cx="5565296" cy="192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486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Decimal-to-Hex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2-3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411" y="1362541"/>
            <a:ext cx="4915102" cy="2910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454" y="4272647"/>
            <a:ext cx="4690007" cy="229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39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327</TotalTime>
  <Words>1019</Words>
  <Application>Microsoft Office PowerPoint</Application>
  <PresentationFormat>On-screen Show (4:3)</PresentationFormat>
  <Paragraphs>103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Facet</vt:lpstr>
      <vt:lpstr>  Number Systems,  Codes &amp; representation of Signed Numbers  </vt:lpstr>
      <vt:lpstr>Number Systems</vt:lpstr>
      <vt:lpstr>2-1 BINARY-TO-DECIMAL CONVERSIONS</vt:lpstr>
      <vt:lpstr>2-2 DECIMAL-TO-BINARY CONVERSIONS</vt:lpstr>
      <vt:lpstr>Slide 5</vt:lpstr>
      <vt:lpstr>EXAMPLE 2-2</vt:lpstr>
      <vt:lpstr>2-3 HEXADECIMAL NUMBER SYSTEM</vt:lpstr>
      <vt:lpstr>Hex-to-Decimal Conversion</vt:lpstr>
      <vt:lpstr>Decimal-to-Hex Conversion</vt:lpstr>
      <vt:lpstr>Hex-to-Binary Conversion</vt:lpstr>
      <vt:lpstr>Binary-to-Hex Conversion</vt:lpstr>
      <vt:lpstr>Slide 12</vt:lpstr>
      <vt:lpstr>6-1 BINARY ADDITION</vt:lpstr>
      <vt:lpstr>6-2 REPRESENTING SIGNED NUMBERS</vt:lpstr>
      <vt:lpstr>6-2 REPRESENTING SIGNED NUMBERS</vt:lpstr>
      <vt:lpstr>Slide 16</vt:lpstr>
      <vt:lpstr>Slide 17</vt:lpstr>
      <vt:lpstr>Slide 18</vt:lpstr>
      <vt:lpstr>Slide 19</vt:lpstr>
      <vt:lpstr>2-4 BCD Code</vt:lpstr>
      <vt:lpstr>2-4 BCD Code</vt:lpstr>
      <vt:lpstr>Slide 22</vt:lpstr>
      <vt:lpstr>Convert 0110100000111001 (BCD) to its decimal equivalent.</vt:lpstr>
      <vt:lpstr>2-5 The Gray Code</vt:lpstr>
      <vt:lpstr>2-5 The Gray Code</vt:lpstr>
      <vt:lpstr>2-6 Putting It All Together</vt:lpstr>
      <vt:lpstr>The Byte, Nibble, and Word</vt:lpstr>
      <vt:lpstr>2-9 Parity Method for Error Detection</vt:lpstr>
      <vt:lpstr>2-9 Parity Method for Error Detection</vt:lpstr>
      <vt:lpstr>2-9 Parity Method for Error Detection</vt:lpstr>
      <vt:lpstr>2-9 Parity Method for Error Detection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 CSE 231</dc:title>
  <dc:creator>Samia</dc:creator>
  <cp:lastModifiedBy>User</cp:lastModifiedBy>
  <cp:revision>43</cp:revision>
  <dcterms:created xsi:type="dcterms:W3CDTF">2016-01-12T08:17:34Z</dcterms:created>
  <dcterms:modified xsi:type="dcterms:W3CDTF">2016-10-29T16:11:29Z</dcterms:modified>
</cp:coreProperties>
</file>