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39579-9E1D-4400-AC1C-6D5EC363875B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B12B-F0A8-4DCC-85FF-12B834521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BE2F-1999-4F69-A80A-6F004EF1752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88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BE2F-1999-4F69-A80A-6F004EF1752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910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2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4872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97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1776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44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53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455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73025"/>
            <a:ext cx="850582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733425"/>
            <a:ext cx="4183063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733425"/>
            <a:ext cx="4183062" cy="2681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3567115"/>
            <a:ext cx="4183062" cy="2681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1"/>
            </a:lvl1pPr>
          </a:lstStyle>
          <a:p>
            <a:pPr>
              <a:defRPr/>
            </a:pPr>
            <a:r>
              <a:rPr lang="en-US" altLang="en-US" b="1" i="0" dirty="0" smtClean="0"/>
              <a:t>Digital Systems: Principles and Applications, 11/e Ronald J. </a:t>
            </a:r>
            <a:r>
              <a:rPr lang="en-US" altLang="en-US" b="1" i="0" dirty="0" err="1" smtClean="0"/>
              <a:t>Tocci</a:t>
            </a:r>
            <a:r>
              <a:rPr lang="en-US" altLang="en-US" b="1" i="0" dirty="0" smtClean="0"/>
              <a:t>, Neal S. </a:t>
            </a:r>
            <a:r>
              <a:rPr lang="en-US" altLang="en-US" b="1" i="0" dirty="0" err="1" smtClean="0"/>
              <a:t>Widmer</a:t>
            </a:r>
            <a:r>
              <a:rPr lang="en-US" altLang="en-US" b="1" i="0" dirty="0" smtClean="0"/>
              <a:t>, Gregory L. Moss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8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15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4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1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4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7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2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2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148" y="1676400"/>
            <a:ext cx="7118252" cy="3657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Describing Logic Circuit-I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5852160"/>
            <a:ext cx="4725680" cy="281354"/>
          </a:xfrm>
        </p:spPr>
        <p:txBody>
          <a:bodyPr>
            <a:no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5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28600"/>
            <a:ext cx="6804912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3-5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altLang="en-US" dirty="0" smtClean="0"/>
              <a:t>Operation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32298" y="1270000"/>
            <a:ext cx="6388894" cy="3671888"/>
            <a:chOff x="88" y="521"/>
            <a:chExt cx="5366" cy="2313"/>
          </a:xfrm>
        </p:grpSpPr>
        <p:pic>
          <p:nvPicPr>
            <p:cNvPr id="20488" name="Picture 34" descr="fg03_0110b_AAGTNLD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915"/>
              <a:ext cx="329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Rectangle 35"/>
            <p:cNvSpPr>
              <a:spLocks noChangeArrowheads="1"/>
            </p:cNvSpPr>
            <p:nvPr/>
          </p:nvSpPr>
          <p:spPr bwMode="auto">
            <a:xfrm>
              <a:off x="88" y="521"/>
              <a:ext cx="536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 dirty="0">
                  <a:cs typeface="Arial" panose="020B0604020202020204" pitchFamily="34" charset="0"/>
                </a:rPr>
                <a:t>A NOT circuit—commonly called an INVERTER</a:t>
              </a:r>
              <a:r>
                <a:rPr lang="en-US" altLang="en-US" dirty="0">
                  <a:cs typeface="Arial" panose="020B0604020202020204" pitchFamily="34" charset="0"/>
                </a:rPr>
                <a:t>. 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827255" y="5105875"/>
            <a:ext cx="6388894" cy="865188"/>
            <a:chOff x="328" y="2918"/>
            <a:chExt cx="5366" cy="545"/>
          </a:xfrm>
        </p:grpSpPr>
        <p:sp>
          <p:nvSpPr>
            <p:cNvPr id="20486" name="Rectangle 37"/>
            <p:cNvSpPr>
              <a:spLocks noChangeArrowheads="1"/>
            </p:cNvSpPr>
            <p:nvPr/>
          </p:nvSpPr>
          <p:spPr bwMode="auto">
            <a:xfrm>
              <a:off x="328" y="2964"/>
              <a:ext cx="536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800" dirty="0">
                  <a:cs typeface="Arial" panose="020B0604020202020204" pitchFamily="34" charset="0"/>
                </a:rPr>
                <a:t>This circuit </a:t>
              </a:r>
              <a:r>
                <a:rPr lang="en-US" altLang="en-US" sz="1800" i="1" dirty="0">
                  <a:cs typeface="Arial" panose="020B0604020202020204" pitchFamily="34" charset="0"/>
                </a:rPr>
                <a:t>always </a:t>
              </a:r>
              <a:r>
                <a:rPr lang="en-US" altLang="en-US" sz="1800" dirty="0">
                  <a:cs typeface="Arial" panose="020B0604020202020204" pitchFamily="34" charset="0"/>
                </a:rPr>
                <a:t>has only a single input, and the out-put</a:t>
              </a:r>
              <a:br>
                <a:rPr lang="en-US" altLang="en-US" sz="1800" dirty="0">
                  <a:cs typeface="Arial" panose="020B0604020202020204" pitchFamily="34" charset="0"/>
                </a:rPr>
              </a:br>
              <a:r>
                <a:rPr lang="en-US" altLang="en-US" sz="1800" dirty="0">
                  <a:cs typeface="Arial" panose="020B0604020202020204" pitchFamily="34" charset="0"/>
                </a:rPr>
                <a:t>logic level is always </a:t>
              </a:r>
              <a:r>
                <a:rPr lang="en-US" altLang="en-US" sz="1800" i="1" dirty="0">
                  <a:cs typeface="Arial" panose="020B0604020202020204" pitchFamily="34" charset="0"/>
                </a:rPr>
                <a:t>opposite</a:t>
              </a:r>
              <a:r>
                <a:rPr lang="en-US" altLang="en-US" sz="1800" dirty="0">
                  <a:cs typeface="Arial" panose="020B0604020202020204" pitchFamily="34" charset="0"/>
                </a:rPr>
                <a:t> to the logic level of this input. </a:t>
              </a:r>
            </a:p>
          </p:txBody>
        </p:sp>
        <p:sp>
          <p:nvSpPr>
            <p:cNvPr id="20487" name="Rectangle 38"/>
            <p:cNvSpPr>
              <a:spLocks noChangeArrowheads="1"/>
            </p:cNvSpPr>
            <p:nvPr/>
          </p:nvSpPr>
          <p:spPr bwMode="auto">
            <a:xfrm>
              <a:off x="465" y="2918"/>
              <a:ext cx="5056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148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28600"/>
            <a:ext cx="6347713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3-5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altLang="en-US" dirty="0" smtClean="0"/>
              <a:t>Operation</a:t>
            </a:r>
          </a:p>
        </p:txBody>
      </p:sp>
      <p:pic>
        <p:nvPicPr>
          <p:cNvPr id="386057" name="Picture 9" descr="fg03_0110c_AAGTNL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8698" y="1930400"/>
            <a:ext cx="329207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6058" name="Rectangle 10"/>
          <p:cNvSpPr>
            <a:spLocks noChangeArrowheads="1"/>
          </p:cNvSpPr>
          <p:nvPr/>
        </p:nvSpPr>
        <p:spPr bwMode="auto">
          <a:xfrm>
            <a:off x="991028" y="1209676"/>
            <a:ext cx="638889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The INVERTER inverts (</a:t>
            </a:r>
            <a:r>
              <a:rPr lang="en-US" altLang="en-US" sz="2000" i="1" dirty="0">
                <a:cs typeface="Arial" panose="020B0604020202020204" pitchFamily="34" charset="0"/>
              </a:rPr>
              <a:t>complements</a:t>
            </a:r>
            <a:r>
              <a:rPr lang="en-US" altLang="en-US" sz="2000" dirty="0">
                <a:cs typeface="Arial" panose="020B0604020202020204" pitchFamily="34" charset="0"/>
              </a:rPr>
              <a:t>) the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input signal at all points on the waveform.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1" y="5534027"/>
            <a:ext cx="4963716" cy="714376"/>
            <a:chOff x="960" y="3450"/>
            <a:chExt cx="4169" cy="450"/>
          </a:xfrm>
        </p:grpSpPr>
        <p:sp>
          <p:nvSpPr>
            <p:cNvPr id="21511" name="Rectangle 12"/>
            <p:cNvSpPr>
              <a:spLocks noChangeArrowheads="1"/>
            </p:cNvSpPr>
            <p:nvPr/>
          </p:nvSpPr>
          <p:spPr bwMode="auto">
            <a:xfrm>
              <a:off x="960" y="3468"/>
              <a:ext cx="41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 dirty="0">
                  <a:cs typeface="Arial" panose="020B0604020202020204" pitchFamily="34" charset="0"/>
                </a:rPr>
                <a:t>Whenever the input = 0, output = 1, and vice versa.</a:t>
              </a:r>
            </a:p>
          </p:txBody>
        </p:sp>
        <p:sp>
          <p:nvSpPr>
            <p:cNvPr id="21512" name="Rectangle 13"/>
            <p:cNvSpPr>
              <a:spLocks noChangeArrowheads="1"/>
            </p:cNvSpPr>
            <p:nvPr/>
          </p:nvSpPr>
          <p:spPr bwMode="auto">
            <a:xfrm>
              <a:off x="1134" y="3450"/>
              <a:ext cx="3993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711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28600"/>
            <a:ext cx="6652512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Boolean Operations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80" y="1288257"/>
            <a:ext cx="6388894" cy="56038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b="1" dirty="0" smtClean="0"/>
              <a:t>Summarized rules for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,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altLang="en-US" dirty="0" smtClean="0"/>
              <a:t>and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NOT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58239" y="1848645"/>
            <a:ext cx="5204222" cy="3284537"/>
            <a:chOff x="812" y="1057"/>
            <a:chExt cx="4371" cy="2069"/>
          </a:xfrm>
        </p:grpSpPr>
        <p:pic>
          <p:nvPicPr>
            <p:cNvPr id="23561" name="Picture 8" descr="ua03_000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" y="1082"/>
              <a:ext cx="4304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812" y="1057"/>
              <a:ext cx="4336" cy="20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46751" y="5284464"/>
            <a:ext cx="6388894" cy="1116014"/>
            <a:chOff x="433" y="3303"/>
            <a:chExt cx="5366" cy="703"/>
          </a:xfrm>
        </p:grpSpPr>
        <p:sp>
          <p:nvSpPr>
            <p:cNvPr id="23559" name="Rectangle 11"/>
            <p:cNvSpPr>
              <a:spLocks noChangeArrowheads="1"/>
            </p:cNvSpPr>
            <p:nvPr/>
          </p:nvSpPr>
          <p:spPr bwMode="auto">
            <a:xfrm>
              <a:off x="433" y="3303"/>
              <a:ext cx="5366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000" dirty="0" smtClean="0">
                <a:cs typeface="Arial" panose="020B0604020202020204" pitchFamily="34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en-US" sz="2000" dirty="0" smtClean="0">
                  <a:cs typeface="Arial" panose="020B0604020202020204" pitchFamily="34" charset="0"/>
                </a:rPr>
                <a:t>These </a:t>
              </a:r>
              <a:r>
                <a:rPr lang="en-US" altLang="en-US" sz="2000" dirty="0">
                  <a:cs typeface="Arial" panose="020B0604020202020204" pitchFamily="34" charset="0"/>
                </a:rPr>
                <a:t>three basic Boolean operations</a:t>
              </a:r>
              <a:br>
                <a:rPr lang="en-US" altLang="en-US" sz="2000" dirty="0">
                  <a:cs typeface="Arial" panose="020B0604020202020204" pitchFamily="34" charset="0"/>
                </a:rPr>
              </a:br>
              <a:r>
                <a:rPr lang="en-US" altLang="en-US" sz="2000" dirty="0">
                  <a:cs typeface="Arial" panose="020B0604020202020204" pitchFamily="34" charset="0"/>
                </a:rPr>
                <a:t>can describe any logic circuit.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1070" y="3430"/>
              <a:ext cx="4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795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 of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highest to lowest-</a:t>
            </a:r>
          </a:p>
          <a:p>
            <a:r>
              <a:rPr lang="en-US" dirty="0" smtClean="0"/>
              <a:t>Not</a:t>
            </a:r>
          </a:p>
          <a:p>
            <a:r>
              <a:rPr lang="en-US" dirty="0" smtClean="0"/>
              <a:t>parenthesis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xmlns="" val="5894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304800"/>
            <a:ext cx="6728712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Describing Logic Circuits Algebraically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1" y="1470025"/>
            <a:ext cx="6388894" cy="1004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If an expression contains both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gates, the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operation will be performed first.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94298" y="2308225"/>
            <a:ext cx="5193506" cy="1866900"/>
            <a:chOff x="681" y="1197"/>
            <a:chExt cx="4362" cy="1176"/>
          </a:xfrm>
        </p:grpSpPr>
        <p:pic>
          <p:nvPicPr>
            <p:cNvPr id="24586" name="Picture 6" descr="fg03_00000_AAGTNLI0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" y="1197"/>
              <a:ext cx="4362" cy="1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7" name="Rectangle 9"/>
            <p:cNvSpPr>
              <a:spLocks noChangeArrowheads="1"/>
            </p:cNvSpPr>
            <p:nvPr/>
          </p:nvSpPr>
          <p:spPr bwMode="auto">
            <a:xfrm>
              <a:off x="2731" y="2131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4298" y="4566553"/>
            <a:ext cx="5435203" cy="1804987"/>
            <a:chOff x="689" y="2881"/>
            <a:chExt cx="4565" cy="1137"/>
          </a:xfrm>
        </p:grpSpPr>
        <p:pic>
          <p:nvPicPr>
            <p:cNvPr id="24584" name="Picture 7" descr="fg03_00000_AAGTNLH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" y="2881"/>
              <a:ext cx="4565" cy="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827" y="3776"/>
              <a:ext cx="33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796547" y="3586957"/>
            <a:ext cx="638889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Unless there is a parenthesis in the expression</a:t>
            </a:r>
            <a:r>
              <a:rPr lang="en-US" altLang="en-US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998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3025"/>
            <a:ext cx="887412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3-6 Describing Logic Circuits Algebraically</a:t>
            </a:r>
          </a:p>
        </p:txBody>
      </p:sp>
      <p:pic>
        <p:nvPicPr>
          <p:cNvPr id="164873" name="Picture 9" descr="fg03_00000_AAGTNLG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03659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14401" y="990600"/>
            <a:ext cx="6324600" cy="1447800"/>
            <a:chOff x="328" y="462"/>
            <a:chExt cx="5118" cy="767"/>
          </a:xfrm>
        </p:grpSpPr>
        <p:sp>
          <p:nvSpPr>
            <p:cNvPr id="25606" name="Rectangle 33"/>
            <p:cNvSpPr>
              <a:spLocks noChangeArrowheads="1"/>
            </p:cNvSpPr>
            <p:nvPr/>
          </p:nvSpPr>
          <p:spPr bwMode="auto">
            <a:xfrm>
              <a:off x="328" y="462"/>
              <a:ext cx="5118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cs typeface="Arial" panose="020B0604020202020204" pitchFamily="34" charset="0"/>
                </a:rPr>
                <a:t>Whenever an INVERTER is present, output is equivalent to input, with a bar over it.  </a:t>
              </a:r>
            </a:p>
            <a:p>
              <a:pPr lvl="1" eaLnBrk="1" hangingPunct="1"/>
              <a:r>
                <a:rPr lang="en-US" altLang="en-US" sz="2000" dirty="0">
                  <a:cs typeface="Arial" panose="020B0604020202020204" pitchFamily="34" charset="0"/>
                </a:rPr>
                <a:t>Input </a:t>
              </a:r>
              <a:r>
                <a:rPr lang="en-US" altLang="en-US" sz="2000" i="1" dirty="0">
                  <a:cs typeface="Arial" panose="020B0604020202020204" pitchFamily="34" charset="0"/>
                </a:rPr>
                <a:t>A</a:t>
              </a:r>
              <a:r>
                <a:rPr lang="en-US" altLang="en-US" sz="2000" dirty="0">
                  <a:cs typeface="Arial" panose="020B0604020202020204" pitchFamily="34" charset="0"/>
                </a:rPr>
                <a:t> through an inverter equals </a:t>
              </a:r>
              <a:r>
                <a:rPr lang="en-US" altLang="en-US" i="1" dirty="0">
                  <a:cs typeface="Arial" panose="020B0604020202020204" pitchFamily="34" charset="0"/>
                </a:rPr>
                <a:t>A</a:t>
              </a:r>
              <a:r>
                <a:rPr lang="en-US" altLang="en-US" dirty="0"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5607" name="Line 34"/>
            <p:cNvSpPr>
              <a:spLocks noChangeShapeType="1"/>
            </p:cNvSpPr>
            <p:nvPr/>
          </p:nvSpPr>
          <p:spPr bwMode="auto">
            <a:xfrm>
              <a:off x="4213" y="825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012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97925" cy="6857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3-6 Describing Logic Circuits Algebraically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1066800" y="1219200"/>
            <a:ext cx="656034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Further examples…</a:t>
            </a:r>
          </a:p>
        </p:txBody>
      </p:sp>
      <p:pic>
        <p:nvPicPr>
          <p:cNvPr id="390151" name="Picture 7" descr="fg03_0150a_AAGTN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7315201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83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3-6 Describing Logic Circuits Algebraically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33526" y="733426"/>
            <a:ext cx="609361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Further examples…</a:t>
            </a:r>
          </a:p>
        </p:txBody>
      </p:sp>
      <p:pic>
        <p:nvPicPr>
          <p:cNvPr id="391173" name="Picture 5" descr="fg03_0150b_AAGTN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0765" y="2168987"/>
            <a:ext cx="6238875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60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499" y="1857612"/>
            <a:ext cx="6388894" cy="3455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Rules for evaluating a Boolean expression:</a:t>
            </a:r>
          </a:p>
          <a:p>
            <a:pPr lvl="1" eaLnBrk="1" hangingPunct="1">
              <a:defRPr/>
            </a:pPr>
            <a:r>
              <a:rPr lang="en-US" altLang="en-US" dirty="0" smtClean="0"/>
              <a:t>Perform all inversions of single terms.</a:t>
            </a:r>
          </a:p>
          <a:p>
            <a:pPr lvl="1" eaLnBrk="1" hangingPunct="1">
              <a:defRPr/>
            </a:pPr>
            <a:r>
              <a:rPr lang="en-US" altLang="en-US" dirty="0" smtClean="0"/>
              <a:t>Perform all operations within parenthesis.</a:t>
            </a:r>
          </a:p>
          <a:p>
            <a:pPr lvl="1" eaLnBrk="1" hangingPunct="1">
              <a:defRPr/>
            </a:pPr>
            <a:r>
              <a:rPr lang="en-US" altLang="en-US" dirty="0" smtClean="0"/>
              <a:t>Perform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operation before an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operation unless parenthesis indicate otherwise.</a:t>
            </a:r>
          </a:p>
          <a:p>
            <a:pPr lvl="1" eaLnBrk="1" hangingPunct="1">
              <a:defRPr/>
            </a:pPr>
            <a:r>
              <a:rPr lang="en-US" altLang="en-US" dirty="0" smtClean="0"/>
              <a:t>If an expression has a bar over it, perform operations inside the expression, and then invert the result.</a:t>
            </a:r>
          </a:p>
        </p:txBody>
      </p:sp>
    </p:spTree>
    <p:extLst>
      <p:ext uri="{BB962C8B-B14F-4D97-AF65-F5344CB8AC3E}">
        <p14:creationId xmlns:p14="http://schemas.microsoft.com/office/powerpoint/2010/main" xmlns="" val="3277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28600"/>
            <a:ext cx="6804912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49" y="1270000"/>
            <a:ext cx="6388894" cy="31178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best way to analyze a circuit made up of multiple logic gates is to use a truth table.</a:t>
            </a:r>
          </a:p>
          <a:p>
            <a:pPr lvl="1" eaLnBrk="1" hangingPunct="1"/>
            <a:r>
              <a:rPr lang="en-US" altLang="en-US" dirty="0" smtClean="0"/>
              <a:t>It allows you to analyze one gate or logic</a:t>
            </a:r>
            <a:br>
              <a:rPr lang="en-US" altLang="en-US" dirty="0" smtClean="0"/>
            </a:br>
            <a:r>
              <a:rPr lang="en-US" altLang="en-US" dirty="0" smtClean="0"/>
              <a:t>combination at a time.</a:t>
            </a:r>
          </a:p>
          <a:p>
            <a:pPr lvl="1" eaLnBrk="1" hangingPunct="1"/>
            <a:r>
              <a:rPr lang="en-US" altLang="en-US" dirty="0" smtClean="0"/>
              <a:t>It allows you to easily double-check your work.</a:t>
            </a:r>
          </a:p>
          <a:p>
            <a:pPr lvl="1" eaLnBrk="1" hangingPunct="1"/>
            <a:r>
              <a:rPr lang="en-US" altLang="en-US" dirty="0" smtClean="0"/>
              <a:t>When you are done, you have a table of tremendous benefit in troubleshooting the logic circuit.</a:t>
            </a:r>
          </a:p>
        </p:txBody>
      </p:sp>
      <p:pic>
        <p:nvPicPr>
          <p:cNvPr id="392196" name="Picture 4" descr="fg03_0160a_AAGTNL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645" y="3859213"/>
            <a:ext cx="451246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36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69342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3-1 Boolean Constants and Variables</a:t>
            </a:r>
          </a:p>
        </p:txBody>
      </p:sp>
      <p:pic>
        <p:nvPicPr>
          <p:cNvPr id="152582" name="Picture 6" descr="ta03_00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3879056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1136176" y="1419367"/>
            <a:ext cx="6786244" cy="474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Boolean algebra allows only two values—0 and 1.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 0</a:t>
            </a:r>
            <a:r>
              <a:rPr lang="en-US" altLang="en-US" sz="2000" dirty="0"/>
              <a:t> can be: </a:t>
            </a:r>
            <a:r>
              <a:rPr lang="en-US" altLang="en-US" sz="2000" i="1" dirty="0"/>
              <a:t>false, off, low, no, open switch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 1</a:t>
            </a:r>
            <a:r>
              <a:rPr lang="en-US" altLang="en-US" sz="2000" dirty="0"/>
              <a:t> can be: </a:t>
            </a:r>
            <a:r>
              <a:rPr lang="en-US" altLang="en-US" sz="2000" i="1" dirty="0"/>
              <a:t>true, on, high, yes, closed switch</a:t>
            </a:r>
            <a:r>
              <a:rPr lang="en-US" altLang="en-US" sz="2000" dirty="0" smtClean="0"/>
              <a:t>.</a:t>
            </a:r>
            <a:endParaRPr lang="en-US" altLang="en-US" sz="20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cs typeface="Arial" panose="020B0604020202020204" pitchFamily="34" charset="0"/>
              </a:rPr>
              <a:t>three basic logic operations: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2000" dirty="0"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AND</a:t>
            </a:r>
            <a:r>
              <a:rPr lang="en-US" altLang="en-US" sz="2000" dirty="0">
                <a:cs typeface="Arial" panose="020B0604020202020204" pitchFamily="34" charset="0"/>
              </a:rPr>
              <a:t>, and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702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857999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pic>
        <p:nvPicPr>
          <p:cNvPr id="397318" name="Picture 6" descr="fg03_0160b_AAGTNL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1126" y="2301877"/>
            <a:ext cx="2680097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319" name="Picture 7" descr="fg03_0160a_AAGTNL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46390"/>
            <a:ext cx="4267201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933451" y="1345406"/>
            <a:ext cx="63888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The first step after listing all input combinations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is to create a column in the truth table for each intermediate signal (node).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1" y="5546727"/>
            <a:ext cx="4375547" cy="930275"/>
            <a:chOff x="768" y="3494"/>
            <a:chExt cx="3675" cy="58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flipV="1">
              <a:off x="4042" y="3494"/>
              <a:ext cx="333" cy="336"/>
              <a:chOff x="912" y="814"/>
              <a:chExt cx="864" cy="168"/>
            </a:xfrm>
          </p:grpSpPr>
          <p:sp>
            <p:nvSpPr>
              <p:cNvPr id="30731" name="Line 11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729" name="Rectangle 13"/>
            <p:cNvSpPr>
              <a:spLocks noChangeArrowheads="1"/>
            </p:cNvSpPr>
            <p:nvPr/>
          </p:nvSpPr>
          <p:spPr bwMode="auto">
            <a:xfrm>
              <a:off x="768" y="3696"/>
              <a:ext cx="328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30730" name="Rectangle 14"/>
            <p:cNvSpPr>
              <a:spLocks noChangeArrowheads="1"/>
            </p:cNvSpPr>
            <p:nvPr/>
          </p:nvSpPr>
          <p:spPr bwMode="auto">
            <a:xfrm>
              <a:off x="945" y="3708"/>
              <a:ext cx="349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 dirty="0">
                  <a:cs typeface="Arial" panose="020B0604020202020204" pitchFamily="34" charset="0"/>
                </a:rPr>
                <a:t>Node </a:t>
              </a:r>
              <a:r>
                <a:rPr lang="en-US" altLang="en-US" sz="1800" i="1" dirty="0">
                  <a:cs typeface="Arial" panose="020B0604020202020204" pitchFamily="34" charset="0"/>
                </a:rPr>
                <a:t>u</a:t>
              </a:r>
              <a:r>
                <a:rPr lang="en-US" altLang="en-US" sz="1800" dirty="0">
                  <a:cs typeface="Arial" panose="020B0604020202020204" pitchFamily="34" charset="0"/>
                </a:rPr>
                <a:t> has been filled as the complement of </a:t>
              </a:r>
              <a:r>
                <a:rPr lang="en-US" altLang="en-US" sz="1800" i="1" dirty="0">
                  <a:cs typeface="Arial" panose="020B0604020202020204" pitchFamily="34" charset="0"/>
                </a:rPr>
                <a:t>A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434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23" name="Rectangle 15"/>
          <p:cNvSpPr>
            <a:spLocks noChangeArrowheads="1"/>
          </p:cNvSpPr>
          <p:nvPr/>
        </p:nvSpPr>
        <p:spPr bwMode="auto">
          <a:xfrm>
            <a:off x="796547" y="1205144"/>
            <a:ext cx="63888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The next step is to fill in the values for column </a:t>
            </a:r>
            <a:r>
              <a:rPr lang="en-US" altLang="en-US" sz="2000" i="1" dirty="0">
                <a:cs typeface="Arial" panose="020B0604020202020204" pitchFamily="34" charset="0"/>
              </a:rPr>
              <a:t>v.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1"/>
            <a:ext cx="6857999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pic>
        <p:nvPicPr>
          <p:cNvPr id="401411" name="Picture 3" descr="fg03_0160c_AAGTNL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8505" y="2266950"/>
            <a:ext cx="2659856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 descr="fg03_0160a_AAGTNL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492" y="2846390"/>
            <a:ext cx="3469481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14602" y="5546728"/>
            <a:ext cx="4260057" cy="1001713"/>
            <a:chOff x="1164" y="3494"/>
            <a:chExt cx="3578" cy="63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V="1">
              <a:off x="4069" y="3494"/>
              <a:ext cx="612" cy="258"/>
              <a:chOff x="912" y="814"/>
              <a:chExt cx="864" cy="168"/>
            </a:xfrm>
          </p:grpSpPr>
          <p:sp>
            <p:nvSpPr>
              <p:cNvPr id="31755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56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164" y="3552"/>
              <a:ext cx="326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01424" name="Rectangle 16"/>
            <p:cNvSpPr>
              <a:spLocks noChangeArrowheads="1"/>
            </p:cNvSpPr>
            <p:nvPr/>
          </p:nvSpPr>
          <p:spPr bwMode="auto">
            <a:xfrm>
              <a:off x="1331" y="3543"/>
              <a:ext cx="341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v 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AB —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Node </a:t>
              </a: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v 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should be HIGH</a:t>
              </a:r>
              <a:b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when </a:t>
              </a: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(node </a:t>
              </a: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) is HIGH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is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603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5" name="Picture 15" descr="fg03_0160d_AAGTNL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6129" y="2305052"/>
            <a:ext cx="26193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28600"/>
            <a:ext cx="6804912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pic>
        <p:nvPicPr>
          <p:cNvPr id="32773" name="Picture 4" descr="fg03_0160a_AAGTNL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2846390"/>
            <a:ext cx="45720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9600" y="5546727"/>
            <a:ext cx="6513911" cy="930275"/>
            <a:chOff x="-192" y="3494"/>
            <a:chExt cx="5215" cy="58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V="1">
              <a:off x="4411" y="3494"/>
              <a:ext cx="612" cy="336"/>
              <a:chOff x="912" y="814"/>
              <a:chExt cx="864" cy="168"/>
            </a:xfrm>
          </p:grpSpPr>
          <p:sp>
            <p:nvSpPr>
              <p:cNvPr id="32779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80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-192" y="3600"/>
              <a:ext cx="4880" cy="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-192" y="3600"/>
              <a:ext cx="500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1800" dirty="0">
                  <a:cs typeface="Arial" panose="020B0604020202020204" pitchFamily="34" charset="0"/>
                </a:rPr>
                <a:t>This column is HIGH whenever </a:t>
              </a:r>
              <a:r>
                <a:rPr lang="en-US" altLang="en-US" sz="1800" i="1" dirty="0">
                  <a:cs typeface="Arial" panose="020B0604020202020204" pitchFamily="34" charset="0"/>
                </a:rPr>
                <a:t>B</a:t>
              </a:r>
              <a:r>
                <a:rPr lang="en-US" altLang="en-US" sz="1800" dirty="0">
                  <a:cs typeface="Arial" panose="020B0604020202020204" pitchFamily="34" charset="0"/>
                </a:rPr>
                <a:t> is HIGH </a:t>
              </a: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AND</a:t>
              </a:r>
              <a:r>
                <a:rPr lang="en-US" altLang="en-US" sz="1800" dirty="0">
                  <a:cs typeface="Arial" panose="020B0604020202020204" pitchFamily="34" charset="0"/>
                </a:rPr>
                <a:t> </a:t>
              </a:r>
              <a:r>
                <a:rPr lang="en-US" altLang="en-US" sz="1800" i="1" dirty="0">
                  <a:cs typeface="Arial" panose="020B0604020202020204" pitchFamily="34" charset="0"/>
                </a:rPr>
                <a:t>C</a:t>
              </a:r>
              <a:r>
                <a:rPr lang="en-US" altLang="en-US" sz="1800" dirty="0">
                  <a:cs typeface="Arial" panose="020B0604020202020204" pitchFamily="34" charset="0"/>
                </a:rPr>
                <a:t> </a:t>
              </a:r>
              <a:r>
                <a:rPr lang="en-US" altLang="en-US" sz="1800" dirty="0" smtClean="0">
                  <a:cs typeface="Arial" panose="020B0604020202020204" pitchFamily="34" charset="0"/>
                </a:rPr>
                <a:t>is HIGH 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</p:grpSp>
      <p:sp>
        <p:nvSpPr>
          <p:cNvPr id="399372" name="Rectangle 12"/>
          <p:cNvSpPr>
            <a:spLocks noChangeArrowheads="1"/>
          </p:cNvSpPr>
          <p:nvPr/>
        </p:nvSpPr>
        <p:spPr bwMode="auto">
          <a:xfrm>
            <a:off x="948929" y="1400175"/>
            <a:ext cx="63888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The third step is to predict the values at node </a:t>
            </a:r>
            <a:r>
              <a:rPr lang="en-US" altLang="en-US" sz="2000" i="1" dirty="0">
                <a:cs typeface="Arial" panose="020B0604020202020204" pitchFamily="34" charset="0"/>
              </a:rPr>
              <a:t>w</a:t>
            </a:r>
            <a:r>
              <a:rPr lang="en-US" altLang="en-US" sz="2000" dirty="0">
                <a:cs typeface="Arial" panose="020B0604020202020204" pitchFamily="34" charset="0"/>
              </a:rPr>
              <a:t> which is the logical product of </a:t>
            </a:r>
            <a:r>
              <a:rPr lang="en-US" altLang="en-US" sz="2000" i="1" dirty="0">
                <a:cs typeface="Arial" panose="020B0604020202020204" pitchFamily="34" charset="0"/>
              </a:rPr>
              <a:t>BC</a:t>
            </a:r>
            <a:r>
              <a:rPr lang="en-US" altLang="en-US" dirty="0"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1999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934199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pic>
        <p:nvPicPr>
          <p:cNvPr id="33796" name="Picture 4" descr="fg03_0160a_AAGTNL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2846390"/>
            <a:ext cx="46482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1" y="5546727"/>
            <a:ext cx="6990160" cy="854075"/>
            <a:chOff x="-512" y="3494"/>
            <a:chExt cx="5871" cy="53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V="1">
              <a:off x="4747" y="3494"/>
              <a:ext cx="612" cy="336"/>
              <a:chOff x="912" y="814"/>
              <a:chExt cx="864" cy="168"/>
            </a:xfrm>
          </p:grpSpPr>
          <p:sp>
            <p:nvSpPr>
              <p:cNvPr id="33803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04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-448" y="3696"/>
              <a:ext cx="56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-512" y="3708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1800" dirty="0">
                  <a:cs typeface="Arial" panose="020B0604020202020204" pitchFamily="34" charset="0"/>
                </a:rPr>
                <a:t>Since </a:t>
              </a:r>
              <a:r>
                <a:rPr lang="en-US" altLang="en-US" sz="1800" i="1" dirty="0">
                  <a:cs typeface="Arial" panose="020B0604020202020204" pitchFamily="34" charset="0"/>
                </a:rPr>
                <a:t>x </a:t>
              </a:r>
              <a:r>
                <a:rPr lang="en-US" altLang="en-US" sz="1800" dirty="0">
                  <a:cs typeface="Arial" panose="020B0604020202020204" pitchFamily="34" charset="0"/>
                </a:rPr>
                <a:t>= </a:t>
              </a:r>
              <a:r>
                <a:rPr lang="en-US" altLang="en-US" sz="1800" i="1" dirty="0">
                  <a:cs typeface="Arial" panose="020B0604020202020204" pitchFamily="34" charset="0"/>
                </a:rPr>
                <a:t>v </a:t>
              </a:r>
              <a:r>
                <a:rPr lang="en-US" altLang="en-US" sz="1800" dirty="0">
                  <a:cs typeface="Arial" panose="020B0604020202020204" pitchFamily="34" charset="0"/>
                </a:rPr>
                <a:t>+ w, the </a:t>
              </a:r>
              <a:r>
                <a:rPr lang="en-US" altLang="en-US" sz="1800" i="1" dirty="0">
                  <a:cs typeface="Arial" panose="020B0604020202020204" pitchFamily="34" charset="0"/>
                </a:rPr>
                <a:t>x </a:t>
              </a:r>
              <a:r>
                <a:rPr lang="en-US" altLang="en-US" sz="1800" dirty="0">
                  <a:cs typeface="Arial" panose="020B0604020202020204" pitchFamily="34" charset="0"/>
                </a:rPr>
                <a:t>output will be HIGH when </a:t>
              </a:r>
              <a:r>
                <a:rPr lang="en-US" altLang="en-US" sz="1800" i="1" dirty="0">
                  <a:cs typeface="Arial" panose="020B0604020202020204" pitchFamily="34" charset="0"/>
                </a:rPr>
                <a:t>v </a:t>
              </a:r>
              <a:r>
                <a:rPr lang="en-US" alt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1800" dirty="0">
                  <a:cs typeface="Arial" panose="020B0604020202020204" pitchFamily="34" charset="0"/>
                </a:rPr>
                <a:t> </a:t>
              </a:r>
              <a:r>
                <a:rPr lang="en-US" altLang="en-US" sz="1800" i="1" dirty="0">
                  <a:cs typeface="Arial" panose="020B0604020202020204" pitchFamily="34" charset="0"/>
                </a:rPr>
                <a:t>w </a:t>
              </a:r>
              <a:r>
                <a:rPr lang="en-US" altLang="en-US" sz="1800" dirty="0" smtClean="0">
                  <a:cs typeface="Arial" panose="020B0604020202020204" pitchFamily="34" charset="0"/>
                </a:rPr>
                <a:t>is HIGH 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</p:grp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1091804" y="1143002"/>
            <a:ext cx="63888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The final step is to logically combine columns </a:t>
            </a:r>
            <a:r>
              <a:rPr lang="en-US" altLang="en-US" sz="2000" i="1" dirty="0">
                <a:cs typeface="Arial" panose="020B0604020202020204" pitchFamily="34" charset="0"/>
              </a:rPr>
              <a:t>v </a:t>
            </a:r>
            <a:r>
              <a:rPr lang="en-US" altLang="en-US" sz="2000" dirty="0">
                <a:cs typeface="Arial" panose="020B0604020202020204" pitchFamily="34" charset="0"/>
              </a:rPr>
              <a:t>and </a:t>
            </a:r>
            <a:r>
              <a:rPr lang="en-US" altLang="en-US" sz="2000" i="1" dirty="0">
                <a:cs typeface="Arial" panose="020B0604020202020204" pitchFamily="34" charset="0"/>
              </a:rPr>
              <a:t>w </a:t>
            </a:r>
            <a:r>
              <a:rPr lang="en-US" altLang="en-US" sz="2000" dirty="0">
                <a:cs typeface="Arial" panose="020B0604020202020204" pitchFamily="34" charset="0"/>
              </a:rPr>
              <a:t>to predict the output </a:t>
            </a:r>
            <a:r>
              <a:rPr lang="en-US" altLang="en-US" sz="2000" i="1" dirty="0">
                <a:cs typeface="Arial" panose="020B0604020202020204" pitchFamily="34" charset="0"/>
              </a:rPr>
              <a:t>x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0396" name="Picture 12" descr="fg03_0160e_AAGTNLL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6129" y="2314577"/>
            <a:ext cx="26193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206" y="1930400"/>
            <a:ext cx="6388894" cy="19637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Output logic levels can be determined directly from a circuit diagram.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Output of each gate is noted until final output is found.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81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6" name="Picture 4" descr="fg03_0150a_AAGTN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3938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3-7 Evaluating Logic Circuit Outputs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1387079" y="4052888"/>
            <a:ext cx="25908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Table of logic state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at each node of the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circuit shown.</a:t>
            </a:r>
          </a:p>
        </p:txBody>
      </p:sp>
      <p:pic>
        <p:nvPicPr>
          <p:cNvPr id="402437" name="Picture 5" descr="ua03_000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4313" y="2727325"/>
            <a:ext cx="3811191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73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87529" y="476915"/>
            <a:ext cx="6447501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3-8 Implementing Circuits From Boolean Expressions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185" y="2176464"/>
            <a:ext cx="6034088" cy="324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It is important to be able to draw a logic circuit from a Boolean expression.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The expression </a:t>
            </a:r>
            <a:r>
              <a:rPr lang="en-US" altLang="en-US" b="1" i="1" dirty="0" smtClean="0"/>
              <a:t>X </a:t>
            </a:r>
            <a:r>
              <a:rPr lang="en-US" altLang="en-US" dirty="0" smtClean="0"/>
              <a:t>=</a:t>
            </a:r>
            <a:r>
              <a:rPr lang="en-US" altLang="en-US" b="1" i="1" dirty="0" smtClean="0"/>
              <a:t> A </a:t>
            </a:r>
            <a:r>
              <a:rPr lang="en-US" altLang="en-US" dirty="0" smtClean="0">
                <a:cs typeface="Times New Roman" panose="02020603050405020304" pitchFamily="18" charset="0"/>
              </a:rPr>
              <a:t>•</a:t>
            </a:r>
            <a:r>
              <a:rPr lang="en-US" altLang="en-US" b="1" i="1" dirty="0" smtClean="0">
                <a:cs typeface="Times New Roman" panose="02020603050405020304" pitchFamily="18" charset="0"/>
              </a:rPr>
              <a:t> B </a:t>
            </a:r>
            <a:r>
              <a:rPr lang="en-US" altLang="en-US" dirty="0" smtClean="0">
                <a:cs typeface="Times New Roman" panose="02020603050405020304" pitchFamily="18" charset="0"/>
              </a:rPr>
              <a:t>•</a:t>
            </a:r>
            <a:r>
              <a:rPr lang="en-US" altLang="en-US" b="1" i="1" dirty="0" smtClean="0">
                <a:cs typeface="Times New Roman" panose="02020603050405020304" pitchFamily="18" charset="0"/>
              </a:rPr>
              <a:t> C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en-US" dirty="0" smtClean="0"/>
              <a:t>could be drawn</a:t>
            </a:r>
            <a:br>
              <a:rPr lang="en-US" altLang="en-US" dirty="0" smtClean="0"/>
            </a:br>
            <a:r>
              <a:rPr lang="en-US" altLang="en-US" dirty="0" smtClean="0"/>
              <a:t>as a three input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gate.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94236" y="4600575"/>
            <a:ext cx="6034088" cy="1254125"/>
            <a:chOff x="477" y="1524"/>
            <a:chExt cx="5068" cy="790"/>
          </a:xfrm>
        </p:grpSpPr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477" y="1524"/>
              <a:ext cx="5068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1" eaLnBrk="1" hangingPunct="1">
                <a:defRPr/>
              </a:pPr>
              <a:r>
                <a:rPr lang="en-US" altLang="en-US" dirty="0">
                  <a:cs typeface="Arial" panose="020B0604020202020204" pitchFamily="34" charset="0"/>
                </a:rPr>
                <a:t>A circuit defined by </a:t>
              </a:r>
              <a:r>
                <a:rPr lang="en-US" altLang="en-US" i="1" dirty="0">
                  <a:cs typeface="Arial" panose="020B0604020202020204" pitchFamily="34" charset="0"/>
                </a:rPr>
                <a:t>X </a:t>
              </a:r>
              <a:r>
                <a:rPr lang="en-US" altLang="en-US" dirty="0">
                  <a:cs typeface="Arial" panose="020B0604020202020204" pitchFamily="34" charset="0"/>
                </a:rPr>
                <a:t>=</a:t>
              </a:r>
              <a:r>
                <a:rPr lang="en-US" altLang="en-US" i="1" dirty="0">
                  <a:cs typeface="Arial" panose="020B0604020202020204" pitchFamily="34" charset="0"/>
                </a:rPr>
                <a:t> A </a:t>
              </a:r>
              <a:r>
                <a:rPr lang="en-US" altLang="en-US" dirty="0">
                  <a:cs typeface="Times New Roman" panose="02020603050405020304" pitchFamily="18" charset="0"/>
                </a:rPr>
                <a:t>+</a:t>
              </a:r>
              <a:r>
                <a:rPr lang="en-US" altLang="en-US" i="1" dirty="0">
                  <a:cs typeface="Times New Roman" panose="02020603050405020304" pitchFamily="18" charset="0"/>
                </a:rPr>
                <a:t> B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, </a:t>
              </a:r>
              <a:r>
                <a:rPr lang="en-US" altLang="en-US" dirty="0">
                  <a:cs typeface="Arial" panose="020B0604020202020204" pitchFamily="34" charset="0"/>
                </a:rPr>
                <a:t>would use a two-input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dirty="0">
                  <a:cs typeface="Arial" panose="020B0604020202020204" pitchFamily="34" charset="0"/>
                </a:rPr>
                <a:t> gate with an INVERTER on one of</a:t>
              </a:r>
              <a:br>
                <a:rPr lang="en-US" altLang="en-US" dirty="0">
                  <a:cs typeface="Arial" panose="020B0604020202020204" pitchFamily="34" charset="0"/>
                </a:rPr>
              </a:br>
              <a:r>
                <a:rPr lang="en-US" altLang="en-US" dirty="0">
                  <a:cs typeface="Arial" panose="020B0604020202020204" pitchFamily="34" charset="0"/>
                </a:rPr>
                <a:t>the inputs.</a:t>
              </a:r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3480" y="156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255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08659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3-8 Implementing Circuits From Boolean Expressions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8000" y="1524001"/>
            <a:ext cx="6530579" cy="3966038"/>
            <a:chOff x="303" y="1144"/>
            <a:chExt cx="5485" cy="1895"/>
          </a:xfrm>
        </p:grpSpPr>
        <p:sp>
          <p:nvSpPr>
            <p:cNvPr id="406545" name="Rectangle 17"/>
            <p:cNvSpPr>
              <a:spLocks noChangeArrowheads="1"/>
            </p:cNvSpPr>
            <p:nvPr/>
          </p:nvSpPr>
          <p:spPr bwMode="auto">
            <a:xfrm>
              <a:off x="422" y="1180"/>
              <a:ext cx="536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>
                  <a:cs typeface="Arial" panose="020B0604020202020204" pitchFamily="34" charset="0"/>
                </a:rPr>
                <a:t>A circuit with output 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y </a:t>
              </a:r>
              <a:r>
                <a:rPr lang="en-US" altLang="en-US" sz="2000" dirty="0">
                  <a:cs typeface="Arial" panose="020B0604020202020204" pitchFamily="34" charset="0"/>
                </a:rPr>
                <a:t>=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 AC </a:t>
              </a:r>
              <a:r>
                <a:rPr lang="en-US" altLang="en-US" sz="2000" dirty="0">
                  <a:cs typeface="Arial" panose="020B0604020202020204" pitchFamily="34" charset="0"/>
                </a:rPr>
                <a:t>+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 BC </a:t>
              </a:r>
              <a:r>
                <a:rPr lang="en-US" altLang="en-US" sz="2000" dirty="0">
                  <a:cs typeface="Arial" panose="020B0604020202020204" pitchFamily="34" charset="0"/>
                </a:rPr>
                <a:t>+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 ABC</a:t>
              </a:r>
              <a:r>
                <a:rPr lang="en-US" altLang="en-US" sz="2000" dirty="0">
                  <a:cs typeface="Arial" panose="020B0604020202020204" pitchFamily="34" charset="0"/>
                </a:rPr>
                <a:t/>
              </a:r>
              <a:br>
                <a:rPr lang="en-US" altLang="en-US" sz="2000" dirty="0">
                  <a:cs typeface="Arial" panose="020B0604020202020204" pitchFamily="34" charset="0"/>
                </a:rPr>
              </a:br>
              <a:r>
                <a:rPr lang="en-US" altLang="en-US" sz="2000" dirty="0">
                  <a:cs typeface="Arial" panose="020B0604020202020204" pitchFamily="34" charset="0"/>
                </a:rPr>
                <a:t>contains three terms which are </a:t>
              </a:r>
              <a:r>
                <a:rPr lang="en-US" altLang="en-US" sz="2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dirty="0" err="1">
                  <a:cs typeface="Arial" panose="020B0604020202020204" pitchFamily="34" charset="0"/>
                </a:rPr>
                <a:t>ed</a:t>
              </a:r>
              <a:r>
                <a:rPr lang="en-US" altLang="en-US" sz="2000" dirty="0">
                  <a:cs typeface="Arial" panose="020B0604020202020204" pitchFamily="34" charset="0"/>
                </a:rPr>
                <a:t> together.</a:t>
              </a:r>
            </a:p>
          </p:txBody>
        </p:sp>
        <p:sp>
          <p:nvSpPr>
            <p:cNvPr id="37894" name="Line 18"/>
            <p:cNvSpPr>
              <a:spLocks noChangeShapeType="1"/>
            </p:cNvSpPr>
            <p:nvPr/>
          </p:nvSpPr>
          <p:spPr bwMode="auto">
            <a:xfrm>
              <a:off x="4139" y="1144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95" name="Line 19"/>
            <p:cNvSpPr>
              <a:spLocks noChangeShapeType="1"/>
            </p:cNvSpPr>
            <p:nvPr/>
          </p:nvSpPr>
          <p:spPr bwMode="auto">
            <a:xfrm>
              <a:off x="4559" y="1144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7896" name="Picture 20" descr="fg03_0170A_AAGTNLO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" y="1867"/>
              <a:ext cx="523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6549" name="Rectangle 21"/>
            <p:cNvSpPr>
              <a:spLocks noChangeArrowheads="1"/>
            </p:cNvSpPr>
            <p:nvPr/>
          </p:nvSpPr>
          <p:spPr bwMode="auto">
            <a:xfrm>
              <a:off x="303" y="2743"/>
              <a:ext cx="536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>
                  <a:cs typeface="Arial" panose="020B0604020202020204" pitchFamily="34" charset="0"/>
                </a:rPr>
                <a:t>…and requires a three-input </a:t>
              </a:r>
              <a:r>
                <a:rPr lang="en-US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dirty="0">
                  <a:cs typeface="Arial" panose="020B0604020202020204" pitchFamily="34" charset="0"/>
                </a:rPr>
                <a:t> gate.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457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61" name="Picture 9" descr="fg03_0170b_AAGTNLO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126" y="3000376"/>
            <a:ext cx="5760244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3-8 Implementing Circuits From Boolean Expressions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009" y="2045367"/>
            <a:ext cx="6388894" cy="9318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Each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 input is an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product term,</a:t>
            </a:r>
          </a:p>
          <a:p>
            <a:pPr lvl="1" eaLnBrk="1" hangingPunct="1">
              <a:defRPr/>
            </a:pPr>
            <a:r>
              <a:rPr lang="en-US" altLang="en-US" dirty="0" smtClean="0"/>
              <a:t>An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gate with appropriate inputs can be</a:t>
            </a:r>
            <a:br>
              <a:rPr lang="en-US" altLang="en-US" dirty="0" smtClean="0"/>
            </a:br>
            <a:r>
              <a:rPr lang="en-US" altLang="en-US" dirty="0" smtClean="0"/>
              <a:t>used to generate each of these terms.</a:t>
            </a:r>
          </a:p>
        </p:txBody>
      </p:sp>
    </p:spTree>
    <p:extLst>
      <p:ext uri="{BB962C8B-B14F-4D97-AF65-F5344CB8AC3E}">
        <p14:creationId xmlns:p14="http://schemas.microsoft.com/office/powerpoint/2010/main" xmlns="" val="37125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3-8 Implementing Circuits From Boolean Expressions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8001" y="2717895"/>
            <a:ext cx="6388894" cy="2922588"/>
            <a:chOff x="328" y="1308"/>
            <a:chExt cx="5366" cy="1841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28" y="1308"/>
              <a:ext cx="5366" cy="587"/>
              <a:chOff x="328" y="462"/>
              <a:chExt cx="5366" cy="587"/>
            </a:xfrm>
          </p:grpSpPr>
          <p:sp>
            <p:nvSpPr>
              <p:cNvPr id="408584" name="Rectangle 8"/>
              <p:cNvSpPr>
                <a:spLocks noChangeArrowheads="1"/>
              </p:cNvSpPr>
              <p:nvPr/>
            </p:nvSpPr>
            <p:spPr bwMode="auto">
              <a:xfrm>
                <a:off x="328" y="462"/>
                <a:ext cx="5366" cy="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lang="en-US" altLang="en-US" sz="2000" dirty="0">
                    <a:cs typeface="Arial" panose="020B0604020202020204" pitchFamily="34" charset="0"/>
                  </a:rPr>
                  <a:t>Circuit diagram to implement </a:t>
                </a:r>
                <a:r>
                  <a:rPr lang="en-US" altLang="en-US" sz="20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x =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(</a:t>
                </a:r>
                <a:r>
                  <a:rPr lang="en-US" altLang="en-US" sz="20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A + B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)</a:t>
                </a:r>
                <a:r>
                  <a:rPr lang="en-US" altLang="en-US" sz="20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(</a:t>
                </a:r>
                <a:r>
                  <a:rPr lang="en-US" altLang="en-US" sz="20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B + C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39944" name="Line 9"/>
              <p:cNvSpPr>
                <a:spLocks noChangeShapeType="1"/>
              </p:cNvSpPr>
              <p:nvPr/>
            </p:nvSpPr>
            <p:spPr bwMode="auto">
              <a:xfrm flipV="1">
                <a:off x="4637" y="478"/>
                <a:ext cx="192" cy="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9942" name="Picture 10" descr="fg03_00000_AAGTNLN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895"/>
              <a:ext cx="5246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817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3-2 Truth Tables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truth table describes the relationship between the input and output of a logic circuit.</a:t>
            </a:r>
          </a:p>
          <a:p>
            <a:pPr eaLnBrk="1" hangingPunct="1"/>
            <a:r>
              <a:rPr lang="en-US" altLang="en-US" dirty="0" smtClean="0"/>
              <a:t>The number of entries corresponds to the number of inputs. 	</a:t>
            </a:r>
          </a:p>
          <a:p>
            <a:pPr lvl="1" eaLnBrk="1" hangingPunct="1"/>
            <a:r>
              <a:rPr lang="en-US" altLang="en-US" dirty="0" smtClean="0"/>
              <a:t>A 2-input table would have 2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4 entries.</a:t>
            </a:r>
          </a:p>
          <a:p>
            <a:pPr lvl="1" eaLnBrk="1" hangingPunct="1"/>
            <a:r>
              <a:rPr lang="en-US" altLang="en-US" dirty="0" smtClean="0"/>
              <a:t>A 3-input table would have 2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= 8 entries.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31" y="2583670"/>
            <a:ext cx="1913885" cy="42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60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69342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3-3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Operation With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1"/>
            <a:ext cx="8839200" cy="609599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solidFill>
                  <a:srgbClr val="92D050"/>
                </a:solidFill>
              </a:rPr>
              <a:t>Boolean expression </a:t>
            </a:r>
            <a:r>
              <a:rPr lang="en-US" altLang="en-US" dirty="0" smtClean="0"/>
              <a:t>for the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operation is:</a:t>
            </a:r>
            <a:endParaRPr lang="en-US" altLang="en-US" sz="2600" dirty="0"/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1295401" y="1674814"/>
            <a:ext cx="5791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buFontTx/>
              <a:buNone/>
              <a:defRPr/>
            </a:pP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X = A + B  —  </a:t>
            </a:r>
            <a:r>
              <a:rPr lang="en-US" altLang="en-US" sz="1800" dirty="0">
                <a:cs typeface="Arial" panose="020B0604020202020204" pitchFamily="34" charset="0"/>
              </a:rPr>
              <a:t>Read as “</a:t>
            </a:r>
            <a:r>
              <a:rPr lang="en-US" altLang="en-US" sz="1800" i="1" dirty="0">
                <a:cs typeface="Arial" panose="020B0604020202020204" pitchFamily="34" charset="0"/>
              </a:rPr>
              <a:t>X</a:t>
            </a:r>
            <a:r>
              <a:rPr lang="en-US" altLang="en-US" sz="1800" dirty="0">
                <a:cs typeface="Arial" panose="020B0604020202020204" pitchFamily="34" charset="0"/>
              </a:rPr>
              <a:t> equals </a:t>
            </a:r>
            <a:r>
              <a:rPr lang="en-US" altLang="en-US" sz="1800" i="1" dirty="0">
                <a:cs typeface="Arial" panose="020B0604020202020204" pitchFamily="34" charset="0"/>
              </a:rPr>
              <a:t>A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 </a:t>
            </a:r>
            <a:r>
              <a:rPr lang="en-US" altLang="en-US" sz="1800" i="1" dirty="0">
                <a:cs typeface="Arial" panose="020B0604020202020204" pitchFamily="34" charset="0"/>
              </a:rPr>
              <a:t>B</a:t>
            </a:r>
            <a:r>
              <a:rPr lang="en-US" altLang="en-US" sz="1800" dirty="0">
                <a:cs typeface="Arial" panose="020B0604020202020204" pitchFamily="34" charset="0"/>
              </a:rPr>
              <a:t>”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57400" y="2272842"/>
            <a:ext cx="4724400" cy="644525"/>
            <a:chOff x="1572" y="1236"/>
            <a:chExt cx="2935" cy="406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72" y="1250"/>
              <a:ext cx="293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1600" dirty="0">
                  <a:cs typeface="Arial" panose="020B0604020202020204" pitchFamily="34" charset="0"/>
                </a:rPr>
                <a:t>The + sign does </a:t>
              </a:r>
              <a:r>
                <a:rPr lang="en-US" altLang="en-US" sz="1600" i="1" dirty="0">
                  <a:cs typeface="Arial" panose="020B0604020202020204" pitchFamily="34" charset="0"/>
                </a:rPr>
                <a:t>not</a:t>
              </a:r>
              <a:r>
                <a:rPr lang="en-US" altLang="en-US" sz="1600" dirty="0">
                  <a:cs typeface="Arial" panose="020B0604020202020204" pitchFamily="34" charset="0"/>
                </a:rPr>
                <a:t> stand for ordinary</a:t>
              </a:r>
              <a:br>
                <a:rPr lang="en-US" altLang="en-US" sz="1600" dirty="0">
                  <a:cs typeface="Arial" panose="020B0604020202020204" pitchFamily="34" charset="0"/>
                </a:rPr>
              </a:br>
              <a:r>
                <a:rPr lang="en-US" altLang="en-US" sz="1600" dirty="0">
                  <a:cs typeface="Arial" panose="020B0604020202020204" pitchFamily="34" charset="0"/>
                </a:rPr>
                <a:t>addition—it stands for the </a:t>
              </a:r>
              <a:r>
                <a:rPr lang="en-US" altLang="en-US" sz="16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1600" dirty="0">
                  <a:cs typeface="Arial" panose="020B0604020202020204" pitchFamily="34" charset="0"/>
                </a:rPr>
                <a:t> operation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1863" y="1236"/>
              <a:ext cx="2352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609600" y="3352800"/>
            <a:ext cx="731282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1800" dirty="0">
                <a:cs typeface="Arial" panose="020B0604020202020204" pitchFamily="34" charset="0"/>
              </a:rPr>
              <a:t> operation is similar to addition, but when A = 1 and B = 1, the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1800" dirty="0">
                <a:cs typeface="Arial" panose="020B0604020202020204" pitchFamily="34" charset="0"/>
              </a:rPr>
              <a:t> operation produces</a:t>
            </a:r>
            <a:r>
              <a:rPr lang="en-US" altLang="en-US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3031331" y="4191000"/>
            <a:ext cx="326826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1 + 1 = 1 </a:t>
            </a:r>
            <a:r>
              <a:rPr lang="en-US" altLang="en-US" sz="2000" i="1" dirty="0"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1 + 1 = 2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735" y="4953001"/>
            <a:ext cx="7771892" cy="1524500"/>
            <a:chOff x="224" y="2951"/>
            <a:chExt cx="5752" cy="678"/>
          </a:xfrm>
        </p:grpSpPr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328" y="2951"/>
              <a:ext cx="536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>
                  <a:cs typeface="Arial" panose="020B0604020202020204" pitchFamily="34" charset="0"/>
                </a:rPr>
                <a:t>In the Boolean expression </a:t>
              </a:r>
              <a:r>
                <a:rPr lang="en-US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x = 1 + 1 + 1 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= 1…</a:t>
              </a:r>
            </a:p>
          </p:txBody>
        </p:sp>
        <p:sp>
          <p:nvSpPr>
            <p:cNvPr id="155667" name="Rectangle 19"/>
            <p:cNvSpPr>
              <a:spLocks noChangeArrowheads="1"/>
            </p:cNvSpPr>
            <p:nvPr/>
          </p:nvSpPr>
          <p:spPr bwMode="auto">
            <a:xfrm>
              <a:off x="280" y="3264"/>
              <a:ext cx="564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11430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2" algn="ctr" eaLnBrk="1" hangingPunct="1">
                <a:buFontTx/>
                <a:buNone/>
                <a:defRPr/>
              </a:pPr>
              <a:r>
                <a:rPr lang="en-US" altLang="en-US" sz="2000" i="1" dirty="0">
                  <a:cs typeface="Arial" panose="020B0604020202020204" pitchFamily="34" charset="0"/>
                </a:rPr>
                <a:t>x is true (1) when A is true (1) 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i="1" dirty="0">
                  <a:cs typeface="Arial" panose="020B0604020202020204" pitchFamily="34" charset="0"/>
                </a:rPr>
                <a:t> B is true (1) </a:t>
              </a:r>
              <a:r>
                <a:rPr lang="en-US" altLang="en-US" sz="20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i="1" dirty="0">
                  <a:cs typeface="Arial" panose="020B0604020202020204" pitchFamily="34" charset="0"/>
                </a:rPr>
                <a:t> C is true (1)</a:t>
              </a:r>
            </a:p>
          </p:txBody>
        </p:sp>
        <p:sp>
          <p:nvSpPr>
            <p:cNvPr id="12300" name="Rectangle 21"/>
            <p:cNvSpPr>
              <a:spLocks noChangeArrowheads="1"/>
            </p:cNvSpPr>
            <p:nvPr/>
          </p:nvSpPr>
          <p:spPr bwMode="auto">
            <a:xfrm>
              <a:off x="224" y="2981"/>
              <a:ext cx="5752" cy="6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680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155657" grpId="0"/>
      <p:bldP spid="155663" grpId="0" build="p"/>
      <p:bldP spid="1556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28600"/>
            <a:ext cx="6652512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3-3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Operation With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Gates</a:t>
            </a:r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786311" y="1661320"/>
            <a:ext cx="64103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An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2000" dirty="0">
                <a:cs typeface="Arial" panose="020B0604020202020204" pitchFamily="34" charset="0"/>
              </a:rPr>
              <a:t> gate is a circuit with two or more inputs, whose output is equal to the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2000" dirty="0">
                <a:cs typeface="Arial" panose="020B0604020202020204" pitchFamily="34" charset="0"/>
              </a:rPr>
              <a:t> combination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of the inputs.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8001" y="2982119"/>
            <a:ext cx="6410325" cy="3390900"/>
            <a:chOff x="328" y="1533"/>
            <a:chExt cx="5384" cy="2136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28" y="1533"/>
              <a:ext cx="5384" cy="2086"/>
              <a:chOff x="328" y="1479"/>
              <a:chExt cx="5384" cy="2086"/>
            </a:xfrm>
          </p:grpSpPr>
          <p:pic>
            <p:nvPicPr>
              <p:cNvPr id="13321" name="Picture 4" descr="fg03_00000_AAGTNKW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" y="1845"/>
                <a:ext cx="4366" cy="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0694" name="Rectangle 6"/>
              <p:cNvSpPr>
                <a:spLocks noChangeArrowheads="1"/>
              </p:cNvSpPr>
              <p:nvPr/>
            </p:nvSpPr>
            <p:spPr bwMode="auto">
              <a:xfrm>
                <a:off x="328" y="1479"/>
                <a:ext cx="538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lang="en-US" altLang="en-US" sz="2000" dirty="0">
                    <a:cs typeface="Arial" panose="020B0604020202020204" pitchFamily="34" charset="0"/>
                  </a:rPr>
                  <a:t>Truth table/circuit symbol for a two input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OR</a:t>
                </a:r>
                <a:r>
                  <a:rPr lang="en-US" altLang="en-US" sz="2000" dirty="0">
                    <a:cs typeface="Arial" panose="020B0604020202020204" pitchFamily="34" charset="0"/>
                  </a:rPr>
                  <a:t> gate.</a:t>
                </a:r>
              </a:p>
            </p:txBody>
          </p:sp>
        </p:grpSp>
        <p:sp>
          <p:nvSpPr>
            <p:cNvPr id="13319" name="Rectangle 13"/>
            <p:cNvSpPr>
              <a:spLocks noChangeArrowheads="1"/>
            </p:cNvSpPr>
            <p:nvPr/>
          </p:nvSpPr>
          <p:spPr bwMode="auto">
            <a:xfrm>
              <a:off x="1381" y="3271"/>
              <a:ext cx="31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  <p:sp>
          <p:nvSpPr>
            <p:cNvPr id="13320" name="Rectangle 14"/>
            <p:cNvSpPr>
              <a:spLocks noChangeArrowheads="1"/>
            </p:cNvSpPr>
            <p:nvPr/>
          </p:nvSpPr>
          <p:spPr bwMode="auto">
            <a:xfrm>
              <a:off x="3602" y="3378"/>
              <a:ext cx="31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87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304800"/>
            <a:ext cx="6728712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3-3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Operation With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altLang="en-US" dirty="0" smtClean="0"/>
              <a:t> Gates</a:t>
            </a: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051322" y="1341438"/>
            <a:ext cx="64103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An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2000" dirty="0">
                <a:cs typeface="Arial" panose="020B0604020202020204" pitchFamily="34" charset="0"/>
              </a:rPr>
              <a:t> gate is a circuit with two or more inputs, whose output is equal to the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OR</a:t>
            </a:r>
            <a:r>
              <a:rPr lang="en-US" altLang="en-US" sz="2000" dirty="0">
                <a:cs typeface="Arial" panose="020B0604020202020204" pitchFamily="34" charset="0"/>
              </a:rPr>
              <a:t> combination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of the inputs.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51322" y="2662237"/>
            <a:ext cx="6410325" cy="3594100"/>
            <a:chOff x="222" y="1008"/>
            <a:chExt cx="5384" cy="2264"/>
          </a:xfrm>
        </p:grpSpPr>
        <p:pic>
          <p:nvPicPr>
            <p:cNvPr id="14342" name="Picture 11" descr="fg03_00000_AAGTNKV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1500"/>
              <a:ext cx="4878" cy="1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5820" name="Rectangle 12"/>
            <p:cNvSpPr>
              <a:spLocks noChangeArrowheads="1"/>
            </p:cNvSpPr>
            <p:nvPr/>
          </p:nvSpPr>
          <p:spPr bwMode="auto">
            <a:xfrm>
              <a:off x="222" y="1008"/>
              <a:ext cx="538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000" dirty="0">
                  <a:cs typeface="Arial" panose="020B0604020202020204" pitchFamily="34" charset="0"/>
                </a:rPr>
                <a:t>Truth table/circuit symbol for a three input </a:t>
              </a:r>
              <a:r>
                <a:rPr lang="en-US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OR</a:t>
              </a:r>
              <a:r>
                <a:rPr lang="en-US" altLang="en-US" sz="2000" dirty="0">
                  <a:cs typeface="Arial" panose="020B0604020202020204" pitchFamily="34" charset="0"/>
                </a:rPr>
                <a:t> gate</a:t>
              </a:r>
              <a:r>
                <a:rPr lang="en-US" altLang="en-US" sz="2500" dirty="0"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463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228600"/>
            <a:ext cx="6728712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3-4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Operations with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gates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194595"/>
            <a:ext cx="6388894" cy="560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operation is similar to multiplication: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762000" y="1567082"/>
            <a:ext cx="5791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X = A </a:t>
            </a: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• B • C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—  </a:t>
            </a:r>
            <a:r>
              <a:rPr lang="en-US" altLang="en-US" sz="1800" dirty="0">
                <a:cs typeface="Arial" panose="020B0604020202020204" pitchFamily="34" charset="0"/>
              </a:rPr>
              <a:t>Read as “</a:t>
            </a:r>
            <a:r>
              <a:rPr lang="en-US" altLang="en-US" sz="1800" i="1" dirty="0">
                <a:cs typeface="Arial" panose="020B0604020202020204" pitchFamily="34" charset="0"/>
              </a:rPr>
              <a:t>X</a:t>
            </a:r>
            <a:r>
              <a:rPr lang="en-US" altLang="en-US" sz="1800" dirty="0">
                <a:cs typeface="Arial" panose="020B0604020202020204" pitchFamily="34" charset="0"/>
              </a:rPr>
              <a:t> equals </a:t>
            </a:r>
            <a:r>
              <a:rPr lang="en-US" altLang="en-US" sz="1800" i="1" dirty="0">
                <a:cs typeface="Arial" panose="020B0604020202020204" pitchFamily="34" charset="0"/>
              </a:rPr>
              <a:t>A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AND </a:t>
            </a:r>
            <a:r>
              <a:rPr lang="en-US" altLang="en-US" sz="1800" i="1" dirty="0">
                <a:cs typeface="Arial" panose="020B0604020202020204" pitchFamily="34" charset="0"/>
              </a:rPr>
              <a:t>B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AND </a:t>
            </a:r>
            <a:r>
              <a:rPr lang="en-US" altLang="en-US" sz="1800" i="1" dirty="0">
                <a:cs typeface="Arial" panose="020B0604020202020204" pitchFamily="34" charset="0"/>
              </a:rPr>
              <a:t>C</a:t>
            </a:r>
            <a:r>
              <a:rPr lang="en-US" altLang="en-US" sz="1800" dirty="0">
                <a:cs typeface="Arial" panose="020B0604020202020204" pitchFamily="34" charset="0"/>
              </a:rPr>
              <a:t>”</a:t>
            </a: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" y="2058025"/>
            <a:ext cx="7010400" cy="1219281"/>
            <a:chOff x="280" y="1976"/>
            <a:chExt cx="5366" cy="726"/>
          </a:xfrm>
        </p:grpSpPr>
        <p:sp>
          <p:nvSpPr>
            <p:cNvPr id="159764" name="Rectangle 20"/>
            <p:cNvSpPr>
              <a:spLocks noChangeArrowheads="1"/>
            </p:cNvSpPr>
            <p:nvPr/>
          </p:nvSpPr>
          <p:spPr bwMode="auto">
            <a:xfrm>
              <a:off x="280" y="2429"/>
              <a:ext cx="536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11430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2" algn="ctr" eaLnBrk="1" hangingPunct="1">
                <a:buFontTx/>
                <a:buNone/>
                <a:defRPr/>
              </a:pPr>
              <a:r>
                <a:rPr lang="en-US" altLang="en-US" sz="1800" i="1" dirty="0">
                  <a:cs typeface="Arial" panose="020B0604020202020204" pitchFamily="34" charset="0"/>
                </a:rPr>
                <a:t>x is true (1) when A </a:t>
              </a:r>
              <a:r>
                <a:rPr lang="en-US" alt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AND</a:t>
              </a:r>
              <a:r>
                <a:rPr lang="en-US" altLang="en-US" sz="1800" i="1" dirty="0">
                  <a:cs typeface="Arial" panose="020B0604020202020204" pitchFamily="34" charset="0"/>
                </a:rPr>
                <a:t> B </a:t>
              </a:r>
              <a:r>
                <a:rPr lang="en-US" alt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AND</a:t>
              </a:r>
              <a:r>
                <a:rPr lang="en-US" altLang="en-US" sz="1800" i="1" dirty="0">
                  <a:cs typeface="Arial" panose="020B0604020202020204" pitchFamily="34" charset="0"/>
                </a:rPr>
                <a:t> C are true (1)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72" y="1976"/>
              <a:ext cx="5120" cy="726"/>
              <a:chOff x="472" y="1964"/>
              <a:chExt cx="5120" cy="726"/>
            </a:xfrm>
          </p:grpSpPr>
          <p:sp>
            <p:nvSpPr>
              <p:cNvPr id="16399" name="Rectangle 21"/>
              <p:cNvSpPr>
                <a:spLocks noChangeArrowheads="1"/>
              </p:cNvSpPr>
              <p:nvPr/>
            </p:nvSpPr>
            <p:spPr bwMode="auto">
              <a:xfrm>
                <a:off x="472" y="1964"/>
                <a:ext cx="5120" cy="7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159766" name="Rectangle 22"/>
              <p:cNvSpPr>
                <a:spLocks noChangeArrowheads="1"/>
              </p:cNvSpPr>
              <p:nvPr/>
            </p:nvSpPr>
            <p:spPr bwMode="auto">
              <a:xfrm>
                <a:off x="920" y="2020"/>
                <a:ext cx="4224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buFontTx/>
                  <a:buNone/>
                  <a:defRPr/>
                </a:pPr>
                <a:r>
                  <a:rPr lang="en-US" altLang="en-US" sz="1600" dirty="0">
                    <a:cs typeface="Arial" panose="020B0604020202020204" pitchFamily="34" charset="0"/>
                  </a:rPr>
                  <a:t>The </a:t>
                </a:r>
                <a:r>
                  <a:rPr lang="en-US" altLang="en-US" sz="2400" b="1" dirty="0" smtClean="0">
                    <a:cs typeface="Arial" panose="020B0604020202020204" pitchFamily="34" charset="0"/>
                  </a:rPr>
                  <a:t>.</a:t>
                </a:r>
                <a:r>
                  <a:rPr lang="en-US" altLang="en-US" sz="16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1600" dirty="0">
                    <a:cs typeface="Arial" panose="020B0604020202020204" pitchFamily="34" charset="0"/>
                  </a:rPr>
                  <a:t>sign does </a:t>
                </a:r>
                <a:r>
                  <a:rPr lang="en-US" altLang="en-US" sz="1600" i="1" dirty="0">
                    <a:cs typeface="Arial" panose="020B0604020202020204" pitchFamily="34" charset="0"/>
                  </a:rPr>
                  <a:t>not</a:t>
                </a:r>
                <a:r>
                  <a:rPr lang="en-US" altLang="en-US" sz="1600" dirty="0">
                    <a:cs typeface="Arial" panose="020B0604020202020204" pitchFamily="34" charset="0"/>
                  </a:rPr>
                  <a:t> stand for ordinary</a:t>
                </a:r>
                <a:br>
                  <a:rPr lang="en-US" altLang="en-US" sz="1600" dirty="0">
                    <a:cs typeface="Arial" panose="020B0604020202020204" pitchFamily="34" charset="0"/>
                  </a:rPr>
                </a:br>
                <a:r>
                  <a:rPr lang="en-US" altLang="en-US" sz="1600" dirty="0">
                    <a:cs typeface="Arial" panose="020B0604020202020204" pitchFamily="34" charset="0"/>
                  </a:rPr>
                  <a:t>multiplication—it stands for the </a:t>
                </a:r>
                <a:r>
                  <a:rPr lang="en-US" altLang="en-US" sz="1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AND</a:t>
                </a:r>
                <a:r>
                  <a:rPr lang="en-US" altLang="en-US" sz="1600" dirty="0">
                    <a:cs typeface="Arial" panose="020B0604020202020204" pitchFamily="34" charset="0"/>
                  </a:rPr>
                  <a:t> operation</a:t>
                </a:r>
                <a:r>
                  <a:rPr lang="en-US" altLang="en-US" sz="1600" dirty="0" smtClean="0">
                    <a:cs typeface="Arial" panose="020B0604020202020204" pitchFamily="34" charset="0"/>
                  </a:rPr>
                  <a:t>.</a:t>
                </a:r>
              </a:p>
              <a:p>
                <a:pPr algn="ctr" eaLnBrk="1" hangingPunct="1">
                  <a:buFontTx/>
                  <a:buNone/>
                  <a:defRPr/>
                </a:pPr>
                <a:endParaRPr lang="en-US" altLang="en-US" sz="16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938229" y="3364837"/>
            <a:ext cx="5938838" cy="3265488"/>
            <a:chOff x="609" y="1980"/>
            <a:chExt cx="4988" cy="2057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609" y="1980"/>
              <a:ext cx="4748" cy="1900"/>
              <a:chOff x="867" y="2008"/>
              <a:chExt cx="4301" cy="1721"/>
            </a:xfrm>
          </p:grpSpPr>
          <p:pic>
            <p:nvPicPr>
              <p:cNvPr id="16394" name="Picture 29" descr="fg03_00000_AAGTNLC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" y="2008"/>
                <a:ext cx="4301" cy="1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Rectangle 30"/>
              <p:cNvSpPr>
                <a:spLocks noChangeArrowheads="1"/>
              </p:cNvSpPr>
              <p:nvPr/>
            </p:nvSpPr>
            <p:spPr bwMode="auto">
              <a:xfrm>
                <a:off x="1411" y="3409"/>
                <a:ext cx="31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  <p:sp>
            <p:nvSpPr>
              <p:cNvPr id="16396" name="Rectangle 31"/>
              <p:cNvSpPr>
                <a:spLocks noChangeArrowheads="1"/>
              </p:cNvSpPr>
              <p:nvPr/>
            </p:nvSpPr>
            <p:spPr bwMode="auto">
              <a:xfrm>
                <a:off x="3278" y="3438"/>
                <a:ext cx="31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dirty="0"/>
              </a:p>
            </p:txBody>
          </p:sp>
        </p:grpSp>
        <p:sp>
          <p:nvSpPr>
            <p:cNvPr id="159776" name="Rectangle 32"/>
            <p:cNvSpPr>
              <a:spLocks noChangeArrowheads="1"/>
            </p:cNvSpPr>
            <p:nvPr/>
          </p:nvSpPr>
          <p:spPr bwMode="auto">
            <a:xfrm>
              <a:off x="873" y="3666"/>
              <a:ext cx="472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2000" dirty="0">
                  <a:cs typeface="Arial" panose="020B0604020202020204" pitchFamily="34" charset="0"/>
                </a:rPr>
                <a:t>Truth table            — </a:t>
              </a:r>
              <a:r>
                <a:rPr lang="en-US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        </a:t>
              </a:r>
              <a:r>
                <a:rPr lang="en-US" altLang="en-US" sz="2000" dirty="0">
                  <a:cs typeface="Arial" panose="020B0604020202020204" pitchFamily="34" charset="0"/>
                </a:rPr>
                <a:t>Gate symbol.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833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152400"/>
            <a:ext cx="6728712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3-4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Operations with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en-US" dirty="0" smtClean="0"/>
              <a:t> gates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86293" y="1562338"/>
            <a:ext cx="6410325" cy="3973513"/>
            <a:chOff x="258" y="966"/>
            <a:chExt cx="5384" cy="2503"/>
          </a:xfrm>
        </p:grpSpPr>
        <p:pic>
          <p:nvPicPr>
            <p:cNvPr id="17413" name="Picture 29" descr="fg03_00000_AAGTNLB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" y="1516"/>
              <a:ext cx="5101" cy="1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2769" name="Rectangle 33"/>
            <p:cNvSpPr>
              <a:spLocks noChangeArrowheads="1"/>
            </p:cNvSpPr>
            <p:nvPr/>
          </p:nvSpPr>
          <p:spPr bwMode="auto">
            <a:xfrm>
              <a:off x="258" y="966"/>
              <a:ext cx="538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en-US" sz="2500" dirty="0">
                  <a:cs typeface="Arial" panose="020B0604020202020204" pitchFamily="34" charset="0"/>
                </a:rPr>
                <a:t>Truth table/circuit symbol for a three input </a:t>
              </a:r>
              <a:r>
                <a:rPr lang="en-US" altLang="en-US" sz="25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AND</a:t>
              </a:r>
              <a:r>
                <a:rPr lang="en-US" altLang="en-US" sz="2500" dirty="0">
                  <a:cs typeface="Arial" panose="020B0604020202020204" pitchFamily="34" charset="0"/>
                </a:rPr>
                <a:t> gate.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974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228600"/>
            <a:ext cx="6629399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3-5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altLang="en-US" dirty="0" smtClean="0"/>
              <a:t>Operation</a:t>
            </a:r>
            <a:r>
              <a:rPr lang="en-US" altLang="en-US" sz="2700" dirty="0" smtClean="0"/>
              <a:t>(</a:t>
            </a:r>
            <a:r>
              <a:rPr lang="en-US" altLang="en-US" sz="2700" dirty="0"/>
              <a:t>The Boolean expression for the </a:t>
            </a:r>
            <a:r>
              <a:rPr lang="en-US" altLang="en-US" sz="2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altLang="en-US" sz="2700" dirty="0" smtClean="0"/>
              <a:t>operation):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81971" name="Rectangle 19"/>
          <p:cNvSpPr>
            <a:spLocks noChangeArrowheads="1"/>
          </p:cNvSpPr>
          <p:nvPr/>
        </p:nvSpPr>
        <p:spPr bwMode="auto">
          <a:xfrm>
            <a:off x="4343400" y="1584327"/>
            <a:ext cx="3429000" cy="138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2100" dirty="0">
                <a:cs typeface="Arial" panose="020B0604020202020204" pitchFamily="34" charset="0"/>
              </a:rPr>
              <a:t>“</a:t>
            </a:r>
            <a:r>
              <a:rPr lang="en-US" altLang="en-US" sz="1800" i="1" dirty="0">
                <a:cs typeface="Arial" panose="020B0604020202020204" pitchFamily="34" charset="0"/>
              </a:rPr>
              <a:t>X</a:t>
            </a:r>
            <a:r>
              <a:rPr lang="en-US" altLang="en-US" sz="1800" dirty="0">
                <a:cs typeface="Arial" panose="020B0604020202020204" pitchFamily="34" charset="0"/>
              </a:rPr>
              <a:t> equals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NOT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i="1" dirty="0">
                <a:cs typeface="Arial" panose="020B0604020202020204" pitchFamily="34" charset="0"/>
              </a:rPr>
              <a:t>A</a:t>
            </a:r>
            <a:r>
              <a:rPr lang="en-US" altLang="en-US" sz="1800" dirty="0">
                <a:cs typeface="Arial" panose="020B0604020202020204" pitchFamily="34" charset="0"/>
              </a:rPr>
              <a:t>”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“</a:t>
            </a:r>
            <a:r>
              <a:rPr lang="en-US" altLang="en-US" sz="1800" i="1" dirty="0">
                <a:cs typeface="Arial" panose="020B0604020202020204" pitchFamily="34" charset="0"/>
              </a:rPr>
              <a:t>X</a:t>
            </a:r>
            <a:r>
              <a:rPr lang="en-US" altLang="en-US" sz="1800" dirty="0">
                <a:cs typeface="Arial" panose="020B0604020202020204" pitchFamily="34" charset="0"/>
              </a:rPr>
              <a:t> equals the </a:t>
            </a:r>
            <a:r>
              <a:rPr lang="en-US" altLang="en-US" sz="1800" i="1" dirty="0">
                <a:cs typeface="Arial" panose="020B0604020202020204" pitchFamily="34" charset="0"/>
              </a:rPr>
              <a:t>inverse</a:t>
            </a:r>
            <a:r>
              <a:rPr lang="en-US" altLang="en-US" sz="1800" dirty="0">
                <a:cs typeface="Arial" panose="020B0604020202020204" pitchFamily="34" charset="0"/>
              </a:rPr>
              <a:t> of </a:t>
            </a:r>
            <a:r>
              <a:rPr lang="en-US" altLang="en-US" sz="1800" i="1" dirty="0">
                <a:cs typeface="Arial" panose="020B0604020202020204" pitchFamily="34" charset="0"/>
              </a:rPr>
              <a:t>A</a:t>
            </a:r>
            <a:r>
              <a:rPr lang="en-US" altLang="en-US" sz="1800" dirty="0">
                <a:cs typeface="Arial" panose="020B0604020202020204" pitchFamily="34" charset="0"/>
              </a:rPr>
              <a:t>”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“</a:t>
            </a:r>
            <a:r>
              <a:rPr lang="en-US" altLang="en-US" sz="1800" i="1" dirty="0">
                <a:cs typeface="Arial" panose="020B0604020202020204" pitchFamily="34" charset="0"/>
              </a:rPr>
              <a:t>X</a:t>
            </a:r>
            <a:r>
              <a:rPr lang="en-US" altLang="en-US" sz="1800" dirty="0">
                <a:cs typeface="Arial" panose="020B0604020202020204" pitchFamily="34" charset="0"/>
              </a:rPr>
              <a:t> equals the </a:t>
            </a:r>
            <a:r>
              <a:rPr lang="en-US" altLang="en-US" sz="1800" i="1" dirty="0">
                <a:cs typeface="Arial" panose="020B0604020202020204" pitchFamily="34" charset="0"/>
              </a:rPr>
              <a:t>complement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cs typeface="Arial" panose="020B0604020202020204" pitchFamily="34" charset="0"/>
              </a:rPr>
              <a:t>of </a:t>
            </a:r>
            <a:r>
              <a:rPr lang="en-US" altLang="en-US" sz="1800" i="1" dirty="0" smtClean="0">
                <a:cs typeface="Arial" panose="020B0604020202020204" pitchFamily="34" charset="0"/>
              </a:rPr>
              <a:t>A</a:t>
            </a:r>
            <a:r>
              <a:rPr lang="en-US" altLang="en-US" sz="1800" dirty="0"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3352800" y="1581152"/>
            <a:ext cx="1276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100" dirty="0">
                <a:cs typeface="Arial" panose="020B0604020202020204" pitchFamily="34" charset="0"/>
              </a:rPr>
              <a:t>— </a:t>
            </a:r>
            <a:r>
              <a:rPr lang="en-US" altLang="en-US" sz="1800" dirty="0" smtClean="0">
                <a:cs typeface="Arial" panose="020B0604020202020204" pitchFamily="34" charset="0"/>
              </a:rPr>
              <a:t>Read as</a:t>
            </a:r>
            <a:r>
              <a:rPr lang="en-US" altLang="en-US" sz="1800" dirty="0"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4600" y="1600200"/>
            <a:ext cx="1219200" cy="533400"/>
            <a:chOff x="867" y="1850"/>
            <a:chExt cx="717" cy="336"/>
          </a:xfrm>
        </p:grpSpPr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867" y="1850"/>
              <a:ext cx="71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en-US" sz="18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   X </a:t>
              </a:r>
              <a:r>
                <a:rPr lang="en-US" alt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= </a:t>
              </a:r>
              <a:r>
                <a:rPr lang="en-US" altLang="en-US" sz="18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</a:t>
              </a:r>
              <a:endParaRPr lang="en-US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9488" name="Line 29"/>
            <p:cNvSpPr>
              <a:spLocks noChangeShapeType="1"/>
            </p:cNvSpPr>
            <p:nvPr/>
          </p:nvSpPr>
          <p:spPr bwMode="auto">
            <a:xfrm>
              <a:off x="1225" y="189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09600" y="1295400"/>
            <a:ext cx="2895599" cy="5034464"/>
            <a:chOff x="339" y="814"/>
            <a:chExt cx="1570" cy="2331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192" y="2112"/>
              <a:ext cx="717" cy="342"/>
              <a:chOff x="812" y="1754"/>
              <a:chExt cx="717" cy="342"/>
            </a:xfrm>
          </p:grpSpPr>
          <p:sp>
            <p:nvSpPr>
              <p:cNvPr id="381976" name="Rectangle 24"/>
              <p:cNvSpPr>
                <a:spLocks noChangeArrowheads="1"/>
              </p:cNvSpPr>
              <p:nvPr/>
            </p:nvSpPr>
            <p:spPr bwMode="auto">
              <a:xfrm>
                <a:off x="812" y="1754"/>
                <a:ext cx="71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FontTx/>
                  <a:buNone/>
                  <a:defRPr/>
                </a:pPr>
                <a:r>
                  <a:rPr lang="en-US" alt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A</a:t>
                </a:r>
                <a:r>
                  <a:rPr lang="en-US" altLang="en-US" sz="1800" i="1" dirty="0">
                    <a:cs typeface="Arial" panose="020B0604020202020204" pitchFamily="34" charset="0"/>
                  </a:rPr>
                  <a:t>'</a:t>
                </a:r>
                <a:r>
                  <a:rPr lang="en-US" alt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 = A</a:t>
                </a:r>
              </a:p>
            </p:txBody>
          </p:sp>
          <p:sp>
            <p:nvSpPr>
              <p:cNvPr id="19486" name="Line 25"/>
              <p:cNvSpPr>
                <a:spLocks noChangeShapeType="1"/>
              </p:cNvSpPr>
              <p:nvPr/>
            </p:nvSpPr>
            <p:spPr bwMode="auto">
              <a:xfrm>
                <a:off x="1075" y="1797"/>
                <a:ext cx="1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39" y="814"/>
              <a:ext cx="1485" cy="1023"/>
              <a:chOff x="339" y="814"/>
              <a:chExt cx="1485" cy="1023"/>
            </a:xfrm>
          </p:grpSpPr>
          <p:sp>
            <p:nvSpPr>
              <p:cNvPr id="19478" name="Line 33"/>
              <p:cNvSpPr>
                <a:spLocks noChangeShapeType="1"/>
              </p:cNvSpPr>
              <p:nvPr/>
            </p:nvSpPr>
            <p:spPr bwMode="auto">
              <a:xfrm flipV="1">
                <a:off x="782" y="815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783" y="814"/>
                <a:ext cx="1002" cy="168"/>
                <a:chOff x="912" y="814"/>
                <a:chExt cx="872" cy="168"/>
              </a:xfrm>
            </p:grpSpPr>
            <p:sp>
              <p:nvSpPr>
                <p:cNvPr id="19483" name="Line 34"/>
                <p:cNvSpPr>
                  <a:spLocks noChangeShapeType="1"/>
                </p:cNvSpPr>
                <p:nvPr/>
              </p:nvSpPr>
              <p:spPr bwMode="auto">
                <a:xfrm>
                  <a:off x="912" y="81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484" name="Line 38"/>
                <p:cNvSpPr>
                  <a:spLocks noChangeShapeType="1"/>
                </p:cNvSpPr>
                <p:nvPr/>
              </p:nvSpPr>
              <p:spPr bwMode="auto">
                <a:xfrm>
                  <a:off x="1784" y="81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339" y="1338"/>
                <a:ext cx="1485" cy="499"/>
                <a:chOff x="339" y="1568"/>
                <a:chExt cx="1485" cy="499"/>
              </a:xfrm>
            </p:grpSpPr>
            <p:sp>
              <p:nvSpPr>
                <p:cNvPr id="19481" name="Rectangle 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dirty="0"/>
                </a:p>
              </p:txBody>
            </p:sp>
            <p:sp>
              <p:nvSpPr>
                <p:cNvPr id="381961" name="Rectangle 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485" cy="4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3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10000"/>
                    </a:spcBef>
                    <a:buChar char="–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10000"/>
                    </a:spcBef>
                    <a:buChar char="•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buFontTx/>
                    <a:buNone/>
                    <a:defRPr/>
                  </a:pPr>
                  <a:r>
                    <a:rPr lang="en-US" altLang="en-US" sz="1600" dirty="0">
                      <a:cs typeface="Arial" panose="020B0604020202020204" pitchFamily="34" charset="0"/>
                    </a:rPr>
                    <a:t>The </a:t>
                  </a:r>
                  <a:r>
                    <a:rPr lang="en-US" altLang="en-US" sz="1600" dirty="0" smtClean="0">
                      <a:cs typeface="Arial" panose="020B0604020202020204" pitchFamily="34" charset="0"/>
                    </a:rPr>
                    <a:t>overbear </a:t>
                  </a:r>
                  <a:r>
                    <a:rPr lang="en-US" altLang="en-US" sz="1600" dirty="0">
                      <a:cs typeface="Arial" panose="020B0604020202020204" pitchFamily="34" charset="0"/>
                    </a:rPr>
                    <a:t>represents</a:t>
                  </a:r>
                  <a:br>
                    <a:rPr lang="en-US" altLang="en-US" sz="1600" dirty="0">
                      <a:cs typeface="Arial" panose="020B0604020202020204" pitchFamily="34" charset="0"/>
                    </a:rPr>
                  </a:br>
                  <a:r>
                    <a:rPr lang="en-US" altLang="en-US" sz="1600" dirty="0">
                      <a:cs typeface="Arial" panose="020B0604020202020204" pitchFamily="34" charset="0"/>
                    </a:rPr>
                    <a:t>the </a:t>
                  </a:r>
                  <a:r>
                    <a:rPr lang="en-US" altLang="en-US" sz="16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Arial" panose="020B0604020202020204" pitchFamily="34" charset="0"/>
                    </a:rPr>
                    <a:t>NOT</a:t>
                  </a:r>
                  <a:r>
                    <a:rPr lang="en-US" altLang="en-US" sz="1600" dirty="0">
                      <a:cs typeface="Arial" panose="020B0604020202020204" pitchFamily="34" charset="0"/>
                    </a:rPr>
                    <a:t> operation.</a:t>
                  </a:r>
                </a:p>
              </p:txBody>
            </p:sp>
          </p:grp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339" y="1961"/>
              <a:ext cx="1485" cy="1184"/>
              <a:chOff x="339" y="1961"/>
              <a:chExt cx="1485" cy="1184"/>
            </a:xfrm>
          </p:grpSpPr>
          <p:sp>
            <p:nvSpPr>
              <p:cNvPr id="19471" name="Line 43"/>
              <p:cNvSpPr>
                <a:spLocks noChangeShapeType="1"/>
              </p:cNvSpPr>
              <p:nvPr/>
            </p:nvSpPr>
            <p:spPr bwMode="auto">
              <a:xfrm flipV="1">
                <a:off x="782" y="1961"/>
                <a:ext cx="0" cy="7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794" y="1978"/>
                <a:ext cx="666" cy="168"/>
                <a:chOff x="927" y="832"/>
                <a:chExt cx="864" cy="168"/>
              </a:xfrm>
            </p:grpSpPr>
            <p:sp>
              <p:nvSpPr>
                <p:cNvPr id="19476" name="Line 45"/>
                <p:cNvSpPr>
                  <a:spLocks noChangeShapeType="1"/>
                </p:cNvSpPr>
                <p:nvPr/>
              </p:nvSpPr>
              <p:spPr bwMode="auto">
                <a:xfrm>
                  <a:off x="927" y="83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477" name="Line 46"/>
                <p:cNvSpPr>
                  <a:spLocks noChangeShapeType="1"/>
                </p:cNvSpPr>
                <p:nvPr/>
              </p:nvSpPr>
              <p:spPr bwMode="auto">
                <a:xfrm>
                  <a:off x="1731" y="832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339" y="2486"/>
                <a:ext cx="1485" cy="659"/>
                <a:chOff x="339" y="1568"/>
                <a:chExt cx="1485" cy="439"/>
              </a:xfrm>
            </p:grpSpPr>
            <p:sp>
              <p:nvSpPr>
                <p:cNvPr id="19474" name="Rectangle 48"/>
                <p:cNvSpPr>
                  <a:spLocks noChangeArrowheads="1"/>
                </p:cNvSpPr>
                <p:nvPr/>
              </p:nvSpPr>
              <p:spPr bwMode="auto">
                <a:xfrm>
                  <a:off x="378" y="1578"/>
                  <a:ext cx="1440" cy="35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dirty="0"/>
                </a:p>
              </p:txBody>
            </p:sp>
            <p:sp>
              <p:nvSpPr>
                <p:cNvPr id="19475" name="Rectangle 49"/>
                <p:cNvSpPr>
                  <a:spLocks noChangeArrowheads="1"/>
                </p:cNvSpPr>
                <p:nvPr/>
              </p:nvSpPr>
              <p:spPr bwMode="auto">
                <a:xfrm>
                  <a:off x="339" y="1568"/>
                  <a:ext cx="1485" cy="4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3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10000"/>
                    </a:spcBef>
                    <a:buChar char="–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10000"/>
                    </a:spcBef>
                    <a:buChar char="•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urier" pitchFamily="49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r>
                    <a:rPr lang="en-US" altLang="en-US" sz="1700" i="1" dirty="0">
                      <a:cs typeface="Arial" panose="020B0604020202020204" pitchFamily="34" charset="0"/>
                    </a:rPr>
                    <a:t>Another indicator for inversion is the</a:t>
                  </a:r>
                  <a:br>
                    <a:rPr lang="en-US" altLang="en-US" sz="1700" i="1" dirty="0">
                      <a:cs typeface="Arial" panose="020B0604020202020204" pitchFamily="34" charset="0"/>
                    </a:rPr>
                  </a:br>
                  <a:r>
                    <a:rPr lang="en-US" altLang="en-US" sz="1700" i="1" dirty="0">
                      <a:cs typeface="Arial" panose="020B0604020202020204" pitchFamily="34" charset="0"/>
                    </a:rPr>
                    <a:t>prime symbol (').</a:t>
                  </a:r>
                </a:p>
              </p:txBody>
            </p:sp>
          </p:grp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544618" y="3048001"/>
            <a:ext cx="2297907" cy="3095625"/>
            <a:chOff x="2971" y="1974"/>
            <a:chExt cx="1930" cy="1950"/>
          </a:xfrm>
        </p:grpSpPr>
        <p:sp>
          <p:nvSpPr>
            <p:cNvPr id="381958" name="Rectangle 6"/>
            <p:cNvSpPr>
              <a:spLocks noChangeArrowheads="1"/>
            </p:cNvSpPr>
            <p:nvPr/>
          </p:nvSpPr>
          <p:spPr bwMode="auto">
            <a:xfrm>
              <a:off x="2971" y="3626"/>
              <a:ext cx="18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11430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lvl="2" algn="ctr" eaLnBrk="1" hangingPunct="1">
                <a:buFontTx/>
                <a:buNone/>
                <a:defRPr/>
              </a:pPr>
              <a:r>
                <a:rPr lang="en-US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NOT </a:t>
              </a:r>
              <a:r>
                <a:rPr lang="en-US" altLang="en-US" sz="2000" dirty="0">
                  <a:cs typeface="Arial" panose="020B0604020202020204" pitchFamily="34" charset="0"/>
                </a:rPr>
                <a:t>Truth Table</a:t>
              </a:r>
            </a:p>
          </p:txBody>
        </p:sp>
        <p:pic>
          <p:nvPicPr>
            <p:cNvPr id="19467" name="Picture 51" descr="fg03_0110a_AAGTNLD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1974"/>
              <a:ext cx="1843" cy="1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6125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1" grpId="0"/>
      <p:bldP spid="3819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949</Words>
  <Application>Microsoft Office PowerPoint</Application>
  <PresentationFormat>On-screen Show (4:3)</PresentationFormat>
  <Paragraphs>112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 Describing Logic Circuit-I  </vt:lpstr>
      <vt:lpstr>3-1 Boolean Constants and Variables</vt:lpstr>
      <vt:lpstr>3-2 Truth Tables</vt:lpstr>
      <vt:lpstr>3-3 OR Operation With OR Gates</vt:lpstr>
      <vt:lpstr>3-3 OR Operation With OR Gates</vt:lpstr>
      <vt:lpstr>3-3 OR Operation With OR Gates</vt:lpstr>
      <vt:lpstr>3-4 AND Operations with AND gates</vt:lpstr>
      <vt:lpstr>3-4 AND Operations with AND gates</vt:lpstr>
      <vt:lpstr>3-5 NOT Operation(The Boolean expression for the NOT operation): </vt:lpstr>
      <vt:lpstr>3-5 NOT Operation</vt:lpstr>
      <vt:lpstr>3-5 NOT Operation</vt:lpstr>
      <vt:lpstr>Boolean Operations</vt:lpstr>
      <vt:lpstr>Order of Precedence of logical operators</vt:lpstr>
      <vt:lpstr>Describing Logic Circuits Algebraically</vt:lpstr>
      <vt:lpstr>3-6 Describing Logic Circuits Algebraically</vt:lpstr>
      <vt:lpstr>3-6 Describing Logic Circuits Algebraically</vt:lpstr>
      <vt:lpstr>3-6 Describing Logic Circuits Algebraically</vt:lpstr>
      <vt:lpstr>3-7 Evaluating Logic Circuit Outputs</vt:lpstr>
      <vt:lpstr>3-7 Evaluating Logic Circuit Outputs</vt:lpstr>
      <vt:lpstr>3-7 Evaluating Logic Circuit Outputs</vt:lpstr>
      <vt:lpstr>3-7 Evaluating Logic Circuit Outputs</vt:lpstr>
      <vt:lpstr>3-7 Evaluating Logic Circuit Outputs</vt:lpstr>
      <vt:lpstr>3-7 Evaluating Logic Circuit Outputs</vt:lpstr>
      <vt:lpstr>3-7 Evaluating Logic Circuit Outputs</vt:lpstr>
      <vt:lpstr>3-7 Evaluating Logic Circuit Outputs</vt:lpstr>
      <vt:lpstr>3-8 Implementing Circuits From Boolean Expressions</vt:lpstr>
      <vt:lpstr>3-8 Implementing Circuits From Boolean Expressions</vt:lpstr>
      <vt:lpstr>3-8 Implementing Circuits From Boolean Expressions</vt:lpstr>
      <vt:lpstr>3-8 Implementing Circuits From Boolean Expressions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2006-08-16T00:00:00Z</dcterms:created>
  <dcterms:modified xsi:type="dcterms:W3CDTF">2016-10-05T12:26:12Z</dcterms:modified>
</cp:coreProperties>
</file>