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2EC56-4611-4F00-B3C4-9F1FBDDE803B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6185E-A79C-416A-B837-34BF1944D6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5747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945FA-C77C-4521-A4EF-EE8ACC6EDE35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84206-21F1-4FCC-BCB9-590DEFDACC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99125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862A4-F8D6-4548-ADB7-992958FEBD8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3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045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831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22204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1960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45041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4199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081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49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719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35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6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859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656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575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05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031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456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6857999" cy="2057400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Simplifying Logic Circuit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100" dirty="0"/>
              <a:t/>
            </a:r>
            <a:br>
              <a:rPr lang="en-US" sz="2100" dirty="0"/>
            </a:b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5943600"/>
            <a:ext cx="4725680" cy="609600"/>
          </a:xfrm>
        </p:spPr>
        <p:txBody>
          <a:bodyPr>
            <a:noAutofit/>
          </a:bodyPr>
          <a:lstStyle/>
          <a:p>
            <a:pPr algn="l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393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4-1 Sum-of-Products Form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456406" y="1143000"/>
            <a:ext cx="8518525" cy="10953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 smtClean="0"/>
              <a:t>A </a:t>
            </a:r>
            <a:r>
              <a:rPr lang="en-US" altLang="en-US" b="1" dirty="0" smtClean="0"/>
              <a:t>Sum-of-products (SOP)</a:t>
            </a:r>
            <a:r>
              <a:rPr lang="en-US" altLang="en-US" dirty="0" smtClean="0"/>
              <a:t> expression will appear as two or more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en-US" dirty="0" smtClean="0"/>
              <a:t> terms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altLang="en-US" dirty="0" smtClean="0"/>
              <a:t>ed together.</a:t>
            </a:r>
          </a:p>
        </p:txBody>
      </p:sp>
      <p:pic>
        <p:nvPicPr>
          <p:cNvPr id="201733" name="Picture 5" descr="ua04_00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0875" y="2027238"/>
            <a:ext cx="5589588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6481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4-1 Sum-of-Products Form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The </a:t>
            </a:r>
            <a:r>
              <a:rPr lang="en-US" altLang="en-US" b="1" dirty="0" smtClean="0"/>
              <a:t>product-of-sums (POS) </a:t>
            </a:r>
            <a:r>
              <a:rPr lang="en-US" altLang="en-US" dirty="0" smtClean="0"/>
              <a:t>form consists of two or more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altLang="en-US" dirty="0" smtClean="0"/>
              <a:t> terms (sums)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en-US" dirty="0" smtClean="0"/>
              <a:t>ed together.</a:t>
            </a:r>
          </a:p>
        </p:txBody>
      </p:sp>
      <p:pic>
        <p:nvPicPr>
          <p:cNvPr id="394245" name="Picture 5" descr="ua04_00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88843"/>
            <a:ext cx="6645275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688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4-2 Simplifying Logic Circuits</a:t>
            </a:r>
          </a:p>
        </p:txBody>
      </p:sp>
      <p:sp>
        <p:nvSpPr>
          <p:cNvPr id="20275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86716"/>
            <a:ext cx="7772400" cy="93345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The circuits shown provide the same output</a:t>
            </a:r>
          </a:p>
          <a:p>
            <a:pPr lvl="1" eaLnBrk="1" hangingPunct="1"/>
            <a:r>
              <a:rPr lang="en-US" altLang="en-US" dirty="0" smtClean="0"/>
              <a:t>Circuit (b) is clearly less complex.</a:t>
            </a:r>
          </a:p>
        </p:txBody>
      </p:sp>
      <p:pic>
        <p:nvPicPr>
          <p:cNvPr id="202758" name="Picture 6" descr="fg04_00000_AAGTNMY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4550" y="2047875"/>
            <a:ext cx="8088313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2760" name="Group 8"/>
          <p:cNvGrpSpPr>
            <a:grpSpLocks/>
          </p:cNvGrpSpPr>
          <p:nvPr/>
        </p:nvGrpSpPr>
        <p:grpSpPr bwMode="auto">
          <a:xfrm>
            <a:off x="728663" y="5483225"/>
            <a:ext cx="7772400" cy="739775"/>
            <a:chOff x="459" y="3454"/>
            <a:chExt cx="4896" cy="466"/>
          </a:xfrm>
        </p:grpSpPr>
        <p:sp>
          <p:nvSpPr>
            <p:cNvPr id="11271" name="Rectangle 5"/>
            <p:cNvSpPr>
              <a:spLocks noChangeArrowheads="1"/>
            </p:cNvSpPr>
            <p:nvPr/>
          </p:nvSpPr>
          <p:spPr bwMode="auto">
            <a:xfrm>
              <a:off x="459" y="3460"/>
              <a:ext cx="489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30000"/>
                </a:spcBef>
              </a:pPr>
              <a:r>
                <a:rPr lang="en-US" altLang="en-US" sz="2000" b="1" dirty="0">
                  <a:latin typeface="Arial" charset="0"/>
                  <a:cs typeface="Arial" charset="0"/>
                </a:rPr>
                <a:t>Logic circuits can be simplified using</a:t>
              </a:r>
              <a:br>
                <a:rPr lang="en-US" altLang="en-US" sz="2000" b="1" dirty="0">
                  <a:latin typeface="Arial" charset="0"/>
                  <a:cs typeface="Arial" charset="0"/>
                </a:rPr>
              </a:br>
              <a:r>
                <a:rPr lang="en-US" altLang="en-US" sz="2000" b="1" dirty="0">
                  <a:latin typeface="Arial" charset="0"/>
                  <a:cs typeface="Arial" charset="0"/>
                </a:rPr>
                <a:t>Boolean algebra and Karnaugh mapping.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1295" y="3454"/>
              <a:ext cx="3230" cy="4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18041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4-3 Algebraic Simplification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518525" cy="24288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Place the expression in SOP form by applying DeMorgan’s theorems and multiplying terms.</a:t>
            </a:r>
          </a:p>
          <a:p>
            <a:pPr eaLnBrk="1" hangingPunct="1"/>
            <a:r>
              <a:rPr lang="en-US" altLang="en-US" dirty="0" smtClean="0"/>
              <a:t>Check the SOP form for common factors.</a:t>
            </a:r>
          </a:p>
          <a:p>
            <a:pPr lvl="1" eaLnBrk="1" hangingPunct="1"/>
            <a:r>
              <a:rPr lang="en-US" altLang="en-US" dirty="0" smtClean="0"/>
              <a:t>Factoring where possible should eliminate one</a:t>
            </a:r>
            <a:br>
              <a:rPr lang="en-US" altLang="en-US" dirty="0" smtClean="0"/>
            </a:br>
            <a:r>
              <a:rPr lang="en-US" altLang="en-US" dirty="0" smtClean="0"/>
              <a:t>or more terms.</a:t>
            </a:r>
          </a:p>
        </p:txBody>
      </p:sp>
    </p:spTree>
    <p:extLst>
      <p:ext uri="{BB962C8B-B14F-4D97-AF65-F5344CB8AC3E}">
        <p14:creationId xmlns:p14="http://schemas.microsoft.com/office/powerpoint/2010/main" xmlns="" val="353653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4-3 Algebraic Simplification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533111" y="990600"/>
            <a:ext cx="8518525" cy="638175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b="1" dirty="0" smtClean="0"/>
              <a:t>Simplify the logic circuit shown.</a:t>
            </a:r>
          </a:p>
        </p:txBody>
      </p:sp>
      <p:pic>
        <p:nvPicPr>
          <p:cNvPr id="395269" name="Picture 5" descr="fg04_0020a_AAGTNMZ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513" y="1462088"/>
            <a:ext cx="8328025" cy="2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5281" name="Group 17"/>
          <p:cNvGrpSpPr>
            <a:grpSpLocks/>
          </p:cNvGrpSpPr>
          <p:nvPr/>
        </p:nvGrpSpPr>
        <p:grpSpPr bwMode="auto">
          <a:xfrm>
            <a:off x="576263" y="4010025"/>
            <a:ext cx="8542337" cy="366713"/>
            <a:chOff x="363" y="2526"/>
            <a:chExt cx="5381" cy="231"/>
          </a:xfrm>
        </p:grpSpPr>
        <p:sp>
          <p:nvSpPr>
            <p:cNvPr id="13321" name="Rectangle 7"/>
            <p:cNvSpPr>
              <a:spLocks noChangeArrowheads="1"/>
            </p:cNvSpPr>
            <p:nvPr/>
          </p:nvSpPr>
          <p:spPr bwMode="auto">
            <a:xfrm>
              <a:off x="363" y="2526"/>
              <a:ext cx="5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dirty="0">
                  <a:latin typeface="Arial" charset="0"/>
                </a:rPr>
                <a:t>The first step is to determine the expression for the output:</a:t>
              </a:r>
            </a:p>
          </p:txBody>
        </p:sp>
        <p:grpSp>
          <p:nvGrpSpPr>
            <p:cNvPr id="13322" name="Group 13"/>
            <p:cNvGrpSpPr>
              <a:grpSpLocks/>
            </p:cNvGrpSpPr>
            <p:nvPr/>
          </p:nvGrpSpPr>
          <p:grpSpPr bwMode="auto">
            <a:xfrm>
              <a:off x="4184" y="2526"/>
              <a:ext cx="1560" cy="231"/>
              <a:chOff x="4184" y="2568"/>
              <a:chExt cx="1560" cy="231"/>
            </a:xfrm>
          </p:grpSpPr>
          <p:sp>
            <p:nvSpPr>
              <p:cNvPr id="395272" name="Rectangle 8"/>
              <p:cNvSpPr>
                <a:spLocks noChangeArrowheads="1"/>
              </p:cNvSpPr>
              <p:nvPr/>
            </p:nvSpPr>
            <p:spPr bwMode="auto">
              <a:xfrm>
                <a:off x="4184" y="2568"/>
                <a:ext cx="1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en-US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z = ABC + AB • (A C)</a:t>
                </a:r>
                <a:endPara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324" name="Line 9"/>
              <p:cNvSpPr>
                <a:spLocks noChangeShapeType="1"/>
              </p:cNvSpPr>
              <p:nvPr/>
            </p:nvSpPr>
            <p:spPr bwMode="auto">
              <a:xfrm>
                <a:off x="5066" y="2606"/>
                <a:ext cx="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25" name="Line 10"/>
              <p:cNvSpPr>
                <a:spLocks noChangeShapeType="1"/>
              </p:cNvSpPr>
              <p:nvPr/>
            </p:nvSpPr>
            <p:spPr bwMode="auto">
              <a:xfrm>
                <a:off x="5348" y="2606"/>
                <a:ext cx="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26" name="Line 11"/>
              <p:cNvSpPr>
                <a:spLocks noChangeShapeType="1"/>
              </p:cNvSpPr>
              <p:nvPr/>
            </p:nvSpPr>
            <p:spPr bwMode="auto">
              <a:xfrm>
                <a:off x="5496" y="2606"/>
                <a:ext cx="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27" name="Line 12"/>
              <p:cNvSpPr>
                <a:spLocks noChangeShapeType="1"/>
              </p:cNvSpPr>
              <p:nvPr/>
            </p:nvSpPr>
            <p:spPr bwMode="auto">
              <a:xfrm>
                <a:off x="5348" y="2586"/>
                <a:ext cx="2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395279" name="Rectangle 15"/>
          <p:cNvSpPr>
            <a:spLocks noChangeArrowheads="1"/>
          </p:cNvSpPr>
          <p:nvPr/>
        </p:nvSpPr>
        <p:spPr bwMode="auto">
          <a:xfrm>
            <a:off x="574675" y="4478338"/>
            <a:ext cx="24733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dirty="0">
                <a:latin typeface="Arial" charset="0"/>
              </a:rPr>
              <a:t>Once the expression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is determined, break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down large inverter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signs by DeMorgan’s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theorems &amp; multiply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out all terms.</a:t>
            </a:r>
          </a:p>
        </p:txBody>
      </p:sp>
      <p:pic>
        <p:nvPicPr>
          <p:cNvPr id="395280" name="Picture 16" descr="ua04_000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657725"/>
            <a:ext cx="5703888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7275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  <p:bldP spid="3952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4-3 Algebraic Simplification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548517" y="1175544"/>
            <a:ext cx="8518525" cy="638175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b="1" dirty="0" smtClean="0"/>
              <a:t>Simplify the logic circuit shown.</a:t>
            </a:r>
          </a:p>
        </p:txBody>
      </p:sp>
      <p:pic>
        <p:nvPicPr>
          <p:cNvPr id="14341" name="Picture 4" descr="fg04_0020a_AAGTNMZ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513" y="1462088"/>
            <a:ext cx="8328025" cy="2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7334" name="Group 22"/>
          <p:cNvGrpSpPr>
            <a:grpSpLocks/>
          </p:cNvGrpSpPr>
          <p:nvPr/>
        </p:nvGrpSpPr>
        <p:grpSpPr bwMode="auto">
          <a:xfrm>
            <a:off x="576263" y="4010025"/>
            <a:ext cx="8191500" cy="641350"/>
            <a:chOff x="363" y="2526"/>
            <a:chExt cx="5160" cy="404"/>
          </a:xfrm>
        </p:grpSpPr>
        <p:sp>
          <p:nvSpPr>
            <p:cNvPr id="14347" name="Rectangle 6"/>
            <p:cNvSpPr>
              <a:spLocks noChangeArrowheads="1"/>
            </p:cNvSpPr>
            <p:nvPr/>
          </p:nvSpPr>
          <p:spPr bwMode="auto">
            <a:xfrm>
              <a:off x="363" y="2526"/>
              <a:ext cx="51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dirty="0">
                  <a:latin typeface="Arial" charset="0"/>
                </a:rPr>
                <a:t>Factoring—the first &amp; third terms above have</a:t>
              </a:r>
              <a:br>
                <a:rPr lang="en-US" altLang="en-US" dirty="0">
                  <a:latin typeface="Arial" charset="0"/>
                </a:rPr>
              </a:br>
              <a:r>
                <a:rPr lang="en-US" altLang="en-US" b="1" i="1" dirty="0">
                  <a:latin typeface="Arial" charset="0"/>
                </a:rPr>
                <a:t>AC</a:t>
              </a:r>
              <a:r>
                <a:rPr lang="en-US" altLang="en-US" i="1" dirty="0">
                  <a:latin typeface="Arial" charset="0"/>
                </a:rPr>
                <a:t> </a:t>
              </a:r>
              <a:r>
                <a:rPr lang="en-US" altLang="en-US" dirty="0">
                  <a:latin typeface="Arial" charset="0"/>
                </a:rPr>
                <a:t>in common, which can be factored out:</a:t>
              </a:r>
            </a:p>
          </p:txBody>
        </p:sp>
        <p:pic>
          <p:nvPicPr>
            <p:cNvPr id="14348" name="Picture 18" descr="ua04_0000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4" y="2580"/>
              <a:ext cx="15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7335" name="Group 23"/>
          <p:cNvGrpSpPr>
            <a:grpSpLocks/>
          </p:cNvGrpSpPr>
          <p:nvPr/>
        </p:nvGrpSpPr>
        <p:grpSpPr bwMode="auto">
          <a:xfrm>
            <a:off x="574675" y="4762500"/>
            <a:ext cx="6743700" cy="627063"/>
            <a:chOff x="362" y="3000"/>
            <a:chExt cx="4248" cy="395"/>
          </a:xfrm>
        </p:grpSpPr>
        <p:pic>
          <p:nvPicPr>
            <p:cNvPr id="14345" name="Picture 17" descr="ua04_0000c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4" y="3000"/>
              <a:ext cx="1196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6" name="Rectangle 19"/>
            <p:cNvSpPr>
              <a:spLocks noChangeArrowheads="1"/>
            </p:cNvSpPr>
            <p:nvPr/>
          </p:nvSpPr>
          <p:spPr bwMode="auto">
            <a:xfrm>
              <a:off x="362" y="3066"/>
              <a:ext cx="17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dirty="0">
                  <a:latin typeface="Arial" charset="0"/>
                </a:rPr>
                <a:t>Since </a:t>
              </a:r>
              <a:r>
                <a:rPr lang="en-US" altLang="en-US" b="1" i="1" dirty="0">
                  <a:latin typeface="Arial" charset="0"/>
                </a:rPr>
                <a:t>B </a:t>
              </a:r>
              <a:r>
                <a:rPr lang="en-US" altLang="en-US" dirty="0">
                  <a:latin typeface="Arial" charset="0"/>
                </a:rPr>
                <a:t>+</a:t>
              </a:r>
              <a:r>
                <a:rPr lang="en-US" altLang="en-US" b="1" i="1" dirty="0">
                  <a:latin typeface="Arial" charset="0"/>
                </a:rPr>
                <a:t> B</a:t>
              </a:r>
              <a:r>
                <a:rPr lang="en-US" altLang="en-US" dirty="0">
                  <a:latin typeface="Arial" charset="0"/>
                </a:rPr>
                <a:t> = 1, then…</a:t>
              </a:r>
            </a:p>
          </p:txBody>
        </p:sp>
      </p:grpSp>
      <p:sp>
        <p:nvSpPr>
          <p:cNvPr id="397332" name="Rectangle 20"/>
          <p:cNvSpPr>
            <a:spLocks noChangeArrowheads="1"/>
          </p:cNvSpPr>
          <p:nvPr/>
        </p:nvSpPr>
        <p:spPr bwMode="auto">
          <a:xfrm>
            <a:off x="574675" y="5638800"/>
            <a:ext cx="3387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dirty="0">
                <a:latin typeface="Arial" charset="0"/>
              </a:rPr>
              <a:t>Factor out </a:t>
            </a:r>
            <a:r>
              <a:rPr lang="en-US" altLang="en-US" b="1" i="1" dirty="0">
                <a:latin typeface="Arial" charset="0"/>
              </a:rPr>
              <a:t>A</a:t>
            </a:r>
            <a:r>
              <a:rPr lang="en-US" altLang="en-US" dirty="0">
                <a:latin typeface="Arial" charset="0"/>
              </a:rPr>
              <a:t>, which results in…</a:t>
            </a:r>
          </a:p>
        </p:txBody>
      </p:sp>
    </p:spTree>
    <p:extLst>
      <p:ext uri="{BB962C8B-B14F-4D97-AF65-F5344CB8AC3E}">
        <p14:creationId xmlns:p14="http://schemas.microsoft.com/office/powerpoint/2010/main" xmlns="" val="126763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4-3 Algebraic Simplification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608462" y="1259243"/>
            <a:ext cx="8518525" cy="638175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b="1" dirty="0" smtClean="0"/>
              <a:t>Simplified logic circuit.</a:t>
            </a:r>
          </a:p>
        </p:txBody>
      </p:sp>
      <p:grpSp>
        <p:nvGrpSpPr>
          <p:cNvPr id="398351" name="Group 15"/>
          <p:cNvGrpSpPr>
            <a:grpSpLocks/>
          </p:cNvGrpSpPr>
          <p:nvPr/>
        </p:nvGrpSpPr>
        <p:grpSpPr bwMode="auto">
          <a:xfrm>
            <a:off x="1055688" y="1670050"/>
            <a:ext cx="5886450" cy="2106613"/>
            <a:chOff x="665" y="1052"/>
            <a:chExt cx="3708" cy="1327"/>
          </a:xfrm>
        </p:grpSpPr>
        <p:grpSp>
          <p:nvGrpSpPr>
            <p:cNvPr id="15366" name="Group 13"/>
            <p:cNvGrpSpPr>
              <a:grpSpLocks/>
            </p:cNvGrpSpPr>
            <p:nvPr/>
          </p:nvGrpSpPr>
          <p:grpSpPr bwMode="auto">
            <a:xfrm>
              <a:off x="2148" y="2052"/>
              <a:ext cx="1443" cy="327"/>
              <a:chOff x="3405" y="3552"/>
              <a:chExt cx="1443" cy="327"/>
            </a:xfrm>
          </p:grpSpPr>
          <p:sp>
            <p:nvSpPr>
              <p:cNvPr id="398343" name="Rectangle 7"/>
              <p:cNvSpPr>
                <a:spLocks noChangeArrowheads="1"/>
              </p:cNvSpPr>
              <p:nvPr/>
            </p:nvSpPr>
            <p:spPr bwMode="auto">
              <a:xfrm>
                <a:off x="3405" y="3552"/>
                <a:ext cx="144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en-US" sz="28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z = A</a:t>
                </a:r>
                <a:r>
                  <a:rPr lang="en-US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(</a:t>
                </a:r>
                <a:r>
                  <a:rPr lang="en-US" altLang="en-US" sz="28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 + B</a:t>
                </a:r>
                <a:r>
                  <a:rPr lang="en-US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)</a:t>
                </a:r>
                <a:endParaRPr lang="en-US" altLang="en-US" sz="28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369" name="Line 8"/>
              <p:cNvSpPr>
                <a:spLocks noChangeShapeType="1"/>
              </p:cNvSpPr>
              <p:nvPr/>
            </p:nvSpPr>
            <p:spPr bwMode="auto">
              <a:xfrm>
                <a:off x="4503" y="3590"/>
                <a:ext cx="1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15367" name="Picture 14" descr="fg04_0020b_AAGTNMZ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" y="1052"/>
              <a:ext cx="3708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40828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99091" y="-341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4-5 Karnaugh Map Method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520700" y="733425"/>
            <a:ext cx="8518525" cy="19272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A graphical method of simplifying logic equations or truth tables—also called a K map.</a:t>
            </a:r>
          </a:p>
          <a:p>
            <a:pPr eaLnBrk="1" hangingPunct="1"/>
            <a:r>
              <a:rPr lang="en-US" altLang="en-US" dirty="0" smtClean="0"/>
              <a:t>Theoretically can be used for any number of input variables—practically limited to 5 or 6 variables.</a:t>
            </a:r>
          </a:p>
        </p:txBody>
      </p:sp>
      <p:grpSp>
        <p:nvGrpSpPr>
          <p:cNvPr id="205830" name="Group 6"/>
          <p:cNvGrpSpPr>
            <a:grpSpLocks/>
          </p:cNvGrpSpPr>
          <p:nvPr/>
        </p:nvGrpSpPr>
        <p:grpSpPr bwMode="auto">
          <a:xfrm>
            <a:off x="520700" y="3044825"/>
            <a:ext cx="8478838" cy="2589213"/>
            <a:chOff x="328" y="1918"/>
            <a:chExt cx="5341" cy="1631"/>
          </a:xfrm>
        </p:grpSpPr>
        <p:sp>
          <p:nvSpPr>
            <p:cNvPr id="22534" name="Rectangle 4"/>
            <p:cNvSpPr>
              <a:spLocks noChangeArrowheads="1"/>
            </p:cNvSpPr>
            <p:nvPr/>
          </p:nvSpPr>
          <p:spPr bwMode="auto">
            <a:xfrm>
              <a:off x="328" y="1918"/>
              <a:ext cx="5341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30000"/>
                </a:spcBef>
              </a:pPr>
              <a:r>
                <a:rPr lang="en-US" altLang="en-US" sz="2000" b="1" dirty="0">
                  <a:latin typeface="Arial" charset="0"/>
                  <a:cs typeface="Arial" charset="0"/>
                </a:rPr>
                <a:t>The truth table values are placed in the K map.</a:t>
              </a:r>
              <a:br>
                <a:rPr lang="en-US" altLang="en-US" sz="2000" b="1" dirty="0">
                  <a:latin typeface="Arial" charset="0"/>
                  <a:cs typeface="Arial" charset="0"/>
                </a:rPr>
              </a:br>
              <a:r>
                <a:rPr lang="en-US" altLang="en-US" sz="2000" b="1" dirty="0">
                  <a:latin typeface="Arial" charset="0"/>
                  <a:cs typeface="Arial" charset="0"/>
                </a:rPr>
                <a:t>Shown here is a two-variable map.  </a:t>
              </a:r>
            </a:p>
          </p:txBody>
        </p:sp>
        <p:pic>
          <p:nvPicPr>
            <p:cNvPr id="22535" name="Picture 5" descr="fg04_0110a_AAGTNNJ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" y="2443"/>
              <a:ext cx="5246" cy="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9879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39666" y="14859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4-5 Karnaugh Map Method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487907" y="943768"/>
            <a:ext cx="8274050" cy="665163"/>
          </a:xfrm>
          <a:noFill/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z="2500" b="1" dirty="0" smtClean="0"/>
              <a:t>Four-variable K-Map.</a:t>
            </a:r>
          </a:p>
        </p:txBody>
      </p:sp>
      <p:pic>
        <p:nvPicPr>
          <p:cNvPr id="206855" name="Picture 7" descr="fg04_0110c_AAGTNNJ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5906" y="1347069"/>
            <a:ext cx="7604125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6859" name="Group 11"/>
          <p:cNvGrpSpPr>
            <a:grpSpLocks/>
          </p:cNvGrpSpPr>
          <p:nvPr/>
        </p:nvGrpSpPr>
        <p:grpSpPr bwMode="auto">
          <a:xfrm>
            <a:off x="3663950" y="4600575"/>
            <a:ext cx="5145088" cy="1557338"/>
            <a:chOff x="2308" y="2898"/>
            <a:chExt cx="3241" cy="981"/>
          </a:xfrm>
        </p:grpSpPr>
        <p:sp>
          <p:nvSpPr>
            <p:cNvPr id="206856" name="Rectangle 8"/>
            <p:cNvSpPr>
              <a:spLocks noChangeArrowheads="1"/>
            </p:cNvSpPr>
            <p:nvPr/>
          </p:nvSpPr>
          <p:spPr bwMode="auto">
            <a:xfrm>
              <a:off x="2308" y="2908"/>
              <a:ext cx="3241" cy="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en-US" sz="2000" dirty="0" smtClean="0">
                  <a:cs typeface="Arial" panose="020B0604020202020204" pitchFamily="34" charset="0"/>
                </a:rPr>
                <a:t>Adjacent K map square differ in only one variable both horizontally and vertically.</a:t>
              </a:r>
            </a:p>
            <a:p>
              <a:pPr algn="ctr" eaLnBrk="1" hangingPunct="1">
                <a:buFontTx/>
                <a:buNone/>
                <a:defRPr/>
              </a:pPr>
              <a:r>
                <a:rPr lang="en-US" altLang="en-US" sz="2000" dirty="0" smtClean="0">
                  <a:cs typeface="Arial" panose="020B0604020202020204" pitchFamily="34" charset="0"/>
                </a:rPr>
                <a:t>A SOP expression can be obtained by </a:t>
              </a:r>
              <a:r>
                <a:rPr lang="en-US" altLang="en-US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OR</a:t>
              </a:r>
              <a:r>
                <a:rPr lang="en-US" altLang="en-US" sz="2000" dirty="0" smtClean="0">
                  <a:cs typeface="Arial" panose="020B0604020202020204" pitchFamily="34" charset="0"/>
                </a:rPr>
                <a:t>ing all squares that contain a 1.</a:t>
              </a:r>
            </a:p>
          </p:txBody>
        </p:sp>
        <p:sp>
          <p:nvSpPr>
            <p:cNvPr id="23560" name="Rectangle 10"/>
            <p:cNvSpPr>
              <a:spLocks noChangeArrowheads="1"/>
            </p:cNvSpPr>
            <p:nvPr/>
          </p:nvSpPr>
          <p:spPr bwMode="auto">
            <a:xfrm>
              <a:off x="2424" y="2898"/>
              <a:ext cx="3000" cy="9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52278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228600"/>
            <a:ext cx="6347713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4-5 Karnaugh Map Method</a:t>
            </a:r>
          </a:p>
        </p:txBody>
      </p:sp>
      <p:grpSp>
        <p:nvGrpSpPr>
          <p:cNvPr id="207891" name="Group 19"/>
          <p:cNvGrpSpPr>
            <a:grpSpLocks/>
          </p:cNvGrpSpPr>
          <p:nvPr/>
        </p:nvGrpSpPr>
        <p:grpSpPr bwMode="auto">
          <a:xfrm>
            <a:off x="447675" y="1111250"/>
            <a:ext cx="8582025" cy="4956175"/>
            <a:chOff x="282" y="700"/>
            <a:chExt cx="5406" cy="3122"/>
          </a:xfrm>
        </p:grpSpPr>
        <p:sp>
          <p:nvSpPr>
            <p:cNvPr id="24581" name="Rectangle 20"/>
            <p:cNvSpPr>
              <a:spLocks noChangeArrowheads="1"/>
            </p:cNvSpPr>
            <p:nvPr/>
          </p:nvSpPr>
          <p:spPr bwMode="auto">
            <a:xfrm>
              <a:off x="282" y="700"/>
              <a:ext cx="5366" cy="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30000"/>
                </a:spcBef>
              </a:pPr>
              <a:r>
                <a:rPr lang="en-US" altLang="en-US" sz="2500" b="1" dirty="0">
                  <a:latin typeface="Arial" charset="0"/>
                  <a:cs typeface="Arial" charset="0"/>
                </a:rPr>
                <a:t>Looping 1s in adjacent groups of 2, 4, or 8</a:t>
              </a:r>
              <a:br>
                <a:rPr lang="en-US" altLang="en-US" sz="2500" b="1" dirty="0">
                  <a:latin typeface="Arial" charset="0"/>
                  <a:cs typeface="Arial" charset="0"/>
                </a:rPr>
              </a:br>
              <a:r>
                <a:rPr lang="en-US" altLang="en-US" sz="2500" b="1" dirty="0">
                  <a:latin typeface="Arial" charset="0"/>
                  <a:cs typeface="Arial" charset="0"/>
                </a:rPr>
                <a:t>will result in further simplification.</a:t>
              </a:r>
            </a:p>
          </p:txBody>
        </p:sp>
        <p:grpSp>
          <p:nvGrpSpPr>
            <p:cNvPr id="24582" name="Group 21"/>
            <p:cNvGrpSpPr>
              <a:grpSpLocks/>
            </p:cNvGrpSpPr>
            <p:nvPr/>
          </p:nvGrpSpPr>
          <p:grpSpPr bwMode="auto">
            <a:xfrm>
              <a:off x="402" y="1175"/>
              <a:ext cx="5286" cy="1288"/>
              <a:chOff x="408" y="1109"/>
              <a:chExt cx="5286" cy="1288"/>
            </a:xfrm>
          </p:grpSpPr>
          <p:grpSp>
            <p:nvGrpSpPr>
              <p:cNvPr id="24589" name="Group 22"/>
              <p:cNvGrpSpPr>
                <a:grpSpLocks/>
              </p:cNvGrpSpPr>
              <p:nvPr/>
            </p:nvGrpSpPr>
            <p:grpSpPr bwMode="auto">
              <a:xfrm>
                <a:off x="408" y="1109"/>
                <a:ext cx="5286" cy="1062"/>
                <a:chOff x="408" y="1181"/>
                <a:chExt cx="5286" cy="1062"/>
              </a:xfrm>
            </p:grpSpPr>
            <p:pic>
              <p:nvPicPr>
                <p:cNvPr id="24591" name="Picture 23" descr="fg04_0120a_AAGTNNI0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96" y="1211"/>
                  <a:ext cx="1077" cy="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592" name="Picture 24" descr="fg04_0120b_AAGTNNI0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" y="1223"/>
                  <a:ext cx="1071" cy="9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593" name="Picture 25" descr="fg04_0120c_AAGTNNI0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20" y="1213"/>
                  <a:ext cx="1250" cy="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594" name="Picture 26" descr="fg04_0120d_AAGTNNI0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45" y="1181"/>
                  <a:ext cx="1549" cy="1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4590" name="Rectangle 27"/>
              <p:cNvSpPr>
                <a:spLocks noChangeArrowheads="1"/>
              </p:cNvSpPr>
              <p:nvPr/>
            </p:nvSpPr>
            <p:spPr bwMode="auto">
              <a:xfrm>
                <a:off x="423" y="2158"/>
                <a:ext cx="5212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spcBef>
                    <a:spcPct val="30000"/>
                  </a:spcBef>
                </a:pPr>
                <a:r>
                  <a:rPr lang="en-US" altLang="en-US" sz="2000" b="1" dirty="0">
                    <a:latin typeface="Arial" charset="0"/>
                    <a:cs typeface="Arial" charset="0"/>
                  </a:rPr>
                  <a:t>Looping groups of 2 (Pairs)</a:t>
                </a:r>
              </a:p>
            </p:txBody>
          </p:sp>
        </p:grpSp>
        <p:grpSp>
          <p:nvGrpSpPr>
            <p:cNvPr id="24583" name="Group 28"/>
            <p:cNvGrpSpPr>
              <a:grpSpLocks/>
            </p:cNvGrpSpPr>
            <p:nvPr/>
          </p:nvGrpSpPr>
          <p:grpSpPr bwMode="auto">
            <a:xfrm>
              <a:off x="363" y="2784"/>
              <a:ext cx="2267" cy="1020"/>
              <a:chOff x="423" y="2784"/>
              <a:chExt cx="2267" cy="1020"/>
            </a:xfrm>
          </p:grpSpPr>
          <p:pic>
            <p:nvPicPr>
              <p:cNvPr id="24587" name="Picture 29" descr="fg04_0130b_AAGTNNK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5" y="2784"/>
                <a:ext cx="945" cy="10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88" name="Rectangle 30"/>
              <p:cNvSpPr>
                <a:spLocks noChangeArrowheads="1"/>
              </p:cNvSpPr>
              <p:nvPr/>
            </p:nvSpPr>
            <p:spPr bwMode="auto">
              <a:xfrm>
                <a:off x="423" y="3076"/>
                <a:ext cx="1311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spcBef>
                    <a:spcPct val="30000"/>
                  </a:spcBef>
                </a:pPr>
                <a:r>
                  <a:rPr lang="en-US" altLang="en-US" sz="2000" b="1" dirty="0">
                    <a:latin typeface="Arial" charset="0"/>
                    <a:cs typeface="Arial" charset="0"/>
                  </a:rPr>
                  <a:t>Groups of 4 (Quads)</a:t>
                </a:r>
              </a:p>
            </p:txBody>
          </p:sp>
        </p:grpSp>
        <p:grpSp>
          <p:nvGrpSpPr>
            <p:cNvPr id="24584" name="Group 31"/>
            <p:cNvGrpSpPr>
              <a:grpSpLocks/>
            </p:cNvGrpSpPr>
            <p:nvPr/>
          </p:nvGrpSpPr>
          <p:grpSpPr bwMode="auto">
            <a:xfrm>
              <a:off x="2985" y="2759"/>
              <a:ext cx="2331" cy="1063"/>
              <a:chOff x="2925" y="2759"/>
              <a:chExt cx="2331" cy="1063"/>
            </a:xfrm>
          </p:grpSpPr>
          <p:pic>
            <p:nvPicPr>
              <p:cNvPr id="24585" name="Picture 32" descr="fg04_0140d_AAGTNNM0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" y="2759"/>
                <a:ext cx="1002" cy="1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86" name="Rectangle 33"/>
              <p:cNvSpPr>
                <a:spLocks noChangeArrowheads="1"/>
              </p:cNvSpPr>
              <p:nvPr/>
            </p:nvSpPr>
            <p:spPr bwMode="auto">
              <a:xfrm>
                <a:off x="2925" y="3076"/>
                <a:ext cx="1311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spcBef>
                    <a:spcPct val="30000"/>
                  </a:spcBef>
                </a:pPr>
                <a:r>
                  <a:rPr lang="en-US" altLang="en-US" sz="2000" b="1" dirty="0">
                    <a:latin typeface="Arial" charset="0"/>
                    <a:cs typeface="Arial" charset="0"/>
                  </a:rPr>
                  <a:t>Groups of 8 (Octets)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51414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3-10 Boolean Theorems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506845" y="1828800"/>
            <a:ext cx="84788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0" dirty="0">
                <a:latin typeface="Arial" charset="0"/>
              </a:rPr>
              <a:t>The theorems or laws that follow may represent an expression containing more than one variable.</a:t>
            </a:r>
          </a:p>
        </p:txBody>
      </p:sp>
    </p:spTree>
    <p:extLst>
      <p:ext uri="{BB962C8B-B14F-4D97-AF65-F5344CB8AC3E}">
        <p14:creationId xmlns:p14="http://schemas.microsoft.com/office/powerpoint/2010/main" xmlns="" val="39336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4-5 Karnaugh Map Method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When the largest possible groups have been looped, only the common terms are placed</a:t>
            </a:r>
            <a:br>
              <a:rPr lang="en-US" altLang="en-US" dirty="0" smtClean="0"/>
            </a:br>
            <a:r>
              <a:rPr lang="en-US" altLang="en-US" dirty="0" smtClean="0"/>
              <a:t>in the final expression.</a:t>
            </a:r>
          </a:p>
          <a:p>
            <a:pPr lvl="1" eaLnBrk="1" hangingPunct="1"/>
            <a:r>
              <a:rPr lang="en-US" altLang="en-US" dirty="0" smtClean="0"/>
              <a:t>Looping may also be wrapped between top, bottom, and sides.</a:t>
            </a:r>
          </a:p>
        </p:txBody>
      </p:sp>
    </p:spTree>
    <p:extLst>
      <p:ext uri="{BB962C8B-B14F-4D97-AF65-F5344CB8AC3E}">
        <p14:creationId xmlns:p14="http://schemas.microsoft.com/office/powerpoint/2010/main" xmlns="" val="326268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152400"/>
            <a:ext cx="6347713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4-5 Karnaugh Map Method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544062" y="1025785"/>
            <a:ext cx="8470900" cy="32369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z="2400" dirty="0" smtClean="0"/>
              <a:t>Complete K map simplification process:</a:t>
            </a:r>
          </a:p>
          <a:p>
            <a:pPr lvl="1" eaLnBrk="1" hangingPunct="1">
              <a:defRPr/>
            </a:pPr>
            <a:r>
              <a:rPr lang="en-US" altLang="en-US" sz="2100" dirty="0" smtClean="0"/>
              <a:t>Construct the K map, place 1s as indicated in the truth table.</a:t>
            </a:r>
          </a:p>
          <a:p>
            <a:pPr lvl="1" eaLnBrk="1" hangingPunct="1">
              <a:defRPr/>
            </a:pPr>
            <a:r>
              <a:rPr lang="en-US" altLang="en-US" sz="2100" dirty="0" smtClean="0"/>
              <a:t>Loop 1s that are not adjacent to any other 1s.</a:t>
            </a:r>
          </a:p>
          <a:p>
            <a:pPr lvl="1" eaLnBrk="1" hangingPunct="1">
              <a:defRPr/>
            </a:pPr>
            <a:r>
              <a:rPr lang="en-US" altLang="en-US" sz="2100" dirty="0" smtClean="0"/>
              <a:t>Loop 1s that are in pairs.</a:t>
            </a:r>
          </a:p>
          <a:p>
            <a:pPr lvl="1" eaLnBrk="1" hangingPunct="1">
              <a:defRPr/>
            </a:pPr>
            <a:r>
              <a:rPr lang="en-US" altLang="en-US" sz="2100" dirty="0" smtClean="0"/>
              <a:t>Loop 1s in octets even if they have already been looped.</a:t>
            </a:r>
          </a:p>
          <a:p>
            <a:pPr lvl="1" eaLnBrk="1" hangingPunct="1">
              <a:defRPr/>
            </a:pPr>
            <a:r>
              <a:rPr lang="en-US" altLang="en-US" sz="2100" dirty="0" smtClean="0"/>
              <a:t>Loop quads that have one or more 1s not already looped.</a:t>
            </a:r>
          </a:p>
          <a:p>
            <a:pPr lvl="1" eaLnBrk="1" hangingPunct="1">
              <a:defRPr/>
            </a:pPr>
            <a:r>
              <a:rPr lang="en-US" altLang="en-US" sz="2100" dirty="0" smtClean="0"/>
              <a:t>Loop any pairs necessary to include 1</a:t>
            </a:r>
            <a:r>
              <a:rPr lang="en-US" altLang="en-US" sz="2100" baseline="30000" dirty="0" smtClean="0"/>
              <a:t>st</a:t>
            </a:r>
            <a:r>
              <a:rPr lang="en-US" altLang="en-US" sz="2100" dirty="0" smtClean="0"/>
              <a:t> not already looped.</a:t>
            </a:r>
          </a:p>
          <a:p>
            <a:pPr lvl="1" eaLnBrk="1" hangingPunct="1">
              <a:defRPr/>
            </a:pPr>
            <a:r>
              <a:rPr lang="en-US" altLang="en-US" sz="2100" dirty="0" smtClean="0"/>
              <a:t>Form the </a:t>
            </a:r>
            <a:r>
              <a:rPr lang="en-US" altLang="en-US" sz="21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altLang="en-US" sz="2100" dirty="0" smtClean="0"/>
              <a:t> sum of terms generated by each loop.</a:t>
            </a:r>
          </a:p>
        </p:txBody>
      </p:sp>
      <p:grpSp>
        <p:nvGrpSpPr>
          <p:cNvPr id="208902" name="Group 6"/>
          <p:cNvGrpSpPr>
            <a:grpSpLocks/>
          </p:cNvGrpSpPr>
          <p:nvPr/>
        </p:nvGrpSpPr>
        <p:grpSpPr bwMode="auto">
          <a:xfrm>
            <a:off x="1519238" y="4210050"/>
            <a:ext cx="6415087" cy="1885950"/>
            <a:chOff x="957" y="2652"/>
            <a:chExt cx="4041" cy="1188"/>
          </a:xfrm>
        </p:grpSpPr>
        <p:sp>
          <p:nvSpPr>
            <p:cNvPr id="26630" name="Rectangle 4"/>
            <p:cNvSpPr>
              <a:spLocks noChangeArrowheads="1"/>
            </p:cNvSpPr>
            <p:nvPr/>
          </p:nvSpPr>
          <p:spPr bwMode="auto">
            <a:xfrm>
              <a:off x="957" y="2678"/>
              <a:ext cx="4041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b="1" dirty="0">
                  <a:latin typeface="Arial" charset="0"/>
                </a:rPr>
                <a:t>When a variable appears in both complemented and</a:t>
              </a:r>
              <a:br>
                <a:rPr lang="en-US" altLang="en-US" b="1" dirty="0">
                  <a:latin typeface="Arial" charset="0"/>
                </a:rPr>
              </a:br>
              <a:r>
                <a:rPr lang="en-US" altLang="en-US" b="1" dirty="0">
                  <a:latin typeface="Arial" charset="0"/>
                </a:rPr>
                <a:t>uncomplemented form within a loop, that variable</a:t>
              </a:r>
              <a:br>
                <a:rPr lang="en-US" altLang="en-US" b="1" dirty="0">
                  <a:latin typeface="Arial" charset="0"/>
                </a:rPr>
              </a:br>
              <a:r>
                <a:rPr lang="en-US" altLang="en-US" b="1" dirty="0">
                  <a:latin typeface="Arial" charset="0"/>
                </a:rPr>
                <a:t>is eliminated from the expression.</a:t>
              </a:r>
              <a:br>
                <a:rPr lang="en-US" altLang="en-US" b="1" dirty="0">
                  <a:latin typeface="Arial" charset="0"/>
                </a:rPr>
              </a:br>
              <a:r>
                <a:rPr lang="en-US" altLang="en-US" b="1" dirty="0">
                  <a:latin typeface="Arial" charset="0"/>
                </a:rPr>
                <a:t/>
              </a:r>
              <a:br>
                <a:rPr lang="en-US" altLang="en-US" b="1" dirty="0">
                  <a:latin typeface="Arial" charset="0"/>
                </a:rPr>
              </a:br>
              <a:r>
                <a:rPr lang="en-US" altLang="en-US" b="1" dirty="0">
                  <a:latin typeface="Arial" charset="0"/>
                </a:rPr>
                <a:t>Variables that are the same for all squares of</a:t>
              </a:r>
              <a:br>
                <a:rPr lang="en-US" altLang="en-US" b="1" dirty="0">
                  <a:latin typeface="Arial" charset="0"/>
                </a:rPr>
              </a:br>
              <a:r>
                <a:rPr lang="en-US" altLang="en-US" b="1" dirty="0">
                  <a:latin typeface="Arial" charset="0"/>
                </a:rPr>
                <a:t>the loop must appear in the final expression.</a:t>
              </a:r>
            </a:p>
          </p:txBody>
        </p:sp>
        <p:sp>
          <p:nvSpPr>
            <p:cNvPr id="26631" name="Rectangle 5"/>
            <p:cNvSpPr>
              <a:spLocks noChangeArrowheads="1"/>
            </p:cNvSpPr>
            <p:nvPr/>
          </p:nvSpPr>
          <p:spPr bwMode="auto">
            <a:xfrm>
              <a:off x="1092" y="2652"/>
              <a:ext cx="3756" cy="11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8720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3-10 Boolean Theorems</a:t>
            </a:r>
          </a:p>
        </p:txBody>
      </p:sp>
      <p:grpSp>
        <p:nvGrpSpPr>
          <p:cNvPr id="416783" name="Group 15"/>
          <p:cNvGrpSpPr>
            <a:grpSpLocks/>
          </p:cNvGrpSpPr>
          <p:nvPr/>
        </p:nvGrpSpPr>
        <p:grpSpPr bwMode="auto">
          <a:xfrm>
            <a:off x="681038" y="3687763"/>
            <a:ext cx="8653462" cy="1381125"/>
            <a:chOff x="429" y="2323"/>
            <a:chExt cx="5451" cy="870"/>
          </a:xfrm>
        </p:grpSpPr>
        <p:pic>
          <p:nvPicPr>
            <p:cNvPr id="48142" name="Picture 10" descr="fg03_02503_AAGTNLT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" y="2354"/>
              <a:ext cx="2770" cy="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3" name="Rectangle 6"/>
            <p:cNvSpPr>
              <a:spLocks noChangeArrowheads="1"/>
            </p:cNvSpPr>
            <p:nvPr/>
          </p:nvSpPr>
          <p:spPr bwMode="auto">
            <a:xfrm>
              <a:off x="3045" y="2323"/>
              <a:ext cx="283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600" dirty="0">
                  <a:latin typeface="Arial" charset="0"/>
                </a:rPr>
                <a:t>Prove Theorem (3) by trying each case.</a:t>
              </a:r>
              <a:br>
                <a:rPr lang="en-US" altLang="en-US" sz="1600" dirty="0">
                  <a:latin typeface="Arial" charset="0"/>
                </a:rPr>
              </a:br>
              <a:r>
                <a:rPr lang="en-US" altLang="en-US" sz="1600" dirty="0">
                  <a:latin typeface="Arial" charset="0"/>
                </a:rPr>
                <a:t>If </a:t>
              </a:r>
              <a:r>
                <a:rPr lang="en-US" altLang="en-US" sz="1600" i="1" dirty="0">
                  <a:latin typeface="Arial" charset="0"/>
                </a:rPr>
                <a:t>x = </a:t>
              </a:r>
              <a:r>
                <a:rPr lang="en-US" altLang="en-US" sz="1600" dirty="0">
                  <a:latin typeface="Arial" charset="0"/>
                </a:rPr>
                <a:t>0, then 0 </a:t>
              </a:r>
              <a:r>
                <a:rPr lang="en-US" altLang="en-US" sz="1600" b="0" dirty="0"/>
                <a:t>•</a:t>
              </a:r>
              <a:r>
                <a:rPr lang="en-US" altLang="en-US" sz="1600" dirty="0">
                  <a:latin typeface="Arial" charset="0"/>
                </a:rPr>
                <a:t> 0 = 0</a:t>
              </a:r>
            </a:p>
            <a:p>
              <a:pPr algn="ctr" eaLnBrk="1" hangingPunct="1"/>
              <a:r>
                <a:rPr lang="en-US" altLang="en-US" sz="1600" dirty="0">
                  <a:latin typeface="Arial" charset="0"/>
                </a:rPr>
                <a:t>If </a:t>
              </a:r>
              <a:r>
                <a:rPr lang="en-US" altLang="en-US" sz="1600" i="1" dirty="0">
                  <a:latin typeface="Arial" charset="0"/>
                </a:rPr>
                <a:t>x  =</a:t>
              </a:r>
              <a:r>
                <a:rPr lang="en-US" altLang="en-US" sz="1600" dirty="0">
                  <a:latin typeface="Arial" charset="0"/>
                </a:rPr>
                <a:t> 1, then 1 </a:t>
              </a:r>
              <a:r>
                <a:rPr lang="en-US" altLang="en-US" sz="1600" b="0" dirty="0"/>
                <a:t>•</a:t>
              </a:r>
              <a:r>
                <a:rPr lang="en-US" altLang="en-US" sz="1600" dirty="0">
                  <a:latin typeface="Arial" charset="0"/>
                </a:rPr>
                <a:t> 1 =  1</a:t>
              </a:r>
            </a:p>
            <a:p>
              <a:pPr algn="ctr" eaLnBrk="1" hangingPunct="1"/>
              <a:r>
                <a:rPr lang="en-US" altLang="en-US" sz="1600" dirty="0">
                  <a:latin typeface="Arial" charset="0"/>
                </a:rPr>
                <a:t>Thus, </a:t>
              </a:r>
              <a:r>
                <a:rPr lang="en-US" altLang="en-US" sz="1600" i="1" dirty="0">
                  <a:latin typeface="Arial" charset="0"/>
                </a:rPr>
                <a:t>x </a:t>
              </a:r>
              <a:r>
                <a:rPr lang="en-US" altLang="en-US" sz="1600" b="0" dirty="0"/>
                <a:t>•</a:t>
              </a:r>
              <a:r>
                <a:rPr lang="en-US" altLang="en-US" sz="1600" i="1" dirty="0">
                  <a:latin typeface="Arial" charset="0"/>
                </a:rPr>
                <a:t> </a:t>
              </a:r>
              <a:r>
                <a:rPr lang="en-US" altLang="en-US" sz="1600" dirty="0">
                  <a:latin typeface="Arial" charset="0"/>
                </a:rPr>
                <a:t>x = x</a:t>
              </a:r>
            </a:p>
          </p:txBody>
        </p:sp>
      </p:grpSp>
      <p:grpSp>
        <p:nvGrpSpPr>
          <p:cNvPr id="416782" name="Group 14"/>
          <p:cNvGrpSpPr>
            <a:grpSpLocks/>
          </p:cNvGrpSpPr>
          <p:nvPr/>
        </p:nvGrpSpPr>
        <p:grpSpPr bwMode="auto">
          <a:xfrm>
            <a:off x="125413" y="2236788"/>
            <a:ext cx="8963025" cy="1331912"/>
            <a:chOff x="79" y="1409"/>
            <a:chExt cx="5646" cy="839"/>
          </a:xfrm>
        </p:grpSpPr>
        <p:sp>
          <p:nvSpPr>
            <p:cNvPr id="48140" name="Rectangle 5"/>
            <p:cNvSpPr>
              <a:spLocks noChangeArrowheads="1"/>
            </p:cNvSpPr>
            <p:nvPr/>
          </p:nvSpPr>
          <p:spPr bwMode="auto">
            <a:xfrm>
              <a:off x="79" y="1514"/>
              <a:ext cx="288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600" dirty="0">
                  <a:latin typeface="Arial" charset="0"/>
                </a:rPr>
                <a:t>Theorem (2) is also obvious</a:t>
              </a:r>
              <a:br>
                <a:rPr lang="en-US" altLang="en-US" sz="1600" dirty="0">
                  <a:latin typeface="Arial" charset="0"/>
                </a:rPr>
              </a:br>
              <a:r>
                <a:rPr lang="en-US" altLang="en-US" sz="1600" dirty="0">
                  <a:latin typeface="Arial" charset="0"/>
                </a:rPr>
                <a:t>by comparison with ordinary</a:t>
              </a:r>
              <a:br>
                <a:rPr lang="en-US" altLang="en-US" sz="1600" dirty="0">
                  <a:latin typeface="Arial" charset="0"/>
                </a:rPr>
              </a:br>
              <a:r>
                <a:rPr lang="en-US" altLang="en-US" sz="1600" dirty="0">
                  <a:latin typeface="Arial" charset="0"/>
                </a:rPr>
                <a:t>multiplication.</a:t>
              </a:r>
            </a:p>
          </p:txBody>
        </p:sp>
        <p:pic>
          <p:nvPicPr>
            <p:cNvPr id="48141" name="Picture 9" descr="fg03_02502_AAGTNLT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" y="1409"/>
              <a:ext cx="2770" cy="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6784" name="Group 16"/>
          <p:cNvGrpSpPr>
            <a:grpSpLocks/>
          </p:cNvGrpSpPr>
          <p:nvPr/>
        </p:nvGrpSpPr>
        <p:grpSpPr bwMode="auto">
          <a:xfrm>
            <a:off x="127000" y="4940300"/>
            <a:ext cx="8980488" cy="1400175"/>
            <a:chOff x="80" y="3112"/>
            <a:chExt cx="5657" cy="882"/>
          </a:xfrm>
        </p:grpSpPr>
        <p:sp>
          <p:nvSpPr>
            <p:cNvPr id="48138" name="Rectangle 7"/>
            <p:cNvSpPr>
              <a:spLocks noChangeArrowheads="1"/>
            </p:cNvSpPr>
            <p:nvPr/>
          </p:nvSpPr>
          <p:spPr bwMode="auto">
            <a:xfrm>
              <a:off x="80" y="3326"/>
              <a:ext cx="288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600" dirty="0">
                  <a:latin typeface="Arial" charset="0"/>
                </a:rPr>
                <a:t>Theorem (4) can be proved</a:t>
              </a:r>
              <a:br>
                <a:rPr lang="en-US" altLang="en-US" sz="1600" dirty="0">
                  <a:latin typeface="Arial" charset="0"/>
                </a:rPr>
              </a:br>
              <a:r>
                <a:rPr lang="en-US" altLang="en-US" sz="1600" dirty="0">
                  <a:latin typeface="Arial" charset="0"/>
                </a:rPr>
                <a:t>in the same manner.</a:t>
              </a:r>
              <a:br>
                <a:rPr lang="en-US" altLang="en-US" sz="1600" dirty="0">
                  <a:latin typeface="Arial" charset="0"/>
                </a:rPr>
              </a:br>
              <a:endParaRPr lang="en-US" altLang="en-US" sz="1600" dirty="0">
                <a:latin typeface="Arial" charset="0"/>
              </a:endParaRPr>
            </a:p>
          </p:txBody>
        </p:sp>
        <p:pic>
          <p:nvPicPr>
            <p:cNvPr id="48139" name="Picture 11" descr="fg03_02504_AAGTNLT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3112"/>
              <a:ext cx="2770" cy="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6781" name="Group 13"/>
          <p:cNvGrpSpPr>
            <a:grpSpLocks/>
          </p:cNvGrpSpPr>
          <p:nvPr/>
        </p:nvGrpSpPr>
        <p:grpSpPr bwMode="auto">
          <a:xfrm>
            <a:off x="228600" y="1143000"/>
            <a:ext cx="8959202" cy="1228004"/>
            <a:chOff x="425" y="572"/>
            <a:chExt cx="5356" cy="828"/>
          </a:xfrm>
        </p:grpSpPr>
        <p:sp>
          <p:nvSpPr>
            <p:cNvPr id="416771" name="Text Box 3"/>
            <p:cNvSpPr txBox="1">
              <a:spLocks noChangeArrowheads="1"/>
            </p:cNvSpPr>
            <p:nvPr/>
          </p:nvSpPr>
          <p:spPr bwMode="auto">
            <a:xfrm>
              <a:off x="3158" y="669"/>
              <a:ext cx="262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 sz="16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Theorem (1) states that if any variable</a:t>
              </a:r>
              <a:br>
                <a:rPr lang="en-US" altLang="en-US" sz="16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lang="en-US" altLang="en-US" sz="16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is </a:t>
              </a:r>
              <a:r>
                <a:rPr lang="en-US" altLang="en-US" sz="16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AND</a:t>
              </a:r>
              <a:r>
                <a:rPr lang="en-US" altLang="en-US" sz="16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ed with 0, the result must be 0. </a:t>
              </a:r>
            </a:p>
          </p:txBody>
        </p:sp>
        <p:pic>
          <p:nvPicPr>
            <p:cNvPr id="48137" name="Picture 12" descr="fg03_0250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" y="572"/>
              <a:ext cx="2777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79934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3-10 Boolean Theorems</a:t>
            </a:r>
          </a:p>
        </p:txBody>
      </p:sp>
      <p:grpSp>
        <p:nvGrpSpPr>
          <p:cNvPr id="417809" name="Group 17"/>
          <p:cNvGrpSpPr>
            <a:grpSpLocks/>
          </p:cNvGrpSpPr>
          <p:nvPr/>
        </p:nvGrpSpPr>
        <p:grpSpPr bwMode="auto">
          <a:xfrm>
            <a:off x="542926" y="1143001"/>
            <a:ext cx="8653463" cy="1435100"/>
            <a:chOff x="342" y="720"/>
            <a:chExt cx="5451" cy="904"/>
          </a:xfrm>
        </p:grpSpPr>
        <p:pic>
          <p:nvPicPr>
            <p:cNvPr id="49166" name="Picture 15" descr="fg03_0250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" y="757"/>
              <a:ext cx="2781" cy="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7805" name="Text Box 13"/>
            <p:cNvSpPr txBox="1">
              <a:spLocks noChangeArrowheads="1"/>
            </p:cNvSpPr>
            <p:nvPr/>
          </p:nvSpPr>
          <p:spPr bwMode="auto">
            <a:xfrm>
              <a:off x="3170" y="720"/>
              <a:ext cx="2623" cy="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Theorem (5) is straightforward,</a:t>
              </a:r>
              <a:b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 0 </a:t>
              </a:r>
              <a:r>
                <a:rPr lang="en-US" altLang="en-US" i="1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added </a:t>
              </a: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anything does not affect value, either in regular addition or in </a:t>
              </a:r>
              <a:r>
                <a:rPr lang="en-US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OR</a:t>
              </a: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addition.</a:t>
              </a:r>
            </a:p>
            <a:p>
              <a:pPr algn="ctr" eaLnBrk="1" hangingPunct="1">
                <a:defRPr/>
              </a:pPr>
              <a:endParaRPr lang="en-US" altLang="en-US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17810" name="Group 18"/>
          <p:cNvGrpSpPr>
            <a:grpSpLocks/>
          </p:cNvGrpSpPr>
          <p:nvPr/>
        </p:nvGrpSpPr>
        <p:grpSpPr bwMode="auto">
          <a:xfrm>
            <a:off x="125413" y="2281238"/>
            <a:ext cx="8904287" cy="1352550"/>
            <a:chOff x="79" y="1437"/>
            <a:chExt cx="5609" cy="852"/>
          </a:xfrm>
        </p:grpSpPr>
        <p:pic>
          <p:nvPicPr>
            <p:cNvPr id="49164" name="Picture 16" descr="fg03_02506_AAGTNLT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" y="1437"/>
              <a:ext cx="2782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7799" name="Rectangle 7"/>
            <p:cNvSpPr>
              <a:spLocks noChangeArrowheads="1"/>
            </p:cNvSpPr>
            <p:nvPr/>
          </p:nvSpPr>
          <p:spPr bwMode="auto">
            <a:xfrm>
              <a:off x="79" y="1568"/>
              <a:ext cx="288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 sz="16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Theorem (6) states that if any variable</a:t>
              </a:r>
              <a:br>
                <a:rPr lang="en-US" altLang="en-US" sz="16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lang="en-US" altLang="en-US" sz="16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is </a:t>
              </a:r>
              <a:r>
                <a:rPr lang="en-US" altLang="en-US" sz="16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OR</a:t>
              </a:r>
              <a:r>
                <a:rPr lang="en-US" altLang="en-US" sz="16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ed with 1, the is always 1. </a:t>
              </a:r>
            </a:p>
            <a:p>
              <a:pPr algn="ctr" eaLnBrk="1" hangingPunct="1">
                <a:defRPr/>
              </a:pPr>
              <a:r>
                <a:rPr lang="en-US" altLang="en-US" sz="16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Check values:  0 + 1 = 1 and 1 + 1 = 1.</a:t>
              </a:r>
            </a:p>
          </p:txBody>
        </p:sp>
      </p:grpSp>
      <p:grpSp>
        <p:nvGrpSpPr>
          <p:cNvPr id="417814" name="Group 22"/>
          <p:cNvGrpSpPr>
            <a:grpSpLocks/>
          </p:cNvGrpSpPr>
          <p:nvPr/>
        </p:nvGrpSpPr>
        <p:grpSpPr bwMode="auto">
          <a:xfrm>
            <a:off x="127000" y="4870450"/>
            <a:ext cx="8910638" cy="1474788"/>
            <a:chOff x="80" y="3068"/>
            <a:chExt cx="5613" cy="929"/>
          </a:xfrm>
        </p:grpSpPr>
        <p:pic>
          <p:nvPicPr>
            <p:cNvPr id="49162" name="Picture 19" descr="fg03_02508_AAGTNLT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" y="3068"/>
              <a:ext cx="2795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3" name="Rectangle 10"/>
            <p:cNvSpPr>
              <a:spLocks noChangeArrowheads="1"/>
            </p:cNvSpPr>
            <p:nvPr/>
          </p:nvSpPr>
          <p:spPr bwMode="auto">
            <a:xfrm>
              <a:off x="80" y="3488"/>
              <a:ext cx="28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600" dirty="0">
                  <a:latin typeface="Arial" charset="0"/>
                </a:rPr>
                <a:t>Theorem (8) can be proved similarly.</a:t>
              </a:r>
            </a:p>
          </p:txBody>
        </p:sp>
      </p:grpSp>
      <p:grpSp>
        <p:nvGrpSpPr>
          <p:cNvPr id="417813" name="Group 21"/>
          <p:cNvGrpSpPr>
            <a:grpSpLocks/>
          </p:cNvGrpSpPr>
          <p:nvPr/>
        </p:nvGrpSpPr>
        <p:grpSpPr bwMode="auto">
          <a:xfrm>
            <a:off x="541338" y="3735388"/>
            <a:ext cx="8793162" cy="1352550"/>
            <a:chOff x="341" y="2353"/>
            <a:chExt cx="5539" cy="852"/>
          </a:xfrm>
        </p:grpSpPr>
        <p:sp>
          <p:nvSpPr>
            <p:cNvPr id="49160" name="Rectangle 5"/>
            <p:cNvSpPr>
              <a:spLocks noChangeArrowheads="1"/>
            </p:cNvSpPr>
            <p:nvPr/>
          </p:nvSpPr>
          <p:spPr bwMode="auto">
            <a:xfrm>
              <a:off x="3045" y="2407"/>
              <a:ext cx="2835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600" dirty="0">
                  <a:latin typeface="Arial" charset="0"/>
                </a:rPr>
                <a:t>Theorem (7) can be proved by</a:t>
              </a:r>
              <a:br>
                <a:rPr lang="en-US" altLang="en-US" sz="1600" dirty="0">
                  <a:latin typeface="Arial" charset="0"/>
                </a:rPr>
              </a:br>
              <a:r>
                <a:rPr lang="en-US" altLang="en-US" sz="1600" dirty="0">
                  <a:latin typeface="Arial" charset="0"/>
                </a:rPr>
                <a:t>checking for both values of x:</a:t>
              </a:r>
              <a:br>
                <a:rPr lang="en-US" altLang="en-US" sz="1600" dirty="0">
                  <a:latin typeface="Arial" charset="0"/>
                </a:rPr>
              </a:br>
              <a:r>
                <a:rPr lang="en-US" altLang="en-US" sz="1600" dirty="0">
                  <a:latin typeface="Arial" charset="0"/>
                </a:rPr>
                <a:t>0 + 0 = 0 and 1 + 1 = 1.</a:t>
              </a:r>
            </a:p>
          </p:txBody>
        </p:sp>
        <p:pic>
          <p:nvPicPr>
            <p:cNvPr id="49161" name="Picture 20" descr="fg03_02507_AAGTNLT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" y="2353"/>
              <a:ext cx="2782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409085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3-10 Boolean Theorems</a:t>
            </a:r>
          </a:p>
        </p:txBody>
      </p:sp>
      <p:grpSp>
        <p:nvGrpSpPr>
          <p:cNvPr id="420883" name="Group 19"/>
          <p:cNvGrpSpPr>
            <a:grpSpLocks/>
          </p:cNvGrpSpPr>
          <p:nvPr/>
        </p:nvGrpSpPr>
        <p:grpSpPr bwMode="auto">
          <a:xfrm>
            <a:off x="836613" y="1425575"/>
            <a:ext cx="8048625" cy="1346200"/>
            <a:chOff x="527" y="808"/>
            <a:chExt cx="5070" cy="848"/>
          </a:xfrm>
        </p:grpSpPr>
        <p:pic>
          <p:nvPicPr>
            <p:cNvPr id="50188" name="Picture 8" descr="ua03_0000e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" y="1006"/>
              <a:ext cx="2424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9" name="Rectangle 4"/>
            <p:cNvSpPr>
              <a:spLocks noChangeArrowheads="1"/>
            </p:cNvSpPr>
            <p:nvPr/>
          </p:nvSpPr>
          <p:spPr bwMode="auto">
            <a:xfrm>
              <a:off x="611" y="808"/>
              <a:ext cx="498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30000"/>
                </a:spcBef>
              </a:pPr>
              <a:r>
                <a:rPr lang="en-US" altLang="en-US" sz="2500" dirty="0">
                  <a:latin typeface="Arial" charset="0"/>
                  <a:cs typeface="Arial" charset="0"/>
                </a:rPr>
                <a:t>Commutative laws</a:t>
              </a:r>
            </a:p>
          </p:txBody>
        </p:sp>
      </p:grpSp>
      <p:sp>
        <p:nvSpPr>
          <p:cNvPr id="420878" name="Rectangle 14"/>
          <p:cNvSpPr>
            <a:spLocks noChangeArrowheads="1"/>
          </p:cNvSpPr>
          <p:nvPr/>
        </p:nvSpPr>
        <p:spPr bwMode="auto">
          <a:xfrm>
            <a:off x="483394" y="990600"/>
            <a:ext cx="847883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30000"/>
              </a:spcBef>
            </a:pPr>
            <a:r>
              <a:rPr lang="en-US" altLang="en-US" sz="2800" dirty="0">
                <a:latin typeface="Arial" charset="0"/>
                <a:cs typeface="Arial" charset="0"/>
              </a:rPr>
              <a:t>Multivariable Theorems</a:t>
            </a:r>
          </a:p>
        </p:txBody>
      </p:sp>
      <p:grpSp>
        <p:nvGrpSpPr>
          <p:cNvPr id="420888" name="Group 24"/>
          <p:cNvGrpSpPr>
            <a:grpSpLocks/>
          </p:cNvGrpSpPr>
          <p:nvPr/>
        </p:nvGrpSpPr>
        <p:grpSpPr bwMode="auto">
          <a:xfrm>
            <a:off x="947738" y="4462463"/>
            <a:ext cx="8089900" cy="1389062"/>
            <a:chOff x="597" y="2811"/>
            <a:chExt cx="5096" cy="875"/>
          </a:xfrm>
        </p:grpSpPr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621" y="2811"/>
              <a:ext cx="5072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30000"/>
                </a:spcBef>
              </a:pPr>
              <a:r>
                <a:rPr lang="en-US" altLang="en-US" sz="2500" dirty="0">
                  <a:latin typeface="Arial" charset="0"/>
                  <a:cs typeface="Arial" charset="0"/>
                </a:rPr>
                <a:t>Distributive law</a:t>
              </a:r>
            </a:p>
          </p:txBody>
        </p:sp>
        <p:pic>
          <p:nvPicPr>
            <p:cNvPr id="50187" name="Picture 20" descr="ua03_0000e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" y="3110"/>
              <a:ext cx="475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20885" name="Group 21"/>
          <p:cNvGrpSpPr>
            <a:grpSpLocks/>
          </p:cNvGrpSpPr>
          <p:nvPr/>
        </p:nvGrpSpPr>
        <p:grpSpPr bwMode="auto">
          <a:xfrm>
            <a:off x="890588" y="2892425"/>
            <a:ext cx="8156575" cy="1376363"/>
            <a:chOff x="561" y="1882"/>
            <a:chExt cx="5138" cy="867"/>
          </a:xfrm>
        </p:grpSpPr>
        <p:pic>
          <p:nvPicPr>
            <p:cNvPr id="50184" name="Picture 22" descr="ua03_0000e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" y="2185"/>
              <a:ext cx="4941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5" name="Rectangle 23"/>
            <p:cNvSpPr>
              <a:spLocks noChangeArrowheads="1"/>
            </p:cNvSpPr>
            <p:nvPr/>
          </p:nvSpPr>
          <p:spPr bwMode="auto">
            <a:xfrm>
              <a:off x="627" y="1882"/>
              <a:ext cx="5072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30000"/>
                </a:spcBef>
              </a:pPr>
              <a:r>
                <a:rPr lang="en-US" altLang="en-US" sz="2500" dirty="0">
                  <a:latin typeface="Arial" charset="0"/>
                  <a:cs typeface="Arial" charset="0"/>
                </a:rPr>
                <a:t>Associative laws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2438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3-10 Boolean Theorems</a:t>
            </a:r>
          </a:p>
        </p:txBody>
      </p:sp>
      <p:pic>
        <p:nvPicPr>
          <p:cNvPr id="421901" name="Picture 13" descr="ua03_0000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0588" y="2701925"/>
            <a:ext cx="39306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969963" y="1349375"/>
            <a:ext cx="79152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30000"/>
              </a:spcBef>
            </a:pPr>
            <a:r>
              <a:rPr lang="en-US" altLang="en-US" sz="2400" dirty="0">
                <a:latin typeface="Arial" charset="0"/>
                <a:cs typeface="Arial" charset="0"/>
              </a:rPr>
              <a:t>Theorems (14) and (15) do not have counterparts</a:t>
            </a:r>
            <a:br>
              <a:rPr lang="en-US" altLang="en-US" sz="2400" dirty="0">
                <a:latin typeface="Arial" charset="0"/>
                <a:cs typeface="Arial" charset="0"/>
              </a:rPr>
            </a:br>
            <a:r>
              <a:rPr lang="en-US" altLang="en-US" sz="2400" dirty="0">
                <a:latin typeface="Arial" charset="0"/>
                <a:cs typeface="Arial" charset="0"/>
              </a:rPr>
              <a:t>in ordinary algebra. Each can be proved by</a:t>
            </a:r>
            <a:br>
              <a:rPr lang="en-US" altLang="en-US" sz="2400" dirty="0">
                <a:latin typeface="Arial" charset="0"/>
                <a:cs typeface="Arial" charset="0"/>
              </a:rPr>
            </a:br>
            <a:r>
              <a:rPr lang="en-US" altLang="en-US" sz="2400" dirty="0">
                <a:latin typeface="Arial" charset="0"/>
                <a:cs typeface="Arial" charset="0"/>
              </a:rPr>
              <a:t>trying all possible cases for </a:t>
            </a:r>
            <a:r>
              <a:rPr lang="en-US" altLang="en-US" sz="2400" i="1" dirty="0">
                <a:latin typeface="Arial" charset="0"/>
                <a:cs typeface="Arial" charset="0"/>
              </a:rPr>
              <a:t>x </a:t>
            </a:r>
            <a:r>
              <a:rPr lang="en-US" altLang="en-US" sz="2400" dirty="0">
                <a:latin typeface="Arial" charset="0"/>
                <a:cs typeface="Arial" charset="0"/>
              </a:rPr>
              <a:t>and </a:t>
            </a:r>
            <a:r>
              <a:rPr lang="en-US" altLang="en-US" sz="2400" i="1" dirty="0">
                <a:latin typeface="Arial" charset="0"/>
                <a:cs typeface="Arial" charset="0"/>
              </a:rPr>
              <a:t>y.</a:t>
            </a:r>
          </a:p>
        </p:txBody>
      </p:sp>
      <p:grpSp>
        <p:nvGrpSpPr>
          <p:cNvPr id="421910" name="Group 22"/>
          <p:cNvGrpSpPr>
            <a:grpSpLocks/>
          </p:cNvGrpSpPr>
          <p:nvPr/>
        </p:nvGrpSpPr>
        <p:grpSpPr bwMode="auto">
          <a:xfrm>
            <a:off x="890588" y="4141788"/>
            <a:ext cx="7967662" cy="2084387"/>
            <a:chOff x="561" y="2567"/>
            <a:chExt cx="5019" cy="1313"/>
          </a:xfrm>
        </p:grpSpPr>
        <p:pic>
          <p:nvPicPr>
            <p:cNvPr id="51216" name="Picture 14" descr="ua03_0000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" y="2963"/>
              <a:ext cx="2733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7" name="Picture 15" descr="ua03_0000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6" y="2567"/>
              <a:ext cx="2174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21911" name="Group 23"/>
          <p:cNvGrpSpPr>
            <a:grpSpLocks/>
          </p:cNvGrpSpPr>
          <p:nvPr/>
        </p:nvGrpSpPr>
        <p:grpSpPr bwMode="auto">
          <a:xfrm>
            <a:off x="4198938" y="2697163"/>
            <a:ext cx="4078287" cy="563562"/>
            <a:chOff x="2645" y="1657"/>
            <a:chExt cx="2569" cy="355"/>
          </a:xfrm>
        </p:grpSpPr>
        <p:grpSp>
          <p:nvGrpSpPr>
            <p:cNvPr id="51212" name="Group 19"/>
            <p:cNvGrpSpPr>
              <a:grpSpLocks/>
            </p:cNvGrpSpPr>
            <p:nvPr/>
          </p:nvGrpSpPr>
          <p:grpSpPr bwMode="auto">
            <a:xfrm>
              <a:off x="3763" y="1657"/>
              <a:ext cx="1451" cy="355"/>
              <a:chOff x="3769" y="1675"/>
              <a:chExt cx="1451" cy="355"/>
            </a:xfrm>
          </p:grpSpPr>
          <p:sp>
            <p:nvSpPr>
              <p:cNvPr id="51214" name="Rectangle 17"/>
              <p:cNvSpPr>
                <a:spLocks noChangeArrowheads="1"/>
              </p:cNvSpPr>
              <p:nvPr/>
            </p:nvSpPr>
            <p:spPr bwMode="auto">
              <a:xfrm>
                <a:off x="3769" y="1675"/>
                <a:ext cx="1451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spcBef>
                    <a:spcPct val="30000"/>
                  </a:spcBef>
                </a:pPr>
                <a:r>
                  <a:rPr lang="en-US" altLang="en-US" sz="1400" b="0" dirty="0">
                    <a:latin typeface="Arial" charset="0"/>
                    <a:cs typeface="Arial" charset="0"/>
                  </a:rPr>
                  <a:t>Analysis table &amp; factoring</a:t>
                </a:r>
                <a:br>
                  <a:rPr lang="en-US" altLang="en-US" sz="1400" b="0" dirty="0">
                    <a:latin typeface="Arial" charset="0"/>
                    <a:cs typeface="Arial" charset="0"/>
                  </a:rPr>
                </a:br>
                <a:r>
                  <a:rPr lang="en-US" altLang="en-US" sz="1400" b="0" dirty="0">
                    <a:latin typeface="Arial" charset="0"/>
                    <a:cs typeface="Arial" charset="0"/>
                  </a:rPr>
                  <a:t>for Theorem (14)</a:t>
                </a:r>
                <a:endParaRPr lang="en-US" altLang="en-US" sz="1400" b="0" i="1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1215" name="Rectangle 18"/>
              <p:cNvSpPr>
                <a:spLocks noChangeArrowheads="1"/>
              </p:cNvSpPr>
              <p:nvPr/>
            </p:nvSpPr>
            <p:spPr bwMode="auto">
              <a:xfrm>
                <a:off x="3831" y="1678"/>
                <a:ext cx="1353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/>
              </a:p>
            </p:txBody>
          </p:sp>
        </p:grpSp>
        <p:sp>
          <p:nvSpPr>
            <p:cNvPr id="51213" name="Line 20"/>
            <p:cNvSpPr>
              <a:spLocks noChangeShapeType="1"/>
            </p:cNvSpPr>
            <p:nvPr/>
          </p:nvSpPr>
          <p:spPr bwMode="auto">
            <a:xfrm>
              <a:off x="2645" y="1829"/>
              <a:ext cx="1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21912" name="Group 24"/>
          <p:cNvGrpSpPr>
            <a:grpSpLocks/>
          </p:cNvGrpSpPr>
          <p:nvPr/>
        </p:nvGrpSpPr>
        <p:grpSpPr bwMode="auto">
          <a:xfrm>
            <a:off x="947738" y="3254375"/>
            <a:ext cx="7867650" cy="2963863"/>
            <a:chOff x="597" y="2008"/>
            <a:chExt cx="4956" cy="1867"/>
          </a:xfrm>
        </p:grpSpPr>
        <p:sp>
          <p:nvSpPr>
            <p:cNvPr id="51210" name="Rectangle 16"/>
            <p:cNvSpPr>
              <a:spLocks noChangeArrowheads="1"/>
            </p:cNvSpPr>
            <p:nvPr/>
          </p:nvSpPr>
          <p:spPr bwMode="auto">
            <a:xfrm>
              <a:off x="597" y="2578"/>
              <a:ext cx="4956" cy="1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51211" name="Line 21"/>
            <p:cNvSpPr>
              <a:spLocks noChangeShapeType="1"/>
            </p:cNvSpPr>
            <p:nvPr/>
          </p:nvSpPr>
          <p:spPr bwMode="auto">
            <a:xfrm>
              <a:off x="4513" y="2008"/>
              <a:ext cx="0" cy="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6571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2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3-11 DeMorgan’s Theorems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1066800"/>
            <a:ext cx="8518525" cy="13398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/>
              <a:t>DeMorgan’s theorems </a:t>
            </a:r>
            <a:r>
              <a:rPr lang="en-US" altLang="en-US" dirty="0" smtClean="0"/>
              <a:t>are extremely useful in simplifying expressions in which a product or</a:t>
            </a:r>
            <a:br>
              <a:rPr lang="en-US" altLang="en-US" dirty="0" smtClean="0"/>
            </a:br>
            <a:r>
              <a:rPr lang="en-US" altLang="en-US" dirty="0" smtClean="0"/>
              <a:t>sum of variables is inverted. </a:t>
            </a:r>
          </a:p>
        </p:txBody>
      </p:sp>
      <p:grpSp>
        <p:nvGrpSpPr>
          <p:cNvPr id="175119" name="Group 15"/>
          <p:cNvGrpSpPr>
            <a:grpSpLocks/>
          </p:cNvGrpSpPr>
          <p:nvPr/>
        </p:nvGrpSpPr>
        <p:grpSpPr bwMode="auto">
          <a:xfrm>
            <a:off x="671513" y="3213100"/>
            <a:ext cx="8328025" cy="1687513"/>
            <a:chOff x="423" y="1970"/>
            <a:chExt cx="5246" cy="1063"/>
          </a:xfrm>
        </p:grpSpPr>
        <p:grpSp>
          <p:nvGrpSpPr>
            <p:cNvPr id="52238" name="Group 14"/>
            <p:cNvGrpSpPr>
              <a:grpSpLocks/>
            </p:cNvGrpSpPr>
            <p:nvPr/>
          </p:nvGrpSpPr>
          <p:grpSpPr bwMode="auto">
            <a:xfrm>
              <a:off x="1762" y="1970"/>
              <a:ext cx="2338" cy="761"/>
              <a:chOff x="1762" y="2228"/>
              <a:chExt cx="2338" cy="761"/>
            </a:xfrm>
          </p:grpSpPr>
          <p:pic>
            <p:nvPicPr>
              <p:cNvPr id="52240" name="Picture 9" descr="ua03_0000h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4" y="2228"/>
                <a:ext cx="2326" cy="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41" name="Rectangle 13"/>
              <p:cNvSpPr>
                <a:spLocks noChangeArrowheads="1"/>
              </p:cNvSpPr>
              <p:nvPr/>
            </p:nvSpPr>
            <p:spPr bwMode="auto">
              <a:xfrm>
                <a:off x="1762" y="2341"/>
                <a:ext cx="2270" cy="2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/>
              </a:p>
            </p:txBody>
          </p:sp>
        </p:grpSp>
        <p:sp>
          <p:nvSpPr>
            <p:cNvPr id="52239" name="Rectangle 12"/>
            <p:cNvSpPr>
              <a:spLocks noChangeArrowheads="1"/>
            </p:cNvSpPr>
            <p:nvPr/>
          </p:nvSpPr>
          <p:spPr bwMode="auto">
            <a:xfrm>
              <a:off x="423" y="2629"/>
              <a:ext cx="524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dirty="0">
                  <a:latin typeface="Arial" charset="0"/>
                </a:rPr>
                <a:t>Theorem (17) says inverting the AND product of two variables is the</a:t>
              </a:r>
              <a:br>
                <a:rPr lang="en-US" altLang="en-US" dirty="0">
                  <a:latin typeface="Arial" charset="0"/>
                </a:rPr>
              </a:br>
              <a:r>
                <a:rPr lang="en-US" altLang="en-US" dirty="0">
                  <a:latin typeface="Arial" charset="0"/>
                </a:rPr>
                <a:t>same as inverting each variable individually and then ORing them.</a:t>
              </a:r>
            </a:p>
          </p:txBody>
        </p:sp>
      </p:grpSp>
      <p:grpSp>
        <p:nvGrpSpPr>
          <p:cNvPr id="175123" name="Group 19"/>
          <p:cNvGrpSpPr>
            <a:grpSpLocks/>
          </p:cNvGrpSpPr>
          <p:nvPr/>
        </p:nvGrpSpPr>
        <p:grpSpPr bwMode="auto">
          <a:xfrm>
            <a:off x="671512" y="2324893"/>
            <a:ext cx="8328025" cy="1316038"/>
            <a:chOff x="423" y="1370"/>
            <a:chExt cx="5246" cy="829"/>
          </a:xfrm>
        </p:grpSpPr>
        <p:grpSp>
          <p:nvGrpSpPr>
            <p:cNvPr id="52234" name="Group 11"/>
            <p:cNvGrpSpPr>
              <a:grpSpLocks/>
            </p:cNvGrpSpPr>
            <p:nvPr/>
          </p:nvGrpSpPr>
          <p:grpSpPr bwMode="auto">
            <a:xfrm>
              <a:off x="1775" y="1370"/>
              <a:ext cx="2326" cy="761"/>
              <a:chOff x="1775" y="1370"/>
              <a:chExt cx="2326" cy="761"/>
            </a:xfrm>
          </p:grpSpPr>
          <p:pic>
            <p:nvPicPr>
              <p:cNvPr id="52236" name="Picture 6" descr="ua03_0000h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5" y="1370"/>
                <a:ext cx="2326" cy="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37" name="Rectangle 10"/>
              <p:cNvSpPr>
                <a:spLocks noChangeArrowheads="1"/>
              </p:cNvSpPr>
              <p:nvPr/>
            </p:nvSpPr>
            <p:spPr bwMode="auto">
              <a:xfrm>
                <a:off x="1824" y="1742"/>
                <a:ext cx="2208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/>
              </a:p>
            </p:txBody>
          </p:sp>
        </p:grpSp>
        <p:sp>
          <p:nvSpPr>
            <p:cNvPr id="52235" name="Rectangle 8"/>
            <p:cNvSpPr>
              <a:spLocks noChangeArrowheads="1"/>
            </p:cNvSpPr>
            <p:nvPr/>
          </p:nvSpPr>
          <p:spPr bwMode="auto">
            <a:xfrm>
              <a:off x="423" y="1795"/>
              <a:ext cx="524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dirty="0">
                  <a:latin typeface="Arial" charset="0"/>
                </a:rPr>
                <a:t>Theorem (16) says inverting the OR sum of two variables is the same as inverting each variable individually, then ANDing the inverted variables. </a:t>
              </a:r>
            </a:p>
          </p:txBody>
        </p:sp>
      </p:grpSp>
      <p:grpSp>
        <p:nvGrpSpPr>
          <p:cNvPr id="175122" name="Group 18"/>
          <p:cNvGrpSpPr>
            <a:grpSpLocks/>
          </p:cNvGrpSpPr>
          <p:nvPr/>
        </p:nvGrpSpPr>
        <p:grpSpPr bwMode="auto">
          <a:xfrm>
            <a:off x="1366838" y="5168900"/>
            <a:ext cx="6956425" cy="793750"/>
            <a:chOff x="861" y="3250"/>
            <a:chExt cx="4382" cy="500"/>
          </a:xfrm>
        </p:grpSpPr>
        <p:sp>
          <p:nvSpPr>
            <p:cNvPr id="52232" name="Rectangle 16"/>
            <p:cNvSpPr>
              <a:spLocks noChangeArrowheads="1"/>
            </p:cNvSpPr>
            <p:nvPr/>
          </p:nvSpPr>
          <p:spPr bwMode="auto">
            <a:xfrm>
              <a:off x="861" y="3250"/>
              <a:ext cx="4382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30000"/>
                </a:spcBef>
              </a:pPr>
              <a:r>
                <a:rPr lang="en-US" altLang="en-US" sz="2200" b="0" dirty="0">
                  <a:latin typeface="Arial" charset="0"/>
                  <a:cs typeface="Arial" charset="0"/>
                </a:rPr>
                <a:t>Each of DeMorgan’s theorems can readily be proven by checking for all possible combinations of </a:t>
              </a:r>
              <a:r>
                <a:rPr lang="en-US" altLang="en-US" sz="2200" b="0" i="1" dirty="0">
                  <a:latin typeface="Arial" charset="0"/>
                  <a:cs typeface="Arial" charset="0"/>
                </a:rPr>
                <a:t>x </a:t>
              </a:r>
              <a:r>
                <a:rPr lang="en-US" altLang="en-US" sz="2200" b="0" dirty="0">
                  <a:latin typeface="Arial" charset="0"/>
                  <a:cs typeface="Arial" charset="0"/>
                </a:rPr>
                <a:t>and </a:t>
              </a:r>
              <a:r>
                <a:rPr lang="en-US" altLang="en-US" sz="2200" b="0" i="1" dirty="0">
                  <a:latin typeface="Arial" charset="0"/>
                  <a:cs typeface="Arial" charset="0"/>
                </a:rPr>
                <a:t>y. </a:t>
              </a:r>
              <a:endParaRPr lang="en-US" altLang="en-US" sz="2200" b="0" dirty="0">
                <a:latin typeface="Arial" charset="0"/>
                <a:cs typeface="Arial" charset="0"/>
              </a:endParaRPr>
            </a:p>
          </p:txBody>
        </p:sp>
        <p:sp>
          <p:nvSpPr>
            <p:cNvPr id="52233" name="Rectangle 17"/>
            <p:cNvSpPr>
              <a:spLocks noChangeArrowheads="1"/>
            </p:cNvSpPr>
            <p:nvPr/>
          </p:nvSpPr>
          <p:spPr bwMode="auto">
            <a:xfrm>
              <a:off x="934" y="3255"/>
              <a:ext cx="4250" cy="4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54205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3-11 DeMorgan’s Theorems</a:t>
            </a:r>
          </a:p>
        </p:txBody>
      </p:sp>
      <p:grpSp>
        <p:nvGrpSpPr>
          <p:cNvPr id="423956" name="Group 20"/>
          <p:cNvGrpSpPr>
            <a:grpSpLocks/>
          </p:cNvGrpSpPr>
          <p:nvPr/>
        </p:nvGrpSpPr>
        <p:grpSpPr bwMode="auto">
          <a:xfrm>
            <a:off x="448974" y="1149926"/>
            <a:ext cx="8267989" cy="1593274"/>
            <a:chOff x="328" y="462"/>
            <a:chExt cx="5366" cy="1133"/>
          </a:xfrm>
        </p:grpSpPr>
        <p:sp>
          <p:nvSpPr>
            <p:cNvPr id="53257" name="Rectangle 21"/>
            <p:cNvSpPr>
              <a:spLocks noChangeArrowheads="1"/>
            </p:cNvSpPr>
            <p:nvPr/>
          </p:nvSpPr>
          <p:spPr bwMode="auto">
            <a:xfrm>
              <a:off x="328" y="462"/>
              <a:ext cx="536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30000"/>
                </a:spcBef>
              </a:pPr>
              <a:r>
                <a:rPr lang="en-US" altLang="en-US" sz="2800" dirty="0">
                  <a:latin typeface="Arial" charset="0"/>
                  <a:cs typeface="Arial" charset="0"/>
                </a:rPr>
                <a:t>Equivalent circuits implied by Theorem (16)</a:t>
              </a:r>
            </a:p>
          </p:txBody>
        </p:sp>
        <p:grpSp>
          <p:nvGrpSpPr>
            <p:cNvPr id="53258" name="Group 22"/>
            <p:cNvGrpSpPr>
              <a:grpSpLocks/>
            </p:cNvGrpSpPr>
            <p:nvPr/>
          </p:nvGrpSpPr>
          <p:grpSpPr bwMode="auto">
            <a:xfrm>
              <a:off x="1788" y="834"/>
              <a:ext cx="2326" cy="761"/>
              <a:chOff x="1775" y="1370"/>
              <a:chExt cx="2326" cy="761"/>
            </a:xfrm>
          </p:grpSpPr>
          <p:pic>
            <p:nvPicPr>
              <p:cNvPr id="53259" name="Picture 23" descr="ua03_0000h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5" y="1370"/>
                <a:ext cx="2326" cy="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260" name="Rectangle 24"/>
              <p:cNvSpPr>
                <a:spLocks noChangeArrowheads="1"/>
              </p:cNvSpPr>
              <p:nvPr/>
            </p:nvSpPr>
            <p:spPr bwMode="auto">
              <a:xfrm>
                <a:off x="1824" y="1742"/>
                <a:ext cx="2208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/>
              </a:p>
            </p:txBody>
          </p:sp>
        </p:grpSp>
      </p:grpSp>
      <p:pic>
        <p:nvPicPr>
          <p:cNvPr id="423953" name="Picture 17" descr="fg03_0260a_AAGTNLY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513" y="3048000"/>
            <a:ext cx="80454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3961" name="Group 25"/>
          <p:cNvGrpSpPr>
            <a:grpSpLocks/>
          </p:cNvGrpSpPr>
          <p:nvPr/>
        </p:nvGrpSpPr>
        <p:grpSpPr bwMode="auto">
          <a:xfrm>
            <a:off x="414338" y="4468813"/>
            <a:ext cx="8328025" cy="1217613"/>
            <a:chOff x="261" y="2588"/>
            <a:chExt cx="5246" cy="767"/>
          </a:xfrm>
        </p:grpSpPr>
        <p:sp>
          <p:nvSpPr>
            <p:cNvPr id="423949" name="Rectangle 13"/>
            <p:cNvSpPr>
              <a:spLocks noChangeArrowheads="1"/>
            </p:cNvSpPr>
            <p:nvPr/>
          </p:nvSpPr>
          <p:spPr bwMode="auto">
            <a:xfrm>
              <a:off x="261" y="2815"/>
              <a:ext cx="225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 alternative symbol</a:t>
              </a:r>
              <a:b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for the </a:t>
              </a:r>
              <a:r>
                <a:rPr lang="en-US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NOR</a:t>
              </a: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function.</a:t>
              </a:r>
            </a:p>
          </p:txBody>
        </p:sp>
        <p:pic>
          <p:nvPicPr>
            <p:cNvPr id="53256" name="Picture 18" descr="fg03_0260b_AAGTNLY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" y="2588"/>
              <a:ext cx="3048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984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3-11 DeMorgan’s Theorems</a:t>
            </a:r>
          </a:p>
        </p:txBody>
      </p:sp>
      <p:pic>
        <p:nvPicPr>
          <p:cNvPr id="424974" name="Picture 14" descr="fg03_0270a_AAGTNLW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3017" y="2843068"/>
            <a:ext cx="790733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4983" name="Group 23"/>
          <p:cNvGrpSpPr>
            <a:grpSpLocks/>
          </p:cNvGrpSpPr>
          <p:nvPr/>
        </p:nvGrpSpPr>
        <p:grpSpPr bwMode="auto">
          <a:xfrm>
            <a:off x="414338" y="4162425"/>
            <a:ext cx="8181975" cy="1179513"/>
            <a:chOff x="261" y="2622"/>
            <a:chExt cx="5154" cy="743"/>
          </a:xfrm>
        </p:grpSpPr>
        <p:pic>
          <p:nvPicPr>
            <p:cNvPr id="54283" name="Picture 13" descr="fg03_0270b_AAGTNLW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" y="2622"/>
              <a:ext cx="2891" cy="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4970" name="Rectangle 10"/>
            <p:cNvSpPr>
              <a:spLocks noChangeArrowheads="1"/>
            </p:cNvSpPr>
            <p:nvPr/>
          </p:nvSpPr>
          <p:spPr bwMode="auto">
            <a:xfrm>
              <a:off x="261" y="2815"/>
              <a:ext cx="225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 alternative symbol</a:t>
              </a:r>
              <a:b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for the </a:t>
              </a:r>
              <a:r>
                <a:rPr lang="en-US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NAND</a:t>
              </a:r>
              <a:r>
                <a:rPr lang="en-US" alt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function.</a:t>
              </a:r>
            </a:p>
          </p:txBody>
        </p:sp>
      </p:grpSp>
      <p:grpSp>
        <p:nvGrpSpPr>
          <p:cNvPr id="424978" name="Group 18"/>
          <p:cNvGrpSpPr>
            <a:grpSpLocks/>
          </p:cNvGrpSpPr>
          <p:nvPr/>
        </p:nvGrpSpPr>
        <p:grpSpPr bwMode="auto">
          <a:xfrm>
            <a:off x="618548" y="1154905"/>
            <a:ext cx="8518525" cy="1398588"/>
            <a:chOff x="424" y="558"/>
            <a:chExt cx="5366" cy="881"/>
          </a:xfrm>
        </p:grpSpPr>
        <p:grpSp>
          <p:nvGrpSpPr>
            <p:cNvPr id="54279" name="Group 19"/>
            <p:cNvGrpSpPr>
              <a:grpSpLocks/>
            </p:cNvGrpSpPr>
            <p:nvPr/>
          </p:nvGrpSpPr>
          <p:grpSpPr bwMode="auto">
            <a:xfrm>
              <a:off x="1884" y="678"/>
              <a:ext cx="2326" cy="761"/>
              <a:chOff x="1788" y="834"/>
              <a:chExt cx="2326" cy="761"/>
            </a:xfrm>
          </p:grpSpPr>
          <p:pic>
            <p:nvPicPr>
              <p:cNvPr id="54281" name="Picture 20" descr="ua03_0000h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8" y="834"/>
                <a:ext cx="2326" cy="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282" name="Rectangle 21"/>
              <p:cNvSpPr>
                <a:spLocks noChangeArrowheads="1"/>
              </p:cNvSpPr>
              <p:nvPr/>
            </p:nvSpPr>
            <p:spPr bwMode="auto">
              <a:xfrm>
                <a:off x="1837" y="930"/>
                <a:ext cx="2208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/>
              </a:p>
            </p:txBody>
          </p:sp>
        </p:grpSp>
        <p:sp>
          <p:nvSpPr>
            <p:cNvPr id="54280" name="Rectangle 22"/>
            <p:cNvSpPr>
              <a:spLocks noChangeArrowheads="1"/>
            </p:cNvSpPr>
            <p:nvPr/>
          </p:nvSpPr>
          <p:spPr bwMode="auto">
            <a:xfrm>
              <a:off x="424" y="558"/>
              <a:ext cx="536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30000"/>
                </a:spcBef>
              </a:pPr>
              <a:r>
                <a:rPr lang="en-US" altLang="en-US" sz="2800" dirty="0">
                  <a:latin typeface="Arial" charset="0"/>
                  <a:cs typeface="Arial" charset="0"/>
                </a:rPr>
                <a:t>Equivalent circuits implied by Theorem (17)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41648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638</Words>
  <Application>Microsoft Office PowerPoint</Application>
  <PresentationFormat>On-screen Show (4:3)</PresentationFormat>
  <Paragraphs>87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 Simplifying Logic Circuit  </vt:lpstr>
      <vt:lpstr>3-10 Boolean Theorems</vt:lpstr>
      <vt:lpstr>3-10 Boolean Theorems</vt:lpstr>
      <vt:lpstr>3-10 Boolean Theorems</vt:lpstr>
      <vt:lpstr>3-10 Boolean Theorems</vt:lpstr>
      <vt:lpstr>3-10 Boolean Theorems</vt:lpstr>
      <vt:lpstr>3-11 DeMorgan’s Theorems</vt:lpstr>
      <vt:lpstr>3-11 DeMorgan’s Theorems</vt:lpstr>
      <vt:lpstr>3-11 DeMorgan’s Theorems</vt:lpstr>
      <vt:lpstr>4-1 Sum-of-Products Form</vt:lpstr>
      <vt:lpstr>4-1 Sum-of-Products Form</vt:lpstr>
      <vt:lpstr>4-2 Simplifying Logic Circuits</vt:lpstr>
      <vt:lpstr>4-3 Algebraic Simplification</vt:lpstr>
      <vt:lpstr>4-3 Algebraic Simplification</vt:lpstr>
      <vt:lpstr>4-3 Algebraic Simplification</vt:lpstr>
      <vt:lpstr>4-3 Algebraic Simplification</vt:lpstr>
      <vt:lpstr>4-5 Karnaugh Map Method</vt:lpstr>
      <vt:lpstr>4-5 Karnaugh Map Method</vt:lpstr>
      <vt:lpstr>4-5 Karnaugh Map Method</vt:lpstr>
      <vt:lpstr>4-5 Karnaugh Map Method</vt:lpstr>
      <vt:lpstr>4-5 Karnaugh Map Method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 CSE 231 </dc:title>
  <dc:creator>Samia</dc:creator>
  <cp:lastModifiedBy>User</cp:lastModifiedBy>
  <cp:revision>13</cp:revision>
  <dcterms:created xsi:type="dcterms:W3CDTF">2006-08-16T00:00:00Z</dcterms:created>
  <dcterms:modified xsi:type="dcterms:W3CDTF">2016-10-05T12:27:03Z</dcterms:modified>
</cp:coreProperties>
</file>