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8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E927C-7078-4D60-A8C1-ACEAD8428D4C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862A4-F8D6-4548-ADB7-992958FEBD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563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925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862A4-F8D6-4548-ADB7-992958FEBD8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00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592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506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581783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5330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477926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655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6577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573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738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839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227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953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060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160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764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020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524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752600"/>
            <a:ext cx="7162800" cy="3429000"/>
          </a:xfrm>
        </p:spPr>
        <p:txBody>
          <a:bodyPr>
            <a:noAutofit/>
          </a:bodyPr>
          <a:lstStyle/>
          <a:p>
            <a:pPr algn="l"/>
            <a:r>
              <a:rPr lang="en-US" b="1" smtClean="0"/>
              <a:t>Describing Logic       Circuits-II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5562600"/>
            <a:ext cx="4725680" cy="685799"/>
          </a:xfrm>
        </p:spPr>
        <p:txBody>
          <a:bodyPr>
            <a:noAutofit/>
          </a:bodyPr>
          <a:lstStyle/>
          <a:p>
            <a:pPr algn="l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459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3-10 Boolean Theorems</a:t>
            </a:r>
          </a:p>
        </p:txBody>
      </p:sp>
      <p:grpSp>
        <p:nvGrpSpPr>
          <p:cNvPr id="417809" name="Group 17"/>
          <p:cNvGrpSpPr>
            <a:grpSpLocks/>
          </p:cNvGrpSpPr>
          <p:nvPr/>
        </p:nvGrpSpPr>
        <p:grpSpPr bwMode="auto">
          <a:xfrm>
            <a:off x="542926" y="1143001"/>
            <a:ext cx="8653463" cy="1435100"/>
            <a:chOff x="342" y="720"/>
            <a:chExt cx="5451" cy="904"/>
          </a:xfrm>
        </p:grpSpPr>
        <p:pic>
          <p:nvPicPr>
            <p:cNvPr id="49166" name="Picture 15" descr="fg03_0250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" y="757"/>
              <a:ext cx="2781" cy="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7805" name="Text Box 13"/>
            <p:cNvSpPr txBox="1">
              <a:spLocks noChangeArrowheads="1"/>
            </p:cNvSpPr>
            <p:nvPr/>
          </p:nvSpPr>
          <p:spPr bwMode="auto">
            <a:xfrm>
              <a:off x="3170" y="720"/>
              <a:ext cx="2623" cy="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Theorem (5) is straightforward,</a:t>
              </a:r>
              <a:br>
                <a: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r>
                <a: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as 0 </a:t>
              </a:r>
              <a:r>
                <a:rPr lang="en-US" altLang="en-US" i="1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added </a:t>
              </a:r>
              <a:r>
                <a: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to anything does not affect value, either in regular addition or in </a:t>
              </a:r>
              <a:r>
                <a:rPr lang="en-US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OR</a:t>
              </a:r>
              <a:r>
                <a: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addition.</a:t>
              </a:r>
            </a:p>
            <a:p>
              <a:pPr algn="ctr" eaLnBrk="1" hangingPunct="1">
                <a:defRPr/>
              </a:pPr>
              <a:endParaRPr lang="en-US" altLang="en-US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17810" name="Group 18"/>
          <p:cNvGrpSpPr>
            <a:grpSpLocks/>
          </p:cNvGrpSpPr>
          <p:nvPr/>
        </p:nvGrpSpPr>
        <p:grpSpPr bwMode="auto">
          <a:xfrm>
            <a:off x="125413" y="2281238"/>
            <a:ext cx="8904287" cy="1352550"/>
            <a:chOff x="79" y="1437"/>
            <a:chExt cx="5609" cy="852"/>
          </a:xfrm>
        </p:grpSpPr>
        <p:pic>
          <p:nvPicPr>
            <p:cNvPr id="49164" name="Picture 16" descr="fg03_02506_AAGTNLT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" y="1437"/>
              <a:ext cx="2782" cy="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7799" name="Rectangle 7"/>
            <p:cNvSpPr>
              <a:spLocks noChangeArrowheads="1"/>
            </p:cNvSpPr>
            <p:nvPr/>
          </p:nvSpPr>
          <p:spPr bwMode="auto">
            <a:xfrm>
              <a:off x="79" y="1568"/>
              <a:ext cx="288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 sz="16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Theorem (6) states that if any variable</a:t>
              </a:r>
              <a:br>
                <a:rPr lang="en-US" altLang="en-US" sz="16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r>
                <a:rPr lang="en-US" altLang="en-US" sz="16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is </a:t>
              </a:r>
              <a:r>
                <a:rPr lang="en-US" altLang="en-US" sz="16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OR</a:t>
              </a:r>
              <a:r>
                <a:rPr lang="en-US" altLang="en-US" sz="16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ed with 1, the is always 1. </a:t>
              </a:r>
            </a:p>
            <a:p>
              <a:pPr algn="ctr" eaLnBrk="1" hangingPunct="1">
                <a:defRPr/>
              </a:pPr>
              <a:r>
                <a:rPr lang="en-US" altLang="en-US" sz="16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Check values:  0 + 1 = 1 and 1 + 1 = 1.</a:t>
              </a:r>
            </a:p>
          </p:txBody>
        </p:sp>
      </p:grpSp>
      <p:grpSp>
        <p:nvGrpSpPr>
          <p:cNvPr id="417814" name="Group 22"/>
          <p:cNvGrpSpPr>
            <a:grpSpLocks/>
          </p:cNvGrpSpPr>
          <p:nvPr/>
        </p:nvGrpSpPr>
        <p:grpSpPr bwMode="auto">
          <a:xfrm>
            <a:off x="127000" y="4870450"/>
            <a:ext cx="8910638" cy="1474788"/>
            <a:chOff x="80" y="3068"/>
            <a:chExt cx="5613" cy="929"/>
          </a:xfrm>
        </p:grpSpPr>
        <p:pic>
          <p:nvPicPr>
            <p:cNvPr id="49162" name="Picture 19" descr="fg03_02508_AAGTNLT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" y="3068"/>
              <a:ext cx="2795" cy="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3" name="Rectangle 10"/>
            <p:cNvSpPr>
              <a:spLocks noChangeArrowheads="1"/>
            </p:cNvSpPr>
            <p:nvPr/>
          </p:nvSpPr>
          <p:spPr bwMode="auto">
            <a:xfrm>
              <a:off x="80" y="3488"/>
              <a:ext cx="28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600" dirty="0">
                  <a:latin typeface="Arial" charset="0"/>
                </a:rPr>
                <a:t>Theorem (8) can be proved similarly.</a:t>
              </a:r>
            </a:p>
          </p:txBody>
        </p:sp>
      </p:grpSp>
      <p:grpSp>
        <p:nvGrpSpPr>
          <p:cNvPr id="417813" name="Group 21"/>
          <p:cNvGrpSpPr>
            <a:grpSpLocks/>
          </p:cNvGrpSpPr>
          <p:nvPr/>
        </p:nvGrpSpPr>
        <p:grpSpPr bwMode="auto">
          <a:xfrm>
            <a:off x="541338" y="3735388"/>
            <a:ext cx="8793162" cy="1352550"/>
            <a:chOff x="341" y="2353"/>
            <a:chExt cx="5539" cy="852"/>
          </a:xfrm>
        </p:grpSpPr>
        <p:sp>
          <p:nvSpPr>
            <p:cNvPr id="49160" name="Rectangle 5"/>
            <p:cNvSpPr>
              <a:spLocks noChangeArrowheads="1"/>
            </p:cNvSpPr>
            <p:nvPr/>
          </p:nvSpPr>
          <p:spPr bwMode="auto">
            <a:xfrm>
              <a:off x="3045" y="2407"/>
              <a:ext cx="2835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600" dirty="0">
                  <a:latin typeface="Arial" charset="0"/>
                </a:rPr>
                <a:t>Theorem (7) can be proved by</a:t>
              </a:r>
              <a:br>
                <a:rPr lang="en-US" altLang="en-US" sz="1600" dirty="0">
                  <a:latin typeface="Arial" charset="0"/>
                </a:rPr>
              </a:br>
              <a:r>
                <a:rPr lang="en-US" altLang="en-US" sz="1600" dirty="0">
                  <a:latin typeface="Arial" charset="0"/>
                </a:rPr>
                <a:t>checking for both values of x:</a:t>
              </a:r>
              <a:br>
                <a:rPr lang="en-US" altLang="en-US" sz="1600" dirty="0">
                  <a:latin typeface="Arial" charset="0"/>
                </a:rPr>
              </a:br>
              <a:r>
                <a:rPr lang="en-US" altLang="en-US" sz="1600" dirty="0">
                  <a:latin typeface="Arial" charset="0"/>
                </a:rPr>
                <a:t>0 + 0 = 0 and 1 + 1 = 1.</a:t>
              </a:r>
            </a:p>
          </p:txBody>
        </p:sp>
        <p:pic>
          <p:nvPicPr>
            <p:cNvPr id="49161" name="Picture 20" descr="fg03_02507_AAGTNLT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" y="2353"/>
              <a:ext cx="2782" cy="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422501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3-10 Boolean Theorems</a:t>
            </a:r>
          </a:p>
        </p:txBody>
      </p:sp>
      <p:grpSp>
        <p:nvGrpSpPr>
          <p:cNvPr id="420883" name="Group 19"/>
          <p:cNvGrpSpPr>
            <a:grpSpLocks/>
          </p:cNvGrpSpPr>
          <p:nvPr/>
        </p:nvGrpSpPr>
        <p:grpSpPr bwMode="auto">
          <a:xfrm>
            <a:off x="836613" y="1425575"/>
            <a:ext cx="8048625" cy="1346200"/>
            <a:chOff x="527" y="808"/>
            <a:chExt cx="5070" cy="848"/>
          </a:xfrm>
        </p:grpSpPr>
        <p:pic>
          <p:nvPicPr>
            <p:cNvPr id="50188" name="Picture 8" descr="ua03_0000e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" y="1006"/>
              <a:ext cx="2424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9" name="Rectangle 4"/>
            <p:cNvSpPr>
              <a:spLocks noChangeArrowheads="1"/>
            </p:cNvSpPr>
            <p:nvPr/>
          </p:nvSpPr>
          <p:spPr bwMode="auto">
            <a:xfrm>
              <a:off x="611" y="808"/>
              <a:ext cx="498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30000"/>
                </a:spcBef>
              </a:pPr>
              <a:r>
                <a:rPr lang="en-US" altLang="en-US" sz="2500" dirty="0">
                  <a:latin typeface="Arial" charset="0"/>
                  <a:cs typeface="Arial" charset="0"/>
                </a:rPr>
                <a:t>Commutative laws</a:t>
              </a:r>
            </a:p>
          </p:txBody>
        </p:sp>
      </p:grpSp>
      <p:sp>
        <p:nvSpPr>
          <p:cNvPr id="420878" name="Rectangle 14"/>
          <p:cNvSpPr>
            <a:spLocks noChangeArrowheads="1"/>
          </p:cNvSpPr>
          <p:nvPr/>
        </p:nvSpPr>
        <p:spPr bwMode="auto">
          <a:xfrm>
            <a:off x="483394" y="990600"/>
            <a:ext cx="847883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30000"/>
              </a:spcBef>
            </a:pPr>
            <a:r>
              <a:rPr lang="en-US" altLang="en-US" sz="2800" dirty="0">
                <a:latin typeface="Arial" charset="0"/>
                <a:cs typeface="Arial" charset="0"/>
              </a:rPr>
              <a:t>Multivariable Theorems</a:t>
            </a:r>
          </a:p>
        </p:txBody>
      </p:sp>
      <p:grpSp>
        <p:nvGrpSpPr>
          <p:cNvPr id="420888" name="Group 24"/>
          <p:cNvGrpSpPr>
            <a:grpSpLocks/>
          </p:cNvGrpSpPr>
          <p:nvPr/>
        </p:nvGrpSpPr>
        <p:grpSpPr bwMode="auto">
          <a:xfrm>
            <a:off x="947738" y="4462463"/>
            <a:ext cx="8089900" cy="1389062"/>
            <a:chOff x="597" y="2811"/>
            <a:chExt cx="5096" cy="875"/>
          </a:xfrm>
        </p:grpSpPr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621" y="2811"/>
              <a:ext cx="5072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30000"/>
                </a:spcBef>
              </a:pPr>
              <a:r>
                <a:rPr lang="en-US" altLang="en-US" sz="2500" dirty="0">
                  <a:latin typeface="Arial" charset="0"/>
                  <a:cs typeface="Arial" charset="0"/>
                </a:rPr>
                <a:t>Distributive law</a:t>
              </a:r>
            </a:p>
          </p:txBody>
        </p:sp>
        <p:pic>
          <p:nvPicPr>
            <p:cNvPr id="50187" name="Picture 20" descr="ua03_0000e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" y="3110"/>
              <a:ext cx="475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20885" name="Group 21"/>
          <p:cNvGrpSpPr>
            <a:grpSpLocks/>
          </p:cNvGrpSpPr>
          <p:nvPr/>
        </p:nvGrpSpPr>
        <p:grpSpPr bwMode="auto">
          <a:xfrm>
            <a:off x="890588" y="2892425"/>
            <a:ext cx="8156575" cy="1376363"/>
            <a:chOff x="561" y="1882"/>
            <a:chExt cx="5138" cy="867"/>
          </a:xfrm>
        </p:grpSpPr>
        <p:pic>
          <p:nvPicPr>
            <p:cNvPr id="50184" name="Picture 22" descr="ua03_0000e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" y="2185"/>
              <a:ext cx="4941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5" name="Rectangle 23"/>
            <p:cNvSpPr>
              <a:spLocks noChangeArrowheads="1"/>
            </p:cNvSpPr>
            <p:nvPr/>
          </p:nvSpPr>
          <p:spPr bwMode="auto">
            <a:xfrm>
              <a:off x="627" y="1882"/>
              <a:ext cx="5072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30000"/>
                </a:spcBef>
              </a:pPr>
              <a:r>
                <a:rPr lang="en-US" altLang="en-US" sz="2500" dirty="0">
                  <a:latin typeface="Arial" charset="0"/>
                  <a:cs typeface="Arial" charset="0"/>
                </a:rPr>
                <a:t>Associative laws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58638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3-10 Boolean Theorems</a:t>
            </a:r>
          </a:p>
        </p:txBody>
      </p:sp>
      <p:pic>
        <p:nvPicPr>
          <p:cNvPr id="421901" name="Picture 13" descr="ua03_0000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0588" y="2701925"/>
            <a:ext cx="39306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969963" y="1349375"/>
            <a:ext cx="79152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30000"/>
              </a:spcBef>
            </a:pPr>
            <a:r>
              <a:rPr lang="en-US" altLang="en-US" sz="2400" dirty="0">
                <a:latin typeface="Arial" charset="0"/>
                <a:cs typeface="Arial" charset="0"/>
              </a:rPr>
              <a:t>Theorems (14) and (15) do not have counterparts</a:t>
            </a:r>
            <a:br>
              <a:rPr lang="en-US" altLang="en-US" sz="2400" dirty="0">
                <a:latin typeface="Arial" charset="0"/>
                <a:cs typeface="Arial" charset="0"/>
              </a:rPr>
            </a:br>
            <a:r>
              <a:rPr lang="en-US" altLang="en-US" sz="2400" dirty="0">
                <a:latin typeface="Arial" charset="0"/>
                <a:cs typeface="Arial" charset="0"/>
              </a:rPr>
              <a:t>in ordinary algebra. Each can be proved by</a:t>
            </a:r>
            <a:br>
              <a:rPr lang="en-US" altLang="en-US" sz="2400" dirty="0">
                <a:latin typeface="Arial" charset="0"/>
                <a:cs typeface="Arial" charset="0"/>
              </a:rPr>
            </a:br>
            <a:r>
              <a:rPr lang="en-US" altLang="en-US" sz="2400" dirty="0">
                <a:latin typeface="Arial" charset="0"/>
                <a:cs typeface="Arial" charset="0"/>
              </a:rPr>
              <a:t>trying all possible cases for </a:t>
            </a:r>
            <a:r>
              <a:rPr lang="en-US" altLang="en-US" sz="2400" i="1" dirty="0">
                <a:latin typeface="Arial" charset="0"/>
                <a:cs typeface="Arial" charset="0"/>
              </a:rPr>
              <a:t>x </a:t>
            </a:r>
            <a:r>
              <a:rPr lang="en-US" altLang="en-US" sz="2400" dirty="0">
                <a:latin typeface="Arial" charset="0"/>
                <a:cs typeface="Arial" charset="0"/>
              </a:rPr>
              <a:t>and </a:t>
            </a:r>
            <a:r>
              <a:rPr lang="en-US" altLang="en-US" sz="2400" i="1" dirty="0">
                <a:latin typeface="Arial" charset="0"/>
                <a:cs typeface="Arial" charset="0"/>
              </a:rPr>
              <a:t>y.</a:t>
            </a:r>
          </a:p>
        </p:txBody>
      </p:sp>
      <p:grpSp>
        <p:nvGrpSpPr>
          <p:cNvPr id="421910" name="Group 22"/>
          <p:cNvGrpSpPr>
            <a:grpSpLocks/>
          </p:cNvGrpSpPr>
          <p:nvPr/>
        </p:nvGrpSpPr>
        <p:grpSpPr bwMode="auto">
          <a:xfrm>
            <a:off x="890588" y="4141788"/>
            <a:ext cx="7967662" cy="2084387"/>
            <a:chOff x="561" y="2567"/>
            <a:chExt cx="5019" cy="1313"/>
          </a:xfrm>
        </p:grpSpPr>
        <p:pic>
          <p:nvPicPr>
            <p:cNvPr id="51216" name="Picture 14" descr="ua03_0000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" y="2963"/>
              <a:ext cx="2733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7" name="Picture 15" descr="ua03_0000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6" y="2567"/>
              <a:ext cx="2174" cy="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21911" name="Group 23"/>
          <p:cNvGrpSpPr>
            <a:grpSpLocks/>
          </p:cNvGrpSpPr>
          <p:nvPr/>
        </p:nvGrpSpPr>
        <p:grpSpPr bwMode="auto">
          <a:xfrm>
            <a:off x="4198938" y="2697163"/>
            <a:ext cx="4078287" cy="563562"/>
            <a:chOff x="2645" y="1657"/>
            <a:chExt cx="2569" cy="355"/>
          </a:xfrm>
        </p:grpSpPr>
        <p:grpSp>
          <p:nvGrpSpPr>
            <p:cNvPr id="51212" name="Group 19"/>
            <p:cNvGrpSpPr>
              <a:grpSpLocks/>
            </p:cNvGrpSpPr>
            <p:nvPr/>
          </p:nvGrpSpPr>
          <p:grpSpPr bwMode="auto">
            <a:xfrm>
              <a:off x="3763" y="1657"/>
              <a:ext cx="1451" cy="355"/>
              <a:chOff x="3769" y="1675"/>
              <a:chExt cx="1451" cy="355"/>
            </a:xfrm>
          </p:grpSpPr>
          <p:sp>
            <p:nvSpPr>
              <p:cNvPr id="51214" name="Rectangle 17"/>
              <p:cNvSpPr>
                <a:spLocks noChangeArrowheads="1"/>
              </p:cNvSpPr>
              <p:nvPr/>
            </p:nvSpPr>
            <p:spPr bwMode="auto">
              <a:xfrm>
                <a:off x="3769" y="1675"/>
                <a:ext cx="1451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spcBef>
                    <a:spcPct val="30000"/>
                  </a:spcBef>
                </a:pPr>
                <a:r>
                  <a:rPr lang="en-US" altLang="en-US" sz="1400" b="0" dirty="0">
                    <a:latin typeface="Arial" charset="0"/>
                    <a:cs typeface="Arial" charset="0"/>
                  </a:rPr>
                  <a:t>Analysis table &amp; factoring</a:t>
                </a:r>
                <a:br>
                  <a:rPr lang="en-US" altLang="en-US" sz="1400" b="0" dirty="0">
                    <a:latin typeface="Arial" charset="0"/>
                    <a:cs typeface="Arial" charset="0"/>
                  </a:rPr>
                </a:br>
                <a:r>
                  <a:rPr lang="en-US" altLang="en-US" sz="1400" b="0" dirty="0">
                    <a:latin typeface="Arial" charset="0"/>
                    <a:cs typeface="Arial" charset="0"/>
                  </a:rPr>
                  <a:t>for Theorem (14)</a:t>
                </a:r>
                <a:endParaRPr lang="en-US" altLang="en-US" sz="1400" b="0" i="1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1215" name="Rectangle 18"/>
              <p:cNvSpPr>
                <a:spLocks noChangeArrowheads="1"/>
              </p:cNvSpPr>
              <p:nvPr/>
            </p:nvSpPr>
            <p:spPr bwMode="auto">
              <a:xfrm>
                <a:off x="3831" y="1678"/>
                <a:ext cx="1353" cy="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/>
              </a:p>
            </p:txBody>
          </p:sp>
        </p:grpSp>
        <p:sp>
          <p:nvSpPr>
            <p:cNvPr id="51213" name="Line 20"/>
            <p:cNvSpPr>
              <a:spLocks noChangeShapeType="1"/>
            </p:cNvSpPr>
            <p:nvPr/>
          </p:nvSpPr>
          <p:spPr bwMode="auto">
            <a:xfrm>
              <a:off x="2645" y="1829"/>
              <a:ext cx="11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21912" name="Group 24"/>
          <p:cNvGrpSpPr>
            <a:grpSpLocks/>
          </p:cNvGrpSpPr>
          <p:nvPr/>
        </p:nvGrpSpPr>
        <p:grpSpPr bwMode="auto">
          <a:xfrm>
            <a:off x="947738" y="3254375"/>
            <a:ext cx="7867650" cy="2963863"/>
            <a:chOff x="597" y="2008"/>
            <a:chExt cx="4956" cy="1867"/>
          </a:xfrm>
        </p:grpSpPr>
        <p:sp>
          <p:nvSpPr>
            <p:cNvPr id="51210" name="Rectangle 16"/>
            <p:cNvSpPr>
              <a:spLocks noChangeArrowheads="1"/>
            </p:cNvSpPr>
            <p:nvPr/>
          </p:nvSpPr>
          <p:spPr bwMode="auto">
            <a:xfrm>
              <a:off x="597" y="2578"/>
              <a:ext cx="4956" cy="1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51211" name="Line 21"/>
            <p:cNvSpPr>
              <a:spLocks noChangeShapeType="1"/>
            </p:cNvSpPr>
            <p:nvPr/>
          </p:nvSpPr>
          <p:spPr bwMode="auto">
            <a:xfrm>
              <a:off x="4513" y="2008"/>
              <a:ext cx="0" cy="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94298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2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2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3-11 DeMorgan’s Theorems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1066800"/>
            <a:ext cx="8518525" cy="13398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 smtClean="0"/>
              <a:t>DeMorgan’s theorems </a:t>
            </a:r>
            <a:r>
              <a:rPr lang="en-US" altLang="en-US" dirty="0" smtClean="0"/>
              <a:t>are extremely useful in simplifying expressions in which a product or</a:t>
            </a:r>
            <a:br>
              <a:rPr lang="en-US" altLang="en-US" dirty="0" smtClean="0"/>
            </a:br>
            <a:r>
              <a:rPr lang="en-US" altLang="en-US" dirty="0" smtClean="0"/>
              <a:t>sum of variables is inverted. </a:t>
            </a:r>
          </a:p>
        </p:txBody>
      </p:sp>
      <p:grpSp>
        <p:nvGrpSpPr>
          <p:cNvPr id="175119" name="Group 15"/>
          <p:cNvGrpSpPr>
            <a:grpSpLocks/>
          </p:cNvGrpSpPr>
          <p:nvPr/>
        </p:nvGrpSpPr>
        <p:grpSpPr bwMode="auto">
          <a:xfrm>
            <a:off x="671513" y="3213100"/>
            <a:ext cx="8328025" cy="1687513"/>
            <a:chOff x="423" y="1970"/>
            <a:chExt cx="5246" cy="1063"/>
          </a:xfrm>
        </p:grpSpPr>
        <p:grpSp>
          <p:nvGrpSpPr>
            <p:cNvPr id="52238" name="Group 14"/>
            <p:cNvGrpSpPr>
              <a:grpSpLocks/>
            </p:cNvGrpSpPr>
            <p:nvPr/>
          </p:nvGrpSpPr>
          <p:grpSpPr bwMode="auto">
            <a:xfrm>
              <a:off x="1762" y="1970"/>
              <a:ext cx="2338" cy="761"/>
              <a:chOff x="1762" y="2228"/>
              <a:chExt cx="2338" cy="761"/>
            </a:xfrm>
          </p:grpSpPr>
          <p:pic>
            <p:nvPicPr>
              <p:cNvPr id="52240" name="Picture 9" descr="ua03_0000h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4" y="2228"/>
                <a:ext cx="2326" cy="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241" name="Rectangle 13"/>
              <p:cNvSpPr>
                <a:spLocks noChangeArrowheads="1"/>
              </p:cNvSpPr>
              <p:nvPr/>
            </p:nvSpPr>
            <p:spPr bwMode="auto">
              <a:xfrm>
                <a:off x="1762" y="2341"/>
                <a:ext cx="2270" cy="2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/>
              </a:p>
            </p:txBody>
          </p:sp>
        </p:grpSp>
        <p:sp>
          <p:nvSpPr>
            <p:cNvPr id="52239" name="Rectangle 12"/>
            <p:cNvSpPr>
              <a:spLocks noChangeArrowheads="1"/>
            </p:cNvSpPr>
            <p:nvPr/>
          </p:nvSpPr>
          <p:spPr bwMode="auto">
            <a:xfrm>
              <a:off x="423" y="2629"/>
              <a:ext cx="524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dirty="0">
                  <a:latin typeface="Arial" charset="0"/>
                </a:rPr>
                <a:t>Theorem (17) says inverting the AND product of two variables is the</a:t>
              </a:r>
              <a:br>
                <a:rPr lang="en-US" altLang="en-US" dirty="0">
                  <a:latin typeface="Arial" charset="0"/>
                </a:rPr>
              </a:br>
              <a:r>
                <a:rPr lang="en-US" altLang="en-US" dirty="0">
                  <a:latin typeface="Arial" charset="0"/>
                </a:rPr>
                <a:t>same as inverting each variable individually and then ORing them.</a:t>
              </a:r>
            </a:p>
          </p:txBody>
        </p:sp>
      </p:grpSp>
      <p:grpSp>
        <p:nvGrpSpPr>
          <p:cNvPr id="175123" name="Group 19"/>
          <p:cNvGrpSpPr>
            <a:grpSpLocks/>
          </p:cNvGrpSpPr>
          <p:nvPr/>
        </p:nvGrpSpPr>
        <p:grpSpPr bwMode="auto">
          <a:xfrm>
            <a:off x="671512" y="2324893"/>
            <a:ext cx="8328025" cy="1316038"/>
            <a:chOff x="423" y="1370"/>
            <a:chExt cx="5246" cy="829"/>
          </a:xfrm>
        </p:grpSpPr>
        <p:grpSp>
          <p:nvGrpSpPr>
            <p:cNvPr id="52234" name="Group 11"/>
            <p:cNvGrpSpPr>
              <a:grpSpLocks/>
            </p:cNvGrpSpPr>
            <p:nvPr/>
          </p:nvGrpSpPr>
          <p:grpSpPr bwMode="auto">
            <a:xfrm>
              <a:off x="1775" y="1370"/>
              <a:ext cx="2326" cy="761"/>
              <a:chOff x="1775" y="1370"/>
              <a:chExt cx="2326" cy="761"/>
            </a:xfrm>
          </p:grpSpPr>
          <p:pic>
            <p:nvPicPr>
              <p:cNvPr id="52236" name="Picture 6" descr="ua03_0000h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5" y="1370"/>
                <a:ext cx="2326" cy="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237" name="Rectangle 10"/>
              <p:cNvSpPr>
                <a:spLocks noChangeArrowheads="1"/>
              </p:cNvSpPr>
              <p:nvPr/>
            </p:nvSpPr>
            <p:spPr bwMode="auto">
              <a:xfrm>
                <a:off x="1824" y="1742"/>
                <a:ext cx="2208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/>
              </a:p>
            </p:txBody>
          </p:sp>
        </p:grpSp>
        <p:sp>
          <p:nvSpPr>
            <p:cNvPr id="52235" name="Rectangle 8"/>
            <p:cNvSpPr>
              <a:spLocks noChangeArrowheads="1"/>
            </p:cNvSpPr>
            <p:nvPr/>
          </p:nvSpPr>
          <p:spPr bwMode="auto">
            <a:xfrm>
              <a:off x="423" y="1795"/>
              <a:ext cx="524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dirty="0">
                  <a:latin typeface="Arial" charset="0"/>
                </a:rPr>
                <a:t>Theorem (16) says inverting the OR sum of two variables is the same as inverting each variable individually, then ANDing the inverted variables. </a:t>
              </a:r>
            </a:p>
          </p:txBody>
        </p:sp>
      </p:grpSp>
      <p:grpSp>
        <p:nvGrpSpPr>
          <p:cNvPr id="175122" name="Group 18"/>
          <p:cNvGrpSpPr>
            <a:grpSpLocks/>
          </p:cNvGrpSpPr>
          <p:nvPr/>
        </p:nvGrpSpPr>
        <p:grpSpPr bwMode="auto">
          <a:xfrm>
            <a:off x="1366838" y="5168900"/>
            <a:ext cx="6956425" cy="793750"/>
            <a:chOff x="861" y="3250"/>
            <a:chExt cx="4382" cy="500"/>
          </a:xfrm>
        </p:grpSpPr>
        <p:sp>
          <p:nvSpPr>
            <p:cNvPr id="52232" name="Rectangle 16"/>
            <p:cNvSpPr>
              <a:spLocks noChangeArrowheads="1"/>
            </p:cNvSpPr>
            <p:nvPr/>
          </p:nvSpPr>
          <p:spPr bwMode="auto">
            <a:xfrm>
              <a:off x="861" y="3250"/>
              <a:ext cx="4382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30000"/>
                </a:spcBef>
              </a:pPr>
              <a:r>
                <a:rPr lang="en-US" altLang="en-US" sz="2200" b="0" dirty="0">
                  <a:latin typeface="Arial" charset="0"/>
                  <a:cs typeface="Arial" charset="0"/>
                </a:rPr>
                <a:t>Each of DeMorgan’s theorems can readily be proven by checking for all possible combinations of </a:t>
              </a:r>
              <a:r>
                <a:rPr lang="en-US" altLang="en-US" sz="2200" b="0" i="1" dirty="0">
                  <a:latin typeface="Arial" charset="0"/>
                  <a:cs typeface="Arial" charset="0"/>
                </a:rPr>
                <a:t>x </a:t>
              </a:r>
              <a:r>
                <a:rPr lang="en-US" altLang="en-US" sz="2200" b="0" dirty="0">
                  <a:latin typeface="Arial" charset="0"/>
                  <a:cs typeface="Arial" charset="0"/>
                </a:rPr>
                <a:t>and </a:t>
              </a:r>
              <a:r>
                <a:rPr lang="en-US" altLang="en-US" sz="2200" b="0" i="1" dirty="0">
                  <a:latin typeface="Arial" charset="0"/>
                  <a:cs typeface="Arial" charset="0"/>
                </a:rPr>
                <a:t>y. </a:t>
              </a:r>
              <a:endParaRPr lang="en-US" altLang="en-US" sz="2200" b="0" dirty="0">
                <a:latin typeface="Arial" charset="0"/>
                <a:cs typeface="Arial" charset="0"/>
              </a:endParaRPr>
            </a:p>
          </p:txBody>
        </p:sp>
        <p:sp>
          <p:nvSpPr>
            <p:cNvPr id="52233" name="Rectangle 17"/>
            <p:cNvSpPr>
              <a:spLocks noChangeArrowheads="1"/>
            </p:cNvSpPr>
            <p:nvPr/>
          </p:nvSpPr>
          <p:spPr bwMode="auto">
            <a:xfrm>
              <a:off x="934" y="3255"/>
              <a:ext cx="4250" cy="4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5976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3-11 DeMorgan’s Theorems</a:t>
            </a:r>
          </a:p>
        </p:txBody>
      </p:sp>
      <p:grpSp>
        <p:nvGrpSpPr>
          <p:cNvPr id="423956" name="Group 20"/>
          <p:cNvGrpSpPr>
            <a:grpSpLocks/>
          </p:cNvGrpSpPr>
          <p:nvPr/>
        </p:nvGrpSpPr>
        <p:grpSpPr bwMode="auto">
          <a:xfrm>
            <a:off x="448974" y="1149926"/>
            <a:ext cx="8267989" cy="1593274"/>
            <a:chOff x="328" y="462"/>
            <a:chExt cx="5366" cy="1133"/>
          </a:xfrm>
        </p:grpSpPr>
        <p:sp>
          <p:nvSpPr>
            <p:cNvPr id="53257" name="Rectangle 21"/>
            <p:cNvSpPr>
              <a:spLocks noChangeArrowheads="1"/>
            </p:cNvSpPr>
            <p:nvPr/>
          </p:nvSpPr>
          <p:spPr bwMode="auto">
            <a:xfrm>
              <a:off x="328" y="462"/>
              <a:ext cx="536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30000"/>
                </a:spcBef>
              </a:pPr>
              <a:r>
                <a:rPr lang="en-US" altLang="en-US" sz="2800" dirty="0">
                  <a:latin typeface="Arial" charset="0"/>
                  <a:cs typeface="Arial" charset="0"/>
                </a:rPr>
                <a:t>Equivalent circuits implied by Theorem (16)</a:t>
              </a:r>
            </a:p>
          </p:txBody>
        </p:sp>
        <p:grpSp>
          <p:nvGrpSpPr>
            <p:cNvPr id="53258" name="Group 22"/>
            <p:cNvGrpSpPr>
              <a:grpSpLocks/>
            </p:cNvGrpSpPr>
            <p:nvPr/>
          </p:nvGrpSpPr>
          <p:grpSpPr bwMode="auto">
            <a:xfrm>
              <a:off x="1788" y="834"/>
              <a:ext cx="2326" cy="761"/>
              <a:chOff x="1775" y="1370"/>
              <a:chExt cx="2326" cy="761"/>
            </a:xfrm>
          </p:grpSpPr>
          <p:pic>
            <p:nvPicPr>
              <p:cNvPr id="53259" name="Picture 23" descr="ua03_0000h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5" y="1370"/>
                <a:ext cx="2326" cy="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260" name="Rectangle 24"/>
              <p:cNvSpPr>
                <a:spLocks noChangeArrowheads="1"/>
              </p:cNvSpPr>
              <p:nvPr/>
            </p:nvSpPr>
            <p:spPr bwMode="auto">
              <a:xfrm>
                <a:off x="1824" y="1742"/>
                <a:ext cx="2208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/>
              </a:p>
            </p:txBody>
          </p:sp>
        </p:grpSp>
      </p:grpSp>
      <p:pic>
        <p:nvPicPr>
          <p:cNvPr id="423953" name="Picture 17" descr="fg03_0260a_AAGTNLY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513" y="3048000"/>
            <a:ext cx="80454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3961" name="Group 25"/>
          <p:cNvGrpSpPr>
            <a:grpSpLocks/>
          </p:cNvGrpSpPr>
          <p:nvPr/>
        </p:nvGrpSpPr>
        <p:grpSpPr bwMode="auto">
          <a:xfrm>
            <a:off x="414338" y="4468813"/>
            <a:ext cx="8328025" cy="1217613"/>
            <a:chOff x="261" y="2588"/>
            <a:chExt cx="5246" cy="767"/>
          </a:xfrm>
        </p:grpSpPr>
        <p:sp>
          <p:nvSpPr>
            <p:cNvPr id="423949" name="Rectangle 13"/>
            <p:cNvSpPr>
              <a:spLocks noChangeArrowheads="1"/>
            </p:cNvSpPr>
            <p:nvPr/>
          </p:nvSpPr>
          <p:spPr bwMode="auto">
            <a:xfrm>
              <a:off x="261" y="2815"/>
              <a:ext cx="225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The alternative symbol</a:t>
              </a:r>
              <a:br>
                <a: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r>
                <a: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for the </a:t>
              </a:r>
              <a:r>
                <a:rPr lang="en-US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NOR</a:t>
              </a:r>
              <a:r>
                <a: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function.</a:t>
              </a:r>
            </a:p>
          </p:txBody>
        </p:sp>
        <p:pic>
          <p:nvPicPr>
            <p:cNvPr id="53256" name="Picture 18" descr="fg03_0260b_AAGTNLY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9" y="2588"/>
              <a:ext cx="3048" cy="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99458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3-11 DeMorgan’s Theorems</a:t>
            </a:r>
          </a:p>
        </p:txBody>
      </p:sp>
      <p:pic>
        <p:nvPicPr>
          <p:cNvPr id="424974" name="Picture 14" descr="fg03_0270a_AAGTNLW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3017" y="2843068"/>
            <a:ext cx="790733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4983" name="Group 23"/>
          <p:cNvGrpSpPr>
            <a:grpSpLocks/>
          </p:cNvGrpSpPr>
          <p:nvPr/>
        </p:nvGrpSpPr>
        <p:grpSpPr bwMode="auto">
          <a:xfrm>
            <a:off x="414338" y="4162425"/>
            <a:ext cx="8181975" cy="1179513"/>
            <a:chOff x="261" y="2622"/>
            <a:chExt cx="5154" cy="743"/>
          </a:xfrm>
        </p:grpSpPr>
        <p:pic>
          <p:nvPicPr>
            <p:cNvPr id="54283" name="Picture 13" descr="fg03_0270b_AAGTNLW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" y="2622"/>
              <a:ext cx="2891" cy="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4970" name="Rectangle 10"/>
            <p:cNvSpPr>
              <a:spLocks noChangeArrowheads="1"/>
            </p:cNvSpPr>
            <p:nvPr/>
          </p:nvSpPr>
          <p:spPr bwMode="auto">
            <a:xfrm>
              <a:off x="261" y="2815"/>
              <a:ext cx="225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The alternative symbol</a:t>
              </a:r>
              <a:br>
                <a: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r>
                <a: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for the </a:t>
              </a:r>
              <a:r>
                <a:rPr lang="en-US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NAND</a:t>
              </a:r>
              <a:r>
                <a: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function.</a:t>
              </a:r>
            </a:p>
          </p:txBody>
        </p:sp>
      </p:grpSp>
      <p:grpSp>
        <p:nvGrpSpPr>
          <p:cNvPr id="424978" name="Group 18"/>
          <p:cNvGrpSpPr>
            <a:grpSpLocks/>
          </p:cNvGrpSpPr>
          <p:nvPr/>
        </p:nvGrpSpPr>
        <p:grpSpPr bwMode="auto">
          <a:xfrm>
            <a:off x="618548" y="1154905"/>
            <a:ext cx="8518525" cy="1398588"/>
            <a:chOff x="424" y="558"/>
            <a:chExt cx="5366" cy="881"/>
          </a:xfrm>
        </p:grpSpPr>
        <p:grpSp>
          <p:nvGrpSpPr>
            <p:cNvPr id="54279" name="Group 19"/>
            <p:cNvGrpSpPr>
              <a:grpSpLocks/>
            </p:cNvGrpSpPr>
            <p:nvPr/>
          </p:nvGrpSpPr>
          <p:grpSpPr bwMode="auto">
            <a:xfrm>
              <a:off x="1884" y="678"/>
              <a:ext cx="2326" cy="761"/>
              <a:chOff x="1788" y="834"/>
              <a:chExt cx="2326" cy="761"/>
            </a:xfrm>
          </p:grpSpPr>
          <p:pic>
            <p:nvPicPr>
              <p:cNvPr id="54281" name="Picture 20" descr="ua03_0000h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8" y="834"/>
                <a:ext cx="2326" cy="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282" name="Rectangle 21"/>
              <p:cNvSpPr>
                <a:spLocks noChangeArrowheads="1"/>
              </p:cNvSpPr>
              <p:nvPr/>
            </p:nvSpPr>
            <p:spPr bwMode="auto">
              <a:xfrm>
                <a:off x="1837" y="930"/>
                <a:ext cx="2208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/>
              </a:p>
            </p:txBody>
          </p:sp>
        </p:grpSp>
        <p:sp>
          <p:nvSpPr>
            <p:cNvPr id="54280" name="Rectangle 22"/>
            <p:cNvSpPr>
              <a:spLocks noChangeArrowheads="1"/>
            </p:cNvSpPr>
            <p:nvPr/>
          </p:nvSpPr>
          <p:spPr bwMode="auto">
            <a:xfrm>
              <a:off x="424" y="558"/>
              <a:ext cx="536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30000"/>
                </a:spcBef>
              </a:pPr>
              <a:r>
                <a:rPr lang="en-US" altLang="en-US" sz="2800" dirty="0">
                  <a:latin typeface="Arial" charset="0"/>
                  <a:cs typeface="Arial" charset="0"/>
                </a:rPr>
                <a:t>Equivalent circuits implied by Theorem (17)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99105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800" dirty="0" smtClean="0"/>
              <a:t>3-12 Universality of </a:t>
            </a: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NAND</a:t>
            </a:r>
            <a:r>
              <a:rPr lang="en-US" altLang="en-US" sz="2800" dirty="0" smtClean="0"/>
              <a:t> and </a:t>
            </a: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NOR</a:t>
            </a:r>
            <a:r>
              <a:rPr lang="en-US" altLang="en-US" sz="2800" dirty="0" smtClean="0"/>
              <a:t> Gates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4242"/>
            <a:ext cx="8518525" cy="20701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NAND</a:t>
            </a:r>
            <a:r>
              <a:rPr lang="en-US" altLang="en-US" dirty="0" smtClean="0"/>
              <a:t> or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NOR</a:t>
            </a:r>
            <a:r>
              <a:rPr lang="en-US" altLang="en-US" dirty="0" smtClean="0"/>
              <a:t> gates can be used to create the three basic logic expressions.</a:t>
            </a:r>
          </a:p>
          <a:p>
            <a:pPr lvl="1" eaLnBrk="1" hangingPunct="1">
              <a:defRPr/>
            </a:pP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altLang="en-US" dirty="0" smtClean="0"/>
              <a:t>, and INVERT.</a:t>
            </a:r>
          </a:p>
          <a:p>
            <a:pPr lvl="2" eaLnBrk="1" hangingPunct="1">
              <a:defRPr/>
            </a:pPr>
            <a:r>
              <a:rPr lang="en-US" altLang="en-US" dirty="0" smtClean="0"/>
              <a:t>Provides flexibility—very useful in logic circuit design.</a:t>
            </a:r>
          </a:p>
        </p:txBody>
      </p:sp>
    </p:spTree>
    <p:extLst>
      <p:ext uri="{BB962C8B-B14F-4D97-AF65-F5344CB8AC3E}">
        <p14:creationId xmlns:p14="http://schemas.microsoft.com/office/powerpoint/2010/main" xmlns="" val="429148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800" dirty="0" smtClean="0"/>
              <a:t>3-12 Universality of </a:t>
            </a: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NAND</a:t>
            </a:r>
            <a:r>
              <a:rPr lang="en-US" altLang="en-US" sz="2800" dirty="0" smtClean="0"/>
              <a:t> and </a:t>
            </a: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NOR</a:t>
            </a:r>
            <a:r>
              <a:rPr lang="en-US" altLang="en-US" sz="2800" dirty="0" smtClean="0"/>
              <a:t> Gates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66838"/>
            <a:ext cx="8590828" cy="857250"/>
          </a:xfrm>
        </p:spPr>
        <p:txBody>
          <a:bodyPr>
            <a:noAutofit/>
          </a:bodyPr>
          <a:lstStyle/>
          <a:p>
            <a:pPr marL="0" indent="0" algn="ctr" eaLnBrk="1" hangingPunct="1">
              <a:buFontTx/>
              <a:buNone/>
              <a:defRPr/>
            </a:pPr>
            <a:r>
              <a:rPr lang="en-US" altLang="en-US" b="1" dirty="0" smtClean="0"/>
              <a:t>How combinations of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NAND</a:t>
            </a:r>
            <a:r>
              <a:rPr lang="en-US" altLang="en-US" b="1" dirty="0" smtClean="0"/>
              <a:t>s or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NOR</a:t>
            </a:r>
            <a:r>
              <a:rPr lang="en-US" altLang="en-US" b="1" dirty="0" smtClean="0"/>
              <a:t>s are</a:t>
            </a:r>
            <a:br>
              <a:rPr lang="en-US" altLang="en-US" b="1" dirty="0" smtClean="0"/>
            </a:br>
            <a:r>
              <a:rPr lang="en-US" altLang="en-US" b="1" dirty="0" smtClean="0"/>
              <a:t>used to create the three logic functions.</a:t>
            </a:r>
          </a:p>
        </p:txBody>
      </p:sp>
      <p:pic>
        <p:nvPicPr>
          <p:cNvPr id="425988" name="Picture 4" descr="fg03_00000_AAGTNLV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512" y="2209800"/>
            <a:ext cx="83280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5991" name="Group 7"/>
          <p:cNvGrpSpPr>
            <a:grpSpLocks/>
          </p:cNvGrpSpPr>
          <p:nvPr/>
        </p:nvGrpSpPr>
        <p:grpSpPr bwMode="auto">
          <a:xfrm>
            <a:off x="1196686" y="5753104"/>
            <a:ext cx="7158037" cy="935038"/>
            <a:chOff x="761" y="3564"/>
            <a:chExt cx="4509" cy="589"/>
          </a:xfrm>
        </p:grpSpPr>
        <p:sp>
          <p:nvSpPr>
            <p:cNvPr id="56327" name="Rectangle 5"/>
            <p:cNvSpPr>
              <a:spLocks noChangeArrowheads="1"/>
            </p:cNvSpPr>
            <p:nvPr/>
          </p:nvSpPr>
          <p:spPr bwMode="auto">
            <a:xfrm>
              <a:off x="761" y="3749"/>
              <a:ext cx="450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dirty="0">
                  <a:latin typeface="Arial" charset="0"/>
                </a:rPr>
                <a:t>It is possible, however, to implement any logic expression using </a:t>
              </a:r>
              <a:r>
                <a:rPr lang="en-US" altLang="en-US" i="1" dirty="0">
                  <a:latin typeface="Arial" charset="0"/>
                </a:rPr>
                <a:t>only </a:t>
              </a:r>
              <a:r>
                <a:rPr lang="en-US" altLang="en-US" dirty="0">
                  <a:latin typeface="Arial" charset="0"/>
                </a:rPr>
                <a:t>NAND gates and no other type of gate, as shown.</a:t>
              </a:r>
            </a:p>
          </p:txBody>
        </p:sp>
        <p:sp>
          <p:nvSpPr>
            <p:cNvPr id="56328" name="Rectangle 6"/>
            <p:cNvSpPr>
              <a:spLocks noChangeArrowheads="1"/>
            </p:cNvSpPr>
            <p:nvPr/>
          </p:nvSpPr>
          <p:spPr bwMode="auto">
            <a:xfrm>
              <a:off x="761" y="3564"/>
              <a:ext cx="4450" cy="5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44782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 smtClean="0"/>
              <a:t>3-12 Universality of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NAND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NOR</a:t>
            </a:r>
            <a:r>
              <a:rPr lang="en-US" altLang="en-US" dirty="0" smtClean="0"/>
              <a:t> Gates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1236663" y="1270000"/>
            <a:ext cx="8518525" cy="933450"/>
          </a:xfrm>
        </p:spPr>
        <p:txBody>
          <a:bodyPr>
            <a:normAutofit/>
          </a:bodyPr>
          <a:lstStyle/>
          <a:p>
            <a:pPr marL="0" indent="0" algn="ctr" eaLnBrk="1" hangingPunct="1">
              <a:buFontTx/>
              <a:buNone/>
              <a:defRPr/>
            </a:pPr>
            <a:r>
              <a:rPr lang="en-US" altLang="en-US" b="1" dirty="0" smtClean="0"/>
              <a:t>How combinations of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NAND</a:t>
            </a:r>
            <a:r>
              <a:rPr lang="en-US" altLang="en-US" b="1" dirty="0" smtClean="0"/>
              <a:t>s or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NOR</a:t>
            </a:r>
            <a:r>
              <a:rPr lang="en-US" altLang="en-US" b="1" dirty="0" smtClean="0"/>
              <a:t>s are</a:t>
            </a:r>
            <a:br>
              <a:rPr lang="en-US" altLang="en-US" b="1" dirty="0" smtClean="0"/>
            </a:br>
            <a:r>
              <a:rPr lang="en-US" altLang="en-US" b="1" dirty="0" smtClean="0"/>
              <a:t>used to create the three logic functions.</a:t>
            </a:r>
          </a:p>
        </p:txBody>
      </p:sp>
      <p:pic>
        <p:nvPicPr>
          <p:cNvPr id="427013" name="Picture 5" descr="fg03_00000_AAGTNMA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925" y="2071688"/>
            <a:ext cx="8291513" cy="354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7017" name="Group 9"/>
          <p:cNvGrpSpPr>
            <a:grpSpLocks/>
          </p:cNvGrpSpPr>
          <p:nvPr/>
        </p:nvGrpSpPr>
        <p:grpSpPr bwMode="auto">
          <a:xfrm>
            <a:off x="1236663" y="5618163"/>
            <a:ext cx="7158037" cy="955675"/>
            <a:chOff x="779" y="3539"/>
            <a:chExt cx="4509" cy="602"/>
          </a:xfrm>
        </p:grpSpPr>
        <p:sp>
          <p:nvSpPr>
            <p:cNvPr id="57351" name="Rectangle 7"/>
            <p:cNvSpPr>
              <a:spLocks noChangeArrowheads="1"/>
            </p:cNvSpPr>
            <p:nvPr/>
          </p:nvSpPr>
          <p:spPr bwMode="auto">
            <a:xfrm>
              <a:off x="779" y="3737"/>
              <a:ext cx="450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dirty="0">
                  <a:latin typeface="Arial" charset="0"/>
                </a:rPr>
                <a:t>NOR gates can be arranged to implement</a:t>
              </a:r>
              <a:br>
                <a:rPr lang="en-US" altLang="en-US" dirty="0">
                  <a:latin typeface="Arial" charset="0"/>
                </a:rPr>
              </a:br>
              <a:r>
                <a:rPr lang="en-US" altLang="en-US" dirty="0">
                  <a:latin typeface="Arial" charset="0"/>
                </a:rPr>
                <a:t>any of the Boolean operations, as shown. </a:t>
              </a:r>
            </a:p>
          </p:txBody>
        </p:sp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1605" y="3539"/>
              <a:ext cx="3010" cy="6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84704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6" name="Rectangle 4"/>
          <p:cNvSpPr>
            <a:spLocks noGrp="1" noChangeArrowheads="1"/>
          </p:cNvSpPr>
          <p:nvPr>
            <p:ph idx="1"/>
          </p:nvPr>
        </p:nvSpPr>
        <p:spPr>
          <a:xfrm>
            <a:off x="520700" y="733425"/>
            <a:ext cx="8518525" cy="133985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 sz="2500" b="1" dirty="0" smtClean="0"/>
              <a:t>A logic circuit to generate a signal </a:t>
            </a:r>
            <a:r>
              <a:rPr lang="en-US" altLang="en-US" sz="2500" b="1" i="1" dirty="0" smtClean="0"/>
              <a:t>x, </a:t>
            </a:r>
            <a:r>
              <a:rPr lang="en-US" altLang="en-US" sz="2500" b="1" dirty="0" smtClean="0"/>
              <a:t>that will go HIGH whenever conditions </a:t>
            </a:r>
            <a:r>
              <a:rPr lang="en-US" altLang="en-US" sz="2500" b="1" i="1" dirty="0" smtClean="0"/>
              <a:t>A </a:t>
            </a:r>
            <a:r>
              <a:rPr lang="en-US" altLang="en-US" sz="2500" b="1" dirty="0" smtClean="0"/>
              <a:t>and </a:t>
            </a:r>
            <a:r>
              <a:rPr lang="en-US" altLang="en-US" sz="2500" b="1" i="1" dirty="0" smtClean="0"/>
              <a:t>B </a:t>
            </a:r>
            <a:r>
              <a:rPr lang="en-US" altLang="en-US" sz="2500" b="1" dirty="0" smtClean="0"/>
              <a:t>exist simultaneously, or whenever conditions </a:t>
            </a:r>
            <a:r>
              <a:rPr lang="en-US" altLang="en-US" sz="2500" b="1" i="1" dirty="0" smtClean="0"/>
              <a:t>C </a:t>
            </a:r>
            <a:r>
              <a:rPr lang="en-US" altLang="en-US" sz="2500" b="1" dirty="0" smtClean="0"/>
              <a:t>and </a:t>
            </a:r>
            <a:r>
              <a:rPr lang="en-US" altLang="en-US" sz="2500" b="1" i="1" dirty="0" smtClean="0"/>
              <a:t>D </a:t>
            </a:r>
            <a:r>
              <a:rPr lang="en-US" altLang="en-US" sz="2500" b="1" dirty="0" smtClean="0"/>
              <a:t>exist simultaneously. </a:t>
            </a:r>
          </a:p>
        </p:txBody>
      </p:sp>
      <p:grpSp>
        <p:nvGrpSpPr>
          <p:cNvPr id="428044" name="Group 12"/>
          <p:cNvGrpSpPr>
            <a:grpSpLocks/>
          </p:cNvGrpSpPr>
          <p:nvPr/>
        </p:nvGrpSpPr>
        <p:grpSpPr bwMode="auto">
          <a:xfrm>
            <a:off x="496888" y="2203450"/>
            <a:ext cx="8340725" cy="3622675"/>
            <a:chOff x="313" y="1388"/>
            <a:chExt cx="5254" cy="2282"/>
          </a:xfrm>
        </p:grpSpPr>
        <p:pic>
          <p:nvPicPr>
            <p:cNvPr id="58374" name="Picture 8" descr="fg03_00000_AAGTNLZ0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" y="1388"/>
              <a:ext cx="5246" cy="2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375" name="Rectangle 9"/>
            <p:cNvSpPr>
              <a:spLocks noChangeArrowheads="1"/>
            </p:cNvSpPr>
            <p:nvPr/>
          </p:nvSpPr>
          <p:spPr bwMode="auto">
            <a:xfrm>
              <a:off x="423" y="1811"/>
              <a:ext cx="2660" cy="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30000"/>
                </a:spcBef>
              </a:pPr>
              <a:r>
                <a:rPr lang="en-US" altLang="en-US" b="0" dirty="0">
                  <a:latin typeface="Arial" charset="0"/>
                  <a:cs typeface="Arial" charset="0"/>
                </a:rPr>
                <a:t>Each of the </a:t>
              </a:r>
              <a:r>
                <a:rPr lang="en-US" altLang="en-US" b="0" dirty="0" smtClean="0">
                  <a:latin typeface="Arial" charset="0"/>
                  <a:cs typeface="Arial" charset="0"/>
                </a:rPr>
                <a:t>TTL(transistor-transistor logic) </a:t>
              </a:r>
              <a:r>
                <a:rPr lang="en-US" altLang="en-US" b="0" dirty="0">
                  <a:latin typeface="Arial" charset="0"/>
                  <a:cs typeface="Arial" charset="0"/>
                </a:rPr>
                <a:t>ICs shown here will fulfill the function. Each IC is a </a:t>
              </a:r>
              <a:r>
                <a:rPr lang="en-US" altLang="en-US" b="0" i="1" dirty="0">
                  <a:latin typeface="Arial" charset="0"/>
                  <a:cs typeface="Arial" charset="0"/>
                </a:rPr>
                <a:t>quad</a:t>
              </a:r>
              <a:r>
                <a:rPr lang="en-US" altLang="en-US" b="0" dirty="0">
                  <a:latin typeface="Arial" charset="0"/>
                  <a:cs typeface="Arial" charset="0"/>
                </a:rPr>
                <a:t>, with </a:t>
              </a:r>
              <a:r>
                <a:rPr lang="en-US" altLang="en-US" b="0" i="1" dirty="0">
                  <a:latin typeface="Arial" charset="0"/>
                  <a:cs typeface="Arial" charset="0"/>
                </a:rPr>
                <a:t>four</a:t>
              </a:r>
              <a:r>
                <a:rPr lang="en-US" altLang="en-US" b="0" dirty="0">
                  <a:latin typeface="Arial" charset="0"/>
                  <a:cs typeface="Arial" charset="0"/>
                </a:rPr>
                <a:t> identical gates on one chip</a:t>
              </a:r>
            </a:p>
          </p:txBody>
        </p:sp>
        <p:sp>
          <p:nvSpPr>
            <p:cNvPr id="58376" name="Rectangle 11"/>
            <p:cNvSpPr>
              <a:spLocks noChangeArrowheads="1"/>
            </p:cNvSpPr>
            <p:nvPr/>
          </p:nvSpPr>
          <p:spPr bwMode="auto">
            <a:xfrm>
              <a:off x="313" y="1487"/>
              <a:ext cx="29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dirty="0">
                  <a:latin typeface="Arial" charset="0"/>
                </a:rPr>
                <a:t>The logic expression will be </a:t>
              </a:r>
              <a:r>
                <a:rPr lang="en-US" altLang="en-US" i="1" dirty="0">
                  <a:latin typeface="Arial" charset="0"/>
                </a:rPr>
                <a:t>x </a:t>
              </a:r>
              <a:r>
                <a:rPr lang="en-US" altLang="en-US" b="0" dirty="0">
                  <a:latin typeface="Arial" charset="0"/>
                </a:rPr>
                <a:t>=</a:t>
              </a:r>
              <a:r>
                <a:rPr lang="en-US" altLang="en-US" dirty="0">
                  <a:latin typeface="Arial" charset="0"/>
                </a:rPr>
                <a:t> </a:t>
              </a:r>
              <a:r>
                <a:rPr lang="en-US" altLang="en-US" i="1" dirty="0">
                  <a:latin typeface="Arial" charset="0"/>
                </a:rPr>
                <a:t>AB </a:t>
              </a:r>
              <a:r>
                <a:rPr lang="en-US" altLang="en-US" b="0" dirty="0">
                  <a:latin typeface="Arial" charset="0"/>
                </a:rPr>
                <a:t>+</a:t>
              </a:r>
              <a:r>
                <a:rPr lang="en-US" altLang="en-US" dirty="0">
                  <a:latin typeface="Arial" charset="0"/>
                </a:rPr>
                <a:t> </a:t>
              </a:r>
              <a:r>
                <a:rPr lang="en-US" altLang="en-US" i="1" dirty="0">
                  <a:latin typeface="Arial" charset="0"/>
                </a:rPr>
                <a:t>CD.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29321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3-9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NOR</a:t>
            </a:r>
            <a:r>
              <a:rPr lang="en-US" altLang="en-US" dirty="0" smtClean="0"/>
              <a:t> Gates and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NAND</a:t>
            </a:r>
            <a:r>
              <a:rPr lang="en-US" altLang="en-US" dirty="0" smtClean="0"/>
              <a:t> Gates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596900" y="2057400"/>
            <a:ext cx="8547100" cy="31257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 smtClean="0"/>
              <a:t>Combine basic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altLang="en-US" dirty="0" smtClean="0"/>
              <a:t>,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OR</a:t>
            </a:r>
            <a:r>
              <a:rPr lang="en-US" altLang="en-US" dirty="0" smtClean="0"/>
              <a:t>,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NOT</a:t>
            </a:r>
            <a:r>
              <a:rPr lang="en-US" altLang="en-US" dirty="0" smtClean="0"/>
              <a:t> operations.</a:t>
            </a:r>
          </a:p>
          <a:p>
            <a:pPr lvl="1" eaLnBrk="1" hangingPunct="1">
              <a:defRPr/>
            </a:pPr>
            <a:r>
              <a:rPr lang="en-US" altLang="en-US" dirty="0" smtClean="0"/>
              <a:t>Simplifying the writing of Boolean expressions</a:t>
            </a:r>
          </a:p>
          <a:p>
            <a:pPr eaLnBrk="1" hangingPunct="1">
              <a:defRPr/>
            </a:pPr>
            <a:r>
              <a:rPr lang="en-US" altLang="en-US" dirty="0" smtClean="0"/>
              <a:t>Output of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NAND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NOR</a:t>
            </a:r>
            <a:r>
              <a:rPr lang="en-US" altLang="en-US" dirty="0" smtClean="0"/>
              <a:t> gates may be found</a:t>
            </a:r>
            <a:br>
              <a:rPr lang="en-US" altLang="en-US" dirty="0" smtClean="0"/>
            </a:br>
            <a:r>
              <a:rPr lang="en-US" altLang="en-US" dirty="0" smtClean="0"/>
              <a:t>by determining the output of an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altLang="en-US" dirty="0" smtClean="0"/>
              <a:t> or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gate, and inverting it.</a:t>
            </a:r>
          </a:p>
          <a:p>
            <a:pPr lvl="1" eaLnBrk="1" hangingPunct="1">
              <a:defRPr/>
            </a:pPr>
            <a:r>
              <a:rPr lang="en-US" altLang="en-US" dirty="0" smtClean="0"/>
              <a:t>The truth tables for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NOR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NAND</a:t>
            </a:r>
            <a:r>
              <a:rPr lang="en-US" altLang="en-US" dirty="0" smtClean="0"/>
              <a:t> gates show the complement of truth tables for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altLang="en-US" dirty="0" smtClean="0"/>
              <a:t> gates.</a:t>
            </a:r>
          </a:p>
        </p:txBody>
      </p:sp>
    </p:spTree>
    <p:extLst>
      <p:ext uri="{BB962C8B-B14F-4D97-AF65-F5344CB8AC3E}">
        <p14:creationId xmlns:p14="http://schemas.microsoft.com/office/powerpoint/2010/main" xmlns="" val="113287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87834"/>
            <a:ext cx="6347713" cy="1320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800" dirty="0" smtClean="0"/>
              <a:t>3-12 Universality of </a:t>
            </a: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NAND</a:t>
            </a:r>
            <a:r>
              <a:rPr lang="en-US" altLang="en-US" sz="2800" dirty="0" smtClean="0"/>
              <a:t> and </a:t>
            </a: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NOR</a:t>
            </a:r>
            <a:r>
              <a:rPr lang="en-US" altLang="en-US" sz="2800" dirty="0" smtClean="0"/>
              <a:t> Gates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073150"/>
            <a:ext cx="8518525" cy="5715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 sz="2500" b="1" dirty="0" smtClean="0"/>
              <a:t>Possible Implementations # 1</a:t>
            </a:r>
          </a:p>
        </p:txBody>
      </p:sp>
      <p:pic>
        <p:nvPicPr>
          <p:cNvPr id="429064" name="Picture 8" descr="fg03_0310a_AAGTNLZ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6988" y="3260725"/>
            <a:ext cx="23590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9063" name="Picture 7" descr="fg03_0320a_AAGTNM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2313" y="2633663"/>
            <a:ext cx="4718050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9078" name="Group 22"/>
          <p:cNvGrpSpPr>
            <a:grpSpLocks/>
          </p:cNvGrpSpPr>
          <p:nvPr/>
        </p:nvGrpSpPr>
        <p:grpSpPr bwMode="auto">
          <a:xfrm>
            <a:off x="1130300" y="1358900"/>
            <a:ext cx="2222500" cy="4570413"/>
            <a:chOff x="712" y="856"/>
            <a:chExt cx="1400" cy="2879"/>
          </a:xfrm>
        </p:grpSpPr>
        <p:pic>
          <p:nvPicPr>
            <p:cNvPr id="59409" name="Picture 9" descr="fg03_0310c_AAGTNLZ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" y="856"/>
              <a:ext cx="1400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10" name="Picture 10" descr="fg03_0310c_AAGTNLZ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" y="3124"/>
              <a:ext cx="1400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29079" name="Group 23"/>
          <p:cNvGrpSpPr>
            <a:grpSpLocks/>
          </p:cNvGrpSpPr>
          <p:nvPr/>
        </p:nvGrpSpPr>
        <p:grpSpPr bwMode="auto">
          <a:xfrm>
            <a:off x="3333750" y="1849438"/>
            <a:ext cx="3460750" cy="3622675"/>
            <a:chOff x="2100" y="1165"/>
            <a:chExt cx="2180" cy="2282"/>
          </a:xfrm>
        </p:grpSpPr>
        <p:grpSp>
          <p:nvGrpSpPr>
            <p:cNvPr id="59401" name="Group 18"/>
            <p:cNvGrpSpPr>
              <a:grpSpLocks/>
            </p:cNvGrpSpPr>
            <p:nvPr/>
          </p:nvGrpSpPr>
          <p:grpSpPr bwMode="auto">
            <a:xfrm flipV="1">
              <a:off x="2100" y="1165"/>
              <a:ext cx="2180" cy="1091"/>
              <a:chOff x="2100" y="2521"/>
              <a:chExt cx="2180" cy="926"/>
            </a:xfrm>
          </p:grpSpPr>
          <p:sp>
            <p:nvSpPr>
              <p:cNvPr id="59406" name="Line 19"/>
              <p:cNvSpPr>
                <a:spLocks noChangeShapeType="1"/>
              </p:cNvSpPr>
              <p:nvPr/>
            </p:nvSpPr>
            <p:spPr bwMode="auto">
              <a:xfrm>
                <a:off x="3774" y="2521"/>
                <a:ext cx="5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407" name="Line 20"/>
              <p:cNvSpPr>
                <a:spLocks noChangeShapeType="1"/>
              </p:cNvSpPr>
              <p:nvPr/>
            </p:nvSpPr>
            <p:spPr bwMode="auto">
              <a:xfrm flipH="1">
                <a:off x="2100" y="3447"/>
                <a:ext cx="16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408" name="Line 21"/>
              <p:cNvSpPr>
                <a:spLocks noChangeShapeType="1"/>
              </p:cNvSpPr>
              <p:nvPr/>
            </p:nvSpPr>
            <p:spPr bwMode="auto">
              <a:xfrm flipV="1">
                <a:off x="3774" y="2521"/>
                <a:ext cx="0" cy="9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9402" name="Group 17"/>
            <p:cNvGrpSpPr>
              <a:grpSpLocks/>
            </p:cNvGrpSpPr>
            <p:nvPr/>
          </p:nvGrpSpPr>
          <p:grpSpPr bwMode="auto">
            <a:xfrm>
              <a:off x="2100" y="2521"/>
              <a:ext cx="2180" cy="926"/>
              <a:chOff x="2100" y="2521"/>
              <a:chExt cx="2180" cy="926"/>
            </a:xfrm>
          </p:grpSpPr>
          <p:sp>
            <p:nvSpPr>
              <p:cNvPr id="59403" name="Line 16"/>
              <p:cNvSpPr>
                <a:spLocks noChangeShapeType="1"/>
              </p:cNvSpPr>
              <p:nvPr/>
            </p:nvSpPr>
            <p:spPr bwMode="auto">
              <a:xfrm>
                <a:off x="3774" y="2521"/>
                <a:ext cx="5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404" name="Line 14"/>
              <p:cNvSpPr>
                <a:spLocks noChangeShapeType="1"/>
              </p:cNvSpPr>
              <p:nvPr/>
            </p:nvSpPr>
            <p:spPr bwMode="auto">
              <a:xfrm>
                <a:off x="2100" y="3447"/>
                <a:ext cx="16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405" name="Line 15"/>
              <p:cNvSpPr>
                <a:spLocks noChangeShapeType="1"/>
              </p:cNvSpPr>
              <p:nvPr/>
            </p:nvSpPr>
            <p:spPr bwMode="auto">
              <a:xfrm flipV="1">
                <a:off x="3774" y="2521"/>
                <a:ext cx="0" cy="9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04604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400" dirty="0" smtClean="0"/>
              <a:t>3-12 Universality of </a:t>
            </a:r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NAND</a:t>
            </a:r>
            <a:r>
              <a:rPr lang="en-US" altLang="en-US" sz="2400" dirty="0" smtClean="0"/>
              <a:t> and </a:t>
            </a:r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NOR</a:t>
            </a:r>
            <a:r>
              <a:rPr lang="en-US" altLang="en-US" sz="2400" dirty="0" smtClean="0"/>
              <a:t> Gates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>
          <a:xfrm>
            <a:off x="1731962" y="1012898"/>
            <a:ext cx="8518525" cy="5715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 sz="2500" b="1" dirty="0" smtClean="0"/>
              <a:t>Possible Implementations #2</a:t>
            </a:r>
          </a:p>
        </p:txBody>
      </p:sp>
      <p:pic>
        <p:nvPicPr>
          <p:cNvPr id="430090" name="Picture 10" descr="fg03_0320c2_AAGTNMC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713" y="2509838"/>
            <a:ext cx="41973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0104" name="Group 24"/>
          <p:cNvGrpSpPr>
            <a:grpSpLocks/>
          </p:cNvGrpSpPr>
          <p:nvPr/>
        </p:nvGrpSpPr>
        <p:grpSpPr bwMode="auto">
          <a:xfrm>
            <a:off x="1112838" y="1390650"/>
            <a:ext cx="2230437" cy="4579938"/>
            <a:chOff x="701" y="876"/>
            <a:chExt cx="1405" cy="2885"/>
          </a:xfrm>
        </p:grpSpPr>
        <p:pic>
          <p:nvPicPr>
            <p:cNvPr id="60433" name="Picture 11" descr="fg03_0310b_AAGTNLZ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" y="876"/>
              <a:ext cx="1405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34" name="Picture 12" descr="fg03_0310b_AAGTNLZ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" y="3150"/>
              <a:ext cx="1405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30093" name="Picture 13" descr="fg03_0310b_AAGTNLZ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325813"/>
            <a:ext cx="2230438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0095" name="Group 15"/>
          <p:cNvGrpSpPr>
            <a:grpSpLocks/>
          </p:cNvGrpSpPr>
          <p:nvPr/>
        </p:nvGrpSpPr>
        <p:grpSpPr bwMode="auto">
          <a:xfrm>
            <a:off x="3333750" y="1849438"/>
            <a:ext cx="3460750" cy="3622675"/>
            <a:chOff x="2100" y="1165"/>
            <a:chExt cx="2180" cy="2282"/>
          </a:xfrm>
        </p:grpSpPr>
        <p:grpSp>
          <p:nvGrpSpPr>
            <p:cNvPr id="60425" name="Group 16"/>
            <p:cNvGrpSpPr>
              <a:grpSpLocks/>
            </p:cNvGrpSpPr>
            <p:nvPr/>
          </p:nvGrpSpPr>
          <p:grpSpPr bwMode="auto">
            <a:xfrm flipV="1">
              <a:off x="2100" y="1165"/>
              <a:ext cx="2180" cy="1091"/>
              <a:chOff x="2100" y="2521"/>
              <a:chExt cx="2180" cy="926"/>
            </a:xfrm>
          </p:grpSpPr>
          <p:sp>
            <p:nvSpPr>
              <p:cNvPr id="60430" name="Line 17"/>
              <p:cNvSpPr>
                <a:spLocks noChangeShapeType="1"/>
              </p:cNvSpPr>
              <p:nvPr/>
            </p:nvSpPr>
            <p:spPr bwMode="auto">
              <a:xfrm>
                <a:off x="3774" y="2521"/>
                <a:ext cx="5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431" name="Line 18"/>
              <p:cNvSpPr>
                <a:spLocks noChangeShapeType="1"/>
              </p:cNvSpPr>
              <p:nvPr/>
            </p:nvSpPr>
            <p:spPr bwMode="auto">
              <a:xfrm flipH="1">
                <a:off x="2100" y="3447"/>
                <a:ext cx="16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432" name="Line 19"/>
              <p:cNvSpPr>
                <a:spLocks noChangeShapeType="1"/>
              </p:cNvSpPr>
              <p:nvPr/>
            </p:nvSpPr>
            <p:spPr bwMode="auto">
              <a:xfrm flipV="1">
                <a:off x="3774" y="2521"/>
                <a:ext cx="0" cy="9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60426" name="Group 20"/>
            <p:cNvGrpSpPr>
              <a:grpSpLocks/>
            </p:cNvGrpSpPr>
            <p:nvPr/>
          </p:nvGrpSpPr>
          <p:grpSpPr bwMode="auto">
            <a:xfrm>
              <a:off x="2100" y="2521"/>
              <a:ext cx="2180" cy="926"/>
              <a:chOff x="2100" y="2521"/>
              <a:chExt cx="2180" cy="926"/>
            </a:xfrm>
          </p:grpSpPr>
          <p:sp>
            <p:nvSpPr>
              <p:cNvPr id="60427" name="Line 21"/>
              <p:cNvSpPr>
                <a:spLocks noChangeShapeType="1"/>
              </p:cNvSpPr>
              <p:nvPr/>
            </p:nvSpPr>
            <p:spPr bwMode="auto">
              <a:xfrm>
                <a:off x="3774" y="2521"/>
                <a:ext cx="5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428" name="Line 22"/>
              <p:cNvSpPr>
                <a:spLocks noChangeShapeType="1"/>
              </p:cNvSpPr>
              <p:nvPr/>
            </p:nvSpPr>
            <p:spPr bwMode="auto">
              <a:xfrm>
                <a:off x="2100" y="3447"/>
                <a:ext cx="16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429" name="Line 23"/>
              <p:cNvSpPr>
                <a:spLocks noChangeShapeType="1"/>
              </p:cNvSpPr>
              <p:nvPr/>
            </p:nvSpPr>
            <p:spPr bwMode="auto">
              <a:xfrm flipV="1">
                <a:off x="3774" y="2521"/>
                <a:ext cx="0" cy="9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47006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3-13 Alternate Logic-Gate Representations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505825" cy="144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To convert a standard symbol to an alternate:</a:t>
            </a:r>
          </a:p>
          <a:p>
            <a:pPr lvl="1" eaLnBrk="1" hangingPunct="1"/>
            <a:r>
              <a:rPr lang="en-US" altLang="en-US" dirty="0" smtClean="0"/>
              <a:t>Invert each input and output in standard symbols.</a:t>
            </a:r>
          </a:p>
          <a:p>
            <a:pPr lvl="2" eaLnBrk="1" hangingPunct="1"/>
            <a:r>
              <a:rPr lang="en-US" altLang="en-US" dirty="0" smtClean="0"/>
              <a:t>Add an inversion bubble where there are none.</a:t>
            </a:r>
          </a:p>
          <a:p>
            <a:pPr lvl="2" eaLnBrk="1" hangingPunct="1"/>
            <a:r>
              <a:rPr lang="en-US" altLang="en-US" dirty="0" smtClean="0"/>
              <a:t>Remove bubbles where they exist.</a:t>
            </a:r>
          </a:p>
        </p:txBody>
      </p:sp>
      <p:pic>
        <p:nvPicPr>
          <p:cNvPr id="432136" name="Picture 8" descr="fg03_0330e_AAGTNM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8663" y="5873750"/>
            <a:ext cx="38290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2137" name="Picture 9" descr="fg03_0330a_AAGTNM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513" y="2687638"/>
            <a:ext cx="4572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2138" name="Picture 10" descr="fg03_0330b_AAGTNMB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5138" y="3433763"/>
            <a:ext cx="4572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2139" name="Picture 11" descr="fg03_0330c_AAGTNMB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513" y="4248150"/>
            <a:ext cx="4572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2140" name="Picture 12" descr="fg03_0330d_AAGTNMB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5138" y="5108575"/>
            <a:ext cx="4572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0875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3-13 Alternate Logic-Gate Representations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518525" cy="3648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Active-HIGH – an input/output has </a:t>
            </a:r>
            <a:r>
              <a:rPr lang="en-US" altLang="en-US" i="1" dirty="0" smtClean="0"/>
              <a:t>no</a:t>
            </a:r>
            <a:r>
              <a:rPr lang="en-US" altLang="en-US" dirty="0" smtClean="0"/>
              <a:t> inversion bubble.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Active-LOW – an input or output has an inversion bubble.</a:t>
            </a:r>
          </a:p>
        </p:txBody>
      </p:sp>
    </p:spTree>
    <p:extLst>
      <p:ext uri="{BB962C8B-B14F-4D97-AF65-F5344CB8AC3E}">
        <p14:creationId xmlns:p14="http://schemas.microsoft.com/office/powerpoint/2010/main" xmlns="" val="323223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3-13 Alternate Logic-Gate Representations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>
          <a:xfrm>
            <a:off x="1011024" y="1730375"/>
            <a:ext cx="8518525" cy="638175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en-US" altLang="en-US" dirty="0" smtClean="0"/>
              <a:t>Interpretation of the two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NAND</a:t>
            </a:r>
            <a:r>
              <a:rPr lang="en-US" altLang="en-US" dirty="0" smtClean="0"/>
              <a:t> gate symbols.</a:t>
            </a:r>
          </a:p>
        </p:txBody>
      </p:sp>
      <p:pic>
        <p:nvPicPr>
          <p:cNvPr id="435211" name="Picture 11" descr="fg03_03400_AAGTNM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6475" y="2168525"/>
            <a:ext cx="7221538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4695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3-13 Alternate Logic-Gate Representations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>
          <a:xfrm>
            <a:off x="1025525" y="1638301"/>
            <a:ext cx="8518525" cy="638175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en-US" altLang="en-US" dirty="0" smtClean="0"/>
              <a:t>Interpretation of the two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r>
              <a:rPr lang="en-US" altLang="en-US" dirty="0" smtClean="0"/>
              <a:t> gate symbols.</a:t>
            </a:r>
          </a:p>
        </p:txBody>
      </p:sp>
      <p:grpSp>
        <p:nvGrpSpPr>
          <p:cNvPr id="436228" name="Group 4"/>
          <p:cNvGrpSpPr>
            <a:grpSpLocks/>
          </p:cNvGrpSpPr>
          <p:nvPr/>
        </p:nvGrpSpPr>
        <p:grpSpPr bwMode="auto">
          <a:xfrm>
            <a:off x="1025525" y="2171700"/>
            <a:ext cx="7129463" cy="4114800"/>
            <a:chOff x="712" y="1368"/>
            <a:chExt cx="4491" cy="2592"/>
          </a:xfrm>
        </p:grpSpPr>
        <p:pic>
          <p:nvPicPr>
            <p:cNvPr id="65542" name="Picture 5" descr="fg03_03500_AAGTNMD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" y="1368"/>
              <a:ext cx="4491" cy="2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43" name="Rectangle 6"/>
            <p:cNvSpPr>
              <a:spLocks noChangeArrowheads="1"/>
            </p:cNvSpPr>
            <p:nvPr/>
          </p:nvSpPr>
          <p:spPr bwMode="auto">
            <a:xfrm>
              <a:off x="2706" y="2191"/>
              <a:ext cx="324" cy="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5544" name="Rectangle 7"/>
            <p:cNvSpPr>
              <a:spLocks noChangeArrowheads="1"/>
            </p:cNvSpPr>
            <p:nvPr/>
          </p:nvSpPr>
          <p:spPr bwMode="auto">
            <a:xfrm>
              <a:off x="2658" y="3655"/>
              <a:ext cx="324" cy="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98812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5" name="Rectangle 5"/>
          <p:cNvSpPr>
            <a:spLocks noGrp="1" noChangeArrowheads="1"/>
          </p:cNvSpPr>
          <p:nvPr>
            <p:ph type="title"/>
          </p:nvPr>
        </p:nvSpPr>
        <p:spPr>
          <a:xfrm>
            <a:off x="541482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3-9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NOR</a:t>
            </a:r>
            <a:r>
              <a:rPr lang="en-US" altLang="en-US" dirty="0" smtClean="0"/>
              <a:t> Gates </a:t>
            </a:r>
          </a:p>
        </p:txBody>
      </p:sp>
      <p:sp>
        <p:nvSpPr>
          <p:cNvPr id="414726" name="Rectangle 6"/>
          <p:cNvSpPr>
            <a:spLocks noGrp="1" noChangeArrowheads="1"/>
          </p:cNvSpPr>
          <p:nvPr>
            <p:ph idx="1"/>
          </p:nvPr>
        </p:nvSpPr>
        <p:spPr>
          <a:xfrm>
            <a:off x="596900" y="2012950"/>
            <a:ext cx="8547100" cy="13858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NOR</a:t>
            </a:r>
            <a:r>
              <a:rPr lang="en-US" altLang="en-US" dirty="0" smtClean="0"/>
              <a:t> gate is an inverted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r>
              <a:rPr lang="en-US" altLang="en-US" dirty="0" smtClean="0"/>
              <a:t> gate. </a:t>
            </a:r>
          </a:p>
        </p:txBody>
      </p:sp>
      <p:grpSp>
        <p:nvGrpSpPr>
          <p:cNvPr id="414722" name="Group 2"/>
          <p:cNvGrpSpPr>
            <a:grpSpLocks/>
          </p:cNvGrpSpPr>
          <p:nvPr/>
        </p:nvGrpSpPr>
        <p:grpSpPr bwMode="auto">
          <a:xfrm>
            <a:off x="520700" y="1447800"/>
            <a:ext cx="8547100" cy="1566862"/>
            <a:chOff x="328" y="1224"/>
            <a:chExt cx="5384" cy="987"/>
          </a:xfrm>
        </p:grpSpPr>
        <p:sp>
          <p:nvSpPr>
            <p:cNvPr id="414723" name="Rectangle 3"/>
            <p:cNvSpPr>
              <a:spLocks noChangeArrowheads="1"/>
            </p:cNvSpPr>
            <p:nvPr/>
          </p:nvSpPr>
          <p:spPr bwMode="auto">
            <a:xfrm>
              <a:off x="328" y="1224"/>
              <a:ext cx="5384" cy="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lvl="1" eaLnBrk="1" hangingPunct="1">
                <a:defRPr/>
              </a:pPr>
              <a:r>
                <a:rPr lang="en-US" altLang="en-US" b="0" dirty="0" smtClean="0">
                  <a:cs typeface="Arial" panose="020B0604020202020204" pitchFamily="34" charset="0"/>
                </a:rPr>
                <a:t>An inversion “bubble” is placed at the output</a:t>
              </a:r>
              <a:br>
                <a:rPr lang="en-US" altLang="en-US" b="0" dirty="0" smtClean="0">
                  <a:cs typeface="Arial" panose="020B0604020202020204" pitchFamily="34" charset="0"/>
                </a:rPr>
              </a:br>
              <a:r>
                <a:rPr lang="en-US" altLang="en-US" b="0" dirty="0" smtClean="0">
                  <a:cs typeface="Arial" panose="020B0604020202020204" pitchFamily="34" charset="0"/>
                </a:rPr>
                <a:t>of the </a:t>
              </a:r>
              <a:r>
                <a:rPr lang="en-US" altLang="en-US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OR</a:t>
              </a:r>
              <a:r>
                <a:rPr lang="en-US" altLang="en-US" b="0" dirty="0" smtClean="0">
                  <a:cs typeface="Arial" panose="020B0604020202020204" pitchFamily="34" charset="0"/>
                </a:rPr>
                <a:t> gate, making the Boolean output expression </a:t>
              </a:r>
              <a:r>
                <a:rPr lang="en-US" altLang="en-US" i="1" dirty="0" smtClean="0">
                  <a:cs typeface="Arial" panose="020B0604020202020204" pitchFamily="34" charset="0"/>
                </a:rPr>
                <a:t>x </a:t>
              </a:r>
              <a:r>
                <a:rPr lang="en-US" altLang="en-US" b="0" dirty="0" smtClean="0">
                  <a:cs typeface="Arial" panose="020B0604020202020204" pitchFamily="34" charset="0"/>
                </a:rPr>
                <a:t>=</a:t>
              </a:r>
              <a:r>
                <a:rPr lang="en-US" altLang="en-US" i="1" dirty="0" smtClean="0">
                  <a:cs typeface="Arial" panose="020B0604020202020204" pitchFamily="34" charset="0"/>
                </a:rPr>
                <a:t> A </a:t>
              </a:r>
              <a:r>
                <a:rPr lang="en-US" altLang="en-US" b="0" i="1" dirty="0" smtClean="0">
                  <a:cs typeface="Arial" panose="020B0604020202020204" pitchFamily="34" charset="0"/>
                </a:rPr>
                <a:t>+</a:t>
              </a:r>
              <a:r>
                <a:rPr lang="en-US" altLang="en-US" i="1" dirty="0" smtClean="0">
                  <a:cs typeface="Arial" panose="020B0604020202020204" pitchFamily="34" charset="0"/>
                </a:rPr>
                <a:t> B</a:t>
              </a:r>
            </a:p>
          </p:txBody>
        </p:sp>
        <p:sp>
          <p:nvSpPr>
            <p:cNvPr id="41995" name="Line 4"/>
            <p:cNvSpPr>
              <a:spLocks noChangeShapeType="1"/>
            </p:cNvSpPr>
            <p:nvPr/>
          </p:nvSpPr>
          <p:spPr bwMode="auto">
            <a:xfrm>
              <a:off x="2258" y="1738"/>
              <a:ext cx="4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14727" name="Group 7"/>
          <p:cNvGrpSpPr>
            <a:grpSpLocks/>
          </p:cNvGrpSpPr>
          <p:nvPr/>
        </p:nvGrpSpPr>
        <p:grpSpPr bwMode="auto">
          <a:xfrm>
            <a:off x="671513" y="2620963"/>
            <a:ext cx="4438650" cy="2784475"/>
            <a:chOff x="423" y="2251"/>
            <a:chExt cx="2796" cy="1754"/>
          </a:xfrm>
        </p:grpSpPr>
        <p:pic>
          <p:nvPicPr>
            <p:cNvPr id="41992" name="Picture 8" descr="fg03_0190a_AAGTNLM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" y="2251"/>
              <a:ext cx="2796" cy="1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3" name="Rectangle 9"/>
            <p:cNvSpPr>
              <a:spLocks noChangeArrowheads="1"/>
            </p:cNvSpPr>
            <p:nvPr/>
          </p:nvSpPr>
          <p:spPr bwMode="auto">
            <a:xfrm>
              <a:off x="1303" y="2981"/>
              <a:ext cx="235" cy="3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</p:grpSp>
      <p:pic>
        <p:nvPicPr>
          <p:cNvPr id="414730" name="Picture 10" descr="fg03_0190c_AAGTNLM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6563" y="2409825"/>
            <a:ext cx="3482975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4267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599" y="304800"/>
            <a:ext cx="6347713" cy="76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 smtClean="0"/>
              <a:t>3-9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NOR</a:t>
            </a:r>
            <a:r>
              <a:rPr lang="en-US" altLang="en-US" dirty="0" smtClean="0"/>
              <a:t> </a:t>
            </a:r>
            <a:r>
              <a:rPr lang="en-US" altLang="en-US" dirty="0" smtClean="0"/>
              <a:t>Gates</a:t>
            </a:r>
            <a:endParaRPr lang="en-US" altLang="en-US" dirty="0" smtClean="0"/>
          </a:p>
        </p:txBody>
      </p:sp>
      <p:sp>
        <p:nvSpPr>
          <p:cNvPr id="411654" name="Rectangle 6"/>
          <p:cNvSpPr>
            <a:spLocks noGrp="1" noChangeArrowheads="1"/>
          </p:cNvSpPr>
          <p:nvPr>
            <p:ph idx="1"/>
          </p:nvPr>
        </p:nvSpPr>
        <p:spPr>
          <a:xfrm>
            <a:off x="532606" y="1145742"/>
            <a:ext cx="8547100" cy="935038"/>
          </a:xfrm>
        </p:spPr>
        <p:txBody>
          <a:bodyPr>
            <a:normAutofit/>
          </a:bodyPr>
          <a:lstStyle/>
          <a:p>
            <a:pPr marL="0" indent="0" algn="ctr" eaLnBrk="1" hangingPunct="1">
              <a:buFontTx/>
              <a:buNone/>
              <a:defRPr/>
            </a:pPr>
            <a:r>
              <a:rPr lang="en-US" altLang="en-US" dirty="0" smtClean="0"/>
              <a:t>Output waveform of a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NOR</a:t>
            </a:r>
            <a:r>
              <a:rPr lang="en-US" altLang="en-US" dirty="0" smtClean="0"/>
              <a:t> gate </a:t>
            </a:r>
            <a:r>
              <a:rPr lang="en-US" altLang="en-US" dirty="0" smtClean="0"/>
              <a:t>for</a:t>
            </a:r>
            <a:br>
              <a:rPr lang="en-US" altLang="en-US" dirty="0" smtClean="0"/>
            </a:br>
            <a:r>
              <a:rPr lang="en-US" altLang="en-US" dirty="0" smtClean="0"/>
              <a:t>the </a:t>
            </a:r>
            <a:r>
              <a:rPr lang="en-US" altLang="en-US" dirty="0" smtClean="0"/>
              <a:t>input waveforms shown here.</a:t>
            </a:r>
          </a:p>
        </p:txBody>
      </p:sp>
      <p:pic>
        <p:nvPicPr>
          <p:cNvPr id="411668" name="Picture 20" descr="fg03_00000_AAGTNLS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513" y="2670175"/>
            <a:ext cx="8269287" cy="234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1667" name="Group 19"/>
          <p:cNvGrpSpPr>
            <a:grpSpLocks/>
          </p:cNvGrpSpPr>
          <p:nvPr/>
        </p:nvGrpSpPr>
        <p:grpSpPr bwMode="auto">
          <a:xfrm>
            <a:off x="731838" y="1444625"/>
            <a:ext cx="7726362" cy="1335088"/>
            <a:chOff x="461" y="910"/>
            <a:chExt cx="4867" cy="841"/>
          </a:xfrm>
        </p:grpSpPr>
        <p:grpSp>
          <p:nvGrpSpPr>
            <p:cNvPr id="43015" name="Group 18"/>
            <p:cNvGrpSpPr>
              <a:grpSpLocks/>
            </p:cNvGrpSpPr>
            <p:nvPr/>
          </p:nvGrpSpPr>
          <p:grpSpPr bwMode="auto">
            <a:xfrm>
              <a:off x="461" y="910"/>
              <a:ext cx="4867" cy="392"/>
              <a:chOff x="530" y="910"/>
              <a:chExt cx="4798" cy="392"/>
            </a:xfrm>
          </p:grpSpPr>
          <p:sp>
            <p:nvSpPr>
              <p:cNvPr id="43017" name="Line 13"/>
              <p:cNvSpPr>
                <a:spLocks noChangeShapeType="1"/>
              </p:cNvSpPr>
              <p:nvPr/>
            </p:nvSpPr>
            <p:spPr bwMode="auto">
              <a:xfrm>
                <a:off x="4746" y="911"/>
                <a:ext cx="5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018" name="Line 14"/>
              <p:cNvSpPr>
                <a:spLocks noChangeShapeType="1"/>
              </p:cNvSpPr>
              <p:nvPr/>
            </p:nvSpPr>
            <p:spPr bwMode="auto">
              <a:xfrm>
                <a:off x="5328" y="910"/>
                <a:ext cx="0" cy="3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019" name="Line 16"/>
              <p:cNvSpPr>
                <a:spLocks noChangeShapeType="1"/>
              </p:cNvSpPr>
              <p:nvPr/>
            </p:nvSpPr>
            <p:spPr bwMode="auto">
              <a:xfrm flipH="1">
                <a:off x="530" y="1302"/>
                <a:ext cx="47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3016" name="Line 17"/>
            <p:cNvSpPr>
              <a:spLocks noChangeShapeType="1"/>
            </p:cNvSpPr>
            <p:nvPr/>
          </p:nvSpPr>
          <p:spPr bwMode="auto">
            <a:xfrm>
              <a:off x="461" y="1302"/>
              <a:ext cx="0" cy="4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37297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1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1688" y="304800"/>
            <a:ext cx="6728712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3-9 </a:t>
            </a:r>
            <a:r>
              <a:rPr lang="en-US" altLang="en-US" dirty="0" smtClean="0"/>
              <a:t>NAND </a:t>
            </a:r>
            <a:r>
              <a:rPr lang="en-US" altLang="en-US" dirty="0" smtClean="0"/>
              <a:t>Gates</a:t>
            </a:r>
          </a:p>
        </p:txBody>
      </p:sp>
      <p:grpSp>
        <p:nvGrpSpPr>
          <p:cNvPr id="171023" name="Group 15"/>
          <p:cNvGrpSpPr>
            <a:grpSpLocks/>
          </p:cNvGrpSpPr>
          <p:nvPr/>
        </p:nvGrpSpPr>
        <p:grpSpPr bwMode="auto">
          <a:xfrm>
            <a:off x="560388" y="3048000"/>
            <a:ext cx="8328025" cy="3598862"/>
            <a:chOff x="417" y="1677"/>
            <a:chExt cx="5246" cy="2267"/>
          </a:xfrm>
        </p:grpSpPr>
        <p:pic>
          <p:nvPicPr>
            <p:cNvPr id="44042" name="Picture 11" descr="fg03_00000_AAGTNLQ0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" y="1677"/>
              <a:ext cx="5246" cy="2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043" name="Rectangle 12"/>
            <p:cNvSpPr>
              <a:spLocks noChangeArrowheads="1"/>
            </p:cNvSpPr>
            <p:nvPr/>
          </p:nvSpPr>
          <p:spPr bwMode="auto">
            <a:xfrm>
              <a:off x="1404" y="2528"/>
              <a:ext cx="257" cy="3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44044" name="Rectangle 13"/>
            <p:cNvSpPr>
              <a:spLocks noChangeArrowheads="1"/>
            </p:cNvSpPr>
            <p:nvPr/>
          </p:nvSpPr>
          <p:spPr bwMode="auto">
            <a:xfrm>
              <a:off x="1433" y="3642"/>
              <a:ext cx="257" cy="3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44045" name="Rectangle 14"/>
            <p:cNvSpPr>
              <a:spLocks noChangeArrowheads="1"/>
            </p:cNvSpPr>
            <p:nvPr/>
          </p:nvSpPr>
          <p:spPr bwMode="auto">
            <a:xfrm>
              <a:off x="4642" y="3162"/>
              <a:ext cx="257" cy="3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</p:grpSp>
      <p:grpSp>
        <p:nvGrpSpPr>
          <p:cNvPr id="171025" name="Group 17"/>
          <p:cNvGrpSpPr>
            <a:grpSpLocks/>
          </p:cNvGrpSpPr>
          <p:nvPr/>
        </p:nvGrpSpPr>
        <p:grpSpPr bwMode="auto">
          <a:xfrm>
            <a:off x="560388" y="1066800"/>
            <a:ext cx="8824914" cy="1665288"/>
            <a:chOff x="353" y="447"/>
            <a:chExt cx="5559" cy="1049"/>
          </a:xfrm>
        </p:grpSpPr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353" y="449"/>
              <a:ext cx="5068" cy="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b="0" dirty="0" smtClean="0">
                  <a:cs typeface="Arial" panose="020B0604020202020204" pitchFamily="34" charset="0"/>
                </a:rPr>
                <a:t>The </a:t>
              </a:r>
              <a:r>
                <a:rPr lang="en-US" altLang="en-US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NAND</a:t>
              </a:r>
              <a:r>
                <a:rPr lang="en-US" altLang="en-US" b="0" dirty="0" smtClean="0">
                  <a:cs typeface="Arial" panose="020B0604020202020204" pitchFamily="34" charset="0"/>
                </a:rPr>
                <a:t> gate is an inverted </a:t>
              </a:r>
              <a:r>
                <a:rPr lang="en-US" altLang="en-US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AND</a:t>
              </a:r>
              <a:r>
                <a:rPr lang="en-US" altLang="en-US" b="0" dirty="0" smtClean="0">
                  <a:cs typeface="Arial" panose="020B0604020202020204" pitchFamily="34" charset="0"/>
                </a:rPr>
                <a:t> gate.</a:t>
              </a:r>
            </a:p>
          </p:txBody>
        </p:sp>
        <p:grpSp>
          <p:nvGrpSpPr>
            <p:cNvPr id="44039" name="Group 19"/>
            <p:cNvGrpSpPr>
              <a:grpSpLocks/>
            </p:cNvGrpSpPr>
            <p:nvPr/>
          </p:nvGrpSpPr>
          <p:grpSpPr bwMode="auto">
            <a:xfrm>
              <a:off x="528" y="447"/>
              <a:ext cx="5384" cy="1049"/>
              <a:chOff x="528" y="1353"/>
              <a:chExt cx="5384" cy="1049"/>
            </a:xfrm>
          </p:grpSpPr>
          <p:sp>
            <p:nvSpPr>
              <p:cNvPr id="171028" name="Rectangle 20"/>
              <p:cNvSpPr>
                <a:spLocks noChangeArrowheads="1"/>
              </p:cNvSpPr>
              <p:nvPr/>
            </p:nvSpPr>
            <p:spPr bwMode="auto">
              <a:xfrm>
                <a:off x="528" y="1353"/>
                <a:ext cx="5384" cy="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3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1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10000"/>
                  </a:spcBef>
                  <a:buChar char="•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lvl="1" eaLnBrk="1" hangingPunct="1">
                  <a:defRPr/>
                </a:pPr>
                <a:endParaRPr lang="en-US" altLang="en-US" b="0" dirty="0" smtClean="0">
                  <a:cs typeface="Arial" panose="020B0604020202020204" pitchFamily="34" charset="0"/>
                </a:endParaRPr>
              </a:p>
              <a:p>
                <a:pPr lvl="1" eaLnBrk="1" hangingPunct="1">
                  <a:defRPr/>
                </a:pPr>
                <a:endParaRPr lang="en-US" altLang="en-US" dirty="0">
                  <a:cs typeface="Arial" panose="020B0604020202020204" pitchFamily="34" charset="0"/>
                </a:endParaRPr>
              </a:p>
              <a:p>
                <a:pPr lvl="1" eaLnBrk="1" hangingPunct="1">
                  <a:defRPr/>
                </a:pPr>
                <a:r>
                  <a:rPr lang="en-US" altLang="en-US" b="0" dirty="0" smtClean="0">
                    <a:cs typeface="Arial" panose="020B0604020202020204" pitchFamily="34" charset="0"/>
                  </a:rPr>
                  <a:t>An inversion “bubble” is placed at the output</a:t>
                </a:r>
                <a:br>
                  <a:rPr lang="en-US" altLang="en-US" b="0" dirty="0" smtClean="0">
                    <a:cs typeface="Arial" panose="020B0604020202020204" pitchFamily="34" charset="0"/>
                  </a:rPr>
                </a:br>
                <a:r>
                  <a:rPr lang="en-US" altLang="en-US" b="0" dirty="0" smtClean="0">
                    <a:cs typeface="Arial" panose="020B0604020202020204" pitchFamily="34" charset="0"/>
                  </a:rPr>
                  <a:t>of the </a:t>
                </a:r>
                <a:r>
                  <a:rPr lang="en-US" altLang="en-US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>AND</a:t>
                </a:r>
                <a:r>
                  <a:rPr lang="en-US" altLang="en-US" b="0" dirty="0" smtClean="0">
                    <a:cs typeface="Arial" panose="020B0604020202020204" pitchFamily="34" charset="0"/>
                  </a:rPr>
                  <a:t> gate, making the Boolean output</a:t>
                </a:r>
                <a:br>
                  <a:rPr lang="en-US" altLang="en-US" b="0" dirty="0" smtClean="0">
                    <a:cs typeface="Arial" panose="020B0604020202020204" pitchFamily="34" charset="0"/>
                  </a:rPr>
                </a:br>
                <a:r>
                  <a:rPr lang="en-US" altLang="en-US" b="0" dirty="0" smtClean="0">
                    <a:cs typeface="Arial" panose="020B0604020202020204" pitchFamily="34" charset="0"/>
                  </a:rPr>
                  <a:t>expression </a:t>
                </a:r>
                <a:r>
                  <a:rPr lang="en-US" altLang="en-US" i="1" dirty="0" smtClean="0">
                    <a:cs typeface="Arial" panose="020B0604020202020204" pitchFamily="34" charset="0"/>
                  </a:rPr>
                  <a:t>x </a:t>
                </a:r>
                <a:r>
                  <a:rPr lang="en-US" altLang="en-US" b="0" dirty="0" smtClean="0">
                    <a:cs typeface="Arial" panose="020B0604020202020204" pitchFamily="34" charset="0"/>
                  </a:rPr>
                  <a:t>=</a:t>
                </a:r>
                <a:r>
                  <a:rPr lang="en-US" altLang="en-US" i="1" dirty="0" smtClean="0">
                    <a:cs typeface="Arial" panose="020B0604020202020204" pitchFamily="34" charset="0"/>
                  </a:rPr>
                  <a:t> AB</a:t>
                </a:r>
              </a:p>
            </p:txBody>
          </p:sp>
          <p:sp>
            <p:nvSpPr>
              <p:cNvPr id="44041" name="Line 21"/>
              <p:cNvSpPr>
                <a:spLocks noChangeShapeType="1"/>
              </p:cNvSpPr>
              <p:nvPr/>
            </p:nvSpPr>
            <p:spPr bwMode="auto">
              <a:xfrm>
                <a:off x="2410" y="2402"/>
                <a:ext cx="26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8144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800" dirty="0" smtClean="0"/>
              <a:t>3-9 </a:t>
            </a: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NAND</a:t>
            </a:r>
            <a:r>
              <a:rPr lang="en-US" altLang="en-US" sz="2800" dirty="0" smtClean="0"/>
              <a:t> </a:t>
            </a:r>
            <a:r>
              <a:rPr lang="en-US" altLang="en-US" sz="2800" dirty="0" smtClean="0"/>
              <a:t>Gates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1130300"/>
            <a:ext cx="8547100" cy="935038"/>
          </a:xfrm>
        </p:spPr>
        <p:txBody>
          <a:bodyPr>
            <a:normAutofit/>
          </a:bodyPr>
          <a:lstStyle/>
          <a:p>
            <a:pPr marL="0" indent="0" algn="ctr" eaLnBrk="1" hangingPunct="1">
              <a:buFontTx/>
              <a:buNone/>
              <a:defRPr/>
            </a:pPr>
            <a:r>
              <a:rPr lang="en-US" altLang="en-US" dirty="0" smtClean="0"/>
              <a:t>Output waveform of a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NAND</a:t>
            </a:r>
            <a:r>
              <a:rPr lang="en-US" altLang="en-US" dirty="0" smtClean="0"/>
              <a:t> gate for</a:t>
            </a:r>
            <a:br>
              <a:rPr lang="en-US" altLang="en-US" dirty="0" smtClean="0"/>
            </a:br>
            <a:r>
              <a:rPr lang="en-US" altLang="en-US" dirty="0" smtClean="0"/>
              <a:t>the input waveforms shown here.</a:t>
            </a:r>
          </a:p>
        </p:txBody>
      </p:sp>
      <p:pic>
        <p:nvPicPr>
          <p:cNvPr id="413707" name="Picture 11" descr="fg03_02300_AAGTNLP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513" y="2749550"/>
            <a:ext cx="83185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3701" name="Group 5"/>
          <p:cNvGrpSpPr>
            <a:grpSpLocks/>
          </p:cNvGrpSpPr>
          <p:nvPr/>
        </p:nvGrpSpPr>
        <p:grpSpPr bwMode="auto">
          <a:xfrm>
            <a:off x="731838" y="1444625"/>
            <a:ext cx="7726362" cy="1335088"/>
            <a:chOff x="461" y="910"/>
            <a:chExt cx="4867" cy="841"/>
          </a:xfrm>
        </p:grpSpPr>
        <p:grpSp>
          <p:nvGrpSpPr>
            <p:cNvPr id="45063" name="Group 6"/>
            <p:cNvGrpSpPr>
              <a:grpSpLocks/>
            </p:cNvGrpSpPr>
            <p:nvPr/>
          </p:nvGrpSpPr>
          <p:grpSpPr bwMode="auto">
            <a:xfrm>
              <a:off x="461" y="910"/>
              <a:ext cx="4867" cy="392"/>
              <a:chOff x="530" y="910"/>
              <a:chExt cx="4798" cy="392"/>
            </a:xfrm>
          </p:grpSpPr>
          <p:sp>
            <p:nvSpPr>
              <p:cNvPr id="45065" name="Line 7"/>
              <p:cNvSpPr>
                <a:spLocks noChangeShapeType="1"/>
              </p:cNvSpPr>
              <p:nvPr/>
            </p:nvSpPr>
            <p:spPr bwMode="auto">
              <a:xfrm>
                <a:off x="4746" y="911"/>
                <a:ext cx="5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066" name="Line 8"/>
              <p:cNvSpPr>
                <a:spLocks noChangeShapeType="1"/>
              </p:cNvSpPr>
              <p:nvPr/>
            </p:nvSpPr>
            <p:spPr bwMode="auto">
              <a:xfrm>
                <a:off x="5328" y="910"/>
                <a:ext cx="0" cy="3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067" name="Line 9"/>
              <p:cNvSpPr>
                <a:spLocks noChangeShapeType="1"/>
              </p:cNvSpPr>
              <p:nvPr/>
            </p:nvSpPr>
            <p:spPr bwMode="auto">
              <a:xfrm flipH="1">
                <a:off x="530" y="1302"/>
                <a:ext cx="47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5064" name="Line 10"/>
            <p:cNvSpPr>
              <a:spLocks noChangeShapeType="1"/>
            </p:cNvSpPr>
            <p:nvPr/>
          </p:nvSpPr>
          <p:spPr bwMode="auto">
            <a:xfrm>
              <a:off x="461" y="1302"/>
              <a:ext cx="0" cy="4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96528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3200" dirty="0" smtClean="0"/>
              <a:t>3-9 </a:t>
            </a:r>
            <a:r>
              <a:rPr lang="en-US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NOR</a:t>
            </a:r>
            <a:r>
              <a:rPr lang="en-US" altLang="en-US" sz="3200" dirty="0" smtClean="0"/>
              <a:t> Gates and </a:t>
            </a:r>
            <a:r>
              <a:rPr lang="en-US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NAND</a:t>
            </a:r>
            <a:r>
              <a:rPr lang="en-US" altLang="en-US" sz="3200" dirty="0" smtClean="0"/>
              <a:t> Gates</a:t>
            </a:r>
          </a:p>
        </p:txBody>
      </p:sp>
      <p:pic>
        <p:nvPicPr>
          <p:cNvPr id="415755" name="Picture 11" descr="fg03_00000_AAGTNLU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513" y="2506663"/>
            <a:ext cx="8328025" cy="176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5759" name="Group 15"/>
          <p:cNvGrpSpPr>
            <a:grpSpLocks/>
          </p:cNvGrpSpPr>
          <p:nvPr/>
        </p:nvGrpSpPr>
        <p:grpSpPr bwMode="auto">
          <a:xfrm>
            <a:off x="520700" y="1335088"/>
            <a:ext cx="8547100" cy="958850"/>
            <a:chOff x="328" y="841"/>
            <a:chExt cx="5384" cy="604"/>
          </a:xfrm>
        </p:grpSpPr>
        <p:sp>
          <p:nvSpPr>
            <p:cNvPr id="415760" name="Rectangle 16"/>
            <p:cNvSpPr>
              <a:spLocks noChangeArrowheads="1"/>
            </p:cNvSpPr>
            <p:nvPr/>
          </p:nvSpPr>
          <p:spPr bwMode="auto">
            <a:xfrm>
              <a:off x="328" y="856"/>
              <a:ext cx="5384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en-US" b="0" dirty="0" smtClean="0">
                  <a:cs typeface="Arial" panose="020B0604020202020204" pitchFamily="34" charset="0"/>
                </a:rPr>
                <a:t>Logic circuit with the expression </a:t>
              </a:r>
              <a:r>
                <a:rPr lang="en-US" altLang="en-US" i="1" dirty="0" smtClean="0">
                  <a:cs typeface="Arial" panose="020B0604020202020204" pitchFamily="34" charset="0"/>
                </a:rPr>
                <a:t>x </a:t>
              </a:r>
              <a:r>
                <a:rPr lang="en-US" altLang="en-US" b="0" dirty="0" smtClean="0">
                  <a:cs typeface="Arial" panose="020B0604020202020204" pitchFamily="34" charset="0"/>
                </a:rPr>
                <a:t>=</a:t>
              </a:r>
              <a:r>
                <a:rPr lang="en-US" altLang="en-US" i="1" dirty="0" smtClean="0">
                  <a:cs typeface="Arial" panose="020B0604020202020204" pitchFamily="34" charset="0"/>
                </a:rPr>
                <a:t> A</a:t>
              </a:r>
              <a:r>
                <a:rPr lang="en-US" altLang="en-US" i="1" dirty="0" smtClean="0">
                  <a:cs typeface="Times New Roman" panose="02020603050405020304" pitchFamily="18" charset="0"/>
                </a:rPr>
                <a:t>B </a:t>
              </a:r>
              <a:r>
                <a:rPr lang="en-US" altLang="en-US" b="0" dirty="0" smtClean="0">
                  <a:cs typeface="Times New Roman" panose="02020603050405020304" pitchFamily="18" charset="0"/>
                </a:rPr>
                <a:t>•</a:t>
              </a:r>
              <a:r>
                <a:rPr lang="en-US" altLang="en-US" i="1" dirty="0" smtClean="0">
                  <a:cs typeface="Times New Roman" panose="02020603050405020304" pitchFamily="18" charset="0"/>
                </a:rPr>
                <a:t> </a:t>
              </a:r>
              <a:r>
                <a:rPr lang="en-US" altLang="en-US" dirty="0" smtClean="0">
                  <a:cs typeface="Times New Roman" panose="02020603050405020304" pitchFamily="18" charset="0"/>
                </a:rPr>
                <a:t>(</a:t>
              </a:r>
              <a:r>
                <a:rPr lang="en-US" altLang="en-US" i="1" dirty="0" smtClean="0">
                  <a:cs typeface="Times New Roman" panose="02020603050405020304" pitchFamily="18" charset="0"/>
                </a:rPr>
                <a:t>C + D</a:t>
              </a:r>
              <a:r>
                <a:rPr lang="en-US" altLang="en-US" dirty="0" smtClean="0">
                  <a:cs typeface="Times New Roman" panose="02020603050405020304" pitchFamily="18" charset="0"/>
                </a:rPr>
                <a:t>)</a:t>
              </a:r>
              <a:r>
                <a:rPr lang="en-US" altLang="en-US" b="0" dirty="0" smtClean="0">
                  <a:cs typeface="Arial" panose="020B0604020202020204" pitchFamily="34" charset="0"/>
                </a:rPr>
                <a:t> </a:t>
              </a:r>
              <a:br>
                <a:rPr lang="en-US" altLang="en-US" b="0" dirty="0" smtClean="0">
                  <a:cs typeface="Arial" panose="020B0604020202020204" pitchFamily="34" charset="0"/>
                </a:rPr>
              </a:br>
              <a:r>
                <a:rPr lang="en-US" altLang="en-US" b="0" dirty="0" smtClean="0">
                  <a:cs typeface="Arial" panose="020B0604020202020204" pitchFamily="34" charset="0"/>
                </a:rPr>
                <a:t>using only </a:t>
              </a:r>
              <a:r>
                <a:rPr lang="en-US" altLang="en-US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NOR</a:t>
              </a:r>
              <a:r>
                <a:rPr lang="en-US" altLang="en-US" b="0" dirty="0" smtClean="0">
                  <a:cs typeface="Arial" panose="020B0604020202020204" pitchFamily="34" charset="0"/>
                </a:rPr>
                <a:t> and </a:t>
              </a:r>
              <a:r>
                <a:rPr lang="en-US" altLang="en-US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NAND</a:t>
              </a:r>
              <a:r>
                <a:rPr lang="en-US" altLang="en-US" b="0" dirty="0" smtClean="0">
                  <a:cs typeface="Arial" panose="020B0604020202020204" pitchFamily="34" charset="0"/>
                </a:rPr>
                <a:t> gates.</a:t>
              </a:r>
            </a:p>
          </p:txBody>
        </p:sp>
        <p:sp>
          <p:nvSpPr>
            <p:cNvPr id="46087" name="Line 17"/>
            <p:cNvSpPr>
              <a:spLocks noChangeShapeType="1"/>
            </p:cNvSpPr>
            <p:nvPr/>
          </p:nvSpPr>
          <p:spPr bwMode="auto">
            <a:xfrm>
              <a:off x="4815" y="889"/>
              <a:ext cx="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88" name="Line 18"/>
            <p:cNvSpPr>
              <a:spLocks noChangeShapeType="1"/>
            </p:cNvSpPr>
            <p:nvPr/>
          </p:nvSpPr>
          <p:spPr bwMode="auto">
            <a:xfrm>
              <a:off x="4250" y="841"/>
              <a:ext cx="11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08412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3-10 Boolean Theorems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506845" y="1828800"/>
            <a:ext cx="84788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0" dirty="0">
                <a:latin typeface="Arial" charset="0"/>
              </a:rPr>
              <a:t>The theorems or laws that follow may represent an expression containing more than one variable.</a:t>
            </a:r>
          </a:p>
        </p:txBody>
      </p:sp>
    </p:spTree>
    <p:extLst>
      <p:ext uri="{BB962C8B-B14F-4D97-AF65-F5344CB8AC3E}">
        <p14:creationId xmlns:p14="http://schemas.microsoft.com/office/powerpoint/2010/main" xmlns="" val="44137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3-10 Boolean Theorems</a:t>
            </a:r>
          </a:p>
        </p:txBody>
      </p:sp>
      <p:grpSp>
        <p:nvGrpSpPr>
          <p:cNvPr id="416783" name="Group 15"/>
          <p:cNvGrpSpPr>
            <a:grpSpLocks/>
          </p:cNvGrpSpPr>
          <p:nvPr/>
        </p:nvGrpSpPr>
        <p:grpSpPr bwMode="auto">
          <a:xfrm>
            <a:off x="681038" y="3687763"/>
            <a:ext cx="8653462" cy="1381125"/>
            <a:chOff x="429" y="2323"/>
            <a:chExt cx="5451" cy="870"/>
          </a:xfrm>
        </p:grpSpPr>
        <p:pic>
          <p:nvPicPr>
            <p:cNvPr id="48142" name="Picture 10" descr="fg03_02503_AAGTNLT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" y="2354"/>
              <a:ext cx="2770" cy="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3" name="Rectangle 6"/>
            <p:cNvSpPr>
              <a:spLocks noChangeArrowheads="1"/>
            </p:cNvSpPr>
            <p:nvPr/>
          </p:nvSpPr>
          <p:spPr bwMode="auto">
            <a:xfrm>
              <a:off x="3045" y="2323"/>
              <a:ext cx="283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600" dirty="0">
                  <a:latin typeface="Arial" charset="0"/>
                </a:rPr>
                <a:t>Prove Theorem (3) by trying each case.</a:t>
              </a:r>
              <a:br>
                <a:rPr lang="en-US" altLang="en-US" sz="1600" dirty="0">
                  <a:latin typeface="Arial" charset="0"/>
                </a:rPr>
              </a:br>
              <a:r>
                <a:rPr lang="en-US" altLang="en-US" sz="1600" dirty="0">
                  <a:latin typeface="Arial" charset="0"/>
                </a:rPr>
                <a:t>If </a:t>
              </a:r>
              <a:r>
                <a:rPr lang="en-US" altLang="en-US" sz="1600" i="1" dirty="0">
                  <a:latin typeface="Arial" charset="0"/>
                </a:rPr>
                <a:t>x = </a:t>
              </a:r>
              <a:r>
                <a:rPr lang="en-US" altLang="en-US" sz="1600" dirty="0">
                  <a:latin typeface="Arial" charset="0"/>
                </a:rPr>
                <a:t>0, then 0 </a:t>
              </a:r>
              <a:r>
                <a:rPr lang="en-US" altLang="en-US" sz="1600" b="0" dirty="0"/>
                <a:t>•</a:t>
              </a:r>
              <a:r>
                <a:rPr lang="en-US" altLang="en-US" sz="1600" dirty="0">
                  <a:latin typeface="Arial" charset="0"/>
                </a:rPr>
                <a:t> 0 = 0</a:t>
              </a:r>
            </a:p>
            <a:p>
              <a:pPr algn="ctr" eaLnBrk="1" hangingPunct="1"/>
              <a:r>
                <a:rPr lang="en-US" altLang="en-US" sz="1600" dirty="0">
                  <a:latin typeface="Arial" charset="0"/>
                </a:rPr>
                <a:t>If </a:t>
              </a:r>
              <a:r>
                <a:rPr lang="en-US" altLang="en-US" sz="1600" i="1" dirty="0">
                  <a:latin typeface="Arial" charset="0"/>
                </a:rPr>
                <a:t>x  =</a:t>
              </a:r>
              <a:r>
                <a:rPr lang="en-US" altLang="en-US" sz="1600" dirty="0">
                  <a:latin typeface="Arial" charset="0"/>
                </a:rPr>
                <a:t> 1, then 1 </a:t>
              </a:r>
              <a:r>
                <a:rPr lang="en-US" altLang="en-US" sz="1600" b="0" dirty="0"/>
                <a:t>•</a:t>
              </a:r>
              <a:r>
                <a:rPr lang="en-US" altLang="en-US" sz="1600" dirty="0">
                  <a:latin typeface="Arial" charset="0"/>
                </a:rPr>
                <a:t> 1 =  1</a:t>
              </a:r>
            </a:p>
            <a:p>
              <a:pPr algn="ctr" eaLnBrk="1" hangingPunct="1"/>
              <a:r>
                <a:rPr lang="en-US" altLang="en-US" sz="1600" dirty="0">
                  <a:latin typeface="Arial" charset="0"/>
                </a:rPr>
                <a:t>Thus, </a:t>
              </a:r>
              <a:r>
                <a:rPr lang="en-US" altLang="en-US" sz="1600" i="1" dirty="0">
                  <a:latin typeface="Arial" charset="0"/>
                </a:rPr>
                <a:t>x </a:t>
              </a:r>
              <a:r>
                <a:rPr lang="en-US" altLang="en-US" sz="1600" b="0" dirty="0"/>
                <a:t>•</a:t>
              </a:r>
              <a:r>
                <a:rPr lang="en-US" altLang="en-US" sz="1600" i="1" dirty="0">
                  <a:latin typeface="Arial" charset="0"/>
                </a:rPr>
                <a:t> </a:t>
              </a:r>
              <a:r>
                <a:rPr lang="en-US" altLang="en-US" sz="1600" dirty="0">
                  <a:latin typeface="Arial" charset="0"/>
                </a:rPr>
                <a:t>x = x</a:t>
              </a:r>
            </a:p>
          </p:txBody>
        </p:sp>
      </p:grpSp>
      <p:grpSp>
        <p:nvGrpSpPr>
          <p:cNvPr id="416782" name="Group 14"/>
          <p:cNvGrpSpPr>
            <a:grpSpLocks/>
          </p:cNvGrpSpPr>
          <p:nvPr/>
        </p:nvGrpSpPr>
        <p:grpSpPr bwMode="auto">
          <a:xfrm>
            <a:off x="125413" y="2236788"/>
            <a:ext cx="8963025" cy="1331912"/>
            <a:chOff x="79" y="1409"/>
            <a:chExt cx="5646" cy="839"/>
          </a:xfrm>
        </p:grpSpPr>
        <p:sp>
          <p:nvSpPr>
            <p:cNvPr id="48140" name="Rectangle 5"/>
            <p:cNvSpPr>
              <a:spLocks noChangeArrowheads="1"/>
            </p:cNvSpPr>
            <p:nvPr/>
          </p:nvSpPr>
          <p:spPr bwMode="auto">
            <a:xfrm>
              <a:off x="79" y="1514"/>
              <a:ext cx="288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600" dirty="0">
                  <a:latin typeface="Arial" charset="0"/>
                </a:rPr>
                <a:t>Theorem (2) is also obvious</a:t>
              </a:r>
              <a:br>
                <a:rPr lang="en-US" altLang="en-US" sz="1600" dirty="0">
                  <a:latin typeface="Arial" charset="0"/>
                </a:rPr>
              </a:br>
              <a:r>
                <a:rPr lang="en-US" altLang="en-US" sz="1600" dirty="0">
                  <a:latin typeface="Arial" charset="0"/>
                </a:rPr>
                <a:t>by comparison with ordinary</a:t>
              </a:r>
              <a:br>
                <a:rPr lang="en-US" altLang="en-US" sz="1600" dirty="0">
                  <a:latin typeface="Arial" charset="0"/>
                </a:rPr>
              </a:br>
              <a:r>
                <a:rPr lang="en-US" altLang="en-US" sz="1600" dirty="0">
                  <a:latin typeface="Arial" charset="0"/>
                </a:rPr>
                <a:t>multiplication.</a:t>
              </a:r>
            </a:p>
          </p:txBody>
        </p:sp>
        <p:pic>
          <p:nvPicPr>
            <p:cNvPr id="48141" name="Picture 9" descr="fg03_02502_AAGTNLT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" y="1409"/>
              <a:ext cx="2770" cy="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6784" name="Group 16"/>
          <p:cNvGrpSpPr>
            <a:grpSpLocks/>
          </p:cNvGrpSpPr>
          <p:nvPr/>
        </p:nvGrpSpPr>
        <p:grpSpPr bwMode="auto">
          <a:xfrm>
            <a:off x="127000" y="4940300"/>
            <a:ext cx="8980488" cy="1400175"/>
            <a:chOff x="80" y="3112"/>
            <a:chExt cx="5657" cy="882"/>
          </a:xfrm>
        </p:grpSpPr>
        <p:sp>
          <p:nvSpPr>
            <p:cNvPr id="48138" name="Rectangle 7"/>
            <p:cNvSpPr>
              <a:spLocks noChangeArrowheads="1"/>
            </p:cNvSpPr>
            <p:nvPr/>
          </p:nvSpPr>
          <p:spPr bwMode="auto">
            <a:xfrm>
              <a:off x="80" y="3326"/>
              <a:ext cx="288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600" dirty="0">
                  <a:latin typeface="Arial" charset="0"/>
                </a:rPr>
                <a:t>Theorem (4) can be proved</a:t>
              </a:r>
              <a:br>
                <a:rPr lang="en-US" altLang="en-US" sz="1600" dirty="0">
                  <a:latin typeface="Arial" charset="0"/>
                </a:rPr>
              </a:br>
              <a:r>
                <a:rPr lang="en-US" altLang="en-US" sz="1600" dirty="0">
                  <a:latin typeface="Arial" charset="0"/>
                </a:rPr>
                <a:t>in the same manner.</a:t>
              </a:r>
              <a:br>
                <a:rPr lang="en-US" altLang="en-US" sz="1600" dirty="0">
                  <a:latin typeface="Arial" charset="0"/>
                </a:rPr>
              </a:br>
              <a:endParaRPr lang="en-US" altLang="en-US" sz="1600" dirty="0">
                <a:latin typeface="Arial" charset="0"/>
              </a:endParaRPr>
            </a:p>
          </p:txBody>
        </p:sp>
        <p:pic>
          <p:nvPicPr>
            <p:cNvPr id="48139" name="Picture 11" descr="fg03_02504_AAGTNLT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3112"/>
              <a:ext cx="2770" cy="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6781" name="Group 13"/>
          <p:cNvGrpSpPr>
            <a:grpSpLocks/>
          </p:cNvGrpSpPr>
          <p:nvPr/>
        </p:nvGrpSpPr>
        <p:grpSpPr bwMode="auto">
          <a:xfrm>
            <a:off x="685152" y="1056554"/>
            <a:ext cx="8502650" cy="1314450"/>
            <a:chOff x="425" y="572"/>
            <a:chExt cx="5356" cy="828"/>
          </a:xfrm>
        </p:grpSpPr>
        <p:sp>
          <p:nvSpPr>
            <p:cNvPr id="416771" name="Text Box 3"/>
            <p:cNvSpPr txBox="1">
              <a:spLocks noChangeArrowheads="1"/>
            </p:cNvSpPr>
            <p:nvPr/>
          </p:nvSpPr>
          <p:spPr bwMode="auto">
            <a:xfrm>
              <a:off x="3158" y="669"/>
              <a:ext cx="262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 sz="16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Theorem (1) states that if any variable</a:t>
              </a:r>
              <a:br>
                <a:rPr lang="en-US" altLang="en-US" sz="16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r>
                <a:rPr lang="en-US" altLang="en-US" sz="16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is </a:t>
              </a:r>
              <a:r>
                <a:rPr lang="en-US" altLang="en-US" sz="16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AND</a:t>
              </a:r>
              <a:r>
                <a:rPr lang="en-US" altLang="en-US" sz="16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ed with 0, the result must be 0. </a:t>
              </a:r>
            </a:p>
          </p:txBody>
        </p:sp>
        <p:pic>
          <p:nvPicPr>
            <p:cNvPr id="48137" name="Picture 12" descr="fg03_0250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" y="572"/>
              <a:ext cx="2777" cy="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82930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</TotalTime>
  <Words>616</Words>
  <Application>Microsoft Office PowerPoint</Application>
  <PresentationFormat>On-screen Show (4:3)</PresentationFormat>
  <Paragraphs>86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Facet</vt:lpstr>
      <vt:lpstr>Describing Logic       Circuits-II   </vt:lpstr>
      <vt:lpstr>3-9 NOR Gates and NAND Gates</vt:lpstr>
      <vt:lpstr>3-9 NOR Gates </vt:lpstr>
      <vt:lpstr>3-9 NOR Gates</vt:lpstr>
      <vt:lpstr>3-9 NAND Gates</vt:lpstr>
      <vt:lpstr>3-9 NAND Gates</vt:lpstr>
      <vt:lpstr>3-9 NOR Gates and NAND Gates</vt:lpstr>
      <vt:lpstr>3-10 Boolean Theorems</vt:lpstr>
      <vt:lpstr>3-10 Boolean Theorems</vt:lpstr>
      <vt:lpstr>3-10 Boolean Theorems</vt:lpstr>
      <vt:lpstr>3-10 Boolean Theorems</vt:lpstr>
      <vt:lpstr>3-10 Boolean Theorems</vt:lpstr>
      <vt:lpstr>3-11 DeMorgan’s Theorems</vt:lpstr>
      <vt:lpstr>3-11 DeMorgan’s Theorems</vt:lpstr>
      <vt:lpstr>3-11 DeMorgan’s Theorems</vt:lpstr>
      <vt:lpstr>3-12 Universality of NAND and NOR Gates</vt:lpstr>
      <vt:lpstr>3-12 Universality of NAND and NOR Gates</vt:lpstr>
      <vt:lpstr>3-12 Universality of NAND and NOR Gates</vt:lpstr>
      <vt:lpstr>Slide 19</vt:lpstr>
      <vt:lpstr>3-12 Universality of NAND and NOR Gates</vt:lpstr>
      <vt:lpstr>3-12 Universality of NAND and NOR Gates</vt:lpstr>
      <vt:lpstr>3-13 Alternate Logic-Gate Representations</vt:lpstr>
      <vt:lpstr>3-13 Alternate Logic-Gate Representations</vt:lpstr>
      <vt:lpstr>3-13 Alternate Logic-Gate Representations</vt:lpstr>
      <vt:lpstr>3-13 Alternate Logic-Gate Representations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3(continued) </dc:title>
  <dc:creator>Samia</dc:creator>
  <cp:lastModifiedBy>User</cp:lastModifiedBy>
  <cp:revision>12</cp:revision>
  <dcterms:created xsi:type="dcterms:W3CDTF">2006-08-16T00:00:00Z</dcterms:created>
  <dcterms:modified xsi:type="dcterms:W3CDTF">2016-10-17T16:39:01Z</dcterms:modified>
</cp:coreProperties>
</file>