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sldIdLst>
    <p:sldId id="256" r:id="rId2"/>
    <p:sldId id="257" r:id="rId3"/>
    <p:sldId id="260" r:id="rId4"/>
    <p:sldId id="259" r:id="rId5"/>
    <p:sldId id="258" r:id="rId6"/>
    <p:sldId id="261" r:id="rId7"/>
    <p:sldId id="262" r:id="rId8"/>
    <p:sldId id="263" r:id="rId9"/>
    <p:sldId id="264" r:id="rId10"/>
    <p:sldId id="265" r:id="rId11"/>
    <p:sldId id="266" r:id="rId12"/>
    <p:sldId id="295" r:id="rId13"/>
    <p:sldId id="296" r:id="rId14"/>
    <p:sldId id="297"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FAC9A-8D6C-427E-8218-247F1315E2DB}" type="datetimeFigureOut">
              <a:rPr lang="en-US" smtClean="0"/>
              <a:pPr/>
              <a:t>12/19/2016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19338-5243-4ADA-B005-6D9F40F1755D}" type="slidenum">
              <a:rPr lang="en-US" smtClean="0"/>
              <a:pPr/>
              <a:t>‹#›</a:t>
            </a:fld>
            <a:endParaRPr lang="en-US"/>
          </a:p>
        </p:txBody>
      </p:sp>
    </p:spTree>
    <p:extLst>
      <p:ext uri="{BB962C8B-B14F-4D97-AF65-F5344CB8AC3E}">
        <p14:creationId xmlns:p14="http://schemas.microsoft.com/office/powerpoint/2010/main" xmlns="" val="359304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algn="r"/>
            <a:fld id="{E0B6080C-36C1-4982-9C73-BB366322E266}" type="slidenum">
              <a:rPr lang="en-US" altLang="en-US"/>
              <a:pPr algn="r"/>
              <a:t>7</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xmlns="" val="307393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algn="r"/>
            <a:fld id="{B45D4446-1685-425A-912F-95602AAA5491}" type="slidenum">
              <a:rPr lang="en-US" altLang="en-US"/>
              <a:pPr algn="r"/>
              <a:t>8</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xmlns="" val="199665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algn="r"/>
            <a:fld id="{11AB9C4D-E7ED-49AD-B0FE-716843A67439}" type="slidenum">
              <a:rPr lang="en-US" altLang="en-US"/>
              <a:pPr algn="r"/>
              <a:t>9</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xmlns="" val="1217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algn="r"/>
            <a:fld id="{1489B814-25AB-4C25-AD8C-A0DAA3D38FC2}" type="slidenum">
              <a:rPr lang="en-US" altLang="en-US"/>
              <a:pPr algn="r"/>
              <a:t>10</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xmlns="" val="12352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algn="r"/>
            <a:fld id="{182A1546-44BF-468A-81A3-274FD43DCF5A}" type="slidenum">
              <a:rPr lang="en-US" altLang="en-US"/>
              <a:pPr algn="r"/>
              <a:t>11</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xmlns="" val="35690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47724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424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34872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568978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1776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155440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933539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87845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25115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9454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27421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06712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134147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37254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89672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A7581E-45B7-42A6-90DE-FCF8375541CD}" type="datetimeFigureOut">
              <a:rPr lang="en-US" smtClean="0"/>
              <a:pPr/>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378028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A7581E-45B7-42A6-90DE-FCF8375541CD}" type="datetimeFigureOut">
              <a:rPr lang="en-US" smtClean="0"/>
              <a:pPr/>
              <a:t>12/19/2016</a:t>
            </a:fld>
            <a:endParaRPr lang="en-US"/>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2C651CCD-140E-47D0-B805-915153280F0F}" type="slidenum">
              <a:rPr lang="en-US" smtClean="0"/>
              <a:pPr/>
              <a:t>‹#›</a:t>
            </a:fld>
            <a:endParaRPr lang="en-US"/>
          </a:p>
        </p:txBody>
      </p:sp>
    </p:spTree>
    <p:extLst>
      <p:ext uri="{BB962C8B-B14F-4D97-AF65-F5344CB8AC3E}">
        <p14:creationId xmlns:p14="http://schemas.microsoft.com/office/powerpoint/2010/main" xmlns="" val="34542916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pPr algn="l"/>
            <a:r>
              <a:rPr lang="en-US" b="1" dirty="0" smtClean="0">
                <a:solidFill>
                  <a:schemeClr val="tx1"/>
                </a:solidFill>
              </a:rPr>
              <a:t>Reference: www.electronicshub.org</a:t>
            </a:r>
            <a:endParaRPr lang="en-US" b="1" dirty="0">
              <a:solidFill>
                <a:schemeClr val="tx1"/>
              </a:solidFill>
            </a:endParaRPr>
          </a:p>
        </p:txBody>
      </p:sp>
      <p:sp>
        <p:nvSpPr>
          <p:cNvPr id="10" name="Title 9"/>
          <p:cNvSpPr>
            <a:spLocks noGrp="1"/>
          </p:cNvSpPr>
          <p:nvPr>
            <p:ph type="ctrTitle"/>
          </p:nvPr>
        </p:nvSpPr>
        <p:spPr>
          <a:xfrm>
            <a:off x="829994" y="2404534"/>
            <a:ext cx="9172135" cy="1281201"/>
          </a:xfrm>
        </p:spPr>
        <p:txBody>
          <a:bodyPr/>
          <a:lstStyle/>
          <a:p>
            <a:r>
              <a:rPr lang="en-US" sz="6000" dirty="0" smtClean="0"/>
              <a:t>Sequential Circuits Basics</a:t>
            </a:r>
            <a:endParaRPr lang="en-US" sz="6000" dirty="0"/>
          </a:p>
        </p:txBody>
      </p:sp>
    </p:spTree>
    <p:extLst>
      <p:ext uri="{BB962C8B-B14F-4D97-AF65-F5344CB8AC3E}">
        <p14:creationId xmlns:p14="http://schemas.microsoft.com/office/powerpoint/2010/main" xmlns="" val="116320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4" name="Rectangle 4"/>
          <p:cNvSpPr>
            <a:spLocks noGrp="1" noChangeArrowheads="1"/>
          </p:cNvSpPr>
          <p:nvPr>
            <p:ph idx="1"/>
          </p:nvPr>
        </p:nvSpPr>
        <p:spPr>
          <a:xfrm>
            <a:off x="464234" y="705290"/>
            <a:ext cx="10042721" cy="968765"/>
          </a:xfrm>
        </p:spPr>
        <p:txBody>
          <a:bodyPr/>
          <a:lstStyle/>
          <a:p>
            <a:pPr eaLnBrk="1" hangingPunct="1"/>
            <a:r>
              <a:rPr lang="en-US" altLang="en-US" dirty="0" smtClean="0"/>
              <a:t>In actual circuits it takes time for a pulse waveform to change from one level to the other.</a:t>
            </a:r>
          </a:p>
          <a:p>
            <a:pPr lvl="1" eaLnBrk="1" hangingPunct="1"/>
            <a:r>
              <a:rPr lang="en-US" altLang="en-US" dirty="0" smtClean="0"/>
              <a:t>Transition from HIGH to LOW on a positive pulse is called </a:t>
            </a:r>
            <a:r>
              <a:rPr lang="en-US" altLang="en-US" i="1" dirty="0" smtClean="0"/>
              <a:t>fall time</a:t>
            </a:r>
            <a:r>
              <a:rPr lang="en-US" altLang="en-US" dirty="0" smtClean="0"/>
              <a:t> (</a:t>
            </a:r>
            <a:r>
              <a:rPr lang="en-US" altLang="en-US" i="1" dirty="0" err="1" smtClean="0"/>
              <a:t>t</a:t>
            </a:r>
            <a:r>
              <a:rPr lang="en-US" altLang="en-US" i="1" baseline="-25000" dirty="0" err="1" smtClean="0"/>
              <a:t>f</a:t>
            </a:r>
            <a:r>
              <a:rPr lang="en-US" altLang="en-US" dirty="0" smtClean="0"/>
              <a:t>).</a:t>
            </a:r>
          </a:p>
        </p:txBody>
      </p:sp>
      <p:sp>
        <p:nvSpPr>
          <p:cNvPr id="13" name="Date Placeholder 3"/>
          <p:cNvSpPr>
            <a:spLocks noGrp="1"/>
          </p:cNvSpPr>
          <p:nvPr>
            <p:ph type="dt" sz="half" idx="10"/>
          </p:nvPr>
        </p:nvSpPr>
        <p:spPr/>
        <p:txBody>
          <a:bodyPr/>
          <a:lstStyle/>
          <a:p>
            <a:pPr>
              <a:defRPr/>
            </a:pPr>
            <a:endParaRPr lang="en-US" altLang="en-US" b="0" dirty="0">
              <a:solidFill>
                <a:schemeClr val="tx1"/>
              </a:solidFill>
            </a:endParaRPr>
          </a:p>
        </p:txBody>
      </p:sp>
      <p:pic>
        <p:nvPicPr>
          <p:cNvPr id="37891" name="Picture 2" descr="fg05_0140a_AAGTNQG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81214" y="2551114"/>
            <a:ext cx="8328025"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38094" name="Group 14"/>
          <p:cNvGrpSpPr>
            <a:grpSpLocks/>
          </p:cNvGrpSpPr>
          <p:nvPr/>
        </p:nvGrpSpPr>
        <p:grpSpPr bwMode="auto">
          <a:xfrm>
            <a:off x="2362200" y="3038476"/>
            <a:ext cx="4724400" cy="3338513"/>
            <a:chOff x="528" y="1914"/>
            <a:chExt cx="2976" cy="2103"/>
          </a:xfrm>
        </p:grpSpPr>
        <p:sp>
          <p:nvSpPr>
            <p:cNvPr id="37895" name="Rectangle 8"/>
            <p:cNvSpPr>
              <a:spLocks noChangeArrowheads="1"/>
            </p:cNvSpPr>
            <p:nvPr/>
          </p:nvSpPr>
          <p:spPr bwMode="auto">
            <a:xfrm>
              <a:off x="2544" y="1914"/>
              <a:ext cx="960" cy="1140"/>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grpSp>
          <p:nvGrpSpPr>
            <p:cNvPr id="37896" name="Group 13"/>
            <p:cNvGrpSpPr>
              <a:grpSpLocks/>
            </p:cNvGrpSpPr>
            <p:nvPr/>
          </p:nvGrpSpPr>
          <p:grpSpPr bwMode="auto">
            <a:xfrm>
              <a:off x="528" y="3054"/>
              <a:ext cx="2494" cy="963"/>
              <a:chOff x="528" y="3054"/>
              <a:chExt cx="2494" cy="963"/>
            </a:xfrm>
          </p:grpSpPr>
          <p:sp>
            <p:nvSpPr>
              <p:cNvPr id="37897" name="Rectangle 6"/>
              <p:cNvSpPr>
                <a:spLocks noChangeArrowheads="1"/>
              </p:cNvSpPr>
              <p:nvPr/>
            </p:nvSpPr>
            <p:spPr bwMode="auto">
              <a:xfrm>
                <a:off x="553" y="3250"/>
                <a:ext cx="2197" cy="7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spcBef>
                    <a:spcPct val="3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Char char="–"/>
                  <a:defRPr sz="25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Char char="•"/>
                  <a:defRPr sz="23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ourier"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9pPr>
              </a:lstStyle>
              <a:p>
                <a:pPr algn="ctr" eaLnBrk="1" hangingPunct="1">
                  <a:buFontTx/>
                  <a:buNone/>
                </a:pPr>
                <a:r>
                  <a:rPr lang="en-US" altLang="en-US" sz="1800" b="1">
                    <a:cs typeface="Arial" panose="020B0604020202020204" pitchFamily="34" charset="0"/>
                  </a:rPr>
                  <a:t>Measured between the 90% and 10% points on the </a:t>
                </a:r>
                <a:r>
                  <a:rPr lang="en-US" altLang="en-US" sz="1800" b="1" i="1">
                    <a:cs typeface="Arial" panose="020B0604020202020204" pitchFamily="34" charset="0"/>
                  </a:rPr>
                  <a:t>trailing edge</a:t>
                </a:r>
                <a:r>
                  <a:rPr lang="en-US" altLang="en-US" sz="1800" b="1">
                    <a:cs typeface="Arial" panose="020B0604020202020204" pitchFamily="34" charset="0"/>
                  </a:rPr>
                  <a:t> of the voltage waveform.</a:t>
                </a:r>
              </a:p>
            </p:txBody>
          </p:sp>
          <p:sp>
            <p:nvSpPr>
              <p:cNvPr id="37898" name="Rectangle 9"/>
              <p:cNvSpPr>
                <a:spLocks noChangeArrowheads="1"/>
              </p:cNvSpPr>
              <p:nvPr/>
            </p:nvSpPr>
            <p:spPr bwMode="auto">
              <a:xfrm>
                <a:off x="528" y="3248"/>
                <a:ext cx="2230" cy="604"/>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grpSp>
            <p:nvGrpSpPr>
              <p:cNvPr id="37899" name="Group 12"/>
              <p:cNvGrpSpPr>
                <a:grpSpLocks/>
              </p:cNvGrpSpPr>
              <p:nvPr/>
            </p:nvGrpSpPr>
            <p:grpSpPr bwMode="auto">
              <a:xfrm flipH="1">
                <a:off x="2758" y="3054"/>
                <a:ext cx="264" cy="508"/>
                <a:chOff x="1578" y="3054"/>
                <a:chExt cx="264" cy="612"/>
              </a:xfrm>
            </p:grpSpPr>
            <p:sp>
              <p:nvSpPr>
                <p:cNvPr id="37900" name="Line 10"/>
                <p:cNvSpPr>
                  <a:spLocks noChangeShapeType="1"/>
                </p:cNvSpPr>
                <p:nvPr/>
              </p:nvSpPr>
              <p:spPr bwMode="auto">
                <a:xfrm flipH="1">
                  <a:off x="1578" y="3666"/>
                  <a:ext cx="2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1" name="Line 11"/>
                <p:cNvSpPr>
                  <a:spLocks noChangeShapeType="1"/>
                </p:cNvSpPr>
                <p:nvPr/>
              </p:nvSpPr>
              <p:spPr bwMode="auto">
                <a:xfrm flipV="1">
                  <a:off x="1578" y="3054"/>
                  <a:ext cx="0" cy="612"/>
                </a:xfrm>
                <a:prstGeom prst="line">
                  <a:avLst/>
                </a:prstGeom>
                <a:noFill/>
                <a:ln w="127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spTree>
    <p:extLst>
      <p:ext uri="{BB962C8B-B14F-4D97-AF65-F5344CB8AC3E}">
        <p14:creationId xmlns:p14="http://schemas.microsoft.com/office/powerpoint/2010/main" xmlns="" val="1357469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38084">
                                            <p:txEl>
                                              <p:pRg st="1" end="1"/>
                                            </p:txEl>
                                          </p:spTgt>
                                        </p:tgtEl>
                                        <p:attrNameLst>
                                          <p:attrName>style.visibility</p:attrName>
                                        </p:attrNameLst>
                                      </p:cBhvr>
                                      <p:to>
                                        <p:strVal val="visible"/>
                                      </p:to>
                                    </p:set>
                                    <p:anim calcmode="lin" valueType="num">
                                      <p:cBhvr additive="base">
                                        <p:cTn id="7" dur="500" fill="hold"/>
                                        <p:tgtEl>
                                          <p:spTgt spid="183808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8084">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838094"/>
                                        </p:tgtEl>
                                        <p:attrNameLst>
                                          <p:attrName>style.visibility</p:attrName>
                                        </p:attrNameLst>
                                      </p:cBhvr>
                                      <p:to>
                                        <p:strVal val="visible"/>
                                      </p:to>
                                    </p:set>
                                    <p:animEffect transition="in" filter="wipe(left)">
                                      <p:cBhvr>
                                        <p:cTn id="12" dur="500"/>
                                        <p:tgtEl>
                                          <p:spTgt spid="1838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2180" name="Rectangle 4"/>
          <p:cNvSpPr>
            <a:spLocks noGrp="1" noChangeArrowheads="1"/>
          </p:cNvSpPr>
          <p:nvPr>
            <p:ph idx="1"/>
          </p:nvPr>
        </p:nvSpPr>
        <p:spPr>
          <a:xfrm>
            <a:off x="2073276" y="1222374"/>
            <a:ext cx="8518525" cy="1781175"/>
          </a:xfrm>
        </p:spPr>
        <p:txBody>
          <a:bodyPr/>
          <a:lstStyle/>
          <a:p>
            <a:pPr eaLnBrk="1" hangingPunct="1"/>
            <a:r>
              <a:rPr lang="en-US" altLang="en-US" dirty="0" smtClean="0"/>
              <a:t>In actual circuits it takes time for a pulse waveform to change from one level to the other.</a:t>
            </a:r>
          </a:p>
          <a:p>
            <a:pPr lvl="1" eaLnBrk="1" hangingPunct="1"/>
            <a:r>
              <a:rPr lang="en-US" altLang="en-US" dirty="0" smtClean="0"/>
              <a:t>A pulse also has a </a:t>
            </a:r>
            <a:r>
              <a:rPr lang="en-US" altLang="en-US" i="1" dirty="0" smtClean="0"/>
              <a:t>duration</a:t>
            </a:r>
            <a:r>
              <a:rPr lang="en-US" altLang="en-US" dirty="0" smtClean="0"/>
              <a:t>—width—(</a:t>
            </a:r>
            <a:r>
              <a:rPr lang="en-US" altLang="en-US" i="1" dirty="0" err="1" smtClean="0"/>
              <a:t>t</a:t>
            </a:r>
            <a:r>
              <a:rPr lang="en-US" altLang="en-US" i="1" baseline="-25000" dirty="0" err="1" smtClean="0"/>
              <a:t>w</a:t>
            </a:r>
            <a:r>
              <a:rPr lang="en-US" altLang="en-US" dirty="0" smtClean="0"/>
              <a:t>).</a:t>
            </a:r>
          </a:p>
        </p:txBody>
      </p:sp>
      <p:pic>
        <p:nvPicPr>
          <p:cNvPr id="39939" name="Picture 2" descr="fg05_0140a_AAGTNQG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81214" y="2551114"/>
            <a:ext cx="8328025"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9942" name="Group 10"/>
          <p:cNvGrpSpPr>
            <a:grpSpLocks/>
          </p:cNvGrpSpPr>
          <p:nvPr/>
        </p:nvGrpSpPr>
        <p:grpSpPr bwMode="auto">
          <a:xfrm flipH="1">
            <a:off x="2720975" y="2886075"/>
            <a:ext cx="419100" cy="806450"/>
            <a:chOff x="1578" y="3054"/>
            <a:chExt cx="264" cy="612"/>
          </a:xfrm>
        </p:grpSpPr>
        <p:sp>
          <p:nvSpPr>
            <p:cNvPr id="39949" name="Line 11"/>
            <p:cNvSpPr>
              <a:spLocks noChangeShapeType="1"/>
            </p:cNvSpPr>
            <p:nvPr/>
          </p:nvSpPr>
          <p:spPr bwMode="auto">
            <a:xfrm flipH="1">
              <a:off x="1578" y="3666"/>
              <a:ext cx="26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0" name="Line 12"/>
            <p:cNvSpPr>
              <a:spLocks noChangeShapeType="1"/>
            </p:cNvSpPr>
            <p:nvPr/>
          </p:nvSpPr>
          <p:spPr bwMode="auto">
            <a:xfrm flipV="1">
              <a:off x="1578" y="3054"/>
              <a:ext cx="0" cy="6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1842191" name="Group 15"/>
          <p:cNvGrpSpPr>
            <a:grpSpLocks/>
          </p:cNvGrpSpPr>
          <p:nvPr/>
        </p:nvGrpSpPr>
        <p:grpSpPr bwMode="auto">
          <a:xfrm>
            <a:off x="3111500" y="3268663"/>
            <a:ext cx="4179888" cy="2919412"/>
            <a:chOff x="1000" y="2059"/>
            <a:chExt cx="2633" cy="1839"/>
          </a:xfrm>
        </p:grpSpPr>
        <p:sp>
          <p:nvSpPr>
            <p:cNvPr id="39944" name="Rectangle 8"/>
            <p:cNvSpPr>
              <a:spLocks noChangeArrowheads="1"/>
            </p:cNvSpPr>
            <p:nvPr/>
          </p:nvSpPr>
          <p:spPr bwMode="auto">
            <a:xfrm>
              <a:off x="1000" y="3291"/>
              <a:ext cx="2633" cy="5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spcBef>
                  <a:spcPct val="3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Char char="–"/>
                <a:defRPr sz="25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Char char="•"/>
                <a:defRPr sz="23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ourier"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9pPr>
            </a:lstStyle>
            <a:p>
              <a:pPr algn="ctr" eaLnBrk="1" hangingPunct="1">
                <a:buFontTx/>
                <a:buNone/>
              </a:pPr>
              <a:r>
                <a:rPr lang="en-US" altLang="en-US" sz="1800" b="1">
                  <a:cs typeface="Arial" panose="020B0604020202020204" pitchFamily="34" charset="0"/>
                </a:rPr>
                <a:t>The time between the points when the leading and trailing edges are</a:t>
              </a:r>
              <a:br>
                <a:rPr lang="en-US" altLang="en-US" sz="1800" b="1">
                  <a:cs typeface="Arial" panose="020B0604020202020204" pitchFamily="34" charset="0"/>
                </a:rPr>
              </a:br>
              <a:r>
                <a:rPr lang="en-US" altLang="en-US" sz="1800" b="1">
                  <a:cs typeface="Arial" panose="020B0604020202020204" pitchFamily="34" charset="0"/>
                </a:rPr>
                <a:t>at 50% of the HIGH level voltage.</a:t>
              </a:r>
            </a:p>
          </p:txBody>
        </p:sp>
        <p:grpSp>
          <p:nvGrpSpPr>
            <p:cNvPr id="39945" name="Group 14"/>
            <p:cNvGrpSpPr>
              <a:grpSpLocks/>
            </p:cNvGrpSpPr>
            <p:nvPr/>
          </p:nvGrpSpPr>
          <p:grpSpPr bwMode="auto">
            <a:xfrm>
              <a:off x="1041" y="2059"/>
              <a:ext cx="2544" cy="1839"/>
              <a:chOff x="1041" y="2059"/>
              <a:chExt cx="2544" cy="1839"/>
            </a:xfrm>
          </p:grpSpPr>
          <p:sp>
            <p:nvSpPr>
              <p:cNvPr id="39946" name="Rectangle 6"/>
              <p:cNvSpPr>
                <a:spLocks noChangeArrowheads="1"/>
              </p:cNvSpPr>
              <p:nvPr/>
            </p:nvSpPr>
            <p:spPr bwMode="auto">
              <a:xfrm>
                <a:off x="1584" y="2059"/>
                <a:ext cx="1445" cy="528"/>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9947" name="Rectangle 9"/>
              <p:cNvSpPr>
                <a:spLocks noChangeArrowheads="1"/>
              </p:cNvSpPr>
              <p:nvPr/>
            </p:nvSpPr>
            <p:spPr bwMode="auto">
              <a:xfrm>
                <a:off x="1041" y="3294"/>
                <a:ext cx="2544" cy="604"/>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9948" name="Line 13"/>
              <p:cNvSpPr>
                <a:spLocks noChangeShapeType="1"/>
              </p:cNvSpPr>
              <p:nvPr/>
            </p:nvSpPr>
            <p:spPr bwMode="auto">
              <a:xfrm>
                <a:off x="2288" y="2589"/>
                <a:ext cx="0" cy="696"/>
              </a:xfrm>
              <a:prstGeom prst="line">
                <a:avLst/>
              </a:prstGeom>
              <a:noFill/>
              <a:ln w="127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xmlns="" val="1397743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42180">
                                            <p:txEl>
                                              <p:pRg st="1" end="1"/>
                                            </p:txEl>
                                          </p:spTgt>
                                        </p:tgtEl>
                                        <p:attrNameLst>
                                          <p:attrName>style.visibility</p:attrName>
                                        </p:attrNameLst>
                                      </p:cBhvr>
                                      <p:to>
                                        <p:strVal val="visible"/>
                                      </p:to>
                                    </p:set>
                                    <p:anim calcmode="lin" valueType="num">
                                      <p:cBhvr additive="base">
                                        <p:cTn id="7" dur="500" fill="hold"/>
                                        <p:tgtEl>
                                          <p:spTgt spid="184218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2180">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1842191"/>
                                        </p:tgtEl>
                                        <p:attrNameLst>
                                          <p:attrName>style.visibility</p:attrName>
                                        </p:attrNameLst>
                                      </p:cBhvr>
                                      <p:to>
                                        <p:strVal val="visible"/>
                                      </p:to>
                                    </p:set>
                                    <p:animEffect transition="in" filter="wipe(down)">
                                      <p:cBhvr>
                                        <p:cTn id="12" dur="500"/>
                                        <p:tgtEl>
                                          <p:spTgt spid="1842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Triggering</a:t>
            </a:r>
            <a:br>
              <a:rPr lang="en-US" b="1" dirty="0"/>
            </a:br>
            <a:endParaRPr lang="en-US" dirty="0"/>
          </a:p>
        </p:txBody>
      </p:sp>
      <p:sp>
        <p:nvSpPr>
          <p:cNvPr id="3" name="Content Placeholder 2"/>
          <p:cNvSpPr>
            <a:spLocks noGrp="1"/>
          </p:cNvSpPr>
          <p:nvPr>
            <p:ph idx="1"/>
          </p:nvPr>
        </p:nvSpPr>
        <p:spPr/>
        <p:txBody>
          <a:bodyPr/>
          <a:lstStyle/>
          <a:p>
            <a:r>
              <a:rPr lang="en-US" b="1" dirty="0" smtClean="0"/>
              <a:t>Definition</a:t>
            </a:r>
            <a:r>
              <a:rPr lang="en-US" dirty="0"/>
              <a:t/>
            </a:r>
            <a:br>
              <a:rPr lang="en-US" dirty="0"/>
            </a:br>
            <a:r>
              <a:rPr lang="en-US" dirty="0"/>
              <a:t>The change in output of a flip flop can be done by bringing a small change in the input signal. This small change can be done with the help of a clock pulse. This clock pulse is known as a Trigger pulse.</a:t>
            </a:r>
          </a:p>
          <a:p>
            <a:endParaRPr lang="en-US" dirty="0"/>
          </a:p>
        </p:txBody>
      </p:sp>
    </p:spTree>
    <p:extLst>
      <p:ext uri="{BB962C8B-B14F-4D97-AF65-F5344CB8AC3E}">
        <p14:creationId xmlns:p14="http://schemas.microsoft.com/office/powerpoint/2010/main" xmlns="" val="361270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Triggering</a:t>
            </a:r>
            <a:br>
              <a:rPr lang="en-US" b="1" dirty="0"/>
            </a:br>
            <a:endParaRPr lang="en-US" dirty="0"/>
          </a:p>
        </p:txBody>
      </p:sp>
      <p:sp>
        <p:nvSpPr>
          <p:cNvPr id="3" name="Content Placeholder 2"/>
          <p:cNvSpPr>
            <a:spLocks noGrp="1"/>
          </p:cNvSpPr>
          <p:nvPr>
            <p:ph idx="1"/>
          </p:nvPr>
        </p:nvSpPr>
        <p:spPr/>
        <p:txBody>
          <a:bodyPr/>
          <a:lstStyle/>
          <a:p>
            <a:r>
              <a:rPr lang="en-US" dirty="0"/>
              <a:t>The triggering process in which the change in the output state is according to the active level of inputs is called “Level Triggering”.</a:t>
            </a:r>
          </a:p>
          <a:p>
            <a:r>
              <a:rPr lang="en-US" dirty="0"/>
              <a:t>Level triggering is of two types, they are</a:t>
            </a:r>
          </a:p>
          <a:p>
            <a:r>
              <a:rPr lang="en-US" dirty="0"/>
              <a:t>1. High level triggering.</a:t>
            </a:r>
          </a:p>
          <a:p>
            <a:r>
              <a:rPr lang="en-US" dirty="0"/>
              <a:t>2. Low level triggering.</a:t>
            </a:r>
          </a:p>
          <a:p>
            <a:endParaRPr lang="en-US" dirty="0"/>
          </a:p>
        </p:txBody>
      </p:sp>
      <p:pic>
        <p:nvPicPr>
          <p:cNvPr id="8194" name="Picture 2" descr="http://www.electronicshub.org/wp-content/uploads/2015/04/High-level-triggering.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79456" y="4205287"/>
            <a:ext cx="3867150" cy="1971676"/>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http://www.electronicshub.org/wp-content/uploads/2015/04/Low-level-triggering.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870478" y="4443412"/>
            <a:ext cx="4076700" cy="17335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923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Edge Triggering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In </a:t>
            </a:r>
            <a:r>
              <a:rPr lang="en-US" dirty="0"/>
              <a:t>Edge Triggering, the output changes only when the inputs are present at either of the transitions of the clock pulse i.e. either from low to high (0 to 1) or from high to low (1 to 0).</a:t>
            </a:r>
          </a:p>
          <a:p>
            <a:r>
              <a:rPr lang="en-US" dirty="0"/>
              <a:t>Edge triggering is of two types, they are</a:t>
            </a:r>
          </a:p>
          <a:p>
            <a:r>
              <a:rPr lang="en-US" dirty="0"/>
              <a:t>1. Positive edge triggering.</a:t>
            </a:r>
          </a:p>
          <a:p>
            <a:r>
              <a:rPr lang="en-US" dirty="0"/>
              <a:t>2. Negative edge triggering.</a:t>
            </a:r>
          </a:p>
          <a:p>
            <a:endParaRPr lang="en-US" dirty="0"/>
          </a:p>
        </p:txBody>
      </p:sp>
      <p:pic>
        <p:nvPicPr>
          <p:cNvPr id="9218" name="Picture 2" descr="http://www.electronicshub.org/wp-content/uploads/2015/04/positive-edge-triggering-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83921" y="4699900"/>
            <a:ext cx="4181475" cy="1981201"/>
          </a:xfrm>
          <a:prstGeom prst="rect">
            <a:avLst/>
          </a:prstGeom>
          <a:noFill/>
          <a:extLst>
            <a:ext uri="{909E8E84-426E-40DD-AFC4-6F175D3DCCD1}">
              <a14:hiddenFill xmlns:a14="http://schemas.microsoft.com/office/drawing/2010/main" xmlns="">
                <a:solidFill>
                  <a:srgbClr val="FFFFFF"/>
                </a:solidFill>
              </a14:hiddenFill>
            </a:ext>
          </a:extLst>
        </p:spPr>
      </p:pic>
      <p:pic>
        <p:nvPicPr>
          <p:cNvPr id="9220" name="Picture 4" descr="http://www.electronicshub.org/wp-content/uploads/2015/04/Negative-edge-triggering.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11670" y="4699900"/>
            <a:ext cx="3895725" cy="1962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050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sequential circuits</a:t>
            </a:r>
            <a:br>
              <a:rPr lang="en-US" b="1" dirty="0"/>
            </a:br>
            <a:endParaRPr lang="en-US" dirty="0"/>
          </a:p>
        </p:txBody>
      </p:sp>
      <p:sp>
        <p:nvSpPr>
          <p:cNvPr id="3" name="Content Placeholder 2"/>
          <p:cNvSpPr>
            <a:spLocks noGrp="1"/>
          </p:cNvSpPr>
          <p:nvPr>
            <p:ph idx="1"/>
          </p:nvPr>
        </p:nvSpPr>
        <p:spPr/>
        <p:txBody>
          <a:bodyPr/>
          <a:lstStyle/>
          <a:p>
            <a:r>
              <a:rPr lang="en-US" dirty="0"/>
              <a:t>Based on the clock signal input, the sequential circuits are classified into two </a:t>
            </a:r>
            <a:r>
              <a:rPr lang="en-US" dirty="0" smtClean="0"/>
              <a:t>types. </a:t>
            </a:r>
          </a:p>
          <a:p>
            <a:pPr marL="514350" indent="-514350">
              <a:buFont typeface="+mj-lt"/>
              <a:buAutoNum type="arabicPeriod"/>
            </a:pPr>
            <a:r>
              <a:rPr lang="en-US" dirty="0" smtClean="0"/>
              <a:t>Synchronous </a:t>
            </a:r>
            <a:r>
              <a:rPr lang="en-US" dirty="0"/>
              <a:t>sequential </a:t>
            </a:r>
            <a:r>
              <a:rPr lang="en-US" dirty="0" smtClean="0"/>
              <a:t>circuit </a:t>
            </a:r>
          </a:p>
          <a:p>
            <a:pPr marL="514350" indent="-514350">
              <a:buFont typeface="+mj-lt"/>
              <a:buAutoNum type="arabicPeriod"/>
            </a:pPr>
            <a:r>
              <a:rPr lang="en-US" dirty="0" smtClean="0"/>
              <a:t>Asynchronous </a:t>
            </a:r>
            <a:r>
              <a:rPr lang="en-US" dirty="0"/>
              <a:t>sequential circuit</a:t>
            </a:r>
            <a:br>
              <a:rPr lang="en-US" dirty="0"/>
            </a:br>
            <a:endParaRPr lang="en-US" dirty="0"/>
          </a:p>
        </p:txBody>
      </p:sp>
    </p:spTree>
    <p:extLst>
      <p:ext uri="{BB962C8B-B14F-4D97-AF65-F5344CB8AC3E}">
        <p14:creationId xmlns:p14="http://schemas.microsoft.com/office/powerpoint/2010/main" xmlns="" val="227188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Synchronous </a:t>
            </a:r>
            <a:r>
              <a:rPr lang="en-US" b="1" dirty="0"/>
              <a:t>sequential circuit</a:t>
            </a:r>
          </a:p>
        </p:txBody>
      </p:sp>
      <p:sp>
        <p:nvSpPr>
          <p:cNvPr id="3" name="Content Placeholder 2"/>
          <p:cNvSpPr>
            <a:spLocks noGrp="1"/>
          </p:cNvSpPr>
          <p:nvPr>
            <p:ph idx="1"/>
          </p:nvPr>
        </p:nvSpPr>
        <p:spPr/>
        <p:txBody>
          <a:bodyPr/>
          <a:lstStyle/>
          <a:p>
            <a:r>
              <a:rPr lang="en-US" dirty="0"/>
              <a:t>In Synchronous sequential circuit, the output depends on present and previous states of the inputs at the clocked instances. The circuits use a memory element to store the previous state. The memory elements in these circuits will have clocks. All these clock signals are driven by the same clock signal</a:t>
            </a:r>
          </a:p>
        </p:txBody>
      </p:sp>
      <p:pic>
        <p:nvPicPr>
          <p:cNvPr id="6146" name="Picture 2" descr="http://www.electronicshub.org/wp-content/uploads/2015/04/synchronous-sequential-circuit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23109" y="3629025"/>
            <a:ext cx="5410200" cy="3228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0789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Using clock signal, state changes will occur across all storage elements.</a:t>
            </a:r>
          </a:p>
          <a:p>
            <a:r>
              <a:rPr lang="en-US" dirty="0"/>
              <a:t> These circuits are bit slower compared to asynchronous because they wait for the next clock pulse to arrive to perform the next operation.</a:t>
            </a:r>
          </a:p>
          <a:p>
            <a:r>
              <a:rPr lang="en-US" dirty="0"/>
              <a:t> These circuits can be clocked or pulsed.</a:t>
            </a:r>
          </a:p>
          <a:p>
            <a:r>
              <a:rPr lang="en-US" dirty="0"/>
              <a:t> The Synchronous sequential circuits that use clock pulses in their inputs are called clocked-sequential circuits. They are very stable.</a:t>
            </a:r>
          </a:p>
          <a:p>
            <a:endParaRPr lang="en-US" dirty="0"/>
          </a:p>
        </p:txBody>
      </p:sp>
    </p:spTree>
    <p:extLst>
      <p:ext uri="{BB962C8B-B14F-4D97-AF65-F5344CB8AC3E}">
        <p14:creationId xmlns:p14="http://schemas.microsoft.com/office/powerpoint/2010/main" xmlns="" val="426587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Where we use synchronous sequential circuits??</a:t>
            </a:r>
            <a:br>
              <a:rPr lang="en-US" b="1" dirty="0"/>
            </a:br>
            <a:endParaRPr lang="en-US" dirty="0"/>
          </a:p>
        </p:txBody>
      </p:sp>
      <p:sp>
        <p:nvSpPr>
          <p:cNvPr id="3" name="Content Placeholder 2"/>
          <p:cNvSpPr>
            <a:spLocks noGrp="1"/>
          </p:cNvSpPr>
          <p:nvPr>
            <p:ph idx="1"/>
          </p:nvPr>
        </p:nvSpPr>
        <p:spPr/>
        <p:txBody>
          <a:bodyPr/>
          <a:lstStyle/>
          <a:p>
            <a:r>
              <a:rPr lang="en-US" dirty="0"/>
              <a:t>Used in the design of MOORE-MEALY state management machines.</a:t>
            </a:r>
          </a:p>
          <a:p>
            <a:r>
              <a:rPr lang="en-US" dirty="0" smtClean="0"/>
              <a:t>They </a:t>
            </a:r>
            <a:r>
              <a:rPr lang="en-US" dirty="0"/>
              <a:t>are used in synchronous counters, flip flops etc.</a:t>
            </a:r>
          </a:p>
          <a:p>
            <a:endParaRPr lang="en-US" dirty="0"/>
          </a:p>
        </p:txBody>
      </p:sp>
    </p:spTree>
    <p:extLst>
      <p:ext uri="{BB962C8B-B14F-4D97-AF65-F5344CB8AC3E}">
        <p14:creationId xmlns:p14="http://schemas.microsoft.com/office/powerpoint/2010/main" xmlns="" val="2630187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Limitations of Synchronous Sequential Circuits</a:t>
            </a:r>
            <a:br>
              <a:rPr lang="en-US" b="1" dirty="0"/>
            </a:br>
            <a:endParaRPr lang="en-US" dirty="0"/>
          </a:p>
        </p:txBody>
      </p:sp>
      <p:sp>
        <p:nvSpPr>
          <p:cNvPr id="3" name="Content Placeholder 2"/>
          <p:cNvSpPr>
            <a:spLocks noGrp="1"/>
          </p:cNvSpPr>
          <p:nvPr>
            <p:ph idx="1"/>
          </p:nvPr>
        </p:nvSpPr>
        <p:spPr/>
        <p:txBody>
          <a:bodyPr/>
          <a:lstStyle/>
          <a:p>
            <a:r>
              <a:rPr lang="en-US" dirty="0"/>
              <a:t>All the flip – flops in synchronous sequential circuits must be connected to clock signal. Clock signals are very high frequency signals and clock distribution consumes and dissipated a large amount of heat.</a:t>
            </a:r>
          </a:p>
          <a:p>
            <a:r>
              <a:rPr lang="en-US" dirty="0"/>
              <a:t>Critical path or the slowest path determines the maximum possible clock frequency. Hence they are slower than asynchronous circuits.</a:t>
            </a:r>
          </a:p>
          <a:p>
            <a:endParaRPr lang="en-US" dirty="0"/>
          </a:p>
        </p:txBody>
      </p:sp>
    </p:spTree>
    <p:extLst>
      <p:ext uri="{BB962C8B-B14F-4D97-AF65-F5344CB8AC3E}">
        <p14:creationId xmlns:p14="http://schemas.microsoft.com/office/powerpoint/2010/main" xmlns="" val="308303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Sequential logic circuits</a:t>
            </a:r>
          </a:p>
        </p:txBody>
      </p:sp>
      <p:sp>
        <p:nvSpPr>
          <p:cNvPr id="3" name="Content Placeholder 2"/>
          <p:cNvSpPr>
            <a:spLocks noGrp="1"/>
          </p:cNvSpPr>
          <p:nvPr>
            <p:ph idx="1"/>
          </p:nvPr>
        </p:nvSpPr>
        <p:spPr>
          <a:xfrm>
            <a:off x="393895" y="1825625"/>
            <a:ext cx="11152111" cy="3415115"/>
          </a:xfrm>
        </p:spPr>
        <p:txBody>
          <a:bodyPr>
            <a:normAutofit/>
          </a:bodyPr>
          <a:lstStyle/>
          <a:p>
            <a:r>
              <a:rPr lang="en-US" dirty="0"/>
              <a:t>Sequential logic circuits are those, whose output depends not only on the present value of the input but also on previous values of the input signal (history of values</a:t>
            </a:r>
            <a:r>
              <a:rPr lang="en-US" dirty="0" smtClean="0"/>
              <a:t>).</a:t>
            </a:r>
          </a:p>
          <a:p>
            <a:r>
              <a:rPr lang="en-US" b="1" dirty="0"/>
              <a:t>Example:</a:t>
            </a:r>
            <a:endParaRPr lang="en-US" dirty="0"/>
          </a:p>
          <a:p>
            <a:r>
              <a:rPr lang="en-US" dirty="0" smtClean="0"/>
              <a:t>To count </a:t>
            </a:r>
            <a:r>
              <a:rPr lang="en-US" dirty="0"/>
              <a:t>the number of audience entering or leaving an auditorium or to count number of vehicles in parking</a:t>
            </a:r>
            <a:r>
              <a:rPr lang="en-US" dirty="0" smtClean="0"/>
              <a:t>. In </a:t>
            </a:r>
            <a:r>
              <a:rPr lang="en-US" dirty="0"/>
              <a:t>this when any person enters in to auditorium the counter increments its value depending on its present value. Similarly, it decrements its value depending on its previous and present value. So Counter retains the present state of the counter to do next operation.</a:t>
            </a:r>
          </a:p>
          <a:p>
            <a:endParaRPr lang="en-US" dirty="0"/>
          </a:p>
        </p:txBody>
      </p:sp>
    </p:spTree>
    <p:extLst>
      <p:ext uri="{BB962C8B-B14F-4D97-AF65-F5344CB8AC3E}">
        <p14:creationId xmlns:p14="http://schemas.microsoft.com/office/powerpoint/2010/main" xmlns="" val="90922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Asynchronous Sequential circuits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Sequential circuits which do not operate by clock signals are called “Asynchronous sequential circuits”.</a:t>
            </a:r>
          </a:p>
          <a:p>
            <a:r>
              <a:rPr lang="en-US" dirty="0"/>
              <a:t>These circuits will change their state immediately when there is a change in the input signal .</a:t>
            </a:r>
          </a:p>
          <a:p>
            <a:r>
              <a:rPr lang="en-US" dirty="0"/>
              <a:t>The Circuit </a:t>
            </a:r>
            <a:r>
              <a:rPr lang="en-US" dirty="0" smtClean="0"/>
              <a:t>behavior </a:t>
            </a:r>
            <a:r>
              <a:rPr lang="en-US" dirty="0"/>
              <a:t>is determined by </a:t>
            </a:r>
            <a:r>
              <a:rPr lang="en-US" dirty="0">
                <a:solidFill>
                  <a:schemeClr val="accent6"/>
                </a:solidFill>
              </a:rPr>
              <a:t>signals at any instant</a:t>
            </a:r>
            <a:r>
              <a:rPr lang="en-US" dirty="0"/>
              <a:t> in time and </a:t>
            </a:r>
            <a:r>
              <a:rPr lang="en-US" dirty="0">
                <a:solidFill>
                  <a:schemeClr val="accent6"/>
                </a:solidFill>
              </a:rPr>
              <a:t>the order in which input signals change</a:t>
            </a:r>
            <a:r>
              <a:rPr lang="en-US" dirty="0"/>
              <a:t>.</a:t>
            </a:r>
          </a:p>
          <a:p>
            <a:r>
              <a:rPr lang="en-US" dirty="0"/>
              <a:t>They do not operate in pulse mode.</a:t>
            </a:r>
          </a:p>
          <a:p>
            <a:r>
              <a:rPr lang="en-US" dirty="0"/>
              <a:t> They have better performance but hard to design due to timing problems.</a:t>
            </a:r>
          </a:p>
          <a:p>
            <a:r>
              <a:rPr lang="en-US" dirty="0"/>
              <a:t>Mostly we use the asynchronous circuits when we require the low power operations.</a:t>
            </a:r>
          </a:p>
          <a:p>
            <a:r>
              <a:rPr lang="en-US" dirty="0"/>
              <a:t>They are faster than synchronous sequential circuits as they do not need to wait for any clock signal.</a:t>
            </a:r>
          </a:p>
          <a:p>
            <a:endParaRPr lang="en-US" dirty="0"/>
          </a:p>
        </p:txBody>
      </p:sp>
    </p:spTree>
    <p:extLst>
      <p:ext uri="{BB962C8B-B14F-4D97-AF65-F5344CB8AC3E}">
        <p14:creationId xmlns:p14="http://schemas.microsoft.com/office/powerpoint/2010/main" xmlns="" val="211668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Where we use Asynchronous sequential circuits??</a:t>
            </a:r>
            <a:br>
              <a:rPr lang="en-US" b="1" dirty="0"/>
            </a:br>
            <a:endParaRPr lang="en-US" dirty="0"/>
          </a:p>
        </p:txBody>
      </p:sp>
      <p:sp>
        <p:nvSpPr>
          <p:cNvPr id="3" name="Content Placeholder 2"/>
          <p:cNvSpPr>
            <a:spLocks noGrp="1"/>
          </p:cNvSpPr>
          <p:nvPr>
            <p:ph idx="1"/>
          </p:nvPr>
        </p:nvSpPr>
        <p:spPr/>
        <p:txBody>
          <a:bodyPr/>
          <a:lstStyle/>
          <a:p>
            <a:r>
              <a:rPr lang="en-US" dirty="0"/>
              <a:t>These are used when speed of operation is important. As they are independent of internal clock pulse, they are operate quickly. so they are used in Quick response circuits.</a:t>
            </a:r>
          </a:p>
          <a:p>
            <a:r>
              <a:rPr lang="en-US" dirty="0"/>
              <a:t>Used in the communication between two units having their own independent clocks.</a:t>
            </a:r>
          </a:p>
          <a:p>
            <a:r>
              <a:rPr lang="en-US" dirty="0"/>
              <a:t>Used when we require the better external input handling.</a:t>
            </a:r>
          </a:p>
          <a:p>
            <a:endParaRPr lang="en-US" dirty="0"/>
          </a:p>
        </p:txBody>
      </p:sp>
    </p:spTree>
    <p:extLst>
      <p:ext uri="{BB962C8B-B14F-4D97-AF65-F5344CB8AC3E}">
        <p14:creationId xmlns:p14="http://schemas.microsoft.com/office/powerpoint/2010/main" xmlns="" val="1184403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Limitations/drawbacks</a:t>
            </a:r>
            <a:endParaRPr lang="en-US" dirty="0"/>
          </a:p>
        </p:txBody>
      </p:sp>
      <p:sp>
        <p:nvSpPr>
          <p:cNvPr id="3" name="Content Placeholder 2"/>
          <p:cNvSpPr>
            <a:spLocks noGrp="1"/>
          </p:cNvSpPr>
          <p:nvPr>
            <p:ph idx="1"/>
          </p:nvPr>
        </p:nvSpPr>
        <p:spPr/>
        <p:txBody>
          <a:bodyPr/>
          <a:lstStyle/>
          <a:p>
            <a:r>
              <a:rPr lang="en-US" dirty="0"/>
              <a:t>Asynchronous sequential circuits are more difficult to design.</a:t>
            </a:r>
          </a:p>
          <a:p>
            <a:r>
              <a:rPr lang="en-US" dirty="0"/>
              <a:t> Though they have a faster performance, their output is uncertain.</a:t>
            </a:r>
          </a:p>
          <a:p>
            <a:endParaRPr lang="en-US" dirty="0"/>
          </a:p>
        </p:txBody>
      </p:sp>
    </p:spTree>
    <p:extLst>
      <p:ext uri="{BB962C8B-B14F-4D97-AF65-F5344CB8AC3E}">
        <p14:creationId xmlns:p14="http://schemas.microsoft.com/office/powerpoint/2010/main" xmlns="" val="1311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www.electronicshub.org/wp-content/uploads/2015/04/schemeit-project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2208" y="1690688"/>
            <a:ext cx="9190737" cy="36099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619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Combinational Logic Circuit</a:t>
            </a:r>
            <a:endParaRPr lang="en-US" dirty="0"/>
          </a:p>
        </p:txBody>
      </p:sp>
      <p:sp>
        <p:nvSpPr>
          <p:cNvPr id="3" name="Content Placeholder 2"/>
          <p:cNvSpPr>
            <a:spLocks noGrp="1"/>
          </p:cNvSpPr>
          <p:nvPr>
            <p:ph idx="1"/>
          </p:nvPr>
        </p:nvSpPr>
        <p:spPr/>
        <p:txBody>
          <a:bodyPr/>
          <a:lstStyle/>
          <a:p>
            <a:r>
              <a:rPr lang="en-US" dirty="0" smtClean="0"/>
              <a:t>In combinational </a:t>
            </a:r>
            <a:r>
              <a:rPr lang="en-US" dirty="0"/>
              <a:t>circuits </a:t>
            </a:r>
            <a:r>
              <a:rPr lang="en-US" dirty="0" smtClean="0"/>
              <a:t>output </a:t>
            </a:r>
            <a:r>
              <a:rPr lang="en-US" dirty="0"/>
              <a:t>depends only on the present values of the </a:t>
            </a:r>
            <a:r>
              <a:rPr lang="en-US" dirty="0" smtClean="0"/>
              <a:t>input.</a:t>
            </a:r>
          </a:p>
          <a:p>
            <a:endParaRPr lang="en-US" dirty="0"/>
          </a:p>
        </p:txBody>
      </p:sp>
      <p:pic>
        <p:nvPicPr>
          <p:cNvPr id="3074" name="Picture 2" descr="http://www.electronicshub.org/wp-content/uploads/2015/04/schemeit-projec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1987" y="3638857"/>
            <a:ext cx="8181975" cy="20002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0104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462963" cy="1320800"/>
          </a:xfrm>
        </p:spPr>
        <p:txBody>
          <a:bodyPr>
            <a:normAutofit/>
          </a:bodyPr>
          <a:lstStyle/>
          <a:p>
            <a:r>
              <a:rPr lang="en-US" sz="3100" b="1" dirty="0"/>
              <a:t>Combinational circuits </a:t>
            </a:r>
            <a:r>
              <a:rPr lang="en-US" sz="3100" b="1" dirty="0" err="1"/>
              <a:t>vs</a:t>
            </a:r>
            <a:r>
              <a:rPr lang="en-US" sz="3100" b="1" dirty="0"/>
              <a:t> Sequential circuits</a:t>
            </a:r>
            <a:r>
              <a:rPr lang="en-US" b="1" dirty="0"/>
              <a:t/>
            </a:r>
            <a:br>
              <a:rPr lang="en-US" b="1" dirty="0"/>
            </a:b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xmlns="" val="533992630"/>
              </p:ext>
            </p:extLst>
          </p:nvPr>
        </p:nvGraphicFramePr>
        <p:xfrm>
          <a:off x="1631853" y="1406769"/>
          <a:ext cx="6766560" cy="5078438"/>
        </p:xfrm>
        <a:graphic>
          <a:graphicData uri="http://schemas.openxmlformats.org/drawingml/2006/table">
            <a:tbl>
              <a:tblPr/>
              <a:tblGrid>
                <a:gridCol w="2981105"/>
                <a:gridCol w="3785455"/>
              </a:tblGrid>
              <a:tr h="388514">
                <a:tc>
                  <a:txBody>
                    <a:bodyPr/>
                    <a:lstStyle/>
                    <a:p>
                      <a:pPr algn="l" fontAlgn="ctr"/>
                      <a:r>
                        <a:rPr lang="en-US" sz="1400" b="1" cap="all" dirty="0">
                          <a:effectLst/>
                        </a:rPr>
                        <a:t>COMBINATIONAL CIRCUITS</a:t>
                      </a:r>
                    </a:p>
                  </a:txBody>
                  <a:tcPr marL="59445" marR="59445" marT="59445" marB="5944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400" b="1" cap="all">
                          <a:effectLst/>
                        </a:rPr>
                        <a:t>SEQUENTIAL CIRCUITS</a:t>
                      </a:r>
                    </a:p>
                  </a:txBody>
                  <a:tcPr marL="59445" marR="59445" marT="59445" marB="5944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888033">
                <a:tc>
                  <a:txBody>
                    <a:bodyPr/>
                    <a:lstStyle/>
                    <a:p>
                      <a:pPr algn="l" fontAlgn="t"/>
                      <a:r>
                        <a:rPr lang="en-US" sz="1400" dirty="0">
                          <a:effectLst/>
                        </a:rPr>
                        <a:t>Output depends only on the present value of the inputs.</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400" dirty="0">
                          <a:effectLst/>
                        </a:rPr>
                        <a:t>Output depends on both the present and previous state values of the inputs</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1137792">
                <a:tc>
                  <a:txBody>
                    <a:bodyPr/>
                    <a:lstStyle/>
                    <a:p>
                      <a:pPr algn="l" fontAlgn="t"/>
                      <a:r>
                        <a:rPr lang="en-US" sz="1400" dirty="0">
                          <a:effectLst/>
                        </a:rPr>
                        <a:t>These circuits will not have any memory as their outputs change with the change in the input value.</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Sequential circuits have some sort of memory as their output changes according to the previous and present values.</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88033">
                <a:tc>
                  <a:txBody>
                    <a:bodyPr/>
                    <a:lstStyle/>
                    <a:p>
                      <a:pPr algn="l" fontAlgn="t"/>
                      <a:r>
                        <a:rPr lang="en-US" sz="1400">
                          <a:effectLst/>
                        </a:rPr>
                        <a:t>There are no feedbacks involved.</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rPr>
                        <a:t>In a sequential circuit the outputs are connected to it as a feedback path.</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8274">
                <a:tc>
                  <a:txBody>
                    <a:bodyPr/>
                    <a:lstStyle/>
                    <a:p>
                      <a:pPr algn="l" fontAlgn="t"/>
                      <a:r>
                        <a:rPr lang="en-US" sz="1400">
                          <a:effectLst/>
                        </a:rPr>
                        <a:t>Used in basic Boolean operations.</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rPr>
                        <a:t>Used in the designing of memory devices.</a:t>
                      </a:r>
                    </a:p>
                  </a:txBody>
                  <a:tcPr marL="59445" marR="59445" marT="59445" marB="5944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137792">
                <a:tc>
                  <a:txBody>
                    <a:bodyPr/>
                    <a:lstStyle/>
                    <a:p>
                      <a:pPr algn="l" fontAlgn="t"/>
                      <a:r>
                        <a:rPr lang="en-US" sz="1400">
                          <a:effectLst/>
                        </a:rPr>
                        <a:t>Implemented in: Half adder circuit, full adder circuit, multiplexers, demultiplexers, decoders and encoders.</a:t>
                      </a:r>
                    </a:p>
                  </a:txBody>
                  <a:tcPr marL="59445" marR="59445" marT="59445" marB="5944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Implemented in: RAM, Registers, counters and other state retaining machines.</a:t>
                      </a:r>
                    </a:p>
                  </a:txBody>
                  <a:tcPr marL="59445" marR="59445" marT="59445" marB="59445">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426880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Signal</a:t>
            </a:r>
            <a:endParaRPr lang="en-US" dirty="0"/>
          </a:p>
        </p:txBody>
      </p:sp>
      <p:sp>
        <p:nvSpPr>
          <p:cNvPr id="3" name="Content Placeholder 2"/>
          <p:cNvSpPr>
            <a:spLocks noGrp="1"/>
          </p:cNvSpPr>
          <p:nvPr>
            <p:ph idx="1"/>
          </p:nvPr>
        </p:nvSpPr>
        <p:spPr/>
        <p:txBody>
          <a:bodyPr/>
          <a:lstStyle/>
          <a:p>
            <a:r>
              <a:rPr lang="en-US" dirty="0"/>
              <a:t>A clock is a signal, which oscillates between logic level 0 and logic level 1, repeatedly. Square wave with constant frequency is the most common form of clock signal. A clock signal has “edges”. These are the instants at which the clock changes from 0 to 1 (a positive edge) or from 1 to 0 (a negative edge).</a:t>
            </a:r>
          </a:p>
        </p:txBody>
      </p:sp>
      <p:pic>
        <p:nvPicPr>
          <p:cNvPr id="4098" name="Picture 2" descr="http://www.electronicshub.org/wp-content/uploads/2015/04/Clock-signal.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44434" y="4335936"/>
            <a:ext cx="6263447" cy="22695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796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idx="1"/>
          </p:nvPr>
        </p:nvSpPr>
        <p:spPr>
          <a:xfrm>
            <a:off x="928469" y="717452"/>
            <a:ext cx="9690318" cy="886265"/>
          </a:xfrm>
        </p:spPr>
        <p:txBody>
          <a:bodyPr/>
          <a:lstStyle/>
          <a:p>
            <a:pPr marL="0" indent="0" algn="ctr">
              <a:buNone/>
            </a:pPr>
            <a:r>
              <a:rPr lang="en-US" altLang="en-US" sz="2500" b="1" dirty="0"/>
              <a:t>Signals that switch between active and</a:t>
            </a:r>
            <a:br>
              <a:rPr lang="en-US" altLang="en-US" sz="2500" b="1" dirty="0"/>
            </a:br>
            <a:r>
              <a:rPr lang="en-US" altLang="en-US" sz="2500" b="1" dirty="0"/>
              <a:t>inactive states are called pulse waveforms.</a:t>
            </a:r>
          </a:p>
        </p:txBody>
      </p:sp>
      <p:sp>
        <p:nvSpPr>
          <p:cNvPr id="8" name="Date Placeholder 3"/>
          <p:cNvSpPr>
            <a:spLocks noGrp="1"/>
          </p:cNvSpPr>
          <p:nvPr>
            <p:ph type="dt" sz="half" idx="10"/>
          </p:nvPr>
        </p:nvSpPr>
        <p:spPr/>
        <p:txBody>
          <a:bodyPr/>
          <a:lstStyle/>
          <a:p>
            <a:pPr>
              <a:defRPr/>
            </a:pPr>
            <a:endParaRPr lang="en-US" altLang="en-US" b="0" dirty="0">
              <a:solidFill>
                <a:schemeClr val="tx1"/>
              </a:solidFill>
            </a:endParaRPr>
          </a:p>
        </p:txBody>
      </p:sp>
      <p:pic>
        <p:nvPicPr>
          <p:cNvPr id="210949" name="Picture 5" descr="fg05_0140a_AAGTNQG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6201" y="2205845"/>
            <a:ext cx="8328025"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10955" name="Group 11"/>
          <p:cNvGrpSpPr>
            <a:grpSpLocks/>
          </p:cNvGrpSpPr>
          <p:nvPr/>
        </p:nvGrpSpPr>
        <p:grpSpPr bwMode="auto">
          <a:xfrm>
            <a:off x="4119563" y="4743450"/>
            <a:ext cx="4195762" cy="1189038"/>
            <a:chOff x="1635" y="2988"/>
            <a:chExt cx="2643" cy="749"/>
          </a:xfrm>
        </p:grpSpPr>
        <p:sp>
          <p:nvSpPr>
            <p:cNvPr id="31751" name="Rectangle 6"/>
            <p:cNvSpPr>
              <a:spLocks noChangeArrowheads="1"/>
            </p:cNvSpPr>
            <p:nvPr/>
          </p:nvSpPr>
          <p:spPr bwMode="auto">
            <a:xfrm>
              <a:off x="1635" y="3017"/>
              <a:ext cx="2643" cy="720"/>
            </a:xfrm>
            <a:prstGeom prst="rect">
              <a:avLst/>
            </a:prstGeom>
            <a:noFill/>
            <a:ln>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spcBef>
                  <a:spcPct val="3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Char char="–"/>
                <a:defRPr sz="25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Char char="•"/>
                <a:defRPr sz="23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ourier"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9pPr>
            </a:lstStyle>
            <a:p>
              <a:pPr algn="ctr" eaLnBrk="1" hangingPunct="1">
                <a:buFontTx/>
                <a:buNone/>
              </a:pPr>
              <a:r>
                <a:rPr lang="en-US" altLang="en-US" sz="2500" b="1" dirty="0">
                  <a:cs typeface="Arial" panose="020B0604020202020204" pitchFamily="34" charset="0"/>
                </a:rPr>
                <a:t>A positive pulse has</a:t>
              </a:r>
              <a:br>
                <a:rPr lang="en-US" altLang="en-US" sz="2500" b="1" dirty="0">
                  <a:cs typeface="Arial" panose="020B0604020202020204" pitchFamily="34" charset="0"/>
                </a:rPr>
              </a:br>
              <a:r>
                <a:rPr lang="en-US" altLang="en-US" sz="2500" b="1" dirty="0">
                  <a:cs typeface="Arial" panose="020B0604020202020204" pitchFamily="34" charset="0"/>
                </a:rPr>
                <a:t>an active-HIGH level.</a:t>
              </a:r>
            </a:p>
          </p:txBody>
        </p:sp>
        <p:sp>
          <p:nvSpPr>
            <p:cNvPr id="31752" name="Rectangle 9"/>
            <p:cNvSpPr>
              <a:spLocks noChangeArrowheads="1"/>
            </p:cNvSpPr>
            <p:nvPr/>
          </p:nvSpPr>
          <p:spPr bwMode="auto">
            <a:xfrm>
              <a:off x="1878" y="2988"/>
              <a:ext cx="2172" cy="63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grpSp>
    </p:spTree>
    <p:extLst>
      <p:ext uri="{BB962C8B-B14F-4D97-AF65-F5344CB8AC3E}">
        <p14:creationId xmlns:p14="http://schemas.microsoft.com/office/powerpoint/2010/main" xmlns="" val="360769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up)">
                                      <p:cBhvr>
                                        <p:cTn id="7" dur="500"/>
                                        <p:tgtEl>
                                          <p:spTgt spid="21094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0949"/>
                                        </p:tgtEl>
                                        <p:attrNameLst>
                                          <p:attrName>style.visibility</p:attrName>
                                        </p:attrNameLst>
                                      </p:cBhvr>
                                      <p:to>
                                        <p:strVal val="visible"/>
                                      </p:to>
                                    </p:set>
                                    <p:animEffect transition="in" filter="wipe(left)">
                                      <p:cBhvr>
                                        <p:cTn id="11" dur="500"/>
                                        <p:tgtEl>
                                          <p:spTgt spid="210949"/>
                                        </p:tgtEl>
                                      </p:cBhvr>
                                    </p:animEffect>
                                  </p:childTnLst>
                                </p:cTn>
                              </p:par>
                            </p:childTnLst>
                          </p:cTn>
                        </p:par>
                        <p:par>
                          <p:cTn id="12" fill="hold" nodeType="afterGroup">
                            <p:stCondLst>
                              <p:cond delay="1000"/>
                            </p:stCondLst>
                            <p:childTnLst>
                              <p:par>
                                <p:cTn id="13" presetID="23" presetClass="entr" presetSubtype="16" fill="hold" nodeType="afterEffect">
                                  <p:stCondLst>
                                    <p:cond delay="0"/>
                                  </p:stCondLst>
                                  <p:childTnLst>
                                    <p:set>
                                      <p:cBhvr>
                                        <p:cTn id="14" dur="1" fill="hold">
                                          <p:stCondLst>
                                            <p:cond delay="0"/>
                                          </p:stCondLst>
                                        </p:cTn>
                                        <p:tgtEl>
                                          <p:spTgt spid="210955"/>
                                        </p:tgtEl>
                                        <p:attrNameLst>
                                          <p:attrName>style.visibility</p:attrName>
                                        </p:attrNameLst>
                                      </p:cBhvr>
                                      <p:to>
                                        <p:strVal val="visible"/>
                                      </p:to>
                                    </p:set>
                                    <p:anim calcmode="lin" valueType="num">
                                      <p:cBhvr>
                                        <p:cTn id="15" dur="500" fill="hold"/>
                                        <p:tgtEl>
                                          <p:spTgt spid="210955"/>
                                        </p:tgtEl>
                                        <p:attrNameLst>
                                          <p:attrName>ppt_w</p:attrName>
                                        </p:attrNameLst>
                                      </p:cBhvr>
                                      <p:tavLst>
                                        <p:tav tm="0">
                                          <p:val>
                                            <p:fltVal val="0"/>
                                          </p:val>
                                        </p:tav>
                                        <p:tav tm="100000">
                                          <p:val>
                                            <p:strVal val="#ppt_w"/>
                                          </p:val>
                                        </p:tav>
                                      </p:tavLst>
                                    </p:anim>
                                    <p:anim calcmode="lin" valueType="num">
                                      <p:cBhvr>
                                        <p:cTn id="16" dur="500" fill="hold"/>
                                        <p:tgtEl>
                                          <p:spTgt spid="2109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689318" y="478302"/>
            <a:ext cx="8567224" cy="872196"/>
          </a:xfrm>
        </p:spPr>
        <p:txBody>
          <a:bodyPr/>
          <a:lstStyle/>
          <a:p>
            <a:pPr marL="0" indent="0" algn="ctr">
              <a:buNone/>
            </a:pPr>
            <a:r>
              <a:rPr lang="en-US" altLang="en-US" sz="2500" b="1" dirty="0"/>
              <a:t>Signals that switch between active and</a:t>
            </a:r>
            <a:br>
              <a:rPr lang="en-US" altLang="en-US" sz="2500" b="1" dirty="0"/>
            </a:br>
            <a:r>
              <a:rPr lang="en-US" altLang="en-US" sz="2500" b="1" dirty="0"/>
              <a:t>inactive states are called pulse waveforms.</a:t>
            </a:r>
          </a:p>
        </p:txBody>
      </p:sp>
      <p:sp>
        <p:nvSpPr>
          <p:cNvPr id="8" name="Date Placeholder 3"/>
          <p:cNvSpPr>
            <a:spLocks noGrp="1"/>
          </p:cNvSpPr>
          <p:nvPr>
            <p:ph type="dt" sz="half" idx="10"/>
          </p:nvPr>
        </p:nvSpPr>
        <p:spPr/>
        <p:txBody>
          <a:bodyPr/>
          <a:lstStyle/>
          <a:p>
            <a:pPr>
              <a:defRPr/>
            </a:pPr>
            <a:r>
              <a:rPr lang="en-US" altLang="en-US" b="0" dirty="0" smtClean="0"/>
              <a:t>Moss</a:t>
            </a:r>
            <a:endParaRPr lang="en-US" altLang="en-US" b="0" dirty="0">
              <a:solidFill>
                <a:schemeClr val="tx1"/>
              </a:solidFill>
            </a:endParaRPr>
          </a:p>
        </p:txBody>
      </p:sp>
      <p:grpSp>
        <p:nvGrpSpPr>
          <p:cNvPr id="1827848" name="Group 8"/>
          <p:cNvGrpSpPr>
            <a:grpSpLocks/>
          </p:cNvGrpSpPr>
          <p:nvPr/>
        </p:nvGrpSpPr>
        <p:grpSpPr bwMode="auto">
          <a:xfrm>
            <a:off x="4119563" y="5076825"/>
            <a:ext cx="4195762" cy="1189038"/>
            <a:chOff x="1635" y="2988"/>
            <a:chExt cx="2643" cy="749"/>
          </a:xfrm>
        </p:grpSpPr>
        <p:sp>
          <p:nvSpPr>
            <p:cNvPr id="33799" name="Rectangle 6"/>
            <p:cNvSpPr>
              <a:spLocks noChangeArrowheads="1"/>
            </p:cNvSpPr>
            <p:nvPr/>
          </p:nvSpPr>
          <p:spPr bwMode="auto">
            <a:xfrm>
              <a:off x="1635" y="3017"/>
              <a:ext cx="2643" cy="720"/>
            </a:xfrm>
            <a:prstGeom prst="rect">
              <a:avLst/>
            </a:prstGeom>
            <a:noFill/>
            <a:ln>
              <a:noFill/>
            </a:ln>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spcBef>
                  <a:spcPct val="3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Char char="–"/>
                <a:defRPr sz="25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Char char="•"/>
                <a:defRPr sz="23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ourier"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9pPr>
            </a:lstStyle>
            <a:p>
              <a:pPr algn="ctr" eaLnBrk="1" hangingPunct="1">
                <a:buFontTx/>
                <a:buNone/>
              </a:pPr>
              <a:r>
                <a:rPr lang="en-US" altLang="en-US" sz="2500" b="1" dirty="0">
                  <a:cs typeface="Arial" panose="020B0604020202020204" pitchFamily="34" charset="0"/>
                </a:rPr>
                <a:t>A negative pulse has</a:t>
              </a:r>
              <a:br>
                <a:rPr lang="en-US" altLang="en-US" sz="2500" b="1" dirty="0">
                  <a:cs typeface="Arial" panose="020B0604020202020204" pitchFamily="34" charset="0"/>
                </a:rPr>
              </a:br>
              <a:r>
                <a:rPr lang="en-US" altLang="en-US" sz="2500" b="1" dirty="0">
                  <a:cs typeface="Arial" panose="020B0604020202020204" pitchFamily="34" charset="0"/>
                </a:rPr>
                <a:t>an active-LOW level.</a:t>
              </a:r>
            </a:p>
          </p:txBody>
        </p:sp>
        <p:sp>
          <p:nvSpPr>
            <p:cNvPr id="33800" name="Rectangle 7"/>
            <p:cNvSpPr>
              <a:spLocks noChangeArrowheads="1"/>
            </p:cNvSpPr>
            <p:nvPr/>
          </p:nvSpPr>
          <p:spPr bwMode="auto">
            <a:xfrm>
              <a:off x="1878" y="2988"/>
              <a:ext cx="2172" cy="63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grpSp>
      <p:pic>
        <p:nvPicPr>
          <p:cNvPr id="1827849" name="Picture 9" descr="fg05_0140b_AAGTNQG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6804" y="2217226"/>
            <a:ext cx="8382000" cy="279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49290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27849"/>
                                        </p:tgtEl>
                                        <p:attrNameLst>
                                          <p:attrName>style.visibility</p:attrName>
                                        </p:attrNameLst>
                                      </p:cBhvr>
                                      <p:to>
                                        <p:strVal val="visible"/>
                                      </p:to>
                                    </p:set>
                                    <p:animEffect transition="in" filter="wipe(left)">
                                      <p:cBhvr>
                                        <p:cTn id="7" dur="500"/>
                                        <p:tgtEl>
                                          <p:spTgt spid="1827849"/>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827848"/>
                                        </p:tgtEl>
                                        <p:attrNameLst>
                                          <p:attrName>style.visibility</p:attrName>
                                        </p:attrNameLst>
                                      </p:cBhvr>
                                      <p:to>
                                        <p:strVal val="visible"/>
                                      </p:to>
                                    </p:set>
                                    <p:anim calcmode="lin" valueType="num">
                                      <p:cBhvr>
                                        <p:cTn id="11" dur="500" fill="hold"/>
                                        <p:tgtEl>
                                          <p:spTgt spid="1827848"/>
                                        </p:tgtEl>
                                        <p:attrNameLst>
                                          <p:attrName>ppt_w</p:attrName>
                                        </p:attrNameLst>
                                      </p:cBhvr>
                                      <p:tavLst>
                                        <p:tav tm="0">
                                          <p:val>
                                            <p:fltVal val="0"/>
                                          </p:val>
                                        </p:tav>
                                        <p:tav tm="100000">
                                          <p:val>
                                            <p:strVal val="#ppt_w"/>
                                          </p:val>
                                        </p:tav>
                                      </p:tavLst>
                                    </p:anim>
                                    <p:anim calcmode="lin" valueType="num">
                                      <p:cBhvr>
                                        <p:cTn id="12" dur="500" fill="hold"/>
                                        <p:tgtEl>
                                          <p:spTgt spid="18278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1" name="Rectangle 3"/>
          <p:cNvSpPr>
            <a:spLocks noGrp="1" noChangeArrowheads="1"/>
          </p:cNvSpPr>
          <p:nvPr>
            <p:ph idx="1"/>
          </p:nvPr>
        </p:nvSpPr>
        <p:spPr>
          <a:xfrm>
            <a:off x="351694" y="922338"/>
            <a:ext cx="10262114" cy="1033072"/>
          </a:xfrm>
        </p:spPr>
        <p:txBody>
          <a:bodyPr/>
          <a:lstStyle/>
          <a:p>
            <a:pPr eaLnBrk="1" hangingPunct="1"/>
            <a:r>
              <a:rPr lang="en-US" altLang="en-US" dirty="0" smtClean="0"/>
              <a:t>In actual circuits it takes time for a pulse waveform to change from one level to the other.</a:t>
            </a:r>
          </a:p>
          <a:p>
            <a:pPr lvl="1" eaLnBrk="1" hangingPunct="1"/>
            <a:r>
              <a:rPr lang="en-US" altLang="en-US" dirty="0" smtClean="0"/>
              <a:t>Transition from LOW to HIGH on a positive pulse is called </a:t>
            </a:r>
            <a:r>
              <a:rPr lang="en-US" altLang="en-US" i="1" dirty="0" smtClean="0"/>
              <a:t>rise time</a:t>
            </a:r>
            <a:r>
              <a:rPr lang="en-US" altLang="en-US" dirty="0" smtClean="0"/>
              <a:t> (</a:t>
            </a:r>
            <a:r>
              <a:rPr lang="en-US" altLang="en-US" i="1" dirty="0" err="1" smtClean="0"/>
              <a:t>t</a:t>
            </a:r>
            <a:r>
              <a:rPr lang="en-US" altLang="en-US" i="1" baseline="-25000" dirty="0" err="1" smtClean="0"/>
              <a:t>r</a:t>
            </a:r>
            <a:r>
              <a:rPr lang="en-US" altLang="en-US" dirty="0" smtClean="0"/>
              <a:t>).  </a:t>
            </a:r>
          </a:p>
        </p:txBody>
      </p:sp>
      <p:sp>
        <p:nvSpPr>
          <p:cNvPr id="12" name="Date Placeholder 3"/>
          <p:cNvSpPr>
            <a:spLocks noGrp="1"/>
          </p:cNvSpPr>
          <p:nvPr>
            <p:ph type="dt" sz="half" idx="10"/>
          </p:nvPr>
        </p:nvSpPr>
        <p:spPr/>
        <p:txBody>
          <a:bodyPr/>
          <a:lstStyle/>
          <a:p>
            <a:pPr>
              <a:defRPr/>
            </a:pPr>
            <a:endParaRPr lang="en-US" altLang="en-US" b="0" dirty="0">
              <a:solidFill>
                <a:schemeClr val="tx1"/>
              </a:solidFill>
            </a:endParaRPr>
          </a:p>
        </p:txBody>
      </p:sp>
      <p:pic>
        <p:nvPicPr>
          <p:cNvPr id="1829892" name="Picture 4" descr="fg05_0140a_AAGTNQG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67146" y="2551114"/>
            <a:ext cx="8328025" cy="2492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29900" name="Group 12"/>
          <p:cNvGrpSpPr>
            <a:grpSpLocks/>
          </p:cNvGrpSpPr>
          <p:nvPr/>
        </p:nvGrpSpPr>
        <p:grpSpPr bwMode="auto">
          <a:xfrm>
            <a:off x="3276600" y="3038476"/>
            <a:ext cx="6324600" cy="3203575"/>
            <a:chOff x="1104" y="1914"/>
            <a:chExt cx="3984" cy="2018"/>
          </a:xfrm>
        </p:grpSpPr>
        <p:sp>
          <p:nvSpPr>
            <p:cNvPr id="35847" name="Rectangle 5"/>
            <p:cNvSpPr>
              <a:spLocks noChangeArrowheads="1"/>
            </p:cNvSpPr>
            <p:nvPr/>
          </p:nvSpPr>
          <p:spPr bwMode="auto">
            <a:xfrm>
              <a:off x="1884" y="3445"/>
              <a:ext cx="3202" cy="4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a:spcBef>
                  <a:spcPct val="3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Char char="–"/>
                <a:defRPr sz="25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Char char="•"/>
                <a:defRPr sz="23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ourier" pitchFamily="49"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ourier" pitchFamily="49" charset="0"/>
                  <a:ea typeface="ＭＳ Ｐゴシック" panose="020B0600070205080204" pitchFamily="34" charset="-128"/>
                </a:defRPr>
              </a:lvl9pPr>
            </a:lstStyle>
            <a:p>
              <a:pPr algn="ctr" eaLnBrk="1" hangingPunct="1">
                <a:buFontTx/>
                <a:buNone/>
              </a:pPr>
              <a:r>
                <a:rPr lang="en-US" altLang="en-US" sz="1800" b="1" dirty="0">
                  <a:cs typeface="Arial" panose="020B0604020202020204" pitchFamily="34" charset="0"/>
                </a:rPr>
                <a:t>Measured between the 10% and 90% points</a:t>
              </a:r>
              <a:br>
                <a:rPr lang="en-US" altLang="en-US" sz="1800" b="1" dirty="0">
                  <a:cs typeface="Arial" panose="020B0604020202020204" pitchFamily="34" charset="0"/>
                </a:rPr>
              </a:br>
              <a:r>
                <a:rPr lang="en-US" altLang="en-US" sz="1800" b="1" dirty="0">
                  <a:cs typeface="Arial" panose="020B0604020202020204" pitchFamily="34" charset="0"/>
                </a:rPr>
                <a:t>on the </a:t>
              </a:r>
              <a:r>
                <a:rPr lang="en-US" altLang="en-US" sz="1800" b="1" i="1" dirty="0">
                  <a:cs typeface="Arial" panose="020B0604020202020204" pitchFamily="34" charset="0"/>
                </a:rPr>
                <a:t>leading edge</a:t>
              </a:r>
              <a:r>
                <a:rPr lang="en-US" altLang="en-US" sz="1800" b="1" dirty="0">
                  <a:cs typeface="Arial" panose="020B0604020202020204" pitchFamily="34" charset="0"/>
                </a:rPr>
                <a:t> of the voltage waveform.</a:t>
              </a:r>
            </a:p>
          </p:txBody>
        </p:sp>
        <p:grpSp>
          <p:nvGrpSpPr>
            <p:cNvPr id="35848" name="Group 11"/>
            <p:cNvGrpSpPr>
              <a:grpSpLocks/>
            </p:cNvGrpSpPr>
            <p:nvPr/>
          </p:nvGrpSpPr>
          <p:grpSpPr bwMode="auto">
            <a:xfrm>
              <a:off x="1104" y="1914"/>
              <a:ext cx="3984" cy="1938"/>
              <a:chOff x="1104" y="1914"/>
              <a:chExt cx="3984" cy="1938"/>
            </a:xfrm>
          </p:grpSpPr>
          <p:sp>
            <p:nvSpPr>
              <p:cNvPr id="35849" name="Rectangle 6"/>
              <p:cNvSpPr>
                <a:spLocks noChangeArrowheads="1"/>
              </p:cNvSpPr>
              <p:nvPr/>
            </p:nvSpPr>
            <p:spPr bwMode="auto">
              <a:xfrm>
                <a:off x="1104" y="1914"/>
                <a:ext cx="960" cy="1140"/>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5850" name="Rectangle 7"/>
              <p:cNvSpPr>
                <a:spLocks noChangeArrowheads="1"/>
              </p:cNvSpPr>
              <p:nvPr/>
            </p:nvSpPr>
            <p:spPr bwMode="auto">
              <a:xfrm>
                <a:off x="1842" y="3456"/>
                <a:ext cx="3246" cy="396"/>
              </a:xfrm>
              <a:prstGeom prst="rect">
                <a:avLst/>
              </a:prstGeom>
              <a:noFill/>
              <a:ln w="127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ＭＳ Ｐゴシック" panose="020B0600070205080204" pitchFamily="34" charset="-128"/>
                  </a:defRPr>
                </a:lvl1pPr>
                <a:lvl2pPr marL="742950" indent="-285750" algn="ctr">
                  <a:defRPr>
                    <a:solidFill>
                      <a:schemeClr val="tx1"/>
                    </a:solidFill>
                    <a:latin typeface="Times New Roman" panose="02020603050405020304" pitchFamily="18" charset="0"/>
                    <a:ea typeface="ＭＳ Ｐゴシック" panose="020B0600070205080204" pitchFamily="34" charset="-128"/>
                  </a:defRPr>
                </a:lvl2pPr>
                <a:lvl3pPr marL="1143000" indent="-228600" algn="ctr">
                  <a:defRPr>
                    <a:solidFill>
                      <a:schemeClr val="tx1"/>
                    </a:solidFill>
                    <a:latin typeface="Times New Roman" panose="02020603050405020304" pitchFamily="18" charset="0"/>
                    <a:ea typeface="ＭＳ Ｐゴシック" panose="020B0600070205080204" pitchFamily="34" charset="-128"/>
                  </a:defRPr>
                </a:lvl3pPr>
                <a:lvl4pPr marL="1600200" indent="-228600" algn="ctr">
                  <a:defRPr>
                    <a:solidFill>
                      <a:schemeClr val="tx1"/>
                    </a:solidFill>
                    <a:latin typeface="Times New Roman" panose="02020603050405020304" pitchFamily="18" charset="0"/>
                    <a:ea typeface="ＭＳ Ｐゴシック" panose="020B0600070205080204" pitchFamily="34" charset="-128"/>
                  </a:defRPr>
                </a:lvl4pPr>
                <a:lvl5pPr marL="2057400" indent="-228600" algn="ctr">
                  <a:defRPr>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5851" name="Line 8"/>
              <p:cNvSpPr>
                <a:spLocks noChangeShapeType="1"/>
              </p:cNvSpPr>
              <p:nvPr/>
            </p:nvSpPr>
            <p:spPr bwMode="auto">
              <a:xfrm flipH="1">
                <a:off x="1578" y="3666"/>
                <a:ext cx="264" cy="0"/>
              </a:xfrm>
              <a:prstGeom prst="line">
                <a:avLst/>
              </a:prstGeom>
              <a:noFill/>
              <a:ln w="127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852" name="Line 9"/>
              <p:cNvSpPr>
                <a:spLocks noChangeShapeType="1"/>
              </p:cNvSpPr>
              <p:nvPr/>
            </p:nvSpPr>
            <p:spPr bwMode="auto">
              <a:xfrm flipV="1">
                <a:off x="1578" y="3054"/>
                <a:ext cx="0" cy="612"/>
              </a:xfrm>
              <a:prstGeom prst="line">
                <a:avLst/>
              </a:prstGeom>
              <a:noFill/>
              <a:ln w="127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xmlns="" val="1470703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29891">
                                            <p:txEl>
                                              <p:pRg st="0" end="0"/>
                                            </p:txEl>
                                          </p:spTgt>
                                        </p:tgtEl>
                                        <p:attrNameLst>
                                          <p:attrName>style.visibility</p:attrName>
                                        </p:attrNameLst>
                                      </p:cBhvr>
                                      <p:to>
                                        <p:strVal val="visible"/>
                                      </p:to>
                                    </p:set>
                                    <p:anim calcmode="lin" valueType="num">
                                      <p:cBhvr additive="base">
                                        <p:cTn id="7" dur="500" fill="hold"/>
                                        <p:tgtEl>
                                          <p:spTgt spid="1829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98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29891">
                                            <p:txEl>
                                              <p:pRg st="1" end="1"/>
                                            </p:txEl>
                                          </p:spTgt>
                                        </p:tgtEl>
                                        <p:attrNameLst>
                                          <p:attrName>style.visibility</p:attrName>
                                        </p:attrNameLst>
                                      </p:cBhvr>
                                      <p:to>
                                        <p:strVal val="visible"/>
                                      </p:to>
                                    </p:set>
                                    <p:anim calcmode="lin" valueType="num">
                                      <p:cBhvr additive="base">
                                        <p:cTn id="11" dur="500" fill="hold"/>
                                        <p:tgtEl>
                                          <p:spTgt spid="18298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29891">
                                            <p:txEl>
                                              <p:pRg st="1" end="1"/>
                                            </p:txEl>
                                          </p:spTgt>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29892"/>
                                        </p:tgtEl>
                                        <p:attrNameLst>
                                          <p:attrName>style.visibility</p:attrName>
                                        </p:attrNameLst>
                                      </p:cBhvr>
                                      <p:to>
                                        <p:strVal val="visible"/>
                                      </p:to>
                                    </p:set>
                                    <p:animEffect transition="in" filter="wipe(left)">
                                      <p:cBhvr>
                                        <p:cTn id="16" dur="500"/>
                                        <p:tgtEl>
                                          <p:spTgt spid="1829892"/>
                                        </p:tgtEl>
                                      </p:cBhvr>
                                    </p:animEffect>
                                  </p:childTnLst>
                                </p:cTn>
                              </p:par>
                            </p:childTnLst>
                          </p:cTn>
                        </p:par>
                        <p:par>
                          <p:cTn id="17" fill="hold" nodeType="afterGroup">
                            <p:stCondLst>
                              <p:cond delay="1000"/>
                            </p:stCondLst>
                            <p:childTnLst>
                              <p:par>
                                <p:cTn id="18" presetID="22" presetClass="entr" presetSubtype="2" fill="hold" nodeType="afterEffect">
                                  <p:stCondLst>
                                    <p:cond delay="0"/>
                                  </p:stCondLst>
                                  <p:childTnLst>
                                    <p:set>
                                      <p:cBhvr>
                                        <p:cTn id="19" dur="1" fill="hold">
                                          <p:stCondLst>
                                            <p:cond delay="0"/>
                                          </p:stCondLst>
                                        </p:cTn>
                                        <p:tgtEl>
                                          <p:spTgt spid="1829900"/>
                                        </p:tgtEl>
                                        <p:attrNameLst>
                                          <p:attrName>style.visibility</p:attrName>
                                        </p:attrNameLst>
                                      </p:cBhvr>
                                      <p:to>
                                        <p:strVal val="visible"/>
                                      </p:to>
                                    </p:set>
                                    <p:animEffect transition="in" filter="wipe(right)">
                                      <p:cBhvr>
                                        <p:cTn id="20" dur="500"/>
                                        <p:tgtEl>
                                          <p:spTgt spid="182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891" grpId="0" build="p"/>
    </p:bldLst>
  </p:timing>
</p:sld>
</file>

<file path=ppt/theme/theme1.xml><?xml version="1.0" encoding="utf-8"?>
<a:theme xmlns:a="http://schemas.openxmlformats.org/drawingml/2006/main" name="Theme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202</TotalTime>
  <Words>906</Words>
  <Application>Microsoft Office PowerPoint</Application>
  <PresentationFormat>Custom</PresentationFormat>
  <Paragraphs>85</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Theme1</vt:lpstr>
      <vt:lpstr>Sequential Circuits Basics</vt:lpstr>
      <vt:lpstr>Sequential logic circuits</vt:lpstr>
      <vt:lpstr>Slide 3</vt:lpstr>
      <vt:lpstr>Combinational Logic Circuit</vt:lpstr>
      <vt:lpstr>Combinational circuits vs Sequential circuits </vt:lpstr>
      <vt:lpstr>Clock Signal</vt:lpstr>
      <vt:lpstr>Slide 7</vt:lpstr>
      <vt:lpstr>Slide 8</vt:lpstr>
      <vt:lpstr>Slide 9</vt:lpstr>
      <vt:lpstr>Slide 10</vt:lpstr>
      <vt:lpstr>Slide 11</vt:lpstr>
      <vt:lpstr>Triggering </vt:lpstr>
      <vt:lpstr>Level Triggering </vt:lpstr>
      <vt:lpstr>Edge Triggering </vt:lpstr>
      <vt:lpstr>Classification of sequential circuits </vt:lpstr>
      <vt:lpstr>Synchronous sequential circuit</vt:lpstr>
      <vt:lpstr>Slide 17</vt:lpstr>
      <vt:lpstr>Where we use synchronous sequential circuits?? </vt:lpstr>
      <vt:lpstr>Limitations of Synchronous Sequential Circuits </vt:lpstr>
      <vt:lpstr>Asynchronous Sequential circuits </vt:lpstr>
      <vt:lpstr>Where we use Asynchronous sequential circuits?? </vt:lpstr>
      <vt:lpstr>Limitations/drawbacks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Circuits Basics</dc:title>
  <dc:creator>Samia</dc:creator>
  <cp:lastModifiedBy>User</cp:lastModifiedBy>
  <cp:revision>26</cp:revision>
  <dcterms:created xsi:type="dcterms:W3CDTF">2016-07-28T06:37:51Z</dcterms:created>
  <dcterms:modified xsi:type="dcterms:W3CDTF">2016-12-19T16:38:59Z</dcterms:modified>
</cp:coreProperties>
</file>