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3" r:id="rId7"/>
    <p:sldId id="264" r:id="rId8"/>
    <p:sldId id="265" r:id="rId9"/>
    <p:sldId id="266" r:id="rId10"/>
    <p:sldId id="260" r:id="rId11"/>
    <p:sldId id="267" r:id="rId12"/>
    <p:sldId id="261" r:id="rId13"/>
    <p:sldId id="268" r:id="rId14"/>
    <p:sldId id="269" r:id="rId15"/>
    <p:sldId id="272"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1288" y="-8468"/>
            <a:ext cx="12226405"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2404534"/>
            <a:ext cx="776895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461" y="4050835"/>
            <a:ext cx="776895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75E244-9596-46D0-8EE5-5FEE35A2CCE6}"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19101-BB77-4918-BCE9-8C217EE3A241}" type="slidenum">
              <a:rPr lang="en-US" smtClean="0"/>
              <a:pPr/>
              <a:t>‹#›</a:t>
            </a:fld>
            <a:endParaRPr lang="en-US"/>
          </a:p>
        </p:txBody>
      </p:sp>
    </p:spTree>
    <p:extLst>
      <p:ext uri="{BB962C8B-B14F-4D97-AF65-F5344CB8AC3E}">
        <p14:creationId xmlns:p14="http://schemas.microsoft.com/office/powerpoint/2010/main" xmlns="" val="1477247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12800" y="4470400"/>
            <a:ext cx="8463619"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75E244-9596-46D0-8EE5-5FEE35A2CCE6}"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19101-BB77-4918-BCE9-8C217EE3A241}" type="slidenum">
              <a:rPr lang="en-US" smtClean="0"/>
              <a:pPr/>
              <a:t>‹#›</a:t>
            </a:fld>
            <a:endParaRPr lang="en-US"/>
          </a:p>
        </p:txBody>
      </p:sp>
    </p:spTree>
    <p:extLst>
      <p:ext uri="{BB962C8B-B14F-4D97-AF65-F5344CB8AC3E}">
        <p14:creationId xmlns:p14="http://schemas.microsoft.com/office/powerpoint/2010/main" xmlns="" val="1424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468099" y="3632200"/>
            <a:ext cx="722640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812798" y="4470400"/>
            <a:ext cx="846362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75E244-9596-46D0-8EE5-5FEE35A2CCE6}"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19101-BB77-4918-BCE9-8C217EE3A241}" type="slidenum">
              <a:rPr lang="en-US" smtClean="0"/>
              <a:pPr/>
              <a:t>‹#›</a:t>
            </a:fld>
            <a:endParaRPr lang="en-US"/>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348721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798" y="1931988"/>
            <a:ext cx="8463620"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75E244-9596-46D0-8EE5-5FEE35A2CCE6}"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19101-BB77-4918-BCE9-8C217EE3A241}" type="slidenum">
              <a:rPr lang="en-US" smtClean="0"/>
              <a:pPr/>
              <a:t>‹#›</a:t>
            </a:fld>
            <a:endParaRPr lang="en-US"/>
          </a:p>
        </p:txBody>
      </p:sp>
    </p:spTree>
    <p:extLst>
      <p:ext uri="{BB962C8B-B14F-4D97-AF65-F5344CB8AC3E}">
        <p14:creationId xmlns:p14="http://schemas.microsoft.com/office/powerpoint/2010/main" xmlns="" val="1568978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75E244-9596-46D0-8EE5-5FEE35A2CCE6}"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19101-BB77-4918-BCE9-8C217EE3A241}" type="slidenum">
              <a:rPr lang="en-US" smtClean="0"/>
              <a:pPr/>
              <a:t>‹#›</a:t>
            </a:fld>
            <a:endParaRPr lang="en-US"/>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417765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1131" y="609600"/>
            <a:ext cx="8455287"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75E244-9596-46D0-8EE5-5FEE35A2CCE6}"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19101-BB77-4918-BCE9-8C217EE3A241}" type="slidenum">
              <a:rPr lang="en-US" smtClean="0"/>
              <a:pPr/>
              <a:t>‹#›</a:t>
            </a:fld>
            <a:endParaRPr lang="en-US"/>
          </a:p>
        </p:txBody>
      </p:sp>
    </p:spTree>
    <p:extLst>
      <p:ext uri="{BB962C8B-B14F-4D97-AF65-F5344CB8AC3E}">
        <p14:creationId xmlns:p14="http://schemas.microsoft.com/office/powerpoint/2010/main" xmlns="" val="1155440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5E244-9596-46D0-8EE5-5FEE35A2CCE6}"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19101-BB77-4918-BCE9-8C217EE3A241}" type="slidenum">
              <a:rPr lang="en-US" smtClean="0"/>
              <a:pPr/>
              <a:t>‹#›</a:t>
            </a:fld>
            <a:endParaRPr lang="en-US"/>
          </a:p>
        </p:txBody>
      </p:sp>
    </p:spTree>
    <p:extLst>
      <p:ext uri="{BB962C8B-B14F-4D97-AF65-F5344CB8AC3E}">
        <p14:creationId xmlns:p14="http://schemas.microsoft.com/office/powerpoint/2010/main" xmlns="" val="933539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9749" y="609601"/>
            <a:ext cx="130508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2799" y="609601"/>
            <a:ext cx="6926701"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5E244-9596-46D0-8EE5-5FEE35A2CCE6}"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19101-BB77-4918-BCE9-8C217EE3A241}" type="slidenum">
              <a:rPr lang="en-US" smtClean="0"/>
              <a:pPr/>
              <a:t>‹#›</a:t>
            </a:fld>
            <a:endParaRPr lang="en-US"/>
          </a:p>
        </p:txBody>
      </p:sp>
    </p:spTree>
    <p:extLst>
      <p:ext uri="{BB962C8B-B14F-4D97-AF65-F5344CB8AC3E}">
        <p14:creationId xmlns:p14="http://schemas.microsoft.com/office/powerpoint/2010/main" xmlns="" val="878455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5E244-9596-46D0-8EE5-5FEE35A2CCE6}"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19101-BB77-4918-BCE9-8C217EE3A241}" type="slidenum">
              <a:rPr lang="en-US" smtClean="0"/>
              <a:pPr/>
              <a:t>‹#›</a:t>
            </a:fld>
            <a:endParaRPr lang="en-US"/>
          </a:p>
        </p:txBody>
      </p:sp>
    </p:spTree>
    <p:extLst>
      <p:ext uri="{BB962C8B-B14F-4D97-AF65-F5344CB8AC3E}">
        <p14:creationId xmlns:p14="http://schemas.microsoft.com/office/powerpoint/2010/main" xmlns="" val="251151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798" y="2700869"/>
            <a:ext cx="8463620"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12798" y="4527448"/>
            <a:ext cx="8463620"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75E244-9596-46D0-8EE5-5FEE35A2CCE6}"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19101-BB77-4918-BCE9-8C217EE3A241}" type="slidenum">
              <a:rPr lang="en-US" smtClean="0"/>
              <a:pPr/>
              <a:t>‹#›</a:t>
            </a:fld>
            <a:endParaRPr lang="en-US"/>
          </a:p>
        </p:txBody>
      </p:sp>
    </p:spTree>
    <p:extLst>
      <p:ext uri="{BB962C8B-B14F-4D97-AF65-F5344CB8AC3E}">
        <p14:creationId xmlns:p14="http://schemas.microsoft.com/office/powerpoint/2010/main" xmlns="" val="194540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2801" y="2160589"/>
            <a:ext cx="411747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58939" y="2160590"/>
            <a:ext cx="411748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75E244-9596-46D0-8EE5-5FEE35A2CCE6}" type="datetimeFigureOut">
              <a:rPr lang="en-US" smtClean="0"/>
              <a:pPr/>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19101-BB77-4918-BCE9-8C217EE3A241}" type="slidenum">
              <a:rPr lang="en-US" smtClean="0"/>
              <a:pPr/>
              <a:t>‹#›</a:t>
            </a:fld>
            <a:endParaRPr lang="en-US"/>
          </a:p>
        </p:txBody>
      </p:sp>
    </p:spTree>
    <p:extLst>
      <p:ext uri="{BB962C8B-B14F-4D97-AF65-F5344CB8AC3E}">
        <p14:creationId xmlns:p14="http://schemas.microsoft.com/office/powerpoint/2010/main" xmlns="" val="27421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799"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799" y="2737247"/>
            <a:ext cx="4120896"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55520"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55520" y="2737247"/>
            <a:ext cx="4120896"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75E244-9596-46D0-8EE5-5FEE35A2CCE6}" type="datetimeFigureOut">
              <a:rPr lang="en-US" smtClean="0"/>
              <a:pPr/>
              <a:t>12/19/2016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319101-BB77-4918-BCE9-8C217EE3A241}" type="slidenum">
              <a:rPr lang="en-US" smtClean="0"/>
              <a:pPr/>
              <a:t>‹#›</a:t>
            </a:fld>
            <a:endParaRPr lang="en-US"/>
          </a:p>
        </p:txBody>
      </p:sp>
    </p:spTree>
    <p:extLst>
      <p:ext uri="{BB962C8B-B14F-4D97-AF65-F5344CB8AC3E}">
        <p14:creationId xmlns:p14="http://schemas.microsoft.com/office/powerpoint/2010/main" xmlns="" val="1067121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799" y="609600"/>
            <a:ext cx="8463619"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75E244-9596-46D0-8EE5-5FEE35A2CCE6}" type="datetimeFigureOut">
              <a:rPr lang="en-US" smtClean="0"/>
              <a:pPr/>
              <a:t>12/19/2016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319101-BB77-4918-BCE9-8C217EE3A241}" type="slidenum">
              <a:rPr lang="en-US" smtClean="0"/>
              <a:pPr/>
              <a:t>‹#›</a:t>
            </a:fld>
            <a:endParaRPr lang="en-US"/>
          </a:p>
        </p:txBody>
      </p:sp>
    </p:spTree>
    <p:extLst>
      <p:ext uri="{BB962C8B-B14F-4D97-AF65-F5344CB8AC3E}">
        <p14:creationId xmlns:p14="http://schemas.microsoft.com/office/powerpoint/2010/main" xmlns="" val="134147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75E244-9596-46D0-8EE5-5FEE35A2CCE6}" type="datetimeFigureOut">
              <a:rPr lang="en-US" smtClean="0"/>
              <a:pPr/>
              <a:t>12/19/2016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319101-BB77-4918-BCE9-8C217EE3A241}" type="slidenum">
              <a:rPr lang="en-US" smtClean="0"/>
              <a:pPr/>
              <a:t>‹#›</a:t>
            </a:fld>
            <a:endParaRPr lang="en-US"/>
          </a:p>
        </p:txBody>
      </p:sp>
    </p:spTree>
    <p:extLst>
      <p:ext uri="{BB962C8B-B14F-4D97-AF65-F5344CB8AC3E}">
        <p14:creationId xmlns:p14="http://schemas.microsoft.com/office/powerpoint/2010/main" xmlns="" val="37254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1498604"/>
            <a:ext cx="3720243"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1701" y="514926"/>
            <a:ext cx="451471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2799" y="2777069"/>
            <a:ext cx="3720243"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75E244-9596-46D0-8EE5-5FEE35A2CCE6}" type="datetimeFigureOut">
              <a:rPr lang="en-US" smtClean="0"/>
              <a:pPr/>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19101-BB77-4918-BCE9-8C217EE3A241}" type="slidenum">
              <a:rPr lang="en-US" smtClean="0"/>
              <a:pPr/>
              <a:t>‹#›</a:t>
            </a:fld>
            <a:endParaRPr lang="en-US"/>
          </a:p>
        </p:txBody>
      </p:sp>
    </p:spTree>
    <p:extLst>
      <p:ext uri="{BB962C8B-B14F-4D97-AF65-F5344CB8AC3E}">
        <p14:creationId xmlns:p14="http://schemas.microsoft.com/office/powerpoint/2010/main" xmlns="" val="89672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4800600"/>
            <a:ext cx="846361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799" y="609600"/>
            <a:ext cx="8463619"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12799" y="5367338"/>
            <a:ext cx="8463619"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75E244-9596-46D0-8EE5-5FEE35A2CCE6}" type="datetimeFigureOut">
              <a:rPr lang="en-US" smtClean="0"/>
              <a:pPr/>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19101-BB77-4918-BCE9-8C217EE3A241}" type="slidenum">
              <a:rPr lang="en-US" smtClean="0"/>
              <a:pPr/>
              <a:t>‹#›</a:t>
            </a:fld>
            <a:endParaRPr lang="en-US"/>
          </a:p>
        </p:txBody>
      </p:sp>
    </p:spTree>
    <p:extLst>
      <p:ext uri="{BB962C8B-B14F-4D97-AF65-F5344CB8AC3E}">
        <p14:creationId xmlns:p14="http://schemas.microsoft.com/office/powerpoint/2010/main" xmlns="" val="378028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1289" y="-8468"/>
            <a:ext cx="12226407"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0" y="609600"/>
            <a:ext cx="8463617"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12799" y="2160590"/>
            <a:ext cx="8463619"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7011" y="6041364"/>
            <a:ext cx="91217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75E244-9596-46D0-8EE5-5FEE35A2CCE6}" type="datetimeFigureOut">
              <a:rPr lang="en-US" smtClean="0"/>
              <a:pPr/>
              <a:t>12/19/2016</a:t>
            </a:fld>
            <a:endParaRPr lang="en-US"/>
          </a:p>
        </p:txBody>
      </p:sp>
      <p:sp>
        <p:nvSpPr>
          <p:cNvPr id="5" name="Footer Placeholder 4"/>
          <p:cNvSpPr>
            <a:spLocks noGrp="1"/>
          </p:cNvSpPr>
          <p:nvPr>
            <p:ph type="ftr" sz="quarter" idx="3"/>
          </p:nvPr>
        </p:nvSpPr>
        <p:spPr>
          <a:xfrm>
            <a:off x="812799" y="6041364"/>
            <a:ext cx="616396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2902" y="6041364"/>
            <a:ext cx="683517" cy="365125"/>
          </a:xfrm>
          <a:prstGeom prst="rect">
            <a:avLst/>
          </a:prstGeom>
        </p:spPr>
        <p:txBody>
          <a:bodyPr vert="horz" lIns="91440" tIns="45720" rIns="91440" bIns="45720" rtlCol="0" anchor="ctr"/>
          <a:lstStyle>
            <a:lvl1pPr algn="r">
              <a:defRPr sz="900">
                <a:solidFill>
                  <a:schemeClr val="accent1"/>
                </a:solidFill>
              </a:defRPr>
            </a:lvl1pPr>
          </a:lstStyle>
          <a:p>
            <a:fld id="{F8319101-BB77-4918-BCE9-8C217EE3A241}" type="slidenum">
              <a:rPr lang="en-US" smtClean="0"/>
              <a:pPr/>
              <a:t>‹#›</a:t>
            </a:fld>
            <a:endParaRPr lang="en-US"/>
          </a:p>
        </p:txBody>
      </p:sp>
    </p:spTree>
    <p:extLst>
      <p:ext uri="{BB962C8B-B14F-4D97-AF65-F5344CB8AC3E}">
        <p14:creationId xmlns:p14="http://schemas.microsoft.com/office/powerpoint/2010/main" xmlns="" val="3454291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62178" y="5106572"/>
            <a:ext cx="3742007" cy="151228"/>
          </a:xfrm>
        </p:spPr>
        <p:txBody>
          <a:bodyPr>
            <a:noAutofit/>
          </a:bodyPr>
          <a:lstStyle/>
          <a:p>
            <a:endParaRPr lang="en-US" dirty="0"/>
          </a:p>
        </p:txBody>
      </p:sp>
      <p:sp>
        <p:nvSpPr>
          <p:cNvPr id="4" name="Title 3"/>
          <p:cNvSpPr>
            <a:spLocks noGrp="1"/>
          </p:cNvSpPr>
          <p:nvPr>
            <p:ph type="ctrTitle"/>
          </p:nvPr>
        </p:nvSpPr>
        <p:spPr>
          <a:xfrm>
            <a:off x="1507461" y="2404534"/>
            <a:ext cx="5512317" cy="1646302"/>
          </a:xfrm>
        </p:spPr>
        <p:txBody>
          <a:bodyPr/>
          <a:lstStyle/>
          <a:p>
            <a:r>
              <a:rPr lang="en-US" sz="8800" dirty="0" smtClean="0"/>
              <a:t>Registers</a:t>
            </a:r>
            <a:endParaRPr lang="en-US" sz="8800" dirty="0"/>
          </a:p>
        </p:txBody>
      </p:sp>
    </p:spTree>
    <p:extLst>
      <p:ext uri="{BB962C8B-B14F-4D97-AF65-F5344CB8AC3E}">
        <p14:creationId xmlns:p14="http://schemas.microsoft.com/office/powerpoint/2010/main" xmlns="" val="2430432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Serial in Serial Out Shift Register</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sz="2400" dirty="0"/>
              <a:t>This </a:t>
            </a:r>
            <a:r>
              <a:rPr lang="en-US" sz="2400" b="1" dirty="0"/>
              <a:t>shift register</a:t>
            </a:r>
            <a:r>
              <a:rPr lang="en-US" sz="2400" dirty="0"/>
              <a:t> is very similar to the SIPO above, except were before the data was read directly in a parallel form from the outputs Q</a:t>
            </a:r>
            <a:r>
              <a:rPr lang="en-US" sz="2400" baseline="-25000" dirty="0"/>
              <a:t>A</a:t>
            </a:r>
            <a:r>
              <a:rPr lang="en-US" sz="2400" dirty="0"/>
              <a:t> to Q</a:t>
            </a:r>
            <a:r>
              <a:rPr lang="en-US" sz="2400" baseline="-25000" dirty="0"/>
              <a:t>D</a:t>
            </a:r>
            <a:r>
              <a:rPr lang="en-US" sz="2400" dirty="0"/>
              <a:t>, this time the data is allowed to flow straight through the register and out of the other end. Since there is only one output, the DATA leaves the shift register one bit at a time in a serial pattern, hence the name </a:t>
            </a:r>
            <a:r>
              <a:rPr lang="en-US" sz="2400" b="1" dirty="0"/>
              <a:t>Serial-in to Serial-Out Shift Register</a:t>
            </a:r>
            <a:r>
              <a:rPr lang="en-US" sz="2400" dirty="0"/>
              <a:t> or </a:t>
            </a:r>
            <a:r>
              <a:rPr lang="en-US" sz="2400" b="1" dirty="0"/>
              <a:t>SISO</a:t>
            </a:r>
            <a:r>
              <a:rPr lang="en-US" sz="2400" dirty="0"/>
              <a:t>.</a:t>
            </a:r>
          </a:p>
          <a:p>
            <a:r>
              <a:rPr lang="en-US" sz="2400" dirty="0"/>
              <a:t>The SISO shift register is one of the simplest of the four configurations as it has only three connections, the serial input (SI) which determines what enters the left hand flip-flop, the serial output (SO) which is taken from the output of the right hand flip-flop and the sequencing clock signal (</a:t>
            </a:r>
            <a:r>
              <a:rPr lang="en-US" sz="2400" dirty="0" err="1"/>
              <a:t>Clk</a:t>
            </a:r>
            <a:r>
              <a:rPr lang="en-US" sz="2400" dirty="0"/>
              <a:t>). The logic circuit diagram below shows a generalized serial-in serial-out shift register.</a:t>
            </a:r>
          </a:p>
          <a:p>
            <a:endParaRPr lang="en-US" sz="2400" dirty="0"/>
          </a:p>
        </p:txBody>
      </p:sp>
    </p:spTree>
    <p:extLst>
      <p:ext uri="{BB962C8B-B14F-4D97-AF65-F5344CB8AC3E}">
        <p14:creationId xmlns:p14="http://schemas.microsoft.com/office/powerpoint/2010/main" xmlns="" val="50873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678" y="338137"/>
            <a:ext cx="10515600" cy="1325563"/>
          </a:xfrm>
        </p:spPr>
        <p:txBody>
          <a:bodyPr/>
          <a:lstStyle/>
          <a:p>
            <a:r>
              <a:rPr lang="en-US" b="1" dirty="0"/>
              <a:t>4-bit </a:t>
            </a:r>
            <a:r>
              <a:rPr lang="en-US" b="1" dirty="0" smtClean="0"/>
              <a:t>Serial-in </a:t>
            </a:r>
            <a:r>
              <a:rPr lang="en-US" b="1" dirty="0"/>
              <a:t>Serial-out Shift Register</a:t>
            </a:r>
            <a:br>
              <a:rPr lang="en-US" b="1" dirty="0"/>
            </a:br>
            <a:endParaRPr lang="en-US" dirty="0"/>
          </a:p>
        </p:txBody>
      </p:sp>
      <p:sp>
        <p:nvSpPr>
          <p:cNvPr id="3" name="Content Placeholder 2"/>
          <p:cNvSpPr>
            <a:spLocks noGrp="1"/>
          </p:cNvSpPr>
          <p:nvPr>
            <p:ph idx="1"/>
          </p:nvPr>
        </p:nvSpPr>
        <p:spPr/>
        <p:txBody>
          <a:bodyPr/>
          <a:lstStyle/>
          <a:p>
            <a:r>
              <a:rPr lang="en-US" dirty="0"/>
              <a:t>You may think what’s the point of a SISO shift register if the output data is exactly the same as the input data. </a:t>
            </a:r>
            <a:endParaRPr lang="en-US" dirty="0" smtClean="0"/>
          </a:p>
          <a:p>
            <a:r>
              <a:rPr lang="en-US" dirty="0" smtClean="0"/>
              <a:t>Well </a:t>
            </a:r>
            <a:r>
              <a:rPr lang="en-US" dirty="0"/>
              <a:t>this type of </a:t>
            </a:r>
            <a:r>
              <a:rPr lang="en-US" b="1" dirty="0"/>
              <a:t>Shift Register</a:t>
            </a:r>
            <a:r>
              <a:rPr lang="en-US" dirty="0"/>
              <a:t> also acts as a temporary storage device or it can act as a time delay device for the data, with the amount of time delay being controlled by the number of stages in the register, 4, 8, 16 </a:t>
            </a:r>
            <a:r>
              <a:rPr lang="en-US" dirty="0" err="1"/>
              <a:t>etc</a:t>
            </a:r>
            <a:r>
              <a:rPr lang="en-US" dirty="0"/>
              <a:t> or by varying the application of the clock </a:t>
            </a:r>
            <a:r>
              <a:rPr lang="en-US" dirty="0" smtClean="0"/>
              <a:t>pulses.</a:t>
            </a:r>
          </a:p>
        </p:txBody>
      </p:sp>
      <p:pic>
        <p:nvPicPr>
          <p:cNvPr id="6146" name="Picture 2" descr="serial in serial out shift registe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64834" y="4359427"/>
            <a:ext cx="7127466" cy="210961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65512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Ring counter</a:t>
            </a:r>
            <a:endParaRPr lang="en-US" dirty="0"/>
          </a:p>
        </p:txBody>
      </p:sp>
      <p:sp>
        <p:nvSpPr>
          <p:cNvPr id="3" name="Content Placeholder 2"/>
          <p:cNvSpPr>
            <a:spLocks noGrp="1"/>
          </p:cNvSpPr>
          <p:nvPr>
            <p:ph idx="1"/>
          </p:nvPr>
        </p:nvSpPr>
        <p:spPr/>
        <p:txBody>
          <a:bodyPr/>
          <a:lstStyle/>
          <a:p>
            <a:r>
              <a:rPr lang="en-US" dirty="0" smtClean="0"/>
              <a:t>By </a:t>
            </a:r>
            <a:r>
              <a:rPr lang="en-US" dirty="0"/>
              <a:t>looping the output back to the input, (feedback) we can convert a standard shift register circuit into a ring counter. Consider the circuit below</a:t>
            </a:r>
            <a:r>
              <a:rPr lang="en-US" dirty="0" smtClean="0"/>
              <a:t>.</a:t>
            </a:r>
          </a:p>
          <a:p>
            <a:pPr marL="0" indent="0">
              <a:buNone/>
            </a:pPr>
            <a:endParaRPr lang="en-US" dirty="0"/>
          </a:p>
        </p:txBody>
      </p:sp>
      <p:pic>
        <p:nvPicPr>
          <p:cNvPr id="7170" name="Picture 2" descr="basic ring counte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65189" y="2770497"/>
            <a:ext cx="5584155" cy="3111690"/>
          </a:xfrm>
          <a:prstGeom prst="rect">
            <a:avLst/>
          </a:prstGeom>
          <a:noFill/>
          <a:extLst>
            <a:ext uri="{909E8E84-426E-40DD-AFC4-6F175D3DCCD1}">
              <a14:hiddenFill xmlns:a14="http://schemas.microsoft.com/office/drawing/2010/main" xmlns="">
                <a:solidFill>
                  <a:srgbClr val="FFFFFF"/>
                </a:solidFill>
              </a14:hiddenFill>
            </a:ext>
          </a:extLst>
        </p:spPr>
      </p:pic>
      <p:pic>
        <p:nvPicPr>
          <p:cNvPr id="7172" name="Picture 4" descr="ring counter data movement"/>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97521" y="3262021"/>
            <a:ext cx="3884162" cy="262016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269242" y="6176963"/>
            <a:ext cx="4135271" cy="646331"/>
          </a:xfrm>
          <a:prstGeom prst="rect">
            <a:avLst/>
          </a:prstGeom>
          <a:noFill/>
        </p:spPr>
        <p:txBody>
          <a:bodyPr wrap="square" rtlCol="0">
            <a:spAutoFit/>
          </a:bodyPr>
          <a:lstStyle/>
          <a:p>
            <a:r>
              <a:rPr lang="en-US" b="1" dirty="0"/>
              <a:t>Rotational Movement of a Ring Counter</a:t>
            </a:r>
          </a:p>
          <a:p>
            <a:endParaRPr lang="en-US" dirty="0"/>
          </a:p>
        </p:txBody>
      </p:sp>
      <p:sp>
        <p:nvSpPr>
          <p:cNvPr id="7" name="TextBox 6"/>
          <p:cNvSpPr txBox="1"/>
          <p:nvPr/>
        </p:nvSpPr>
        <p:spPr>
          <a:xfrm>
            <a:off x="7218529" y="6171490"/>
            <a:ext cx="4135271" cy="646331"/>
          </a:xfrm>
          <a:prstGeom prst="rect">
            <a:avLst/>
          </a:prstGeom>
          <a:noFill/>
        </p:spPr>
        <p:txBody>
          <a:bodyPr wrap="square" rtlCol="0">
            <a:spAutoFit/>
          </a:bodyPr>
          <a:lstStyle/>
          <a:p>
            <a:r>
              <a:rPr lang="en-US" b="1" dirty="0" smtClean="0"/>
              <a:t>Figure: Block diagram of a ring counter</a:t>
            </a:r>
            <a:endParaRPr lang="en-US" b="1" dirty="0"/>
          </a:p>
          <a:p>
            <a:endParaRPr lang="en-US" dirty="0"/>
          </a:p>
        </p:txBody>
      </p:sp>
    </p:spTree>
    <p:extLst>
      <p:ext uri="{BB962C8B-B14F-4D97-AF65-F5344CB8AC3E}">
        <p14:creationId xmlns:p14="http://schemas.microsoft.com/office/powerpoint/2010/main" xmlns="" val="371205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961" y="544276"/>
            <a:ext cx="10515600" cy="4351338"/>
          </a:xfrm>
        </p:spPr>
        <p:txBody>
          <a:bodyPr>
            <a:normAutofit/>
          </a:bodyPr>
          <a:lstStyle/>
          <a:p>
            <a:r>
              <a:rPr lang="en-US" dirty="0" smtClean="0"/>
              <a:t>Since the ring counter example shown above has four distinct states, it is also known as a “modulo-4” or “mod-4” counter.</a:t>
            </a:r>
          </a:p>
          <a:p>
            <a:r>
              <a:rPr lang="en-US" dirty="0" smtClean="0"/>
              <a:t>The “MODULO” or “MODULUS” of a counter is the number of states the counter counts or sequences through before repeating itself.</a:t>
            </a:r>
          </a:p>
          <a:p>
            <a:r>
              <a:rPr lang="en-US" dirty="0" smtClean="0"/>
              <a:t>For example, a mod-8 ring counter requires eight flip-flops and a mod-16 ring counter would require sixteen flip-flops. </a:t>
            </a:r>
          </a:p>
          <a:p>
            <a:pPr marL="0" indent="0">
              <a:buNone/>
            </a:pPr>
            <a:r>
              <a:rPr lang="en-US" b="1" dirty="0" smtClean="0"/>
              <a:t>Drawback:</a:t>
            </a:r>
          </a:p>
          <a:p>
            <a:r>
              <a:rPr lang="en-US" dirty="0" smtClean="0"/>
              <a:t>However, as in our example above, only four of the possible sixteen states are used, making ring counters very inefficient in terms of their output state usage.</a:t>
            </a:r>
          </a:p>
          <a:p>
            <a:endParaRPr lang="en-US" dirty="0"/>
          </a:p>
        </p:txBody>
      </p:sp>
      <p:pic>
        <p:nvPicPr>
          <p:cNvPr id="8194" name="Picture 2" descr="ring counter timing sequenc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960571" y="4247865"/>
            <a:ext cx="3329841" cy="2620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75915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Johnson Ring Counter</a:t>
            </a:r>
            <a:br>
              <a:rPr lang="en-US" b="1" dirty="0" smtClean="0"/>
            </a:br>
            <a:endParaRPr lang="en-US" dirty="0"/>
          </a:p>
        </p:txBody>
      </p:sp>
      <p:sp>
        <p:nvSpPr>
          <p:cNvPr id="3" name="Content Placeholder 2"/>
          <p:cNvSpPr>
            <a:spLocks noGrp="1"/>
          </p:cNvSpPr>
          <p:nvPr>
            <p:ph idx="1"/>
          </p:nvPr>
        </p:nvSpPr>
        <p:spPr/>
        <p:txBody>
          <a:bodyPr/>
          <a:lstStyle/>
          <a:p>
            <a:r>
              <a:rPr lang="en-US" dirty="0" smtClean="0"/>
              <a:t>The</a:t>
            </a:r>
            <a:r>
              <a:rPr lang="en-US" dirty="0"/>
              <a:t> </a:t>
            </a:r>
            <a:r>
              <a:rPr lang="en-US" b="1" dirty="0"/>
              <a:t>Johnson Ring Counter</a:t>
            </a:r>
            <a:r>
              <a:rPr lang="en-US" dirty="0"/>
              <a:t> or “Twisted Ring Counters”, is another shift register with feedback exactly the same as the standard </a:t>
            </a:r>
            <a:r>
              <a:rPr lang="en-US" i="1" dirty="0"/>
              <a:t>Ring Counter</a:t>
            </a:r>
            <a:r>
              <a:rPr lang="en-US" dirty="0"/>
              <a:t> above, except that this time the inverted output Q of the last flip-flop is now connected back to the input D of the first flip-flop as shown below</a:t>
            </a:r>
            <a:r>
              <a:rPr lang="en-US" dirty="0" smtClean="0"/>
              <a:t>.</a:t>
            </a:r>
          </a:p>
          <a:p>
            <a:r>
              <a:rPr lang="en-US" dirty="0"/>
              <a:t>a “n-stage” Johnson counter will circulate a single data bit giving sequence of </a:t>
            </a:r>
            <a:r>
              <a:rPr lang="en-US" dirty="0" smtClean="0"/>
              <a:t>2n different </a:t>
            </a:r>
            <a:r>
              <a:rPr lang="en-US" dirty="0"/>
              <a:t>states and can therefore be considered as a “mod-2n counter”.</a:t>
            </a:r>
          </a:p>
          <a:p>
            <a:endParaRPr lang="en-US" dirty="0"/>
          </a:p>
        </p:txBody>
      </p:sp>
    </p:spTree>
    <p:extLst>
      <p:ext uri="{BB962C8B-B14F-4D97-AF65-F5344CB8AC3E}">
        <p14:creationId xmlns:p14="http://schemas.microsoft.com/office/powerpoint/2010/main" xmlns="" val="2731594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ohnson ring counte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65529" y="1825625"/>
            <a:ext cx="7009616" cy="415209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12998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This inversion of Q before it is fed back to input D causes the counter to “count” in a different way. Instead of counting through a fixed set of patterns like the normal ring counter such as for a 4-bit counter, “0001”(1), “0010”(2), “0100”(4), “1000”(8) and repeat, the Johnson counter counts up and then down as the initial logic “1” passes through it to the right replacing the preceding logic “0”.</a:t>
            </a:r>
          </a:p>
          <a:p>
            <a:r>
              <a:rPr lang="en-US" dirty="0"/>
              <a:t>A 4-bit Johnson ring counter passes blocks of four logic “0” and then four logic “1” thereby producing an 8-bit pattern. As the inverted output Q is connected to the input </a:t>
            </a:r>
            <a:r>
              <a:rPr lang="en-US" dirty="0" err="1"/>
              <a:t>Dthis</a:t>
            </a:r>
            <a:r>
              <a:rPr lang="en-US" dirty="0"/>
              <a:t> 8-bit pattern continually repeats. For example, “1000”, “1100”, “1110”, “1111”, “0111”, “0011”, “0001”, “0000” and this is demonstrated in the following table below.</a:t>
            </a:r>
          </a:p>
          <a:p>
            <a:endParaRPr lang="en-US" dirty="0"/>
          </a:p>
        </p:txBody>
      </p:sp>
    </p:spTree>
    <p:extLst>
      <p:ext uri="{BB962C8B-B14F-4D97-AF65-F5344CB8AC3E}">
        <p14:creationId xmlns:p14="http://schemas.microsoft.com/office/powerpoint/2010/main" xmlns="" val="182038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8462963" cy="1320800"/>
          </a:xfrm>
        </p:spPr>
        <p:txBody>
          <a:bodyPr>
            <a:noAutofit/>
          </a:bodyPr>
          <a:lstStyle/>
          <a:p>
            <a:r>
              <a:rPr lang="en-US" sz="3200" b="1" dirty="0" smtClean="0"/>
              <a:t>Truth Table for a 4-bit Johnson Ring Counter</a:t>
            </a:r>
            <a:br>
              <a:rPr lang="en-US" sz="3200" b="1" dirty="0" smtClean="0"/>
            </a:br>
            <a:r>
              <a:rPr lang="en-US" sz="3200" dirty="0" smtClean="0"/>
              <a:t/>
            </a:r>
            <a:br>
              <a:rPr lang="en-US" sz="3200" dirty="0" smtClean="0"/>
            </a:br>
            <a:endParaRPr lang="en-US" sz="3200" dirty="0"/>
          </a:p>
        </p:txBody>
      </p:sp>
      <p:pic>
        <p:nvPicPr>
          <p:cNvPr id="4" name="Picture 3"/>
          <p:cNvPicPr>
            <a:picLocks noChangeAspect="1"/>
          </p:cNvPicPr>
          <p:nvPr/>
        </p:nvPicPr>
        <p:blipFill>
          <a:blip r:embed="rId2"/>
          <a:stretch>
            <a:fillRect/>
          </a:stretch>
        </p:blipFill>
        <p:spPr>
          <a:xfrm>
            <a:off x="2723271" y="1625024"/>
            <a:ext cx="4470186" cy="4803597"/>
          </a:xfrm>
          <a:prstGeom prst="rect">
            <a:avLst/>
          </a:prstGeom>
        </p:spPr>
      </p:pic>
    </p:spTree>
    <p:extLst>
      <p:ext uri="{BB962C8B-B14F-4D97-AF65-F5344CB8AC3E}">
        <p14:creationId xmlns:p14="http://schemas.microsoft.com/office/powerpoint/2010/main" xmlns="" val="59650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sp>
        <p:nvSpPr>
          <p:cNvPr id="3" name="Content Placeholder 2"/>
          <p:cNvSpPr>
            <a:spLocks noGrp="1"/>
          </p:cNvSpPr>
          <p:nvPr>
            <p:ph idx="1"/>
          </p:nvPr>
        </p:nvSpPr>
        <p:spPr/>
        <p:txBody>
          <a:bodyPr/>
          <a:lstStyle/>
          <a:p>
            <a:r>
              <a:rPr lang="en-US" dirty="0"/>
              <a:t>Flip flops can store a single bit of binary data i.e. 1 or 0. But if we need to store multiple bits of data, we need multiple flip flops. As a single flip flop is used for one bit storage, n flip flops are connected in an order to store n bits of data. </a:t>
            </a:r>
            <a:endParaRPr lang="en-US" dirty="0" smtClean="0"/>
          </a:p>
          <a:p>
            <a:r>
              <a:rPr lang="en-US" dirty="0" smtClean="0"/>
              <a:t>In </a:t>
            </a:r>
            <a:r>
              <a:rPr lang="en-US" dirty="0"/>
              <a:t>digital electronics, a Register is a device which is used to store the information. Flip flops are </a:t>
            </a:r>
            <a:r>
              <a:rPr lang="en-US" dirty="0" smtClean="0"/>
              <a:t>used </a:t>
            </a:r>
            <a:r>
              <a:rPr lang="en-US" dirty="0"/>
              <a:t>in constructing registers. </a:t>
            </a:r>
            <a:endParaRPr lang="en-US" dirty="0" smtClean="0"/>
          </a:p>
          <a:p>
            <a:r>
              <a:rPr lang="en-US" b="1" dirty="0" smtClean="0"/>
              <a:t>Register </a:t>
            </a:r>
            <a:r>
              <a:rPr lang="en-US" b="1" dirty="0"/>
              <a:t>is a group of flip flops used to store multiple bits of data. </a:t>
            </a:r>
            <a:r>
              <a:rPr lang="en-US" dirty="0"/>
              <a:t>For example, if a computer is to store 16 bit data, then it needs a set of 16 flip flops. The input and outputs of a register are may be serial or parallel based on the requirement.</a:t>
            </a:r>
          </a:p>
        </p:txBody>
      </p:sp>
    </p:spTree>
    <p:extLst>
      <p:ext uri="{BB962C8B-B14F-4D97-AF65-F5344CB8AC3E}">
        <p14:creationId xmlns:p14="http://schemas.microsoft.com/office/powerpoint/2010/main" xmlns="" val="1134785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Shift Register</a:t>
            </a:r>
            <a:endParaRPr lang="en-US"/>
          </a:p>
        </p:txBody>
      </p:sp>
      <p:sp>
        <p:nvSpPr>
          <p:cNvPr id="3" name="Content Placeholder 2"/>
          <p:cNvSpPr>
            <a:spLocks noGrp="1"/>
          </p:cNvSpPr>
          <p:nvPr>
            <p:ph idx="1"/>
          </p:nvPr>
        </p:nvSpPr>
        <p:spPr/>
        <p:txBody>
          <a:bodyPr/>
          <a:lstStyle/>
          <a:p>
            <a:r>
              <a:rPr lang="en-US" dirty="0"/>
              <a:t>This sequential device loads the data present on its inputs and then moves or “shifts” it to its output once every clock cycle, hence the name “</a:t>
            </a:r>
            <a:r>
              <a:rPr lang="en-US" b="1" dirty="0"/>
              <a:t>shift register</a:t>
            </a:r>
            <a:r>
              <a:rPr lang="en-US" dirty="0"/>
              <a:t>”.</a:t>
            </a:r>
          </a:p>
        </p:txBody>
      </p:sp>
    </p:spTree>
    <p:extLst>
      <p:ext uri="{BB962C8B-B14F-4D97-AF65-F5344CB8AC3E}">
        <p14:creationId xmlns:p14="http://schemas.microsoft.com/office/powerpoint/2010/main" xmlns="" val="1843942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Shift Registers</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Registers </a:t>
            </a:r>
            <a:r>
              <a:rPr lang="en-US" dirty="0"/>
              <a:t>are used in digital electronic devices like computers as</a:t>
            </a:r>
          </a:p>
          <a:p>
            <a:r>
              <a:rPr lang="en-US" dirty="0"/>
              <a:t>Temporary data storage</a:t>
            </a:r>
          </a:p>
          <a:p>
            <a:r>
              <a:rPr lang="en-US" dirty="0"/>
              <a:t>Data transfer</a:t>
            </a:r>
          </a:p>
          <a:p>
            <a:r>
              <a:rPr lang="en-US" dirty="0"/>
              <a:t>Data manipulation</a:t>
            </a:r>
          </a:p>
          <a:p>
            <a:r>
              <a:rPr lang="en-US" dirty="0"/>
              <a:t>As counters.</a:t>
            </a:r>
          </a:p>
          <a:p>
            <a:r>
              <a:rPr lang="en-US" dirty="0"/>
              <a:t>Shift registers are used in computers as memory elements. All the digital systems need to store large amount of data, in an efficient manner; there we use storage elements like RAM and other type of registers.</a:t>
            </a:r>
          </a:p>
          <a:p>
            <a:r>
              <a:rPr lang="en-US" dirty="0"/>
              <a:t>Many of the digital system operations like division, multiplication are performed by using registers. The data is transferred through serial shift registers and other type.</a:t>
            </a:r>
          </a:p>
          <a:p>
            <a:r>
              <a:rPr lang="en-US" dirty="0"/>
              <a:t>Counters are used as Digital clocks, Frequency counters, Binary counters etc.</a:t>
            </a:r>
          </a:p>
          <a:p>
            <a:endParaRPr lang="en-US" dirty="0"/>
          </a:p>
        </p:txBody>
      </p:sp>
    </p:spTree>
    <p:extLst>
      <p:ext uri="{BB962C8B-B14F-4D97-AF65-F5344CB8AC3E}">
        <p14:creationId xmlns:p14="http://schemas.microsoft.com/office/powerpoint/2010/main" xmlns="" val="2943467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register</a:t>
            </a:r>
            <a:endParaRPr lang="en-US" dirty="0"/>
          </a:p>
        </p:txBody>
      </p:sp>
      <p:sp>
        <p:nvSpPr>
          <p:cNvPr id="3" name="Content Placeholder 2"/>
          <p:cNvSpPr>
            <a:spLocks noGrp="1"/>
          </p:cNvSpPr>
          <p:nvPr>
            <p:ph idx="1"/>
          </p:nvPr>
        </p:nvSpPr>
        <p:spPr/>
        <p:txBody>
          <a:bodyPr/>
          <a:lstStyle/>
          <a:p>
            <a:r>
              <a:rPr lang="en-US" dirty="0"/>
              <a:t>A shift register is a sequential circuit which stores the data and shifts it towards the output on every clock cycle</a:t>
            </a:r>
            <a:r>
              <a:rPr lang="en-US" dirty="0" smtClean="0"/>
              <a:t>.</a:t>
            </a:r>
          </a:p>
          <a:p>
            <a:pPr>
              <a:buFont typeface="Wingdings" panose="05000000000000000000" pitchFamily="2" charset="2"/>
              <a:buChar char="q"/>
            </a:pPr>
            <a:r>
              <a:rPr lang="en-US" dirty="0"/>
              <a:t>Basically shift registers are of 4 types. They </a:t>
            </a:r>
            <a:r>
              <a:rPr lang="en-US" dirty="0" smtClean="0"/>
              <a:t>are</a:t>
            </a:r>
            <a:endParaRPr lang="en-US" dirty="0"/>
          </a:p>
          <a:p>
            <a:pPr>
              <a:buFont typeface="Wingdings" panose="05000000000000000000" pitchFamily="2" charset="2"/>
              <a:buChar char="Ø"/>
            </a:pPr>
            <a:r>
              <a:rPr lang="en-US" dirty="0" smtClean="0"/>
              <a:t>Serial In parallel Out shift register</a:t>
            </a:r>
          </a:p>
          <a:p>
            <a:pPr>
              <a:buFont typeface="Wingdings" panose="05000000000000000000" pitchFamily="2" charset="2"/>
              <a:buChar char="Ø"/>
            </a:pPr>
            <a:r>
              <a:rPr lang="en-US" dirty="0" smtClean="0"/>
              <a:t>Serial </a:t>
            </a:r>
            <a:r>
              <a:rPr lang="en-US" dirty="0"/>
              <a:t>In Serial Out shift register</a:t>
            </a:r>
          </a:p>
          <a:p>
            <a:pPr>
              <a:buFont typeface="Wingdings" panose="05000000000000000000" pitchFamily="2" charset="2"/>
              <a:buChar char="Ø"/>
            </a:pPr>
            <a:r>
              <a:rPr lang="en-US" dirty="0" smtClean="0"/>
              <a:t>Parallel </a:t>
            </a:r>
            <a:r>
              <a:rPr lang="en-US" dirty="0"/>
              <a:t>In Serial Out shift register</a:t>
            </a:r>
          </a:p>
          <a:p>
            <a:pPr>
              <a:buFont typeface="Wingdings" panose="05000000000000000000" pitchFamily="2" charset="2"/>
              <a:buChar char="Ø"/>
            </a:pPr>
            <a:r>
              <a:rPr lang="en-US" dirty="0"/>
              <a:t>Parallel In parallel Out shift register</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xmlns="" val="344785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Serial-in </a:t>
            </a:r>
            <a:r>
              <a:rPr lang="en-US" b="1" dirty="0" smtClean="0"/>
              <a:t>Parallel-out </a:t>
            </a:r>
            <a:r>
              <a:rPr lang="en-US" b="1" dirty="0"/>
              <a:t>(SIPO) Shift Register</a:t>
            </a:r>
            <a:br>
              <a:rPr lang="en-US" b="1" dirty="0"/>
            </a:br>
            <a:endParaRPr lang="en-US" dirty="0"/>
          </a:p>
        </p:txBody>
      </p:sp>
      <p:sp>
        <p:nvSpPr>
          <p:cNvPr id="3" name="Content Placeholder 2"/>
          <p:cNvSpPr>
            <a:spLocks noGrp="1"/>
          </p:cNvSpPr>
          <p:nvPr>
            <p:ph idx="1"/>
          </p:nvPr>
        </p:nvSpPr>
        <p:spPr/>
        <p:txBody>
          <a:bodyPr>
            <a:normAutofit/>
          </a:bodyPr>
          <a:lstStyle/>
          <a:p>
            <a:r>
              <a:rPr lang="en-US" b="1" dirty="0"/>
              <a:t>4-bit Serial-in to Parallel-out Shift </a:t>
            </a:r>
            <a:r>
              <a:rPr lang="en-US" b="1" dirty="0" smtClean="0"/>
              <a:t>Register</a:t>
            </a:r>
          </a:p>
          <a:p>
            <a:r>
              <a:rPr lang="en-US" dirty="0"/>
              <a:t>The operation is as follows. Lets assume that all the flip-flops ( FFA to FFD ) have just been RESET ( CLEAR input ) and that all the outputs Q</a:t>
            </a:r>
            <a:r>
              <a:rPr lang="en-US" baseline="-25000" dirty="0"/>
              <a:t>A</a:t>
            </a:r>
            <a:r>
              <a:rPr lang="en-US" dirty="0"/>
              <a:t> to Q</a:t>
            </a:r>
            <a:r>
              <a:rPr lang="en-US" baseline="-25000" dirty="0"/>
              <a:t>D</a:t>
            </a:r>
            <a:r>
              <a:rPr lang="en-US" dirty="0"/>
              <a:t> are at logic level “0” </a:t>
            </a:r>
            <a:r>
              <a:rPr lang="en-US" dirty="0" err="1"/>
              <a:t>ie</a:t>
            </a:r>
            <a:r>
              <a:rPr lang="en-US" dirty="0"/>
              <a:t>, no parallel data output.</a:t>
            </a:r>
          </a:p>
          <a:p>
            <a:r>
              <a:rPr lang="en-US" dirty="0"/>
              <a:t>If a logic “1” is connected to the DATA input pin of FFA then on the first clock pulse the output of FFA and therefore the resulting Q</a:t>
            </a:r>
            <a:r>
              <a:rPr lang="en-US" baseline="-25000" dirty="0"/>
              <a:t>A</a:t>
            </a:r>
            <a:r>
              <a:rPr lang="en-US" dirty="0"/>
              <a:t> will be set HIGH to logic “1” with all the other outputs still remaining LOW at logic “0</a:t>
            </a:r>
            <a:r>
              <a:rPr lang="en-US" dirty="0" smtClean="0"/>
              <a:t>”.</a:t>
            </a:r>
          </a:p>
          <a:p>
            <a:r>
              <a:rPr lang="en-US" dirty="0" smtClean="0"/>
              <a:t>The </a:t>
            </a:r>
            <a:r>
              <a:rPr lang="en-US" dirty="0"/>
              <a:t>second clock pulse will change the output of FFA to logic “0” and the output of </a:t>
            </a:r>
            <a:r>
              <a:rPr lang="en-US" dirty="0" smtClean="0"/>
              <a:t>FFB and</a:t>
            </a:r>
            <a:r>
              <a:rPr lang="en-US" dirty="0"/>
              <a:t> Q</a:t>
            </a:r>
            <a:r>
              <a:rPr lang="en-US" baseline="-25000" dirty="0"/>
              <a:t>B</a:t>
            </a:r>
            <a:r>
              <a:rPr lang="en-US" dirty="0"/>
              <a:t> HIGH to logic “1” as its input D has the logic “1” level on it from Q</a:t>
            </a:r>
            <a:r>
              <a:rPr lang="en-US" baseline="-25000" dirty="0"/>
              <a:t>A</a:t>
            </a:r>
            <a:r>
              <a:rPr lang="en-US" dirty="0"/>
              <a:t>. The logic “1” has now moved or been “shifted” one place along the register to the right as it is now </a:t>
            </a:r>
            <a:r>
              <a:rPr lang="en-US" dirty="0" err="1"/>
              <a:t>atQ</a:t>
            </a:r>
            <a:r>
              <a:rPr lang="en-US" baseline="-25000" dirty="0" err="1"/>
              <a:t>A</a:t>
            </a:r>
            <a:r>
              <a:rPr lang="en-US" dirty="0"/>
              <a:t>.</a:t>
            </a:r>
          </a:p>
          <a:p>
            <a:endParaRPr lang="en-US" b="1" dirty="0"/>
          </a:p>
          <a:p>
            <a:pPr marL="0" indent="0">
              <a:buNone/>
            </a:pPr>
            <a:endParaRPr lang="en-US" dirty="0"/>
          </a:p>
        </p:txBody>
      </p:sp>
    </p:spTree>
    <p:extLst>
      <p:ext uri="{BB962C8B-B14F-4D97-AF65-F5344CB8AC3E}">
        <p14:creationId xmlns:p14="http://schemas.microsoft.com/office/powerpoint/2010/main" xmlns="" val="277098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the third clock pulse arrives this logic “1” value moves to the output of FFC ( Q</a:t>
            </a:r>
            <a:r>
              <a:rPr lang="en-US" baseline="-25000" dirty="0" smtClean="0"/>
              <a:t>C</a:t>
            </a:r>
            <a:r>
              <a:rPr lang="en-US" dirty="0" smtClean="0"/>
              <a:t> ) and so on until the arrival of the fifth clock pulse which sets all the outputs Q</a:t>
            </a:r>
            <a:r>
              <a:rPr lang="en-US" baseline="-25000" dirty="0" smtClean="0"/>
              <a:t>A</a:t>
            </a:r>
            <a:r>
              <a:rPr lang="en-US" dirty="0" smtClean="0"/>
              <a:t> to Q</a:t>
            </a:r>
            <a:r>
              <a:rPr lang="en-US" baseline="-25000" dirty="0" smtClean="0"/>
              <a:t>D</a:t>
            </a:r>
            <a:r>
              <a:rPr lang="en-US" dirty="0" smtClean="0"/>
              <a:t> back again to logic level “0” because </a:t>
            </a:r>
            <a:r>
              <a:rPr lang="en-US" b="1" dirty="0" smtClean="0"/>
              <a:t>the input to FFA has remained constant at logic level “0</a:t>
            </a:r>
            <a:r>
              <a:rPr lang="en-US" dirty="0" smtClean="0"/>
              <a:t>”.</a:t>
            </a:r>
          </a:p>
          <a:p>
            <a:r>
              <a:rPr lang="en-US" dirty="0" smtClean="0"/>
              <a:t>The effect of each clock pulse is to shift the data contents of each stage one place to the right, and this is shown in the following table until the complete data value of  0-0-0-1 is stored in the register. This data value can now be read directly from the outputs of Q</a:t>
            </a:r>
            <a:r>
              <a:rPr lang="en-US" baseline="-25000" dirty="0" smtClean="0"/>
              <a:t>A</a:t>
            </a:r>
            <a:r>
              <a:rPr lang="en-US" dirty="0" smtClean="0"/>
              <a:t> to Q</a:t>
            </a:r>
            <a:r>
              <a:rPr lang="en-US" baseline="-25000" dirty="0" smtClean="0"/>
              <a:t>D</a:t>
            </a:r>
            <a:r>
              <a:rPr lang="en-US" dirty="0" smtClean="0"/>
              <a:t>.</a:t>
            </a:r>
          </a:p>
          <a:p>
            <a:endParaRPr lang="en-US" dirty="0"/>
          </a:p>
        </p:txBody>
      </p:sp>
    </p:spTree>
    <p:extLst>
      <p:ext uri="{BB962C8B-B14F-4D97-AF65-F5344CB8AC3E}">
        <p14:creationId xmlns:p14="http://schemas.microsoft.com/office/powerpoint/2010/main" xmlns="" val="356963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5505450"/>
            <a:ext cx="5194300" cy="649288"/>
          </a:xfrm>
        </p:spPr>
        <p:txBody>
          <a:bodyPr>
            <a:normAutofit/>
          </a:bodyPr>
          <a:lstStyle/>
          <a:p>
            <a:pPr marL="0" indent="0">
              <a:buNone/>
            </a:pPr>
            <a:r>
              <a:rPr lang="en-US" b="1" dirty="0" smtClean="0"/>
              <a:t>Block diagram of a 4-bit Serial-in to Parallel-out Shift Register</a:t>
            </a:r>
          </a:p>
          <a:p>
            <a:pPr marL="0" indent="0">
              <a:buNone/>
            </a:pPr>
            <a:endParaRPr lang="en-US" dirty="0"/>
          </a:p>
        </p:txBody>
      </p:sp>
      <p:pic>
        <p:nvPicPr>
          <p:cNvPr id="4" name="Picture 2" descr="shift registe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4462" y="1924287"/>
            <a:ext cx="6304382" cy="2983658"/>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3">
            <a:extLst>
              <a:ext uri="{BEBA8EAE-BF5A-486C-A8C5-ECC9F3942E4B}">
                <a14:imgProps xmlns:a14="http://schemas.microsoft.com/office/drawing/2010/main" xmlns="">
                  <a14:imgLayer r:embed="rId4">
                    <a14:imgEffect>
                      <a14:sharpenSoften amount="25000"/>
                    </a14:imgEffect>
                  </a14:imgLayer>
                </a14:imgProps>
              </a:ext>
            </a:extLst>
          </a:blip>
          <a:stretch>
            <a:fillRect/>
          </a:stretch>
        </p:blipFill>
        <p:spPr>
          <a:xfrm>
            <a:off x="6796585" y="1924287"/>
            <a:ext cx="4749421" cy="38144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6796586" y="5738782"/>
            <a:ext cx="4913194" cy="646331"/>
          </a:xfrm>
          <a:prstGeom prst="rect">
            <a:avLst/>
          </a:prstGeom>
          <a:noFill/>
        </p:spPr>
        <p:txBody>
          <a:bodyPr wrap="square" rtlCol="0">
            <a:spAutoFit/>
          </a:bodyPr>
          <a:lstStyle/>
          <a:p>
            <a:r>
              <a:rPr lang="en-US" b="1" dirty="0" smtClean="0"/>
              <a:t>Basic Data Movement Through A Shift Register</a:t>
            </a:r>
          </a:p>
          <a:p>
            <a:endParaRPr lang="en-US" dirty="0"/>
          </a:p>
        </p:txBody>
      </p:sp>
    </p:spTree>
    <p:extLst>
      <p:ext uri="{BB962C8B-B14F-4D97-AF65-F5344CB8AC3E}">
        <p14:creationId xmlns:p14="http://schemas.microsoft.com/office/powerpoint/2010/main" xmlns="" val="665039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8462963" cy="1320800"/>
          </a:xfrm>
        </p:spPr>
        <p:txBody>
          <a:bodyPr/>
          <a:lstStyle/>
          <a:p>
            <a:r>
              <a:rPr lang="en-US" dirty="0" smtClean="0"/>
              <a:t>Timing diagram</a:t>
            </a:r>
            <a:endParaRPr lang="en-US" dirty="0"/>
          </a:p>
        </p:txBody>
      </p:sp>
      <p:pic>
        <p:nvPicPr>
          <p:cNvPr id="3074" name="Picture 2" descr="shift register timing sequenc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02237" y="2453481"/>
            <a:ext cx="3143250" cy="30956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07427903"/>
      </p:ext>
    </p:extLst>
  </p:cSld>
  <p:clrMapOvr>
    <a:masterClrMapping/>
  </p:clrMapOvr>
</p:sld>
</file>

<file path=ppt/theme/theme1.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Theme1</Template>
  <TotalTime>135</TotalTime>
  <Words>611</Words>
  <Application>Microsoft Office PowerPoint</Application>
  <PresentationFormat>Custom</PresentationFormat>
  <Paragraphs>54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Theme1</vt:lpstr>
      <vt:lpstr>Registers</vt:lpstr>
      <vt:lpstr>Registers</vt:lpstr>
      <vt:lpstr>Shift Register</vt:lpstr>
      <vt:lpstr>Applications of Shift Registers </vt:lpstr>
      <vt:lpstr>shift register</vt:lpstr>
      <vt:lpstr>Serial-in Parallel-out (SIPO) Shift Register </vt:lpstr>
      <vt:lpstr>Slide 7</vt:lpstr>
      <vt:lpstr>Slide 8</vt:lpstr>
      <vt:lpstr>Timing diagram</vt:lpstr>
      <vt:lpstr>Serial in Serial Out Shift Register </vt:lpstr>
      <vt:lpstr>4-bit Serial-in Serial-out Shift Register </vt:lpstr>
      <vt:lpstr>Ring counter</vt:lpstr>
      <vt:lpstr>Slide 13</vt:lpstr>
      <vt:lpstr>Johnson Ring Counter </vt:lpstr>
      <vt:lpstr>Slide 15</vt:lpstr>
      <vt:lpstr>Slide 16</vt:lpstr>
      <vt:lpstr>Truth Table for a 4-bit Johnson Ring Counter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Registers </dc:title>
  <dc:creator>Samia</dc:creator>
  <cp:lastModifiedBy>User</cp:lastModifiedBy>
  <cp:revision>13</cp:revision>
  <dcterms:created xsi:type="dcterms:W3CDTF">2016-08-08T05:05:32Z</dcterms:created>
  <dcterms:modified xsi:type="dcterms:W3CDTF">2016-12-19T12:40:28Z</dcterms:modified>
</cp:coreProperties>
</file>