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91" r:id="rId3"/>
    <p:sldId id="269" r:id="rId4"/>
    <p:sldId id="270" r:id="rId5"/>
    <p:sldId id="267" r:id="rId6"/>
    <p:sldId id="264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0" r:id="rId19"/>
    <p:sldId id="281" r:id="rId20"/>
    <p:sldId id="282" r:id="rId21"/>
    <p:sldId id="284" r:id="rId22"/>
    <p:sldId id="283" r:id="rId23"/>
    <p:sldId id="285" r:id="rId24"/>
    <p:sldId id="286" r:id="rId25"/>
    <p:sldId id="288" r:id="rId26"/>
    <p:sldId id="287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1E4B-5B7D-4A37-AAF8-4755EDF4427E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2CD2A-D8C5-41F9-A906-57B9E43E9F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696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24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4872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97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1776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44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539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5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4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1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4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2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F4D7-76EA-4D2D-9BFD-E969E7336580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97F93A-4751-442A-B3CD-8AB771E74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2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2" y="1969478"/>
            <a:ext cx="5315370" cy="1266092"/>
          </a:xfrm>
        </p:spPr>
        <p:txBody>
          <a:bodyPr/>
          <a:lstStyle/>
          <a:p>
            <a:r>
              <a:rPr lang="en-US" sz="8800" dirty="0" smtClean="0"/>
              <a:t>Counter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575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6" y="1842655"/>
            <a:ext cx="8780209" cy="350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076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(PARALLEL)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synchronous and asynchronous: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i="1" dirty="0"/>
              <a:t>CLK </a:t>
            </a:r>
            <a:r>
              <a:rPr lang="en-US" dirty="0"/>
              <a:t>inputs of all of the FFs are connected together so that the input</a:t>
            </a:r>
          </a:p>
          <a:p>
            <a:r>
              <a:rPr lang="en-US" dirty="0"/>
              <a:t>clock signal is applied to each FF simultaneously.</a:t>
            </a:r>
          </a:p>
          <a:p>
            <a:pPr marL="0" indent="0">
              <a:buNone/>
            </a:pPr>
            <a:r>
              <a:rPr lang="en-US" dirty="0"/>
              <a:t>■ Only flip-flop </a:t>
            </a:r>
            <a:r>
              <a:rPr lang="en-US" i="1" dirty="0"/>
              <a:t>A</a:t>
            </a:r>
            <a:r>
              <a:rPr lang="en-US" dirty="0"/>
              <a:t>, the LSB, has its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 permanently at the HIGH</a:t>
            </a:r>
          </a:p>
          <a:p>
            <a:r>
              <a:rPr lang="en-US" dirty="0" err="1"/>
              <a:t>level.The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/>
              <a:t>inputs of the other FFs are driven by some combination of</a:t>
            </a:r>
          </a:p>
          <a:p>
            <a:r>
              <a:rPr lang="en-US" dirty="0"/>
              <a:t>FF outputs.</a:t>
            </a:r>
          </a:p>
          <a:p>
            <a:pPr marL="0" indent="0">
              <a:buNone/>
            </a:pPr>
            <a:r>
              <a:rPr lang="en-US" dirty="0"/>
              <a:t>■ The synchronous counter requires more circuitry than does the </a:t>
            </a:r>
            <a:r>
              <a:rPr lang="en-US" dirty="0" smtClean="0"/>
              <a:t>asynchronous counter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1932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13" y="207818"/>
            <a:ext cx="62865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3091" y="5869770"/>
            <a:ext cx="73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Figure: Synchronous mod 16 counter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409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circuit to count properly, on a given NGT of the clock, only those </a:t>
            </a:r>
            <a:r>
              <a:rPr lang="en-US" dirty="0" smtClean="0"/>
              <a:t>FFs that </a:t>
            </a:r>
            <a:r>
              <a:rPr lang="en-US" dirty="0"/>
              <a:t>are supposed to toggle on that NGT should have </a:t>
            </a:r>
            <a:r>
              <a:rPr lang="en-US" i="1" dirty="0"/>
              <a:t>J 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 1 when </a:t>
            </a:r>
            <a:r>
              <a:rPr lang="en-US" dirty="0" smtClean="0"/>
              <a:t>that NGT </a:t>
            </a:r>
            <a:r>
              <a:rPr lang="en-US" dirty="0"/>
              <a:t>occurs. Let’s look at the counting sequence in Figure 7-5(b) to </a:t>
            </a:r>
            <a:r>
              <a:rPr lang="en-US" dirty="0" smtClean="0"/>
              <a:t>see what </a:t>
            </a:r>
            <a:r>
              <a:rPr lang="en-US" dirty="0"/>
              <a:t>this means for each </a:t>
            </a:r>
            <a:r>
              <a:rPr lang="en-US" dirty="0" smtClean="0"/>
              <a:t>FF. The </a:t>
            </a:r>
            <a:r>
              <a:rPr lang="en-US" dirty="0"/>
              <a:t>counting sequence shows that the </a:t>
            </a:r>
            <a:r>
              <a:rPr lang="en-US" i="1" dirty="0"/>
              <a:t>A </a:t>
            </a:r>
            <a:r>
              <a:rPr lang="en-US" dirty="0"/>
              <a:t>flip-flop must change states </a:t>
            </a:r>
            <a:r>
              <a:rPr lang="en-US" dirty="0" smtClean="0"/>
              <a:t>at each </a:t>
            </a:r>
            <a:r>
              <a:rPr lang="en-US" dirty="0"/>
              <a:t>NGT. For this reason, its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 are permanently HIGH so </a:t>
            </a:r>
            <a:r>
              <a:rPr lang="en-US" dirty="0" smtClean="0"/>
              <a:t>that it </a:t>
            </a:r>
            <a:r>
              <a:rPr lang="en-US" dirty="0"/>
              <a:t>will toggle on each NGT of the clock input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27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counting sequence shows that flip-flop </a:t>
            </a:r>
            <a:r>
              <a:rPr lang="en-US" i="1" dirty="0"/>
              <a:t>B </a:t>
            </a:r>
            <a:r>
              <a:rPr lang="en-US" dirty="0"/>
              <a:t>must change states on each</a:t>
            </a:r>
          </a:p>
          <a:p>
            <a:r>
              <a:rPr lang="en-US" dirty="0"/>
              <a:t>NGT that occurs while </a:t>
            </a:r>
            <a:r>
              <a:rPr lang="en-US" i="1" dirty="0"/>
              <a:t>A </a:t>
            </a:r>
            <a:r>
              <a:rPr lang="en-US" dirty="0"/>
              <a:t> 1. For example, when the count is 0001, the next</a:t>
            </a:r>
          </a:p>
          <a:p>
            <a:r>
              <a:rPr lang="en-US" dirty="0"/>
              <a:t>NGT must toggle </a:t>
            </a:r>
            <a:r>
              <a:rPr lang="en-US" i="1" dirty="0"/>
              <a:t>B </a:t>
            </a:r>
            <a:r>
              <a:rPr lang="en-US" dirty="0"/>
              <a:t>to the 1 state; when the count is 0011, the next NGT must</a:t>
            </a:r>
          </a:p>
          <a:p>
            <a:r>
              <a:rPr lang="en-US" dirty="0"/>
              <a:t>toggle </a:t>
            </a:r>
            <a:r>
              <a:rPr lang="en-US" i="1" dirty="0"/>
              <a:t>B </a:t>
            </a:r>
            <a:r>
              <a:rPr lang="en-US" dirty="0"/>
              <a:t>to the 0 state; and so on</a:t>
            </a:r>
            <a:r>
              <a:rPr lang="en-US" dirty="0" smtClean="0"/>
              <a:t>. This </a:t>
            </a:r>
            <a:r>
              <a:rPr lang="en-US" dirty="0"/>
              <a:t>operation is accomplished by connecting</a:t>
            </a:r>
          </a:p>
          <a:p>
            <a:r>
              <a:rPr lang="en-US" dirty="0"/>
              <a:t>output </a:t>
            </a:r>
            <a:r>
              <a:rPr lang="en-US" i="1" dirty="0"/>
              <a:t>A </a:t>
            </a:r>
            <a:r>
              <a:rPr lang="en-US" dirty="0"/>
              <a:t>to the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 of flip-flop </a:t>
            </a:r>
            <a:r>
              <a:rPr lang="en-US" i="1" dirty="0"/>
              <a:t>B </a:t>
            </a:r>
            <a:r>
              <a:rPr lang="en-US" dirty="0"/>
              <a:t>so that </a:t>
            </a:r>
            <a:r>
              <a:rPr lang="en-US" i="1" dirty="0"/>
              <a:t>J 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 1 only when </a:t>
            </a:r>
            <a:r>
              <a:rPr lang="en-US" i="1" dirty="0"/>
              <a:t>A </a:t>
            </a:r>
            <a:r>
              <a:rPr lang="en-US" dirty="0"/>
              <a:t> 1.</a:t>
            </a:r>
          </a:p>
          <a:p>
            <a:r>
              <a:rPr lang="en-US" dirty="0"/>
              <a:t>The counting sequence shows that flip-flop </a:t>
            </a:r>
            <a:r>
              <a:rPr lang="en-US" i="1" dirty="0"/>
              <a:t>C </a:t>
            </a:r>
            <a:r>
              <a:rPr lang="en-US" dirty="0"/>
              <a:t>must change states on each</a:t>
            </a:r>
          </a:p>
          <a:p>
            <a:r>
              <a:rPr lang="en-US" dirty="0"/>
              <a:t>NGT that occurs while </a:t>
            </a:r>
            <a:r>
              <a:rPr lang="en-US" i="1" dirty="0"/>
              <a:t>A 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 1. For example, when the count is 0011, the</a:t>
            </a:r>
          </a:p>
          <a:p>
            <a:r>
              <a:rPr lang="en-US" dirty="0"/>
              <a:t>next NGT must toggle </a:t>
            </a:r>
            <a:r>
              <a:rPr lang="en-US" i="1" dirty="0"/>
              <a:t>C </a:t>
            </a:r>
            <a:r>
              <a:rPr lang="en-US" dirty="0"/>
              <a:t>to the 1 state; when the count is 0111, the next NGT</a:t>
            </a:r>
          </a:p>
          <a:p>
            <a:r>
              <a:rPr lang="en-US" dirty="0"/>
              <a:t>must toggle </a:t>
            </a:r>
            <a:r>
              <a:rPr lang="en-US" i="1" dirty="0"/>
              <a:t>C </a:t>
            </a:r>
            <a:r>
              <a:rPr lang="en-US" dirty="0"/>
              <a:t>to the 0 state; and so on. By connecting the logic signal </a:t>
            </a:r>
            <a:r>
              <a:rPr lang="en-US" i="1" dirty="0"/>
              <a:t>AB </a:t>
            </a:r>
            <a:r>
              <a:rPr lang="en-US" dirty="0"/>
              <a:t>to</a:t>
            </a:r>
          </a:p>
          <a:p>
            <a:r>
              <a:rPr lang="en-US" dirty="0"/>
              <a:t>FF </a:t>
            </a:r>
            <a:r>
              <a:rPr lang="en-US" i="1" dirty="0"/>
              <a:t>C</a:t>
            </a:r>
            <a:r>
              <a:rPr lang="en-US" dirty="0"/>
              <a:t>’s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inputs, this FF will toggle only when </a:t>
            </a:r>
            <a:r>
              <a:rPr lang="en-US" i="1" dirty="0"/>
              <a:t>A 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="" xmlns:p14="http://schemas.microsoft.com/office/powerpoint/2010/main" val="4280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like manner</a:t>
            </a:r>
            <a:r>
              <a:rPr lang="en-US" dirty="0" smtClean="0"/>
              <a:t>, we </a:t>
            </a:r>
            <a:r>
              <a:rPr lang="en-US" dirty="0"/>
              <a:t>can see that flip-flop </a:t>
            </a:r>
            <a:r>
              <a:rPr lang="en-US" i="1" dirty="0"/>
              <a:t>D </a:t>
            </a:r>
            <a:r>
              <a:rPr lang="en-US" dirty="0"/>
              <a:t>must toggle on each NGT that</a:t>
            </a:r>
          </a:p>
          <a:p>
            <a:pPr marL="0" indent="0">
              <a:buNone/>
            </a:pPr>
            <a:r>
              <a:rPr lang="en-US" dirty="0"/>
              <a:t>occurs while </a:t>
            </a:r>
            <a:r>
              <a:rPr lang="en-US" i="1" dirty="0"/>
              <a:t>A 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 1.When the count is 0111, the next NGT must toggle</a:t>
            </a:r>
          </a:p>
          <a:p>
            <a:pPr marL="0" indent="0">
              <a:buNone/>
            </a:pPr>
            <a:r>
              <a:rPr lang="en-US" i="1" dirty="0"/>
              <a:t>D </a:t>
            </a:r>
            <a:r>
              <a:rPr lang="en-US" dirty="0"/>
              <a:t>to the 1 state; when the count is 1111, the next NGT must toggle </a:t>
            </a:r>
            <a:r>
              <a:rPr lang="en-US" i="1" dirty="0"/>
              <a:t>D </a:t>
            </a:r>
            <a:r>
              <a:rPr lang="en-US" dirty="0"/>
              <a:t>to the </a:t>
            </a:r>
            <a:r>
              <a:rPr lang="en-US" dirty="0" smtClean="0"/>
              <a:t>0 state</a:t>
            </a:r>
            <a:r>
              <a:rPr lang="en-US" dirty="0"/>
              <a:t>. By connecting the logic signal </a:t>
            </a:r>
            <a:r>
              <a:rPr lang="en-US" i="1" dirty="0"/>
              <a:t>ABC </a:t>
            </a:r>
            <a:r>
              <a:rPr lang="en-US" dirty="0"/>
              <a:t>to FF </a:t>
            </a:r>
            <a:r>
              <a:rPr lang="en-US" i="1" dirty="0"/>
              <a:t>D</a:t>
            </a:r>
            <a:r>
              <a:rPr lang="en-US" dirty="0"/>
              <a:t>’s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inputs, this FF </a:t>
            </a:r>
            <a:r>
              <a:rPr lang="en-US" dirty="0" smtClean="0"/>
              <a:t>will toggle </a:t>
            </a:r>
            <a:r>
              <a:rPr lang="en-US" dirty="0"/>
              <a:t>only when </a:t>
            </a:r>
            <a:r>
              <a:rPr lang="en-US" i="1" dirty="0"/>
              <a:t>A 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 1.</a:t>
            </a:r>
          </a:p>
          <a:p>
            <a:r>
              <a:rPr lang="en-US" dirty="0"/>
              <a:t>The basic principle for constructing a synchronous counter can therefore</a:t>
            </a:r>
          </a:p>
          <a:p>
            <a:pPr marL="0" indent="0">
              <a:buNone/>
            </a:pPr>
            <a:r>
              <a:rPr lang="en-US" dirty="0"/>
              <a:t>be stated as follows:</a:t>
            </a:r>
          </a:p>
          <a:p>
            <a:r>
              <a:rPr lang="en-US" b="1" dirty="0"/>
              <a:t>Each FF should have its </a:t>
            </a:r>
            <a:r>
              <a:rPr lang="en-US" b="1" i="1" dirty="0"/>
              <a:t>J </a:t>
            </a:r>
            <a:r>
              <a:rPr lang="en-US" b="1" dirty="0"/>
              <a:t>and </a:t>
            </a:r>
            <a:r>
              <a:rPr lang="en-US" b="1" i="1" dirty="0"/>
              <a:t>K </a:t>
            </a:r>
            <a:r>
              <a:rPr lang="en-US" b="1" dirty="0"/>
              <a:t>inputs connected so that they are</a:t>
            </a:r>
          </a:p>
          <a:p>
            <a:pPr marL="0" indent="0">
              <a:buNone/>
            </a:pPr>
            <a:r>
              <a:rPr lang="en-US" b="1" dirty="0"/>
              <a:t>HIGH only when the outputs of all lower-order FFs are in the HIGH</a:t>
            </a:r>
          </a:p>
          <a:p>
            <a:pPr marL="0" indent="0">
              <a:buNone/>
            </a:pPr>
            <a:r>
              <a:rPr lang="en-US" b="1" dirty="0"/>
              <a:t>state.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43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COUNTERS WITH MOD NUMBERS &lt; </a:t>
            </a:r>
            <a:r>
              <a:rPr lang="en-US" sz="3200" dirty="0"/>
              <a:t>2</a:t>
            </a:r>
            <a:r>
              <a:rPr lang="en-US" sz="3200" baseline="30000" dirty="0"/>
              <a:t>N</a:t>
            </a:r>
            <a:r>
              <a:rPr lang="en-US" sz="3200" i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synchronous counter of Figure 7-5 is limited to MOD numbers that </a:t>
            </a:r>
            <a:r>
              <a:rPr lang="en-US" dirty="0" smtClean="0"/>
              <a:t>are equal </a:t>
            </a:r>
            <a:r>
              <a:rPr lang="en-US" dirty="0"/>
              <a:t>to 2</a:t>
            </a:r>
            <a:r>
              <a:rPr lang="en-US" i="1" dirty="0"/>
              <a:t>N</a:t>
            </a:r>
            <a:r>
              <a:rPr lang="en-US" dirty="0"/>
              <a:t>, where </a:t>
            </a:r>
            <a:r>
              <a:rPr lang="en-US" i="1" dirty="0"/>
              <a:t>N </a:t>
            </a:r>
            <a:r>
              <a:rPr lang="en-US" dirty="0"/>
              <a:t>is the number of FFs</a:t>
            </a:r>
            <a:r>
              <a:rPr lang="en-US" dirty="0" smtClean="0"/>
              <a:t>. This </a:t>
            </a:r>
            <a:r>
              <a:rPr lang="en-US" dirty="0"/>
              <a:t>value is actually the </a:t>
            </a:r>
            <a:r>
              <a:rPr lang="en-US" dirty="0" smtClean="0"/>
              <a:t>maximum MOD </a:t>
            </a:r>
            <a:r>
              <a:rPr lang="en-US" dirty="0"/>
              <a:t>number that can be obtained using </a:t>
            </a:r>
            <a:r>
              <a:rPr lang="en-US" i="1" dirty="0"/>
              <a:t>N </a:t>
            </a:r>
            <a:r>
              <a:rPr lang="en-US" dirty="0"/>
              <a:t>flip-flops</a:t>
            </a:r>
            <a:r>
              <a:rPr lang="en-US" dirty="0" smtClean="0"/>
              <a:t>. The </a:t>
            </a:r>
            <a:r>
              <a:rPr lang="en-US" dirty="0"/>
              <a:t>basic counter can </a:t>
            </a:r>
            <a:r>
              <a:rPr lang="en-US" dirty="0" smtClean="0"/>
              <a:t>be modified </a:t>
            </a:r>
            <a:r>
              <a:rPr lang="en-US" dirty="0"/>
              <a:t>to produce MOD numbers less than 2</a:t>
            </a:r>
            <a:r>
              <a:rPr lang="en-US" i="1" dirty="0"/>
              <a:t>N </a:t>
            </a:r>
            <a:r>
              <a:rPr lang="en-US" dirty="0"/>
              <a:t>by allowing the counter to </a:t>
            </a:r>
            <a:r>
              <a:rPr lang="en-US" i="1" dirty="0" smtClean="0"/>
              <a:t>skip states </a:t>
            </a:r>
            <a:r>
              <a:rPr lang="en-US" dirty="0"/>
              <a:t>that are normally part of the counting sequence.</a:t>
            </a:r>
          </a:p>
        </p:txBody>
      </p:sp>
    </p:spTree>
    <p:extLst>
      <p:ext uri="{BB962C8B-B14F-4D97-AF65-F5344CB8AC3E}">
        <p14:creationId xmlns="" xmlns:p14="http://schemas.microsoft.com/office/powerpoint/2010/main" val="15936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The </a:t>
            </a:r>
            <a:r>
              <a:rPr lang="en-US" dirty="0"/>
              <a:t>NAND output is connected to the asynchronous CLEAR inputs </a:t>
            </a:r>
            <a:r>
              <a:rPr lang="en-US" dirty="0" smtClean="0"/>
              <a:t>of each </a:t>
            </a:r>
            <a:r>
              <a:rPr lang="en-US" dirty="0"/>
              <a:t>FF. As long as the NAND output is HIGH, it will have no effect </a:t>
            </a:r>
            <a:r>
              <a:rPr lang="en-US" dirty="0" smtClean="0"/>
              <a:t>on the </a:t>
            </a:r>
            <a:r>
              <a:rPr lang="en-US" dirty="0"/>
              <a:t>counter</a:t>
            </a:r>
            <a:r>
              <a:rPr lang="en-US" dirty="0" smtClean="0"/>
              <a:t>. When </a:t>
            </a:r>
            <a:r>
              <a:rPr lang="en-US" dirty="0"/>
              <a:t>it goes LOW, however, it will clear all of the FFs so </a:t>
            </a:r>
            <a:r>
              <a:rPr lang="en-US" dirty="0" smtClean="0"/>
              <a:t>that the </a:t>
            </a:r>
            <a:r>
              <a:rPr lang="en-US" dirty="0"/>
              <a:t>counter immediately goes to the 000 state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inputs to the NAND gate are the outputs of the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flip-flops,</a:t>
            </a:r>
          </a:p>
          <a:p>
            <a:pPr marL="0" indent="0">
              <a:buNone/>
            </a:pPr>
            <a:r>
              <a:rPr lang="en-US" dirty="0"/>
              <a:t>and so the NAND output will go LOW whenever </a:t>
            </a:r>
            <a:r>
              <a:rPr lang="en-US" i="1" dirty="0"/>
              <a:t>B 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 1.This condition</a:t>
            </a:r>
          </a:p>
          <a:p>
            <a:pPr marL="0" indent="0">
              <a:buNone/>
            </a:pPr>
            <a:r>
              <a:rPr lang="en-US" dirty="0"/>
              <a:t>will occur when the counter goes from the 101 state to the 110 state on</a:t>
            </a:r>
          </a:p>
          <a:p>
            <a:pPr marL="0" indent="0">
              <a:buNone/>
            </a:pPr>
            <a:r>
              <a:rPr lang="en-US" dirty="0"/>
              <a:t>the NGT of input pulse 6.The LOW at the NAND output will immediately</a:t>
            </a:r>
          </a:p>
          <a:p>
            <a:pPr marL="0" indent="0">
              <a:buNone/>
            </a:pPr>
            <a:r>
              <a:rPr lang="en-US" dirty="0"/>
              <a:t>(generally within a few nanoseconds) clear the counter to the 000 state.</a:t>
            </a:r>
          </a:p>
          <a:p>
            <a:pPr marL="0" indent="0">
              <a:buNone/>
            </a:pPr>
            <a:r>
              <a:rPr lang="en-US" dirty="0"/>
              <a:t>Once the FFs have been cleared, the NAND output goes back HIGH because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B 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 1 condition no longer </a:t>
            </a:r>
            <a:r>
              <a:rPr lang="en-US" dirty="0" smtClean="0"/>
              <a:t>exists.</a:t>
            </a:r>
          </a:p>
        </p:txBody>
      </p:sp>
    </p:spTree>
    <p:extLst>
      <p:ext uri="{BB962C8B-B14F-4D97-AF65-F5344CB8AC3E}">
        <p14:creationId xmlns="" xmlns:p14="http://schemas.microsoft.com/office/powerpoint/2010/main" val="40150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2" y="648003"/>
            <a:ext cx="5059836" cy="5528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235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462963" cy="38814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3. The counting sequence is, </a:t>
            </a:r>
            <a:r>
              <a:rPr lang="en-US" dirty="0" smtClean="0"/>
              <a:t>therefore, Although </a:t>
            </a:r>
            <a:r>
              <a:rPr lang="en-US" dirty="0"/>
              <a:t>the counter does go to the 110 state, it remains there for only </a:t>
            </a:r>
            <a:r>
              <a:rPr lang="en-US" dirty="0" smtClean="0"/>
              <a:t>a few </a:t>
            </a:r>
            <a:r>
              <a:rPr lang="en-US" dirty="0"/>
              <a:t>nanoseconds before it recycles to 000.Thus,we can essentially say </a:t>
            </a:r>
            <a:r>
              <a:rPr lang="en-US" dirty="0" smtClean="0"/>
              <a:t>that this </a:t>
            </a:r>
            <a:r>
              <a:rPr lang="en-US" dirty="0"/>
              <a:t>counter counts from 000 (zero) to 101 (five) and then recycles to </a:t>
            </a:r>
            <a:r>
              <a:rPr lang="en-US" dirty="0" smtClean="0"/>
              <a:t>000. It </a:t>
            </a:r>
            <a:r>
              <a:rPr lang="en-US" dirty="0"/>
              <a:t>essentially skips 110 and 111 so that it goes through only six </a:t>
            </a:r>
            <a:r>
              <a:rPr lang="en-US" dirty="0" smtClean="0"/>
              <a:t>different states</a:t>
            </a:r>
            <a:r>
              <a:rPr lang="en-US" dirty="0"/>
              <a:t>; thus, it is a MOD-6 counter.</a:t>
            </a:r>
          </a:p>
        </p:txBody>
      </p:sp>
    </p:spTree>
    <p:extLst>
      <p:ext uri="{BB962C8B-B14F-4D97-AF65-F5344CB8AC3E}">
        <p14:creationId xmlns="" xmlns:p14="http://schemas.microsoft.com/office/powerpoint/2010/main" val="10283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 </a:t>
            </a:r>
            <a:r>
              <a:rPr lang="en-US" dirty="0"/>
              <a:t>are well known to us as “Timers”. </a:t>
            </a:r>
            <a:endParaRPr lang="en-US" dirty="0" smtClean="0"/>
          </a:p>
          <a:p>
            <a:r>
              <a:rPr lang="en-US" dirty="0" smtClean="0"/>
              <a:t>Counter </a:t>
            </a:r>
            <a:r>
              <a:rPr lang="en-US" dirty="0"/>
              <a:t>circuits are the best example for the flip flop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Counters </a:t>
            </a:r>
            <a:r>
              <a:rPr lang="en-US" dirty="0"/>
              <a:t>are designed by grouping of flip flops and applying a single clock signal to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simple words, the counters are those, which have the group of storage elements like flip flops to hold the count.</a:t>
            </a:r>
          </a:p>
        </p:txBody>
      </p:sp>
    </p:spTree>
    <p:extLst>
      <p:ext uri="{BB962C8B-B14F-4D97-AF65-F5344CB8AC3E}">
        <p14:creationId xmlns="" xmlns:p14="http://schemas.microsoft.com/office/powerpoint/2010/main" val="5188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Figure 7-7(a) is the state transition diagram for the MOD-6 counter of Figure</a:t>
            </a:r>
          </a:p>
          <a:p>
            <a:r>
              <a:rPr lang="en-US" dirty="0"/>
              <a:t>7-6, showing how FFs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A </a:t>
            </a:r>
            <a:r>
              <a:rPr lang="en-US" dirty="0"/>
              <a:t>change states as pulses are applied to the</a:t>
            </a:r>
          </a:p>
          <a:p>
            <a:r>
              <a:rPr lang="en-US" i="1" dirty="0"/>
              <a:t>CLK </a:t>
            </a:r>
            <a:r>
              <a:rPr lang="en-US" dirty="0"/>
              <a:t>input of flip-flop </a:t>
            </a:r>
            <a:r>
              <a:rPr lang="en-US" i="1" dirty="0"/>
              <a:t>A. </a:t>
            </a:r>
            <a:r>
              <a:rPr lang="en-US" dirty="0"/>
              <a:t>Recall that each circle represents one of the possible</a:t>
            </a:r>
          </a:p>
          <a:p>
            <a:r>
              <a:rPr lang="en-US" dirty="0"/>
              <a:t>counter states and that the arrows indicate how one state changes to another</a:t>
            </a:r>
          </a:p>
          <a:p>
            <a:r>
              <a:rPr lang="en-US" dirty="0"/>
              <a:t>in response to an input clock pulse.</a:t>
            </a:r>
          </a:p>
          <a:p>
            <a:r>
              <a:rPr lang="en-US" dirty="0"/>
              <a:t>If we assume a starting count of 000, the diagram shows that the states of</a:t>
            </a:r>
          </a:p>
          <a:p>
            <a:r>
              <a:rPr lang="en-US" dirty="0"/>
              <a:t>the counter change normally up until the count of 101.When the next clock</a:t>
            </a:r>
          </a:p>
          <a:p>
            <a:r>
              <a:rPr lang="en-US" dirty="0"/>
              <a:t>pulse occurs, the counter temporarily goes to the 110 count before going to</a:t>
            </a:r>
          </a:p>
          <a:p>
            <a:r>
              <a:rPr lang="en-US" dirty="0"/>
              <a:t>the stable 000 count. The dotted lines indicate the temporary nature of the</a:t>
            </a:r>
          </a:p>
          <a:p>
            <a:r>
              <a:rPr lang="en-US" dirty="0"/>
              <a:t>110 state. As stated earlier, the duration of this temporary state is so short</a:t>
            </a:r>
          </a:p>
          <a:p>
            <a:r>
              <a:rPr lang="en-US" dirty="0"/>
              <a:t>that for most purposes we can consider that the counter goes directly from</a:t>
            </a:r>
          </a:p>
          <a:p>
            <a:r>
              <a:rPr lang="en-US" dirty="0"/>
              <a:t>101 to 000 (solid arrow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89" y="1648690"/>
            <a:ext cx="7662714" cy="466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0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462963" cy="3881437"/>
          </a:xfrm>
        </p:spPr>
        <p:txBody>
          <a:bodyPr>
            <a:normAutofit/>
          </a:bodyPr>
          <a:lstStyle/>
          <a:p>
            <a:r>
              <a:rPr lang="en-US" dirty="0"/>
              <a:t>Note that there is no arrow into the 111 state because the counter </a:t>
            </a:r>
            <a:r>
              <a:rPr lang="en-US" dirty="0" smtClean="0"/>
              <a:t>can never </a:t>
            </a:r>
            <a:r>
              <a:rPr lang="en-US" dirty="0"/>
              <a:t>advance to that state. However, the 111 state can occur on </a:t>
            </a:r>
            <a:r>
              <a:rPr lang="en-US" dirty="0" smtClean="0"/>
              <a:t>power-up when </a:t>
            </a:r>
            <a:r>
              <a:rPr lang="en-US" dirty="0"/>
              <a:t>the FFs come up in random states. If that happens, the 111 </a:t>
            </a:r>
            <a:r>
              <a:rPr lang="en-US" dirty="0" smtClean="0"/>
              <a:t>condition will </a:t>
            </a:r>
            <a:r>
              <a:rPr lang="en-US" dirty="0"/>
              <a:t>produce a LOW at the NAND gate output and immediately clear </a:t>
            </a:r>
            <a:r>
              <a:rPr lang="en-US" dirty="0" smtClean="0"/>
              <a:t>the counter </a:t>
            </a:r>
            <a:r>
              <a:rPr lang="en-US" dirty="0"/>
              <a:t>to 000.Thus, the 111 state is also a temporary condition that ends </a:t>
            </a:r>
            <a:r>
              <a:rPr lang="en-US" dirty="0" smtClean="0"/>
              <a:t>up at </a:t>
            </a:r>
            <a:r>
              <a:rPr lang="en-US" dirty="0"/>
              <a:t>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6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462963" cy="1320800"/>
          </a:xfrm>
        </p:spPr>
        <p:txBody>
          <a:bodyPr/>
          <a:lstStyle/>
          <a:p>
            <a:r>
              <a:rPr lang="en-US" dirty="0" smtClean="0"/>
              <a:t>Mod-14 Counter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33" y="1833563"/>
            <a:ext cx="7813153" cy="399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554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Decade/BCD Counter(Mod-10)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MOD-10 counter of Example 7-7 is also referred to as a </a:t>
            </a:r>
            <a:r>
              <a:rPr lang="en-US" b="1" dirty="0"/>
              <a:t>decade counter</a:t>
            </a:r>
            <a:r>
              <a:rPr lang="en-US" dirty="0"/>
              <a:t>. </a:t>
            </a:r>
            <a:r>
              <a:rPr lang="en-US" dirty="0" smtClean="0"/>
              <a:t>In fact</a:t>
            </a:r>
            <a:r>
              <a:rPr lang="en-US" dirty="0"/>
              <a:t>, a decade counter is any counter that has 10 distinct states, no matter </a:t>
            </a:r>
            <a:r>
              <a:rPr lang="en-US" dirty="0" smtClean="0"/>
              <a:t>what </a:t>
            </a:r>
            <a:r>
              <a:rPr lang="en-US" dirty="0"/>
              <a:t>the sequence. A decade counter such as the one in Figure 7-8(b), which </a:t>
            </a:r>
            <a:r>
              <a:rPr lang="en-US" dirty="0" smtClean="0"/>
              <a:t>counts in </a:t>
            </a:r>
            <a:r>
              <a:rPr lang="en-US" dirty="0"/>
              <a:t>sequence from 0000 (zero) through 1001 (decimal 9), is also commonly </a:t>
            </a:r>
            <a:r>
              <a:rPr lang="en-US" dirty="0" smtClean="0"/>
              <a:t>called a </a:t>
            </a:r>
            <a:r>
              <a:rPr lang="en-US" b="1" dirty="0"/>
              <a:t>BCD counter </a:t>
            </a:r>
            <a:r>
              <a:rPr lang="en-US" dirty="0"/>
              <a:t>because it uses only the 10 BCD code groups 0000, 0001, . . . </a:t>
            </a:r>
            <a:r>
              <a:rPr lang="en-US" dirty="0" smtClean="0"/>
              <a:t>,1000</a:t>
            </a:r>
            <a:r>
              <a:rPr lang="en-US" dirty="0"/>
              <a:t>, and 1001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decade </a:t>
            </a:r>
            <a:r>
              <a:rPr lang="en-US" dirty="0"/>
              <a:t>counter that counts in binary from 0000 to 1001 is a BCD counter.</a:t>
            </a:r>
          </a:p>
        </p:txBody>
      </p:sp>
    </p:spTree>
    <p:extLst>
      <p:ext uri="{BB962C8B-B14F-4D97-AF65-F5344CB8AC3E}">
        <p14:creationId xmlns="" xmlns:p14="http://schemas.microsoft.com/office/powerpoint/2010/main" val="24350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462963" cy="1320800"/>
          </a:xfrm>
        </p:spPr>
        <p:txBody>
          <a:bodyPr/>
          <a:lstStyle/>
          <a:p>
            <a:r>
              <a:rPr lang="en-US" dirty="0" smtClean="0"/>
              <a:t>Mod-10 Counter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39" y="2521095"/>
            <a:ext cx="63436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5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Example 7.8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Example 7-3, a MOD-60 counter was needed to divide the 60-Hz line </a:t>
            </a:r>
            <a:r>
              <a:rPr lang="en-US" dirty="0" smtClean="0"/>
              <a:t>frequency down </a:t>
            </a:r>
            <a:r>
              <a:rPr lang="en-US" dirty="0"/>
              <a:t>to 1 Hz. Construct an appropriate MOD-60 counter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Solutions:</a:t>
            </a:r>
          </a:p>
        </p:txBody>
      </p:sp>
    </p:spTree>
    <p:extLst>
      <p:ext uri="{BB962C8B-B14F-4D97-AF65-F5344CB8AC3E}">
        <p14:creationId xmlns="" xmlns:p14="http://schemas.microsoft.com/office/powerpoint/2010/main" val="14288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462963" cy="1320800"/>
          </a:xfrm>
        </p:spPr>
        <p:txBody>
          <a:bodyPr/>
          <a:lstStyle/>
          <a:p>
            <a:r>
              <a:rPr lang="en-US" b="1" dirty="0"/>
              <a:t>SYNCHRONOUS </a:t>
            </a:r>
            <a:r>
              <a:rPr lang="en-US" b="1" dirty="0" smtClean="0"/>
              <a:t>DOWN Counter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79" y="1925782"/>
            <a:ext cx="6615907" cy="493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364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Counter(Ripple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clock pulses are applied only to the </a:t>
            </a:r>
            <a:r>
              <a:rPr lang="en-US" i="1" dirty="0"/>
              <a:t>CLK </a:t>
            </a:r>
            <a:r>
              <a:rPr lang="en-US" dirty="0"/>
              <a:t>input of flip-flop </a:t>
            </a:r>
            <a:r>
              <a:rPr lang="en-US" i="1" dirty="0"/>
              <a:t>A</a:t>
            </a:r>
            <a:r>
              <a:rPr lang="en-US" dirty="0" smtClean="0"/>
              <a:t>. Thus</a:t>
            </a:r>
            <a:r>
              <a:rPr lang="en-US" dirty="0"/>
              <a:t>, </a:t>
            </a:r>
            <a:r>
              <a:rPr lang="en-US" dirty="0" err="1" smtClean="0"/>
              <a:t>flipflop</a:t>
            </a:r>
            <a:r>
              <a:rPr lang="en-US" dirty="0"/>
              <a:t> </a:t>
            </a:r>
            <a:r>
              <a:rPr lang="en-US" i="1" dirty="0" smtClean="0"/>
              <a:t>A </a:t>
            </a:r>
            <a:r>
              <a:rPr lang="en-US" dirty="0"/>
              <a:t>will toggle (change to its opposite state) each time the clock </a:t>
            </a:r>
            <a:r>
              <a:rPr lang="en-US" dirty="0" smtClean="0"/>
              <a:t>pulses make </a:t>
            </a:r>
            <a:r>
              <a:rPr lang="en-US" dirty="0"/>
              <a:t>a negative (HIGH-to-LOW) transition. Note that </a:t>
            </a:r>
            <a:r>
              <a:rPr lang="en-US" i="1" dirty="0"/>
              <a:t>JK</a:t>
            </a:r>
            <a:r>
              <a:rPr lang="en-US" dirty="0"/>
              <a:t>1 for all FFs.</a:t>
            </a:r>
          </a:p>
          <a:p>
            <a:r>
              <a:rPr lang="en-US" dirty="0"/>
              <a:t>2. The normal output of flip-flop </a:t>
            </a:r>
            <a:r>
              <a:rPr lang="en-US" i="1" dirty="0"/>
              <a:t>A </a:t>
            </a:r>
            <a:r>
              <a:rPr lang="en-US" dirty="0"/>
              <a:t>acts as the </a:t>
            </a:r>
            <a:r>
              <a:rPr lang="en-US" i="1" dirty="0"/>
              <a:t>CLK </a:t>
            </a:r>
            <a:r>
              <a:rPr lang="en-US" dirty="0"/>
              <a:t>input for flip-flop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smtClean="0"/>
              <a:t>and so </a:t>
            </a:r>
            <a:r>
              <a:rPr lang="en-US" dirty="0"/>
              <a:t>flip-flop </a:t>
            </a:r>
            <a:r>
              <a:rPr lang="en-US" i="1" dirty="0"/>
              <a:t>B </a:t>
            </a:r>
            <a:r>
              <a:rPr lang="en-US" dirty="0"/>
              <a:t>will toggle each time the </a:t>
            </a:r>
            <a:r>
              <a:rPr lang="en-US" i="1" dirty="0"/>
              <a:t>A </a:t>
            </a:r>
            <a:r>
              <a:rPr lang="en-US" dirty="0"/>
              <a:t>output goes from 1 to </a:t>
            </a:r>
            <a:r>
              <a:rPr lang="en-US" dirty="0" smtClean="0"/>
              <a:t>0. Similarly</a:t>
            </a:r>
            <a:r>
              <a:rPr lang="en-US" dirty="0"/>
              <a:t>, flip-flop </a:t>
            </a:r>
            <a:r>
              <a:rPr lang="en-US" i="1" dirty="0"/>
              <a:t>C </a:t>
            </a:r>
            <a:r>
              <a:rPr lang="en-US" dirty="0"/>
              <a:t>will toggle when </a:t>
            </a:r>
            <a:r>
              <a:rPr lang="en-US" i="1" dirty="0"/>
              <a:t>B </a:t>
            </a:r>
            <a:r>
              <a:rPr lang="en-US" dirty="0"/>
              <a:t>goes from 1 to 0, and flip-flop </a:t>
            </a:r>
            <a:r>
              <a:rPr lang="en-US" i="1" dirty="0" smtClean="0"/>
              <a:t>D </a:t>
            </a:r>
            <a:r>
              <a:rPr lang="en-US" dirty="0" smtClean="0"/>
              <a:t>will </a:t>
            </a:r>
            <a:r>
              <a:rPr lang="en-US" dirty="0"/>
              <a:t>toggle when </a:t>
            </a:r>
            <a:r>
              <a:rPr lang="en-US" i="1" dirty="0"/>
              <a:t>C </a:t>
            </a:r>
            <a:r>
              <a:rPr lang="en-US" dirty="0"/>
              <a:t>goes from 1 to 0.</a:t>
            </a:r>
          </a:p>
        </p:txBody>
      </p:sp>
    </p:spTree>
    <p:extLst>
      <p:ext uri="{BB962C8B-B14F-4D97-AF65-F5344CB8AC3E}">
        <p14:creationId xmlns="" xmlns:p14="http://schemas.microsoft.com/office/powerpoint/2010/main" val="36542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462963" cy="1320800"/>
          </a:xfrm>
        </p:spPr>
        <p:txBody>
          <a:bodyPr/>
          <a:lstStyle/>
          <a:p>
            <a:r>
              <a:rPr lang="en-US" dirty="0" smtClean="0"/>
              <a:t>Figure: ripple counter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" y="1702191"/>
            <a:ext cx="10694405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161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FF outputs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A </a:t>
            </a:r>
            <a:r>
              <a:rPr lang="en-US" dirty="0"/>
              <a:t>represent a four-bit binary number, with </a:t>
            </a:r>
            <a:r>
              <a:rPr lang="en-US" i="1" dirty="0"/>
              <a:t>D </a:t>
            </a:r>
            <a:r>
              <a:rPr lang="en-US" dirty="0" smtClean="0"/>
              <a:t>as the </a:t>
            </a:r>
            <a:r>
              <a:rPr lang="en-US" dirty="0"/>
              <a:t>MSB. Let’s assume that all FFs have been cleared to the 0 </a:t>
            </a:r>
            <a:r>
              <a:rPr lang="en-US" dirty="0" smtClean="0"/>
              <a:t>state (CLEAR </a:t>
            </a:r>
            <a:r>
              <a:rPr lang="en-US" dirty="0"/>
              <a:t>inputs are not shown). The waveforms in Figure 7-1 show that </a:t>
            </a:r>
            <a:r>
              <a:rPr lang="en-US" dirty="0" smtClean="0"/>
              <a:t>a binary </a:t>
            </a:r>
            <a:r>
              <a:rPr lang="en-US" dirty="0"/>
              <a:t>counting sequence from 0000 to 1111 is followed as clock </a:t>
            </a:r>
            <a:r>
              <a:rPr lang="en-US" dirty="0" smtClean="0"/>
              <a:t>pulses are </a:t>
            </a:r>
            <a:r>
              <a:rPr lang="en-US" dirty="0"/>
              <a:t>continuously applied.</a:t>
            </a:r>
          </a:p>
          <a:p>
            <a:r>
              <a:rPr lang="en-US" dirty="0"/>
              <a:t>4. After the NGT of the fifteenth clock pulse has occurred, the counter </a:t>
            </a:r>
            <a:r>
              <a:rPr lang="en-US" dirty="0" smtClean="0"/>
              <a:t>FFs are </a:t>
            </a:r>
            <a:r>
              <a:rPr lang="en-US" dirty="0"/>
              <a:t>in the 1111 condition. On the sixteenth NGT, flip-flop </a:t>
            </a:r>
            <a:r>
              <a:rPr lang="en-US" i="1" dirty="0"/>
              <a:t>A </a:t>
            </a:r>
            <a:r>
              <a:rPr lang="en-US" dirty="0"/>
              <a:t>goes from </a:t>
            </a:r>
            <a:r>
              <a:rPr lang="en-US" dirty="0" smtClean="0"/>
              <a:t>1 to </a:t>
            </a:r>
            <a:r>
              <a:rPr lang="en-US" dirty="0"/>
              <a:t>0, which causes flip-flop </a:t>
            </a:r>
            <a:r>
              <a:rPr lang="en-US" i="1" dirty="0"/>
              <a:t>B </a:t>
            </a:r>
            <a:r>
              <a:rPr lang="en-US" dirty="0"/>
              <a:t>to go from 1 to 0, and so on, until </a:t>
            </a:r>
            <a:r>
              <a:rPr lang="en-US" dirty="0" smtClean="0"/>
              <a:t>the </a:t>
            </a:r>
            <a:r>
              <a:rPr lang="en-US" dirty="0"/>
              <a:t>counter is in the 0000 state. In other words, the counter has gone </a:t>
            </a:r>
            <a:r>
              <a:rPr lang="en-US" dirty="0" smtClean="0"/>
              <a:t>through one </a:t>
            </a:r>
            <a:r>
              <a:rPr lang="en-US" dirty="0"/>
              <a:t>complete cycle (0000 through 1111) and has </a:t>
            </a:r>
            <a:r>
              <a:rPr lang="en-US" i="1" dirty="0"/>
              <a:t>recycled </a:t>
            </a:r>
            <a:r>
              <a:rPr lang="en-US" dirty="0"/>
              <a:t>back to </a:t>
            </a:r>
            <a:r>
              <a:rPr lang="en-US" dirty="0" smtClean="0"/>
              <a:t>0000. From </a:t>
            </a:r>
            <a:r>
              <a:rPr lang="en-US" dirty="0"/>
              <a:t>this point, it will begin a new counting cycle as subsequent </a:t>
            </a:r>
            <a:r>
              <a:rPr lang="en-US" dirty="0" smtClean="0"/>
              <a:t>clock pulses </a:t>
            </a:r>
            <a:r>
              <a:rPr lang="en-US" dirty="0"/>
              <a:t>are applied.</a:t>
            </a:r>
          </a:p>
        </p:txBody>
      </p:sp>
    </p:spTree>
    <p:extLst>
      <p:ext uri="{BB962C8B-B14F-4D97-AF65-F5344CB8AC3E}">
        <p14:creationId xmlns="" xmlns:p14="http://schemas.microsoft.com/office/powerpoint/2010/main" val="39684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88" y="1670338"/>
            <a:ext cx="8862921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415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counter in Figure 7-1 starts off in the 0000 state, and then clock </a:t>
            </a:r>
            <a:r>
              <a:rPr lang="en-US" b="1" dirty="0" smtClean="0"/>
              <a:t>pulses are </a:t>
            </a:r>
            <a:r>
              <a:rPr lang="en-US" b="1" dirty="0"/>
              <a:t>applied. Some time later the clock pulses are removed, and the </a:t>
            </a:r>
            <a:r>
              <a:rPr lang="en-US" b="1" dirty="0" smtClean="0"/>
              <a:t>counter FFs </a:t>
            </a:r>
            <a:r>
              <a:rPr lang="en-US" b="1" dirty="0"/>
              <a:t>read 0011. How many clock pulses have occurred</a:t>
            </a:r>
            <a:r>
              <a:rPr lang="en-US" b="1" dirty="0" smtClean="0"/>
              <a:t>?</a:t>
            </a:r>
          </a:p>
          <a:p>
            <a:r>
              <a:rPr lang="en-US" dirty="0"/>
              <a:t>The apparent answer seems to be 3 because 0011 is the binary equivalent </a:t>
            </a:r>
            <a:r>
              <a:rPr lang="en-US" dirty="0" smtClean="0"/>
              <a:t>of 3.With </a:t>
            </a:r>
            <a:r>
              <a:rPr lang="en-US" dirty="0"/>
              <a:t>the information given, however there is no way to tell whether or </a:t>
            </a:r>
            <a:r>
              <a:rPr lang="en-US" dirty="0" smtClean="0"/>
              <a:t>not the </a:t>
            </a:r>
            <a:r>
              <a:rPr lang="en-US" dirty="0"/>
              <a:t>counter has recycled. This means that there could have been 19 </a:t>
            </a:r>
            <a:r>
              <a:rPr lang="en-US" dirty="0" smtClean="0"/>
              <a:t>clock pulses</a:t>
            </a:r>
            <a:r>
              <a:rPr lang="en-US" dirty="0"/>
              <a:t>; the first 16 pulses bring the counter back to 0000, and the last 3 </a:t>
            </a:r>
            <a:r>
              <a:rPr lang="en-US" dirty="0" smtClean="0"/>
              <a:t>bring it </a:t>
            </a:r>
            <a:r>
              <a:rPr lang="en-US" dirty="0"/>
              <a:t>to 0011. There could have been 35 pulses (two complete cycles and </a:t>
            </a:r>
            <a:r>
              <a:rPr lang="en-US" dirty="0" smtClean="0"/>
              <a:t>then three </a:t>
            </a:r>
            <a:r>
              <a:rPr lang="en-US" dirty="0"/>
              <a:t>more), or 51 pulses, and so on.</a:t>
            </a:r>
          </a:p>
        </p:txBody>
      </p:sp>
    </p:spTree>
    <p:extLst>
      <p:ext uri="{BB962C8B-B14F-4D97-AF65-F5344CB8AC3E}">
        <p14:creationId xmlns="" xmlns:p14="http://schemas.microsoft.com/office/powerpoint/2010/main" val="26956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counter in Figure 7-1 has 16 distinctly different states (0000 </a:t>
            </a:r>
            <a:r>
              <a:rPr lang="en-US" dirty="0" smtClean="0"/>
              <a:t>through 1111</a:t>
            </a:r>
            <a:r>
              <a:rPr lang="en-US" dirty="0"/>
              <a:t>). Thus, it is a </a:t>
            </a:r>
            <a:r>
              <a:rPr lang="en-US" i="1" dirty="0"/>
              <a:t>MOD-16 ripple counter. </a:t>
            </a:r>
            <a:r>
              <a:rPr lang="en-US" dirty="0"/>
              <a:t>Recall that the </a:t>
            </a:r>
            <a:r>
              <a:rPr lang="en-US" b="1" dirty="0"/>
              <a:t>MOD number </a:t>
            </a:r>
            <a:r>
              <a:rPr lang="en-US" dirty="0" smtClean="0"/>
              <a:t>is generally </a:t>
            </a:r>
            <a:r>
              <a:rPr lang="en-US" dirty="0"/>
              <a:t>equal to the number of states that the counter goes through </a:t>
            </a:r>
            <a:r>
              <a:rPr lang="en-US" dirty="0" smtClean="0"/>
              <a:t>in </a:t>
            </a:r>
            <a:r>
              <a:rPr lang="en-US" dirty="0"/>
              <a:t>each complete cycle before it recycles back to its starting state. The </a:t>
            </a:r>
            <a:r>
              <a:rPr lang="en-US" dirty="0" smtClean="0"/>
              <a:t>MOD number </a:t>
            </a:r>
            <a:r>
              <a:rPr lang="en-US" dirty="0"/>
              <a:t>can be increased simply by adding more FFs to the counter</a:t>
            </a:r>
            <a:r>
              <a:rPr lang="en-US" dirty="0" smtClean="0"/>
              <a:t>. That </a:t>
            </a:r>
            <a:r>
              <a:rPr lang="en-US" dirty="0"/>
              <a:t>is</a:t>
            </a:r>
            <a:r>
              <a:rPr lang="en-US" dirty="0" smtClean="0"/>
              <a:t>,</a:t>
            </a:r>
          </a:p>
          <a:p>
            <a:r>
              <a:rPr lang="en-US" dirty="0"/>
              <a:t>MOD number 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i="1" dirty="0" smtClean="0"/>
              <a:t> </a:t>
            </a:r>
            <a:endParaRPr lang="en-US" b="1" dirty="0"/>
          </a:p>
          <a:p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number of FFs connected in the arrangement of Figure 7-1.</a:t>
            </a:r>
          </a:p>
        </p:txBody>
      </p:sp>
    </p:spTree>
    <p:extLst>
      <p:ext uri="{BB962C8B-B14F-4D97-AF65-F5344CB8AC3E}">
        <p14:creationId xmlns="" xmlns:p14="http://schemas.microsoft.com/office/powerpoint/2010/main" val="28730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any counter, the signal at the output of the last FF (i.e., the</a:t>
            </a:r>
          </a:p>
          <a:p>
            <a:pPr marL="0" indent="0">
              <a:buNone/>
            </a:pPr>
            <a:r>
              <a:rPr lang="en-US" dirty="0"/>
              <a:t>MSB) will have a frequency equal to the input clock frequency</a:t>
            </a:r>
          </a:p>
          <a:p>
            <a:pPr marL="0" indent="0">
              <a:buNone/>
            </a:pPr>
            <a:r>
              <a:rPr lang="en-US" dirty="0"/>
              <a:t>divided by the MOD number of the counter</a:t>
            </a:r>
            <a:r>
              <a:rPr lang="en-US" dirty="0" smtClean="0"/>
              <a:t>.</a:t>
            </a:r>
          </a:p>
          <a:p>
            <a:r>
              <a:rPr lang="en-US" dirty="0"/>
              <a:t>For example, in a MOD-16 counter, the output from the last FF will have </a:t>
            </a:r>
            <a:r>
              <a:rPr lang="en-US" dirty="0" smtClean="0"/>
              <a:t>a frequency </a:t>
            </a:r>
            <a:r>
              <a:rPr lang="en-US" dirty="0"/>
              <a:t>of 1/16 of the input clock frequency. Thus, it can also be called </a:t>
            </a:r>
            <a:r>
              <a:rPr lang="en-US" dirty="0" smtClean="0"/>
              <a:t>a </a:t>
            </a:r>
            <a:r>
              <a:rPr lang="en-US" i="1" dirty="0" smtClean="0"/>
              <a:t>divide-by-16 </a:t>
            </a:r>
            <a:r>
              <a:rPr lang="en-US" i="1" dirty="0"/>
              <a:t>counter. </a:t>
            </a:r>
            <a:r>
              <a:rPr lang="en-US" dirty="0"/>
              <a:t>Likewise, a MOD-8 counter has an output frequency </a:t>
            </a:r>
            <a:r>
              <a:rPr lang="en-US" dirty="0" smtClean="0"/>
              <a:t>of the </a:t>
            </a:r>
            <a:r>
              <a:rPr lang="en-US" dirty="0"/>
              <a:t>input frequency; it is a </a:t>
            </a:r>
            <a:r>
              <a:rPr lang="en-US" i="1" dirty="0"/>
              <a:t>divide-by-8 counter.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14367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449</TotalTime>
  <Words>1858</Words>
  <Application>Microsoft Office PowerPoint</Application>
  <PresentationFormat>Custom</PresentationFormat>
  <Paragraphs>88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Counter </vt:lpstr>
      <vt:lpstr>Counter</vt:lpstr>
      <vt:lpstr>Asynchronous Counter(Ripple Counter)</vt:lpstr>
      <vt:lpstr>Figure: ripple counter</vt:lpstr>
      <vt:lpstr>Slide 5</vt:lpstr>
      <vt:lpstr>Slide 6</vt:lpstr>
      <vt:lpstr>Slide 7</vt:lpstr>
      <vt:lpstr>MOD Number</vt:lpstr>
      <vt:lpstr>Frequency Division</vt:lpstr>
      <vt:lpstr>Slide 10</vt:lpstr>
      <vt:lpstr>SYNCHRONOUS (PARALLEL) COUNTERS</vt:lpstr>
      <vt:lpstr>Slide 12</vt:lpstr>
      <vt:lpstr>Circuit Operation</vt:lpstr>
      <vt:lpstr>Slide 14</vt:lpstr>
      <vt:lpstr>Slide 15</vt:lpstr>
      <vt:lpstr>COUNTERS WITH MOD NUMBERS &lt; 2N </vt:lpstr>
      <vt:lpstr>Circuit Operations</vt:lpstr>
      <vt:lpstr>Slide 18</vt:lpstr>
      <vt:lpstr>Slide 19</vt:lpstr>
      <vt:lpstr>State Transition Diagram</vt:lpstr>
      <vt:lpstr>Slide 21</vt:lpstr>
      <vt:lpstr>Slide 22</vt:lpstr>
      <vt:lpstr>Mod-14 Counter</vt:lpstr>
      <vt:lpstr>Decade/BCD Counter(Mod-10)</vt:lpstr>
      <vt:lpstr>Mod-10 Counter</vt:lpstr>
      <vt:lpstr>Problems Example 7.8</vt:lpstr>
      <vt:lpstr>SYNCHRONOUS DOWN Counter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</dc:title>
  <dc:creator>Samia</dc:creator>
  <cp:lastModifiedBy>User</cp:lastModifiedBy>
  <cp:revision>27</cp:revision>
  <dcterms:created xsi:type="dcterms:W3CDTF">2016-04-02T04:08:23Z</dcterms:created>
  <dcterms:modified xsi:type="dcterms:W3CDTF">2016-12-19T12:41:09Z</dcterms:modified>
</cp:coreProperties>
</file>