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0" autoAdjust="0"/>
    <p:restoredTop sz="87621" autoAdjust="0"/>
  </p:normalViewPr>
  <p:slideViewPr>
    <p:cSldViewPr>
      <p:cViewPr varScale="1">
        <p:scale>
          <a:sx n="85" d="100"/>
          <a:sy n="85" d="100"/>
        </p:scale>
        <p:origin x="-82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D660714-7CDC-4F98-8B8E-D3D0C5D344E9}" type="slidenum">
              <a:rPr lang="en-US" altLang="en-US"/>
              <a:pPr algn="r"/>
              <a:t>4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88564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0238A5C-FFFD-4D75-A490-1A5072D01E83}" type="slidenum">
              <a:rPr lang="en-US" altLang="en-US"/>
              <a:pPr algn="r"/>
              <a:t>5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182632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B78683B-9BCE-4EEE-85A5-954C0544B902}" type="slidenum">
              <a:rPr lang="en-US" altLang="en-US"/>
              <a:pPr algn="r"/>
              <a:t>6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269425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7D74620-B8AC-4D54-8595-6F97ADBCCA87}" type="slidenum">
              <a:rPr lang="en-US" altLang="en-US"/>
              <a:pPr algn="r"/>
              <a:t>7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969508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2BC79F3-BFE4-4306-ABF7-735A78327499}" type="slidenum">
              <a:rPr lang="en-US" altLang="en-US"/>
              <a:pPr algn="r"/>
              <a:t>8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855652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E1D6AF7-0C11-49E6-9616-240DA6115D4C}" type="slidenum">
              <a:rPr lang="en-US" altLang="en-US"/>
              <a:pPr algn="r"/>
              <a:t>23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60486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6351"/>
            <a:ext cx="9169804" cy="5156201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6" y="1803400"/>
            <a:ext cx="5826719" cy="1234727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6" y="3038126"/>
            <a:ext cx="5826719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12/25/2016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724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6347714" cy="25527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352800"/>
            <a:ext cx="6347714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12/25/2016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457200"/>
            <a:ext cx="6072182" cy="226695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2724150"/>
            <a:ext cx="5419804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3352800"/>
            <a:ext cx="6347715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12/25/2016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2" y="592784"/>
            <a:ext cx="457319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700" y="2164917"/>
            <a:ext cx="457319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34872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48991"/>
            <a:ext cx="6347715" cy="1946595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3395586"/>
            <a:ext cx="6347715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12/25/2016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8978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457200"/>
            <a:ext cx="6072182" cy="226695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3009900"/>
            <a:ext cx="6347716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3395586"/>
            <a:ext cx="6347715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12/25/2016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2" y="592784"/>
            <a:ext cx="457319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700" y="2164917"/>
            <a:ext cx="457319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417765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457200"/>
            <a:ext cx="6341465" cy="226695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3009900"/>
            <a:ext cx="6347716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3395586"/>
            <a:ext cx="6347715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12/25/2016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5440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12/25/2016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3539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457201"/>
            <a:ext cx="978812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457201"/>
            <a:ext cx="5195026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12/25/2016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8455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54769"/>
            <a:ext cx="8505825" cy="457200"/>
          </a:xfrm>
        </p:spPr>
        <p:txBody>
          <a:bodyPr lIns="68580" tIns="34290" rIns="68580" bIns="3429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0" y="550069"/>
            <a:ext cx="4183063" cy="4136231"/>
          </a:xfrm>
        </p:spPr>
        <p:txBody>
          <a:bodyPr lIns="68580" tIns="34290" rIns="68580" bIns="3429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550069"/>
            <a:ext cx="4183062" cy="4136231"/>
          </a:xfrm>
        </p:spPr>
        <p:txBody>
          <a:bodyPr lIns="68580" tIns="34290" rIns="68580" bIns="3429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lIns="68580" tIns="34290" rIns="68580" bIns="34290"/>
          <a:lstStyle>
            <a:lvl1pPr>
              <a:defRPr b="1" i="1"/>
            </a:lvl1pPr>
          </a:lstStyle>
          <a:p>
            <a:pPr>
              <a:defRPr/>
            </a:pPr>
            <a:r>
              <a:rPr lang="en-US" altLang="en-US" i="0"/>
              <a:t>Digital Systems: Principles and Applications, 11/e</a:t>
            </a:r>
          </a:p>
          <a:p>
            <a:pPr>
              <a:defRPr/>
            </a:pPr>
            <a:r>
              <a:rPr lang="en-US" altLang="en-US" b="0"/>
              <a:t>Ronald J. Tocci, Neal S. Widmer, Gregory L. Moss</a:t>
            </a:r>
            <a:endParaRPr lang="en-US" altLang="en-US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677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581E-45B7-42A6-90DE-FCF8375541CD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1CCD-140E-47D0-B805-915153280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15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025651"/>
            <a:ext cx="6347715" cy="1369936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3395586"/>
            <a:ext cx="6347715" cy="6453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54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6347714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20442"/>
            <a:ext cx="3088109" cy="291057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1620443"/>
            <a:ext cx="3088110" cy="29105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21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6347713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20737"/>
            <a:ext cx="3090672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052935"/>
            <a:ext cx="3090672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1620737"/>
            <a:ext cx="3090672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052935"/>
            <a:ext cx="3090672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712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6347714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147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54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123953"/>
            <a:ext cx="2790182" cy="9588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386194"/>
            <a:ext cx="3386037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82802"/>
            <a:ext cx="2790182" cy="19383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672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600450"/>
            <a:ext cx="6347714" cy="4250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457200"/>
            <a:ext cx="6347714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4025504"/>
            <a:ext cx="6347714" cy="50551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78028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6351"/>
            <a:ext cx="9169805" cy="5156201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6347713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20443"/>
            <a:ext cx="6347714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4531023"/>
            <a:ext cx="6841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12/25/2016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4531023"/>
            <a:ext cx="46229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4531023"/>
            <a:ext cx="512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429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00151"/>
            <a:ext cx="6705600" cy="1219200"/>
          </a:xfrm>
        </p:spPr>
        <p:txBody>
          <a:bodyPr lIns="68580" tIns="34290" rIns="68580" bIns="34290"/>
          <a:lstStyle/>
          <a:p>
            <a:r>
              <a:rPr lang="en-US" dirty="0" smtClean="0"/>
              <a:t>Latches &amp; Flip Flop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lIns="68580" tIns="34290" rIns="68580" bIns="34290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76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 R flip flops</a:t>
            </a:r>
          </a:p>
          <a:p>
            <a:r>
              <a:rPr lang="en-US" dirty="0" smtClean="0"/>
              <a:t>J k flip flops</a:t>
            </a:r>
          </a:p>
          <a:p>
            <a:r>
              <a:rPr lang="en-US" dirty="0" smtClean="0"/>
              <a:t>D flip flop</a:t>
            </a:r>
          </a:p>
          <a:p>
            <a:r>
              <a:rPr lang="en-US" dirty="0" smtClean="0"/>
              <a:t>T flip flop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1195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flip 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  know!! computers and calculators use  Flip-flop for their memory. </a:t>
            </a:r>
            <a:endParaRPr lang="en-US" dirty="0" smtClean="0"/>
          </a:p>
          <a:p>
            <a:r>
              <a:rPr lang="en-US" dirty="0"/>
              <a:t>Counters</a:t>
            </a:r>
          </a:p>
          <a:p>
            <a:r>
              <a:rPr lang="en-US" dirty="0"/>
              <a:t>Registers</a:t>
            </a:r>
          </a:p>
          <a:p>
            <a:r>
              <a:rPr lang="en-US" dirty="0"/>
              <a:t>Frequency Divider circuits</a:t>
            </a:r>
          </a:p>
          <a:p>
            <a:r>
              <a:rPr lang="en-US" dirty="0"/>
              <a:t>Data transfer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8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7737"/>
            <a:ext cx="7886700" cy="99417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Clocked S-R flip flop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6485"/>
            <a:ext cx="7886700" cy="3263504"/>
          </a:xfrm>
        </p:spPr>
        <p:txBody>
          <a:bodyPr>
            <a:normAutofit/>
          </a:bodyPr>
          <a:lstStyle/>
          <a:p>
            <a:r>
              <a:rPr lang="en-US" sz="1400" dirty="0"/>
              <a:t>This circuit is formed by adding two NAND gates to NAND based SR flip – flop. </a:t>
            </a:r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inputs are active high as the extra NAND gate inverts the inputs. </a:t>
            </a:r>
            <a:endParaRPr lang="en-US" sz="1400" dirty="0" smtClean="0"/>
          </a:p>
          <a:p>
            <a:r>
              <a:rPr lang="en-US" sz="1400" dirty="0" smtClean="0"/>
              <a:t>A </a:t>
            </a:r>
            <a:r>
              <a:rPr lang="en-US" sz="1400" dirty="0"/>
              <a:t>clock pulse is given as input to both the extra NAND gates. Hence the transition of the clock pulse is a key factor in functioning if this device. </a:t>
            </a:r>
            <a:endParaRPr lang="en-US" sz="1400" dirty="0" smtClean="0"/>
          </a:p>
          <a:p>
            <a:r>
              <a:rPr lang="en-US" sz="1400" dirty="0" smtClean="0"/>
              <a:t>Assuming </a:t>
            </a:r>
            <a:r>
              <a:rPr lang="en-US" sz="1400" dirty="0"/>
              <a:t>it is a positive edge triggered device, the truth table </a:t>
            </a:r>
            <a:r>
              <a:rPr lang="en-US" sz="1400" dirty="0" smtClean="0"/>
              <a:t>and </a:t>
            </a:r>
            <a:r>
              <a:rPr lang="en-US" sz="1400" dirty="0"/>
              <a:t>The </a:t>
            </a:r>
            <a:r>
              <a:rPr lang="en-US" sz="1600" dirty="0"/>
              <a:t>circuit of clocked SR flip – flop using NAND </a:t>
            </a:r>
            <a:r>
              <a:rPr lang="en-US" sz="1600" dirty="0" smtClean="0"/>
              <a:t>gate is </a:t>
            </a:r>
            <a:r>
              <a:rPr lang="en-US" sz="1600" dirty="0"/>
              <a:t>shown </a:t>
            </a:r>
            <a:r>
              <a:rPr lang="en-US" sz="1600" dirty="0" smtClean="0"/>
              <a:t>below:</a:t>
            </a:r>
            <a:endParaRPr lang="en-US" sz="1600" dirty="0"/>
          </a:p>
        </p:txBody>
      </p:sp>
      <p:pic>
        <p:nvPicPr>
          <p:cNvPr id="1026" name="Picture 2" descr="Clocked SR flip – flop using NAND g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724150"/>
            <a:ext cx="3799184" cy="22771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R flip – flop using NAND gat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76550"/>
            <a:ext cx="3114675" cy="1943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45438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J-K flip 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263504"/>
          </a:xfrm>
        </p:spPr>
        <p:txBody>
          <a:bodyPr>
            <a:normAutofit/>
          </a:bodyPr>
          <a:lstStyle/>
          <a:p>
            <a:r>
              <a:rPr lang="en-US" sz="1400" dirty="0"/>
              <a:t>JK flip – flop is named after Jack </a:t>
            </a:r>
            <a:r>
              <a:rPr lang="en-US" sz="1400" dirty="0" err="1"/>
              <a:t>Kilby</a:t>
            </a:r>
            <a:r>
              <a:rPr lang="en-US" sz="1400" dirty="0"/>
              <a:t>, the electrical engineer who invented IC. A JK flip – flop is called a Universal Programmable flip – flop because, using its inputs J, K Preset and Clear, function of any other flip – flop can be imitated.</a:t>
            </a:r>
          </a:p>
          <a:p>
            <a:r>
              <a:rPr lang="en-US" sz="1400" dirty="0"/>
              <a:t>A JK flip – flop is the modification of SR flip – flop with no illegal state. In this the J input is similar to the SET input of SR flip – flop and the K input is similar to the RESET input of SR flip – flop. The </a:t>
            </a:r>
            <a:r>
              <a:rPr lang="en-US" sz="1400" dirty="0" smtClean="0"/>
              <a:t>block diagram of </a:t>
            </a:r>
            <a:r>
              <a:rPr lang="en-US" sz="1400" dirty="0"/>
              <a:t>JK flip – flop is shown below.</a:t>
            </a:r>
          </a:p>
          <a:p>
            <a:endParaRPr lang="en-US" sz="1800" dirty="0"/>
          </a:p>
        </p:txBody>
      </p:sp>
      <p:pic>
        <p:nvPicPr>
          <p:cNvPr id="3074" name="Picture 2" descr=".JK Block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906" y="2903196"/>
            <a:ext cx="2814225" cy="22403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074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550"/>
            <a:ext cx="6347713" cy="457200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JK flip flop Logic Diagram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742950"/>
            <a:ext cx="6347714" cy="3788073"/>
          </a:xfrm>
        </p:spPr>
        <p:txBody>
          <a:bodyPr>
            <a:normAutofit/>
          </a:bodyPr>
          <a:lstStyle/>
          <a:p>
            <a:r>
              <a:rPr lang="en-US" sz="1400" dirty="0"/>
              <a:t>JK flip – flop logic diagram is shown in the below figure. As said before, JK flip – flop is a modified version of SR flip – flop. Logic diagram consists of three input NAND gates replacing the two input NAND gates in SR flip – flop and the inputs are replaced with J and K from S and R.</a:t>
            </a:r>
          </a:p>
          <a:p>
            <a:r>
              <a:rPr lang="en-US" sz="1400" dirty="0"/>
              <a:t>The design of the JK flip – flop is such that the three inputs to one NAND gate are J, clock signal along with a feedback signal from Q’ and the three inputs to the other NAND are K, clock signal along with a feedback signal from Q. This arrangement eliminates the indeterminate state in SR flip – flop.</a:t>
            </a:r>
          </a:p>
          <a:p>
            <a:endParaRPr lang="en-US" sz="1200" dirty="0"/>
          </a:p>
        </p:txBody>
      </p:sp>
      <p:pic>
        <p:nvPicPr>
          <p:cNvPr id="4" name="Picture 2" descr="http://www.electronicshub.org/wp-content/uploads/2015/04/Jk-flip-fl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795" y="2876550"/>
            <a:ext cx="3929063" cy="213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82" y="3123710"/>
            <a:ext cx="2043113" cy="18002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9753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Operation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Case  1 : When both the inputs J and K are LOW, then Q returns its previous state value i.e. it holds the previous data.</a:t>
            </a:r>
          </a:p>
          <a:p>
            <a:r>
              <a:rPr lang="en-US" dirty="0"/>
              <a:t>When we apply a clock pulse to the J K flip flop and the J input is low then irrespective of the other NAND gates, the NAND gate-1 output becomes HIGH. In the same manner, if the K input is low then output of NAND gate-2 is also HIGH. So thus the output remains in the same state i.e. no change in the state of flip flop.</a:t>
            </a:r>
          </a:p>
          <a:p>
            <a:r>
              <a:rPr lang="en-US" b="1" dirty="0"/>
              <a:t>Case  2 : When J is LOW and K is HIGH, then flip flop will be in Reset state i.e. Q = 0, Q’ = 1.</a:t>
            </a:r>
          </a:p>
          <a:p>
            <a:r>
              <a:rPr lang="en-US" dirty="0"/>
              <a:t>When we apply a clock pulse to the J K flip flop and the inputs are J is low and K is high the output of the NAND gate connected to J input becomes 1. Then Q becomes 0. This will reset the flip flop again to its previous state. So the Flip flop will be in RESET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2265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Case  3 : When J is HIGH and K is LOW, then flip – flop will be in Set state i.e. Q = 1, Q’ = 0</a:t>
            </a:r>
          </a:p>
          <a:p>
            <a:r>
              <a:rPr lang="en-US" dirty="0"/>
              <a:t>When we apply a clock pulse to the J K flip flop and the inputs are J is high and K is low the output of the NAND gate connected to K input becomes 1. Then Q’ becomes 0. This will set the flip flop with the high clock input. So the Flip flop will be in SET state.</a:t>
            </a:r>
          </a:p>
          <a:p>
            <a:r>
              <a:rPr lang="en-US" b="1" dirty="0"/>
              <a:t>Case  4 : When both the inputs J and K are HIGH, then flip – flop is in Toggle state. This means that the output will complement of the previous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3019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 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D flip – flops are also called as “Delay flip – flop” or “Data flip – flop”. They are used to store 1 – bit binary data. They are one of the widely used flip – flops in digital electronics. Apart from being the basic memory element  in  digital systems, D flip – flops are also considered as Delay line elements  and  Zero – Order Hold elements.</a:t>
            </a:r>
          </a:p>
          <a:p>
            <a:r>
              <a:rPr lang="en-US" sz="1500" dirty="0"/>
              <a:t>D flip – flop has two inputs , a clock (CLK) input and a data (D) input and two outputs; one is main output represented by Q and the other is complement of Q represented by Q’. The symbol of a D flip – flop is shown below.</a:t>
            </a:r>
          </a:p>
          <a:p>
            <a:endParaRPr lang="en-US" dirty="0"/>
          </a:p>
        </p:txBody>
      </p:sp>
      <p:pic>
        <p:nvPicPr>
          <p:cNvPr id="4" name="Picture 2" descr="D flip – flop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544" y="4036219"/>
            <a:ext cx="2143125" cy="11072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8498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Construction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95" y="1031437"/>
            <a:ext cx="7886700" cy="3263504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 </a:t>
            </a:r>
            <a:r>
              <a:rPr lang="en-US" sz="1400" dirty="0"/>
              <a:t>D flip – flop is constructed by modifying an SR flip – flop. The S input is given with D input and the R input is given with inverted D input. </a:t>
            </a:r>
            <a:endParaRPr lang="en-US" sz="1400" dirty="0" smtClean="0"/>
          </a:p>
          <a:p>
            <a:r>
              <a:rPr lang="en-US" sz="1400" dirty="0" smtClean="0"/>
              <a:t>Hence </a:t>
            </a:r>
            <a:r>
              <a:rPr lang="en-US" sz="1400" dirty="0"/>
              <a:t>a D flip – flop is similar to SR flip – flop in which the two inputs are complement to each other, so there will be no chance of any intermediate state occurs. </a:t>
            </a:r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major drawback of SR flip – flop is the race around condition which in D flip – flop is eliminated (because of the inverted inputs). The circuit diagram of D flip – flop is shown in below figure.</a:t>
            </a:r>
          </a:p>
          <a:p>
            <a:endParaRPr lang="en-US" sz="1800" dirty="0"/>
          </a:p>
        </p:txBody>
      </p:sp>
      <p:pic>
        <p:nvPicPr>
          <p:cNvPr id="5124" name="Picture 4" descr="D Log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882" y="3121926"/>
            <a:ext cx="3832984" cy="18015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7814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6389"/>
            <a:ext cx="7886700" cy="3263504"/>
          </a:xfrm>
        </p:spPr>
        <p:txBody>
          <a:bodyPr>
            <a:normAutofit/>
          </a:bodyPr>
          <a:lstStyle/>
          <a:p>
            <a:r>
              <a:rPr lang="en-US" sz="1400" dirty="0"/>
              <a:t>When we don’t apply any clock input to the D flip flop or during the falling edge of the clock signal, there will be no change in the output. It will retain its previous value at the output Q. </a:t>
            </a:r>
            <a:endParaRPr lang="en-US" sz="1400" dirty="0" smtClean="0"/>
          </a:p>
          <a:p>
            <a:r>
              <a:rPr lang="en-US" sz="1400" dirty="0" smtClean="0"/>
              <a:t>If </a:t>
            </a:r>
            <a:r>
              <a:rPr lang="en-US" sz="1400" dirty="0"/>
              <a:t>the clock signal is high </a:t>
            </a:r>
            <a:r>
              <a:rPr lang="en-US" sz="1400" dirty="0" smtClean="0"/>
              <a:t>and </a:t>
            </a:r>
            <a:r>
              <a:rPr lang="en-US" sz="1400" dirty="0"/>
              <a:t>if D input is high, then the output is also high and if  D input is low, then the output will become low. Hence the output Q follows the input D in the presence of clock signal.</a:t>
            </a:r>
          </a:p>
        </p:txBody>
      </p:sp>
      <p:pic>
        <p:nvPicPr>
          <p:cNvPr id="7170" name="Picture 2" descr="http://www.electronicshub.org/wp-content/uploads/2015/05/dff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9755"/>
            <a:ext cx="3341491" cy="14829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6246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85750"/>
            <a:ext cx="5967413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                     Latch</a:t>
            </a:r>
            <a:br>
              <a:rPr lang="en-US" b="1" dirty="0" smtClean="0"/>
            </a:br>
            <a:r>
              <a:rPr lang="en-US" b="1" u="sng" dirty="0"/>
              <a:t/>
            </a:r>
            <a:br>
              <a:rPr lang="en-US" b="1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276350"/>
            <a:ext cx="7124700" cy="3657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Latch is </a:t>
            </a:r>
            <a:r>
              <a:rPr lang="en-US" sz="1600" dirty="0"/>
              <a:t>a basic building element in sequential circuits. Latches do not have any clock signal , that is they are asynchronous sequential circuits.</a:t>
            </a:r>
          </a:p>
          <a:p>
            <a:pPr marL="0" indent="0">
              <a:buNone/>
            </a:pPr>
            <a:r>
              <a:rPr lang="en-US" sz="1600" dirty="0"/>
              <a:t>• Latches are made up of static gates.</a:t>
            </a:r>
            <a:br>
              <a:rPr lang="en-US" sz="1600" dirty="0"/>
            </a:br>
            <a:r>
              <a:rPr lang="en-US" sz="1600" dirty="0"/>
              <a:t>• Latch is a </a:t>
            </a:r>
            <a:r>
              <a:rPr lang="en-US" sz="1600" dirty="0" err="1"/>
              <a:t>bistable</a:t>
            </a:r>
            <a:r>
              <a:rPr lang="en-US" sz="1600" dirty="0"/>
              <a:t> </a:t>
            </a:r>
            <a:r>
              <a:rPr lang="en-US" sz="1600" dirty="0" err="1"/>
              <a:t>multivibrator</a:t>
            </a:r>
            <a:r>
              <a:rPr lang="en-US" sz="1600" dirty="0"/>
              <a:t> i.e. it has two stable states and can switch between these states.</a:t>
            </a:r>
            <a:br>
              <a:rPr lang="en-US" sz="1600" dirty="0"/>
            </a:br>
            <a:r>
              <a:rPr lang="en-US" sz="1600" dirty="0"/>
              <a:t>• Latches will have a feedback path from the output. Thus they change their output at any instant using the previous and present states of the input signals</a:t>
            </a:r>
            <a:r>
              <a:rPr lang="en-US" sz="1600" dirty="0" smtClean="0"/>
              <a:t>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Example</a:t>
            </a:r>
            <a:r>
              <a:rPr lang="en-US" sz="1600" dirty="0"/>
              <a:t>: S-R latch is an example for simple latch.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40184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flip 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1185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134350" cy="5953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Latches </a:t>
            </a:r>
            <a:r>
              <a:rPr lang="en-US" sz="2400" dirty="0" err="1" smtClean="0"/>
              <a:t>Vs</a:t>
            </a:r>
            <a:r>
              <a:rPr lang="en-US" sz="2400" dirty="0" smtClean="0"/>
              <a:t> Flip flops</a:t>
            </a:r>
            <a:endParaRPr lang="en-US" sz="2400" dirty="0"/>
          </a:p>
        </p:txBody>
      </p:sp>
      <p:pic>
        <p:nvPicPr>
          <p:cNvPr id="2050" name="Picture 2" descr="latches vs flipfl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546" y="81886"/>
            <a:ext cx="4994078" cy="49746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66022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between Flip 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J-K to others(S-R,D,T)</a:t>
            </a:r>
          </a:p>
          <a:p>
            <a:r>
              <a:rPr lang="en-US" dirty="0" smtClean="0"/>
              <a:t>S-R to others(J_K,D,T)………</a:t>
            </a:r>
          </a:p>
        </p:txBody>
      </p:sp>
    </p:spTree>
    <p:extLst>
      <p:ext uri="{BB962C8B-B14F-4D97-AF65-F5344CB8AC3E}">
        <p14:creationId xmlns="" xmlns:p14="http://schemas.microsoft.com/office/powerpoint/2010/main" val="1351065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09550"/>
            <a:ext cx="7886700" cy="76081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Conversion of JK flip to Clocked D Flip-Flop </a:t>
            </a:r>
          </a:p>
        </p:txBody>
      </p:sp>
      <p:sp>
        <p:nvSpPr>
          <p:cNvPr id="1882121" name="Rectangle 9"/>
          <p:cNvSpPr>
            <a:spLocks noGrp="1" noChangeArrowheads="1"/>
          </p:cNvSpPr>
          <p:nvPr>
            <p:ph idx="1"/>
          </p:nvPr>
        </p:nvSpPr>
        <p:spPr>
          <a:xfrm>
            <a:off x="1533526" y="1173178"/>
            <a:ext cx="6388894" cy="165735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A JK can be converted to an edge-triggered D flip-flop by adding a single INVERTER to the edge-triggered J-K flip-flop.</a:t>
            </a:r>
          </a:p>
          <a:p>
            <a:pPr lvl="1" eaLnBrk="1" hangingPunct="1"/>
            <a:r>
              <a:rPr lang="en-US" altLang="en-US" dirty="0" smtClean="0"/>
              <a:t>The same can be done to convert a S-R flip-flop</a:t>
            </a:r>
            <a:br>
              <a:rPr lang="en-US" altLang="en-US" dirty="0" smtClean="0"/>
            </a:br>
            <a:r>
              <a:rPr lang="en-US" altLang="en-US" dirty="0" smtClean="0"/>
              <a:t>to a D flip-flop.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0"/>
              <a:t>Digital Systems: Principles and Applications, 11/e</a:t>
            </a:r>
          </a:p>
          <a:p>
            <a:pPr>
              <a:defRPr/>
            </a:pPr>
            <a:r>
              <a:rPr lang="en-US" altLang="en-US" b="0"/>
              <a:t>Ronald J. Tocci, Neal S. Widmer, Gregory L. Moss</a:t>
            </a:r>
            <a:endParaRPr lang="en-US" altLang="en-US" b="0">
              <a:solidFill>
                <a:schemeClr val="tx1"/>
              </a:solidFill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199680" y="3313510"/>
            <a:ext cx="5056584" cy="1829990"/>
            <a:chOff x="867" y="2477"/>
            <a:chExt cx="4247" cy="1537"/>
          </a:xfrm>
        </p:grpSpPr>
        <p:pic>
          <p:nvPicPr>
            <p:cNvPr id="78855" name="Picture 11" descr="fg05_00000_AAGTNQS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" y="2477"/>
              <a:ext cx="4247" cy="1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856" name="Rectangle 12"/>
            <p:cNvSpPr>
              <a:spLocks noChangeArrowheads="1"/>
            </p:cNvSpPr>
            <p:nvPr/>
          </p:nvSpPr>
          <p:spPr bwMode="auto">
            <a:xfrm>
              <a:off x="1884" y="3876"/>
              <a:ext cx="2676" cy="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53093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2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2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82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82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212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550"/>
            <a:ext cx="6347713" cy="609600"/>
          </a:xfrm>
        </p:spPr>
        <p:txBody>
          <a:bodyPr>
            <a:normAutofit/>
          </a:bodyPr>
          <a:lstStyle/>
          <a:p>
            <a:r>
              <a:rPr lang="en-US" altLang="en-US" sz="2800" b="1" dirty="0" smtClean="0"/>
              <a:t>S-R Latch using </a:t>
            </a:r>
            <a:r>
              <a:rPr lang="en-US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NAND</a:t>
            </a:r>
            <a:r>
              <a:rPr lang="en-US" altLang="en-US" sz="2800" b="1" dirty="0" smtClean="0"/>
              <a:t> Gate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50"/>
            <a:ext cx="6347714" cy="3559473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600" dirty="0" smtClean="0"/>
              <a:t>The gate outputs, labeled Q and Q respectively are latch outputs.</a:t>
            </a:r>
          </a:p>
          <a:p>
            <a:r>
              <a:rPr lang="en-US" sz="1600" dirty="0" smtClean="0"/>
              <a:t>IN normal conditions, these </a:t>
            </a:r>
            <a:r>
              <a:rPr lang="en-US" sz="1600" dirty="0"/>
              <a:t>o</a:t>
            </a:r>
            <a:r>
              <a:rPr lang="en-US" sz="1600" dirty="0" smtClean="0"/>
              <a:t>utputs will always be the inverse of each other.</a:t>
            </a:r>
          </a:p>
          <a:p>
            <a:r>
              <a:rPr lang="en-US" sz="1600" dirty="0" smtClean="0"/>
              <a:t>The SET input is the input that sets Q to the 1 state.</a:t>
            </a:r>
          </a:p>
          <a:p>
            <a:r>
              <a:rPr lang="en-US" sz="1600" dirty="0" smtClean="0"/>
              <a:t>The RESET input is the input that resets Q to the 0 state. </a:t>
            </a: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62400" y="895350"/>
            <a:ext cx="18083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4400" y="3105150"/>
          <a:ext cx="5545540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6385"/>
                <a:gridCol w="1386385"/>
                <a:gridCol w="1386385"/>
                <a:gridCol w="1386385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1*(Invalid)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1*(Invalid)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105400" y="3181350"/>
            <a:ext cx="2047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34200" y="3105150"/>
            <a:ext cx="1371600" cy="1177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*Produces Q=Q =1 which is Invalid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239000" y="3409950"/>
            <a:ext cx="228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784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3526" y="742950"/>
            <a:ext cx="6388894" cy="120015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1400" dirty="0" smtClean="0"/>
              <a:t>The </a:t>
            </a:r>
            <a:r>
              <a:rPr lang="en-US" altLang="en-US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NAND</a:t>
            </a:r>
            <a:r>
              <a:rPr lang="en-US" altLang="en-US" sz="1400" dirty="0" smtClean="0"/>
              <a:t> gate latch or simply latch is a basic FF.</a:t>
            </a:r>
          </a:p>
          <a:p>
            <a:pPr lvl="1" eaLnBrk="1" hangingPunct="1">
              <a:defRPr/>
            </a:pPr>
            <a:r>
              <a:rPr lang="en-US" altLang="en-US" sz="1400" dirty="0" smtClean="0"/>
              <a:t>Inputs are </a:t>
            </a:r>
            <a:r>
              <a:rPr lang="en-US" altLang="en-US" sz="1400" i="1" dirty="0" smtClean="0"/>
              <a:t>SET</a:t>
            </a:r>
            <a:r>
              <a:rPr lang="en-US" altLang="en-US" sz="1400" dirty="0" smtClean="0"/>
              <a:t> and </a:t>
            </a:r>
            <a:r>
              <a:rPr lang="en-US" altLang="en-US" sz="1400" i="1" dirty="0" smtClean="0"/>
              <a:t>CLEAR</a:t>
            </a:r>
            <a:r>
              <a:rPr lang="en-US" altLang="en-US" sz="1400" dirty="0" smtClean="0"/>
              <a:t> (</a:t>
            </a:r>
            <a:r>
              <a:rPr lang="en-US" altLang="en-US" sz="1400" i="1" dirty="0" smtClean="0"/>
              <a:t>RESET</a:t>
            </a:r>
            <a:r>
              <a:rPr lang="en-US" altLang="en-US" sz="1400" dirty="0" smtClean="0"/>
              <a:t>).</a:t>
            </a:r>
          </a:p>
          <a:p>
            <a:pPr eaLnBrk="1" hangingPunct="1">
              <a:defRPr/>
            </a:pPr>
            <a:r>
              <a:rPr lang="en-US" altLang="en-US" sz="1400" dirty="0" smtClean="0"/>
              <a:t>Inputs are active-LOW—output will change when the input is pulsed LOW.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04800" y="1962150"/>
            <a:ext cx="7617620" cy="807244"/>
            <a:chOff x="328" y="1648"/>
            <a:chExt cx="5366" cy="678"/>
          </a:xfrm>
        </p:grpSpPr>
        <p:sp>
          <p:nvSpPr>
            <p:cNvPr id="11273" name="Rectangle 11"/>
            <p:cNvSpPr>
              <a:spLocks noChangeArrowheads="1"/>
            </p:cNvSpPr>
            <p:nvPr/>
          </p:nvSpPr>
          <p:spPr bwMode="auto">
            <a:xfrm>
              <a:off x="328" y="1648"/>
              <a:ext cx="5366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lvl="1" eaLnBrk="1" hangingPunct="1"/>
              <a:r>
                <a:rPr lang="en-US" altLang="en-US" sz="1800" dirty="0">
                  <a:cs typeface="Arial" panose="020B0604020202020204" pitchFamily="34" charset="0"/>
                </a:rPr>
                <a:t>When the latch is set: </a:t>
              </a:r>
              <a:r>
                <a:rPr lang="en-US" altLang="en-US" sz="1800" b="1" dirty="0">
                  <a:cs typeface="Arial" panose="020B0604020202020204" pitchFamily="34" charset="0"/>
                </a:rPr>
                <a:t>Q</a:t>
              </a:r>
              <a:r>
                <a:rPr lang="en-US" altLang="en-US" sz="1800" dirty="0">
                  <a:cs typeface="Arial" panose="020B0604020202020204" pitchFamily="34" charset="0"/>
                </a:rPr>
                <a:t> = 1 and </a:t>
              </a:r>
              <a:r>
                <a:rPr lang="en-US" altLang="en-US" sz="1800" b="1" dirty="0">
                  <a:cs typeface="Arial" panose="020B0604020202020204" pitchFamily="34" charset="0"/>
                </a:rPr>
                <a:t>Q</a:t>
              </a:r>
              <a:r>
                <a:rPr lang="en-US" altLang="en-US" sz="1800" dirty="0">
                  <a:cs typeface="Arial" panose="020B0604020202020204" pitchFamily="34" charset="0"/>
                </a:rPr>
                <a:t> = 0</a:t>
              </a:r>
            </a:p>
            <a:p>
              <a:pPr lvl="1" eaLnBrk="1" hangingPunct="1"/>
              <a:r>
                <a:rPr lang="en-US" altLang="en-US" sz="1800" dirty="0">
                  <a:cs typeface="Arial" panose="020B0604020202020204" pitchFamily="34" charset="0"/>
                </a:rPr>
                <a:t>When the latch is clear or reset:  </a:t>
              </a:r>
              <a:r>
                <a:rPr lang="en-US" altLang="en-US" sz="1800" b="1" dirty="0">
                  <a:cs typeface="Arial" panose="020B0604020202020204" pitchFamily="34" charset="0"/>
                </a:rPr>
                <a:t>Q</a:t>
              </a:r>
              <a:r>
                <a:rPr lang="en-US" altLang="en-US" sz="1800" dirty="0">
                  <a:cs typeface="Arial" panose="020B0604020202020204" pitchFamily="34" charset="0"/>
                </a:rPr>
                <a:t> = 0 and </a:t>
              </a:r>
              <a:r>
                <a:rPr lang="en-US" altLang="en-US" sz="1800" b="1" dirty="0">
                  <a:cs typeface="Arial" panose="020B0604020202020204" pitchFamily="34" charset="0"/>
                </a:rPr>
                <a:t>Q</a:t>
              </a:r>
              <a:r>
                <a:rPr lang="en-US" altLang="en-US" sz="1800" dirty="0">
                  <a:cs typeface="Arial" panose="020B0604020202020204" pitchFamily="34" charset="0"/>
                </a:rPr>
                <a:t> = 1</a:t>
              </a:r>
            </a:p>
          </p:txBody>
        </p:sp>
        <p:sp>
          <p:nvSpPr>
            <p:cNvPr id="11274" name="Line 9"/>
            <p:cNvSpPr>
              <a:spLocks noChangeShapeType="1"/>
            </p:cNvSpPr>
            <p:nvPr/>
          </p:nvSpPr>
          <p:spPr bwMode="auto">
            <a:xfrm>
              <a:off x="3280" y="1712"/>
              <a:ext cx="1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>
              <a:off x="4032" y="1904"/>
              <a:ext cx="1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75272" y="2772966"/>
            <a:ext cx="4813697" cy="1884759"/>
            <a:chOff x="867" y="2329"/>
            <a:chExt cx="4043" cy="1583"/>
          </a:xfrm>
        </p:grpSpPr>
        <p:pic>
          <p:nvPicPr>
            <p:cNvPr id="11271" name="Picture 13" descr="fg05_00000_AAGTNPS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" y="2329"/>
              <a:ext cx="4043" cy="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72" name="Rectangle 14"/>
            <p:cNvSpPr>
              <a:spLocks noChangeArrowheads="1"/>
            </p:cNvSpPr>
            <p:nvPr/>
          </p:nvSpPr>
          <p:spPr bwMode="auto">
            <a:xfrm>
              <a:off x="1716" y="3744"/>
              <a:ext cx="2472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457200" y="133350"/>
            <a:ext cx="7768988" cy="40243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dirty="0" smtClean="0"/>
              <a:t>S-R Latch using </a:t>
            </a:r>
            <a:r>
              <a:rPr lang="en-US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NAND</a:t>
            </a:r>
            <a:r>
              <a:rPr lang="en-US" altLang="en-US" sz="2800" b="1" dirty="0" smtClean="0"/>
              <a:t> Gate 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41191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/>
              <a:t>Setting the Latch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3526" y="550070"/>
            <a:ext cx="6388894" cy="105013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Pulsing the SET input to the 0 state...</a:t>
            </a:r>
          </a:p>
          <a:p>
            <a:pPr lvl="1" eaLnBrk="1" hangingPunct="1"/>
            <a:r>
              <a:rPr lang="en-US" altLang="en-US" smtClean="0"/>
              <a:t>(a) </a:t>
            </a:r>
            <a:r>
              <a:rPr lang="en-US" altLang="en-US" i="1" smtClean="0"/>
              <a:t>Q = </a:t>
            </a:r>
            <a:r>
              <a:rPr lang="en-US" altLang="en-US" smtClean="0"/>
              <a:t>0 prior to SET pulse. </a:t>
            </a:r>
          </a:p>
          <a:p>
            <a:pPr lvl="1" eaLnBrk="1" hangingPunct="1"/>
            <a:r>
              <a:rPr lang="en-US" altLang="en-US" smtClean="0"/>
              <a:t>(b) </a:t>
            </a:r>
            <a:r>
              <a:rPr lang="en-US" altLang="en-US" i="1" smtClean="0"/>
              <a:t>Q = </a:t>
            </a:r>
            <a:r>
              <a:rPr lang="en-US" altLang="en-US" smtClean="0"/>
              <a:t>1 prior to SET pulse. </a:t>
            </a:r>
          </a:p>
        </p:txBody>
      </p:sp>
      <p:pic>
        <p:nvPicPr>
          <p:cNvPr id="1800203" name="Picture 11" descr="fg05_00000_AAGTNPX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85950"/>
            <a:ext cx="6246019" cy="197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789636" y="3950495"/>
            <a:ext cx="3817144" cy="450056"/>
            <a:chOff x="1383" y="3318"/>
            <a:chExt cx="3206" cy="378"/>
          </a:xfrm>
        </p:grpSpPr>
        <p:sp>
          <p:nvSpPr>
            <p:cNvPr id="13319" name="Rectangle 12"/>
            <p:cNvSpPr>
              <a:spLocks noChangeArrowheads="1"/>
            </p:cNvSpPr>
            <p:nvPr/>
          </p:nvSpPr>
          <p:spPr bwMode="auto">
            <a:xfrm>
              <a:off x="1383" y="3318"/>
              <a:ext cx="3206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900" b="1" dirty="0">
                  <a:cs typeface="Arial" panose="020B0604020202020204" pitchFamily="34" charset="0"/>
                </a:rPr>
                <a:t>In both cases, </a:t>
              </a:r>
              <a:r>
                <a:rPr lang="en-US" altLang="en-US" sz="1900" b="1" i="1" dirty="0">
                  <a:cs typeface="Arial" panose="020B0604020202020204" pitchFamily="34" charset="0"/>
                </a:rPr>
                <a:t>Q </a:t>
              </a:r>
              <a:r>
                <a:rPr lang="en-US" altLang="en-US" sz="1900" b="1" dirty="0">
                  <a:cs typeface="Arial" panose="020B0604020202020204" pitchFamily="34" charset="0"/>
                </a:rPr>
                <a:t>ends up HIGH.</a:t>
              </a:r>
            </a:p>
          </p:txBody>
        </p:sp>
        <p:sp>
          <p:nvSpPr>
            <p:cNvPr id="13320" name="Rectangle 13"/>
            <p:cNvSpPr>
              <a:spLocks noChangeArrowheads="1"/>
            </p:cNvSpPr>
            <p:nvPr/>
          </p:nvSpPr>
          <p:spPr bwMode="auto">
            <a:xfrm>
              <a:off x="1440" y="3318"/>
              <a:ext cx="3072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53028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0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/>
              <a:t>Resetting the Latch (FF)</a:t>
            </a:r>
          </a:p>
        </p:txBody>
      </p:sp>
      <p:sp>
        <p:nvSpPr>
          <p:cNvPr id="1802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3526" y="550070"/>
            <a:ext cx="6388894" cy="105013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Pulsing RESET LOW when...</a:t>
            </a:r>
          </a:p>
          <a:p>
            <a:pPr lvl="1" eaLnBrk="1" hangingPunct="1"/>
            <a:r>
              <a:rPr lang="en-US" altLang="en-US" smtClean="0"/>
              <a:t>(a) </a:t>
            </a:r>
            <a:r>
              <a:rPr lang="en-US" altLang="en-US" i="1" smtClean="0"/>
              <a:t>Q = </a:t>
            </a:r>
            <a:r>
              <a:rPr lang="en-US" altLang="en-US" smtClean="0"/>
              <a:t>0 prior to the RESET pulse. </a:t>
            </a:r>
          </a:p>
          <a:p>
            <a:pPr lvl="1" eaLnBrk="1" hangingPunct="1"/>
            <a:r>
              <a:rPr lang="en-US" altLang="en-US" smtClean="0"/>
              <a:t>(b) </a:t>
            </a:r>
            <a:r>
              <a:rPr lang="en-US" altLang="en-US" i="1" smtClean="0"/>
              <a:t>Q = </a:t>
            </a:r>
            <a:r>
              <a:rPr lang="en-US" altLang="en-US" smtClean="0"/>
              <a:t>1 prior to the RESET pulse.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89636" y="3950495"/>
            <a:ext cx="3817144" cy="450056"/>
            <a:chOff x="1383" y="3318"/>
            <a:chExt cx="3206" cy="378"/>
          </a:xfrm>
        </p:grpSpPr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1383" y="3318"/>
              <a:ext cx="3206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900" b="1" dirty="0">
                  <a:cs typeface="Arial" panose="020B0604020202020204" pitchFamily="34" charset="0"/>
                </a:rPr>
                <a:t>In each case, </a:t>
              </a:r>
              <a:r>
                <a:rPr lang="en-US" altLang="en-US" sz="1900" b="1" i="1" dirty="0">
                  <a:cs typeface="Arial" panose="020B0604020202020204" pitchFamily="34" charset="0"/>
                </a:rPr>
                <a:t>Q </a:t>
              </a:r>
              <a:r>
                <a:rPr lang="en-US" altLang="en-US" sz="1900" b="1" dirty="0">
                  <a:cs typeface="Arial" panose="020B0604020202020204" pitchFamily="34" charset="0"/>
                </a:rPr>
                <a:t>ends up LOW.</a:t>
              </a:r>
            </a:p>
          </p:txBody>
        </p:sp>
        <p:sp>
          <p:nvSpPr>
            <p:cNvPr id="15368" name="Rectangle 7"/>
            <p:cNvSpPr>
              <a:spLocks noChangeArrowheads="1"/>
            </p:cNvSpPr>
            <p:nvPr/>
          </p:nvSpPr>
          <p:spPr bwMode="auto">
            <a:xfrm>
              <a:off x="1440" y="3318"/>
              <a:ext cx="3072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pic>
        <p:nvPicPr>
          <p:cNvPr id="1802248" name="Picture 8" descr="fg05_00000_AAGTNPW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5950"/>
            <a:ext cx="6273404" cy="190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7332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0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0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0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0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0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2388"/>
            <a:ext cx="7886700" cy="9953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S-R </a:t>
            </a:r>
            <a:r>
              <a:rPr lang="en-US" altLang="en-US" sz="2800" dirty="0" smtClean="0"/>
              <a:t>Latch - Summary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666750"/>
            <a:ext cx="7315200" cy="29924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1400" dirty="0" smtClean="0"/>
              <a:t>Summary of the </a:t>
            </a:r>
            <a:r>
              <a:rPr lang="en-US" altLang="en-US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S-R</a:t>
            </a:r>
            <a:r>
              <a:rPr lang="en-US" altLang="en-US" sz="1400" dirty="0" smtClean="0"/>
              <a:t> latch:</a:t>
            </a:r>
          </a:p>
          <a:p>
            <a:pPr lvl="1" eaLnBrk="1" hangingPunct="1">
              <a:defRPr/>
            </a:pPr>
            <a:r>
              <a:rPr lang="en-US" altLang="en-US" sz="1400" b="1" dirty="0" smtClean="0"/>
              <a:t>SET = 1, RESET = 1</a:t>
            </a:r>
            <a:r>
              <a:rPr lang="en-US" altLang="en-US" sz="1400" dirty="0" smtClean="0"/>
              <a:t>—Normal resting state, outputs remain in state they were in </a:t>
            </a:r>
            <a:r>
              <a:rPr lang="en-US" altLang="en-US" sz="1400" b="1" i="1" dirty="0" smtClean="0"/>
              <a:t>prior to input.</a:t>
            </a:r>
          </a:p>
          <a:p>
            <a:pPr lvl="1" eaLnBrk="1" hangingPunct="1">
              <a:defRPr/>
            </a:pPr>
            <a:r>
              <a:rPr lang="en-US" altLang="en-US" sz="1400" b="1" dirty="0" smtClean="0"/>
              <a:t>SET = 0, RESET = 1</a:t>
            </a:r>
            <a:r>
              <a:rPr lang="en-US" altLang="en-US" sz="1400" dirty="0" smtClean="0"/>
              <a:t>—Output will go to </a:t>
            </a:r>
            <a:r>
              <a:rPr lang="en-US" altLang="en-US" sz="1400" i="1" dirty="0" smtClean="0"/>
              <a:t>Q</a:t>
            </a:r>
            <a:r>
              <a:rPr lang="en-US" altLang="en-US" sz="1400" dirty="0" smtClean="0"/>
              <a:t> = 1 and remains there, even after SET returns HIGH. Called </a:t>
            </a:r>
            <a:r>
              <a:rPr lang="en-US" altLang="en-US" sz="1400" b="1" i="1" dirty="0" smtClean="0"/>
              <a:t>setting</a:t>
            </a:r>
            <a:r>
              <a:rPr lang="en-US" altLang="en-US" sz="1400" b="1" dirty="0" smtClean="0"/>
              <a:t> </a:t>
            </a:r>
            <a:r>
              <a:rPr lang="en-US" altLang="en-US" sz="1400" dirty="0" smtClean="0"/>
              <a:t>the latch.</a:t>
            </a:r>
          </a:p>
          <a:p>
            <a:pPr lvl="1" eaLnBrk="1" hangingPunct="1">
              <a:defRPr/>
            </a:pPr>
            <a:r>
              <a:rPr lang="en-US" altLang="en-US" sz="1400" b="1" dirty="0" smtClean="0"/>
              <a:t>SET = 1, RESET = 0</a:t>
            </a:r>
            <a:r>
              <a:rPr lang="en-US" altLang="en-US" sz="1400" dirty="0" smtClean="0"/>
              <a:t>—Will produce </a:t>
            </a:r>
            <a:r>
              <a:rPr lang="en-US" altLang="en-US" sz="1400" i="1" dirty="0" smtClean="0"/>
              <a:t>Q</a:t>
            </a:r>
            <a:r>
              <a:rPr lang="en-US" altLang="en-US" sz="1400" dirty="0" smtClean="0"/>
              <a:t> = 0 LOW and remains there, even after RESET returns HIGH. Called </a:t>
            </a:r>
            <a:r>
              <a:rPr lang="en-US" altLang="en-US" sz="1400" b="1" i="1" dirty="0" smtClean="0"/>
              <a:t>clearing </a:t>
            </a:r>
            <a:r>
              <a:rPr lang="en-US" altLang="en-US" sz="1400" b="1" dirty="0" smtClean="0"/>
              <a:t>or</a:t>
            </a:r>
            <a:r>
              <a:rPr lang="en-US" altLang="en-US" sz="1400" b="1" i="1" dirty="0" smtClean="0"/>
              <a:t> resetting</a:t>
            </a:r>
            <a:r>
              <a:rPr lang="en-US" altLang="en-US" sz="1400" b="1" dirty="0" smtClean="0"/>
              <a:t> </a:t>
            </a:r>
            <a:r>
              <a:rPr lang="en-US" altLang="en-US" sz="1400" dirty="0" smtClean="0"/>
              <a:t>the latch.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3400" y="3278983"/>
            <a:ext cx="6934200" cy="1193006"/>
            <a:chOff x="-576" y="2754"/>
            <a:chExt cx="6270" cy="1002"/>
          </a:xfrm>
        </p:grpSpPr>
        <p:sp>
          <p:nvSpPr>
            <p:cNvPr id="19462" name="Rectangle 9"/>
            <p:cNvSpPr>
              <a:spLocks noChangeArrowheads="1"/>
            </p:cNvSpPr>
            <p:nvPr/>
          </p:nvSpPr>
          <p:spPr bwMode="auto">
            <a:xfrm>
              <a:off x="-576" y="2754"/>
              <a:ext cx="6270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lvl="1" eaLnBrk="1" hangingPunct="1"/>
              <a:r>
                <a:rPr lang="en-US" altLang="en-US" sz="1600" b="1" dirty="0">
                  <a:cs typeface="Arial" panose="020B0604020202020204" pitchFamily="34" charset="0"/>
                </a:rPr>
                <a:t>SET = 0, RESET = 0</a:t>
              </a:r>
              <a:r>
                <a:rPr lang="en-US" altLang="en-US" sz="1600" dirty="0">
                  <a:cs typeface="Arial" panose="020B0604020202020204" pitchFamily="34" charset="0"/>
                </a:rPr>
                <a:t>—Tries to set and clear the latch</a:t>
              </a:r>
              <a:br>
                <a:rPr lang="en-US" altLang="en-US" sz="1600" dirty="0">
                  <a:cs typeface="Arial" panose="020B0604020202020204" pitchFamily="34" charset="0"/>
                </a:rPr>
              </a:br>
              <a:r>
                <a:rPr lang="en-US" altLang="en-US" sz="1600" dirty="0">
                  <a:cs typeface="Arial" panose="020B0604020202020204" pitchFamily="34" charset="0"/>
                </a:rPr>
                <a:t>at the same time, and </a:t>
              </a:r>
              <a:r>
                <a:rPr lang="en-US" altLang="en-US" sz="1600" dirty="0" smtClean="0">
                  <a:cs typeface="Arial" panose="020B0604020202020204" pitchFamily="34" charset="0"/>
                </a:rPr>
                <a:t>produces </a:t>
              </a:r>
            </a:p>
            <a:p>
              <a:pPr lvl="2" eaLnBrk="1" hangingPunct="1"/>
              <a:r>
                <a:rPr lang="en-US" altLang="en-US" sz="1600" dirty="0">
                  <a:cs typeface="Arial" panose="020B0604020202020204" pitchFamily="34" charset="0"/>
                </a:rPr>
                <a:t>Output is unpredictable, and this input </a:t>
              </a:r>
              <a:r>
                <a:rPr lang="en-US" altLang="en-US" sz="1600" dirty="0" smtClean="0">
                  <a:cs typeface="Arial" panose="020B0604020202020204" pitchFamily="34" charset="0"/>
                </a:rPr>
                <a:t>condition should </a:t>
              </a:r>
              <a:r>
                <a:rPr lang="en-US" altLang="en-US" sz="1600" dirty="0">
                  <a:cs typeface="Arial" panose="020B0604020202020204" pitchFamily="34" charset="0"/>
                </a:rPr>
                <a:t>not be used</a:t>
              </a:r>
              <a:r>
                <a:rPr lang="en-US" altLang="en-US" dirty="0">
                  <a:cs typeface="Arial" panose="020B0604020202020204" pitchFamily="34" charset="0"/>
                </a:rPr>
                <a:t>.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688" y="2997"/>
              <a:ext cx="2123" cy="323"/>
              <a:chOff x="2766" y="3633"/>
              <a:chExt cx="2123" cy="323"/>
            </a:xfrm>
          </p:grpSpPr>
          <p:sp>
            <p:nvSpPr>
              <p:cNvPr id="19464" name="Rectangle 5"/>
              <p:cNvSpPr>
                <a:spLocks noChangeArrowheads="1"/>
              </p:cNvSpPr>
              <p:nvPr/>
            </p:nvSpPr>
            <p:spPr bwMode="auto">
              <a:xfrm>
                <a:off x="2766" y="3633"/>
                <a:ext cx="2123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1900" i="1" dirty="0" smtClean="0">
                    <a:latin typeface="Arial" panose="020B0604020202020204" pitchFamily="34" charset="0"/>
                  </a:rPr>
                  <a:t>Q</a:t>
                </a:r>
                <a:r>
                  <a:rPr lang="en-US" altLang="en-US" sz="1900" dirty="0" smtClean="0">
                    <a:latin typeface="Arial" panose="020B0604020202020204" pitchFamily="34" charset="0"/>
                  </a:rPr>
                  <a:t> </a:t>
                </a:r>
                <a:r>
                  <a:rPr lang="en-US" altLang="en-US" sz="1900" dirty="0">
                    <a:latin typeface="Arial" panose="020B0604020202020204" pitchFamily="34" charset="0"/>
                  </a:rPr>
                  <a:t>= </a:t>
                </a:r>
                <a:r>
                  <a:rPr lang="en-US" altLang="en-US" sz="1900" i="1" dirty="0">
                    <a:latin typeface="Arial" panose="020B0604020202020204" pitchFamily="34" charset="0"/>
                  </a:rPr>
                  <a:t>Q</a:t>
                </a:r>
                <a:r>
                  <a:rPr lang="en-US" altLang="en-US" sz="1900" dirty="0">
                    <a:latin typeface="Arial" panose="020B0604020202020204" pitchFamily="34" charset="0"/>
                  </a:rPr>
                  <a:t>  = 1.</a:t>
                </a:r>
              </a:p>
            </p:txBody>
          </p:sp>
          <p:sp>
            <p:nvSpPr>
              <p:cNvPr id="19465" name="Line 6"/>
              <p:cNvSpPr>
                <a:spLocks noChangeShapeType="1"/>
              </p:cNvSpPr>
              <p:nvPr/>
            </p:nvSpPr>
            <p:spPr bwMode="auto">
              <a:xfrm>
                <a:off x="3278" y="3692"/>
                <a:ext cx="1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54967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8175" y="55563"/>
            <a:ext cx="8505825" cy="457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400" dirty="0" smtClean="0"/>
              <a:t>5-2 S-R latch using </a:t>
            </a: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NOR</a:t>
            </a:r>
            <a:r>
              <a:rPr lang="en-US" altLang="en-US" sz="2400" dirty="0" smtClean="0"/>
              <a:t> Gate 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509713" y="1881187"/>
            <a:ext cx="6354366" cy="1733550"/>
            <a:chOff x="308" y="1418"/>
            <a:chExt cx="5337" cy="1456"/>
          </a:xfrm>
        </p:grpSpPr>
        <p:pic>
          <p:nvPicPr>
            <p:cNvPr id="21517" name="Picture 9" descr="fg05_00000_AAGTNQC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" y="1418"/>
              <a:ext cx="5337" cy="1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3240" y="2514"/>
              <a:ext cx="3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4944" y="2526"/>
              <a:ext cx="3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1320" y="2682"/>
              <a:ext cx="3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28600" y="514350"/>
            <a:ext cx="7718553" cy="1034654"/>
            <a:chOff x="327" y="462"/>
            <a:chExt cx="5337" cy="869"/>
          </a:xfrm>
        </p:grpSpPr>
        <p:sp>
          <p:nvSpPr>
            <p:cNvPr id="1810437" name="Rectangle 5"/>
            <p:cNvSpPr>
              <a:spLocks noChangeArrowheads="1"/>
            </p:cNvSpPr>
            <p:nvPr/>
          </p:nvSpPr>
          <p:spPr bwMode="auto">
            <a:xfrm>
              <a:off x="328" y="462"/>
              <a:ext cx="533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>
                <a:spcBef>
                  <a:spcPct val="3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l">
                <a:spcBef>
                  <a:spcPct val="1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l">
                <a:spcBef>
                  <a:spcPct val="10000"/>
                </a:spcBef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00" dirty="0">
                  <a:cs typeface="Arial" panose="020B0604020202020204" pitchFamily="34" charset="0"/>
                </a:rPr>
                <a:t>Two cross-coupled </a:t>
              </a:r>
              <a:r>
                <a:rPr lang="en-US" alt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NOR</a:t>
              </a:r>
              <a:r>
                <a:rPr lang="en-US" altLang="en-US" sz="1600" dirty="0">
                  <a:cs typeface="Arial" panose="020B0604020202020204" pitchFamily="34" charset="0"/>
                </a:rPr>
                <a:t> gates can be used as a </a:t>
              </a:r>
              <a:r>
                <a:rPr lang="en-US" alt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NOR</a:t>
              </a:r>
              <a:r>
                <a:rPr lang="en-US" altLang="en-US" sz="1600" dirty="0">
                  <a:cs typeface="Arial" panose="020B0604020202020204" pitchFamily="34" charset="0"/>
                </a:rPr>
                <a:t> gate latch—similar to the </a:t>
              </a:r>
              <a:r>
                <a:rPr lang="en-US" alt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NAND</a:t>
              </a:r>
              <a:r>
                <a:rPr lang="en-US" altLang="en-US" sz="1600" dirty="0">
                  <a:cs typeface="Arial" panose="020B0604020202020204" pitchFamily="34" charset="0"/>
                </a:rPr>
                <a:t> latch.</a:t>
              </a:r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27" y="1025"/>
              <a:ext cx="3846" cy="306"/>
              <a:chOff x="327" y="755"/>
              <a:chExt cx="3846" cy="306"/>
            </a:xfrm>
          </p:grpSpPr>
          <p:sp>
            <p:nvSpPr>
              <p:cNvPr id="21515" name="Rectangle 11"/>
              <p:cNvSpPr>
                <a:spLocks noChangeArrowheads="1"/>
              </p:cNvSpPr>
              <p:nvPr/>
            </p:nvSpPr>
            <p:spPr bwMode="auto">
              <a:xfrm>
                <a:off x="327" y="755"/>
                <a:ext cx="3846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3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1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lvl="1" eaLnBrk="1" hangingPunct="1"/>
                <a:r>
                  <a:rPr lang="en-US" altLang="en-US" sz="1600" dirty="0">
                    <a:cs typeface="Arial" panose="020B0604020202020204" pitchFamily="34" charset="0"/>
                  </a:rPr>
                  <a:t>The </a:t>
                </a:r>
                <a:r>
                  <a:rPr lang="en-US" altLang="en-US" sz="1600" b="1" dirty="0">
                    <a:cs typeface="Arial" panose="020B0604020202020204" pitchFamily="34" charset="0"/>
                  </a:rPr>
                  <a:t>Q</a:t>
                </a:r>
                <a:r>
                  <a:rPr lang="en-US" altLang="en-US" sz="1600" dirty="0">
                    <a:cs typeface="Arial" panose="020B0604020202020204" pitchFamily="34" charset="0"/>
                  </a:rPr>
                  <a:t> and </a:t>
                </a:r>
                <a:r>
                  <a:rPr lang="en-US" altLang="en-US" sz="1600" b="1" dirty="0">
                    <a:cs typeface="Arial" panose="020B0604020202020204" pitchFamily="34" charset="0"/>
                  </a:rPr>
                  <a:t>Q</a:t>
                </a:r>
                <a:r>
                  <a:rPr lang="en-US" altLang="en-US" sz="1600" dirty="0">
                    <a:cs typeface="Arial" panose="020B0604020202020204" pitchFamily="34" charset="0"/>
                  </a:rPr>
                  <a:t> outputs are reversed.</a:t>
                </a:r>
              </a:p>
            </p:txBody>
          </p:sp>
          <p:sp>
            <p:nvSpPr>
              <p:cNvPr id="21516" name="Line 12"/>
              <p:cNvSpPr>
                <a:spLocks noChangeShapeType="1"/>
              </p:cNvSpPr>
              <p:nvPr/>
            </p:nvSpPr>
            <p:spPr bwMode="auto">
              <a:xfrm>
                <a:off x="1592" y="768"/>
                <a:ext cx="1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33525" y="3729039"/>
            <a:ext cx="6353175" cy="792956"/>
            <a:chOff x="328" y="2784"/>
            <a:chExt cx="5336" cy="666"/>
          </a:xfrm>
        </p:grpSpPr>
        <p:sp>
          <p:nvSpPr>
            <p:cNvPr id="21511" name="Rectangle 18"/>
            <p:cNvSpPr>
              <a:spLocks noChangeArrowheads="1"/>
            </p:cNvSpPr>
            <p:nvPr/>
          </p:nvSpPr>
          <p:spPr bwMode="auto">
            <a:xfrm>
              <a:off x="328" y="2784"/>
              <a:ext cx="5336" cy="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700" dirty="0">
                  <a:cs typeface="Arial" panose="020B0604020202020204" pitchFamily="34" charset="0"/>
                </a:rPr>
                <a:t>The SET and RESET inputs are active-HIGH.</a:t>
              </a:r>
              <a:br>
                <a:rPr lang="en-US" altLang="en-US" sz="1700" dirty="0">
                  <a:cs typeface="Arial" panose="020B0604020202020204" pitchFamily="34" charset="0"/>
                </a:rPr>
              </a:br>
              <a:r>
                <a:rPr lang="en-US" altLang="en-US" sz="1700" dirty="0">
                  <a:cs typeface="Arial" panose="020B0604020202020204" pitchFamily="34" charset="0"/>
                </a:rPr>
                <a:t>Output will change when the input is pulsed HIGH.</a:t>
              </a:r>
            </a:p>
          </p:txBody>
        </p:sp>
        <p:sp>
          <p:nvSpPr>
            <p:cNvPr id="21512" name="Rectangle 20"/>
            <p:cNvSpPr>
              <a:spLocks noChangeArrowheads="1"/>
            </p:cNvSpPr>
            <p:nvPr/>
          </p:nvSpPr>
          <p:spPr bwMode="auto">
            <a:xfrm>
              <a:off x="956" y="2796"/>
              <a:ext cx="4060" cy="4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71547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Flip-Flop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Flip-flop is also a building block of synchronous sequential circuits. It has two stable states. It can store one bit of </a:t>
            </a:r>
            <a:r>
              <a:rPr lang="en-US" dirty="0" smtClean="0"/>
              <a:t>information.</a:t>
            </a:r>
          </a:p>
          <a:p>
            <a:r>
              <a:rPr lang="en-US" dirty="0"/>
              <a:t>These devices have two states and a feedback path </a:t>
            </a:r>
            <a:r>
              <a:rPr lang="en-US" dirty="0" smtClean="0"/>
              <a:t>.</a:t>
            </a:r>
          </a:p>
          <a:p>
            <a:r>
              <a:rPr lang="en-US" dirty="0" smtClean="0"/>
              <a:t>Flip </a:t>
            </a:r>
            <a:r>
              <a:rPr lang="en-US" dirty="0"/>
              <a:t>flops will have a clock signal. Their state changes depending on the clock pulse </a:t>
            </a:r>
            <a:r>
              <a:rPr lang="en-US" dirty="0" smtClean="0"/>
              <a:t>.</a:t>
            </a:r>
          </a:p>
          <a:p>
            <a:r>
              <a:rPr lang="en-US" dirty="0"/>
              <a:t> Flip-Flop is edge sensitive. They will change their state when the clock signal transition occurs from low to high or high to low.</a:t>
            </a:r>
          </a:p>
          <a:p>
            <a:r>
              <a:rPr lang="en-US" dirty="0"/>
              <a:t>After the transition of clock signal from either 0 to 1 or 1 to 0 i.e. when the clock is at constant 0 or 1, the state remains unchanged even if the input changes.</a:t>
            </a:r>
          </a:p>
          <a:p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dirty="0" smtClean="0"/>
              <a:t>S-R flip flop, J-K </a:t>
            </a:r>
            <a:r>
              <a:rPr lang="en-US" dirty="0"/>
              <a:t>Flip-Flop.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76911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Theme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1175</Words>
  <Application>Microsoft Office PowerPoint</Application>
  <PresentationFormat>On-screen Show (16:9)</PresentationFormat>
  <Paragraphs>120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Theme1</vt:lpstr>
      <vt:lpstr>Latches &amp; Flip Flop</vt:lpstr>
      <vt:lpstr>                       Latch  </vt:lpstr>
      <vt:lpstr>S-R Latch using NAND Gate </vt:lpstr>
      <vt:lpstr>Slide 4</vt:lpstr>
      <vt:lpstr>Setting the Latch</vt:lpstr>
      <vt:lpstr>Resetting the Latch (FF)</vt:lpstr>
      <vt:lpstr>S-R Latch - Summary</vt:lpstr>
      <vt:lpstr>5-2 S-R latch using NOR Gate </vt:lpstr>
      <vt:lpstr>Flip-Flop  </vt:lpstr>
      <vt:lpstr>Slide 10</vt:lpstr>
      <vt:lpstr>Application of flip flop</vt:lpstr>
      <vt:lpstr>Clocked S-R flip flop</vt:lpstr>
      <vt:lpstr>J-K flip flop</vt:lpstr>
      <vt:lpstr>JK flip flop Logic Diagram </vt:lpstr>
      <vt:lpstr>Operation </vt:lpstr>
      <vt:lpstr>Slide 16</vt:lpstr>
      <vt:lpstr>D flip flop</vt:lpstr>
      <vt:lpstr>Construction </vt:lpstr>
      <vt:lpstr>Operation</vt:lpstr>
      <vt:lpstr>T flip flop</vt:lpstr>
      <vt:lpstr>Latches Vs Flip flops</vt:lpstr>
      <vt:lpstr>Conversion between Flip flops</vt:lpstr>
      <vt:lpstr>Conversion of JK flip to Clocked D Flip-Flop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2016-12-19T16:05:27Z</dcterms:created>
  <dcterms:modified xsi:type="dcterms:W3CDTF">2016-12-25T02:46:27Z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