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0" r:id="rId4"/>
    <p:sldId id="281" r:id="rId5"/>
    <p:sldId id="257" r:id="rId6"/>
    <p:sldId id="261" r:id="rId7"/>
    <p:sldId id="262" r:id="rId8"/>
    <p:sldId id="258" r:id="rId9"/>
    <p:sldId id="265" r:id="rId10"/>
    <p:sldId id="266" r:id="rId11"/>
    <p:sldId id="267" r:id="rId12"/>
    <p:sldId id="263" r:id="rId13"/>
    <p:sldId id="259" r:id="rId14"/>
    <p:sldId id="275" r:id="rId15"/>
    <p:sldId id="276" r:id="rId16"/>
    <p:sldId id="277" r:id="rId17"/>
    <p:sldId id="278" r:id="rId18"/>
    <p:sldId id="264" r:id="rId19"/>
    <p:sldId id="260" r:id="rId20"/>
    <p:sldId id="268" r:id="rId21"/>
    <p:sldId id="269" r:id="rId22"/>
    <p:sldId id="270" r:id="rId23"/>
    <p:sldId id="271" r:id="rId24"/>
    <p:sldId id="272" r:id="rId25"/>
    <p:sldId id="273" r:id="rId26"/>
    <p:sldId id="274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10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FCF5-13C8-45ED-BFE8-1E9EF6CA51B9}" type="datetimeFigureOut">
              <a:rPr lang="ko-KR" altLang="en-US" smtClean="0"/>
              <a:t>2017-02-14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A359-986F-429A-9128-CDA329B2A4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859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FCF5-13C8-45ED-BFE8-1E9EF6CA51B9}" type="datetimeFigureOut">
              <a:rPr lang="ko-KR" altLang="en-US" smtClean="0"/>
              <a:t>2017-02-14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A359-986F-429A-9128-CDA329B2A4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302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FCF5-13C8-45ED-BFE8-1E9EF6CA51B9}" type="datetimeFigureOut">
              <a:rPr lang="ko-KR" altLang="en-US" smtClean="0"/>
              <a:t>2017-02-14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A359-986F-429A-9128-CDA329B2A4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693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FCF5-13C8-45ED-BFE8-1E9EF6CA51B9}" type="datetimeFigureOut">
              <a:rPr lang="ko-KR" altLang="en-US" smtClean="0"/>
              <a:t>2017-02-14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A359-986F-429A-9128-CDA329B2A4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959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FCF5-13C8-45ED-BFE8-1E9EF6CA51B9}" type="datetimeFigureOut">
              <a:rPr lang="ko-KR" altLang="en-US" smtClean="0"/>
              <a:t>2017-02-14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A359-986F-429A-9128-CDA329B2A4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54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FCF5-13C8-45ED-BFE8-1E9EF6CA51B9}" type="datetimeFigureOut">
              <a:rPr lang="ko-KR" altLang="en-US" smtClean="0"/>
              <a:t>2017-02-14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A359-986F-429A-9128-CDA329B2A4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782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FCF5-13C8-45ED-BFE8-1E9EF6CA51B9}" type="datetimeFigureOut">
              <a:rPr lang="ko-KR" altLang="en-US" smtClean="0"/>
              <a:t>2017-02-14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A359-986F-429A-9128-CDA329B2A4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08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FCF5-13C8-45ED-BFE8-1E9EF6CA51B9}" type="datetimeFigureOut">
              <a:rPr lang="ko-KR" altLang="en-US" smtClean="0"/>
              <a:t>2017-02-14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A359-986F-429A-9128-CDA329B2A4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641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FCF5-13C8-45ED-BFE8-1E9EF6CA51B9}" type="datetimeFigureOut">
              <a:rPr lang="ko-KR" altLang="en-US" smtClean="0"/>
              <a:t>2017-02-14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A359-986F-429A-9128-CDA329B2A4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125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FCF5-13C8-45ED-BFE8-1E9EF6CA51B9}" type="datetimeFigureOut">
              <a:rPr lang="ko-KR" altLang="en-US" smtClean="0"/>
              <a:t>2017-02-14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A359-986F-429A-9128-CDA329B2A4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810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FCF5-13C8-45ED-BFE8-1E9EF6CA51B9}" type="datetimeFigureOut">
              <a:rPr lang="ko-KR" altLang="en-US" smtClean="0"/>
              <a:t>2017-02-14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A359-986F-429A-9128-CDA329B2A4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61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7FCF5-13C8-45ED-BFE8-1E9EF6CA51B9}" type="datetimeFigureOut">
              <a:rPr lang="ko-KR" altLang="en-US" smtClean="0"/>
              <a:t>2017-02-14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DA359-986F-429A-9128-CDA329B2A4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473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600" b="1" dirty="0">
                <a:latin typeface="+mn-ea"/>
                <a:ea typeface="+mn-ea"/>
              </a:rPr>
              <a:t>아이디어 기획서 부가 설명 </a:t>
            </a:r>
            <a:r>
              <a:rPr lang="en-US" altLang="ko-KR" sz="4600" b="1" dirty="0">
                <a:latin typeface="+mn-ea"/>
                <a:ea typeface="+mn-ea"/>
              </a:rPr>
              <a:t>PPT</a:t>
            </a:r>
            <a:endParaRPr lang="ko-KR" altLang="en-US" sz="46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66736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ctrTitle"/>
          </p:nvPr>
        </p:nvSpPr>
        <p:spPr>
          <a:xfrm>
            <a:off x="-769033" y="154745"/>
            <a:ext cx="9144000" cy="808966"/>
          </a:xfrm>
        </p:spPr>
        <p:txBody>
          <a:bodyPr>
            <a:normAutofit/>
          </a:bodyPr>
          <a:lstStyle/>
          <a:p>
            <a:r>
              <a:rPr lang="en-US" altLang="ko-KR" sz="4600" b="1" dirty="0">
                <a:latin typeface="+mn-ea"/>
                <a:ea typeface="+mn-ea"/>
              </a:rPr>
              <a:t>01. </a:t>
            </a:r>
            <a:r>
              <a:rPr lang="ko-KR" altLang="en-US" sz="4600" b="1" dirty="0">
                <a:latin typeface="+mn-ea"/>
                <a:ea typeface="+mn-ea"/>
              </a:rPr>
              <a:t>견적 신청서 작성 기능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71" y="2209041"/>
            <a:ext cx="9216571" cy="43006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0" y="1232966"/>
            <a:ext cx="12506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b="1" dirty="0"/>
              <a:t>기능 관련 </a:t>
            </a:r>
            <a:r>
              <a:rPr lang="en-US" altLang="ko-KR" sz="3200" b="1" dirty="0"/>
              <a:t>API : </a:t>
            </a:r>
            <a:r>
              <a:rPr lang="en-US" altLang="ko-KR" sz="3200" b="1" dirty="0" err="1"/>
              <a:t>FloorPlanner</a:t>
            </a:r>
            <a:r>
              <a:rPr lang="en-US" altLang="ko-KR" sz="3200" b="1" dirty="0"/>
              <a:t> (http://docs.floorplanner.com/)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048217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ctrTitle"/>
          </p:nvPr>
        </p:nvSpPr>
        <p:spPr>
          <a:xfrm>
            <a:off x="-769033" y="154745"/>
            <a:ext cx="9144000" cy="808966"/>
          </a:xfrm>
        </p:spPr>
        <p:txBody>
          <a:bodyPr>
            <a:normAutofit/>
          </a:bodyPr>
          <a:lstStyle/>
          <a:p>
            <a:r>
              <a:rPr lang="en-US" altLang="ko-KR" sz="4600" b="1" dirty="0">
                <a:latin typeface="+mn-ea"/>
                <a:ea typeface="+mn-ea"/>
              </a:rPr>
              <a:t>01. </a:t>
            </a:r>
            <a:r>
              <a:rPr lang="ko-KR" altLang="en-US" sz="4600" b="1" dirty="0">
                <a:latin typeface="+mn-ea"/>
                <a:ea typeface="+mn-ea"/>
              </a:rPr>
              <a:t>견적 신청서 작성 기능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46" y="2378332"/>
            <a:ext cx="5167772" cy="38358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917" y="2486232"/>
            <a:ext cx="4448796" cy="36200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0" y="1232966"/>
            <a:ext cx="12506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b="1" dirty="0"/>
              <a:t>기능 관련 </a:t>
            </a:r>
            <a:r>
              <a:rPr lang="en-US" altLang="ko-KR" sz="3200" b="1" dirty="0"/>
              <a:t>API : </a:t>
            </a:r>
            <a:r>
              <a:rPr lang="en-US" altLang="ko-KR" sz="3200" b="1" dirty="0" err="1"/>
              <a:t>FloorPlanner</a:t>
            </a:r>
            <a:r>
              <a:rPr lang="en-US" altLang="ko-KR" sz="3200" b="1" dirty="0"/>
              <a:t> (http://docs.floorplanner.com/)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748702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ctrTitle"/>
          </p:nvPr>
        </p:nvSpPr>
        <p:spPr>
          <a:xfrm>
            <a:off x="-769033" y="154745"/>
            <a:ext cx="9144000" cy="808966"/>
          </a:xfrm>
        </p:spPr>
        <p:txBody>
          <a:bodyPr>
            <a:normAutofit/>
          </a:bodyPr>
          <a:lstStyle/>
          <a:p>
            <a:r>
              <a:rPr lang="en-US" altLang="ko-KR" sz="4600" b="1" dirty="0">
                <a:latin typeface="+mn-ea"/>
                <a:ea typeface="+mn-ea"/>
              </a:rPr>
              <a:t>01. </a:t>
            </a:r>
            <a:r>
              <a:rPr lang="ko-KR" altLang="en-US" sz="4600" b="1" dirty="0">
                <a:latin typeface="+mn-ea"/>
                <a:ea typeface="+mn-ea"/>
              </a:rPr>
              <a:t>견적 신청서 작성 기능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646177"/>
              </p:ext>
            </p:extLst>
          </p:nvPr>
        </p:nvGraphicFramePr>
        <p:xfrm>
          <a:off x="2032000" y="2154569"/>
          <a:ext cx="8128000" cy="35293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9630181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151606487"/>
                    </a:ext>
                  </a:extLst>
                </a:gridCol>
              </a:tblGrid>
              <a:tr h="8716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내용 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81071"/>
                  </a:ext>
                </a:extLst>
              </a:tr>
              <a:tr h="871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/>
                        <a:t>INPUT</a:t>
                      </a:r>
                      <a:endParaRPr lang="ko-KR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사용자가 견적 상담 버튼을 눌러서 견적 신청 작성 페이지로 넘어간다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013384"/>
                  </a:ext>
                </a:extLst>
              </a:tr>
              <a:tr h="871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/>
                        <a:t>Process</a:t>
                      </a:r>
                      <a:endParaRPr lang="ko-KR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견적 신청 페이지에서 자신의 견적 정보에 대해 입력하고 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도면도 제작 툴을 이용해 간단히 도면도를 그린다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687622"/>
                  </a:ext>
                </a:extLst>
              </a:tr>
              <a:tr h="871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/>
                        <a:t>OUTPUT</a:t>
                      </a:r>
                      <a:endParaRPr lang="ko-KR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견적 신청 게시판에 자신의 견적 신청에 대한 게시글이 등록된다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529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723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ctrTitle"/>
          </p:nvPr>
        </p:nvSpPr>
        <p:spPr>
          <a:xfrm>
            <a:off x="-769033" y="154745"/>
            <a:ext cx="9144000" cy="808966"/>
          </a:xfrm>
        </p:spPr>
        <p:txBody>
          <a:bodyPr>
            <a:normAutofit/>
          </a:bodyPr>
          <a:lstStyle/>
          <a:p>
            <a:r>
              <a:rPr lang="en-US" altLang="ko-KR" sz="4600" b="1" dirty="0">
                <a:latin typeface="+mn-ea"/>
                <a:ea typeface="+mn-ea"/>
              </a:rPr>
              <a:t>02. </a:t>
            </a:r>
            <a:r>
              <a:rPr lang="ko-KR" altLang="en-US" sz="4600" b="1" dirty="0">
                <a:latin typeface="+mn-ea"/>
                <a:ea typeface="+mn-ea"/>
              </a:rPr>
              <a:t>실시간 도면 상담 기능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503" y="1258463"/>
            <a:ext cx="4751814" cy="52856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0043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232966"/>
            <a:ext cx="125061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b="1" dirty="0"/>
              <a:t>기능 관련 </a:t>
            </a:r>
            <a:r>
              <a:rPr lang="en-US" altLang="ko-KR" sz="3200" b="1" dirty="0"/>
              <a:t>API : </a:t>
            </a:r>
            <a:r>
              <a:rPr lang="ko-KR" altLang="en-US" sz="3200" b="1" dirty="0" err="1"/>
              <a:t>리모트미팅</a:t>
            </a:r>
            <a:r>
              <a:rPr lang="en-US" altLang="ko-KR" sz="3200" b="1" dirty="0"/>
              <a:t> (https://developers.remotemeeting.com/docs/)</a:t>
            </a:r>
            <a:endParaRPr lang="ko-KR" altLang="en-US" sz="3200" b="1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-769033" y="154745"/>
            <a:ext cx="9144000" cy="8089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600" b="1" dirty="0">
                <a:latin typeface="+mn-ea"/>
                <a:ea typeface="+mn-ea"/>
              </a:rPr>
              <a:t>02. </a:t>
            </a:r>
            <a:r>
              <a:rPr lang="ko-KR" altLang="en-US" sz="4600" b="1" dirty="0">
                <a:latin typeface="+mn-ea"/>
                <a:ea typeface="+mn-ea"/>
              </a:rPr>
              <a:t>실시간 도면 상담 기능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53" y="2579439"/>
            <a:ext cx="5188495" cy="37646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691" y="3338518"/>
            <a:ext cx="5129680" cy="22464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1897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232966"/>
            <a:ext cx="125061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b="1" dirty="0"/>
              <a:t>기능 관련 </a:t>
            </a:r>
            <a:r>
              <a:rPr lang="en-US" altLang="ko-KR" sz="3200" b="1" dirty="0"/>
              <a:t>API : </a:t>
            </a:r>
            <a:r>
              <a:rPr lang="ko-KR" altLang="en-US" sz="3200" b="1" dirty="0" err="1"/>
              <a:t>리모트미팅</a:t>
            </a:r>
            <a:r>
              <a:rPr lang="en-US" altLang="ko-KR" sz="3200" b="1" dirty="0"/>
              <a:t> (https://developers.remotemeeting.com/docs/)</a:t>
            </a:r>
            <a:endParaRPr lang="ko-KR" altLang="en-US" sz="3200" b="1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-769033" y="154745"/>
            <a:ext cx="9144000" cy="8089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600" b="1" dirty="0">
                <a:latin typeface="+mn-ea"/>
                <a:ea typeface="+mn-ea"/>
              </a:rPr>
              <a:t>02. </a:t>
            </a:r>
            <a:r>
              <a:rPr lang="ko-KR" altLang="en-US" sz="4600" b="1" dirty="0">
                <a:latin typeface="+mn-ea"/>
                <a:ea typeface="+mn-ea"/>
              </a:rPr>
              <a:t>실시간 도면 상담 기능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698" y="2310184"/>
            <a:ext cx="5956781" cy="43114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7315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232966"/>
            <a:ext cx="125061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b="1" dirty="0"/>
              <a:t>기능 관련 </a:t>
            </a:r>
            <a:r>
              <a:rPr lang="en-US" altLang="ko-KR" sz="3200" b="1" dirty="0"/>
              <a:t>API : </a:t>
            </a:r>
            <a:r>
              <a:rPr lang="ko-KR" altLang="en-US" sz="3200" b="1" dirty="0" err="1"/>
              <a:t>리모트미팅</a:t>
            </a:r>
            <a:r>
              <a:rPr lang="en-US" altLang="ko-KR" sz="3200" b="1" dirty="0"/>
              <a:t> (https://developers.remotemeeting.com/docs/)</a:t>
            </a:r>
            <a:endParaRPr lang="ko-KR" altLang="en-US" sz="3200" b="1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-769033" y="154745"/>
            <a:ext cx="9144000" cy="8089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600" b="1" dirty="0">
                <a:latin typeface="+mn-ea"/>
                <a:ea typeface="+mn-ea"/>
              </a:rPr>
              <a:t>02. </a:t>
            </a:r>
            <a:r>
              <a:rPr lang="ko-KR" altLang="en-US" sz="4600" b="1" dirty="0">
                <a:latin typeface="+mn-ea"/>
                <a:ea typeface="+mn-ea"/>
              </a:rPr>
              <a:t>실시간 도면 상담 기능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808" y="2579439"/>
            <a:ext cx="9505278" cy="36828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6706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232966"/>
            <a:ext cx="125061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b="1" dirty="0"/>
              <a:t>기능 관련 </a:t>
            </a:r>
            <a:r>
              <a:rPr lang="en-US" altLang="ko-KR" sz="3200" b="1" dirty="0"/>
              <a:t>API : </a:t>
            </a:r>
            <a:r>
              <a:rPr lang="ko-KR" altLang="en-US" sz="3200" b="1" dirty="0" err="1"/>
              <a:t>리모트미팅</a:t>
            </a:r>
            <a:r>
              <a:rPr lang="en-US" altLang="ko-KR" sz="3200" b="1" dirty="0"/>
              <a:t> (https://developers.remotemeeting.com/docs/)</a:t>
            </a:r>
            <a:endParaRPr lang="ko-KR" altLang="en-US" sz="3200" b="1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-769033" y="154745"/>
            <a:ext cx="9144000" cy="8089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600" b="1" dirty="0">
                <a:latin typeface="+mn-ea"/>
                <a:ea typeface="+mn-ea"/>
              </a:rPr>
              <a:t>02. </a:t>
            </a:r>
            <a:r>
              <a:rPr lang="ko-KR" altLang="en-US" sz="4600" b="1" dirty="0">
                <a:latin typeface="+mn-ea"/>
                <a:ea typeface="+mn-ea"/>
              </a:rPr>
              <a:t>실시간 도면 상담 기능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263" y="2310184"/>
            <a:ext cx="4795704" cy="42171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0157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-769033" y="154745"/>
            <a:ext cx="9144000" cy="8089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600" b="1">
                <a:latin typeface="+mn-ea"/>
                <a:ea typeface="+mn-ea"/>
              </a:rPr>
              <a:t>02. </a:t>
            </a:r>
            <a:r>
              <a:rPr lang="ko-KR" altLang="en-US" sz="4600" b="1">
                <a:latin typeface="+mn-ea"/>
                <a:ea typeface="+mn-ea"/>
              </a:rPr>
              <a:t>실시간 도면 상담 기능</a:t>
            </a:r>
            <a:endParaRPr lang="ko-KR" altLang="en-US" sz="46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835568"/>
              </p:ext>
            </p:extLst>
          </p:nvPr>
        </p:nvGraphicFramePr>
        <p:xfrm>
          <a:off x="2032000" y="2154569"/>
          <a:ext cx="8128000" cy="35720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9630181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151606487"/>
                    </a:ext>
                  </a:extLst>
                </a:gridCol>
              </a:tblGrid>
              <a:tr h="8716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내용 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81071"/>
                  </a:ext>
                </a:extLst>
              </a:tr>
              <a:tr h="871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/>
                        <a:t>INPUT</a:t>
                      </a:r>
                      <a:endParaRPr lang="ko-KR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전문가가 견적 상담 페이지를 눌러서 나온 리스트를 보고 견적 문의 버튼을 누른다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013384"/>
                  </a:ext>
                </a:extLst>
              </a:tr>
              <a:tr h="871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/>
                        <a:t>Process</a:t>
                      </a:r>
                      <a:endParaRPr lang="ko-KR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1:1 </a:t>
                      </a:r>
                      <a:r>
                        <a:rPr lang="ko-KR" altLang="en-US" dirty="0"/>
                        <a:t>도면 공유 견적 상담을 나눈다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687622"/>
                  </a:ext>
                </a:extLst>
              </a:tr>
              <a:tr h="871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/>
                        <a:t>OUTPUT</a:t>
                      </a:r>
                      <a:endParaRPr lang="ko-KR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에 </a:t>
                      </a:r>
                      <a:r>
                        <a:rPr lang="en-US" altLang="ko-KR" dirty="0"/>
                        <a:t>1:1 </a:t>
                      </a:r>
                      <a:r>
                        <a:rPr lang="ko-KR" altLang="en-US" dirty="0"/>
                        <a:t>도면 공유 견적 상담에 대한 정보가 저장되고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사용자는 마이 견적을 눌러 확인할 수 있다</a:t>
                      </a:r>
                      <a:r>
                        <a:rPr lang="en-US" altLang="ko-KR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529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1668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ctrTitle"/>
          </p:nvPr>
        </p:nvSpPr>
        <p:spPr>
          <a:xfrm>
            <a:off x="-769033" y="154745"/>
            <a:ext cx="9144000" cy="808966"/>
          </a:xfrm>
        </p:spPr>
        <p:txBody>
          <a:bodyPr>
            <a:normAutofit/>
          </a:bodyPr>
          <a:lstStyle/>
          <a:p>
            <a:r>
              <a:rPr lang="en-US" altLang="ko-KR" sz="4600" b="1" dirty="0">
                <a:latin typeface="+mn-ea"/>
                <a:ea typeface="+mn-ea"/>
              </a:rPr>
              <a:t>03. </a:t>
            </a:r>
            <a:r>
              <a:rPr lang="ko-KR" altLang="en-US" sz="4600" b="1" dirty="0">
                <a:latin typeface="+mn-ea"/>
                <a:ea typeface="+mn-ea"/>
              </a:rPr>
              <a:t>원자재 구매 기능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65"/>
          <a:stretch/>
        </p:blipFill>
        <p:spPr>
          <a:xfrm>
            <a:off x="1743575" y="1417358"/>
            <a:ext cx="8564170" cy="157906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9312811" y="4025055"/>
            <a:ext cx="5008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마우스 </a:t>
            </a:r>
            <a:r>
              <a:rPr lang="ko-KR" altLang="en-US" dirty="0" err="1"/>
              <a:t>호버</a:t>
            </a:r>
            <a:r>
              <a:rPr lang="ko-KR" altLang="en-US" dirty="0"/>
              <a:t> </a:t>
            </a:r>
            <a:r>
              <a:rPr lang="en-US" altLang="ko-KR" dirty="0"/>
              <a:t>or </a:t>
            </a:r>
            <a:r>
              <a:rPr lang="ko-KR" altLang="en-US" dirty="0"/>
              <a:t>클릭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808686" y="1417357"/>
            <a:ext cx="2499059" cy="8758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422" y="1617703"/>
            <a:ext cx="273558" cy="273558"/>
          </a:xfrm>
          <a:prstGeom prst="rect">
            <a:avLst/>
          </a:prstGeom>
        </p:spPr>
      </p:pic>
      <p:cxnSp>
        <p:nvCxnSpPr>
          <p:cNvPr id="8" name="직선 화살표 연결선 7"/>
          <p:cNvCxnSpPr>
            <a:cxnSpLocks/>
          </p:cNvCxnSpPr>
          <p:nvPr/>
        </p:nvCxnSpPr>
        <p:spPr>
          <a:xfrm flipH="1" flipV="1">
            <a:off x="9781422" y="2091606"/>
            <a:ext cx="65964" cy="18754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00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49213" y="557895"/>
            <a:ext cx="9144000" cy="80896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600" b="1">
                <a:latin typeface="+mn-ea"/>
                <a:ea typeface="+mn-ea"/>
              </a:rPr>
              <a:t>목차</a:t>
            </a:r>
            <a:endParaRPr lang="ko-KR" altLang="en-US" sz="4600" b="1" dirty="0">
              <a:latin typeface="+mn-ea"/>
              <a:ea typeface="+mn-ea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3280610" y="962378"/>
            <a:ext cx="9144000" cy="4828271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br>
              <a:rPr lang="en-US" altLang="ko-KR" sz="4600" b="1" dirty="0">
                <a:latin typeface="+mn-ea"/>
                <a:ea typeface="+mn-ea"/>
              </a:rPr>
            </a:br>
            <a:r>
              <a:rPr lang="en-US" altLang="ko-KR" sz="4600" b="1" dirty="0">
                <a:latin typeface="+mn-ea"/>
                <a:ea typeface="+mn-ea"/>
              </a:rPr>
              <a:t>01.</a:t>
            </a:r>
            <a:r>
              <a:rPr lang="ko-KR" altLang="en-US" sz="4600" b="1" dirty="0">
                <a:latin typeface="+mn-ea"/>
                <a:ea typeface="+mn-ea"/>
              </a:rPr>
              <a:t> 기능 세부 설명</a:t>
            </a:r>
            <a:br>
              <a:rPr lang="en-US" altLang="ko-KR" sz="4600" b="1" dirty="0">
                <a:latin typeface="+mn-ea"/>
                <a:ea typeface="+mn-ea"/>
              </a:rPr>
            </a:br>
            <a:r>
              <a:rPr lang="en-US" altLang="ko-KR" sz="4600" b="1" dirty="0">
                <a:latin typeface="+mn-ea"/>
                <a:ea typeface="+mn-ea"/>
              </a:rPr>
              <a:t>02. </a:t>
            </a:r>
            <a:r>
              <a:rPr lang="ko-KR" altLang="en-US" sz="4600" b="1" dirty="0">
                <a:latin typeface="+mn-ea"/>
                <a:ea typeface="+mn-ea"/>
              </a:rPr>
              <a:t>서비스 흐름도</a:t>
            </a:r>
            <a:br>
              <a:rPr lang="en-US" altLang="ko-KR" sz="4600" b="1" dirty="0">
                <a:latin typeface="+mn-ea"/>
                <a:ea typeface="+mn-ea"/>
              </a:rPr>
            </a:br>
            <a:r>
              <a:rPr lang="en-US" altLang="ko-KR" sz="4600" b="1" dirty="0">
                <a:latin typeface="+mn-ea"/>
                <a:ea typeface="+mn-ea"/>
              </a:rPr>
              <a:t>03. </a:t>
            </a:r>
            <a:r>
              <a:rPr lang="ko-KR" altLang="en-US" sz="4600" b="1" dirty="0">
                <a:latin typeface="+mn-ea"/>
                <a:ea typeface="+mn-ea"/>
              </a:rPr>
              <a:t>스토리보드</a:t>
            </a:r>
            <a:endParaRPr lang="en-US" altLang="ko-KR" sz="4600" b="1" dirty="0">
              <a:latin typeface="+mn-ea"/>
              <a:ea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sz="4600" b="1" dirty="0">
                <a:latin typeface="+mn-ea"/>
                <a:ea typeface="+mn-ea"/>
              </a:rPr>
              <a:t>04. </a:t>
            </a:r>
            <a:r>
              <a:rPr lang="ko-KR" altLang="en-US" sz="4600" b="1" dirty="0">
                <a:latin typeface="+mn-ea"/>
                <a:ea typeface="+mn-ea"/>
              </a:rPr>
              <a:t>자료 조사</a:t>
            </a:r>
          </a:p>
        </p:txBody>
      </p:sp>
    </p:spTree>
    <p:extLst>
      <p:ext uri="{BB962C8B-B14F-4D97-AF65-F5344CB8AC3E}">
        <p14:creationId xmlns:p14="http://schemas.microsoft.com/office/powerpoint/2010/main" val="3573554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ctrTitle"/>
          </p:nvPr>
        </p:nvSpPr>
        <p:spPr>
          <a:xfrm>
            <a:off x="-769033" y="154745"/>
            <a:ext cx="9144000" cy="808966"/>
          </a:xfrm>
        </p:spPr>
        <p:txBody>
          <a:bodyPr>
            <a:normAutofit/>
          </a:bodyPr>
          <a:lstStyle/>
          <a:p>
            <a:r>
              <a:rPr lang="en-US" altLang="ko-KR" sz="4600" b="1" dirty="0">
                <a:latin typeface="+mn-ea"/>
                <a:ea typeface="+mn-ea"/>
              </a:rPr>
              <a:t>03. </a:t>
            </a:r>
            <a:r>
              <a:rPr lang="ko-KR" altLang="en-US" sz="4600" b="1" dirty="0">
                <a:latin typeface="+mn-ea"/>
                <a:ea typeface="+mn-ea"/>
              </a:rPr>
              <a:t>원자재 구매 기능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65"/>
          <a:stretch/>
        </p:blipFill>
        <p:spPr>
          <a:xfrm>
            <a:off x="1743575" y="1417358"/>
            <a:ext cx="8564170" cy="157906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7793502" y="1417358"/>
            <a:ext cx="2514243" cy="5306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43575" y="1417358"/>
            <a:ext cx="6049927" cy="5306999"/>
          </a:xfrm>
          <a:prstGeom prst="rect">
            <a:avLst/>
          </a:prstGeom>
          <a:solidFill>
            <a:schemeClr val="bg2">
              <a:lumMod val="75000"/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927522" y="1638491"/>
            <a:ext cx="15530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chemeClr val="bg1"/>
                </a:solidFill>
              </a:rPr>
              <a:t>X</a:t>
            </a:r>
            <a:endParaRPr lang="ko-KR" altLang="en-US" sz="2200" b="1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793502" y="2206889"/>
            <a:ext cx="2514243" cy="5217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 ID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793502" y="2796258"/>
            <a:ext cx="2514243" cy="5217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 PASSWORD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84940" y="3441549"/>
            <a:ext cx="15530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84940" y="4070857"/>
            <a:ext cx="15530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solidFill>
                  <a:schemeClr val="bg1"/>
                </a:solidFill>
              </a:rPr>
              <a:t>회원 가입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79064" y="4639255"/>
            <a:ext cx="15530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2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084940" y="4676810"/>
            <a:ext cx="19313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chemeClr val="bg1"/>
                </a:solidFill>
              </a:rPr>
              <a:t>ID/PASS </a:t>
            </a:r>
            <a:r>
              <a:rPr lang="ko-KR" altLang="en-US" sz="2200" b="1" dirty="0">
                <a:solidFill>
                  <a:schemeClr val="bg1"/>
                </a:solidFill>
              </a:rPr>
              <a:t>찾기</a:t>
            </a:r>
          </a:p>
        </p:txBody>
      </p:sp>
    </p:spTree>
    <p:extLst>
      <p:ext uri="{BB962C8B-B14F-4D97-AF65-F5344CB8AC3E}">
        <p14:creationId xmlns:p14="http://schemas.microsoft.com/office/powerpoint/2010/main" val="1412433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ctrTitle"/>
          </p:nvPr>
        </p:nvSpPr>
        <p:spPr>
          <a:xfrm>
            <a:off x="-769033" y="154745"/>
            <a:ext cx="9144000" cy="808966"/>
          </a:xfrm>
        </p:spPr>
        <p:txBody>
          <a:bodyPr>
            <a:normAutofit/>
          </a:bodyPr>
          <a:lstStyle/>
          <a:p>
            <a:r>
              <a:rPr lang="en-US" altLang="ko-KR" sz="4600" b="1" dirty="0">
                <a:latin typeface="+mn-ea"/>
                <a:ea typeface="+mn-ea"/>
              </a:rPr>
              <a:t>03. </a:t>
            </a:r>
            <a:r>
              <a:rPr lang="ko-KR" altLang="en-US" sz="4600" b="1" dirty="0">
                <a:latin typeface="+mn-ea"/>
                <a:ea typeface="+mn-ea"/>
              </a:rPr>
              <a:t>원자재 구매 기능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65"/>
          <a:stretch/>
        </p:blipFill>
        <p:spPr>
          <a:xfrm>
            <a:off x="1743575" y="1417358"/>
            <a:ext cx="8564170" cy="157906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7793502" y="1417358"/>
            <a:ext cx="2514243" cy="5306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43575" y="1417358"/>
            <a:ext cx="6049927" cy="5306999"/>
          </a:xfrm>
          <a:prstGeom prst="rect">
            <a:avLst/>
          </a:prstGeom>
          <a:solidFill>
            <a:schemeClr val="bg2">
              <a:lumMod val="75000"/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537122" y="1651908"/>
            <a:ext cx="15530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chemeClr val="bg1"/>
                </a:solidFill>
              </a:rPr>
              <a:t>CLOSE</a:t>
            </a:r>
            <a:endParaRPr lang="ko-KR" altLang="en-US" sz="22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79064" y="3459588"/>
            <a:ext cx="15530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chemeClr val="bg1"/>
                </a:solidFill>
              </a:rPr>
              <a:t>OOO</a:t>
            </a:r>
            <a:r>
              <a:rPr lang="ko-KR" altLang="en-US" sz="2200" b="1" dirty="0">
                <a:solidFill>
                  <a:schemeClr val="bg1"/>
                </a:solidFill>
              </a:rPr>
              <a:t>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74109" y="4070857"/>
            <a:ext cx="15530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solidFill>
                  <a:schemeClr val="bg1"/>
                </a:solidFill>
              </a:rPr>
              <a:t>마이 견적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79064" y="4639255"/>
            <a:ext cx="15530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2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084940" y="5010397"/>
            <a:ext cx="19313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solidFill>
                  <a:schemeClr val="bg1"/>
                </a:solidFill>
              </a:rPr>
              <a:t>  주문 내역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829" y="2484139"/>
            <a:ext cx="901587" cy="7746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TextBox 17"/>
          <p:cNvSpPr txBox="1"/>
          <p:nvPr/>
        </p:nvSpPr>
        <p:spPr>
          <a:xfrm>
            <a:off x="8084939" y="4510754"/>
            <a:ext cx="19313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solidFill>
                  <a:schemeClr val="bg1"/>
                </a:solidFill>
              </a:rPr>
              <a:t>  장 바구니</a:t>
            </a:r>
          </a:p>
        </p:txBody>
      </p:sp>
    </p:spTree>
    <p:extLst>
      <p:ext uri="{BB962C8B-B14F-4D97-AF65-F5344CB8AC3E}">
        <p14:creationId xmlns:p14="http://schemas.microsoft.com/office/powerpoint/2010/main" val="851231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ctrTitle"/>
          </p:nvPr>
        </p:nvSpPr>
        <p:spPr>
          <a:xfrm>
            <a:off x="-769033" y="154745"/>
            <a:ext cx="9144000" cy="808966"/>
          </a:xfrm>
        </p:spPr>
        <p:txBody>
          <a:bodyPr>
            <a:normAutofit/>
          </a:bodyPr>
          <a:lstStyle/>
          <a:p>
            <a:r>
              <a:rPr lang="en-US" altLang="ko-KR" sz="4600" b="1" dirty="0">
                <a:latin typeface="+mn-ea"/>
                <a:ea typeface="+mn-ea"/>
              </a:rPr>
              <a:t>03. </a:t>
            </a:r>
            <a:r>
              <a:rPr lang="ko-KR" altLang="en-US" sz="4600" b="1" dirty="0">
                <a:latin typeface="+mn-ea"/>
                <a:ea typeface="+mn-ea"/>
              </a:rPr>
              <a:t>원자재 구매 기능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65"/>
          <a:stretch/>
        </p:blipFill>
        <p:spPr>
          <a:xfrm>
            <a:off x="1743575" y="1417358"/>
            <a:ext cx="8564170" cy="157906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7793502" y="1417358"/>
            <a:ext cx="2514243" cy="5306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43575" y="1417358"/>
            <a:ext cx="6049927" cy="5306999"/>
          </a:xfrm>
          <a:prstGeom prst="rect">
            <a:avLst/>
          </a:prstGeom>
          <a:solidFill>
            <a:schemeClr val="bg2">
              <a:lumMod val="75000"/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537122" y="1651908"/>
            <a:ext cx="15530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chemeClr val="bg1"/>
                </a:solidFill>
              </a:rPr>
              <a:t>CLOSE</a:t>
            </a:r>
            <a:endParaRPr lang="ko-KR" altLang="en-US" sz="22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79064" y="3459588"/>
            <a:ext cx="15530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chemeClr val="bg1"/>
                </a:solidFill>
              </a:rPr>
              <a:t>OOO</a:t>
            </a:r>
            <a:r>
              <a:rPr lang="ko-KR" altLang="en-US" sz="2200" b="1" dirty="0">
                <a:solidFill>
                  <a:schemeClr val="bg1"/>
                </a:solidFill>
              </a:rPr>
              <a:t>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74109" y="4070857"/>
            <a:ext cx="15530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solidFill>
                  <a:schemeClr val="bg1"/>
                </a:solidFill>
              </a:rPr>
              <a:t>마이 견적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79064" y="4639255"/>
            <a:ext cx="15530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2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084940" y="5010397"/>
            <a:ext cx="19313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solidFill>
                  <a:schemeClr val="bg1"/>
                </a:solidFill>
              </a:rPr>
              <a:t>  주문 내역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793502" y="4501744"/>
            <a:ext cx="2514243" cy="5086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829" y="2484139"/>
            <a:ext cx="901587" cy="7746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TextBox 17"/>
          <p:cNvSpPr txBox="1"/>
          <p:nvPr/>
        </p:nvSpPr>
        <p:spPr>
          <a:xfrm>
            <a:off x="8084939" y="4510754"/>
            <a:ext cx="19313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/>
              <a:t>  장 바구니</a:t>
            </a:r>
          </a:p>
        </p:txBody>
      </p:sp>
      <p:cxnSp>
        <p:nvCxnSpPr>
          <p:cNvPr id="12" name="직선 화살표 연결선 11"/>
          <p:cNvCxnSpPr>
            <a:endCxn id="18" idx="1"/>
          </p:cNvCxnSpPr>
          <p:nvPr/>
        </p:nvCxnSpPr>
        <p:spPr>
          <a:xfrm flipV="1">
            <a:off x="6350000" y="4726198"/>
            <a:ext cx="1734939" cy="109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05200" y="4403031"/>
            <a:ext cx="284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마우스  </a:t>
            </a:r>
            <a:r>
              <a:rPr lang="ko-KR" altLang="en-US" dirty="0" err="1"/>
              <a:t>호버시</a:t>
            </a:r>
            <a:r>
              <a:rPr lang="ko-KR" altLang="en-US" dirty="0"/>
              <a:t> 요렇게 색깔 변화 </a:t>
            </a:r>
            <a:r>
              <a:rPr lang="en-US" altLang="ko-KR" dirty="0"/>
              <a:t>-&gt; </a:t>
            </a:r>
            <a:r>
              <a:rPr lang="ko-KR" altLang="en-US" dirty="0"/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106806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ctrTitle"/>
          </p:nvPr>
        </p:nvSpPr>
        <p:spPr>
          <a:xfrm>
            <a:off x="-769033" y="154745"/>
            <a:ext cx="9144000" cy="808966"/>
          </a:xfrm>
        </p:spPr>
        <p:txBody>
          <a:bodyPr>
            <a:normAutofit/>
          </a:bodyPr>
          <a:lstStyle/>
          <a:p>
            <a:r>
              <a:rPr lang="en-US" altLang="ko-KR" sz="4600" b="1" dirty="0">
                <a:latin typeface="+mn-ea"/>
                <a:ea typeface="+mn-ea"/>
              </a:rPr>
              <a:t>03. </a:t>
            </a:r>
            <a:r>
              <a:rPr lang="ko-KR" altLang="en-US" sz="4600" b="1" dirty="0">
                <a:latin typeface="+mn-ea"/>
                <a:ea typeface="+mn-ea"/>
              </a:rPr>
              <a:t>원자재 구매 기능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65"/>
          <a:stretch/>
        </p:blipFill>
        <p:spPr>
          <a:xfrm>
            <a:off x="1743575" y="1417358"/>
            <a:ext cx="8564170" cy="157906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9" name="직사각형 18"/>
          <p:cNvSpPr/>
          <p:nvPr/>
        </p:nvSpPr>
        <p:spPr>
          <a:xfrm>
            <a:off x="7808686" y="1417357"/>
            <a:ext cx="2499059" cy="8758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422" y="1617703"/>
            <a:ext cx="273558" cy="27355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648" y="4894042"/>
            <a:ext cx="1010587" cy="101058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648" y="3557376"/>
            <a:ext cx="1010587" cy="101058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1" name="TextBox 20"/>
          <p:cNvSpPr txBox="1"/>
          <p:nvPr/>
        </p:nvSpPr>
        <p:spPr>
          <a:xfrm>
            <a:off x="3657599" y="3693337"/>
            <a:ext cx="6650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예쁜 받침대                      </a:t>
            </a:r>
            <a:r>
              <a:rPr lang="en-US" altLang="ko-KR" dirty="0"/>
              <a:t>2       20000</a:t>
            </a:r>
            <a:r>
              <a:rPr lang="ko-KR" altLang="en-US" dirty="0"/>
              <a:t>원   </a:t>
            </a:r>
            <a:r>
              <a:rPr lang="ko-KR" altLang="en-US" dirty="0" err="1"/>
              <a:t>착불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657600" y="5214669"/>
            <a:ext cx="639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 예쁜 책상                         </a:t>
            </a:r>
            <a:r>
              <a:rPr lang="en-US" altLang="ko-KR" dirty="0"/>
              <a:t>1      50000</a:t>
            </a:r>
            <a:r>
              <a:rPr lang="ko-KR" altLang="en-US" dirty="0"/>
              <a:t>원   선불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65829" y="3033049"/>
            <a:ext cx="7689151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   사진           상품  이름                      수량     가격       배송 정보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86180" y="5966184"/>
            <a:ext cx="436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총 가격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: 90000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원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8998952" y="5904629"/>
            <a:ext cx="1248229" cy="5847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결제하기</a:t>
            </a:r>
          </a:p>
        </p:txBody>
      </p:sp>
    </p:spTree>
    <p:extLst>
      <p:ext uri="{BB962C8B-B14F-4D97-AF65-F5344CB8AC3E}">
        <p14:creationId xmlns:p14="http://schemas.microsoft.com/office/powerpoint/2010/main" val="452980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ctrTitle"/>
          </p:nvPr>
        </p:nvSpPr>
        <p:spPr>
          <a:xfrm>
            <a:off x="-769033" y="154745"/>
            <a:ext cx="9144000" cy="808966"/>
          </a:xfrm>
        </p:spPr>
        <p:txBody>
          <a:bodyPr>
            <a:normAutofit/>
          </a:bodyPr>
          <a:lstStyle/>
          <a:p>
            <a:r>
              <a:rPr lang="en-US" altLang="ko-KR" sz="4600" b="1" dirty="0">
                <a:latin typeface="+mn-ea"/>
                <a:ea typeface="+mn-ea"/>
              </a:rPr>
              <a:t>03. </a:t>
            </a:r>
            <a:r>
              <a:rPr lang="ko-KR" altLang="en-US" sz="4600" b="1" dirty="0">
                <a:latin typeface="+mn-ea"/>
                <a:ea typeface="+mn-ea"/>
              </a:rPr>
              <a:t>원자재 구매 기능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65"/>
          <a:stretch/>
        </p:blipFill>
        <p:spPr>
          <a:xfrm>
            <a:off x="1743575" y="1417358"/>
            <a:ext cx="8564170" cy="157906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7793502" y="1417358"/>
            <a:ext cx="2514243" cy="5306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43575" y="1417358"/>
            <a:ext cx="6049927" cy="5306999"/>
          </a:xfrm>
          <a:prstGeom prst="rect">
            <a:avLst/>
          </a:prstGeom>
          <a:solidFill>
            <a:schemeClr val="bg2">
              <a:lumMod val="75000"/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537122" y="1651908"/>
            <a:ext cx="15530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chemeClr val="bg1"/>
                </a:solidFill>
              </a:rPr>
              <a:t>CLOSE</a:t>
            </a:r>
            <a:endParaRPr lang="ko-KR" altLang="en-US" sz="22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79064" y="3459588"/>
            <a:ext cx="15530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chemeClr val="bg1"/>
                </a:solidFill>
              </a:rPr>
              <a:t>OOO</a:t>
            </a:r>
            <a:r>
              <a:rPr lang="ko-KR" altLang="en-US" sz="2200" b="1" dirty="0">
                <a:solidFill>
                  <a:schemeClr val="bg1"/>
                </a:solidFill>
              </a:rPr>
              <a:t>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74109" y="4070857"/>
            <a:ext cx="15530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solidFill>
                  <a:schemeClr val="bg1"/>
                </a:solidFill>
              </a:rPr>
              <a:t>마이 견적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79064" y="4639255"/>
            <a:ext cx="15530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793500" y="4951220"/>
            <a:ext cx="2514243" cy="5086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829" y="2484139"/>
            <a:ext cx="901587" cy="7746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TextBox 17"/>
          <p:cNvSpPr txBox="1"/>
          <p:nvPr/>
        </p:nvSpPr>
        <p:spPr>
          <a:xfrm>
            <a:off x="8084939" y="4510754"/>
            <a:ext cx="19313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solidFill>
                  <a:schemeClr val="bg1"/>
                </a:solidFill>
              </a:rPr>
              <a:t>  장 바구니</a:t>
            </a:r>
          </a:p>
        </p:txBody>
      </p:sp>
      <p:cxnSp>
        <p:nvCxnSpPr>
          <p:cNvPr id="12" name="직선 화살표 연결선 11"/>
          <p:cNvCxnSpPr>
            <a:cxnSpLocks/>
          </p:cNvCxnSpPr>
          <p:nvPr/>
        </p:nvCxnSpPr>
        <p:spPr>
          <a:xfrm flipV="1">
            <a:off x="6430373" y="5189890"/>
            <a:ext cx="1734939" cy="109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035938" y="5071952"/>
            <a:ext cx="2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결제 이후 다시 클릭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84940" y="5010397"/>
            <a:ext cx="19313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/>
              <a:t>  주문 내역</a:t>
            </a:r>
          </a:p>
        </p:txBody>
      </p:sp>
    </p:spTree>
    <p:extLst>
      <p:ext uri="{BB962C8B-B14F-4D97-AF65-F5344CB8AC3E}">
        <p14:creationId xmlns:p14="http://schemas.microsoft.com/office/powerpoint/2010/main" val="29043125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ctrTitle"/>
          </p:nvPr>
        </p:nvSpPr>
        <p:spPr>
          <a:xfrm>
            <a:off x="-769033" y="154745"/>
            <a:ext cx="9144000" cy="808966"/>
          </a:xfrm>
        </p:spPr>
        <p:txBody>
          <a:bodyPr>
            <a:normAutofit/>
          </a:bodyPr>
          <a:lstStyle/>
          <a:p>
            <a:r>
              <a:rPr lang="en-US" altLang="ko-KR" sz="4600" b="1" dirty="0">
                <a:latin typeface="+mn-ea"/>
                <a:ea typeface="+mn-ea"/>
              </a:rPr>
              <a:t>03. </a:t>
            </a:r>
            <a:r>
              <a:rPr lang="ko-KR" altLang="en-US" sz="4600" b="1" dirty="0">
                <a:latin typeface="+mn-ea"/>
                <a:ea typeface="+mn-ea"/>
              </a:rPr>
              <a:t>원자재 구매 기능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65"/>
          <a:stretch/>
        </p:blipFill>
        <p:spPr>
          <a:xfrm>
            <a:off x="1743575" y="1417358"/>
            <a:ext cx="8564170" cy="157906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9" name="직사각형 18"/>
          <p:cNvSpPr/>
          <p:nvPr/>
        </p:nvSpPr>
        <p:spPr>
          <a:xfrm>
            <a:off x="7808686" y="1417357"/>
            <a:ext cx="2499059" cy="8758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422" y="1617703"/>
            <a:ext cx="273558" cy="27355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365829" y="3693337"/>
            <a:ext cx="7941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</a:t>
            </a:r>
            <a:r>
              <a:rPr lang="en-US" altLang="ko-KR" dirty="0"/>
              <a:t>2017-02-09</a:t>
            </a:r>
          </a:p>
          <a:p>
            <a:r>
              <a:rPr lang="en-US" altLang="ko-KR" dirty="0"/>
              <a:t>19:00:00</a:t>
            </a:r>
            <a:r>
              <a:rPr lang="ko-KR" altLang="en-US" dirty="0"/>
              <a:t>         예쁜 받침대 </a:t>
            </a:r>
            <a:r>
              <a:rPr lang="en-US" altLang="ko-KR" dirty="0"/>
              <a:t>x2 , </a:t>
            </a:r>
            <a:r>
              <a:rPr lang="ko-KR" altLang="en-US" dirty="0"/>
              <a:t>예쁜 책상 </a:t>
            </a:r>
            <a:r>
              <a:rPr lang="en-US" altLang="ko-KR" dirty="0"/>
              <a:t>X 1       90000</a:t>
            </a:r>
            <a:r>
              <a:rPr lang="ko-KR" altLang="en-US" dirty="0"/>
              <a:t>원   배송 예정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65829" y="3033049"/>
            <a:ext cx="7689151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   날짜           상품  정보                                   가격       상태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365829" y="3402381"/>
            <a:ext cx="7689151" cy="13437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9566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-769033" y="154745"/>
            <a:ext cx="9144000" cy="808966"/>
          </a:xfrm>
        </p:spPr>
        <p:txBody>
          <a:bodyPr>
            <a:normAutofit/>
          </a:bodyPr>
          <a:lstStyle/>
          <a:p>
            <a:r>
              <a:rPr lang="en-US" altLang="ko-KR" sz="4600" b="1" dirty="0">
                <a:latin typeface="+mn-ea"/>
                <a:ea typeface="+mn-ea"/>
              </a:rPr>
              <a:t>03. </a:t>
            </a:r>
            <a:r>
              <a:rPr lang="ko-KR" altLang="en-US" sz="4600" b="1" dirty="0">
                <a:latin typeface="+mn-ea"/>
                <a:ea typeface="+mn-ea"/>
              </a:rPr>
              <a:t>원자재 구매 기능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750159"/>
              </p:ext>
            </p:extLst>
          </p:nvPr>
        </p:nvGraphicFramePr>
        <p:xfrm>
          <a:off x="2032000" y="2154569"/>
          <a:ext cx="8128000" cy="35720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9630181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151606487"/>
                    </a:ext>
                  </a:extLst>
                </a:gridCol>
              </a:tblGrid>
              <a:tr h="8716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내용 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81071"/>
                  </a:ext>
                </a:extLst>
              </a:tr>
              <a:tr h="871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/>
                        <a:t>INPUT</a:t>
                      </a:r>
                      <a:endParaRPr lang="ko-KR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사용자가 장 바구니를 버튼을 눌러서 구매할 제품을 확인한 후 결제하기 버튼을 누른다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013384"/>
                  </a:ext>
                </a:extLst>
              </a:tr>
              <a:tr h="871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/>
                        <a:t>Process</a:t>
                      </a:r>
                      <a:endParaRPr lang="ko-KR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결제 과정을 거친다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687622"/>
                  </a:ext>
                </a:extLst>
              </a:tr>
              <a:tr h="871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/>
                        <a:t>OUTPUT</a:t>
                      </a:r>
                      <a:endParaRPr lang="ko-KR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에 사용자의 결제 정보와 제품의 배송 정보가 입력된다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이후 사용자는 주문 내역 탭을 눌러 확인할 수 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529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613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0"/>
          <p:cNvSpPr txBox="1">
            <a:spLocks/>
          </p:cNvSpPr>
          <p:nvPr/>
        </p:nvSpPr>
        <p:spPr>
          <a:xfrm>
            <a:off x="6502371" y="4618623"/>
            <a:ext cx="1889683" cy="353314"/>
          </a:xfrm>
          <a:prstGeom prst="roundRect">
            <a:avLst>
              <a:gd name="adj" fmla="val 50000"/>
            </a:avLst>
          </a:prstGeom>
          <a:ln>
            <a:solidFill>
              <a:srgbClr val="1B16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400" kern="1200" dirty="0" smtClean="0">
                <a:ln>
                  <a:solidFill>
                    <a:srgbClr val="1B162C">
                      <a:alpha val="0"/>
                    </a:srgb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ln>
                  <a:solidFill>
                    <a:srgbClr val="1B162C">
                      <a:alpha val="0"/>
                    </a:srgb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rgbClr val="1B162C">
                      <a:alpha val="0"/>
                    </a:srgb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ln>
                  <a:solidFill>
                    <a:srgbClr val="1B162C">
                      <a:alpha val="0"/>
                    </a:srgb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ln>
                  <a:solidFill>
                    <a:srgbClr val="1B162C">
                      <a:alpha val="0"/>
                    </a:srgb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>
                <a:solidFill>
                  <a:srgbClr val="1B162C"/>
                </a:solidFill>
              </a:rPr>
              <a:t>보러 가기</a:t>
            </a:r>
            <a:endParaRPr lang="en-US" altLang="ko-KR" sz="1200" dirty="0">
              <a:solidFill>
                <a:srgbClr val="1B162C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3331516" y="3258775"/>
            <a:ext cx="7589922" cy="5279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아이디어 기능설명서</a:t>
            </a:r>
            <a:r>
              <a:rPr lang="en-US" altLang="ko-KR" dirty="0"/>
              <a:t>.</a:t>
            </a:r>
            <a:r>
              <a:rPr lang="en-US" altLang="ko-KR" dirty="0" err="1"/>
              <a:t>hwp</a:t>
            </a:r>
            <a:r>
              <a:rPr lang="ko-KR" altLang="en-US" dirty="0"/>
              <a:t> 참조</a:t>
            </a:r>
          </a:p>
        </p:txBody>
      </p:sp>
      <p:sp>
        <p:nvSpPr>
          <p:cNvPr id="6" name="제목 3"/>
          <p:cNvSpPr txBox="1">
            <a:spLocks/>
          </p:cNvSpPr>
          <p:nvPr/>
        </p:nvSpPr>
        <p:spPr>
          <a:xfrm>
            <a:off x="2658363" y="2191509"/>
            <a:ext cx="5733691" cy="10672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n w="6350">
                  <a:noFill/>
                </a:ln>
                <a:latin typeface="+mn-lt"/>
              </a:rPr>
              <a:t>기능 설명서 작성</a:t>
            </a:r>
            <a:br>
              <a:rPr lang="en-US" altLang="ko-KR" sz="2400" dirty="0">
                <a:ln w="6350">
                  <a:noFill/>
                </a:ln>
                <a:latin typeface="+mn-lt"/>
              </a:rPr>
            </a:br>
            <a:endParaRPr lang="ko-KR" altLang="en-US" sz="1600" dirty="0">
              <a:ln w="6350">
                <a:noFill/>
              </a:ln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44972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0"/>
          <p:cNvSpPr txBox="1">
            <a:spLocks/>
          </p:cNvSpPr>
          <p:nvPr/>
        </p:nvSpPr>
        <p:spPr>
          <a:xfrm>
            <a:off x="4312624" y="3258775"/>
            <a:ext cx="1889683" cy="353314"/>
          </a:xfrm>
          <a:prstGeom prst="roundRect">
            <a:avLst>
              <a:gd name="adj" fmla="val 50000"/>
            </a:avLst>
          </a:prstGeom>
          <a:ln>
            <a:solidFill>
              <a:srgbClr val="1B16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400" kern="1200" dirty="0" smtClean="0">
                <a:ln>
                  <a:solidFill>
                    <a:srgbClr val="1B162C">
                      <a:alpha val="0"/>
                    </a:srgb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ln>
                  <a:solidFill>
                    <a:srgbClr val="1B162C">
                      <a:alpha val="0"/>
                    </a:srgb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rgbClr val="1B162C">
                      <a:alpha val="0"/>
                    </a:srgb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ln>
                  <a:solidFill>
                    <a:srgbClr val="1B162C">
                      <a:alpha val="0"/>
                    </a:srgb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ln>
                  <a:solidFill>
                    <a:srgbClr val="1B162C">
                      <a:alpha val="0"/>
                    </a:srgb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>
                <a:solidFill>
                  <a:srgbClr val="1B162C"/>
                </a:solidFill>
              </a:rPr>
              <a:t>보러 가기</a:t>
            </a:r>
            <a:endParaRPr lang="en-US" altLang="ko-KR" sz="1200" dirty="0">
              <a:solidFill>
                <a:srgbClr val="1B162C"/>
              </a:solidFill>
            </a:endParaRPr>
          </a:p>
        </p:txBody>
      </p:sp>
      <p:sp>
        <p:nvSpPr>
          <p:cNvPr id="6" name="제목 3"/>
          <p:cNvSpPr txBox="1">
            <a:spLocks/>
          </p:cNvSpPr>
          <p:nvPr/>
        </p:nvSpPr>
        <p:spPr>
          <a:xfrm>
            <a:off x="2658363" y="2191509"/>
            <a:ext cx="5733691" cy="10672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n w="6350">
                  <a:noFill/>
                </a:ln>
                <a:latin typeface="+mn-lt"/>
              </a:rPr>
              <a:t>서비스 흐름도</a:t>
            </a:r>
            <a:endParaRPr lang="ko-KR" altLang="en-US" sz="1600" dirty="0">
              <a:ln w="6350">
                <a:noFill/>
              </a:ln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3014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828271"/>
          </a:xfrm>
        </p:spPr>
        <p:txBody>
          <a:bodyPr>
            <a:normAutofit/>
          </a:bodyPr>
          <a:lstStyle/>
          <a:p>
            <a:r>
              <a:rPr lang="ko-KR" altLang="en-US" sz="8000" b="1" dirty="0">
                <a:latin typeface="+mn-ea"/>
                <a:ea typeface="+mn-ea"/>
              </a:rPr>
              <a:t>스토리보드</a:t>
            </a:r>
            <a:br>
              <a:rPr lang="en-US" altLang="ko-KR" sz="4600" b="1" dirty="0">
                <a:latin typeface="+mn-ea"/>
                <a:ea typeface="+mn-ea"/>
              </a:rPr>
            </a:br>
            <a:br>
              <a:rPr lang="en-US" altLang="ko-KR" sz="4600" b="1" dirty="0">
                <a:latin typeface="+mn-ea"/>
                <a:ea typeface="+mn-ea"/>
              </a:rPr>
            </a:br>
            <a:br>
              <a:rPr lang="en-US" altLang="ko-KR" sz="4600" b="1" dirty="0">
                <a:latin typeface="+mn-ea"/>
                <a:ea typeface="+mn-ea"/>
              </a:rPr>
            </a:br>
            <a:r>
              <a:rPr lang="en-US" altLang="ko-KR" sz="4600" b="1" dirty="0">
                <a:latin typeface="+mn-ea"/>
                <a:ea typeface="+mn-ea"/>
              </a:rPr>
              <a:t>01.</a:t>
            </a:r>
            <a:r>
              <a:rPr lang="ko-KR" altLang="en-US" sz="4600" b="1" dirty="0">
                <a:latin typeface="+mn-ea"/>
                <a:ea typeface="+mn-ea"/>
              </a:rPr>
              <a:t> 견적 신청서 작성 기능</a:t>
            </a:r>
            <a:br>
              <a:rPr lang="en-US" altLang="ko-KR" sz="4600" b="1" dirty="0">
                <a:latin typeface="+mn-ea"/>
                <a:ea typeface="+mn-ea"/>
              </a:rPr>
            </a:br>
            <a:r>
              <a:rPr lang="en-US" altLang="ko-KR" sz="4600" b="1" dirty="0">
                <a:latin typeface="+mn-ea"/>
                <a:ea typeface="+mn-ea"/>
              </a:rPr>
              <a:t>02. </a:t>
            </a:r>
            <a:r>
              <a:rPr lang="ko-KR" altLang="en-US" sz="4600" b="1" dirty="0">
                <a:latin typeface="+mn-ea"/>
                <a:ea typeface="+mn-ea"/>
              </a:rPr>
              <a:t>실시간 도면 상담 기능</a:t>
            </a:r>
            <a:br>
              <a:rPr lang="en-US" altLang="ko-KR" sz="4600" b="1" dirty="0">
                <a:latin typeface="+mn-ea"/>
                <a:ea typeface="+mn-ea"/>
              </a:rPr>
            </a:br>
            <a:r>
              <a:rPr lang="en-US" altLang="ko-KR" sz="4600" b="1" dirty="0">
                <a:latin typeface="+mn-ea"/>
                <a:ea typeface="+mn-ea"/>
              </a:rPr>
              <a:t>03. </a:t>
            </a:r>
            <a:r>
              <a:rPr lang="ko-KR" altLang="en-US" sz="4600" b="1" dirty="0">
                <a:latin typeface="+mn-ea"/>
                <a:ea typeface="+mn-ea"/>
              </a:rPr>
              <a:t>원자재 구매 기능</a:t>
            </a:r>
          </a:p>
        </p:txBody>
      </p:sp>
    </p:spTree>
    <p:extLst>
      <p:ext uri="{BB962C8B-B14F-4D97-AF65-F5344CB8AC3E}">
        <p14:creationId xmlns:p14="http://schemas.microsoft.com/office/powerpoint/2010/main" val="3564198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ctrTitle"/>
          </p:nvPr>
        </p:nvSpPr>
        <p:spPr>
          <a:xfrm>
            <a:off x="-529882" y="196948"/>
            <a:ext cx="9144000" cy="808966"/>
          </a:xfrm>
        </p:spPr>
        <p:txBody>
          <a:bodyPr>
            <a:normAutofit/>
          </a:bodyPr>
          <a:lstStyle/>
          <a:p>
            <a:r>
              <a:rPr lang="en-US" altLang="ko-KR" sz="4600" b="1" dirty="0">
                <a:latin typeface="+mn-ea"/>
                <a:ea typeface="+mn-ea"/>
              </a:rPr>
              <a:t>00. </a:t>
            </a:r>
            <a:r>
              <a:rPr lang="ko-KR" altLang="en-US" sz="4600" b="1" dirty="0">
                <a:latin typeface="+mn-ea"/>
                <a:ea typeface="+mn-ea"/>
              </a:rPr>
              <a:t>메인 화면 </a:t>
            </a:r>
            <a:r>
              <a:rPr lang="en-US" altLang="ko-KR" sz="4600" b="1" dirty="0">
                <a:latin typeface="+mn-ea"/>
                <a:ea typeface="+mn-ea"/>
              </a:rPr>
              <a:t>– </a:t>
            </a:r>
            <a:r>
              <a:rPr lang="ko-KR" altLang="en-US" sz="4600" b="1" dirty="0">
                <a:latin typeface="+mn-ea"/>
                <a:ea typeface="+mn-ea"/>
              </a:rPr>
              <a:t>웹 </a:t>
            </a:r>
            <a:r>
              <a:rPr lang="en-US" altLang="ko-KR" sz="4600" b="1" dirty="0">
                <a:latin typeface="+mn-ea"/>
                <a:ea typeface="+mn-ea"/>
              </a:rPr>
              <a:t>&amp; </a:t>
            </a:r>
            <a:r>
              <a:rPr lang="ko-KR" altLang="en-US" sz="4600" b="1" dirty="0">
                <a:latin typeface="+mn-ea"/>
                <a:ea typeface="+mn-ea"/>
              </a:rPr>
              <a:t>모바일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561" y="1362301"/>
            <a:ext cx="7494879" cy="50188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직사각형 3"/>
          <p:cNvSpPr/>
          <p:nvPr/>
        </p:nvSpPr>
        <p:spPr>
          <a:xfrm>
            <a:off x="7588250" y="1362301"/>
            <a:ext cx="2255190" cy="780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839" y="1562646"/>
            <a:ext cx="243835" cy="24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87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ctrTitle"/>
          </p:nvPr>
        </p:nvSpPr>
        <p:spPr>
          <a:xfrm>
            <a:off x="-529882" y="196948"/>
            <a:ext cx="9144000" cy="808966"/>
          </a:xfrm>
        </p:spPr>
        <p:txBody>
          <a:bodyPr>
            <a:normAutofit/>
          </a:bodyPr>
          <a:lstStyle/>
          <a:p>
            <a:r>
              <a:rPr lang="en-US" altLang="ko-KR" sz="4600" b="1" dirty="0">
                <a:latin typeface="+mn-ea"/>
                <a:ea typeface="+mn-ea"/>
              </a:rPr>
              <a:t>00. </a:t>
            </a:r>
            <a:r>
              <a:rPr lang="ko-KR" altLang="en-US" sz="4600" b="1" dirty="0">
                <a:latin typeface="+mn-ea"/>
                <a:ea typeface="+mn-ea"/>
              </a:rPr>
              <a:t>메인 화면 </a:t>
            </a:r>
            <a:r>
              <a:rPr lang="en-US" altLang="ko-KR" sz="4600" b="1" dirty="0">
                <a:latin typeface="+mn-ea"/>
                <a:ea typeface="+mn-ea"/>
              </a:rPr>
              <a:t>– </a:t>
            </a:r>
            <a:r>
              <a:rPr lang="ko-KR" altLang="en-US" sz="4600" b="1" dirty="0">
                <a:latin typeface="+mn-ea"/>
                <a:ea typeface="+mn-ea"/>
              </a:rPr>
              <a:t>웹 </a:t>
            </a:r>
            <a:r>
              <a:rPr lang="en-US" altLang="ko-KR" sz="4600" b="1" dirty="0">
                <a:latin typeface="+mn-ea"/>
                <a:ea typeface="+mn-ea"/>
              </a:rPr>
              <a:t>&amp; </a:t>
            </a:r>
            <a:r>
              <a:rPr lang="ko-KR" altLang="en-US" sz="4600" b="1" dirty="0">
                <a:latin typeface="+mn-ea"/>
                <a:ea typeface="+mn-ea"/>
              </a:rPr>
              <a:t>모바일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355576" y="2164131"/>
            <a:ext cx="5480849" cy="34315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직사각형 3"/>
          <p:cNvSpPr/>
          <p:nvPr/>
        </p:nvSpPr>
        <p:spPr>
          <a:xfrm>
            <a:off x="6629400" y="1190851"/>
            <a:ext cx="1182374" cy="42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868" y="1318259"/>
            <a:ext cx="127840" cy="17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91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ctrTitle"/>
          </p:nvPr>
        </p:nvSpPr>
        <p:spPr>
          <a:xfrm>
            <a:off x="-769033" y="154745"/>
            <a:ext cx="9144000" cy="808966"/>
          </a:xfrm>
        </p:spPr>
        <p:txBody>
          <a:bodyPr>
            <a:normAutofit/>
          </a:bodyPr>
          <a:lstStyle/>
          <a:p>
            <a:r>
              <a:rPr lang="en-US" altLang="ko-KR" sz="4600" b="1" dirty="0">
                <a:latin typeface="+mn-ea"/>
                <a:ea typeface="+mn-ea"/>
              </a:rPr>
              <a:t>01. </a:t>
            </a:r>
            <a:r>
              <a:rPr lang="ko-KR" altLang="en-US" sz="4600" b="1" dirty="0">
                <a:latin typeface="+mn-ea"/>
                <a:ea typeface="+mn-ea"/>
              </a:rPr>
              <a:t>견적 신청서 작성 기능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437" y="1083212"/>
            <a:ext cx="6143970" cy="56412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직사각형 3"/>
          <p:cNvSpPr/>
          <p:nvPr/>
        </p:nvSpPr>
        <p:spPr>
          <a:xfrm>
            <a:off x="6372225" y="1083212"/>
            <a:ext cx="1556690" cy="593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448" y="1285056"/>
            <a:ext cx="189499" cy="18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453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ctrTitle"/>
          </p:nvPr>
        </p:nvSpPr>
        <p:spPr>
          <a:xfrm>
            <a:off x="-769033" y="154745"/>
            <a:ext cx="9144000" cy="808966"/>
          </a:xfrm>
        </p:spPr>
        <p:txBody>
          <a:bodyPr>
            <a:normAutofit/>
          </a:bodyPr>
          <a:lstStyle/>
          <a:p>
            <a:r>
              <a:rPr lang="en-US" altLang="ko-KR" sz="4600" b="1" dirty="0">
                <a:latin typeface="+mn-ea"/>
                <a:ea typeface="+mn-ea"/>
              </a:rPr>
              <a:t>01. </a:t>
            </a:r>
            <a:r>
              <a:rPr lang="ko-KR" altLang="en-US" sz="4600" b="1" dirty="0">
                <a:latin typeface="+mn-ea"/>
                <a:ea typeface="+mn-ea"/>
              </a:rPr>
              <a:t>견적 신청서 작성 기능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1232966"/>
            <a:ext cx="12506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b="1" dirty="0"/>
              <a:t>기능 관련 </a:t>
            </a:r>
            <a:r>
              <a:rPr lang="en-US" altLang="ko-KR" sz="3200" b="1" dirty="0"/>
              <a:t>API : </a:t>
            </a:r>
            <a:r>
              <a:rPr lang="en-US" altLang="ko-KR" sz="3200" b="1" dirty="0" err="1"/>
              <a:t>FloorPlanner</a:t>
            </a:r>
            <a:r>
              <a:rPr lang="en-US" altLang="ko-KR" sz="3200" b="1" dirty="0"/>
              <a:t> (http://docs.floorplanner.com/)</a:t>
            </a:r>
            <a:endParaRPr lang="ko-KR" altLang="en-US" sz="32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783" y="2086996"/>
            <a:ext cx="9583487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819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489</Words>
  <Application>Microsoft Office PowerPoint</Application>
  <PresentationFormat>와이드스크린</PresentationFormat>
  <Paragraphs>94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맑은 고딕</vt:lpstr>
      <vt:lpstr>휴먼모음T</vt:lpstr>
      <vt:lpstr>Arial</vt:lpstr>
      <vt:lpstr>Office 테마</vt:lpstr>
      <vt:lpstr>아이디어 기획서 부가 설명 PPT</vt:lpstr>
      <vt:lpstr>PowerPoint 프레젠테이션</vt:lpstr>
      <vt:lpstr>PowerPoint 프레젠테이션</vt:lpstr>
      <vt:lpstr>PowerPoint 프레젠테이션</vt:lpstr>
      <vt:lpstr>스토리보드   01. 견적 신청서 작성 기능 02. 실시간 도면 상담 기능 03. 원자재 구매 기능</vt:lpstr>
      <vt:lpstr>00. 메인 화면 – 웹 &amp; 모바일</vt:lpstr>
      <vt:lpstr>00. 메인 화면 – 웹 &amp; 모바일</vt:lpstr>
      <vt:lpstr>01. 견적 신청서 작성 기능</vt:lpstr>
      <vt:lpstr>01. 견적 신청서 작성 기능</vt:lpstr>
      <vt:lpstr>01. 견적 신청서 작성 기능</vt:lpstr>
      <vt:lpstr>01. 견적 신청서 작성 기능</vt:lpstr>
      <vt:lpstr>01. 견적 신청서 작성 기능</vt:lpstr>
      <vt:lpstr>02. 실시간 도면 상담 기능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03. 원자재 구매 기능</vt:lpstr>
      <vt:lpstr>03. 원자재 구매 기능</vt:lpstr>
      <vt:lpstr>03. 원자재 구매 기능</vt:lpstr>
      <vt:lpstr>03. 원자재 구매 기능</vt:lpstr>
      <vt:lpstr>03. 원자재 구매 기능</vt:lpstr>
      <vt:lpstr>03. 원자재 구매 기능</vt:lpstr>
      <vt:lpstr>03. 원자재 구매 기능</vt:lpstr>
      <vt:lpstr>03. 원자재 구매 기능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SNS 인테리어 스토리보드 디자인</dc:title>
  <dc:creator>구본일</dc:creator>
  <cp:lastModifiedBy>구본일</cp:lastModifiedBy>
  <cp:revision>21</cp:revision>
  <dcterms:created xsi:type="dcterms:W3CDTF">2017-02-08T09:05:57Z</dcterms:created>
  <dcterms:modified xsi:type="dcterms:W3CDTF">2017-02-14T07:11:44Z</dcterms:modified>
</cp:coreProperties>
</file>